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slides/slide77.xml" ContentType="application/vnd.openxmlformats-officedocument.presentationml.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theme/themeOverride2.xml" ContentType="application/vnd.openxmlformats-officedocument.themeOverride+xml"/>
  <Override PartName="/ppt/diagrams/layout6.xml" ContentType="application/vnd.openxmlformats-officedocument.drawingml.diagramLayout+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notesSlides/notesSlide69.xml" ContentType="application/vnd.openxmlformats-officedocument.presentationml.notesSlide+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drawings/drawing1.xml" ContentType="application/vnd.openxmlformats-officedocument.drawingml.chartshapes+xml"/>
  <Override PartName="/ppt/diagrams/drawing1.xml" ContentType="application/vnd.ms-office.drawingml.diagramDrawing+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diagrams/layout4.xml" ContentType="application/vnd.openxmlformats-officedocument.drawingml.diagramLayout+xml"/>
  <Override PartName="/ppt/notesSlides/notesSlide80.xml" ContentType="application/vnd.openxmlformats-officedocument.presentationml.notesSlide+xml"/>
  <Override PartName="/ppt/charts/colors1.xml" ContentType="application/vnd.ms-office.chartcolorstyl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charts/style4.xml" ContentType="application/vnd.ms-office.chartstyle+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handoutMasterIdLst>
    <p:handoutMasterId r:id="rId85"/>
  </p:handoutMasterIdLst>
  <p:sldIdLst>
    <p:sldId id="438" r:id="rId2"/>
    <p:sldId id="496" r:id="rId3"/>
    <p:sldId id="327" r:id="rId4"/>
    <p:sldId id="449" r:id="rId5"/>
    <p:sldId id="450" r:id="rId6"/>
    <p:sldId id="457" r:id="rId7"/>
    <p:sldId id="455" r:id="rId8"/>
    <p:sldId id="456" r:id="rId9"/>
    <p:sldId id="570" r:id="rId10"/>
    <p:sldId id="466" r:id="rId11"/>
    <p:sldId id="601" r:id="rId12"/>
    <p:sldId id="464" r:id="rId13"/>
    <p:sldId id="465" r:id="rId14"/>
    <p:sldId id="446" r:id="rId15"/>
    <p:sldId id="467" r:id="rId16"/>
    <p:sldId id="468" r:id="rId17"/>
    <p:sldId id="469" r:id="rId18"/>
    <p:sldId id="470" r:id="rId19"/>
    <p:sldId id="471" r:id="rId20"/>
    <p:sldId id="569" r:id="rId21"/>
    <p:sldId id="447" r:id="rId22"/>
    <p:sldId id="477" r:id="rId23"/>
    <p:sldId id="479" r:id="rId24"/>
    <p:sldId id="480" r:id="rId25"/>
    <p:sldId id="481" r:id="rId26"/>
    <p:sldId id="482" r:id="rId27"/>
    <p:sldId id="483" r:id="rId28"/>
    <p:sldId id="484" r:id="rId29"/>
    <p:sldId id="546" r:id="rId30"/>
    <p:sldId id="597" r:id="rId31"/>
    <p:sldId id="598" r:id="rId32"/>
    <p:sldId id="599" r:id="rId33"/>
    <p:sldId id="600" r:id="rId34"/>
    <p:sldId id="576" r:id="rId35"/>
    <p:sldId id="572" r:id="rId36"/>
    <p:sldId id="636" r:id="rId37"/>
    <p:sldId id="637" r:id="rId38"/>
    <p:sldId id="644" r:id="rId39"/>
    <p:sldId id="638" r:id="rId40"/>
    <p:sldId id="639" r:id="rId41"/>
    <p:sldId id="640" r:id="rId42"/>
    <p:sldId id="641" r:id="rId43"/>
    <p:sldId id="642" r:id="rId44"/>
    <p:sldId id="643" r:id="rId45"/>
    <p:sldId id="651" r:id="rId46"/>
    <p:sldId id="645" r:id="rId47"/>
    <p:sldId id="646" r:id="rId48"/>
    <p:sldId id="652" r:id="rId49"/>
    <p:sldId id="647" r:id="rId50"/>
    <p:sldId id="648" r:id="rId51"/>
    <p:sldId id="649" r:id="rId52"/>
    <p:sldId id="650" r:id="rId53"/>
    <p:sldId id="653" r:id="rId54"/>
    <p:sldId id="654" r:id="rId55"/>
    <p:sldId id="585" r:id="rId56"/>
    <p:sldId id="603" r:id="rId57"/>
    <p:sldId id="655" r:id="rId58"/>
    <p:sldId id="625" r:id="rId59"/>
    <p:sldId id="626" r:id="rId60"/>
    <p:sldId id="627" r:id="rId61"/>
    <p:sldId id="628" r:id="rId62"/>
    <p:sldId id="604" r:id="rId63"/>
    <p:sldId id="605" r:id="rId64"/>
    <p:sldId id="606" r:id="rId65"/>
    <p:sldId id="607" r:id="rId66"/>
    <p:sldId id="608" r:id="rId67"/>
    <p:sldId id="609" r:id="rId68"/>
    <p:sldId id="656" r:id="rId69"/>
    <p:sldId id="657" r:id="rId70"/>
    <p:sldId id="611" r:id="rId71"/>
    <p:sldId id="612" r:id="rId72"/>
    <p:sldId id="613" r:id="rId73"/>
    <p:sldId id="614" r:id="rId74"/>
    <p:sldId id="615" r:id="rId75"/>
    <p:sldId id="616" r:id="rId76"/>
    <p:sldId id="617" r:id="rId77"/>
    <p:sldId id="618" r:id="rId78"/>
    <p:sldId id="619" r:id="rId79"/>
    <p:sldId id="620" r:id="rId80"/>
    <p:sldId id="621" r:id="rId81"/>
    <p:sldId id="453" r:id="rId82"/>
    <p:sldId id="432" r:id="rId83"/>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pho Mashaba" initials="MM" lastIdx="10" clrIdx="0">
    <p:extLst>
      <p:ext uri="{19B8F6BF-5375-455C-9EA6-DF929625EA0E}">
        <p15:presenceInfo xmlns:p15="http://schemas.microsoft.com/office/powerpoint/2012/main" xmlns="" userId="S-1-5-21-218121654-3283966679-327353353-701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2E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91" autoAdjust="0"/>
    <p:restoredTop sz="94660"/>
  </p:normalViewPr>
  <p:slideViewPr>
    <p:cSldViewPr>
      <p:cViewPr varScale="1">
        <p:scale>
          <a:sx n="116" d="100"/>
          <a:sy n="116" d="100"/>
        </p:scale>
        <p:origin x="-1566" y="-11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5" Type="http://schemas.microsoft.com/office/2011/relationships/chartStyle" Target="style1.xml"/><Relationship Id="rId4" Type="http://schemas.microsoft.com/office/2011/relationships/chartColorStyle" Target="colors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 Id="rId5" Type="http://schemas.microsoft.com/office/2011/relationships/chartStyle" Target="style2.xml"/><Relationship Id="rId4" Type="http://schemas.microsoft.com/office/2011/relationships/chartColorStyle" Target="colors2.xml"/></Relationships>
</file>

<file path=ppt/charts/_rels/chart3.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ptacgofin02\customer$\2.%20%20Financial%20Planning\ENE\2018%2019%20Financial%20year\Annual%20Report%20inputs\Annual%20Report%20Workings\Budget%20vs%20actual%20analysis%20revenue%20incl%20previous%20year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DPW Opinion</a:t>
            </a:r>
          </a:p>
        </c:rich>
      </c:tx>
      <c:spPr>
        <a:noFill/>
        <a:ln>
          <a:noFill/>
        </a:ln>
        <a:effectLst/>
      </c:spPr>
    </c:title>
    <c:plotArea>
      <c:layout/>
      <c:lineChart>
        <c:grouping val="percentStacked"/>
        <c:ser>
          <c:idx val="1"/>
          <c:order val="0"/>
          <c:tx>
            <c:strRef>
              <c:f>'Audit Progress'!$D$2</c:f>
              <c:strCache>
                <c:ptCount val="1"/>
                <c:pt idx="0">
                  <c:v>Opinion</c:v>
                </c:pt>
              </c:strCache>
            </c:strRef>
          </c:tx>
          <c:spPr>
            <a:ln w="31750" cap="rnd">
              <a:solidFill>
                <a:schemeClr val="accent2"/>
              </a:solidFill>
              <a:round/>
            </a:ln>
            <a:effectLst/>
          </c:spPr>
          <c:marker>
            <c:symbol val="circle"/>
            <c:size val="17"/>
            <c:spPr>
              <a:solidFill>
                <a:schemeClr val="accent2"/>
              </a:solidFill>
              <a:ln w="25400">
                <a:noFill/>
              </a:ln>
              <a:effectLst/>
            </c:spPr>
          </c:marker>
          <c:val>
            <c:numRef>
              <c:f>'Audit Progress'!$D$3:$D$9</c:f>
              <c:numCache>
                <c:formatCode>General</c:formatCode>
                <c:ptCount val="7"/>
                <c:pt idx="0">
                  <c:v>-2</c:v>
                </c:pt>
                <c:pt idx="1">
                  <c:v>1</c:v>
                </c:pt>
                <c:pt idx="2">
                  <c:v>1</c:v>
                </c:pt>
                <c:pt idx="3">
                  <c:v>1</c:v>
                </c:pt>
                <c:pt idx="4">
                  <c:v>1</c:v>
                </c:pt>
                <c:pt idx="5">
                  <c:v>1</c:v>
                </c:pt>
                <c:pt idx="6">
                  <c:v>1</c:v>
                </c:pt>
              </c:numCache>
            </c:numRef>
          </c:val>
        </c:ser>
        <c:dLbls/>
        <c:marker val="1"/>
        <c:axId val="101966592"/>
        <c:axId val="101968128"/>
      </c:lineChart>
      <c:catAx>
        <c:axId val="101966592"/>
        <c:scaling>
          <c:orientation val="minMax"/>
        </c:scaling>
        <c:delete val="1"/>
        <c:axPos val="b"/>
        <c:majorTickMark val="none"/>
        <c:tickLblPos val="none"/>
        <c:crossAx val="101968128"/>
        <c:crosses val="autoZero"/>
        <c:auto val="1"/>
        <c:lblAlgn val="ctr"/>
        <c:lblOffset val="100"/>
      </c:catAx>
      <c:valAx>
        <c:axId val="10196812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tickLblPos val="none"/>
        <c:crossAx val="101966592"/>
        <c:crosses val="autoZero"/>
        <c:crossBetween val="between"/>
      </c:valAx>
      <c:spPr>
        <a:noFill/>
        <a:ln>
          <a:noFill/>
        </a:ln>
        <a:effectLst/>
      </c:spPr>
    </c:plotArea>
    <c:legend>
      <c:legendPos val="b"/>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80" b="1" i="0" u="none" strike="noStrike" kern="1200" baseline="0">
                <a:solidFill>
                  <a:schemeClr val="dk1">
                    <a:lumMod val="75000"/>
                    <a:lumOff val="25000"/>
                  </a:schemeClr>
                </a:solidFill>
                <a:latin typeface="+mn-lt"/>
                <a:ea typeface="+mn-ea"/>
                <a:cs typeface="+mn-cs"/>
              </a:defRPr>
            </a:pPr>
            <a:r>
              <a:rPr lang="en-US"/>
              <a:t>PMTE Opinion</a:t>
            </a:r>
          </a:p>
        </c:rich>
      </c:tx>
      <c:spPr>
        <a:noFill/>
        <a:ln>
          <a:noFill/>
        </a:ln>
        <a:effectLst/>
      </c:spPr>
    </c:title>
    <c:plotArea>
      <c:layout>
        <c:manualLayout>
          <c:layoutTarget val="inner"/>
          <c:xMode val="edge"/>
          <c:yMode val="edge"/>
          <c:x val="4.0447105059497585E-2"/>
          <c:y val="0.21600548381313406"/>
          <c:w val="0.92584697405758787"/>
          <c:h val="0.73373150608162641"/>
        </c:manualLayout>
      </c:layout>
      <c:lineChart>
        <c:grouping val="stacked"/>
        <c:ser>
          <c:idx val="0"/>
          <c:order val="0"/>
          <c:tx>
            <c:strRef>
              <c:f>'Audit Progress'!$D$28</c:f>
              <c:strCache>
                <c:ptCount val="1"/>
                <c:pt idx="0">
                  <c:v>Opinion</c:v>
                </c:pt>
              </c:strCache>
            </c:strRef>
          </c:tx>
          <c:spPr>
            <a:ln w="31750" cap="rnd">
              <a:solidFill>
                <a:schemeClr val="accent1"/>
              </a:solidFill>
              <a:round/>
            </a:ln>
            <a:effectLst/>
          </c:spPr>
          <c:marker>
            <c:symbol val="circle"/>
            <c:size val="17"/>
            <c:spPr>
              <a:solidFill>
                <a:schemeClr val="accent1"/>
              </a:solidFill>
              <a:ln>
                <a:noFill/>
              </a:ln>
              <a:effectLst/>
            </c:spPr>
          </c:marker>
          <c:val>
            <c:numRef>
              <c:f>'Audit Progress'!$D$29:$D$35</c:f>
              <c:numCache>
                <c:formatCode>General</c:formatCode>
                <c:ptCount val="7"/>
                <c:pt idx="0">
                  <c:v>-4</c:v>
                </c:pt>
                <c:pt idx="1">
                  <c:v>-4</c:v>
                </c:pt>
                <c:pt idx="2">
                  <c:v>-2</c:v>
                </c:pt>
                <c:pt idx="3">
                  <c:v>-2</c:v>
                </c:pt>
                <c:pt idx="4">
                  <c:v>-3</c:v>
                </c:pt>
                <c:pt idx="5">
                  <c:v>-2</c:v>
                </c:pt>
                <c:pt idx="6">
                  <c:v>-2</c:v>
                </c:pt>
              </c:numCache>
            </c:numRef>
          </c:val>
        </c:ser>
        <c:dLbls/>
        <c:marker val="1"/>
        <c:axId val="101971840"/>
        <c:axId val="101973376"/>
      </c:lineChart>
      <c:catAx>
        <c:axId val="101971840"/>
        <c:scaling>
          <c:orientation val="minMax"/>
        </c:scaling>
        <c:delete val="1"/>
        <c:axPos val="b"/>
        <c:majorTickMark val="none"/>
        <c:tickLblPos val="none"/>
        <c:crossAx val="101973376"/>
        <c:crosses val="autoZero"/>
        <c:auto val="1"/>
        <c:lblAlgn val="ctr"/>
        <c:lblOffset val="100"/>
      </c:catAx>
      <c:valAx>
        <c:axId val="10197337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tickLblPos val="none"/>
        <c:crossAx val="101971840"/>
        <c:crosses val="autoZero"/>
        <c:crossBetween val="between"/>
      </c:valAx>
      <c:spPr>
        <a:noFill/>
        <a:ln>
          <a:noFill/>
        </a:ln>
        <a:effectLst/>
      </c:spPr>
    </c:plotArea>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900"/>
      </a:pPr>
      <a:endParaRPr lang="en-US"/>
    </a:p>
  </c:txPr>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lang val="en-ZA"/>
  <c:chart>
    <c:autoTitleDeleted val="1"/>
    <c:view3D>
      <c:rotX val="30"/>
      <c:rotY val="14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8.3076417435099845E-2"/>
          <c:y val="8.4624074092713497E-2"/>
          <c:w val="0.84266562974484327"/>
          <c:h val="0.82091886547468162"/>
        </c:manualLayout>
      </c:layout>
      <c:pie3DChart>
        <c:varyColors val="1"/>
        <c:ser>
          <c:idx val="0"/>
          <c:order val="0"/>
          <c:dPt>
            <c:idx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5"/>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6.398525163870683E-2"/>
                  <c:y val="-2.4314064310314732E-2"/>
                </c:manualLayout>
              </c:layout>
              <c:spPr>
                <a:noFill/>
                <a:ln>
                  <a:solidFill>
                    <a:schemeClr val="accent1"/>
                  </a:solidFill>
                </a:ln>
                <a:effectLst/>
              </c:spPr>
              <c:txPr>
                <a:bodyPr rot="0" spcFirstLastPara="1" vertOverflow="clip" horzOverflow="clip" vert="horz" wrap="square" lIns="36576" tIns="18288" rIns="36576" bIns="18288" anchor="ctr" anchorCtr="1">
                  <a:spAutoFit/>
                </a:bodyPr>
                <a:lstStyle/>
                <a:p>
                  <a:pPr>
                    <a:defRPr sz="1000" b="1" i="0" u="none" strike="noStrike" kern="1200" baseline="0">
                      <a:solidFill>
                        <a:schemeClr val="accent1"/>
                      </a:solidFill>
                      <a:latin typeface="+mn-lt"/>
                      <a:ea typeface="+mn-ea"/>
                      <a:cs typeface="+mn-cs"/>
                    </a:defRPr>
                  </a:pPr>
                  <a:endParaRPr lang="en-US"/>
                </a:p>
              </c:txPr>
              <c:dLblPos val="bestFit"/>
              <c:showCatName val="1"/>
              <c:showPercent val="1"/>
              <c:extLst>
                <c:ext xmlns:c15="http://schemas.microsoft.com/office/drawing/2012/chart" uri="{CE6537A1-D6FC-4f65-9D91-7224C49458BB}">
                  <c15:spPr xmlns:c15="http://schemas.microsoft.com/office/drawing/2012/chart">
                    <a:prstGeom prst="rect">
                      <a:avLst/>
                    </a:prstGeom>
                    <a:noFill/>
                    <a:ln>
                      <a:noFill/>
                    </a:ln>
                  </c15:spPr>
                  <c15:layout>
                    <c:manualLayout>
                      <c:w val="0.17451510017405472"/>
                      <c:h val="0.12828316694970399"/>
                    </c:manualLayout>
                  </c15:layout>
                </c:ext>
              </c:extLst>
            </c:dLbl>
            <c:dLbl>
              <c:idx val="1"/>
              <c:layout>
                <c:manualLayout>
                  <c:x val="-6.7885130519408657E-2"/>
                  <c:y val="6.0185185185185175E-2"/>
                </c:manualLayout>
              </c:layout>
              <c:spPr>
                <a:noFill/>
                <a:ln>
                  <a:solidFill>
                    <a:schemeClr val="accent2"/>
                  </a:solidFill>
                </a:ln>
                <a:effectLst/>
              </c:spPr>
              <c:txPr>
                <a:bodyPr rot="0" spcFirstLastPara="1" vertOverflow="clip" horzOverflow="clip" vert="horz" wrap="square" lIns="36576" tIns="18288" rIns="36576" bIns="18288" anchor="ctr" anchorCtr="1">
                  <a:spAutoFit/>
                </a:bodyPr>
                <a:lstStyle/>
                <a:p>
                  <a:pPr>
                    <a:defRPr sz="1000" b="1" i="0" u="none" strike="noStrike" kern="1200" baseline="0">
                      <a:solidFill>
                        <a:schemeClr val="accent2"/>
                      </a:solidFill>
                      <a:latin typeface="+mn-lt"/>
                      <a:ea typeface="+mn-ea"/>
                      <a:cs typeface="+mn-cs"/>
                    </a:defRPr>
                  </a:pPr>
                  <a:endParaRPr lang="en-US"/>
                </a:p>
              </c:txPr>
              <c:dLblPos val="bestFit"/>
              <c:showCatName val="1"/>
              <c:showPercent val="1"/>
              <c:extLst>
                <c:ext xmlns:c15="http://schemas.microsoft.com/office/drawing/2012/chart" uri="{CE6537A1-D6FC-4f65-9D91-7224C49458BB}">
                  <c15:spPr xmlns:c15="http://schemas.microsoft.com/office/drawing/2012/chart">
                    <a:prstGeom prst="rect">
                      <a:avLst/>
                    </a:prstGeom>
                    <a:noFill/>
                    <a:ln>
                      <a:noFill/>
                    </a:ln>
                  </c15:spPr>
                </c:ext>
              </c:extLst>
            </c:dLbl>
            <c:dLbl>
              <c:idx val="2"/>
              <c:layout>
                <c:manualLayout>
                  <c:x val="0.11385332185312745"/>
                  <c:y val="-0.36580856095354503"/>
                </c:manualLayout>
              </c:layout>
              <c:spPr>
                <a:noFill/>
                <a:ln>
                  <a:solidFill>
                    <a:schemeClr val="accent3"/>
                  </a:solidFill>
                </a:ln>
                <a:effectLst/>
              </c:spPr>
              <c:txPr>
                <a:bodyPr rot="0" spcFirstLastPara="1" vertOverflow="clip" horzOverflow="clip" vert="horz" wrap="square" lIns="36576" tIns="18288" rIns="36576" bIns="18288" anchor="ctr" anchorCtr="1">
                  <a:spAutoFit/>
                </a:bodyPr>
                <a:lstStyle/>
                <a:p>
                  <a:pPr>
                    <a:defRPr sz="1000" b="1" i="0" u="none" strike="noStrike" kern="1200" baseline="0">
                      <a:solidFill>
                        <a:schemeClr val="bg1"/>
                      </a:solidFill>
                      <a:latin typeface="+mn-lt"/>
                      <a:ea typeface="+mn-ea"/>
                      <a:cs typeface="+mn-cs"/>
                    </a:defRPr>
                  </a:pPr>
                  <a:endParaRPr lang="en-US"/>
                </a:p>
              </c:txPr>
              <c:dLblPos val="bestFit"/>
              <c:showCatName val="1"/>
              <c:showPercent val="1"/>
              <c:extLst>
                <c:ext xmlns:c15="http://schemas.microsoft.com/office/drawing/2012/chart" uri="{CE6537A1-D6FC-4f65-9D91-7224C49458BB}">
                  <c15:spPr xmlns:c15="http://schemas.microsoft.com/office/drawing/2012/chart">
                    <a:prstGeom prst="rect">
                      <a:avLst/>
                    </a:prstGeom>
                    <a:noFill/>
                    <a:ln>
                      <a:noFill/>
                    </a:ln>
                  </c15:spPr>
                </c:ext>
              </c:extLst>
            </c:dLbl>
            <c:dLbl>
              <c:idx val="3"/>
              <c:layout>
                <c:manualLayout>
                  <c:x val="8.9988207328815323E-2"/>
                  <c:y val="0.15484192232609079"/>
                </c:manualLayout>
              </c:layout>
              <c:tx>
                <c:rich>
                  <a:bodyPr rot="0" spcFirstLastPara="1" vertOverflow="clip" horzOverflow="clip" vert="horz" wrap="square" lIns="36576" tIns="18288" rIns="36576" bIns="18288" anchor="ctr" anchorCtr="1">
                    <a:spAutoFit/>
                  </a:bodyPr>
                  <a:lstStyle/>
                  <a:p>
                    <a:pPr>
                      <a:defRPr sz="1000" b="1" i="0" u="none" strike="noStrike" kern="1200" baseline="0">
                        <a:solidFill>
                          <a:schemeClr val="accent1"/>
                        </a:solidFill>
                        <a:latin typeface="+mn-lt"/>
                        <a:ea typeface="+mn-ea"/>
                        <a:cs typeface="+mn-cs"/>
                      </a:defRPr>
                    </a:pPr>
                    <a:fld id="{0D97DA18-FF05-4720-B1C5-88015CE956A7}" type="CATEGORYNAME">
                      <a:rPr lang="en-US">
                        <a:solidFill>
                          <a:schemeClr val="bg1"/>
                        </a:solidFill>
                      </a:rPr>
                      <a:pPr>
                        <a:defRPr sz="1000" b="1" i="0" u="none" strike="noStrike" kern="1200" baseline="0">
                          <a:solidFill>
                            <a:schemeClr val="accent1"/>
                          </a:solidFill>
                          <a:latin typeface="+mn-lt"/>
                          <a:ea typeface="+mn-ea"/>
                          <a:cs typeface="+mn-cs"/>
                        </a:defRPr>
                      </a:pPr>
                      <a:t>[CATEGORY NAME]</a:t>
                    </a:fld>
                    <a:r>
                      <a:rPr lang="en-US" baseline="0" dirty="0">
                        <a:solidFill>
                          <a:schemeClr val="bg1"/>
                        </a:solidFill>
                      </a:rPr>
                      <a:t>
</a:t>
                    </a:r>
                    <a:fld id="{DCAF8180-8710-414C-92A3-FA4AA599C1A2}" type="PERCENTAGE">
                      <a:rPr lang="en-US" baseline="0">
                        <a:solidFill>
                          <a:schemeClr val="bg1"/>
                        </a:solidFill>
                      </a:rPr>
                      <a:pPr>
                        <a:defRPr sz="1000" b="1" i="0" u="none" strike="noStrike" kern="1200" baseline="0">
                          <a:solidFill>
                            <a:schemeClr val="accent1"/>
                          </a:solidFill>
                          <a:latin typeface="+mn-lt"/>
                          <a:ea typeface="+mn-ea"/>
                          <a:cs typeface="+mn-cs"/>
                        </a:defRPr>
                      </a:pPr>
                      <a:t>[PERCENTAGE]</a:t>
                    </a:fld>
                    <a:endParaRPr lang="en-US" baseline="0" dirty="0">
                      <a:solidFill>
                        <a:schemeClr val="bg1"/>
                      </a:solidFill>
                    </a:endParaRPr>
                  </a:p>
                </c:rich>
              </c:tx>
              <c:spPr>
                <a:noFill/>
                <a:ln>
                  <a:solidFill>
                    <a:schemeClr val="accent4"/>
                  </a:solidFill>
                </a:ln>
                <a:effectLst/>
              </c:spPr>
              <c:dLblPos val="bestFit"/>
              <c:showCatName val="1"/>
              <c:showPercent val="1"/>
              <c:extLst>
                <c:ext xmlns:c15="http://schemas.microsoft.com/office/drawing/2012/chart" uri="{CE6537A1-D6FC-4f65-9D91-7224C49458BB}">
                  <c15:spPr xmlns:c15="http://schemas.microsoft.com/office/drawing/2012/chart">
                    <a:prstGeom prst="rect">
                      <a:avLst/>
                    </a:prstGeom>
                    <a:noFill/>
                    <a:ln>
                      <a:noFill/>
                    </a:ln>
                  </c15:spPr>
                  <c15:layout>
                    <c:manualLayout>
                      <c:w val="0.17312971120133158"/>
                      <c:h val="0.13467592592592589"/>
                    </c:manualLayout>
                  </c15:layout>
                  <c15:dlblFieldTable/>
                  <c15:showDataLabelsRange val="0"/>
                </c:ext>
              </c:extLst>
            </c:dLbl>
            <c:dLbl>
              <c:idx val="4"/>
              <c:layout>
                <c:manualLayout>
                  <c:x val="0"/>
                  <c:y val="-6.8216031552049805E-2"/>
                </c:manualLayout>
              </c:layout>
              <c:spPr>
                <a:noFill/>
                <a:ln>
                  <a:solidFill>
                    <a:schemeClr val="accent5"/>
                  </a:solidFill>
                </a:ln>
                <a:effectLst/>
              </c:spPr>
              <c:txPr>
                <a:bodyPr rot="0" spcFirstLastPara="1" vertOverflow="clip" horzOverflow="clip" vert="horz" wrap="square" lIns="36576" tIns="18288" rIns="36576" bIns="18288" anchor="ctr" anchorCtr="1">
                  <a:spAutoFit/>
                </a:bodyPr>
                <a:lstStyle/>
                <a:p>
                  <a:pPr>
                    <a:defRPr sz="1000" b="1" i="0" u="none" strike="noStrike" kern="1200" baseline="0">
                      <a:solidFill>
                        <a:schemeClr val="accent5"/>
                      </a:solidFill>
                      <a:latin typeface="+mn-lt"/>
                      <a:ea typeface="+mn-ea"/>
                      <a:cs typeface="+mn-cs"/>
                    </a:defRPr>
                  </a:pPr>
                  <a:endParaRPr lang="en-US"/>
                </a:p>
              </c:txPr>
              <c:dLblPos val="bestFit"/>
              <c:showCatName val="1"/>
              <c:showPercent val="1"/>
              <c:extLst>
                <c:ext xmlns:c15="http://schemas.microsoft.com/office/drawing/2012/chart" uri="{CE6537A1-D6FC-4f65-9D91-7224C49458BB}">
                  <c15:spPr xmlns:c15="http://schemas.microsoft.com/office/drawing/2012/chart">
                    <a:prstGeom prst="rect">
                      <a:avLst/>
                    </a:prstGeom>
                    <a:noFill/>
                    <a:ln>
                      <a:noFill/>
                    </a:ln>
                  </c15:spPr>
                  <c15:layout>
                    <c:manualLayout>
                      <c:w val="0.20554085205994846"/>
                      <c:h val="0.1325696267133275"/>
                    </c:manualLayout>
                  </c15:layout>
                </c:ext>
              </c:extLst>
            </c:dLbl>
            <c:dLbl>
              <c:idx val="5"/>
              <c:layout>
                <c:manualLayout>
                  <c:x val="-0.13668620153316299"/>
                  <c:y val="-0.16304666544987073"/>
                </c:manualLayout>
              </c:layout>
              <c:spPr>
                <a:noFill/>
                <a:ln>
                  <a:solidFill>
                    <a:schemeClr val="accent6"/>
                  </a:solidFill>
                </a:ln>
                <a:effectLst/>
              </c:spPr>
              <c:txPr>
                <a:bodyPr rot="0" spcFirstLastPara="1" vertOverflow="clip" horzOverflow="clip" vert="horz" wrap="square" lIns="36576" tIns="18288" rIns="36576" bIns="18288" anchor="ctr" anchorCtr="1">
                  <a:spAutoFit/>
                </a:bodyPr>
                <a:lstStyle/>
                <a:p>
                  <a:pPr>
                    <a:defRPr sz="1000" b="1" i="0" u="none" strike="noStrike" kern="1200" baseline="0">
                      <a:solidFill>
                        <a:schemeClr val="bg1"/>
                      </a:solidFill>
                      <a:latin typeface="+mn-lt"/>
                      <a:ea typeface="+mn-ea"/>
                      <a:cs typeface="+mn-cs"/>
                    </a:defRPr>
                  </a:pPr>
                  <a:endParaRPr lang="en-US"/>
                </a:p>
              </c:txPr>
              <c:dLblPos val="bestFit"/>
              <c:showCatName val="1"/>
              <c:showPercent val="1"/>
              <c:extLst>
                <c:ext xmlns:c15="http://schemas.microsoft.com/office/drawing/2012/chart" uri="{CE6537A1-D6FC-4f65-9D91-7224C49458BB}">
                  <c15:spPr xmlns:c15="http://schemas.microsoft.com/office/drawing/2012/chart">
                    <a:prstGeom prst="rect">
                      <a:avLst/>
                    </a:prstGeom>
                    <a:noFill/>
                    <a:ln>
                      <a:noFill/>
                    </a:ln>
                  </c15:spPr>
                  <c15:layout>
                    <c:manualLayout>
                      <c:w val="0.18093649316742585"/>
                      <c:h val="0.18472034853270269"/>
                    </c:manualLayout>
                  </c15:layout>
                </c:ext>
              </c:extLst>
            </c:dLbl>
            <c:spPr>
              <a:noFill/>
            </c:spPr>
            <c:dLblPos val="outEnd"/>
            <c:showCatName val="1"/>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'Charts for PC'!$A$32:$A$37</c:f>
              <c:strCache>
                <c:ptCount val="6"/>
                <c:pt idx="0">
                  <c:v>Administration</c:v>
                </c:pt>
                <c:pt idx="1">
                  <c:v>Real Estate Investment Services</c:v>
                </c:pt>
                <c:pt idx="2">
                  <c:v>Construction Project Management</c:v>
                </c:pt>
                <c:pt idx="3">
                  <c:v>Real Estate Management Services</c:v>
                </c:pt>
                <c:pt idx="4">
                  <c:v>Real Estate Information &amp; Registry Services</c:v>
                </c:pt>
                <c:pt idx="5">
                  <c:v>Facilities Management Services</c:v>
                </c:pt>
              </c:strCache>
            </c:strRef>
          </c:cat>
          <c:val>
            <c:numRef>
              <c:f>'Charts for PC'!$B$32:$B$37</c:f>
              <c:numCache>
                <c:formatCode>"R"#\ ##0</c:formatCode>
                <c:ptCount val="6"/>
                <c:pt idx="0">
                  <c:v>861944000</c:v>
                </c:pt>
                <c:pt idx="1">
                  <c:v>180818000</c:v>
                </c:pt>
                <c:pt idx="2">
                  <c:v>4936049080.0900002</c:v>
                </c:pt>
                <c:pt idx="3">
                  <c:v>10935223000</c:v>
                </c:pt>
                <c:pt idx="4">
                  <c:v>56032000</c:v>
                </c:pt>
                <c:pt idx="5">
                  <c:v>3981306665.9099998</c:v>
                </c:pt>
              </c:numCache>
            </c:numRef>
          </c:val>
        </c:ser>
        <c:dLbls>
          <c:showCatName val="1"/>
        </c:dLbls>
      </c:pie3DChart>
      <c:spPr>
        <a:noFill/>
        <a:ln>
          <a:noFill/>
        </a:ln>
        <a:effectLst/>
      </c:spPr>
    </c:plotArea>
    <c:plotVisOnly val="1"/>
    <c:dispBlanksAs val="zero"/>
  </c:chart>
  <c:spPr>
    <a:solidFill>
      <a:schemeClr val="bg1"/>
    </a:solidFill>
    <a:ln w="9525" cap="flat" cmpd="sng" algn="ctr">
      <a:noFill/>
      <a:round/>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DD7EBC-E329-44E6-9058-9712130D2B4D}" type="doc">
      <dgm:prSet loTypeId="urn:microsoft.com/office/officeart/2009/3/layout/BlockDescendingList" loCatId="list" qsTypeId="urn:microsoft.com/office/officeart/2005/8/quickstyle/simple1" qsCatId="simple" csTypeId="urn:microsoft.com/office/officeart/2005/8/colors/accent1_2" csCatId="accent1" phldr="1"/>
      <dgm:spPr/>
      <dgm:t>
        <a:bodyPr/>
        <a:lstStyle/>
        <a:p>
          <a:endParaRPr lang="en-ZA"/>
        </a:p>
      </dgm:t>
    </dgm:pt>
    <dgm:pt modelId="{399D8DC7-E9D7-4D91-A879-6B107AEC3907}">
      <dgm:prSet phldrT="[Text]" custT="1"/>
      <dgm:spPr/>
      <dgm:t>
        <a:bodyPr/>
        <a:lstStyle/>
        <a:p>
          <a:r>
            <a:rPr lang="en-ZA" sz="1000" b="1" dirty="0" smtClean="0">
              <a:solidFill>
                <a:schemeClr val="tx1"/>
              </a:solidFill>
            </a:rPr>
            <a:t>Qualification matters:</a:t>
          </a:r>
        </a:p>
        <a:p>
          <a:r>
            <a:rPr lang="en-ZA" sz="1000" dirty="0" smtClean="0">
              <a:solidFill>
                <a:schemeClr val="tx1"/>
              </a:solidFill>
            </a:rPr>
            <a:t>1. Irregular Expenditure</a:t>
          </a:r>
        </a:p>
      </dgm:t>
    </dgm:pt>
    <dgm:pt modelId="{49568699-7E60-4C40-B981-B154EAB9E370}" type="parTrans" cxnId="{F6394096-503F-4F5C-8EDD-2DF52C0EA962}">
      <dgm:prSet/>
      <dgm:spPr/>
      <dgm:t>
        <a:bodyPr/>
        <a:lstStyle/>
        <a:p>
          <a:endParaRPr lang="en-ZA" sz="2000"/>
        </a:p>
      </dgm:t>
    </dgm:pt>
    <dgm:pt modelId="{24DDD733-A0DF-4B8E-9059-8359687034CE}" type="sibTrans" cxnId="{F6394096-503F-4F5C-8EDD-2DF52C0EA962}">
      <dgm:prSet/>
      <dgm:spPr/>
      <dgm:t>
        <a:bodyPr/>
        <a:lstStyle/>
        <a:p>
          <a:endParaRPr lang="en-ZA" sz="2000"/>
        </a:p>
      </dgm:t>
    </dgm:pt>
    <dgm:pt modelId="{D683B31B-FFFD-4512-A3D3-CF514953404D}">
      <dgm:prSet phldrT="[Text]" custT="1"/>
      <dgm:spPr>
        <a:solidFill>
          <a:srgbClr val="92D050"/>
        </a:solidFill>
      </dgm:spPr>
      <dgm:t>
        <a:bodyPr/>
        <a:lstStyle/>
        <a:p>
          <a:endParaRPr lang="en-ZA" sz="1600" dirty="0">
            <a:solidFill>
              <a:schemeClr val="tx1"/>
            </a:solidFill>
          </a:endParaRPr>
        </a:p>
      </dgm:t>
    </dgm:pt>
    <dgm:pt modelId="{85A3F83D-D498-42A3-9617-F188AD865AEA}" type="parTrans" cxnId="{B6FE0E6C-EE31-466A-AC3D-D1625F69BCDD}">
      <dgm:prSet/>
      <dgm:spPr/>
      <dgm:t>
        <a:bodyPr/>
        <a:lstStyle/>
        <a:p>
          <a:endParaRPr lang="en-ZA" sz="2000"/>
        </a:p>
      </dgm:t>
    </dgm:pt>
    <dgm:pt modelId="{B71FBBA2-1F5B-4297-800A-B5DF7C3EE144}" type="sibTrans" cxnId="{B6FE0E6C-EE31-466A-AC3D-D1625F69BCDD}">
      <dgm:prSet/>
      <dgm:spPr/>
      <dgm:t>
        <a:bodyPr/>
        <a:lstStyle/>
        <a:p>
          <a:endParaRPr lang="en-ZA" sz="2000"/>
        </a:p>
      </dgm:t>
    </dgm:pt>
    <dgm:pt modelId="{6A21CFF8-462B-413D-9F0B-D7F8C3C44569}">
      <dgm:prSet phldrT="[Text]" custT="1"/>
      <dgm:spPr>
        <a:solidFill>
          <a:srgbClr val="92D050"/>
        </a:solidFill>
      </dgm:spPr>
      <dgm:t>
        <a:bodyPr/>
        <a:lstStyle/>
        <a:p>
          <a:endParaRPr lang="en-ZA" sz="1600" dirty="0">
            <a:solidFill>
              <a:schemeClr val="tx1"/>
            </a:solidFill>
          </a:endParaRPr>
        </a:p>
      </dgm:t>
    </dgm:pt>
    <dgm:pt modelId="{B6897A7F-CF8B-4EDD-9F99-BB4C525E0FE1}" type="parTrans" cxnId="{648A7A07-6987-4E31-8F25-06E07E2E8DB7}">
      <dgm:prSet/>
      <dgm:spPr/>
      <dgm:t>
        <a:bodyPr/>
        <a:lstStyle/>
        <a:p>
          <a:endParaRPr lang="en-ZA" sz="2000"/>
        </a:p>
      </dgm:t>
    </dgm:pt>
    <dgm:pt modelId="{2B5D2F4D-66CC-484C-810C-97F2F0BD18C5}" type="sibTrans" cxnId="{648A7A07-6987-4E31-8F25-06E07E2E8DB7}">
      <dgm:prSet/>
      <dgm:spPr/>
      <dgm:t>
        <a:bodyPr/>
        <a:lstStyle/>
        <a:p>
          <a:endParaRPr lang="en-ZA" sz="2000"/>
        </a:p>
      </dgm:t>
    </dgm:pt>
    <dgm:pt modelId="{2E701FB9-EFA8-4978-8063-C733857E37DF}">
      <dgm:prSet phldrT="[Text]" custT="1"/>
      <dgm:spPr/>
      <dgm:t>
        <a:bodyPr/>
        <a:lstStyle/>
        <a:p>
          <a:endParaRPr lang="en-ZA" sz="1200" dirty="0">
            <a:solidFill>
              <a:schemeClr val="tx1"/>
            </a:solidFill>
          </a:endParaRPr>
        </a:p>
      </dgm:t>
    </dgm:pt>
    <dgm:pt modelId="{99448AAB-9517-4330-8CC6-2B0E0F2BF612}" type="parTrans" cxnId="{D40E36E9-0E81-4F26-A50D-B3039108F91D}">
      <dgm:prSet/>
      <dgm:spPr/>
      <dgm:t>
        <a:bodyPr/>
        <a:lstStyle/>
        <a:p>
          <a:endParaRPr lang="en-ZA" sz="2000"/>
        </a:p>
      </dgm:t>
    </dgm:pt>
    <dgm:pt modelId="{F8602479-5D02-4944-9070-9F5E98986786}" type="sibTrans" cxnId="{D40E36E9-0E81-4F26-A50D-B3039108F91D}">
      <dgm:prSet/>
      <dgm:spPr/>
      <dgm:t>
        <a:bodyPr/>
        <a:lstStyle/>
        <a:p>
          <a:endParaRPr lang="en-ZA" sz="2000"/>
        </a:p>
      </dgm:t>
    </dgm:pt>
    <dgm:pt modelId="{451A1164-E8E3-4595-9663-AF9CD07BB6D3}">
      <dgm:prSet phldrT="[Text]" custT="1"/>
      <dgm:spPr>
        <a:solidFill>
          <a:srgbClr val="FFC000"/>
        </a:solidFill>
      </dgm:spPr>
      <dgm:t>
        <a:bodyPr/>
        <a:lstStyle/>
        <a:p>
          <a:endParaRPr lang="en-ZA" sz="1600" dirty="0">
            <a:solidFill>
              <a:schemeClr val="tx1"/>
            </a:solidFill>
          </a:endParaRPr>
        </a:p>
      </dgm:t>
    </dgm:pt>
    <dgm:pt modelId="{C5A35B54-9706-4AA3-BCE6-2F41968CCC0E}" type="parTrans" cxnId="{D129FE10-B486-47CB-A3A0-E63A7CC5803C}">
      <dgm:prSet/>
      <dgm:spPr/>
      <dgm:t>
        <a:bodyPr/>
        <a:lstStyle/>
        <a:p>
          <a:endParaRPr lang="en-ZA" sz="2000"/>
        </a:p>
      </dgm:t>
    </dgm:pt>
    <dgm:pt modelId="{BD1642DF-4CFC-4F0A-89FE-F0BF2A96B348}" type="sibTrans" cxnId="{D129FE10-B486-47CB-A3A0-E63A7CC5803C}">
      <dgm:prSet/>
      <dgm:spPr/>
      <dgm:t>
        <a:bodyPr/>
        <a:lstStyle/>
        <a:p>
          <a:endParaRPr lang="en-ZA" sz="2000"/>
        </a:p>
      </dgm:t>
    </dgm:pt>
    <dgm:pt modelId="{57ABBBAC-1DC2-4DB1-9A4C-0C946EBD9D44}">
      <dgm:prSet phldrT="[Text]" custT="1"/>
      <dgm:spPr/>
      <dgm:t>
        <a:bodyPr/>
        <a:lstStyle/>
        <a:p>
          <a:r>
            <a:rPr lang="en-ZA" sz="1200" b="1" dirty="0" smtClean="0">
              <a:solidFill>
                <a:schemeClr val="tx1"/>
              </a:solidFill>
            </a:rPr>
            <a:t>Disclaimer matters:</a:t>
          </a:r>
        </a:p>
        <a:p>
          <a:r>
            <a:rPr lang="en-ZA" sz="1200" dirty="0" smtClean="0">
              <a:solidFill>
                <a:schemeClr val="bg1"/>
              </a:solidFill>
            </a:rPr>
            <a:t>1</a:t>
          </a:r>
          <a:r>
            <a:rPr lang="en-ZA" sz="900" dirty="0" smtClean="0">
              <a:solidFill>
                <a:schemeClr val="bg1"/>
              </a:solidFill>
            </a:rPr>
            <a:t>. Irregular Expenditure</a:t>
          </a:r>
          <a:endParaRPr lang="en-ZA" sz="900" dirty="0">
            <a:solidFill>
              <a:schemeClr val="bg1"/>
            </a:solidFill>
          </a:endParaRPr>
        </a:p>
      </dgm:t>
    </dgm:pt>
    <dgm:pt modelId="{F1BBCB5C-988D-47E5-8682-DCBB8D6C9601}" type="parTrans" cxnId="{949A378E-FFEC-41C4-B9A4-DD00E1442DC4}">
      <dgm:prSet/>
      <dgm:spPr/>
      <dgm:t>
        <a:bodyPr/>
        <a:lstStyle/>
        <a:p>
          <a:endParaRPr lang="en-ZA" sz="2000"/>
        </a:p>
      </dgm:t>
    </dgm:pt>
    <dgm:pt modelId="{03CC9E94-6C81-4790-973F-782E4850ACA7}" type="sibTrans" cxnId="{949A378E-FFEC-41C4-B9A4-DD00E1442DC4}">
      <dgm:prSet/>
      <dgm:spPr/>
      <dgm:t>
        <a:bodyPr/>
        <a:lstStyle/>
        <a:p>
          <a:endParaRPr lang="en-ZA" sz="2000"/>
        </a:p>
      </dgm:t>
    </dgm:pt>
    <dgm:pt modelId="{581ECF3B-E6D2-41A8-9AC9-47BA86566E52}">
      <dgm:prSet phldrT="[Text]" custT="1"/>
      <dgm:spPr/>
      <dgm:t>
        <a:bodyPr/>
        <a:lstStyle/>
        <a:p>
          <a:r>
            <a:rPr lang="en-ZA" sz="900" dirty="0" smtClean="0">
              <a:solidFill>
                <a:schemeClr val="bg1"/>
              </a:solidFill>
            </a:rPr>
            <a:t>2</a:t>
          </a:r>
          <a:r>
            <a:rPr lang="en-US" sz="900" dirty="0" smtClean="0">
              <a:solidFill>
                <a:schemeClr val="bg1"/>
              </a:solidFill>
            </a:rPr>
            <a:t>Fruitless &amp; </a:t>
          </a:r>
          <a:endParaRPr lang="en-ZA" sz="900" dirty="0">
            <a:solidFill>
              <a:schemeClr val="bg1"/>
            </a:solidFill>
          </a:endParaRPr>
        </a:p>
      </dgm:t>
    </dgm:pt>
    <dgm:pt modelId="{E24FC4F4-A770-4FBD-9204-1BF01430C1BF}" type="parTrans" cxnId="{913A00D5-81B5-4F25-9146-7FF4C81185EA}">
      <dgm:prSet/>
      <dgm:spPr/>
      <dgm:t>
        <a:bodyPr/>
        <a:lstStyle/>
        <a:p>
          <a:endParaRPr lang="en-ZA" sz="2000"/>
        </a:p>
      </dgm:t>
    </dgm:pt>
    <dgm:pt modelId="{F3FCD68B-95CC-4C05-B27F-147AFBD7A9D6}" type="sibTrans" cxnId="{913A00D5-81B5-4F25-9146-7FF4C81185EA}">
      <dgm:prSet/>
      <dgm:spPr/>
      <dgm:t>
        <a:bodyPr/>
        <a:lstStyle/>
        <a:p>
          <a:endParaRPr lang="en-ZA" sz="2000"/>
        </a:p>
      </dgm:t>
    </dgm:pt>
    <dgm:pt modelId="{0EA4A749-19EB-4A01-89E8-A119340A94DB}">
      <dgm:prSet phldrT="[Text]" custT="1"/>
      <dgm:spPr/>
      <dgm:t>
        <a:bodyPr/>
        <a:lstStyle/>
        <a:p>
          <a:r>
            <a:rPr lang="en-ZA" sz="900" dirty="0" smtClean="0">
              <a:solidFill>
                <a:schemeClr val="bg1"/>
              </a:solidFill>
            </a:rPr>
            <a:t>3. </a:t>
          </a:r>
          <a:r>
            <a:rPr lang="en-US" sz="900" dirty="0" smtClean="0">
              <a:solidFill>
                <a:schemeClr val="bg1"/>
              </a:solidFill>
            </a:rPr>
            <a:t>Immovable </a:t>
          </a:r>
          <a:endParaRPr lang="en-ZA" sz="900" dirty="0">
            <a:solidFill>
              <a:schemeClr val="bg1"/>
            </a:solidFill>
          </a:endParaRPr>
        </a:p>
      </dgm:t>
    </dgm:pt>
    <dgm:pt modelId="{CBB7EFB0-3375-4FB0-A089-940F8DEC2314}" type="parTrans" cxnId="{89D28411-C3D8-4133-86CF-EBDA71D1DA1D}">
      <dgm:prSet/>
      <dgm:spPr/>
      <dgm:t>
        <a:bodyPr/>
        <a:lstStyle/>
        <a:p>
          <a:endParaRPr lang="en-ZA" sz="2000"/>
        </a:p>
      </dgm:t>
    </dgm:pt>
    <dgm:pt modelId="{B0C16ED2-A832-4420-954F-5C3F0C1A8EBA}" type="sibTrans" cxnId="{89D28411-C3D8-4133-86CF-EBDA71D1DA1D}">
      <dgm:prSet/>
      <dgm:spPr/>
      <dgm:t>
        <a:bodyPr/>
        <a:lstStyle/>
        <a:p>
          <a:endParaRPr lang="en-ZA" sz="2000"/>
        </a:p>
      </dgm:t>
    </dgm:pt>
    <dgm:pt modelId="{045152D0-4996-4356-9920-6D82F16110B8}">
      <dgm:prSet phldrT="[Text]" custT="1"/>
      <dgm:spPr/>
      <dgm:t>
        <a:bodyPr/>
        <a:lstStyle/>
        <a:p>
          <a:r>
            <a:rPr lang="en-ZA" sz="900" dirty="0" smtClean="0">
              <a:solidFill>
                <a:schemeClr val="bg1"/>
              </a:solidFill>
            </a:rPr>
            <a:t>4. </a:t>
          </a:r>
          <a:r>
            <a:rPr lang="en-US" sz="900" dirty="0" smtClean="0">
              <a:solidFill>
                <a:schemeClr val="bg1"/>
              </a:solidFill>
            </a:rPr>
            <a:t>Operating </a:t>
          </a:r>
          <a:endParaRPr lang="en-ZA" sz="900" dirty="0">
            <a:solidFill>
              <a:schemeClr val="bg1"/>
            </a:solidFill>
          </a:endParaRPr>
        </a:p>
      </dgm:t>
    </dgm:pt>
    <dgm:pt modelId="{6893DDAB-5FD3-4D0A-B1FD-15185643F0A5}" type="parTrans" cxnId="{1EEAE37E-C006-45BF-B5DD-75C2EA5B2418}">
      <dgm:prSet/>
      <dgm:spPr/>
      <dgm:t>
        <a:bodyPr/>
        <a:lstStyle/>
        <a:p>
          <a:endParaRPr lang="en-ZA" sz="2000"/>
        </a:p>
      </dgm:t>
    </dgm:pt>
    <dgm:pt modelId="{749160C2-9C57-4041-9239-860CC880FB86}" type="sibTrans" cxnId="{1EEAE37E-C006-45BF-B5DD-75C2EA5B2418}">
      <dgm:prSet/>
      <dgm:spPr/>
      <dgm:t>
        <a:bodyPr/>
        <a:lstStyle/>
        <a:p>
          <a:endParaRPr lang="en-ZA" sz="2000"/>
        </a:p>
      </dgm:t>
    </dgm:pt>
    <dgm:pt modelId="{A353E860-3EC9-4FE0-A8D6-BF818B9E873A}">
      <dgm:prSet phldrT="[Text]" custT="1"/>
      <dgm:spPr/>
      <dgm:t>
        <a:bodyPr/>
        <a:lstStyle/>
        <a:p>
          <a:r>
            <a:rPr lang="en-ZA" sz="900" dirty="0" smtClean="0">
              <a:solidFill>
                <a:schemeClr val="bg1"/>
              </a:solidFill>
            </a:rPr>
            <a:t>5. </a:t>
          </a:r>
          <a:r>
            <a:rPr lang="en-US" sz="900" dirty="0" smtClean="0">
              <a:solidFill>
                <a:schemeClr val="bg1"/>
              </a:solidFill>
            </a:rPr>
            <a:t>Lease</a:t>
          </a:r>
          <a:endParaRPr lang="en-ZA" sz="900" dirty="0">
            <a:solidFill>
              <a:schemeClr val="bg1"/>
            </a:solidFill>
          </a:endParaRPr>
        </a:p>
      </dgm:t>
    </dgm:pt>
    <dgm:pt modelId="{B56CBF33-73AD-425C-84E5-0D57705A5B6C}" type="parTrans" cxnId="{8E000A6C-8490-4132-AD93-5F8A77EE48FB}">
      <dgm:prSet/>
      <dgm:spPr/>
      <dgm:t>
        <a:bodyPr/>
        <a:lstStyle/>
        <a:p>
          <a:endParaRPr lang="en-ZA" sz="2000"/>
        </a:p>
      </dgm:t>
    </dgm:pt>
    <dgm:pt modelId="{9C19A94A-3B7D-4EC7-B618-A9783B690AC1}" type="sibTrans" cxnId="{8E000A6C-8490-4132-AD93-5F8A77EE48FB}">
      <dgm:prSet/>
      <dgm:spPr/>
      <dgm:t>
        <a:bodyPr/>
        <a:lstStyle/>
        <a:p>
          <a:endParaRPr lang="en-ZA" sz="2000"/>
        </a:p>
      </dgm:t>
    </dgm:pt>
    <dgm:pt modelId="{4F7DF9E2-FBE8-4B99-9BEA-D6FEF93C79D8}">
      <dgm:prSet phldrT="[Text]" custT="1"/>
      <dgm:spPr/>
      <dgm:t>
        <a:bodyPr/>
        <a:lstStyle/>
        <a:p>
          <a:r>
            <a:rPr lang="en-ZA" sz="900" dirty="0" smtClean="0">
              <a:solidFill>
                <a:schemeClr val="bg1"/>
              </a:solidFill>
            </a:rPr>
            <a:t>6. </a:t>
          </a:r>
          <a:r>
            <a:rPr lang="en-US" sz="900" dirty="0" smtClean="0">
              <a:solidFill>
                <a:schemeClr val="bg1"/>
              </a:solidFill>
            </a:rPr>
            <a:t>Commitments</a:t>
          </a:r>
          <a:endParaRPr lang="en-ZA" sz="900" dirty="0">
            <a:solidFill>
              <a:schemeClr val="bg1"/>
            </a:solidFill>
          </a:endParaRPr>
        </a:p>
      </dgm:t>
    </dgm:pt>
    <dgm:pt modelId="{17316EFB-1BC2-4DF1-B6E8-C3D2D0A538F6}" type="parTrans" cxnId="{E2F76FE3-60BA-4E48-94F8-90C09253E538}">
      <dgm:prSet/>
      <dgm:spPr/>
      <dgm:t>
        <a:bodyPr/>
        <a:lstStyle/>
        <a:p>
          <a:endParaRPr lang="en-ZA" sz="2000"/>
        </a:p>
      </dgm:t>
    </dgm:pt>
    <dgm:pt modelId="{B819463E-257E-448A-BFAA-CD34D1BA081E}" type="sibTrans" cxnId="{E2F76FE3-60BA-4E48-94F8-90C09253E538}">
      <dgm:prSet/>
      <dgm:spPr/>
      <dgm:t>
        <a:bodyPr/>
        <a:lstStyle/>
        <a:p>
          <a:endParaRPr lang="en-ZA" sz="2000"/>
        </a:p>
      </dgm:t>
    </dgm:pt>
    <dgm:pt modelId="{D3B05442-683C-47CF-BD32-CCDA86F0A304}">
      <dgm:prSet phldrT="[Text]" custT="1"/>
      <dgm:spPr/>
      <dgm:t>
        <a:bodyPr/>
        <a:lstStyle/>
        <a:p>
          <a:r>
            <a:rPr lang="en-ZA" sz="900" dirty="0" smtClean="0">
              <a:solidFill>
                <a:schemeClr val="bg1"/>
              </a:solidFill>
            </a:rPr>
            <a:t>7. </a:t>
          </a:r>
          <a:r>
            <a:rPr lang="en-US" sz="900" dirty="0" smtClean="0">
              <a:solidFill>
                <a:schemeClr val="bg1"/>
              </a:solidFill>
            </a:rPr>
            <a:t>Related Party</a:t>
          </a:r>
          <a:endParaRPr lang="en-ZA" sz="900" dirty="0">
            <a:solidFill>
              <a:schemeClr val="bg1"/>
            </a:solidFill>
          </a:endParaRPr>
        </a:p>
      </dgm:t>
    </dgm:pt>
    <dgm:pt modelId="{5F3765D5-A645-4C8E-9C23-070EA29F25B2}" type="parTrans" cxnId="{83ADAA99-0909-4A1C-9E89-0346FBC35F85}">
      <dgm:prSet/>
      <dgm:spPr/>
      <dgm:t>
        <a:bodyPr/>
        <a:lstStyle/>
        <a:p>
          <a:endParaRPr lang="en-ZA" sz="2000"/>
        </a:p>
      </dgm:t>
    </dgm:pt>
    <dgm:pt modelId="{5B4810E8-A272-4F8D-9C20-5BF48FEE9710}" type="sibTrans" cxnId="{83ADAA99-0909-4A1C-9E89-0346FBC35F85}">
      <dgm:prSet/>
      <dgm:spPr/>
      <dgm:t>
        <a:bodyPr/>
        <a:lstStyle/>
        <a:p>
          <a:endParaRPr lang="en-ZA" sz="2000"/>
        </a:p>
      </dgm:t>
    </dgm:pt>
    <dgm:pt modelId="{19CFB1B9-9C0A-4C64-A841-5804BFF23494}">
      <dgm:prSet phldrT="[Text]" custT="1"/>
      <dgm:spPr/>
      <dgm:t>
        <a:bodyPr/>
        <a:lstStyle/>
        <a:p>
          <a:r>
            <a:rPr lang="en-ZA" sz="1000" dirty="0" smtClean="0">
              <a:solidFill>
                <a:schemeClr val="tx1"/>
              </a:solidFill>
            </a:rPr>
            <a:t>2. </a:t>
          </a:r>
          <a:r>
            <a:rPr lang="en-US" sz="1000" dirty="0" smtClean="0">
              <a:solidFill>
                <a:schemeClr val="tx1"/>
              </a:solidFill>
            </a:rPr>
            <a:t>Immovable Tangible Assets</a:t>
          </a:r>
          <a:endParaRPr lang="en-ZA" sz="1000" dirty="0" smtClean="0">
            <a:solidFill>
              <a:schemeClr val="tx1"/>
            </a:solidFill>
          </a:endParaRPr>
        </a:p>
      </dgm:t>
    </dgm:pt>
    <dgm:pt modelId="{0EFE0A61-4777-4151-8BED-251CCCEF996F}" type="parTrans" cxnId="{7EA7D8C0-F609-4883-AC31-249B19F59395}">
      <dgm:prSet/>
      <dgm:spPr/>
      <dgm:t>
        <a:bodyPr/>
        <a:lstStyle/>
        <a:p>
          <a:endParaRPr lang="en-ZA" sz="2000"/>
        </a:p>
      </dgm:t>
    </dgm:pt>
    <dgm:pt modelId="{3892259B-3650-4E53-9250-291CA81E6082}" type="sibTrans" cxnId="{7EA7D8C0-F609-4883-AC31-249B19F59395}">
      <dgm:prSet/>
      <dgm:spPr/>
      <dgm:t>
        <a:bodyPr/>
        <a:lstStyle/>
        <a:p>
          <a:endParaRPr lang="en-ZA" sz="2000"/>
        </a:p>
      </dgm:t>
    </dgm:pt>
    <dgm:pt modelId="{E086E7CA-EB40-4470-877F-3D3B5C602A5C}">
      <dgm:prSet phldrT="[Text]" custT="1"/>
      <dgm:spPr/>
      <dgm:t>
        <a:bodyPr/>
        <a:lstStyle/>
        <a:p>
          <a:r>
            <a:rPr lang="en-ZA" sz="1000" dirty="0" smtClean="0">
              <a:solidFill>
                <a:schemeClr val="tx1"/>
              </a:solidFill>
            </a:rPr>
            <a:t>3. Commitments</a:t>
          </a:r>
        </a:p>
      </dgm:t>
    </dgm:pt>
    <dgm:pt modelId="{4F5E3DB1-ACCF-4B2F-9A23-3D6C436F5F2F}" type="parTrans" cxnId="{9E580335-2AAF-4624-AFE1-940CB40DB2A2}">
      <dgm:prSet/>
      <dgm:spPr/>
      <dgm:t>
        <a:bodyPr/>
        <a:lstStyle/>
        <a:p>
          <a:endParaRPr lang="en-ZA" sz="2000"/>
        </a:p>
      </dgm:t>
    </dgm:pt>
    <dgm:pt modelId="{F1478682-340A-4710-8305-06F31A2EE0AD}" type="sibTrans" cxnId="{9E580335-2AAF-4624-AFE1-940CB40DB2A2}">
      <dgm:prSet/>
      <dgm:spPr/>
      <dgm:t>
        <a:bodyPr/>
        <a:lstStyle/>
        <a:p>
          <a:endParaRPr lang="en-ZA" sz="2000"/>
        </a:p>
      </dgm:t>
    </dgm:pt>
    <dgm:pt modelId="{8A849791-658B-41B9-A37E-AA0955845FE1}">
      <dgm:prSet phldrT="[Text]" custT="1"/>
      <dgm:spPr/>
      <dgm:t>
        <a:bodyPr/>
        <a:lstStyle/>
        <a:p>
          <a:endParaRPr lang="en-ZA" sz="1200" dirty="0">
            <a:solidFill>
              <a:schemeClr val="tx1"/>
            </a:solidFill>
          </a:endParaRPr>
        </a:p>
      </dgm:t>
    </dgm:pt>
    <dgm:pt modelId="{024CEE1E-0D77-4082-AF04-4B7E4CECA3AD}" type="parTrans" cxnId="{977C5C95-AB79-4433-A509-A736C2478929}">
      <dgm:prSet/>
      <dgm:spPr/>
      <dgm:t>
        <a:bodyPr/>
        <a:lstStyle/>
        <a:p>
          <a:endParaRPr lang="en-ZA" sz="2000"/>
        </a:p>
      </dgm:t>
    </dgm:pt>
    <dgm:pt modelId="{F1A38D2B-FF12-42F7-9EA2-E0DD12135A58}" type="sibTrans" cxnId="{977C5C95-AB79-4433-A509-A736C2478929}">
      <dgm:prSet/>
      <dgm:spPr/>
      <dgm:t>
        <a:bodyPr/>
        <a:lstStyle/>
        <a:p>
          <a:endParaRPr lang="en-ZA" sz="2000"/>
        </a:p>
      </dgm:t>
    </dgm:pt>
    <dgm:pt modelId="{F69E5D75-51E4-4220-9989-F4CC64221AAC}">
      <dgm:prSet custT="1"/>
      <dgm:spPr/>
      <dgm:t>
        <a:bodyPr/>
        <a:lstStyle/>
        <a:p>
          <a:r>
            <a:rPr lang="en-US" sz="900" dirty="0" smtClean="0">
              <a:solidFill>
                <a:schemeClr val="bg1"/>
              </a:solidFill>
            </a:rPr>
            <a:t>Wasteful</a:t>
          </a:r>
        </a:p>
      </dgm:t>
    </dgm:pt>
    <dgm:pt modelId="{00C5F46A-072E-4F27-96A0-1E11DC72768B}" type="parTrans" cxnId="{7738DD80-A80F-4940-94DA-ADA0165E2630}">
      <dgm:prSet/>
      <dgm:spPr/>
      <dgm:t>
        <a:bodyPr/>
        <a:lstStyle/>
        <a:p>
          <a:endParaRPr lang="en-ZA"/>
        </a:p>
      </dgm:t>
    </dgm:pt>
    <dgm:pt modelId="{486DF711-5E02-4040-A7C6-E49DA0296258}" type="sibTrans" cxnId="{7738DD80-A80F-4940-94DA-ADA0165E2630}">
      <dgm:prSet/>
      <dgm:spPr/>
      <dgm:t>
        <a:bodyPr/>
        <a:lstStyle/>
        <a:p>
          <a:endParaRPr lang="en-ZA"/>
        </a:p>
      </dgm:t>
    </dgm:pt>
    <dgm:pt modelId="{96CB21EC-C37F-4D04-8176-901F6CFA5459}">
      <dgm:prSet custT="1"/>
      <dgm:spPr/>
      <dgm:t>
        <a:bodyPr/>
        <a:lstStyle/>
        <a:p>
          <a:r>
            <a:rPr lang="en-US" sz="900" dirty="0" smtClean="0">
              <a:solidFill>
                <a:schemeClr val="bg1"/>
              </a:solidFill>
            </a:rPr>
            <a:t>Expenditure</a:t>
          </a:r>
          <a:endParaRPr lang="en-US" sz="900" dirty="0">
            <a:solidFill>
              <a:schemeClr val="bg1"/>
            </a:solidFill>
          </a:endParaRPr>
        </a:p>
      </dgm:t>
    </dgm:pt>
    <dgm:pt modelId="{1E699E65-5899-45CD-AC9A-30194FE021BD}" type="parTrans" cxnId="{79EAC884-EAB2-49F4-8BCA-48703D9B0F51}">
      <dgm:prSet/>
      <dgm:spPr/>
      <dgm:t>
        <a:bodyPr/>
        <a:lstStyle/>
        <a:p>
          <a:endParaRPr lang="en-ZA"/>
        </a:p>
      </dgm:t>
    </dgm:pt>
    <dgm:pt modelId="{84431891-08D3-4FF9-8DDE-9AE8D02F02DF}" type="sibTrans" cxnId="{79EAC884-EAB2-49F4-8BCA-48703D9B0F51}">
      <dgm:prSet/>
      <dgm:spPr/>
      <dgm:t>
        <a:bodyPr/>
        <a:lstStyle/>
        <a:p>
          <a:endParaRPr lang="en-ZA"/>
        </a:p>
      </dgm:t>
    </dgm:pt>
    <dgm:pt modelId="{B157E834-779A-4708-B1BC-D8365B9C5E1C}">
      <dgm:prSet custT="1"/>
      <dgm:spPr/>
      <dgm:t>
        <a:bodyPr/>
        <a:lstStyle/>
        <a:p>
          <a:r>
            <a:rPr lang="en-US" sz="900" dirty="0" smtClean="0">
              <a:solidFill>
                <a:schemeClr val="bg1"/>
              </a:solidFill>
            </a:rPr>
            <a:t>Tangible Assets</a:t>
          </a:r>
          <a:endParaRPr lang="en-US" sz="900" dirty="0">
            <a:solidFill>
              <a:schemeClr val="bg1"/>
            </a:solidFill>
          </a:endParaRPr>
        </a:p>
      </dgm:t>
    </dgm:pt>
    <dgm:pt modelId="{1D8A0E03-C9E3-475C-A907-DDF141C0D22F}" type="parTrans" cxnId="{E5C3CEA5-26FA-4826-88FE-0ED20B01B1B5}">
      <dgm:prSet/>
      <dgm:spPr/>
      <dgm:t>
        <a:bodyPr/>
        <a:lstStyle/>
        <a:p>
          <a:endParaRPr lang="en-ZA"/>
        </a:p>
      </dgm:t>
    </dgm:pt>
    <dgm:pt modelId="{B3E74887-22D8-4B2F-899E-B40698347A19}" type="sibTrans" cxnId="{E5C3CEA5-26FA-4826-88FE-0ED20B01B1B5}">
      <dgm:prSet/>
      <dgm:spPr/>
      <dgm:t>
        <a:bodyPr/>
        <a:lstStyle/>
        <a:p>
          <a:endParaRPr lang="en-ZA"/>
        </a:p>
      </dgm:t>
    </dgm:pt>
    <dgm:pt modelId="{1E0154C4-863C-46DD-830F-5CE80AB3055D}">
      <dgm:prSet custT="1"/>
      <dgm:spPr/>
      <dgm:t>
        <a:bodyPr/>
        <a:lstStyle/>
        <a:p>
          <a:r>
            <a:rPr lang="en-US" sz="900" dirty="0" smtClean="0">
              <a:solidFill>
                <a:schemeClr val="bg1"/>
              </a:solidFill>
            </a:rPr>
            <a:t>Leases</a:t>
          </a:r>
          <a:endParaRPr lang="en-US" sz="900" dirty="0">
            <a:solidFill>
              <a:schemeClr val="bg1"/>
            </a:solidFill>
          </a:endParaRPr>
        </a:p>
      </dgm:t>
    </dgm:pt>
    <dgm:pt modelId="{09AC41B4-D965-4B14-82C8-EDF21BDC9060}" type="parTrans" cxnId="{6B5B03AD-BA15-463C-8618-015171292C99}">
      <dgm:prSet/>
      <dgm:spPr/>
      <dgm:t>
        <a:bodyPr/>
        <a:lstStyle/>
        <a:p>
          <a:endParaRPr lang="en-ZA"/>
        </a:p>
      </dgm:t>
    </dgm:pt>
    <dgm:pt modelId="{7F80ECDE-BE89-4318-91F5-BFF0D103CB63}" type="sibTrans" cxnId="{6B5B03AD-BA15-463C-8618-015171292C99}">
      <dgm:prSet/>
      <dgm:spPr/>
      <dgm:t>
        <a:bodyPr/>
        <a:lstStyle/>
        <a:p>
          <a:endParaRPr lang="en-ZA"/>
        </a:p>
      </dgm:t>
    </dgm:pt>
    <dgm:pt modelId="{63B92C11-D8EB-4EDC-B9D5-DB729A917569}">
      <dgm:prSet custT="1"/>
      <dgm:spPr/>
      <dgm:t>
        <a:bodyPr/>
        <a:lstStyle/>
        <a:p>
          <a:r>
            <a:rPr lang="en-US" sz="900" dirty="0" smtClean="0">
              <a:solidFill>
                <a:schemeClr val="bg1"/>
              </a:solidFill>
            </a:rPr>
            <a:t>Commitments (Operating)</a:t>
          </a:r>
          <a:endParaRPr lang="en-US" sz="900" dirty="0">
            <a:solidFill>
              <a:schemeClr val="bg1"/>
            </a:solidFill>
          </a:endParaRPr>
        </a:p>
      </dgm:t>
    </dgm:pt>
    <dgm:pt modelId="{B4DD96D9-91BB-4FE1-9889-043DF04FA588}" type="parTrans" cxnId="{02CAA1DD-1A01-474B-875F-C1205F37E2AC}">
      <dgm:prSet/>
      <dgm:spPr/>
      <dgm:t>
        <a:bodyPr/>
        <a:lstStyle/>
        <a:p>
          <a:endParaRPr lang="en-ZA"/>
        </a:p>
      </dgm:t>
    </dgm:pt>
    <dgm:pt modelId="{0B987854-4E96-4964-B6D4-7F88F5177315}" type="sibTrans" cxnId="{02CAA1DD-1A01-474B-875F-C1205F37E2AC}">
      <dgm:prSet/>
      <dgm:spPr/>
      <dgm:t>
        <a:bodyPr/>
        <a:lstStyle/>
        <a:p>
          <a:endParaRPr lang="en-ZA"/>
        </a:p>
      </dgm:t>
    </dgm:pt>
    <dgm:pt modelId="{EF9D9BC3-EBD8-438B-ACF4-C9D1C6A7B26A}">
      <dgm:prSet custT="1"/>
      <dgm:spPr/>
      <dgm:t>
        <a:bodyPr/>
        <a:lstStyle/>
        <a:p>
          <a:r>
            <a:rPr lang="en-US" sz="900" dirty="0" smtClean="0">
              <a:solidFill>
                <a:schemeClr val="bg1"/>
              </a:solidFill>
            </a:rPr>
            <a:t>Transactions</a:t>
          </a:r>
        </a:p>
        <a:p>
          <a:r>
            <a:rPr lang="en-US" sz="900" dirty="0" smtClean="0">
              <a:solidFill>
                <a:schemeClr val="bg1"/>
              </a:solidFill>
            </a:rPr>
            <a:t>8. Receivable for departmental revenue</a:t>
          </a:r>
          <a:endParaRPr lang="en-US" sz="900" dirty="0">
            <a:solidFill>
              <a:schemeClr val="bg1"/>
            </a:solidFill>
          </a:endParaRPr>
        </a:p>
      </dgm:t>
    </dgm:pt>
    <dgm:pt modelId="{E615252A-CD78-49F8-9F0B-8FFDA53D5D0F}" type="parTrans" cxnId="{27DB7330-6D3A-4747-ACC6-E7736B3FC1B3}">
      <dgm:prSet/>
      <dgm:spPr/>
      <dgm:t>
        <a:bodyPr/>
        <a:lstStyle/>
        <a:p>
          <a:endParaRPr lang="en-ZA"/>
        </a:p>
      </dgm:t>
    </dgm:pt>
    <dgm:pt modelId="{B9DCD34F-2814-4ACA-875D-C44BC3D52879}" type="sibTrans" cxnId="{27DB7330-6D3A-4747-ACC6-E7736B3FC1B3}">
      <dgm:prSet/>
      <dgm:spPr/>
      <dgm:t>
        <a:bodyPr/>
        <a:lstStyle/>
        <a:p>
          <a:endParaRPr lang="en-ZA"/>
        </a:p>
      </dgm:t>
    </dgm:pt>
    <dgm:pt modelId="{DE72592F-B620-4371-A836-4ABDFA271647}">
      <dgm:prSet phldrT="[Text]" custT="1"/>
      <dgm:spPr>
        <a:solidFill>
          <a:srgbClr val="92D050"/>
        </a:solidFill>
      </dgm:spPr>
      <dgm:t>
        <a:bodyPr/>
        <a:lstStyle/>
        <a:p>
          <a:endParaRPr lang="en-ZA" sz="1600" dirty="0">
            <a:solidFill>
              <a:schemeClr val="tx1"/>
            </a:solidFill>
          </a:endParaRPr>
        </a:p>
      </dgm:t>
    </dgm:pt>
    <dgm:pt modelId="{A2227D51-A865-4C58-83FE-201C3D3AA738}" type="parTrans" cxnId="{ED9D3083-FF0D-4DE3-8C1D-2419BA5E6E77}">
      <dgm:prSet/>
      <dgm:spPr/>
      <dgm:t>
        <a:bodyPr/>
        <a:lstStyle/>
        <a:p>
          <a:endParaRPr lang="en-ZA"/>
        </a:p>
      </dgm:t>
    </dgm:pt>
    <dgm:pt modelId="{90023939-9D5F-4B67-A7A0-DC9B8DC941ED}" type="sibTrans" cxnId="{ED9D3083-FF0D-4DE3-8C1D-2419BA5E6E77}">
      <dgm:prSet/>
      <dgm:spPr/>
      <dgm:t>
        <a:bodyPr/>
        <a:lstStyle/>
        <a:p>
          <a:endParaRPr lang="en-ZA"/>
        </a:p>
      </dgm:t>
    </dgm:pt>
    <dgm:pt modelId="{F0306F99-9194-4A80-994D-4022FF393595}">
      <dgm:prSet custT="1"/>
      <dgm:spPr>
        <a:solidFill>
          <a:srgbClr val="92D050"/>
        </a:solidFill>
      </dgm:spPr>
      <dgm:t>
        <a:bodyPr/>
        <a:lstStyle/>
        <a:p>
          <a:endParaRPr lang="en-ZA" sz="1400" dirty="0">
            <a:solidFill>
              <a:schemeClr val="tx1"/>
            </a:solidFill>
          </a:endParaRPr>
        </a:p>
      </dgm:t>
    </dgm:pt>
    <dgm:pt modelId="{FB935801-1A43-4E82-BA64-1C65D2CC328D}" type="parTrans" cxnId="{02C59BBF-A7A2-46A0-B383-705C5935748F}">
      <dgm:prSet/>
      <dgm:spPr/>
      <dgm:t>
        <a:bodyPr/>
        <a:lstStyle/>
        <a:p>
          <a:endParaRPr lang="en-ZA"/>
        </a:p>
      </dgm:t>
    </dgm:pt>
    <dgm:pt modelId="{9983D9DF-38C8-497C-A6C1-F6AF8974ED76}" type="sibTrans" cxnId="{02C59BBF-A7A2-46A0-B383-705C5935748F}">
      <dgm:prSet/>
      <dgm:spPr/>
      <dgm:t>
        <a:bodyPr/>
        <a:lstStyle/>
        <a:p>
          <a:endParaRPr lang="en-ZA"/>
        </a:p>
      </dgm:t>
    </dgm:pt>
    <dgm:pt modelId="{44173DE0-4F7E-4D14-BB83-4A0A177A7B00}">
      <dgm:prSet/>
      <dgm:spPr/>
      <dgm:t>
        <a:bodyPr/>
        <a:lstStyle/>
        <a:p>
          <a:endParaRPr lang="en-ZA"/>
        </a:p>
      </dgm:t>
    </dgm:pt>
    <dgm:pt modelId="{046EBA16-CC79-4590-8A2E-967E17EACEB3}" type="parTrans" cxnId="{33546713-D47F-43E5-96BD-B243469135DD}">
      <dgm:prSet/>
      <dgm:spPr/>
      <dgm:t>
        <a:bodyPr/>
        <a:lstStyle/>
        <a:p>
          <a:endParaRPr lang="en-ZA"/>
        </a:p>
      </dgm:t>
    </dgm:pt>
    <dgm:pt modelId="{5BD154AB-C41B-407F-94F2-67BA5C7E9D55}" type="sibTrans" cxnId="{33546713-D47F-43E5-96BD-B243469135DD}">
      <dgm:prSet/>
      <dgm:spPr/>
      <dgm:t>
        <a:bodyPr/>
        <a:lstStyle/>
        <a:p>
          <a:endParaRPr lang="en-ZA"/>
        </a:p>
      </dgm:t>
    </dgm:pt>
    <dgm:pt modelId="{24A4B876-2254-48AB-9D3C-577ABAF65E1D}">
      <dgm:prSet/>
      <dgm:spPr/>
      <dgm:t>
        <a:bodyPr/>
        <a:lstStyle/>
        <a:p>
          <a:endParaRPr lang="en-ZA" dirty="0"/>
        </a:p>
      </dgm:t>
    </dgm:pt>
    <dgm:pt modelId="{ED219D16-1FC8-4693-BFC8-4AE88B98E8CA}" type="parTrans" cxnId="{57AA29F2-88ED-4D71-85AA-596C7AB3F3DA}">
      <dgm:prSet/>
      <dgm:spPr/>
      <dgm:t>
        <a:bodyPr/>
        <a:lstStyle/>
        <a:p>
          <a:endParaRPr lang="en-ZA"/>
        </a:p>
      </dgm:t>
    </dgm:pt>
    <dgm:pt modelId="{92E974FC-068C-4B1E-845A-488A862E44DA}" type="sibTrans" cxnId="{57AA29F2-88ED-4D71-85AA-596C7AB3F3DA}">
      <dgm:prSet/>
      <dgm:spPr/>
      <dgm:t>
        <a:bodyPr/>
        <a:lstStyle/>
        <a:p>
          <a:endParaRPr lang="en-ZA"/>
        </a:p>
      </dgm:t>
    </dgm:pt>
    <dgm:pt modelId="{CD4D2529-CF2E-42EB-ACBE-DD4F15BCE4BB}">
      <dgm:prSet/>
      <dgm:spPr/>
      <dgm:t>
        <a:bodyPr/>
        <a:lstStyle/>
        <a:p>
          <a:endParaRPr lang="en-US"/>
        </a:p>
      </dgm:t>
    </dgm:pt>
    <dgm:pt modelId="{95E5EAAF-382D-44F4-878A-79F18D845B80}" type="parTrans" cxnId="{5CB188B6-CA19-41E0-9D50-E57925C672EF}">
      <dgm:prSet/>
      <dgm:spPr/>
      <dgm:t>
        <a:bodyPr/>
        <a:lstStyle/>
        <a:p>
          <a:endParaRPr lang="en-ZA"/>
        </a:p>
      </dgm:t>
    </dgm:pt>
    <dgm:pt modelId="{B5BD2044-A1A7-4940-8EA1-612F301632E9}" type="sibTrans" cxnId="{5CB188B6-CA19-41E0-9D50-E57925C672EF}">
      <dgm:prSet/>
      <dgm:spPr/>
      <dgm:t>
        <a:bodyPr/>
        <a:lstStyle/>
        <a:p>
          <a:endParaRPr lang="en-ZA"/>
        </a:p>
      </dgm:t>
    </dgm:pt>
    <dgm:pt modelId="{139F5F15-C0F1-4793-9985-27F3DD936664}">
      <dgm:prSet/>
      <dgm:spPr/>
      <dgm:t>
        <a:bodyPr/>
        <a:lstStyle/>
        <a:p>
          <a:endParaRPr lang="en-US"/>
        </a:p>
      </dgm:t>
    </dgm:pt>
    <dgm:pt modelId="{9DB5EA28-D5B2-4818-A414-5334CA4337F3}" type="parTrans" cxnId="{A2050EFF-360D-492C-9A59-AD0303F62B97}">
      <dgm:prSet/>
      <dgm:spPr/>
      <dgm:t>
        <a:bodyPr/>
        <a:lstStyle/>
        <a:p>
          <a:endParaRPr lang="en-ZA"/>
        </a:p>
      </dgm:t>
    </dgm:pt>
    <dgm:pt modelId="{E616E9FC-3855-4FE9-9A86-CB75E20C2F2C}" type="sibTrans" cxnId="{A2050EFF-360D-492C-9A59-AD0303F62B97}">
      <dgm:prSet/>
      <dgm:spPr/>
      <dgm:t>
        <a:bodyPr/>
        <a:lstStyle/>
        <a:p>
          <a:endParaRPr lang="en-ZA"/>
        </a:p>
      </dgm:t>
    </dgm:pt>
    <dgm:pt modelId="{893D1FF2-E382-422A-9DD3-9A072DF3CC47}">
      <dgm:prSet custT="1"/>
      <dgm:spPr>
        <a:solidFill>
          <a:srgbClr val="92D050"/>
        </a:solidFill>
      </dgm:spPr>
      <dgm:t>
        <a:bodyPr/>
        <a:lstStyle/>
        <a:p>
          <a:endParaRPr lang="en-ZA" sz="1400" dirty="0" smtClean="0">
            <a:solidFill>
              <a:schemeClr val="tx1"/>
            </a:solidFill>
          </a:endParaRPr>
        </a:p>
      </dgm:t>
    </dgm:pt>
    <dgm:pt modelId="{5000E7F3-9514-4E45-91B5-0922ECAE2302}" type="parTrans" cxnId="{0D26CB53-E3DB-4670-8F23-EF8540335686}">
      <dgm:prSet/>
      <dgm:spPr/>
      <dgm:t>
        <a:bodyPr/>
        <a:lstStyle/>
        <a:p>
          <a:endParaRPr lang="en-ZA"/>
        </a:p>
      </dgm:t>
    </dgm:pt>
    <dgm:pt modelId="{1986162F-7AE7-4441-89F0-FE244CDCBE10}" type="sibTrans" cxnId="{0D26CB53-E3DB-4670-8F23-EF8540335686}">
      <dgm:prSet/>
      <dgm:spPr/>
      <dgm:t>
        <a:bodyPr/>
        <a:lstStyle/>
        <a:p>
          <a:endParaRPr lang="en-ZA"/>
        </a:p>
      </dgm:t>
    </dgm:pt>
    <dgm:pt modelId="{7C17A6FB-3556-4837-A195-E050B5E31CB4}">
      <dgm:prSet/>
      <dgm:spPr/>
      <dgm:t>
        <a:bodyPr/>
        <a:lstStyle/>
        <a:p>
          <a:endParaRPr lang="en-US"/>
        </a:p>
      </dgm:t>
    </dgm:pt>
    <dgm:pt modelId="{4EB931EA-2A90-4C77-9919-FB93CC66F46B}" type="parTrans" cxnId="{67A872F5-1DDB-4615-8F21-6850B07AA60D}">
      <dgm:prSet/>
      <dgm:spPr/>
      <dgm:t>
        <a:bodyPr/>
        <a:lstStyle/>
        <a:p>
          <a:endParaRPr lang="en-ZA"/>
        </a:p>
      </dgm:t>
    </dgm:pt>
    <dgm:pt modelId="{60576F6D-49AE-417B-B24F-8E1530959F93}" type="sibTrans" cxnId="{67A872F5-1DDB-4615-8F21-6850B07AA60D}">
      <dgm:prSet/>
      <dgm:spPr/>
      <dgm:t>
        <a:bodyPr/>
        <a:lstStyle/>
        <a:p>
          <a:endParaRPr lang="en-ZA"/>
        </a:p>
      </dgm:t>
    </dgm:pt>
    <dgm:pt modelId="{38C37E41-1D27-4A6C-BCBF-89B399551CCC}">
      <dgm:prSet phldrT="[Text]" custT="1"/>
      <dgm:spPr>
        <a:solidFill>
          <a:srgbClr val="FF0000"/>
        </a:solidFill>
      </dgm:spPr>
      <dgm:t>
        <a:bodyPr/>
        <a:lstStyle/>
        <a:p>
          <a:endParaRPr lang="en-ZA" sz="1600" dirty="0">
            <a:solidFill>
              <a:schemeClr val="tx1"/>
            </a:solidFill>
          </a:endParaRPr>
        </a:p>
      </dgm:t>
    </dgm:pt>
    <dgm:pt modelId="{03EF750E-4717-407B-8393-5BCE9B8ED80B}" type="sibTrans" cxnId="{0D52DB71-C534-4B52-BB9E-97DF51ACCB4D}">
      <dgm:prSet/>
      <dgm:spPr/>
      <dgm:t>
        <a:bodyPr/>
        <a:lstStyle/>
        <a:p>
          <a:endParaRPr lang="en-ZA" sz="2000"/>
        </a:p>
      </dgm:t>
    </dgm:pt>
    <dgm:pt modelId="{8E5DA325-E646-438F-B98E-37EA10B3C905}" type="parTrans" cxnId="{0D52DB71-C534-4B52-BB9E-97DF51ACCB4D}">
      <dgm:prSet/>
      <dgm:spPr/>
      <dgm:t>
        <a:bodyPr/>
        <a:lstStyle/>
        <a:p>
          <a:endParaRPr lang="en-ZA" sz="2000"/>
        </a:p>
      </dgm:t>
    </dgm:pt>
    <dgm:pt modelId="{F7A1F9C7-52FB-42F8-998C-3918D8A47B0F}">
      <dgm:prSet/>
      <dgm:spPr/>
      <dgm:t>
        <a:bodyPr/>
        <a:lstStyle/>
        <a:p>
          <a:endParaRPr lang="en-ZA"/>
        </a:p>
      </dgm:t>
    </dgm:pt>
    <dgm:pt modelId="{9A873EF7-D318-48A6-AC39-C349A4A888EB}" type="parTrans" cxnId="{56DC17AE-4740-48E3-9B89-5673341D8121}">
      <dgm:prSet/>
      <dgm:spPr/>
      <dgm:t>
        <a:bodyPr/>
        <a:lstStyle/>
        <a:p>
          <a:endParaRPr lang="en-ZA"/>
        </a:p>
      </dgm:t>
    </dgm:pt>
    <dgm:pt modelId="{4EBD5988-3234-478A-A59A-86DB8319A3E5}" type="sibTrans" cxnId="{56DC17AE-4740-48E3-9B89-5673341D8121}">
      <dgm:prSet/>
      <dgm:spPr/>
      <dgm:t>
        <a:bodyPr/>
        <a:lstStyle/>
        <a:p>
          <a:endParaRPr lang="en-ZA"/>
        </a:p>
      </dgm:t>
    </dgm:pt>
    <dgm:pt modelId="{A996CCF1-73BA-4F1E-BE3E-920FB50AA0B9}" type="pres">
      <dgm:prSet presAssocID="{FADD7EBC-E329-44E6-9058-9712130D2B4D}" presName="Name0" presStyleCnt="0">
        <dgm:presLayoutVars>
          <dgm:chMax val="7"/>
          <dgm:chPref val="7"/>
          <dgm:dir/>
          <dgm:animLvl val="lvl"/>
        </dgm:presLayoutVars>
      </dgm:prSet>
      <dgm:spPr/>
      <dgm:t>
        <a:bodyPr/>
        <a:lstStyle/>
        <a:p>
          <a:endParaRPr lang="en-US"/>
        </a:p>
      </dgm:t>
    </dgm:pt>
    <dgm:pt modelId="{18577605-E00E-4C46-BA1C-6549A9B6CB4A}" type="pres">
      <dgm:prSet presAssocID="{38C37E41-1D27-4A6C-BCBF-89B399551CCC}" presName="parentText_1" presStyleLbl="node1" presStyleIdx="0" presStyleCnt="7">
        <dgm:presLayoutVars>
          <dgm:chMax val="1"/>
          <dgm:chPref val="1"/>
          <dgm:bulletEnabled val="1"/>
        </dgm:presLayoutVars>
      </dgm:prSet>
      <dgm:spPr/>
      <dgm:t>
        <a:bodyPr/>
        <a:lstStyle/>
        <a:p>
          <a:endParaRPr lang="en-US"/>
        </a:p>
      </dgm:t>
    </dgm:pt>
    <dgm:pt modelId="{BD863CAC-C421-4B61-AFB5-49442BDE4758}" type="pres">
      <dgm:prSet presAssocID="{38C37E41-1D27-4A6C-BCBF-89B399551CCC}" presName="childText_1" presStyleLbl="node1" presStyleIdx="0" presStyleCnt="7" custScaleX="140561" custScaleY="95571" custLinFactNeighborX="1418" custLinFactNeighborY="7054">
        <dgm:presLayoutVars>
          <dgm:chMax val="0"/>
          <dgm:chPref val="0"/>
          <dgm:bulletEnabled val="1"/>
        </dgm:presLayoutVars>
      </dgm:prSet>
      <dgm:spPr/>
      <dgm:t>
        <a:bodyPr/>
        <a:lstStyle/>
        <a:p>
          <a:endParaRPr lang="en-ZA"/>
        </a:p>
      </dgm:t>
    </dgm:pt>
    <dgm:pt modelId="{5CAE20B8-71D5-452D-8319-321246D7FA98}" type="pres">
      <dgm:prSet presAssocID="{38C37E41-1D27-4A6C-BCBF-89B399551CCC}" presName="accentShape_1" presStyleCnt="0"/>
      <dgm:spPr/>
    </dgm:pt>
    <dgm:pt modelId="{50142CB5-40DE-4369-9033-5559FE344206}" type="pres">
      <dgm:prSet presAssocID="{38C37E41-1D27-4A6C-BCBF-89B399551CCC}" presName="imageRepeatNode" presStyleLbl="node1" presStyleIdx="0" presStyleCnt="7" custScaleX="92877" custScaleY="172916" custLinFactNeighborX="-27586" custLinFactNeighborY="12686"/>
      <dgm:spPr/>
      <dgm:t>
        <a:bodyPr/>
        <a:lstStyle/>
        <a:p>
          <a:endParaRPr lang="en-US"/>
        </a:p>
      </dgm:t>
    </dgm:pt>
    <dgm:pt modelId="{AC1258F5-D336-4B41-B8C1-C954046AF801}" type="pres">
      <dgm:prSet presAssocID="{451A1164-E8E3-4595-9663-AF9CD07BB6D3}" presName="parentText_2" presStyleLbl="node1" presStyleIdx="0" presStyleCnt="7">
        <dgm:presLayoutVars>
          <dgm:chMax val="1"/>
          <dgm:chPref val="1"/>
          <dgm:bulletEnabled val="1"/>
        </dgm:presLayoutVars>
      </dgm:prSet>
      <dgm:spPr/>
      <dgm:t>
        <a:bodyPr/>
        <a:lstStyle/>
        <a:p>
          <a:endParaRPr lang="en-US"/>
        </a:p>
      </dgm:t>
    </dgm:pt>
    <dgm:pt modelId="{D22F869D-A6C6-434C-AAF8-181EDD8A2F1D}" type="pres">
      <dgm:prSet presAssocID="{451A1164-E8E3-4595-9663-AF9CD07BB6D3}" presName="childText_2" presStyleLbl="node2" presStyleIdx="0" presStyleCnt="0" custScaleX="135489" custScaleY="68227" custLinFactNeighborX="-21428" custLinFactNeighborY="82373">
        <dgm:presLayoutVars>
          <dgm:chMax val="0"/>
          <dgm:chPref val="0"/>
          <dgm:bulletEnabled val="1"/>
        </dgm:presLayoutVars>
      </dgm:prSet>
      <dgm:spPr/>
      <dgm:t>
        <a:bodyPr/>
        <a:lstStyle/>
        <a:p>
          <a:endParaRPr lang="en-ZA"/>
        </a:p>
      </dgm:t>
    </dgm:pt>
    <dgm:pt modelId="{B37CA469-FD75-4B03-8CED-9110D377E33E}" type="pres">
      <dgm:prSet presAssocID="{451A1164-E8E3-4595-9663-AF9CD07BB6D3}" presName="accentShape_2" presStyleCnt="0"/>
      <dgm:spPr/>
    </dgm:pt>
    <dgm:pt modelId="{A8EFF4E8-49A7-4A3E-A175-C00F706D1AAC}" type="pres">
      <dgm:prSet presAssocID="{451A1164-E8E3-4595-9663-AF9CD07BB6D3}" presName="imageRepeatNode" presStyleLbl="node1" presStyleIdx="1" presStyleCnt="7" custScaleX="102095" custScaleY="134391" custLinFactNeighborX="-33651" custLinFactNeighborY="37407"/>
      <dgm:spPr/>
      <dgm:t>
        <a:bodyPr/>
        <a:lstStyle/>
        <a:p>
          <a:endParaRPr lang="en-US"/>
        </a:p>
      </dgm:t>
    </dgm:pt>
    <dgm:pt modelId="{FC9A577F-E9A1-432F-A2FC-D0ED06130B3C}" type="pres">
      <dgm:prSet presAssocID="{D683B31B-FFFD-4512-A3D3-CF514953404D}" presName="parentText_3" presStyleLbl="node1" presStyleIdx="1" presStyleCnt="7">
        <dgm:presLayoutVars>
          <dgm:chMax val="1"/>
          <dgm:chPref val="1"/>
          <dgm:bulletEnabled val="1"/>
        </dgm:presLayoutVars>
      </dgm:prSet>
      <dgm:spPr/>
      <dgm:t>
        <a:bodyPr/>
        <a:lstStyle/>
        <a:p>
          <a:endParaRPr lang="en-US"/>
        </a:p>
      </dgm:t>
    </dgm:pt>
    <dgm:pt modelId="{4FE797B4-4234-4738-AF76-EE669E312A67}" type="pres">
      <dgm:prSet presAssocID="{D683B31B-FFFD-4512-A3D3-CF514953404D}" presName="childText_3" presStyleLbl="node2" presStyleIdx="0" presStyleCnt="0">
        <dgm:presLayoutVars>
          <dgm:chMax val="0"/>
          <dgm:chPref val="0"/>
          <dgm:bulletEnabled val="1"/>
        </dgm:presLayoutVars>
      </dgm:prSet>
      <dgm:spPr/>
      <dgm:t>
        <a:bodyPr/>
        <a:lstStyle/>
        <a:p>
          <a:endParaRPr lang="en-ZA"/>
        </a:p>
      </dgm:t>
    </dgm:pt>
    <dgm:pt modelId="{6D9548ED-6BEB-468B-A401-2F12FD12E7C1}" type="pres">
      <dgm:prSet presAssocID="{D683B31B-FFFD-4512-A3D3-CF514953404D}" presName="accentShape_3" presStyleCnt="0"/>
      <dgm:spPr/>
    </dgm:pt>
    <dgm:pt modelId="{BB4FD353-0D35-400E-BF95-5826AE69B3C9}" type="pres">
      <dgm:prSet presAssocID="{D683B31B-FFFD-4512-A3D3-CF514953404D}" presName="imageRepeatNode" presStyleLbl="node1" presStyleIdx="2" presStyleCnt="7" custScaleX="115993" custScaleY="114918" custLinFactNeighborX="-33100" custLinFactNeighborY="53463"/>
      <dgm:spPr/>
      <dgm:t>
        <a:bodyPr/>
        <a:lstStyle/>
        <a:p>
          <a:endParaRPr lang="en-US"/>
        </a:p>
      </dgm:t>
    </dgm:pt>
    <dgm:pt modelId="{9738B092-744E-4910-BFD7-60F7EEDC61C5}" type="pres">
      <dgm:prSet presAssocID="{6A21CFF8-462B-413D-9F0B-D7F8C3C44569}" presName="parentText_4" presStyleLbl="node1" presStyleIdx="2" presStyleCnt="7">
        <dgm:presLayoutVars>
          <dgm:chMax val="1"/>
          <dgm:chPref val="1"/>
          <dgm:bulletEnabled val="1"/>
        </dgm:presLayoutVars>
      </dgm:prSet>
      <dgm:spPr/>
      <dgm:t>
        <a:bodyPr/>
        <a:lstStyle/>
        <a:p>
          <a:endParaRPr lang="en-ZA"/>
        </a:p>
      </dgm:t>
    </dgm:pt>
    <dgm:pt modelId="{D9BFBCB4-27A8-44B6-B9ED-B963C75E82DD}" type="pres">
      <dgm:prSet presAssocID="{6A21CFF8-462B-413D-9F0B-D7F8C3C44569}" presName="childText_4" presStyleLbl="node2" presStyleIdx="0" presStyleCnt="0" custScaleY="84263" custLinFactNeighborY="-2926">
        <dgm:presLayoutVars>
          <dgm:chMax val="0"/>
          <dgm:chPref val="0"/>
          <dgm:bulletEnabled val="1"/>
        </dgm:presLayoutVars>
      </dgm:prSet>
      <dgm:spPr/>
      <dgm:t>
        <a:bodyPr/>
        <a:lstStyle/>
        <a:p>
          <a:endParaRPr lang="en-ZA"/>
        </a:p>
      </dgm:t>
    </dgm:pt>
    <dgm:pt modelId="{6A0A906B-0C35-4207-A707-D43376BFB691}" type="pres">
      <dgm:prSet presAssocID="{6A21CFF8-462B-413D-9F0B-D7F8C3C44569}" presName="accentShape_4" presStyleCnt="0"/>
      <dgm:spPr/>
    </dgm:pt>
    <dgm:pt modelId="{9A90B0AB-6D64-4364-8999-7D83E8F8F4D8}" type="pres">
      <dgm:prSet presAssocID="{6A21CFF8-462B-413D-9F0B-D7F8C3C44569}" presName="imageRepeatNode" presStyleLbl="node1" presStyleIdx="3" presStyleCnt="7" custScaleX="115457" custScaleY="115568" custLinFactNeighborX="-21067" custLinFactNeighborY="61024"/>
      <dgm:spPr/>
      <dgm:t>
        <a:bodyPr/>
        <a:lstStyle/>
        <a:p>
          <a:endParaRPr lang="en-ZA"/>
        </a:p>
      </dgm:t>
    </dgm:pt>
    <dgm:pt modelId="{C842D6CE-EA4D-4899-8F3A-03B1F3424986}" type="pres">
      <dgm:prSet presAssocID="{DE72592F-B620-4371-A836-4ABDFA271647}" presName="parentText_5" presStyleLbl="node1" presStyleIdx="3" presStyleCnt="7" custScaleX="84841" custScaleY="99622" custLinFactNeighborX="-55256" custLinFactNeighborY="1075">
        <dgm:presLayoutVars>
          <dgm:chMax val="1"/>
          <dgm:chPref val="1"/>
          <dgm:bulletEnabled val="1"/>
        </dgm:presLayoutVars>
      </dgm:prSet>
      <dgm:spPr/>
      <dgm:t>
        <a:bodyPr/>
        <a:lstStyle/>
        <a:p>
          <a:endParaRPr lang="en-ZA"/>
        </a:p>
      </dgm:t>
    </dgm:pt>
    <dgm:pt modelId="{00FF0C74-70D0-4919-8B76-23056D70D463}" type="pres">
      <dgm:prSet presAssocID="{DE72592F-B620-4371-A836-4ABDFA271647}" presName="childText_5" presStyleLbl="node1" presStyleIdx="3" presStyleCnt="7">
        <dgm:presLayoutVars>
          <dgm:chMax val="0"/>
          <dgm:chPref val="0"/>
          <dgm:bulletEnabled val="1"/>
        </dgm:presLayoutVars>
      </dgm:prSet>
      <dgm:spPr/>
    </dgm:pt>
    <dgm:pt modelId="{05B13DFA-6059-49AE-8902-E5A82F0FEE1C}" type="pres">
      <dgm:prSet presAssocID="{DE72592F-B620-4371-A836-4ABDFA271647}" presName="accentShape_5" presStyleCnt="0"/>
      <dgm:spPr/>
    </dgm:pt>
    <dgm:pt modelId="{199B19A5-5F67-4A14-966B-18C56A2845B1}" type="pres">
      <dgm:prSet presAssocID="{DE72592F-B620-4371-A836-4ABDFA271647}" presName="imageRepeatNode" presStyleLbl="node1" presStyleIdx="4" presStyleCnt="7" custScaleY="114814" custLinFactNeighborX="-18674" custLinFactNeighborY="75296"/>
      <dgm:spPr/>
      <dgm:t>
        <a:bodyPr/>
        <a:lstStyle/>
        <a:p>
          <a:endParaRPr lang="en-ZA"/>
        </a:p>
      </dgm:t>
    </dgm:pt>
    <dgm:pt modelId="{BA3D726B-B8CB-4695-93FC-6B7D57020DE7}" type="pres">
      <dgm:prSet presAssocID="{F0306F99-9194-4A80-994D-4022FF393595}" presName="parentText_6" presStyleLbl="node1" presStyleIdx="4" presStyleCnt="7">
        <dgm:presLayoutVars>
          <dgm:chMax val="1"/>
          <dgm:chPref val="1"/>
          <dgm:bulletEnabled val="1"/>
        </dgm:presLayoutVars>
      </dgm:prSet>
      <dgm:spPr/>
      <dgm:t>
        <a:bodyPr/>
        <a:lstStyle/>
        <a:p>
          <a:endParaRPr lang="en-ZA"/>
        </a:p>
      </dgm:t>
    </dgm:pt>
    <dgm:pt modelId="{86D1AA00-52FB-47A2-B1AD-E4644022A156}" type="pres">
      <dgm:prSet presAssocID="{F0306F99-9194-4A80-994D-4022FF393595}" presName="childText_6" presStyleLbl="node1" presStyleIdx="4" presStyleCnt="7">
        <dgm:presLayoutVars>
          <dgm:chMax val="0"/>
          <dgm:chPref val="0"/>
          <dgm:bulletEnabled val="1"/>
        </dgm:presLayoutVars>
      </dgm:prSet>
      <dgm:spPr/>
    </dgm:pt>
    <dgm:pt modelId="{FC559D25-6DA9-4B32-87F0-7CD01BB79697}" type="pres">
      <dgm:prSet presAssocID="{F0306F99-9194-4A80-994D-4022FF393595}" presName="accentShape_6" presStyleCnt="0"/>
      <dgm:spPr/>
    </dgm:pt>
    <dgm:pt modelId="{26DACCBA-1634-49D7-B747-04328738E500}" type="pres">
      <dgm:prSet presAssocID="{F0306F99-9194-4A80-994D-4022FF393595}" presName="imageRepeatNode" presStyleLbl="node1" presStyleIdx="5" presStyleCnt="7" custScaleX="140919" custScaleY="100427" custLinFactNeighborX="-6371" custLinFactNeighborY="88136"/>
      <dgm:spPr/>
      <dgm:t>
        <a:bodyPr/>
        <a:lstStyle/>
        <a:p>
          <a:endParaRPr lang="en-ZA"/>
        </a:p>
      </dgm:t>
    </dgm:pt>
    <dgm:pt modelId="{57BBEFA3-B005-479B-BB02-8B97D228C9DF}" type="pres">
      <dgm:prSet presAssocID="{893D1FF2-E382-422A-9DD3-9A072DF3CC47}" presName="parentText_7" presStyleLbl="node1" presStyleIdx="5" presStyleCnt="7">
        <dgm:presLayoutVars>
          <dgm:chMax val="1"/>
          <dgm:chPref val="1"/>
          <dgm:bulletEnabled val="1"/>
        </dgm:presLayoutVars>
      </dgm:prSet>
      <dgm:spPr/>
      <dgm:t>
        <a:bodyPr/>
        <a:lstStyle/>
        <a:p>
          <a:endParaRPr lang="en-ZA"/>
        </a:p>
      </dgm:t>
    </dgm:pt>
    <dgm:pt modelId="{8D38D96E-D035-4380-B013-277A886011AD}" type="pres">
      <dgm:prSet presAssocID="{893D1FF2-E382-422A-9DD3-9A072DF3CC47}" presName="childText_7" presStyleLbl="node2" presStyleIdx="0" presStyleCnt="0">
        <dgm:presLayoutVars>
          <dgm:chMax val="0"/>
          <dgm:chPref val="0"/>
          <dgm:bulletEnabled val="1"/>
        </dgm:presLayoutVars>
      </dgm:prSet>
      <dgm:spPr/>
      <dgm:t>
        <a:bodyPr/>
        <a:lstStyle/>
        <a:p>
          <a:endParaRPr lang="en-US"/>
        </a:p>
      </dgm:t>
    </dgm:pt>
    <dgm:pt modelId="{98CE657A-A58E-48D7-ADB6-281E67FBA9F3}" type="pres">
      <dgm:prSet presAssocID="{893D1FF2-E382-422A-9DD3-9A072DF3CC47}" presName="accentShape_7" presStyleCnt="0"/>
      <dgm:spPr/>
    </dgm:pt>
    <dgm:pt modelId="{F2C3221D-74C1-4972-9CF7-68A12A3A1B6B}" type="pres">
      <dgm:prSet presAssocID="{893D1FF2-E382-422A-9DD3-9A072DF3CC47}" presName="imageRepeatNode" presStyleLbl="node1" presStyleIdx="6" presStyleCnt="7" custScaleY="91893" custLinFactY="6172" custLinFactNeighborX="8859" custLinFactNeighborY="100000"/>
      <dgm:spPr/>
      <dgm:t>
        <a:bodyPr/>
        <a:lstStyle/>
        <a:p>
          <a:endParaRPr lang="en-ZA"/>
        </a:p>
      </dgm:t>
    </dgm:pt>
  </dgm:ptLst>
  <dgm:cxnLst>
    <dgm:cxn modelId="{E5C3CEA5-26FA-4826-88FE-0ED20B01B1B5}" srcId="{38C37E41-1D27-4A6C-BCBF-89B399551CCC}" destId="{B157E834-779A-4708-B1BC-D8365B9C5E1C}" srcOrd="5" destOrd="0" parTransId="{1D8A0E03-C9E3-475C-A907-DDF141C0D22F}" sibTransId="{B3E74887-22D8-4B2F-899E-B40698347A19}"/>
    <dgm:cxn modelId="{D129FE10-B486-47CB-A3A0-E63A7CC5803C}" srcId="{FADD7EBC-E329-44E6-9058-9712130D2B4D}" destId="{451A1164-E8E3-4595-9663-AF9CD07BB6D3}" srcOrd="1" destOrd="0" parTransId="{C5A35B54-9706-4AA3-BCE6-2F41968CCC0E}" sibTransId="{BD1642DF-4CFC-4F0A-89FE-F0BF2A96B348}"/>
    <dgm:cxn modelId="{1ABA969A-6DAE-4E97-B1E5-BDC6F8416182}" type="presOf" srcId="{581ECF3B-E6D2-41A8-9AC9-47BA86566E52}" destId="{BD863CAC-C421-4B61-AFB5-49442BDE4758}" srcOrd="0" destOrd="1" presId="urn:microsoft.com/office/officeart/2009/3/layout/BlockDescendingList"/>
    <dgm:cxn modelId="{63536BA9-6C71-4727-9D96-BBD0896B903E}" type="presOf" srcId="{0EA4A749-19EB-4A01-89E8-A119340A94DB}" destId="{BD863CAC-C421-4B61-AFB5-49442BDE4758}" srcOrd="0" destOrd="4" presId="urn:microsoft.com/office/officeart/2009/3/layout/BlockDescendingList"/>
    <dgm:cxn modelId="{0D26CB53-E3DB-4670-8F23-EF8540335686}" srcId="{FADD7EBC-E329-44E6-9058-9712130D2B4D}" destId="{893D1FF2-E382-422A-9DD3-9A072DF3CC47}" srcOrd="6" destOrd="0" parTransId="{5000E7F3-9514-4E45-91B5-0922ECAE2302}" sibTransId="{1986162F-7AE7-4441-89F0-FE244CDCBE10}"/>
    <dgm:cxn modelId="{79EAC884-EAB2-49F4-8BCA-48703D9B0F51}" srcId="{38C37E41-1D27-4A6C-BCBF-89B399551CCC}" destId="{96CB21EC-C37F-4D04-8176-901F6CFA5459}" srcOrd="3" destOrd="0" parTransId="{1E699E65-5899-45CD-AC9A-30194FE021BD}" sibTransId="{84431891-08D3-4FF9-8DDE-9AE8D02F02DF}"/>
    <dgm:cxn modelId="{7738DD80-A80F-4940-94DA-ADA0165E2630}" srcId="{38C37E41-1D27-4A6C-BCBF-89B399551CCC}" destId="{F69E5D75-51E4-4220-9989-F4CC64221AAC}" srcOrd="2" destOrd="0" parTransId="{00C5F46A-072E-4F27-96A0-1E11DC72768B}" sibTransId="{486DF711-5E02-4040-A7C6-E49DA0296258}"/>
    <dgm:cxn modelId="{A615480B-779D-48DE-899D-584A33417C49}" type="presOf" srcId="{893D1FF2-E382-422A-9DD3-9A072DF3CC47}" destId="{F2C3221D-74C1-4972-9CF7-68A12A3A1B6B}" srcOrd="1" destOrd="0" presId="urn:microsoft.com/office/officeart/2009/3/layout/BlockDescendingList"/>
    <dgm:cxn modelId="{C639010C-788A-4DFF-8934-64CA3A876E3E}" type="presOf" srcId="{96CB21EC-C37F-4D04-8176-901F6CFA5459}" destId="{BD863CAC-C421-4B61-AFB5-49442BDE4758}" srcOrd="0" destOrd="3" presId="urn:microsoft.com/office/officeart/2009/3/layout/BlockDescendingList"/>
    <dgm:cxn modelId="{7EA7D8C0-F609-4883-AC31-249B19F59395}" srcId="{451A1164-E8E3-4595-9663-AF9CD07BB6D3}" destId="{19CFB1B9-9C0A-4C64-A841-5804BFF23494}" srcOrd="1" destOrd="0" parTransId="{0EFE0A61-4777-4151-8BED-251CCCEF996F}" sibTransId="{3892259B-3650-4E53-9250-291CA81E6082}"/>
    <dgm:cxn modelId="{C388FB50-1669-48B1-AF5F-F3BFFA948318}" type="presOf" srcId="{EF9D9BC3-EBD8-438B-ACF4-C9D1C6A7B26A}" destId="{BD863CAC-C421-4B61-AFB5-49442BDE4758}" srcOrd="0" destOrd="12" presId="urn:microsoft.com/office/officeart/2009/3/layout/BlockDescendingList"/>
    <dgm:cxn modelId="{3D7890A0-3B70-406B-BA04-F1EB7E2E3ACB}" type="presOf" srcId="{F0306F99-9194-4A80-994D-4022FF393595}" destId="{BA3D726B-B8CB-4695-93FC-6B7D57020DE7}" srcOrd="0" destOrd="0" presId="urn:microsoft.com/office/officeart/2009/3/layout/BlockDescendingList"/>
    <dgm:cxn modelId="{CD9877C6-51B3-4A27-B0A4-B47C6176ED26}" type="presOf" srcId="{D3B05442-683C-47CF-BD32-CCDA86F0A304}" destId="{BD863CAC-C421-4B61-AFB5-49442BDE4758}" srcOrd="0" destOrd="11" presId="urn:microsoft.com/office/officeart/2009/3/layout/BlockDescendingList"/>
    <dgm:cxn modelId="{977C5C95-AB79-4433-A509-A736C2478929}" srcId="{D683B31B-FFFD-4512-A3D3-CF514953404D}" destId="{8A849791-658B-41B9-A37E-AA0955845FE1}" srcOrd="0" destOrd="0" parTransId="{024CEE1E-0D77-4082-AF04-4B7E4CECA3AD}" sibTransId="{F1A38D2B-FF12-42F7-9EA2-E0DD12135A58}"/>
    <dgm:cxn modelId="{DC46A117-FC35-4889-B589-B370E9C19106}" type="presOf" srcId="{D683B31B-FFFD-4512-A3D3-CF514953404D}" destId="{FC9A577F-E9A1-432F-A2FC-D0ED06130B3C}" srcOrd="0" destOrd="0" presId="urn:microsoft.com/office/officeart/2009/3/layout/BlockDescendingList"/>
    <dgm:cxn modelId="{A6A223D5-92A4-4FB0-9067-A8CB8EC41B52}" type="presOf" srcId="{F69E5D75-51E4-4220-9989-F4CC64221AAC}" destId="{BD863CAC-C421-4B61-AFB5-49442BDE4758}" srcOrd="0" destOrd="2" presId="urn:microsoft.com/office/officeart/2009/3/layout/BlockDescendingList"/>
    <dgm:cxn modelId="{8FFF87B3-63E7-42CC-BDB5-5FACD0B98092}" type="presOf" srcId="{57ABBBAC-1DC2-4DB1-9A4C-0C946EBD9D44}" destId="{BD863CAC-C421-4B61-AFB5-49442BDE4758}" srcOrd="0" destOrd="0" presId="urn:microsoft.com/office/officeart/2009/3/layout/BlockDescendingList"/>
    <dgm:cxn modelId="{C4F8EAEF-B016-4D12-A549-10FD7CF0231A}" type="presOf" srcId="{6A21CFF8-462B-413D-9F0B-D7F8C3C44569}" destId="{9738B092-744E-4910-BFD7-60F7EEDC61C5}" srcOrd="0" destOrd="0" presId="urn:microsoft.com/office/officeart/2009/3/layout/BlockDescendingList"/>
    <dgm:cxn modelId="{5CB188B6-CA19-41E0-9D50-E57925C672EF}" srcId="{FADD7EBC-E329-44E6-9058-9712130D2B4D}" destId="{CD4D2529-CF2E-42EB-ACBE-DD4F15BCE4BB}" srcOrd="8" destOrd="0" parTransId="{95E5EAAF-382D-44F4-878A-79F18D845B80}" sibTransId="{B5BD2044-A1A7-4940-8EA1-612F301632E9}"/>
    <dgm:cxn modelId="{0D52DB71-C534-4B52-BB9E-97DF51ACCB4D}" srcId="{FADD7EBC-E329-44E6-9058-9712130D2B4D}" destId="{38C37E41-1D27-4A6C-BCBF-89B399551CCC}" srcOrd="0" destOrd="0" parTransId="{8E5DA325-E646-438F-B98E-37EA10B3C905}" sibTransId="{03EF750E-4717-407B-8393-5BCE9B8ED80B}"/>
    <dgm:cxn modelId="{1D775B9B-47E9-4A95-8406-FA809EFD45E8}" type="presOf" srcId="{DE72592F-B620-4371-A836-4ABDFA271647}" destId="{C842D6CE-EA4D-4899-8F3A-03B1F3424986}" srcOrd="0" destOrd="0" presId="urn:microsoft.com/office/officeart/2009/3/layout/BlockDescendingList"/>
    <dgm:cxn modelId="{949A378E-FFEC-41C4-B9A4-DD00E1442DC4}" srcId="{38C37E41-1D27-4A6C-BCBF-89B399551CCC}" destId="{57ABBBAC-1DC2-4DB1-9A4C-0C946EBD9D44}" srcOrd="0" destOrd="0" parTransId="{F1BBCB5C-988D-47E5-8682-DCBB8D6C9601}" sibTransId="{03CC9E94-6C81-4790-973F-782E4850ACA7}"/>
    <dgm:cxn modelId="{A87FF4BF-069D-4FCD-B679-BC3AA5438A37}" type="presOf" srcId="{F7A1F9C7-52FB-42F8-998C-3918D8A47B0F}" destId="{8D38D96E-D035-4380-B013-277A886011AD}" srcOrd="0" destOrd="0" presId="urn:microsoft.com/office/officeart/2009/3/layout/BlockDescendingList"/>
    <dgm:cxn modelId="{AA2B6D13-ADE5-49AC-B0B3-1E89CD32A975}" type="presOf" srcId="{B157E834-779A-4708-B1BC-D8365B9C5E1C}" destId="{BD863CAC-C421-4B61-AFB5-49442BDE4758}" srcOrd="0" destOrd="5" presId="urn:microsoft.com/office/officeart/2009/3/layout/BlockDescendingList"/>
    <dgm:cxn modelId="{D155012B-8FCD-4A43-B81E-0CD14B69E0DD}" type="presOf" srcId="{E086E7CA-EB40-4470-877F-3D3B5C602A5C}" destId="{D22F869D-A6C6-434C-AAF8-181EDD8A2F1D}" srcOrd="0" destOrd="2" presId="urn:microsoft.com/office/officeart/2009/3/layout/BlockDescendingList"/>
    <dgm:cxn modelId="{02CAA1DD-1A01-474B-875F-C1205F37E2AC}" srcId="{38C37E41-1D27-4A6C-BCBF-89B399551CCC}" destId="{63B92C11-D8EB-4EDC-B9D5-DB729A917569}" srcOrd="9" destOrd="0" parTransId="{B4DD96D9-91BB-4FE1-9889-043DF04FA588}" sibTransId="{0B987854-4E96-4964-B6D4-7F88F5177315}"/>
    <dgm:cxn modelId="{93BCF520-8048-4438-B224-9E49139224B2}" type="presOf" srcId="{4F7DF9E2-FBE8-4B99-9BEA-D6FEF93C79D8}" destId="{BD863CAC-C421-4B61-AFB5-49442BDE4758}" srcOrd="0" destOrd="10" presId="urn:microsoft.com/office/officeart/2009/3/layout/BlockDescendingList"/>
    <dgm:cxn modelId="{A2050EFF-360D-492C-9A59-AD0303F62B97}" srcId="{FADD7EBC-E329-44E6-9058-9712130D2B4D}" destId="{139F5F15-C0F1-4793-9985-27F3DD936664}" srcOrd="9" destOrd="0" parTransId="{9DB5EA28-D5B2-4818-A414-5334CA4337F3}" sibTransId="{E616E9FC-3855-4FE9-9A86-CB75E20C2F2C}"/>
    <dgm:cxn modelId="{24334B0B-C095-4977-BCEF-9C025FC7C779}" type="presOf" srcId="{A353E860-3EC9-4FE0-A8D6-BF818B9E873A}" destId="{BD863CAC-C421-4B61-AFB5-49442BDE4758}" srcOrd="0" destOrd="8" presId="urn:microsoft.com/office/officeart/2009/3/layout/BlockDescendingList"/>
    <dgm:cxn modelId="{8E000A6C-8490-4132-AD93-5F8A77EE48FB}" srcId="{38C37E41-1D27-4A6C-BCBF-89B399551CCC}" destId="{A353E860-3EC9-4FE0-A8D6-BF818B9E873A}" srcOrd="8" destOrd="0" parTransId="{B56CBF33-73AD-425C-84E5-0D57705A5B6C}" sibTransId="{9C19A94A-3B7D-4EC7-B618-A9783B690AC1}"/>
    <dgm:cxn modelId="{648A7A07-6987-4E31-8F25-06E07E2E8DB7}" srcId="{FADD7EBC-E329-44E6-9058-9712130D2B4D}" destId="{6A21CFF8-462B-413D-9F0B-D7F8C3C44569}" srcOrd="3" destOrd="0" parTransId="{B6897A7F-CF8B-4EDD-9F99-BB4C525E0FE1}" sibTransId="{2B5D2F4D-66CC-484C-810C-97F2F0BD18C5}"/>
    <dgm:cxn modelId="{ED9D3083-FF0D-4DE3-8C1D-2419BA5E6E77}" srcId="{FADD7EBC-E329-44E6-9058-9712130D2B4D}" destId="{DE72592F-B620-4371-A836-4ABDFA271647}" srcOrd="4" destOrd="0" parTransId="{A2227D51-A865-4C58-83FE-201C3D3AA738}" sibTransId="{90023939-9D5F-4B67-A7A0-DC9B8DC941ED}"/>
    <dgm:cxn modelId="{89D28411-C3D8-4133-86CF-EBDA71D1DA1D}" srcId="{38C37E41-1D27-4A6C-BCBF-89B399551CCC}" destId="{0EA4A749-19EB-4A01-89E8-A119340A94DB}" srcOrd="4" destOrd="0" parTransId="{CBB7EFB0-3375-4FB0-A089-940F8DEC2314}" sibTransId="{B0C16ED2-A832-4420-954F-5C3F0C1A8EBA}"/>
    <dgm:cxn modelId="{3474B116-95A6-4DD7-9906-AF38CAF1F52A}" type="presOf" srcId="{6A21CFF8-462B-413D-9F0B-D7F8C3C44569}" destId="{9A90B0AB-6D64-4364-8999-7D83E8F8F4D8}" srcOrd="1" destOrd="0" presId="urn:microsoft.com/office/officeart/2009/3/layout/BlockDescendingList"/>
    <dgm:cxn modelId="{02C59BBF-A7A2-46A0-B383-705C5935748F}" srcId="{FADD7EBC-E329-44E6-9058-9712130D2B4D}" destId="{F0306F99-9194-4A80-994D-4022FF393595}" srcOrd="5" destOrd="0" parTransId="{FB935801-1A43-4E82-BA64-1C65D2CC328D}" sibTransId="{9983D9DF-38C8-497C-A6C1-F6AF8974ED76}"/>
    <dgm:cxn modelId="{F4D3C451-ACB7-4A44-AEC0-9D6F11EFD0E2}" type="presOf" srcId="{FADD7EBC-E329-44E6-9058-9712130D2B4D}" destId="{A996CCF1-73BA-4F1E-BE3E-920FB50AA0B9}" srcOrd="0" destOrd="0" presId="urn:microsoft.com/office/officeart/2009/3/layout/BlockDescendingList"/>
    <dgm:cxn modelId="{C0CE2DF9-118D-406F-8A5F-CBCF054215B8}" type="presOf" srcId="{451A1164-E8E3-4595-9663-AF9CD07BB6D3}" destId="{AC1258F5-D336-4B41-B8C1-C954046AF801}" srcOrd="0" destOrd="0" presId="urn:microsoft.com/office/officeart/2009/3/layout/BlockDescendingList"/>
    <dgm:cxn modelId="{F6394096-503F-4F5C-8EDD-2DF52C0EA962}" srcId="{451A1164-E8E3-4595-9663-AF9CD07BB6D3}" destId="{399D8DC7-E9D7-4D91-A879-6B107AEC3907}" srcOrd="0" destOrd="0" parTransId="{49568699-7E60-4C40-B981-B154EAB9E370}" sibTransId="{24DDD733-A0DF-4B8E-9059-8359687034CE}"/>
    <dgm:cxn modelId="{A6293C38-E7C6-4B9D-880D-40846BEE3936}" type="presOf" srcId="{D683B31B-FFFD-4512-A3D3-CF514953404D}" destId="{BB4FD353-0D35-400E-BF95-5826AE69B3C9}" srcOrd="1" destOrd="0" presId="urn:microsoft.com/office/officeart/2009/3/layout/BlockDescendingList"/>
    <dgm:cxn modelId="{C8B71DB1-065F-4972-AFE1-9360B9279DE2}" type="presOf" srcId="{893D1FF2-E382-422A-9DD3-9A072DF3CC47}" destId="{57BBEFA3-B005-479B-BB02-8B97D228C9DF}" srcOrd="0" destOrd="0" presId="urn:microsoft.com/office/officeart/2009/3/layout/BlockDescendingList"/>
    <dgm:cxn modelId="{9C38798D-C8F0-4A7B-B20C-AC2C1DE2CC85}" type="presOf" srcId="{F0306F99-9194-4A80-994D-4022FF393595}" destId="{26DACCBA-1634-49D7-B747-04328738E500}" srcOrd="1" destOrd="0" presId="urn:microsoft.com/office/officeart/2009/3/layout/BlockDescendingList"/>
    <dgm:cxn modelId="{83ADAA99-0909-4A1C-9E89-0346FBC35F85}" srcId="{38C37E41-1D27-4A6C-BCBF-89B399551CCC}" destId="{D3B05442-683C-47CF-BD32-CCDA86F0A304}" srcOrd="11" destOrd="0" parTransId="{5F3765D5-A645-4C8E-9C23-070EA29F25B2}" sibTransId="{5B4810E8-A272-4F8D-9C20-5BF48FEE9710}"/>
    <dgm:cxn modelId="{FAD5BB45-D3D2-48CA-9D86-B3ACB82990E2}" type="presOf" srcId="{399D8DC7-E9D7-4D91-A879-6B107AEC3907}" destId="{D22F869D-A6C6-434C-AAF8-181EDD8A2F1D}" srcOrd="0" destOrd="0" presId="urn:microsoft.com/office/officeart/2009/3/layout/BlockDescendingList"/>
    <dgm:cxn modelId="{619A8E49-44F3-43F2-AD57-6CD5FA4BA8E2}" type="presOf" srcId="{045152D0-4996-4356-9920-6D82F16110B8}" destId="{BD863CAC-C421-4B61-AFB5-49442BDE4758}" srcOrd="0" destOrd="6" presId="urn:microsoft.com/office/officeart/2009/3/layout/BlockDescendingList"/>
    <dgm:cxn modelId="{9E580335-2AAF-4624-AFE1-940CB40DB2A2}" srcId="{451A1164-E8E3-4595-9663-AF9CD07BB6D3}" destId="{E086E7CA-EB40-4470-877F-3D3B5C602A5C}" srcOrd="2" destOrd="0" parTransId="{4F5E3DB1-ACCF-4B2F-9A23-3D6C436F5F2F}" sibTransId="{F1478682-340A-4710-8305-06F31A2EE0AD}"/>
    <dgm:cxn modelId="{27DB7330-6D3A-4747-ACC6-E7736B3FC1B3}" srcId="{38C37E41-1D27-4A6C-BCBF-89B399551CCC}" destId="{EF9D9BC3-EBD8-438B-ACF4-C9D1C6A7B26A}" srcOrd="12" destOrd="0" parTransId="{E615252A-CD78-49F8-9F0B-8FFDA53D5D0F}" sibTransId="{B9DCD34F-2814-4ACA-875D-C44BC3D52879}"/>
    <dgm:cxn modelId="{57AA29F2-88ED-4D71-85AA-596C7AB3F3DA}" srcId="{FADD7EBC-E329-44E6-9058-9712130D2B4D}" destId="{24A4B876-2254-48AB-9D3C-577ABAF65E1D}" srcOrd="10" destOrd="0" parTransId="{ED219D16-1FC8-4693-BFC8-4AE88B98E8CA}" sibTransId="{92E974FC-068C-4B1E-845A-488A862E44DA}"/>
    <dgm:cxn modelId="{F8FFA314-4594-4244-A9A8-AD31E0200425}" type="presOf" srcId="{1E0154C4-863C-46DD-830F-5CE80AB3055D}" destId="{BD863CAC-C421-4B61-AFB5-49442BDE4758}" srcOrd="0" destOrd="7" presId="urn:microsoft.com/office/officeart/2009/3/layout/BlockDescendingList"/>
    <dgm:cxn modelId="{913A00D5-81B5-4F25-9146-7FF4C81185EA}" srcId="{38C37E41-1D27-4A6C-BCBF-89B399551CCC}" destId="{581ECF3B-E6D2-41A8-9AC9-47BA86566E52}" srcOrd="1" destOrd="0" parTransId="{E24FC4F4-A770-4FBD-9204-1BF01430C1BF}" sibTransId="{F3FCD68B-95CC-4C05-B27F-147AFBD7A9D6}"/>
    <dgm:cxn modelId="{04827A74-A444-4D1B-AAA5-8C18826BABE3}" type="presOf" srcId="{451A1164-E8E3-4595-9663-AF9CD07BB6D3}" destId="{A8EFF4E8-49A7-4A3E-A175-C00F706D1AAC}" srcOrd="1" destOrd="0" presId="urn:microsoft.com/office/officeart/2009/3/layout/BlockDescendingList"/>
    <dgm:cxn modelId="{67A872F5-1DDB-4615-8F21-6850B07AA60D}" srcId="{FADD7EBC-E329-44E6-9058-9712130D2B4D}" destId="{7C17A6FB-3556-4837-A195-E050B5E31CB4}" srcOrd="7" destOrd="0" parTransId="{4EB931EA-2A90-4C77-9919-FB93CC66F46B}" sibTransId="{60576F6D-49AE-417B-B24F-8E1530959F93}"/>
    <dgm:cxn modelId="{B6FE0E6C-EE31-466A-AC3D-D1625F69BCDD}" srcId="{FADD7EBC-E329-44E6-9058-9712130D2B4D}" destId="{D683B31B-FFFD-4512-A3D3-CF514953404D}" srcOrd="2" destOrd="0" parTransId="{85A3F83D-D498-42A3-9617-F188AD865AEA}" sibTransId="{B71FBBA2-1F5B-4297-800A-B5DF7C3EE144}"/>
    <dgm:cxn modelId="{D40E36E9-0E81-4F26-A50D-B3039108F91D}" srcId="{6A21CFF8-462B-413D-9F0B-D7F8C3C44569}" destId="{2E701FB9-EFA8-4978-8063-C733857E37DF}" srcOrd="0" destOrd="0" parTransId="{99448AAB-9517-4330-8CC6-2B0E0F2BF612}" sibTransId="{F8602479-5D02-4944-9070-9F5E98986786}"/>
    <dgm:cxn modelId="{B73D0FA7-AF83-48A6-A191-33C261BBB86E}" type="presOf" srcId="{19CFB1B9-9C0A-4C64-A841-5804BFF23494}" destId="{D22F869D-A6C6-434C-AAF8-181EDD8A2F1D}" srcOrd="0" destOrd="1" presId="urn:microsoft.com/office/officeart/2009/3/layout/BlockDescendingList"/>
    <dgm:cxn modelId="{60BFF9A1-0189-4C5C-8873-2C336A7EB90C}" type="presOf" srcId="{38C37E41-1D27-4A6C-BCBF-89B399551CCC}" destId="{18577605-E00E-4C46-BA1C-6549A9B6CB4A}" srcOrd="0" destOrd="0" presId="urn:microsoft.com/office/officeart/2009/3/layout/BlockDescendingList"/>
    <dgm:cxn modelId="{B3BD84B4-3582-4225-AFA3-C2E206064037}" type="presOf" srcId="{8A849791-658B-41B9-A37E-AA0955845FE1}" destId="{4FE797B4-4234-4738-AF76-EE669E312A67}" srcOrd="0" destOrd="0" presId="urn:microsoft.com/office/officeart/2009/3/layout/BlockDescendingList"/>
    <dgm:cxn modelId="{6B5B03AD-BA15-463C-8618-015171292C99}" srcId="{38C37E41-1D27-4A6C-BCBF-89B399551CCC}" destId="{1E0154C4-863C-46DD-830F-5CE80AB3055D}" srcOrd="7" destOrd="0" parTransId="{09AC41B4-D965-4B14-82C8-EDF21BDC9060}" sibTransId="{7F80ECDE-BE89-4318-91F5-BFF0D103CB63}"/>
    <dgm:cxn modelId="{6CF92FFD-0065-4153-AFB2-40DD666C6E8D}" type="presOf" srcId="{63B92C11-D8EB-4EDC-B9D5-DB729A917569}" destId="{BD863CAC-C421-4B61-AFB5-49442BDE4758}" srcOrd="0" destOrd="9" presId="urn:microsoft.com/office/officeart/2009/3/layout/BlockDescendingList"/>
    <dgm:cxn modelId="{EC171CE4-D678-4E87-8A9A-0105B85F531F}" type="presOf" srcId="{38C37E41-1D27-4A6C-BCBF-89B399551CCC}" destId="{50142CB5-40DE-4369-9033-5559FE344206}" srcOrd="1" destOrd="0" presId="urn:microsoft.com/office/officeart/2009/3/layout/BlockDescendingList"/>
    <dgm:cxn modelId="{56DC17AE-4740-48E3-9B89-5673341D8121}" srcId="{893D1FF2-E382-422A-9DD3-9A072DF3CC47}" destId="{F7A1F9C7-52FB-42F8-998C-3918D8A47B0F}" srcOrd="0" destOrd="0" parTransId="{9A873EF7-D318-48A6-AC39-C349A4A888EB}" sibTransId="{4EBD5988-3234-478A-A59A-86DB8319A3E5}"/>
    <dgm:cxn modelId="{33546713-D47F-43E5-96BD-B243469135DD}" srcId="{FADD7EBC-E329-44E6-9058-9712130D2B4D}" destId="{44173DE0-4F7E-4D14-BB83-4A0A177A7B00}" srcOrd="11" destOrd="0" parTransId="{046EBA16-CC79-4590-8A2E-967E17EACEB3}" sibTransId="{5BD154AB-C41B-407F-94F2-67BA5C7E9D55}"/>
    <dgm:cxn modelId="{1EEAE37E-C006-45BF-B5DD-75C2EA5B2418}" srcId="{38C37E41-1D27-4A6C-BCBF-89B399551CCC}" destId="{045152D0-4996-4356-9920-6D82F16110B8}" srcOrd="6" destOrd="0" parTransId="{6893DDAB-5FD3-4D0A-B1FD-15185643F0A5}" sibTransId="{749160C2-9C57-4041-9239-860CC880FB86}"/>
    <dgm:cxn modelId="{3242D24A-EDBF-4648-8AC7-2850BE359260}" type="presOf" srcId="{2E701FB9-EFA8-4978-8063-C733857E37DF}" destId="{D9BFBCB4-27A8-44B6-B9ED-B963C75E82DD}" srcOrd="0" destOrd="0" presId="urn:microsoft.com/office/officeart/2009/3/layout/BlockDescendingList"/>
    <dgm:cxn modelId="{6D49EB88-912A-4654-BF0F-BE4F5451B7E6}" type="presOf" srcId="{DE72592F-B620-4371-A836-4ABDFA271647}" destId="{199B19A5-5F67-4A14-966B-18C56A2845B1}" srcOrd="1" destOrd="0" presId="urn:microsoft.com/office/officeart/2009/3/layout/BlockDescendingList"/>
    <dgm:cxn modelId="{E2F76FE3-60BA-4E48-94F8-90C09253E538}" srcId="{38C37E41-1D27-4A6C-BCBF-89B399551CCC}" destId="{4F7DF9E2-FBE8-4B99-9BEA-D6FEF93C79D8}" srcOrd="10" destOrd="0" parTransId="{17316EFB-1BC2-4DF1-B6E8-C3D2D0A538F6}" sibTransId="{B819463E-257E-448A-BFAA-CD34D1BA081E}"/>
    <dgm:cxn modelId="{77028018-4D05-434A-A174-E8679617DE21}" type="presParOf" srcId="{A996CCF1-73BA-4F1E-BE3E-920FB50AA0B9}" destId="{18577605-E00E-4C46-BA1C-6549A9B6CB4A}" srcOrd="0" destOrd="0" presId="urn:microsoft.com/office/officeart/2009/3/layout/BlockDescendingList"/>
    <dgm:cxn modelId="{EB4B76DE-DF16-4E44-B154-0D53DE278560}" type="presParOf" srcId="{A996CCF1-73BA-4F1E-BE3E-920FB50AA0B9}" destId="{BD863CAC-C421-4B61-AFB5-49442BDE4758}" srcOrd="1" destOrd="0" presId="urn:microsoft.com/office/officeart/2009/3/layout/BlockDescendingList"/>
    <dgm:cxn modelId="{F0A3E690-5CB6-4AD7-B1E5-17E7103C87D8}" type="presParOf" srcId="{A996CCF1-73BA-4F1E-BE3E-920FB50AA0B9}" destId="{5CAE20B8-71D5-452D-8319-321246D7FA98}" srcOrd="2" destOrd="0" presId="urn:microsoft.com/office/officeart/2009/3/layout/BlockDescendingList"/>
    <dgm:cxn modelId="{A3FC92B2-6FF3-4C01-BBEC-FB98B825612D}" type="presParOf" srcId="{5CAE20B8-71D5-452D-8319-321246D7FA98}" destId="{50142CB5-40DE-4369-9033-5559FE344206}" srcOrd="0" destOrd="0" presId="urn:microsoft.com/office/officeart/2009/3/layout/BlockDescendingList"/>
    <dgm:cxn modelId="{2D087E3A-6A0D-4D3D-B065-5279725CD057}" type="presParOf" srcId="{A996CCF1-73BA-4F1E-BE3E-920FB50AA0B9}" destId="{AC1258F5-D336-4B41-B8C1-C954046AF801}" srcOrd="3" destOrd="0" presId="urn:microsoft.com/office/officeart/2009/3/layout/BlockDescendingList"/>
    <dgm:cxn modelId="{FE2A1869-09B4-4762-A102-752C020D8E4C}" type="presParOf" srcId="{A996CCF1-73BA-4F1E-BE3E-920FB50AA0B9}" destId="{D22F869D-A6C6-434C-AAF8-181EDD8A2F1D}" srcOrd="4" destOrd="0" presId="urn:microsoft.com/office/officeart/2009/3/layout/BlockDescendingList"/>
    <dgm:cxn modelId="{105BC9B8-63CB-45AB-8CA6-A26872E1AABB}" type="presParOf" srcId="{A996CCF1-73BA-4F1E-BE3E-920FB50AA0B9}" destId="{B37CA469-FD75-4B03-8CED-9110D377E33E}" srcOrd="5" destOrd="0" presId="urn:microsoft.com/office/officeart/2009/3/layout/BlockDescendingList"/>
    <dgm:cxn modelId="{4772074E-C27C-40E4-94D4-7511E6F43B1E}" type="presParOf" srcId="{B37CA469-FD75-4B03-8CED-9110D377E33E}" destId="{A8EFF4E8-49A7-4A3E-A175-C00F706D1AAC}" srcOrd="0" destOrd="0" presId="urn:microsoft.com/office/officeart/2009/3/layout/BlockDescendingList"/>
    <dgm:cxn modelId="{23912A99-B353-40A6-A785-FE206A963059}" type="presParOf" srcId="{A996CCF1-73BA-4F1E-BE3E-920FB50AA0B9}" destId="{FC9A577F-E9A1-432F-A2FC-D0ED06130B3C}" srcOrd="6" destOrd="0" presId="urn:microsoft.com/office/officeart/2009/3/layout/BlockDescendingList"/>
    <dgm:cxn modelId="{AC88AF1E-98C0-4F8E-B706-482098FA6942}" type="presParOf" srcId="{A996CCF1-73BA-4F1E-BE3E-920FB50AA0B9}" destId="{4FE797B4-4234-4738-AF76-EE669E312A67}" srcOrd="7" destOrd="0" presId="urn:microsoft.com/office/officeart/2009/3/layout/BlockDescendingList"/>
    <dgm:cxn modelId="{FD59BA11-F56F-41C4-976C-FF8154907382}" type="presParOf" srcId="{A996CCF1-73BA-4F1E-BE3E-920FB50AA0B9}" destId="{6D9548ED-6BEB-468B-A401-2F12FD12E7C1}" srcOrd="8" destOrd="0" presId="urn:microsoft.com/office/officeart/2009/3/layout/BlockDescendingList"/>
    <dgm:cxn modelId="{ED42D68E-3E72-4DE1-BCFB-5B3BE49173A2}" type="presParOf" srcId="{6D9548ED-6BEB-468B-A401-2F12FD12E7C1}" destId="{BB4FD353-0D35-400E-BF95-5826AE69B3C9}" srcOrd="0" destOrd="0" presId="urn:microsoft.com/office/officeart/2009/3/layout/BlockDescendingList"/>
    <dgm:cxn modelId="{FD7C4640-9347-4C9E-BEC1-B3A4BF0293EE}" type="presParOf" srcId="{A996CCF1-73BA-4F1E-BE3E-920FB50AA0B9}" destId="{9738B092-744E-4910-BFD7-60F7EEDC61C5}" srcOrd="9" destOrd="0" presId="urn:microsoft.com/office/officeart/2009/3/layout/BlockDescendingList"/>
    <dgm:cxn modelId="{85D71301-9722-44CF-8D7D-678E1FCC3628}" type="presParOf" srcId="{A996CCF1-73BA-4F1E-BE3E-920FB50AA0B9}" destId="{D9BFBCB4-27A8-44B6-B9ED-B963C75E82DD}" srcOrd="10" destOrd="0" presId="urn:microsoft.com/office/officeart/2009/3/layout/BlockDescendingList"/>
    <dgm:cxn modelId="{3EC22E16-EF81-443D-BFF3-DF3FF7FC439D}" type="presParOf" srcId="{A996CCF1-73BA-4F1E-BE3E-920FB50AA0B9}" destId="{6A0A906B-0C35-4207-A707-D43376BFB691}" srcOrd="11" destOrd="0" presId="urn:microsoft.com/office/officeart/2009/3/layout/BlockDescendingList"/>
    <dgm:cxn modelId="{D71F783D-5B4F-43C0-80A3-A99EA84F591E}" type="presParOf" srcId="{6A0A906B-0C35-4207-A707-D43376BFB691}" destId="{9A90B0AB-6D64-4364-8999-7D83E8F8F4D8}" srcOrd="0" destOrd="0" presId="urn:microsoft.com/office/officeart/2009/3/layout/BlockDescendingList"/>
    <dgm:cxn modelId="{5C0E5E5F-1B47-4C67-A2E2-F02CC833C1E4}" type="presParOf" srcId="{A996CCF1-73BA-4F1E-BE3E-920FB50AA0B9}" destId="{C842D6CE-EA4D-4899-8F3A-03B1F3424986}" srcOrd="12" destOrd="0" presId="urn:microsoft.com/office/officeart/2009/3/layout/BlockDescendingList"/>
    <dgm:cxn modelId="{F52DE750-1BC6-499B-9407-199A55889599}" type="presParOf" srcId="{A996CCF1-73BA-4F1E-BE3E-920FB50AA0B9}" destId="{00FF0C74-70D0-4919-8B76-23056D70D463}" srcOrd="13" destOrd="0" presId="urn:microsoft.com/office/officeart/2009/3/layout/BlockDescendingList"/>
    <dgm:cxn modelId="{00F6813A-9B06-43B3-85B9-5A22C73B93DB}" type="presParOf" srcId="{A996CCF1-73BA-4F1E-BE3E-920FB50AA0B9}" destId="{05B13DFA-6059-49AE-8902-E5A82F0FEE1C}" srcOrd="14" destOrd="0" presId="urn:microsoft.com/office/officeart/2009/3/layout/BlockDescendingList"/>
    <dgm:cxn modelId="{B3DA10FB-4B3D-4641-8BAA-D514ABFC039E}" type="presParOf" srcId="{05B13DFA-6059-49AE-8902-E5A82F0FEE1C}" destId="{199B19A5-5F67-4A14-966B-18C56A2845B1}" srcOrd="0" destOrd="0" presId="urn:microsoft.com/office/officeart/2009/3/layout/BlockDescendingList"/>
    <dgm:cxn modelId="{C0A4CF86-174B-4FCE-A2AB-4DF790F1D5BF}" type="presParOf" srcId="{A996CCF1-73BA-4F1E-BE3E-920FB50AA0B9}" destId="{BA3D726B-B8CB-4695-93FC-6B7D57020DE7}" srcOrd="15" destOrd="0" presId="urn:microsoft.com/office/officeart/2009/3/layout/BlockDescendingList"/>
    <dgm:cxn modelId="{3D2F63C8-8BE1-474B-A366-BFDF1877C5FC}" type="presParOf" srcId="{A996CCF1-73BA-4F1E-BE3E-920FB50AA0B9}" destId="{86D1AA00-52FB-47A2-B1AD-E4644022A156}" srcOrd="16" destOrd="0" presId="urn:microsoft.com/office/officeart/2009/3/layout/BlockDescendingList"/>
    <dgm:cxn modelId="{E305D0B2-9B20-443E-9B1E-959AF53B64C7}" type="presParOf" srcId="{A996CCF1-73BA-4F1E-BE3E-920FB50AA0B9}" destId="{FC559D25-6DA9-4B32-87F0-7CD01BB79697}" srcOrd="17" destOrd="0" presId="urn:microsoft.com/office/officeart/2009/3/layout/BlockDescendingList"/>
    <dgm:cxn modelId="{152C9B9B-2F26-4BC3-8A86-A97A6CB55406}" type="presParOf" srcId="{FC559D25-6DA9-4B32-87F0-7CD01BB79697}" destId="{26DACCBA-1634-49D7-B747-04328738E500}" srcOrd="0" destOrd="0" presId="urn:microsoft.com/office/officeart/2009/3/layout/BlockDescendingList"/>
    <dgm:cxn modelId="{B9A296A1-4DCB-4857-91CD-8A9F6B16F1E7}" type="presParOf" srcId="{A996CCF1-73BA-4F1E-BE3E-920FB50AA0B9}" destId="{57BBEFA3-B005-479B-BB02-8B97D228C9DF}" srcOrd="18" destOrd="0" presId="urn:microsoft.com/office/officeart/2009/3/layout/BlockDescendingList"/>
    <dgm:cxn modelId="{2A8375CC-4668-46DB-8222-D672F5541BA0}" type="presParOf" srcId="{A996CCF1-73BA-4F1E-BE3E-920FB50AA0B9}" destId="{8D38D96E-D035-4380-B013-277A886011AD}" srcOrd="19" destOrd="0" presId="urn:microsoft.com/office/officeart/2009/3/layout/BlockDescendingList"/>
    <dgm:cxn modelId="{353C00D4-AAF8-4F15-9505-9DFAA196AE40}" type="presParOf" srcId="{A996CCF1-73BA-4F1E-BE3E-920FB50AA0B9}" destId="{98CE657A-A58E-48D7-ADB6-281E67FBA9F3}" srcOrd="20" destOrd="0" presId="urn:microsoft.com/office/officeart/2009/3/layout/BlockDescendingList"/>
    <dgm:cxn modelId="{515E6DD5-5786-473C-9839-CFE00C83ABE8}" type="presParOf" srcId="{98CE657A-A58E-48D7-ADB6-281E67FBA9F3}" destId="{F2C3221D-74C1-4972-9CF7-68A12A3A1B6B}" srcOrd="0" destOrd="0" presId="urn:microsoft.com/office/officeart/2009/3/layout/BlockDescendingList"/>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DD7EBC-E329-44E6-9058-9712130D2B4D}" type="doc">
      <dgm:prSet loTypeId="urn:microsoft.com/office/officeart/2009/3/layout/BlockDescendingList" loCatId="list" qsTypeId="urn:microsoft.com/office/officeart/2005/8/quickstyle/simple1" qsCatId="simple" csTypeId="urn:microsoft.com/office/officeart/2005/8/colors/accent1_2" csCatId="accent1" phldr="1"/>
      <dgm:spPr/>
      <dgm:t>
        <a:bodyPr/>
        <a:lstStyle/>
        <a:p>
          <a:endParaRPr lang="en-ZA"/>
        </a:p>
      </dgm:t>
    </dgm:pt>
    <dgm:pt modelId="{399D8DC7-E9D7-4D91-A879-6B107AEC3907}">
      <dgm:prSet phldrT="[Text]" custT="1"/>
      <dgm:spPr/>
      <dgm:t>
        <a:bodyPr/>
        <a:lstStyle/>
        <a:p>
          <a:r>
            <a:rPr lang="en-ZA" sz="1000" b="1" u="sng" dirty="0" smtClean="0">
              <a:solidFill>
                <a:schemeClr val="tx1"/>
              </a:solidFill>
            </a:rPr>
            <a:t>Disclaimer matters:</a:t>
          </a:r>
        </a:p>
        <a:p>
          <a:r>
            <a:rPr lang="en-ZA" sz="1000" dirty="0" smtClean="0">
              <a:solidFill>
                <a:schemeClr val="bg1"/>
              </a:solidFill>
            </a:rPr>
            <a:t>1. Irregular Expenditure</a:t>
          </a:r>
        </a:p>
      </dgm:t>
    </dgm:pt>
    <dgm:pt modelId="{49568699-7E60-4C40-B981-B154EAB9E370}" type="parTrans" cxnId="{F6394096-503F-4F5C-8EDD-2DF52C0EA962}">
      <dgm:prSet/>
      <dgm:spPr/>
      <dgm:t>
        <a:bodyPr/>
        <a:lstStyle/>
        <a:p>
          <a:endParaRPr lang="en-ZA" sz="2000">
            <a:solidFill>
              <a:schemeClr val="tx1"/>
            </a:solidFill>
          </a:endParaRPr>
        </a:p>
      </dgm:t>
    </dgm:pt>
    <dgm:pt modelId="{24DDD733-A0DF-4B8E-9059-8359687034CE}" type="sibTrans" cxnId="{F6394096-503F-4F5C-8EDD-2DF52C0EA962}">
      <dgm:prSet/>
      <dgm:spPr/>
      <dgm:t>
        <a:bodyPr/>
        <a:lstStyle/>
        <a:p>
          <a:endParaRPr lang="en-ZA" sz="2000">
            <a:solidFill>
              <a:schemeClr val="tx1"/>
            </a:solidFill>
          </a:endParaRPr>
        </a:p>
      </dgm:t>
    </dgm:pt>
    <dgm:pt modelId="{D683B31B-FFFD-4512-A3D3-CF514953404D}">
      <dgm:prSet phldrT="[Text]" custT="1"/>
      <dgm:spPr>
        <a:solidFill>
          <a:srgbClr val="FFC000"/>
        </a:solidFill>
      </dgm:spPr>
      <dgm:t>
        <a:bodyPr/>
        <a:lstStyle/>
        <a:p>
          <a:endParaRPr lang="en-ZA" sz="1400" dirty="0">
            <a:solidFill>
              <a:schemeClr val="tx1"/>
            </a:solidFill>
          </a:endParaRPr>
        </a:p>
      </dgm:t>
    </dgm:pt>
    <dgm:pt modelId="{85A3F83D-D498-42A3-9617-F188AD865AEA}" type="parTrans" cxnId="{B6FE0E6C-EE31-466A-AC3D-D1625F69BCDD}">
      <dgm:prSet/>
      <dgm:spPr/>
      <dgm:t>
        <a:bodyPr/>
        <a:lstStyle/>
        <a:p>
          <a:endParaRPr lang="en-ZA" sz="2000">
            <a:solidFill>
              <a:schemeClr val="tx1"/>
            </a:solidFill>
          </a:endParaRPr>
        </a:p>
      </dgm:t>
    </dgm:pt>
    <dgm:pt modelId="{B71FBBA2-1F5B-4297-800A-B5DF7C3EE144}" type="sibTrans" cxnId="{B6FE0E6C-EE31-466A-AC3D-D1625F69BCDD}">
      <dgm:prSet/>
      <dgm:spPr/>
      <dgm:t>
        <a:bodyPr/>
        <a:lstStyle/>
        <a:p>
          <a:endParaRPr lang="en-ZA" sz="2000">
            <a:solidFill>
              <a:schemeClr val="tx1"/>
            </a:solidFill>
          </a:endParaRPr>
        </a:p>
      </dgm:t>
    </dgm:pt>
    <dgm:pt modelId="{6A21CFF8-462B-413D-9F0B-D7F8C3C44569}">
      <dgm:prSet phldrT="[Text]" custT="1"/>
      <dgm:spPr>
        <a:solidFill>
          <a:srgbClr val="FFC000"/>
        </a:solidFill>
      </dgm:spPr>
      <dgm:t>
        <a:bodyPr/>
        <a:lstStyle/>
        <a:p>
          <a:endParaRPr lang="en-ZA" sz="1400" dirty="0">
            <a:solidFill>
              <a:schemeClr val="tx1"/>
            </a:solidFill>
          </a:endParaRPr>
        </a:p>
      </dgm:t>
    </dgm:pt>
    <dgm:pt modelId="{B6897A7F-CF8B-4EDD-9F99-BB4C525E0FE1}" type="parTrans" cxnId="{648A7A07-6987-4E31-8F25-06E07E2E8DB7}">
      <dgm:prSet/>
      <dgm:spPr/>
      <dgm:t>
        <a:bodyPr/>
        <a:lstStyle/>
        <a:p>
          <a:endParaRPr lang="en-ZA" sz="2000">
            <a:solidFill>
              <a:schemeClr val="tx1"/>
            </a:solidFill>
          </a:endParaRPr>
        </a:p>
      </dgm:t>
    </dgm:pt>
    <dgm:pt modelId="{2B5D2F4D-66CC-484C-810C-97F2F0BD18C5}" type="sibTrans" cxnId="{648A7A07-6987-4E31-8F25-06E07E2E8DB7}">
      <dgm:prSet/>
      <dgm:spPr/>
      <dgm:t>
        <a:bodyPr/>
        <a:lstStyle/>
        <a:p>
          <a:endParaRPr lang="en-ZA" sz="2000">
            <a:solidFill>
              <a:schemeClr val="tx1"/>
            </a:solidFill>
          </a:endParaRPr>
        </a:p>
      </dgm:t>
    </dgm:pt>
    <dgm:pt modelId="{451A1164-E8E3-4595-9663-AF9CD07BB6D3}">
      <dgm:prSet phldrT="[Text]" custT="1"/>
      <dgm:spPr>
        <a:solidFill>
          <a:srgbClr val="FF0000"/>
        </a:solidFill>
      </dgm:spPr>
      <dgm:t>
        <a:bodyPr/>
        <a:lstStyle/>
        <a:p>
          <a:endParaRPr lang="en-ZA" sz="1600" dirty="0">
            <a:solidFill>
              <a:schemeClr val="tx1"/>
            </a:solidFill>
          </a:endParaRPr>
        </a:p>
      </dgm:t>
    </dgm:pt>
    <dgm:pt modelId="{C5A35B54-9706-4AA3-BCE6-2F41968CCC0E}" type="parTrans" cxnId="{D129FE10-B486-47CB-A3A0-E63A7CC5803C}">
      <dgm:prSet/>
      <dgm:spPr/>
      <dgm:t>
        <a:bodyPr/>
        <a:lstStyle/>
        <a:p>
          <a:endParaRPr lang="en-ZA" sz="2000">
            <a:solidFill>
              <a:schemeClr val="tx1"/>
            </a:solidFill>
          </a:endParaRPr>
        </a:p>
      </dgm:t>
    </dgm:pt>
    <dgm:pt modelId="{BD1642DF-4CFC-4F0A-89FE-F0BF2A96B348}" type="sibTrans" cxnId="{D129FE10-B486-47CB-A3A0-E63A7CC5803C}">
      <dgm:prSet/>
      <dgm:spPr/>
      <dgm:t>
        <a:bodyPr/>
        <a:lstStyle/>
        <a:p>
          <a:endParaRPr lang="en-ZA" sz="2000">
            <a:solidFill>
              <a:schemeClr val="tx1"/>
            </a:solidFill>
          </a:endParaRPr>
        </a:p>
      </dgm:t>
    </dgm:pt>
    <dgm:pt modelId="{57ABBBAC-1DC2-4DB1-9A4C-0C946EBD9D44}">
      <dgm:prSet phldrT="[Text]" custT="1"/>
      <dgm:spPr/>
      <dgm:t>
        <a:bodyPr/>
        <a:lstStyle/>
        <a:p>
          <a:r>
            <a:rPr lang="en-ZA" sz="1000" b="1" u="sng" dirty="0" smtClean="0">
              <a:solidFill>
                <a:schemeClr val="tx1"/>
              </a:solidFill>
            </a:rPr>
            <a:t>Disclaimer matters:</a:t>
          </a:r>
        </a:p>
        <a:p>
          <a:r>
            <a:rPr lang="en-ZA" sz="1000" dirty="0" smtClean="0">
              <a:solidFill>
                <a:schemeClr val="bg1"/>
              </a:solidFill>
            </a:rPr>
            <a:t>1. </a:t>
          </a:r>
          <a:r>
            <a:rPr lang="en-ZA" sz="800" dirty="0" smtClean="0">
              <a:solidFill>
                <a:schemeClr val="bg1"/>
              </a:solidFill>
            </a:rPr>
            <a:t>Irregular Expenditure</a:t>
          </a:r>
          <a:endParaRPr lang="en-ZA" sz="800" dirty="0">
            <a:solidFill>
              <a:schemeClr val="bg1"/>
            </a:solidFill>
          </a:endParaRPr>
        </a:p>
      </dgm:t>
    </dgm:pt>
    <dgm:pt modelId="{F1BBCB5C-988D-47E5-8682-DCBB8D6C9601}" type="parTrans" cxnId="{949A378E-FFEC-41C4-B9A4-DD00E1442DC4}">
      <dgm:prSet/>
      <dgm:spPr/>
      <dgm:t>
        <a:bodyPr/>
        <a:lstStyle/>
        <a:p>
          <a:endParaRPr lang="en-ZA" sz="2000">
            <a:solidFill>
              <a:schemeClr val="tx1"/>
            </a:solidFill>
          </a:endParaRPr>
        </a:p>
      </dgm:t>
    </dgm:pt>
    <dgm:pt modelId="{03CC9E94-6C81-4790-973F-782E4850ACA7}" type="sibTrans" cxnId="{949A378E-FFEC-41C4-B9A4-DD00E1442DC4}">
      <dgm:prSet/>
      <dgm:spPr/>
      <dgm:t>
        <a:bodyPr/>
        <a:lstStyle/>
        <a:p>
          <a:endParaRPr lang="en-ZA" sz="2000">
            <a:solidFill>
              <a:schemeClr val="tx1"/>
            </a:solidFill>
          </a:endParaRPr>
        </a:p>
      </dgm:t>
    </dgm:pt>
    <dgm:pt modelId="{581ECF3B-E6D2-41A8-9AC9-47BA86566E52}">
      <dgm:prSet phldrT="[Text]" custT="1"/>
      <dgm:spPr/>
      <dgm:t>
        <a:bodyPr/>
        <a:lstStyle/>
        <a:p>
          <a:r>
            <a:rPr lang="en-ZA" sz="800" dirty="0" smtClean="0">
              <a:solidFill>
                <a:schemeClr val="bg1"/>
              </a:solidFill>
            </a:rPr>
            <a:t>2</a:t>
          </a:r>
          <a:r>
            <a:rPr lang="en-US" sz="800" dirty="0" smtClean="0">
              <a:solidFill>
                <a:schemeClr val="bg1"/>
              </a:solidFill>
            </a:rPr>
            <a:t>Fruitless &amp; </a:t>
          </a:r>
          <a:endParaRPr lang="en-ZA" sz="800" dirty="0">
            <a:solidFill>
              <a:schemeClr val="bg1"/>
            </a:solidFill>
          </a:endParaRPr>
        </a:p>
      </dgm:t>
    </dgm:pt>
    <dgm:pt modelId="{E24FC4F4-A770-4FBD-9204-1BF01430C1BF}" type="parTrans" cxnId="{913A00D5-81B5-4F25-9146-7FF4C81185EA}">
      <dgm:prSet/>
      <dgm:spPr/>
      <dgm:t>
        <a:bodyPr/>
        <a:lstStyle/>
        <a:p>
          <a:endParaRPr lang="en-ZA" sz="2000">
            <a:solidFill>
              <a:schemeClr val="tx1"/>
            </a:solidFill>
          </a:endParaRPr>
        </a:p>
      </dgm:t>
    </dgm:pt>
    <dgm:pt modelId="{F3FCD68B-95CC-4C05-B27F-147AFBD7A9D6}" type="sibTrans" cxnId="{913A00D5-81B5-4F25-9146-7FF4C81185EA}">
      <dgm:prSet/>
      <dgm:spPr/>
      <dgm:t>
        <a:bodyPr/>
        <a:lstStyle/>
        <a:p>
          <a:endParaRPr lang="en-ZA" sz="2000">
            <a:solidFill>
              <a:schemeClr val="tx1"/>
            </a:solidFill>
          </a:endParaRPr>
        </a:p>
      </dgm:t>
    </dgm:pt>
    <dgm:pt modelId="{0EA4A749-19EB-4A01-89E8-A119340A94DB}">
      <dgm:prSet phldrT="[Text]" custT="1"/>
      <dgm:spPr/>
      <dgm:t>
        <a:bodyPr/>
        <a:lstStyle/>
        <a:p>
          <a:r>
            <a:rPr lang="en-ZA" sz="800" dirty="0" smtClean="0">
              <a:solidFill>
                <a:schemeClr val="bg1"/>
              </a:solidFill>
            </a:rPr>
            <a:t>3. </a:t>
          </a:r>
          <a:r>
            <a:rPr lang="en-US" sz="800" dirty="0" smtClean="0">
              <a:solidFill>
                <a:schemeClr val="bg1"/>
              </a:solidFill>
            </a:rPr>
            <a:t>Trade &amp; other receivables</a:t>
          </a:r>
          <a:endParaRPr lang="en-ZA" sz="800" dirty="0">
            <a:solidFill>
              <a:schemeClr val="bg1"/>
            </a:solidFill>
          </a:endParaRPr>
        </a:p>
      </dgm:t>
    </dgm:pt>
    <dgm:pt modelId="{CBB7EFB0-3375-4FB0-A089-940F8DEC2314}" type="parTrans" cxnId="{89D28411-C3D8-4133-86CF-EBDA71D1DA1D}">
      <dgm:prSet/>
      <dgm:spPr/>
      <dgm:t>
        <a:bodyPr/>
        <a:lstStyle/>
        <a:p>
          <a:endParaRPr lang="en-ZA" sz="2000">
            <a:solidFill>
              <a:schemeClr val="tx1"/>
            </a:solidFill>
          </a:endParaRPr>
        </a:p>
      </dgm:t>
    </dgm:pt>
    <dgm:pt modelId="{B0C16ED2-A832-4420-954F-5C3F0C1A8EBA}" type="sibTrans" cxnId="{89D28411-C3D8-4133-86CF-EBDA71D1DA1D}">
      <dgm:prSet/>
      <dgm:spPr/>
      <dgm:t>
        <a:bodyPr/>
        <a:lstStyle/>
        <a:p>
          <a:endParaRPr lang="en-ZA" sz="2000">
            <a:solidFill>
              <a:schemeClr val="tx1"/>
            </a:solidFill>
          </a:endParaRPr>
        </a:p>
      </dgm:t>
    </dgm:pt>
    <dgm:pt modelId="{045152D0-4996-4356-9920-6D82F16110B8}">
      <dgm:prSet phldrT="[Text]" custT="1"/>
      <dgm:spPr/>
      <dgm:t>
        <a:bodyPr/>
        <a:lstStyle/>
        <a:p>
          <a:r>
            <a:rPr lang="en-ZA" sz="800" dirty="0" smtClean="0">
              <a:solidFill>
                <a:schemeClr val="bg1"/>
              </a:solidFill>
            </a:rPr>
            <a:t>4. </a:t>
          </a:r>
          <a:r>
            <a:rPr lang="en-US" sz="800" dirty="0" smtClean="0">
              <a:solidFill>
                <a:schemeClr val="bg1"/>
              </a:solidFill>
            </a:rPr>
            <a:t>Prepayments </a:t>
          </a:r>
          <a:endParaRPr lang="en-ZA" sz="800" dirty="0">
            <a:solidFill>
              <a:schemeClr val="bg1"/>
            </a:solidFill>
          </a:endParaRPr>
        </a:p>
      </dgm:t>
    </dgm:pt>
    <dgm:pt modelId="{6893DDAB-5FD3-4D0A-B1FD-15185643F0A5}" type="parTrans" cxnId="{1EEAE37E-C006-45BF-B5DD-75C2EA5B2418}">
      <dgm:prSet/>
      <dgm:spPr/>
      <dgm:t>
        <a:bodyPr/>
        <a:lstStyle/>
        <a:p>
          <a:endParaRPr lang="en-ZA" sz="2000">
            <a:solidFill>
              <a:schemeClr val="tx1"/>
            </a:solidFill>
          </a:endParaRPr>
        </a:p>
      </dgm:t>
    </dgm:pt>
    <dgm:pt modelId="{749160C2-9C57-4041-9239-860CC880FB86}" type="sibTrans" cxnId="{1EEAE37E-C006-45BF-B5DD-75C2EA5B2418}">
      <dgm:prSet/>
      <dgm:spPr/>
      <dgm:t>
        <a:bodyPr/>
        <a:lstStyle/>
        <a:p>
          <a:endParaRPr lang="en-ZA" sz="2000">
            <a:solidFill>
              <a:schemeClr val="tx1"/>
            </a:solidFill>
          </a:endParaRPr>
        </a:p>
      </dgm:t>
    </dgm:pt>
    <dgm:pt modelId="{A353E860-3EC9-4FE0-A8D6-BF818B9E873A}">
      <dgm:prSet phldrT="[Text]" custT="1"/>
      <dgm:spPr/>
      <dgm:t>
        <a:bodyPr/>
        <a:lstStyle/>
        <a:p>
          <a:r>
            <a:rPr lang="en-ZA" sz="800" dirty="0" smtClean="0">
              <a:solidFill>
                <a:schemeClr val="bg1"/>
              </a:solidFill>
            </a:rPr>
            <a:t>5. </a:t>
          </a:r>
          <a:r>
            <a:rPr lang="en-US" sz="800" dirty="0" smtClean="0">
              <a:solidFill>
                <a:schemeClr val="bg1"/>
              </a:solidFill>
            </a:rPr>
            <a:t>Revenue </a:t>
          </a:r>
          <a:endParaRPr lang="en-ZA" sz="800" dirty="0">
            <a:solidFill>
              <a:schemeClr val="bg1"/>
            </a:solidFill>
          </a:endParaRPr>
        </a:p>
      </dgm:t>
    </dgm:pt>
    <dgm:pt modelId="{B56CBF33-73AD-425C-84E5-0D57705A5B6C}" type="parTrans" cxnId="{8E000A6C-8490-4132-AD93-5F8A77EE48FB}">
      <dgm:prSet/>
      <dgm:spPr/>
      <dgm:t>
        <a:bodyPr/>
        <a:lstStyle/>
        <a:p>
          <a:endParaRPr lang="en-ZA" sz="2000">
            <a:solidFill>
              <a:schemeClr val="tx1"/>
            </a:solidFill>
          </a:endParaRPr>
        </a:p>
      </dgm:t>
    </dgm:pt>
    <dgm:pt modelId="{9C19A94A-3B7D-4EC7-B618-A9783B690AC1}" type="sibTrans" cxnId="{8E000A6C-8490-4132-AD93-5F8A77EE48FB}">
      <dgm:prSet/>
      <dgm:spPr/>
      <dgm:t>
        <a:bodyPr/>
        <a:lstStyle/>
        <a:p>
          <a:endParaRPr lang="en-ZA" sz="2000">
            <a:solidFill>
              <a:schemeClr val="tx1"/>
            </a:solidFill>
          </a:endParaRPr>
        </a:p>
      </dgm:t>
    </dgm:pt>
    <dgm:pt modelId="{4F7DF9E2-FBE8-4B99-9BEA-D6FEF93C79D8}">
      <dgm:prSet phldrT="[Text]" custT="1"/>
      <dgm:spPr/>
      <dgm:t>
        <a:bodyPr/>
        <a:lstStyle/>
        <a:p>
          <a:r>
            <a:rPr lang="en-ZA" sz="800" dirty="0" smtClean="0">
              <a:solidFill>
                <a:schemeClr val="bg1"/>
              </a:solidFill>
            </a:rPr>
            <a:t>6. </a:t>
          </a:r>
          <a:r>
            <a:rPr lang="en-US" sz="800" dirty="0" smtClean="0">
              <a:solidFill>
                <a:schemeClr val="bg1"/>
              </a:solidFill>
            </a:rPr>
            <a:t>Trade &amp; other payables</a:t>
          </a:r>
          <a:endParaRPr lang="en-ZA" sz="800" dirty="0">
            <a:solidFill>
              <a:schemeClr val="bg1"/>
            </a:solidFill>
          </a:endParaRPr>
        </a:p>
      </dgm:t>
    </dgm:pt>
    <dgm:pt modelId="{17316EFB-1BC2-4DF1-B6E8-C3D2D0A538F6}" type="parTrans" cxnId="{E2F76FE3-60BA-4E48-94F8-90C09253E538}">
      <dgm:prSet/>
      <dgm:spPr/>
      <dgm:t>
        <a:bodyPr/>
        <a:lstStyle/>
        <a:p>
          <a:endParaRPr lang="en-ZA" sz="2000">
            <a:solidFill>
              <a:schemeClr val="tx1"/>
            </a:solidFill>
          </a:endParaRPr>
        </a:p>
      </dgm:t>
    </dgm:pt>
    <dgm:pt modelId="{B819463E-257E-448A-BFAA-CD34D1BA081E}" type="sibTrans" cxnId="{E2F76FE3-60BA-4E48-94F8-90C09253E538}">
      <dgm:prSet/>
      <dgm:spPr/>
      <dgm:t>
        <a:bodyPr/>
        <a:lstStyle/>
        <a:p>
          <a:endParaRPr lang="en-ZA" sz="2000">
            <a:solidFill>
              <a:schemeClr val="tx1"/>
            </a:solidFill>
          </a:endParaRPr>
        </a:p>
      </dgm:t>
    </dgm:pt>
    <dgm:pt modelId="{D3B05442-683C-47CF-BD32-CCDA86F0A304}">
      <dgm:prSet phldrT="[Text]" custT="1"/>
      <dgm:spPr/>
      <dgm:t>
        <a:bodyPr/>
        <a:lstStyle/>
        <a:p>
          <a:r>
            <a:rPr lang="en-ZA" sz="800" dirty="0" smtClean="0">
              <a:solidFill>
                <a:schemeClr val="bg1"/>
              </a:solidFill>
            </a:rPr>
            <a:t>7. </a:t>
          </a:r>
          <a:r>
            <a:rPr lang="en-US" sz="800" dirty="0" smtClean="0">
              <a:solidFill>
                <a:schemeClr val="bg1"/>
              </a:solidFill>
            </a:rPr>
            <a:t>Lease rentals</a:t>
          </a:r>
        </a:p>
      </dgm:t>
    </dgm:pt>
    <dgm:pt modelId="{5F3765D5-A645-4C8E-9C23-070EA29F25B2}" type="parTrans" cxnId="{83ADAA99-0909-4A1C-9E89-0346FBC35F85}">
      <dgm:prSet/>
      <dgm:spPr/>
      <dgm:t>
        <a:bodyPr/>
        <a:lstStyle/>
        <a:p>
          <a:endParaRPr lang="en-ZA" sz="2000">
            <a:solidFill>
              <a:schemeClr val="tx1"/>
            </a:solidFill>
          </a:endParaRPr>
        </a:p>
      </dgm:t>
    </dgm:pt>
    <dgm:pt modelId="{5B4810E8-A272-4F8D-9C20-5BF48FEE9710}" type="sibTrans" cxnId="{83ADAA99-0909-4A1C-9E89-0346FBC35F85}">
      <dgm:prSet/>
      <dgm:spPr/>
      <dgm:t>
        <a:bodyPr/>
        <a:lstStyle/>
        <a:p>
          <a:endParaRPr lang="en-ZA" sz="2000">
            <a:solidFill>
              <a:schemeClr val="tx1"/>
            </a:solidFill>
          </a:endParaRPr>
        </a:p>
      </dgm:t>
    </dgm:pt>
    <dgm:pt modelId="{19CFB1B9-9C0A-4C64-A841-5804BFF23494}">
      <dgm:prSet phldrT="[Text]" custT="1"/>
      <dgm:spPr/>
      <dgm:t>
        <a:bodyPr/>
        <a:lstStyle/>
        <a:p>
          <a:r>
            <a:rPr lang="en-ZA" sz="1000" dirty="0" smtClean="0">
              <a:solidFill>
                <a:schemeClr val="bg1"/>
              </a:solidFill>
            </a:rPr>
            <a:t>2. </a:t>
          </a:r>
          <a:r>
            <a:rPr lang="en-US" sz="1000" dirty="0" smtClean="0">
              <a:solidFill>
                <a:schemeClr val="bg1"/>
              </a:solidFill>
            </a:rPr>
            <a:t>Fruitless expenditure</a:t>
          </a:r>
          <a:endParaRPr lang="en-ZA" sz="1000" dirty="0" smtClean="0">
            <a:solidFill>
              <a:schemeClr val="bg1"/>
            </a:solidFill>
          </a:endParaRPr>
        </a:p>
      </dgm:t>
    </dgm:pt>
    <dgm:pt modelId="{0EFE0A61-4777-4151-8BED-251CCCEF996F}" type="parTrans" cxnId="{7EA7D8C0-F609-4883-AC31-249B19F59395}">
      <dgm:prSet/>
      <dgm:spPr/>
      <dgm:t>
        <a:bodyPr/>
        <a:lstStyle/>
        <a:p>
          <a:endParaRPr lang="en-ZA" sz="2000">
            <a:solidFill>
              <a:schemeClr val="tx1"/>
            </a:solidFill>
          </a:endParaRPr>
        </a:p>
      </dgm:t>
    </dgm:pt>
    <dgm:pt modelId="{3892259B-3650-4E53-9250-291CA81E6082}" type="sibTrans" cxnId="{7EA7D8C0-F609-4883-AC31-249B19F59395}">
      <dgm:prSet/>
      <dgm:spPr/>
      <dgm:t>
        <a:bodyPr/>
        <a:lstStyle/>
        <a:p>
          <a:endParaRPr lang="en-ZA" sz="2000">
            <a:solidFill>
              <a:schemeClr val="tx1"/>
            </a:solidFill>
          </a:endParaRPr>
        </a:p>
      </dgm:t>
    </dgm:pt>
    <dgm:pt modelId="{E086E7CA-EB40-4470-877F-3D3B5C602A5C}">
      <dgm:prSet phldrT="[Text]" custT="1"/>
      <dgm:spPr/>
      <dgm:t>
        <a:bodyPr/>
        <a:lstStyle/>
        <a:p>
          <a:r>
            <a:rPr lang="en-ZA" sz="1000" dirty="0" smtClean="0">
              <a:solidFill>
                <a:schemeClr val="bg1"/>
              </a:solidFill>
            </a:rPr>
            <a:t>3. Operating leases</a:t>
          </a:r>
        </a:p>
      </dgm:t>
    </dgm:pt>
    <dgm:pt modelId="{4F5E3DB1-ACCF-4B2F-9A23-3D6C436F5F2F}" type="parTrans" cxnId="{9E580335-2AAF-4624-AFE1-940CB40DB2A2}">
      <dgm:prSet/>
      <dgm:spPr/>
      <dgm:t>
        <a:bodyPr/>
        <a:lstStyle/>
        <a:p>
          <a:endParaRPr lang="en-ZA" sz="2000">
            <a:solidFill>
              <a:schemeClr val="tx1"/>
            </a:solidFill>
          </a:endParaRPr>
        </a:p>
      </dgm:t>
    </dgm:pt>
    <dgm:pt modelId="{F1478682-340A-4710-8305-06F31A2EE0AD}" type="sibTrans" cxnId="{9E580335-2AAF-4624-AFE1-940CB40DB2A2}">
      <dgm:prSet/>
      <dgm:spPr/>
      <dgm:t>
        <a:bodyPr/>
        <a:lstStyle/>
        <a:p>
          <a:endParaRPr lang="en-ZA" sz="2000">
            <a:solidFill>
              <a:schemeClr val="tx1"/>
            </a:solidFill>
          </a:endParaRPr>
        </a:p>
      </dgm:t>
    </dgm:pt>
    <dgm:pt modelId="{8A849791-658B-41B9-A37E-AA0955845FE1}">
      <dgm:prSet phldrT="[Text]" custT="1"/>
      <dgm:spPr/>
      <dgm:t>
        <a:bodyPr/>
        <a:lstStyle/>
        <a:p>
          <a:r>
            <a:rPr lang="en-US" sz="1000" dirty="0" smtClean="0">
              <a:solidFill>
                <a:schemeClr val="tx1"/>
              </a:solidFill>
            </a:rPr>
            <a:t>1. Irregular expenditure</a:t>
          </a:r>
          <a:endParaRPr lang="en-ZA" sz="1000" dirty="0">
            <a:solidFill>
              <a:schemeClr val="tx1"/>
            </a:solidFill>
          </a:endParaRPr>
        </a:p>
      </dgm:t>
    </dgm:pt>
    <dgm:pt modelId="{024CEE1E-0D77-4082-AF04-4B7E4CECA3AD}" type="parTrans" cxnId="{977C5C95-AB79-4433-A509-A736C2478929}">
      <dgm:prSet/>
      <dgm:spPr/>
      <dgm:t>
        <a:bodyPr/>
        <a:lstStyle/>
        <a:p>
          <a:endParaRPr lang="en-ZA" sz="2000">
            <a:solidFill>
              <a:schemeClr val="tx1"/>
            </a:solidFill>
          </a:endParaRPr>
        </a:p>
      </dgm:t>
    </dgm:pt>
    <dgm:pt modelId="{F1A38D2B-FF12-42F7-9EA2-E0DD12135A58}" type="sibTrans" cxnId="{977C5C95-AB79-4433-A509-A736C2478929}">
      <dgm:prSet/>
      <dgm:spPr/>
      <dgm:t>
        <a:bodyPr/>
        <a:lstStyle/>
        <a:p>
          <a:endParaRPr lang="en-ZA" sz="2000">
            <a:solidFill>
              <a:schemeClr val="tx1"/>
            </a:solidFill>
          </a:endParaRPr>
        </a:p>
      </dgm:t>
    </dgm:pt>
    <dgm:pt modelId="{F69E5D75-51E4-4220-9989-F4CC64221AAC}">
      <dgm:prSet custT="1"/>
      <dgm:spPr/>
      <dgm:t>
        <a:bodyPr/>
        <a:lstStyle/>
        <a:p>
          <a:r>
            <a:rPr lang="en-US" sz="800" dirty="0" smtClean="0">
              <a:solidFill>
                <a:schemeClr val="bg1"/>
              </a:solidFill>
            </a:rPr>
            <a:t>Wasteful</a:t>
          </a:r>
        </a:p>
      </dgm:t>
    </dgm:pt>
    <dgm:pt modelId="{00C5F46A-072E-4F27-96A0-1E11DC72768B}" type="parTrans" cxnId="{7738DD80-A80F-4940-94DA-ADA0165E2630}">
      <dgm:prSet/>
      <dgm:spPr/>
      <dgm:t>
        <a:bodyPr/>
        <a:lstStyle/>
        <a:p>
          <a:endParaRPr lang="en-ZA">
            <a:solidFill>
              <a:schemeClr val="tx1"/>
            </a:solidFill>
          </a:endParaRPr>
        </a:p>
      </dgm:t>
    </dgm:pt>
    <dgm:pt modelId="{486DF711-5E02-4040-A7C6-E49DA0296258}" type="sibTrans" cxnId="{7738DD80-A80F-4940-94DA-ADA0165E2630}">
      <dgm:prSet/>
      <dgm:spPr/>
      <dgm:t>
        <a:bodyPr/>
        <a:lstStyle/>
        <a:p>
          <a:endParaRPr lang="en-ZA">
            <a:solidFill>
              <a:schemeClr val="tx1"/>
            </a:solidFill>
          </a:endParaRPr>
        </a:p>
      </dgm:t>
    </dgm:pt>
    <dgm:pt modelId="{96CB21EC-C37F-4D04-8176-901F6CFA5459}">
      <dgm:prSet custT="1"/>
      <dgm:spPr/>
      <dgm:t>
        <a:bodyPr/>
        <a:lstStyle/>
        <a:p>
          <a:r>
            <a:rPr lang="en-US" sz="800" dirty="0" smtClean="0">
              <a:solidFill>
                <a:schemeClr val="bg1"/>
              </a:solidFill>
            </a:rPr>
            <a:t>Expenditure</a:t>
          </a:r>
          <a:endParaRPr lang="en-US" sz="800" dirty="0">
            <a:solidFill>
              <a:schemeClr val="bg1"/>
            </a:solidFill>
          </a:endParaRPr>
        </a:p>
      </dgm:t>
    </dgm:pt>
    <dgm:pt modelId="{1E699E65-5899-45CD-AC9A-30194FE021BD}" type="parTrans" cxnId="{79EAC884-EAB2-49F4-8BCA-48703D9B0F51}">
      <dgm:prSet/>
      <dgm:spPr/>
      <dgm:t>
        <a:bodyPr/>
        <a:lstStyle/>
        <a:p>
          <a:endParaRPr lang="en-ZA">
            <a:solidFill>
              <a:schemeClr val="tx1"/>
            </a:solidFill>
          </a:endParaRPr>
        </a:p>
      </dgm:t>
    </dgm:pt>
    <dgm:pt modelId="{84431891-08D3-4FF9-8DDE-9AE8D02F02DF}" type="sibTrans" cxnId="{79EAC884-EAB2-49F4-8BCA-48703D9B0F51}">
      <dgm:prSet/>
      <dgm:spPr/>
      <dgm:t>
        <a:bodyPr/>
        <a:lstStyle/>
        <a:p>
          <a:endParaRPr lang="en-ZA">
            <a:solidFill>
              <a:schemeClr val="tx1"/>
            </a:solidFill>
          </a:endParaRPr>
        </a:p>
      </dgm:t>
    </dgm:pt>
    <dgm:pt modelId="{DE72592F-B620-4371-A836-4ABDFA271647}">
      <dgm:prSet phldrT="[Text]" custT="1"/>
      <dgm:spPr>
        <a:solidFill>
          <a:srgbClr val="FFC000"/>
        </a:solidFill>
      </dgm:spPr>
      <dgm:t>
        <a:bodyPr/>
        <a:lstStyle/>
        <a:p>
          <a:endParaRPr lang="en-ZA" sz="1400" dirty="0">
            <a:solidFill>
              <a:schemeClr val="tx1"/>
            </a:solidFill>
          </a:endParaRPr>
        </a:p>
      </dgm:t>
    </dgm:pt>
    <dgm:pt modelId="{A2227D51-A865-4C58-83FE-201C3D3AA738}" type="parTrans" cxnId="{ED9D3083-FF0D-4DE3-8C1D-2419BA5E6E77}">
      <dgm:prSet/>
      <dgm:spPr/>
      <dgm:t>
        <a:bodyPr/>
        <a:lstStyle/>
        <a:p>
          <a:endParaRPr lang="en-ZA">
            <a:solidFill>
              <a:schemeClr val="tx1"/>
            </a:solidFill>
          </a:endParaRPr>
        </a:p>
      </dgm:t>
    </dgm:pt>
    <dgm:pt modelId="{90023939-9D5F-4B67-A7A0-DC9B8DC941ED}" type="sibTrans" cxnId="{ED9D3083-FF0D-4DE3-8C1D-2419BA5E6E77}">
      <dgm:prSet/>
      <dgm:spPr/>
      <dgm:t>
        <a:bodyPr/>
        <a:lstStyle/>
        <a:p>
          <a:endParaRPr lang="en-ZA">
            <a:solidFill>
              <a:schemeClr val="tx1"/>
            </a:solidFill>
          </a:endParaRPr>
        </a:p>
      </dgm:t>
    </dgm:pt>
    <dgm:pt modelId="{BC227463-F6C4-4FB3-A1C9-4CAE524F4D2F}">
      <dgm:prSet phldrT="[Text]" custT="1"/>
      <dgm:spPr/>
      <dgm:t>
        <a:bodyPr/>
        <a:lstStyle/>
        <a:p>
          <a:r>
            <a:rPr lang="en-US" sz="1000" dirty="0" smtClean="0">
              <a:solidFill>
                <a:schemeClr val="bg1"/>
              </a:solidFill>
            </a:rPr>
            <a:t>4. Receivables &amp; Revenue from exchange transactions </a:t>
          </a:r>
          <a:endParaRPr lang="en-ZA" sz="1000" dirty="0" smtClean="0">
            <a:solidFill>
              <a:schemeClr val="bg1"/>
            </a:solidFill>
          </a:endParaRPr>
        </a:p>
      </dgm:t>
    </dgm:pt>
    <dgm:pt modelId="{1DC97A42-EF27-4EE2-A5CD-0C29985678C5}" type="parTrans" cxnId="{BB22EC10-79F3-4654-8BF5-55D2B59F23ED}">
      <dgm:prSet/>
      <dgm:spPr/>
      <dgm:t>
        <a:bodyPr/>
        <a:lstStyle/>
        <a:p>
          <a:endParaRPr lang="en-ZA">
            <a:solidFill>
              <a:schemeClr val="tx1"/>
            </a:solidFill>
          </a:endParaRPr>
        </a:p>
      </dgm:t>
    </dgm:pt>
    <dgm:pt modelId="{8174AC3B-F3D6-44E1-BFD9-3333443961A0}" type="sibTrans" cxnId="{BB22EC10-79F3-4654-8BF5-55D2B59F23ED}">
      <dgm:prSet/>
      <dgm:spPr/>
      <dgm:t>
        <a:bodyPr/>
        <a:lstStyle/>
        <a:p>
          <a:endParaRPr lang="en-ZA">
            <a:solidFill>
              <a:schemeClr val="tx1"/>
            </a:solidFill>
          </a:endParaRPr>
        </a:p>
      </dgm:t>
    </dgm:pt>
    <dgm:pt modelId="{15F5CF40-F8A6-417B-9EA4-9177F6A08070}">
      <dgm:prSet phldrT="[Text]" custT="1"/>
      <dgm:spPr>
        <a:solidFill>
          <a:srgbClr val="FF0000"/>
        </a:solidFill>
      </dgm:spPr>
      <dgm:t>
        <a:bodyPr/>
        <a:lstStyle/>
        <a:p>
          <a:endParaRPr lang="en-ZA" sz="1400" dirty="0">
            <a:solidFill>
              <a:schemeClr val="tx1"/>
            </a:solidFill>
          </a:endParaRPr>
        </a:p>
      </dgm:t>
    </dgm:pt>
    <dgm:pt modelId="{1654ABD7-D39A-4765-A7FC-8799BAAA7DCF}" type="parTrans" cxnId="{8E290336-6C39-4CB9-AD3F-166CD6488FCF}">
      <dgm:prSet/>
      <dgm:spPr/>
      <dgm:t>
        <a:bodyPr/>
        <a:lstStyle/>
        <a:p>
          <a:endParaRPr lang="en-ZA">
            <a:solidFill>
              <a:schemeClr val="tx1"/>
            </a:solidFill>
          </a:endParaRPr>
        </a:p>
      </dgm:t>
    </dgm:pt>
    <dgm:pt modelId="{5F814069-3E21-455F-ABB7-410C1CA1F37A}" type="sibTrans" cxnId="{8E290336-6C39-4CB9-AD3F-166CD6488FCF}">
      <dgm:prSet/>
      <dgm:spPr/>
      <dgm:t>
        <a:bodyPr/>
        <a:lstStyle/>
        <a:p>
          <a:endParaRPr lang="en-ZA">
            <a:solidFill>
              <a:schemeClr val="tx1"/>
            </a:solidFill>
          </a:endParaRPr>
        </a:p>
      </dgm:t>
    </dgm:pt>
    <dgm:pt modelId="{C9DAD96D-19DF-4F87-ACB5-925A0294E0D5}">
      <dgm:prSet phldrT="[Text]" custT="1"/>
      <dgm:spPr>
        <a:solidFill>
          <a:srgbClr val="FFC000"/>
        </a:solidFill>
      </dgm:spPr>
      <dgm:t>
        <a:bodyPr/>
        <a:lstStyle/>
        <a:p>
          <a:endParaRPr lang="en-ZA" sz="1400" dirty="0">
            <a:solidFill>
              <a:schemeClr val="tx1"/>
            </a:solidFill>
          </a:endParaRPr>
        </a:p>
      </dgm:t>
    </dgm:pt>
    <dgm:pt modelId="{680AC270-90BE-486E-88B4-82A5662A6989}" type="parTrans" cxnId="{31B9B29F-03CF-44E0-AA89-E3E94B87484D}">
      <dgm:prSet/>
      <dgm:spPr/>
      <dgm:t>
        <a:bodyPr/>
        <a:lstStyle/>
        <a:p>
          <a:endParaRPr lang="en-ZA">
            <a:solidFill>
              <a:schemeClr val="tx1"/>
            </a:solidFill>
          </a:endParaRPr>
        </a:p>
      </dgm:t>
    </dgm:pt>
    <dgm:pt modelId="{19FA1596-2D1E-4F82-8571-69FFBBBADE2E}" type="sibTrans" cxnId="{31B9B29F-03CF-44E0-AA89-E3E94B87484D}">
      <dgm:prSet/>
      <dgm:spPr/>
      <dgm:t>
        <a:bodyPr/>
        <a:lstStyle/>
        <a:p>
          <a:endParaRPr lang="en-ZA">
            <a:solidFill>
              <a:schemeClr val="tx1"/>
            </a:solidFill>
          </a:endParaRPr>
        </a:p>
      </dgm:t>
    </dgm:pt>
    <dgm:pt modelId="{7D0D92C4-9C59-4A33-85C7-BE4DCD37EAB3}">
      <dgm:prSet phldrT="[Text]" custT="1"/>
      <dgm:spPr/>
      <dgm:t>
        <a:bodyPr/>
        <a:lstStyle/>
        <a:p>
          <a:r>
            <a:rPr lang="en-US" sz="800" dirty="0" smtClean="0">
              <a:solidFill>
                <a:schemeClr val="bg1"/>
              </a:solidFill>
            </a:rPr>
            <a:t>8. Municipal rates &amp; taxes</a:t>
          </a:r>
        </a:p>
      </dgm:t>
    </dgm:pt>
    <dgm:pt modelId="{09BE549F-A56F-4D8A-94AD-978DDCA80C02}" type="parTrans" cxnId="{78317937-940F-4D8F-A5F1-DB298CA161FB}">
      <dgm:prSet/>
      <dgm:spPr/>
      <dgm:t>
        <a:bodyPr/>
        <a:lstStyle/>
        <a:p>
          <a:endParaRPr lang="en-ZA">
            <a:solidFill>
              <a:schemeClr val="tx1"/>
            </a:solidFill>
          </a:endParaRPr>
        </a:p>
      </dgm:t>
    </dgm:pt>
    <dgm:pt modelId="{B92C1838-1DA2-410F-9D3C-613C176BA91B}" type="sibTrans" cxnId="{78317937-940F-4D8F-A5F1-DB298CA161FB}">
      <dgm:prSet/>
      <dgm:spPr/>
      <dgm:t>
        <a:bodyPr/>
        <a:lstStyle/>
        <a:p>
          <a:endParaRPr lang="en-ZA">
            <a:solidFill>
              <a:schemeClr val="tx1"/>
            </a:solidFill>
          </a:endParaRPr>
        </a:p>
      </dgm:t>
    </dgm:pt>
    <dgm:pt modelId="{AA64B145-F58C-4565-9825-6418E42F4838}">
      <dgm:prSet phldrT="[Text]" custT="1"/>
      <dgm:spPr/>
      <dgm:t>
        <a:bodyPr/>
        <a:lstStyle/>
        <a:p>
          <a:r>
            <a:rPr lang="en-US" sz="800" dirty="0" smtClean="0">
              <a:solidFill>
                <a:schemeClr val="bg1"/>
              </a:solidFill>
            </a:rPr>
            <a:t>9. Other commitment</a:t>
          </a:r>
        </a:p>
      </dgm:t>
    </dgm:pt>
    <dgm:pt modelId="{FF0AF4FC-302F-4F65-825A-99B040D2BF61}" type="parTrans" cxnId="{889EAFD2-A970-499B-9836-B2B596230E88}">
      <dgm:prSet/>
      <dgm:spPr/>
      <dgm:t>
        <a:bodyPr/>
        <a:lstStyle/>
        <a:p>
          <a:endParaRPr lang="en-ZA">
            <a:solidFill>
              <a:schemeClr val="tx1"/>
            </a:solidFill>
          </a:endParaRPr>
        </a:p>
      </dgm:t>
    </dgm:pt>
    <dgm:pt modelId="{3D7AB245-3138-4F9D-B9C9-9F41EA27B2D2}" type="sibTrans" cxnId="{889EAFD2-A970-499B-9836-B2B596230E88}">
      <dgm:prSet/>
      <dgm:spPr/>
      <dgm:t>
        <a:bodyPr/>
        <a:lstStyle/>
        <a:p>
          <a:endParaRPr lang="en-ZA">
            <a:solidFill>
              <a:schemeClr val="tx1"/>
            </a:solidFill>
          </a:endParaRPr>
        </a:p>
      </dgm:t>
    </dgm:pt>
    <dgm:pt modelId="{C36524DD-2059-4B5D-B427-EF88E249BBAB}">
      <dgm:prSet phldrT="[Text]" custT="1"/>
      <dgm:spPr/>
      <dgm:t>
        <a:bodyPr/>
        <a:lstStyle/>
        <a:p>
          <a:r>
            <a:rPr lang="en-US" sz="800" dirty="0" smtClean="0">
              <a:solidFill>
                <a:schemeClr val="bg1"/>
              </a:solidFill>
            </a:rPr>
            <a:t>10. Lease commitments</a:t>
          </a:r>
        </a:p>
      </dgm:t>
    </dgm:pt>
    <dgm:pt modelId="{23DFCBE1-A2A5-454B-AF46-1303BE379F4E}" type="parTrans" cxnId="{0A15159F-496F-4054-8A84-1B9CF985B94D}">
      <dgm:prSet/>
      <dgm:spPr/>
      <dgm:t>
        <a:bodyPr/>
        <a:lstStyle/>
        <a:p>
          <a:endParaRPr lang="en-ZA">
            <a:solidFill>
              <a:schemeClr val="tx1"/>
            </a:solidFill>
          </a:endParaRPr>
        </a:p>
      </dgm:t>
    </dgm:pt>
    <dgm:pt modelId="{C6AEFF1B-09C0-464F-93BD-FF019DDA24D9}" type="sibTrans" cxnId="{0A15159F-496F-4054-8A84-1B9CF985B94D}">
      <dgm:prSet/>
      <dgm:spPr/>
      <dgm:t>
        <a:bodyPr/>
        <a:lstStyle/>
        <a:p>
          <a:endParaRPr lang="en-ZA">
            <a:solidFill>
              <a:schemeClr val="tx1"/>
            </a:solidFill>
          </a:endParaRPr>
        </a:p>
      </dgm:t>
    </dgm:pt>
    <dgm:pt modelId="{1F7D91F0-6DE5-404F-BB54-6BEE952DE5CF}">
      <dgm:prSet phldrT="[Text]" custT="1"/>
      <dgm:spPr/>
      <dgm:t>
        <a:bodyPr/>
        <a:lstStyle/>
        <a:p>
          <a:r>
            <a:rPr lang="en-US" sz="800" dirty="0" smtClean="0">
              <a:solidFill>
                <a:schemeClr val="bg1"/>
              </a:solidFill>
            </a:rPr>
            <a:t>11. Contingent assets</a:t>
          </a:r>
        </a:p>
      </dgm:t>
    </dgm:pt>
    <dgm:pt modelId="{265B054D-84F4-40B5-A861-6659DD3F748A}" type="parTrans" cxnId="{ADBACAA8-E13E-438E-AF27-567D6120E8F3}">
      <dgm:prSet/>
      <dgm:spPr/>
      <dgm:t>
        <a:bodyPr/>
        <a:lstStyle/>
        <a:p>
          <a:endParaRPr lang="en-ZA">
            <a:solidFill>
              <a:schemeClr val="tx1"/>
            </a:solidFill>
          </a:endParaRPr>
        </a:p>
      </dgm:t>
    </dgm:pt>
    <dgm:pt modelId="{28FDC2F6-CE6C-4227-812E-703C284273EB}" type="sibTrans" cxnId="{ADBACAA8-E13E-438E-AF27-567D6120E8F3}">
      <dgm:prSet/>
      <dgm:spPr/>
      <dgm:t>
        <a:bodyPr/>
        <a:lstStyle/>
        <a:p>
          <a:endParaRPr lang="en-ZA">
            <a:solidFill>
              <a:schemeClr val="tx1"/>
            </a:solidFill>
          </a:endParaRPr>
        </a:p>
      </dgm:t>
    </dgm:pt>
    <dgm:pt modelId="{19D2A71E-8A0B-458F-899C-25101937EF2A}">
      <dgm:prSet phldrT="[Text]" custT="1"/>
      <dgm:spPr/>
      <dgm:t>
        <a:bodyPr/>
        <a:lstStyle/>
        <a:p>
          <a:r>
            <a:rPr lang="en-US" sz="800" dirty="0" smtClean="0">
              <a:solidFill>
                <a:schemeClr val="bg1"/>
              </a:solidFill>
            </a:rPr>
            <a:t>12. Related parties </a:t>
          </a:r>
        </a:p>
      </dgm:t>
    </dgm:pt>
    <dgm:pt modelId="{A52C51AA-27A8-4307-9B07-4A25BEEB92B0}" type="parTrans" cxnId="{11E5B5EE-07B2-48E4-8110-D2CF87A4CFA2}">
      <dgm:prSet/>
      <dgm:spPr/>
      <dgm:t>
        <a:bodyPr/>
        <a:lstStyle/>
        <a:p>
          <a:endParaRPr lang="en-ZA">
            <a:solidFill>
              <a:schemeClr val="tx1"/>
            </a:solidFill>
          </a:endParaRPr>
        </a:p>
      </dgm:t>
    </dgm:pt>
    <dgm:pt modelId="{6EC98EA4-523D-4867-9868-4AB91DA81827}" type="sibTrans" cxnId="{11E5B5EE-07B2-48E4-8110-D2CF87A4CFA2}">
      <dgm:prSet/>
      <dgm:spPr/>
      <dgm:t>
        <a:bodyPr/>
        <a:lstStyle/>
        <a:p>
          <a:endParaRPr lang="en-ZA">
            <a:solidFill>
              <a:schemeClr val="tx1"/>
            </a:solidFill>
          </a:endParaRPr>
        </a:p>
      </dgm:t>
    </dgm:pt>
    <dgm:pt modelId="{38C37E41-1D27-4A6C-BCBF-89B399551CCC}">
      <dgm:prSet phldrT="[Text]" custT="1"/>
      <dgm:spPr>
        <a:solidFill>
          <a:srgbClr val="FF0000"/>
        </a:solidFill>
      </dgm:spPr>
      <dgm:t>
        <a:bodyPr/>
        <a:lstStyle/>
        <a:p>
          <a:endParaRPr lang="en-ZA" sz="1600" dirty="0">
            <a:solidFill>
              <a:schemeClr val="tx1"/>
            </a:solidFill>
          </a:endParaRPr>
        </a:p>
      </dgm:t>
    </dgm:pt>
    <dgm:pt modelId="{03EF750E-4717-407B-8393-5BCE9B8ED80B}" type="sibTrans" cxnId="{0D52DB71-C534-4B52-BB9E-97DF51ACCB4D}">
      <dgm:prSet/>
      <dgm:spPr/>
      <dgm:t>
        <a:bodyPr/>
        <a:lstStyle/>
        <a:p>
          <a:endParaRPr lang="en-ZA" sz="2000">
            <a:solidFill>
              <a:schemeClr val="tx1"/>
            </a:solidFill>
          </a:endParaRPr>
        </a:p>
      </dgm:t>
    </dgm:pt>
    <dgm:pt modelId="{8E5DA325-E646-438F-B98E-37EA10B3C905}" type="parTrans" cxnId="{0D52DB71-C534-4B52-BB9E-97DF51ACCB4D}">
      <dgm:prSet/>
      <dgm:spPr/>
      <dgm:t>
        <a:bodyPr/>
        <a:lstStyle/>
        <a:p>
          <a:endParaRPr lang="en-ZA" sz="2000">
            <a:solidFill>
              <a:schemeClr val="tx1"/>
            </a:solidFill>
          </a:endParaRPr>
        </a:p>
      </dgm:t>
    </dgm:pt>
    <dgm:pt modelId="{426B000E-8BFC-4F43-A29E-D09ED60F6FF8}">
      <dgm:prSet phldrT="[Text]" custT="1"/>
      <dgm:spPr/>
      <dgm:t>
        <a:bodyPr/>
        <a:lstStyle/>
        <a:p>
          <a:r>
            <a:rPr lang="en-US" sz="1000" dirty="0" smtClean="0">
              <a:solidFill>
                <a:schemeClr val="bg1"/>
              </a:solidFill>
            </a:rPr>
            <a:t>5. Retention liabilities </a:t>
          </a:r>
          <a:endParaRPr lang="en-ZA" sz="1000" dirty="0" smtClean="0">
            <a:solidFill>
              <a:schemeClr val="bg1"/>
            </a:solidFill>
          </a:endParaRPr>
        </a:p>
      </dgm:t>
    </dgm:pt>
    <dgm:pt modelId="{C0C57A76-EEA9-4F4D-8917-69113F4C9B7C}" type="parTrans" cxnId="{D35CF7A4-1C2B-45BA-A08B-F0160BD032FC}">
      <dgm:prSet/>
      <dgm:spPr/>
      <dgm:t>
        <a:bodyPr/>
        <a:lstStyle/>
        <a:p>
          <a:endParaRPr lang="en-ZA">
            <a:solidFill>
              <a:schemeClr val="tx1"/>
            </a:solidFill>
          </a:endParaRPr>
        </a:p>
      </dgm:t>
    </dgm:pt>
    <dgm:pt modelId="{C054C198-84F4-44F6-91DE-2CB151240DC2}" type="sibTrans" cxnId="{D35CF7A4-1C2B-45BA-A08B-F0160BD032FC}">
      <dgm:prSet/>
      <dgm:spPr/>
      <dgm:t>
        <a:bodyPr/>
        <a:lstStyle/>
        <a:p>
          <a:endParaRPr lang="en-ZA">
            <a:solidFill>
              <a:schemeClr val="tx1"/>
            </a:solidFill>
          </a:endParaRPr>
        </a:p>
      </dgm:t>
    </dgm:pt>
    <dgm:pt modelId="{6C8D3FB4-A7B9-4961-9470-8BEA1E088569}">
      <dgm:prSet phldrT="[Text]" custT="1"/>
      <dgm:spPr/>
      <dgm:t>
        <a:bodyPr/>
        <a:lstStyle/>
        <a:p>
          <a:r>
            <a:rPr lang="en-US" sz="1000" dirty="0" smtClean="0">
              <a:solidFill>
                <a:schemeClr val="tx1"/>
              </a:solidFill>
            </a:rPr>
            <a:t>2. Operating leases</a:t>
          </a:r>
          <a:endParaRPr lang="en-ZA" sz="1000" dirty="0">
            <a:solidFill>
              <a:schemeClr val="tx1"/>
            </a:solidFill>
          </a:endParaRPr>
        </a:p>
      </dgm:t>
    </dgm:pt>
    <dgm:pt modelId="{3CF8E9EB-D451-4492-A9F9-3AE172A0DDC2}" type="parTrans" cxnId="{4C54BD25-FF36-4A3E-B39C-4631A96F065C}">
      <dgm:prSet/>
      <dgm:spPr/>
      <dgm:t>
        <a:bodyPr/>
        <a:lstStyle/>
        <a:p>
          <a:endParaRPr lang="en-ZA">
            <a:solidFill>
              <a:schemeClr val="tx1"/>
            </a:solidFill>
          </a:endParaRPr>
        </a:p>
      </dgm:t>
    </dgm:pt>
    <dgm:pt modelId="{968F5FEB-6FDD-4835-84E6-ACBD00D64476}" type="sibTrans" cxnId="{4C54BD25-FF36-4A3E-B39C-4631A96F065C}">
      <dgm:prSet/>
      <dgm:spPr/>
      <dgm:t>
        <a:bodyPr/>
        <a:lstStyle/>
        <a:p>
          <a:endParaRPr lang="en-ZA">
            <a:solidFill>
              <a:schemeClr val="tx1"/>
            </a:solidFill>
          </a:endParaRPr>
        </a:p>
      </dgm:t>
    </dgm:pt>
    <dgm:pt modelId="{9B094A81-7509-4231-B2ED-9DCEB61353C3}">
      <dgm:prSet phldrT="[Text]" custT="1"/>
      <dgm:spPr/>
      <dgm:t>
        <a:bodyPr/>
        <a:lstStyle/>
        <a:p>
          <a:r>
            <a:rPr lang="en-US" sz="1000" dirty="0" smtClean="0">
              <a:solidFill>
                <a:schemeClr val="tx1"/>
              </a:solidFill>
            </a:rPr>
            <a:t>3. Accruals</a:t>
          </a:r>
          <a:endParaRPr lang="en-ZA" sz="1000" dirty="0">
            <a:solidFill>
              <a:schemeClr val="tx1"/>
            </a:solidFill>
          </a:endParaRPr>
        </a:p>
      </dgm:t>
    </dgm:pt>
    <dgm:pt modelId="{B8E7D1D5-8FE2-4A38-8E21-2E234A8C0A46}" type="parTrans" cxnId="{14BDD27D-0BBD-400A-80CB-1F6CC6D2D36E}">
      <dgm:prSet/>
      <dgm:spPr/>
      <dgm:t>
        <a:bodyPr/>
        <a:lstStyle/>
        <a:p>
          <a:endParaRPr lang="en-ZA">
            <a:solidFill>
              <a:schemeClr val="tx1"/>
            </a:solidFill>
          </a:endParaRPr>
        </a:p>
      </dgm:t>
    </dgm:pt>
    <dgm:pt modelId="{FB1A0A7F-0CB6-449C-959F-F7FAEB9E6865}" type="sibTrans" cxnId="{14BDD27D-0BBD-400A-80CB-1F6CC6D2D36E}">
      <dgm:prSet/>
      <dgm:spPr/>
      <dgm:t>
        <a:bodyPr/>
        <a:lstStyle/>
        <a:p>
          <a:endParaRPr lang="en-ZA">
            <a:solidFill>
              <a:schemeClr val="tx1"/>
            </a:solidFill>
          </a:endParaRPr>
        </a:p>
      </dgm:t>
    </dgm:pt>
    <dgm:pt modelId="{D57D01F5-302D-4B7B-8632-21071FDE318B}">
      <dgm:prSet phldrT="[Text]" custT="1"/>
      <dgm:spPr>
        <a:solidFill>
          <a:srgbClr val="92D050"/>
        </a:solidFill>
      </dgm:spPr>
      <dgm:t>
        <a:bodyPr/>
        <a:lstStyle/>
        <a:p>
          <a:r>
            <a:rPr lang="en-US" sz="1000" dirty="0" smtClean="0">
              <a:solidFill>
                <a:schemeClr val="tx1"/>
              </a:solidFill>
            </a:rPr>
            <a:t>1. Accruals</a:t>
          </a:r>
          <a:endParaRPr lang="en-ZA" sz="1000" dirty="0">
            <a:solidFill>
              <a:schemeClr val="tx1"/>
            </a:solidFill>
          </a:endParaRPr>
        </a:p>
      </dgm:t>
    </dgm:pt>
    <dgm:pt modelId="{887433E9-7C25-4510-A723-055214819403}" type="parTrans" cxnId="{3A185CF7-4B7B-49C2-9084-27FD090464A5}">
      <dgm:prSet/>
      <dgm:spPr/>
      <dgm:t>
        <a:bodyPr/>
        <a:lstStyle/>
        <a:p>
          <a:endParaRPr lang="en-ZA">
            <a:solidFill>
              <a:schemeClr val="tx1"/>
            </a:solidFill>
          </a:endParaRPr>
        </a:p>
      </dgm:t>
    </dgm:pt>
    <dgm:pt modelId="{879850DE-53FA-487C-8483-0646D6465356}" type="sibTrans" cxnId="{3A185CF7-4B7B-49C2-9084-27FD090464A5}">
      <dgm:prSet/>
      <dgm:spPr/>
      <dgm:t>
        <a:bodyPr/>
        <a:lstStyle/>
        <a:p>
          <a:endParaRPr lang="en-ZA">
            <a:solidFill>
              <a:schemeClr val="tx1"/>
            </a:solidFill>
          </a:endParaRPr>
        </a:p>
      </dgm:t>
    </dgm:pt>
    <dgm:pt modelId="{9EB10891-10E8-4326-8D55-CF60DCFE2FA2}">
      <dgm:prSet phldrT="[Text]" custT="1"/>
      <dgm:spPr>
        <a:solidFill>
          <a:srgbClr val="92D050"/>
        </a:solidFill>
      </dgm:spPr>
      <dgm:t>
        <a:bodyPr/>
        <a:lstStyle/>
        <a:p>
          <a:r>
            <a:rPr lang="en-US" sz="1000" dirty="0" smtClean="0">
              <a:solidFill>
                <a:schemeClr val="tx1"/>
              </a:solidFill>
            </a:rPr>
            <a:t>2. Operating expenses (day-to-day)</a:t>
          </a:r>
          <a:endParaRPr lang="en-ZA" sz="1000" dirty="0">
            <a:solidFill>
              <a:schemeClr val="tx1"/>
            </a:solidFill>
          </a:endParaRPr>
        </a:p>
      </dgm:t>
    </dgm:pt>
    <dgm:pt modelId="{3BB6D826-715A-4912-93FE-6171A5DB7372}" type="parTrans" cxnId="{5EB5C7BC-024D-43E6-9259-D075C9DEF3E2}">
      <dgm:prSet/>
      <dgm:spPr/>
      <dgm:t>
        <a:bodyPr/>
        <a:lstStyle/>
        <a:p>
          <a:endParaRPr lang="en-ZA">
            <a:solidFill>
              <a:schemeClr val="tx1"/>
            </a:solidFill>
          </a:endParaRPr>
        </a:p>
      </dgm:t>
    </dgm:pt>
    <dgm:pt modelId="{283C9231-442A-4646-BDFC-1D08A61E454A}" type="sibTrans" cxnId="{5EB5C7BC-024D-43E6-9259-D075C9DEF3E2}">
      <dgm:prSet/>
      <dgm:spPr/>
      <dgm:t>
        <a:bodyPr/>
        <a:lstStyle/>
        <a:p>
          <a:endParaRPr lang="en-ZA">
            <a:solidFill>
              <a:schemeClr val="tx1"/>
            </a:solidFill>
          </a:endParaRPr>
        </a:p>
      </dgm:t>
    </dgm:pt>
    <dgm:pt modelId="{BF6EA406-F11A-49B5-B886-D65ACE344625}">
      <dgm:prSet phldrT="[Text]" custT="1"/>
      <dgm:spPr>
        <a:solidFill>
          <a:srgbClr val="92D050"/>
        </a:solidFill>
      </dgm:spPr>
      <dgm:t>
        <a:bodyPr/>
        <a:lstStyle/>
        <a:p>
          <a:r>
            <a:rPr lang="en-US" sz="1000" dirty="0" smtClean="0">
              <a:solidFill>
                <a:schemeClr val="tx1"/>
              </a:solidFill>
            </a:rPr>
            <a:t>1. Accruals</a:t>
          </a:r>
          <a:endParaRPr lang="en-ZA" sz="1000" dirty="0">
            <a:solidFill>
              <a:schemeClr val="tx1"/>
            </a:solidFill>
          </a:endParaRPr>
        </a:p>
      </dgm:t>
    </dgm:pt>
    <dgm:pt modelId="{2B73BF22-894F-4FD3-A4AE-B8C4C862A8BE}" type="parTrans" cxnId="{ECB5B01C-76C1-4EF0-B6A3-FDAF2453A433}">
      <dgm:prSet/>
      <dgm:spPr/>
      <dgm:t>
        <a:bodyPr/>
        <a:lstStyle/>
        <a:p>
          <a:endParaRPr lang="en-ZA">
            <a:solidFill>
              <a:schemeClr val="tx1"/>
            </a:solidFill>
          </a:endParaRPr>
        </a:p>
      </dgm:t>
    </dgm:pt>
    <dgm:pt modelId="{20036B36-DF1C-4B5B-9290-3F5EC5F02CBB}" type="sibTrans" cxnId="{ECB5B01C-76C1-4EF0-B6A3-FDAF2453A433}">
      <dgm:prSet/>
      <dgm:spPr/>
      <dgm:t>
        <a:bodyPr/>
        <a:lstStyle/>
        <a:p>
          <a:endParaRPr lang="en-ZA">
            <a:solidFill>
              <a:schemeClr val="tx1"/>
            </a:solidFill>
          </a:endParaRPr>
        </a:p>
      </dgm:t>
    </dgm:pt>
    <dgm:pt modelId="{E6783855-87CF-4C4B-812C-E3F6CEFE737D}">
      <dgm:prSet phldrT="[Text]" custT="1"/>
      <dgm:spPr>
        <a:solidFill>
          <a:srgbClr val="92D050"/>
        </a:solidFill>
      </dgm:spPr>
      <dgm:t>
        <a:bodyPr/>
        <a:lstStyle/>
        <a:p>
          <a:r>
            <a:rPr lang="en-US" sz="1000" dirty="0" smtClean="0">
              <a:solidFill>
                <a:schemeClr val="tx1"/>
              </a:solidFill>
            </a:rPr>
            <a:t>2. Operating expenses</a:t>
          </a:r>
          <a:endParaRPr lang="en-ZA" sz="1000" dirty="0">
            <a:solidFill>
              <a:schemeClr val="tx1"/>
            </a:solidFill>
          </a:endParaRPr>
        </a:p>
      </dgm:t>
    </dgm:pt>
    <dgm:pt modelId="{A4AD4614-84CC-4364-B71E-C92E442D93B4}" type="parTrans" cxnId="{F1B399D7-D0EB-4932-AE80-BEB112939841}">
      <dgm:prSet/>
      <dgm:spPr/>
      <dgm:t>
        <a:bodyPr/>
        <a:lstStyle/>
        <a:p>
          <a:endParaRPr lang="en-ZA">
            <a:solidFill>
              <a:schemeClr val="tx1"/>
            </a:solidFill>
          </a:endParaRPr>
        </a:p>
      </dgm:t>
    </dgm:pt>
    <dgm:pt modelId="{4633E10F-E02E-4A84-9AA1-66215791EC63}" type="sibTrans" cxnId="{F1B399D7-D0EB-4932-AE80-BEB112939841}">
      <dgm:prSet/>
      <dgm:spPr/>
      <dgm:t>
        <a:bodyPr/>
        <a:lstStyle/>
        <a:p>
          <a:endParaRPr lang="en-ZA">
            <a:solidFill>
              <a:schemeClr val="tx1"/>
            </a:solidFill>
          </a:endParaRPr>
        </a:p>
      </dgm:t>
    </dgm:pt>
    <dgm:pt modelId="{51CE66C3-6384-46DF-8011-CBBB04223E3E}">
      <dgm:prSet phldrT="[Text]" custT="1"/>
      <dgm:spPr>
        <a:solidFill>
          <a:srgbClr val="92D050"/>
        </a:solidFill>
      </dgm:spPr>
      <dgm:t>
        <a:bodyPr/>
        <a:lstStyle/>
        <a:p>
          <a:r>
            <a:rPr lang="en-US" sz="1000" dirty="0" smtClean="0">
              <a:solidFill>
                <a:schemeClr val="bg1"/>
              </a:solidFill>
            </a:rPr>
            <a:t>1. Immovable Assets</a:t>
          </a:r>
          <a:endParaRPr lang="en-ZA" sz="1000" dirty="0">
            <a:solidFill>
              <a:schemeClr val="bg1"/>
            </a:solidFill>
          </a:endParaRPr>
        </a:p>
      </dgm:t>
    </dgm:pt>
    <dgm:pt modelId="{3BEA1F44-0409-45F8-B6F6-ABCEC93A7ACA}" type="parTrans" cxnId="{A0400184-A73A-45EB-B176-F0F370DE0630}">
      <dgm:prSet/>
      <dgm:spPr/>
      <dgm:t>
        <a:bodyPr/>
        <a:lstStyle/>
        <a:p>
          <a:endParaRPr lang="en-ZA">
            <a:solidFill>
              <a:schemeClr val="tx1"/>
            </a:solidFill>
          </a:endParaRPr>
        </a:p>
      </dgm:t>
    </dgm:pt>
    <dgm:pt modelId="{560DF026-55E4-404B-AB4A-8DA17DD7A804}" type="sibTrans" cxnId="{A0400184-A73A-45EB-B176-F0F370DE0630}">
      <dgm:prSet/>
      <dgm:spPr/>
      <dgm:t>
        <a:bodyPr/>
        <a:lstStyle/>
        <a:p>
          <a:endParaRPr lang="en-ZA">
            <a:solidFill>
              <a:schemeClr val="tx1"/>
            </a:solidFill>
          </a:endParaRPr>
        </a:p>
      </dgm:t>
    </dgm:pt>
    <dgm:pt modelId="{2796C993-3C15-4BC8-A98F-B51DF8ABCA3E}">
      <dgm:prSet phldrT="[Text]" custT="1"/>
      <dgm:spPr>
        <a:solidFill>
          <a:srgbClr val="92D050"/>
        </a:solidFill>
      </dgm:spPr>
      <dgm:t>
        <a:bodyPr/>
        <a:lstStyle/>
        <a:p>
          <a:r>
            <a:rPr lang="en-US" sz="1000" dirty="0" smtClean="0">
              <a:solidFill>
                <a:schemeClr val="bg1"/>
              </a:solidFill>
            </a:rPr>
            <a:t>2. Accruals</a:t>
          </a:r>
          <a:endParaRPr lang="en-ZA" sz="1000" dirty="0">
            <a:solidFill>
              <a:schemeClr val="bg1"/>
            </a:solidFill>
          </a:endParaRPr>
        </a:p>
      </dgm:t>
    </dgm:pt>
    <dgm:pt modelId="{E2F68E81-556D-44F7-9C4F-722B21D056DF}" type="parTrans" cxnId="{CDA4F8FC-B786-4301-B2AF-F77A66BA7314}">
      <dgm:prSet/>
      <dgm:spPr/>
      <dgm:t>
        <a:bodyPr/>
        <a:lstStyle/>
        <a:p>
          <a:endParaRPr lang="en-ZA">
            <a:solidFill>
              <a:schemeClr val="tx1"/>
            </a:solidFill>
          </a:endParaRPr>
        </a:p>
      </dgm:t>
    </dgm:pt>
    <dgm:pt modelId="{646D1F4F-72F1-4DFC-9D42-5F6E7B3F86FC}" type="sibTrans" cxnId="{CDA4F8FC-B786-4301-B2AF-F77A66BA7314}">
      <dgm:prSet/>
      <dgm:spPr/>
      <dgm:t>
        <a:bodyPr/>
        <a:lstStyle/>
        <a:p>
          <a:endParaRPr lang="en-ZA">
            <a:solidFill>
              <a:schemeClr val="tx1"/>
            </a:solidFill>
          </a:endParaRPr>
        </a:p>
      </dgm:t>
    </dgm:pt>
    <dgm:pt modelId="{418E5775-2ADF-4471-A133-6FFDF3FB6F4B}">
      <dgm:prSet phldrT="[Text]" custT="1"/>
      <dgm:spPr>
        <a:solidFill>
          <a:srgbClr val="92D050"/>
        </a:solidFill>
      </dgm:spPr>
      <dgm:t>
        <a:bodyPr/>
        <a:lstStyle/>
        <a:p>
          <a:r>
            <a:rPr lang="en-US" sz="1000" dirty="0" smtClean="0">
              <a:solidFill>
                <a:schemeClr val="bg1"/>
              </a:solidFill>
            </a:rPr>
            <a:t>3. Provision</a:t>
          </a:r>
          <a:endParaRPr lang="en-ZA" sz="1000" dirty="0">
            <a:solidFill>
              <a:schemeClr val="bg1"/>
            </a:solidFill>
          </a:endParaRPr>
        </a:p>
      </dgm:t>
    </dgm:pt>
    <dgm:pt modelId="{24AA7A8C-B22F-4F0D-95D1-5BB199DA2C53}" type="parTrans" cxnId="{EE6403C7-9F8F-45C3-B49C-954810319D8A}">
      <dgm:prSet/>
      <dgm:spPr/>
      <dgm:t>
        <a:bodyPr/>
        <a:lstStyle/>
        <a:p>
          <a:endParaRPr lang="en-ZA">
            <a:solidFill>
              <a:schemeClr val="tx1"/>
            </a:solidFill>
          </a:endParaRPr>
        </a:p>
      </dgm:t>
    </dgm:pt>
    <dgm:pt modelId="{36C45729-7750-429E-BD0C-A8A886ED8F59}" type="sibTrans" cxnId="{EE6403C7-9F8F-45C3-B49C-954810319D8A}">
      <dgm:prSet/>
      <dgm:spPr/>
      <dgm:t>
        <a:bodyPr/>
        <a:lstStyle/>
        <a:p>
          <a:endParaRPr lang="en-ZA">
            <a:solidFill>
              <a:schemeClr val="tx1"/>
            </a:solidFill>
          </a:endParaRPr>
        </a:p>
      </dgm:t>
    </dgm:pt>
    <dgm:pt modelId="{A5F88106-E24D-4B88-A18A-5D64A800C98A}">
      <dgm:prSet phldrT="[Text]" custT="1"/>
      <dgm:spPr>
        <a:solidFill>
          <a:srgbClr val="92D050"/>
        </a:solidFill>
      </dgm:spPr>
      <dgm:t>
        <a:bodyPr/>
        <a:lstStyle/>
        <a:p>
          <a:r>
            <a:rPr lang="en-US" sz="1000" dirty="0" smtClean="0">
              <a:solidFill>
                <a:schemeClr val="tx1"/>
              </a:solidFill>
            </a:rPr>
            <a:t>1. Immovable Assets</a:t>
          </a:r>
          <a:endParaRPr lang="en-ZA" sz="1000" dirty="0">
            <a:solidFill>
              <a:schemeClr val="tx1"/>
            </a:solidFill>
          </a:endParaRPr>
        </a:p>
      </dgm:t>
    </dgm:pt>
    <dgm:pt modelId="{D83BD41A-5D98-4322-B099-2E2012E5A48F}" type="parTrans" cxnId="{7386C309-01E3-4FDE-A815-02588D0C2B66}">
      <dgm:prSet/>
      <dgm:spPr/>
      <dgm:t>
        <a:bodyPr/>
        <a:lstStyle/>
        <a:p>
          <a:endParaRPr lang="en-ZA">
            <a:solidFill>
              <a:schemeClr val="tx1"/>
            </a:solidFill>
          </a:endParaRPr>
        </a:p>
      </dgm:t>
    </dgm:pt>
    <dgm:pt modelId="{06FFA575-F1C9-41DB-BC12-3F9012CF12D8}" type="sibTrans" cxnId="{7386C309-01E3-4FDE-A815-02588D0C2B66}">
      <dgm:prSet/>
      <dgm:spPr/>
      <dgm:t>
        <a:bodyPr/>
        <a:lstStyle/>
        <a:p>
          <a:endParaRPr lang="en-ZA">
            <a:solidFill>
              <a:schemeClr val="tx1"/>
            </a:solidFill>
          </a:endParaRPr>
        </a:p>
      </dgm:t>
    </dgm:pt>
    <dgm:pt modelId="{AC14E140-529A-4C64-8EBF-90070FE98BED}">
      <dgm:prSet phldrT="[Text]" custT="1"/>
      <dgm:spPr>
        <a:solidFill>
          <a:srgbClr val="92D050"/>
        </a:solidFill>
      </dgm:spPr>
      <dgm:t>
        <a:bodyPr/>
        <a:lstStyle/>
        <a:p>
          <a:r>
            <a:rPr lang="en-US" sz="1000" dirty="0" smtClean="0">
              <a:solidFill>
                <a:schemeClr val="tx1"/>
              </a:solidFill>
            </a:rPr>
            <a:t>2. Accruals</a:t>
          </a:r>
          <a:endParaRPr lang="en-ZA" sz="1000" dirty="0">
            <a:solidFill>
              <a:schemeClr val="tx1"/>
            </a:solidFill>
          </a:endParaRPr>
        </a:p>
      </dgm:t>
    </dgm:pt>
    <dgm:pt modelId="{493463E2-B1A7-4B7E-916F-6C5C3BE48D43}" type="parTrans" cxnId="{8D9FC898-C601-45A3-94AA-E2BC54378ECD}">
      <dgm:prSet/>
      <dgm:spPr/>
      <dgm:t>
        <a:bodyPr/>
        <a:lstStyle/>
        <a:p>
          <a:endParaRPr lang="en-ZA">
            <a:solidFill>
              <a:schemeClr val="tx1"/>
            </a:solidFill>
          </a:endParaRPr>
        </a:p>
      </dgm:t>
    </dgm:pt>
    <dgm:pt modelId="{A80232A4-126A-4604-A26E-58E1B9FCD055}" type="sibTrans" cxnId="{8D9FC898-C601-45A3-94AA-E2BC54378ECD}">
      <dgm:prSet/>
      <dgm:spPr/>
      <dgm:t>
        <a:bodyPr/>
        <a:lstStyle/>
        <a:p>
          <a:endParaRPr lang="en-ZA">
            <a:solidFill>
              <a:schemeClr val="tx1"/>
            </a:solidFill>
          </a:endParaRPr>
        </a:p>
      </dgm:t>
    </dgm:pt>
    <dgm:pt modelId="{819F4DD6-7FD9-4676-935F-A45AFA6F655F}">
      <dgm:prSet phldrT="[Text]" custT="1"/>
      <dgm:spPr>
        <a:solidFill>
          <a:srgbClr val="92D050"/>
        </a:solidFill>
      </dgm:spPr>
      <dgm:t>
        <a:bodyPr/>
        <a:lstStyle/>
        <a:p>
          <a:r>
            <a:rPr lang="en-US" sz="1000" b="1" u="sng" dirty="0" smtClean="0">
              <a:solidFill>
                <a:schemeClr val="tx1"/>
              </a:solidFill>
            </a:rPr>
            <a:t>Qualification matters</a:t>
          </a:r>
          <a:endParaRPr lang="en-ZA" sz="1000" b="1" u="sng" dirty="0">
            <a:solidFill>
              <a:schemeClr val="tx1"/>
            </a:solidFill>
          </a:endParaRPr>
        </a:p>
      </dgm:t>
    </dgm:pt>
    <dgm:pt modelId="{C272A097-29FB-496E-A869-25093EE6B8B6}" type="parTrans" cxnId="{8BDAD955-2966-4ABF-94DB-5072019AB315}">
      <dgm:prSet/>
      <dgm:spPr/>
      <dgm:t>
        <a:bodyPr/>
        <a:lstStyle/>
        <a:p>
          <a:endParaRPr lang="en-ZA">
            <a:solidFill>
              <a:schemeClr val="tx1"/>
            </a:solidFill>
          </a:endParaRPr>
        </a:p>
      </dgm:t>
    </dgm:pt>
    <dgm:pt modelId="{09861645-4544-4377-88EA-C637AF3686C7}" type="sibTrans" cxnId="{8BDAD955-2966-4ABF-94DB-5072019AB315}">
      <dgm:prSet/>
      <dgm:spPr/>
      <dgm:t>
        <a:bodyPr/>
        <a:lstStyle/>
        <a:p>
          <a:endParaRPr lang="en-ZA">
            <a:solidFill>
              <a:schemeClr val="tx1"/>
            </a:solidFill>
          </a:endParaRPr>
        </a:p>
      </dgm:t>
    </dgm:pt>
    <dgm:pt modelId="{35534ED7-F35A-4247-B3E4-40EF0A418456}">
      <dgm:prSet phldrT="[Text]" custT="1"/>
      <dgm:spPr>
        <a:solidFill>
          <a:srgbClr val="92D050"/>
        </a:solidFill>
      </dgm:spPr>
      <dgm:t>
        <a:bodyPr/>
        <a:lstStyle/>
        <a:p>
          <a:r>
            <a:rPr lang="en-US" sz="1000" b="1" u="sng" dirty="0" smtClean="0">
              <a:solidFill>
                <a:schemeClr val="bg1"/>
              </a:solidFill>
            </a:rPr>
            <a:t>Adverse matters</a:t>
          </a:r>
          <a:endParaRPr lang="en-ZA" sz="1000" b="1" u="sng" dirty="0">
            <a:solidFill>
              <a:schemeClr val="bg1"/>
            </a:solidFill>
          </a:endParaRPr>
        </a:p>
      </dgm:t>
    </dgm:pt>
    <dgm:pt modelId="{7555CB04-85DF-4750-8368-E5942DE1DCDE}" type="parTrans" cxnId="{DF8DE305-10EA-49AB-BE3C-21E10A47D5CF}">
      <dgm:prSet/>
      <dgm:spPr/>
      <dgm:t>
        <a:bodyPr/>
        <a:lstStyle/>
        <a:p>
          <a:endParaRPr lang="en-ZA">
            <a:solidFill>
              <a:schemeClr val="tx1"/>
            </a:solidFill>
          </a:endParaRPr>
        </a:p>
      </dgm:t>
    </dgm:pt>
    <dgm:pt modelId="{E1B028A0-7FCC-402B-AD52-D22B7135BAF5}" type="sibTrans" cxnId="{DF8DE305-10EA-49AB-BE3C-21E10A47D5CF}">
      <dgm:prSet/>
      <dgm:spPr/>
      <dgm:t>
        <a:bodyPr/>
        <a:lstStyle/>
        <a:p>
          <a:endParaRPr lang="en-ZA">
            <a:solidFill>
              <a:schemeClr val="tx1"/>
            </a:solidFill>
          </a:endParaRPr>
        </a:p>
      </dgm:t>
    </dgm:pt>
    <dgm:pt modelId="{935CCEDE-C92F-4CFB-812A-C7D8FAD7E7CE}">
      <dgm:prSet phldrT="[Text]" custT="1"/>
      <dgm:spPr>
        <a:solidFill>
          <a:srgbClr val="92D050"/>
        </a:solidFill>
      </dgm:spPr>
      <dgm:t>
        <a:bodyPr/>
        <a:lstStyle/>
        <a:p>
          <a:r>
            <a:rPr lang="en-US" sz="1000" b="1" u="sng" dirty="0" smtClean="0">
              <a:solidFill>
                <a:schemeClr val="tx1"/>
              </a:solidFill>
            </a:rPr>
            <a:t>Qualified matters</a:t>
          </a:r>
          <a:endParaRPr lang="en-ZA" sz="1000" b="1" u="sng" dirty="0">
            <a:solidFill>
              <a:schemeClr val="tx1"/>
            </a:solidFill>
          </a:endParaRPr>
        </a:p>
      </dgm:t>
    </dgm:pt>
    <dgm:pt modelId="{4D752696-F0DA-4714-8128-61FFAA0D26CD}" type="parTrans" cxnId="{F3FE9F4A-663E-4007-8BEE-C665B9669D7E}">
      <dgm:prSet/>
      <dgm:spPr/>
      <dgm:t>
        <a:bodyPr/>
        <a:lstStyle/>
        <a:p>
          <a:endParaRPr lang="en-ZA">
            <a:solidFill>
              <a:schemeClr val="tx1"/>
            </a:solidFill>
          </a:endParaRPr>
        </a:p>
      </dgm:t>
    </dgm:pt>
    <dgm:pt modelId="{396EB8B6-4739-4B12-84F8-D500C43F8684}" type="sibTrans" cxnId="{F3FE9F4A-663E-4007-8BEE-C665B9669D7E}">
      <dgm:prSet/>
      <dgm:spPr/>
      <dgm:t>
        <a:bodyPr/>
        <a:lstStyle/>
        <a:p>
          <a:endParaRPr lang="en-ZA">
            <a:solidFill>
              <a:schemeClr val="tx1"/>
            </a:solidFill>
          </a:endParaRPr>
        </a:p>
      </dgm:t>
    </dgm:pt>
    <dgm:pt modelId="{13F89B02-3AB2-47B7-9455-34AF198F2CDA}">
      <dgm:prSet phldrT="[Text]" custT="1"/>
      <dgm:spPr>
        <a:solidFill>
          <a:srgbClr val="92D050"/>
        </a:solidFill>
      </dgm:spPr>
      <dgm:t>
        <a:bodyPr/>
        <a:lstStyle/>
        <a:p>
          <a:r>
            <a:rPr lang="en-US" sz="1000" b="1" u="sng" dirty="0" smtClean="0">
              <a:solidFill>
                <a:schemeClr val="tx1"/>
              </a:solidFill>
            </a:rPr>
            <a:t>Qualified matters</a:t>
          </a:r>
          <a:endParaRPr lang="en-ZA" sz="1000" b="1" u="sng" dirty="0">
            <a:solidFill>
              <a:schemeClr val="tx1"/>
            </a:solidFill>
          </a:endParaRPr>
        </a:p>
      </dgm:t>
    </dgm:pt>
    <dgm:pt modelId="{621F5840-7EAA-4554-828B-0533D516C426}" type="parTrans" cxnId="{011CE887-3F7B-4624-83DF-F31077E35E43}">
      <dgm:prSet/>
      <dgm:spPr/>
      <dgm:t>
        <a:bodyPr/>
        <a:lstStyle/>
        <a:p>
          <a:endParaRPr lang="en-ZA">
            <a:solidFill>
              <a:schemeClr val="tx1"/>
            </a:solidFill>
          </a:endParaRPr>
        </a:p>
      </dgm:t>
    </dgm:pt>
    <dgm:pt modelId="{EFCAB6EE-89F1-45DC-BEDE-CA7D263FC5DF}" type="sibTrans" cxnId="{011CE887-3F7B-4624-83DF-F31077E35E43}">
      <dgm:prSet/>
      <dgm:spPr/>
      <dgm:t>
        <a:bodyPr/>
        <a:lstStyle/>
        <a:p>
          <a:endParaRPr lang="en-ZA">
            <a:solidFill>
              <a:schemeClr val="tx1"/>
            </a:solidFill>
          </a:endParaRPr>
        </a:p>
      </dgm:t>
    </dgm:pt>
    <dgm:pt modelId="{A8333892-E051-4E69-857F-D59493CB05AA}">
      <dgm:prSet phldrT="[Text]" custT="1"/>
      <dgm:spPr/>
      <dgm:t>
        <a:bodyPr/>
        <a:lstStyle/>
        <a:p>
          <a:r>
            <a:rPr lang="en-US" sz="1000" b="1" u="sng" dirty="0" smtClean="0">
              <a:solidFill>
                <a:schemeClr val="tx1"/>
              </a:solidFill>
            </a:rPr>
            <a:t>Qualified matters</a:t>
          </a:r>
          <a:endParaRPr lang="en-ZA" sz="1000" b="1" u="sng" dirty="0">
            <a:solidFill>
              <a:schemeClr val="tx1"/>
            </a:solidFill>
          </a:endParaRPr>
        </a:p>
      </dgm:t>
    </dgm:pt>
    <dgm:pt modelId="{0DF2EBC7-8D89-488D-BDD0-EC4C07506DF6}" type="parTrans" cxnId="{8BD82CA7-1AC9-4035-ACD6-F790C16FD3FC}">
      <dgm:prSet/>
      <dgm:spPr/>
      <dgm:t>
        <a:bodyPr/>
        <a:lstStyle/>
        <a:p>
          <a:endParaRPr lang="en-ZA">
            <a:solidFill>
              <a:schemeClr val="tx1"/>
            </a:solidFill>
          </a:endParaRPr>
        </a:p>
      </dgm:t>
    </dgm:pt>
    <dgm:pt modelId="{CEF05386-3889-498C-B4D9-A7A0CA823373}" type="sibTrans" cxnId="{8BD82CA7-1AC9-4035-ACD6-F790C16FD3FC}">
      <dgm:prSet/>
      <dgm:spPr/>
      <dgm:t>
        <a:bodyPr/>
        <a:lstStyle/>
        <a:p>
          <a:endParaRPr lang="en-ZA">
            <a:solidFill>
              <a:schemeClr val="tx1"/>
            </a:solidFill>
          </a:endParaRPr>
        </a:p>
      </dgm:t>
    </dgm:pt>
    <dgm:pt modelId="{44613912-BE51-4384-97BA-C4317E2AFCA7}">
      <dgm:prSet phldrT="[Text]" custScaleY="110556" custLinFactNeighborX="15691" custLinFactNeighborY="2956"/>
      <dgm:spPr>
        <a:solidFill>
          <a:srgbClr val="FFC000"/>
        </a:solidFill>
      </dgm:spPr>
      <dgm:t>
        <a:bodyPr/>
        <a:lstStyle/>
        <a:p>
          <a:endParaRPr lang="en-ZA">
            <a:solidFill>
              <a:schemeClr val="tx1"/>
            </a:solidFill>
          </a:endParaRPr>
        </a:p>
      </dgm:t>
    </dgm:pt>
    <dgm:pt modelId="{A422773F-7444-4B9B-8D60-63D6B9B23557}" type="parTrans" cxnId="{7F2DC61A-397F-4AC5-A193-DC44E1634F1E}">
      <dgm:prSet/>
      <dgm:spPr/>
      <dgm:t>
        <a:bodyPr/>
        <a:lstStyle/>
        <a:p>
          <a:endParaRPr lang="en-US">
            <a:solidFill>
              <a:schemeClr val="tx1"/>
            </a:solidFill>
          </a:endParaRPr>
        </a:p>
      </dgm:t>
    </dgm:pt>
    <dgm:pt modelId="{74DA140F-C9F3-4C2A-8825-7F999C35E2FE}" type="sibTrans" cxnId="{7F2DC61A-397F-4AC5-A193-DC44E1634F1E}">
      <dgm:prSet/>
      <dgm:spPr/>
      <dgm:t>
        <a:bodyPr/>
        <a:lstStyle/>
        <a:p>
          <a:endParaRPr lang="en-US">
            <a:solidFill>
              <a:schemeClr val="tx1"/>
            </a:solidFill>
          </a:endParaRPr>
        </a:p>
      </dgm:t>
    </dgm:pt>
    <dgm:pt modelId="{6D4209AC-CE38-4549-8466-DE6C99F60F83}">
      <dgm:prSet phldrT="[Text]" custScaleY="110556" custLinFactNeighborX="15691" custLinFactNeighborY="2956"/>
      <dgm:spPr>
        <a:solidFill>
          <a:srgbClr val="FFC000"/>
        </a:solidFill>
      </dgm:spPr>
      <dgm:t>
        <a:bodyPr/>
        <a:lstStyle/>
        <a:p>
          <a:endParaRPr lang="en-ZA">
            <a:solidFill>
              <a:schemeClr val="tx1"/>
            </a:solidFill>
          </a:endParaRPr>
        </a:p>
      </dgm:t>
    </dgm:pt>
    <dgm:pt modelId="{13F57A6F-9AC4-4A23-8CB6-2BF8D02E1F13}" type="parTrans" cxnId="{EA436AB8-503B-4878-8DC0-C0736AAE540D}">
      <dgm:prSet/>
      <dgm:spPr/>
      <dgm:t>
        <a:bodyPr/>
        <a:lstStyle/>
        <a:p>
          <a:endParaRPr lang="en-US">
            <a:solidFill>
              <a:schemeClr val="tx1"/>
            </a:solidFill>
          </a:endParaRPr>
        </a:p>
      </dgm:t>
    </dgm:pt>
    <dgm:pt modelId="{E290CE50-D9AF-479E-942B-2950A069A822}" type="sibTrans" cxnId="{EA436AB8-503B-4878-8DC0-C0736AAE540D}">
      <dgm:prSet/>
      <dgm:spPr/>
      <dgm:t>
        <a:bodyPr/>
        <a:lstStyle/>
        <a:p>
          <a:endParaRPr lang="en-US">
            <a:solidFill>
              <a:schemeClr val="tx1"/>
            </a:solidFill>
          </a:endParaRPr>
        </a:p>
      </dgm:t>
    </dgm:pt>
    <dgm:pt modelId="{A996CCF1-73BA-4F1E-BE3E-920FB50AA0B9}" type="pres">
      <dgm:prSet presAssocID="{FADD7EBC-E329-44E6-9058-9712130D2B4D}" presName="Name0" presStyleCnt="0">
        <dgm:presLayoutVars>
          <dgm:chMax val="7"/>
          <dgm:chPref val="7"/>
          <dgm:dir/>
          <dgm:animLvl val="lvl"/>
        </dgm:presLayoutVars>
      </dgm:prSet>
      <dgm:spPr/>
      <dgm:t>
        <a:bodyPr/>
        <a:lstStyle/>
        <a:p>
          <a:endParaRPr lang="en-US"/>
        </a:p>
      </dgm:t>
    </dgm:pt>
    <dgm:pt modelId="{18577605-E00E-4C46-BA1C-6549A9B6CB4A}" type="pres">
      <dgm:prSet presAssocID="{38C37E41-1D27-4A6C-BCBF-89B399551CCC}" presName="parentText_1" presStyleLbl="node1" presStyleIdx="0" presStyleCnt="7">
        <dgm:presLayoutVars>
          <dgm:chMax val="1"/>
          <dgm:chPref val="1"/>
          <dgm:bulletEnabled val="1"/>
        </dgm:presLayoutVars>
      </dgm:prSet>
      <dgm:spPr/>
      <dgm:t>
        <a:bodyPr/>
        <a:lstStyle/>
        <a:p>
          <a:endParaRPr lang="en-US"/>
        </a:p>
      </dgm:t>
    </dgm:pt>
    <dgm:pt modelId="{BD863CAC-C421-4B61-AFB5-49442BDE4758}" type="pres">
      <dgm:prSet presAssocID="{38C37E41-1D27-4A6C-BCBF-89B399551CCC}" presName="childText_1" presStyleLbl="node1" presStyleIdx="0" presStyleCnt="7" custScaleX="114917" custScaleY="90292" custLinFactNeighborX="-16501" custLinFactNeighborY="1813">
        <dgm:presLayoutVars>
          <dgm:chMax val="0"/>
          <dgm:chPref val="0"/>
          <dgm:bulletEnabled val="1"/>
        </dgm:presLayoutVars>
      </dgm:prSet>
      <dgm:spPr/>
      <dgm:t>
        <a:bodyPr/>
        <a:lstStyle/>
        <a:p>
          <a:endParaRPr lang="en-ZA"/>
        </a:p>
      </dgm:t>
    </dgm:pt>
    <dgm:pt modelId="{5CAE20B8-71D5-452D-8319-321246D7FA98}" type="pres">
      <dgm:prSet presAssocID="{38C37E41-1D27-4A6C-BCBF-89B399551CCC}" presName="accentShape_1" presStyleCnt="0"/>
      <dgm:spPr/>
    </dgm:pt>
    <dgm:pt modelId="{50142CB5-40DE-4369-9033-5559FE344206}" type="pres">
      <dgm:prSet presAssocID="{38C37E41-1D27-4A6C-BCBF-89B399551CCC}" presName="imageRepeatNode" presStyleLbl="node1" presStyleIdx="0" presStyleCnt="7" custScaleX="103530" custScaleY="165449" custLinFactNeighborX="-14409" custLinFactNeighborY="262"/>
      <dgm:spPr/>
      <dgm:t>
        <a:bodyPr/>
        <a:lstStyle/>
        <a:p>
          <a:endParaRPr lang="en-US"/>
        </a:p>
      </dgm:t>
    </dgm:pt>
    <dgm:pt modelId="{AC1258F5-D336-4B41-B8C1-C954046AF801}" type="pres">
      <dgm:prSet presAssocID="{451A1164-E8E3-4595-9663-AF9CD07BB6D3}" presName="parentText_2" presStyleLbl="node1" presStyleIdx="0" presStyleCnt="7">
        <dgm:presLayoutVars>
          <dgm:chMax val="1"/>
          <dgm:chPref val="1"/>
          <dgm:bulletEnabled val="1"/>
        </dgm:presLayoutVars>
      </dgm:prSet>
      <dgm:spPr/>
      <dgm:t>
        <a:bodyPr/>
        <a:lstStyle/>
        <a:p>
          <a:endParaRPr lang="en-US"/>
        </a:p>
      </dgm:t>
    </dgm:pt>
    <dgm:pt modelId="{D22F869D-A6C6-434C-AAF8-181EDD8A2F1D}" type="pres">
      <dgm:prSet presAssocID="{451A1164-E8E3-4595-9663-AF9CD07BB6D3}" presName="childText_2" presStyleLbl="node2" presStyleIdx="0" presStyleCnt="0" custScaleX="108814" custScaleY="84026" custLinFactNeighborX="-25334" custLinFactNeighborY="12382">
        <dgm:presLayoutVars>
          <dgm:chMax val="0"/>
          <dgm:chPref val="0"/>
          <dgm:bulletEnabled val="1"/>
        </dgm:presLayoutVars>
      </dgm:prSet>
      <dgm:spPr/>
      <dgm:t>
        <a:bodyPr/>
        <a:lstStyle/>
        <a:p>
          <a:endParaRPr lang="en-ZA"/>
        </a:p>
      </dgm:t>
    </dgm:pt>
    <dgm:pt modelId="{B37CA469-FD75-4B03-8CED-9110D377E33E}" type="pres">
      <dgm:prSet presAssocID="{451A1164-E8E3-4595-9663-AF9CD07BB6D3}" presName="accentShape_2" presStyleCnt="0"/>
      <dgm:spPr/>
    </dgm:pt>
    <dgm:pt modelId="{A8EFF4E8-49A7-4A3E-A175-C00F706D1AAC}" type="pres">
      <dgm:prSet presAssocID="{451A1164-E8E3-4595-9663-AF9CD07BB6D3}" presName="imageRepeatNode" presStyleLbl="node1" presStyleIdx="1" presStyleCnt="7" custScaleX="102095" custScaleY="135207" custLinFactNeighborX="-23160" custLinFactNeighborY="18226"/>
      <dgm:spPr/>
      <dgm:t>
        <a:bodyPr/>
        <a:lstStyle/>
        <a:p>
          <a:endParaRPr lang="en-US"/>
        </a:p>
      </dgm:t>
    </dgm:pt>
    <dgm:pt modelId="{FC9A577F-E9A1-432F-A2FC-D0ED06130B3C}" type="pres">
      <dgm:prSet presAssocID="{D683B31B-FFFD-4512-A3D3-CF514953404D}" presName="parentText_3" presStyleLbl="node1" presStyleIdx="1" presStyleCnt="7">
        <dgm:presLayoutVars>
          <dgm:chMax val="1"/>
          <dgm:chPref val="1"/>
          <dgm:bulletEnabled val="1"/>
        </dgm:presLayoutVars>
      </dgm:prSet>
      <dgm:spPr/>
      <dgm:t>
        <a:bodyPr/>
        <a:lstStyle/>
        <a:p>
          <a:endParaRPr lang="en-US"/>
        </a:p>
      </dgm:t>
    </dgm:pt>
    <dgm:pt modelId="{4FE797B4-4234-4738-AF76-EE669E312A67}" type="pres">
      <dgm:prSet presAssocID="{D683B31B-FFFD-4512-A3D3-CF514953404D}" presName="childText_3" presStyleLbl="node2" presStyleIdx="0" presStyleCnt="0" custScaleX="119946" custScaleY="33039" custLinFactNeighborX="-13186" custLinFactNeighborY="54109">
        <dgm:presLayoutVars>
          <dgm:chMax val="0"/>
          <dgm:chPref val="0"/>
          <dgm:bulletEnabled val="1"/>
        </dgm:presLayoutVars>
      </dgm:prSet>
      <dgm:spPr/>
      <dgm:t>
        <a:bodyPr/>
        <a:lstStyle/>
        <a:p>
          <a:endParaRPr lang="en-ZA"/>
        </a:p>
      </dgm:t>
    </dgm:pt>
    <dgm:pt modelId="{6D9548ED-6BEB-468B-A401-2F12FD12E7C1}" type="pres">
      <dgm:prSet presAssocID="{D683B31B-FFFD-4512-A3D3-CF514953404D}" presName="accentShape_3" presStyleCnt="0"/>
      <dgm:spPr/>
    </dgm:pt>
    <dgm:pt modelId="{BB4FD353-0D35-400E-BF95-5826AE69B3C9}" type="pres">
      <dgm:prSet presAssocID="{D683B31B-FFFD-4512-A3D3-CF514953404D}" presName="imageRepeatNode" presStyleLbl="node1" presStyleIdx="2" presStyleCnt="7" custScaleX="115993" custScaleY="69525" custLinFactNeighborX="-19323" custLinFactNeighborY="53595"/>
      <dgm:spPr/>
      <dgm:t>
        <a:bodyPr/>
        <a:lstStyle/>
        <a:p>
          <a:endParaRPr lang="en-US"/>
        </a:p>
      </dgm:t>
    </dgm:pt>
    <dgm:pt modelId="{9738B092-744E-4910-BFD7-60F7EEDC61C5}" type="pres">
      <dgm:prSet presAssocID="{6A21CFF8-462B-413D-9F0B-D7F8C3C44569}" presName="parentText_4" presStyleLbl="node1" presStyleIdx="2" presStyleCnt="7">
        <dgm:presLayoutVars>
          <dgm:chMax val="1"/>
          <dgm:chPref val="1"/>
          <dgm:bulletEnabled val="1"/>
        </dgm:presLayoutVars>
      </dgm:prSet>
      <dgm:spPr/>
      <dgm:t>
        <a:bodyPr/>
        <a:lstStyle/>
        <a:p>
          <a:endParaRPr lang="en-ZA"/>
        </a:p>
      </dgm:t>
    </dgm:pt>
    <dgm:pt modelId="{D9BFBCB4-27A8-44B6-B9ED-B963C75E82DD}" type="pres">
      <dgm:prSet presAssocID="{6A21CFF8-462B-413D-9F0B-D7F8C3C44569}" presName="childText_4" presStyleLbl="node2" presStyleIdx="0" presStyleCnt="0" custScaleX="128328" custScaleY="37691" custLinFactNeighborX="-2019" custLinFactNeighborY="61681">
        <dgm:presLayoutVars>
          <dgm:chMax val="0"/>
          <dgm:chPref val="0"/>
          <dgm:bulletEnabled val="1"/>
        </dgm:presLayoutVars>
      </dgm:prSet>
      <dgm:spPr/>
      <dgm:t>
        <a:bodyPr/>
        <a:lstStyle/>
        <a:p>
          <a:endParaRPr lang="en-ZA"/>
        </a:p>
      </dgm:t>
    </dgm:pt>
    <dgm:pt modelId="{6A0A906B-0C35-4207-A707-D43376BFB691}" type="pres">
      <dgm:prSet presAssocID="{6A21CFF8-462B-413D-9F0B-D7F8C3C44569}" presName="accentShape_4" presStyleCnt="0"/>
      <dgm:spPr/>
    </dgm:pt>
    <dgm:pt modelId="{9A90B0AB-6D64-4364-8999-7D83E8F8F4D8}" type="pres">
      <dgm:prSet presAssocID="{6A21CFF8-462B-413D-9F0B-D7F8C3C44569}" presName="imageRepeatNode" presStyleLbl="node1" presStyleIdx="3" presStyleCnt="7" custScaleX="115457" custScaleY="73280" custLinFactNeighborX="-11099" custLinFactNeighborY="55584"/>
      <dgm:spPr/>
      <dgm:t>
        <a:bodyPr/>
        <a:lstStyle/>
        <a:p>
          <a:endParaRPr lang="en-ZA"/>
        </a:p>
      </dgm:t>
    </dgm:pt>
    <dgm:pt modelId="{C842D6CE-EA4D-4899-8F3A-03B1F3424986}" type="pres">
      <dgm:prSet presAssocID="{DE72592F-B620-4371-A836-4ABDFA271647}" presName="parentText_5" presStyleLbl="node1" presStyleIdx="3" presStyleCnt="7" custScaleX="84841" custScaleY="99622" custLinFactNeighborX="-55256" custLinFactNeighborY="1075">
        <dgm:presLayoutVars>
          <dgm:chMax val="1"/>
          <dgm:chPref val="1"/>
          <dgm:bulletEnabled val="1"/>
        </dgm:presLayoutVars>
      </dgm:prSet>
      <dgm:spPr/>
      <dgm:t>
        <a:bodyPr/>
        <a:lstStyle/>
        <a:p>
          <a:endParaRPr lang="en-ZA"/>
        </a:p>
      </dgm:t>
    </dgm:pt>
    <dgm:pt modelId="{00FF0C74-70D0-4919-8B76-23056D70D463}" type="pres">
      <dgm:prSet presAssocID="{DE72592F-B620-4371-A836-4ABDFA271647}" presName="childText_5" presStyleLbl="node2" presStyleIdx="0" presStyleCnt="0" custScaleY="33773" custLinFactNeighborX="-6202" custLinFactNeighborY="59503">
        <dgm:presLayoutVars>
          <dgm:chMax val="0"/>
          <dgm:chPref val="0"/>
          <dgm:bulletEnabled val="1"/>
        </dgm:presLayoutVars>
      </dgm:prSet>
      <dgm:spPr/>
      <dgm:t>
        <a:bodyPr/>
        <a:lstStyle/>
        <a:p>
          <a:endParaRPr lang="en-ZA"/>
        </a:p>
      </dgm:t>
    </dgm:pt>
    <dgm:pt modelId="{05B13DFA-6059-49AE-8902-E5A82F0FEE1C}" type="pres">
      <dgm:prSet presAssocID="{DE72592F-B620-4371-A836-4ABDFA271647}" presName="accentShape_5" presStyleCnt="0"/>
      <dgm:spPr/>
    </dgm:pt>
    <dgm:pt modelId="{199B19A5-5F67-4A14-966B-18C56A2845B1}" type="pres">
      <dgm:prSet presAssocID="{DE72592F-B620-4371-A836-4ABDFA271647}" presName="imageRepeatNode" presStyleLbl="node1" presStyleIdx="4" presStyleCnt="7" custScaleY="84402" custLinFactNeighborX="-10257" custLinFactNeighborY="55027"/>
      <dgm:spPr/>
      <dgm:t>
        <a:bodyPr/>
        <a:lstStyle/>
        <a:p>
          <a:endParaRPr lang="en-ZA"/>
        </a:p>
      </dgm:t>
    </dgm:pt>
    <dgm:pt modelId="{49D81499-2EF7-4993-917D-5BB77B1A4C6B}" type="pres">
      <dgm:prSet presAssocID="{15F5CF40-F8A6-417B-9EA4-9177F6A08070}" presName="parentText_6" presStyleLbl="node1" presStyleIdx="4" presStyleCnt="7">
        <dgm:presLayoutVars>
          <dgm:chMax val="1"/>
          <dgm:chPref val="1"/>
          <dgm:bulletEnabled val="1"/>
        </dgm:presLayoutVars>
      </dgm:prSet>
      <dgm:spPr/>
      <dgm:t>
        <a:bodyPr/>
        <a:lstStyle/>
        <a:p>
          <a:endParaRPr lang="en-ZA"/>
        </a:p>
      </dgm:t>
    </dgm:pt>
    <dgm:pt modelId="{C0234E08-10E6-4034-BB01-4EAEF6469166}" type="pres">
      <dgm:prSet presAssocID="{15F5CF40-F8A6-417B-9EA4-9177F6A08070}" presName="childText_6" presStyleLbl="node2" presStyleIdx="0" presStyleCnt="0" custScaleY="49920" custLinFactNeighborX="-7439" custLinFactNeighborY="55496">
        <dgm:presLayoutVars>
          <dgm:chMax val="0"/>
          <dgm:chPref val="0"/>
          <dgm:bulletEnabled val="1"/>
        </dgm:presLayoutVars>
      </dgm:prSet>
      <dgm:spPr/>
      <dgm:t>
        <a:bodyPr/>
        <a:lstStyle/>
        <a:p>
          <a:endParaRPr lang="en-ZA"/>
        </a:p>
      </dgm:t>
    </dgm:pt>
    <dgm:pt modelId="{F2A9010A-845D-4231-875A-31F5DC55FDEF}" type="pres">
      <dgm:prSet presAssocID="{15F5CF40-F8A6-417B-9EA4-9177F6A08070}" presName="accentShape_6" presStyleCnt="0"/>
      <dgm:spPr/>
    </dgm:pt>
    <dgm:pt modelId="{32809C20-B2C3-4C11-86C5-10F0AC0C503B}" type="pres">
      <dgm:prSet presAssocID="{15F5CF40-F8A6-417B-9EA4-9177F6A08070}" presName="imageRepeatNode" presStyleLbl="node1" presStyleIdx="5" presStyleCnt="7" custLinFactNeighborX="-16707" custLinFactNeighborY="54969"/>
      <dgm:spPr/>
      <dgm:t>
        <a:bodyPr/>
        <a:lstStyle/>
        <a:p>
          <a:endParaRPr lang="en-ZA"/>
        </a:p>
      </dgm:t>
    </dgm:pt>
    <dgm:pt modelId="{69446167-773D-464A-B5B0-F1277E4A0817}" type="pres">
      <dgm:prSet presAssocID="{C9DAD96D-19DF-4F87-ACB5-925A0294E0D5}" presName="parentText_7" presStyleLbl="node1" presStyleIdx="5" presStyleCnt="7">
        <dgm:presLayoutVars>
          <dgm:chMax val="1"/>
          <dgm:chPref val="1"/>
          <dgm:bulletEnabled val="1"/>
        </dgm:presLayoutVars>
      </dgm:prSet>
      <dgm:spPr/>
      <dgm:t>
        <a:bodyPr/>
        <a:lstStyle/>
        <a:p>
          <a:endParaRPr lang="en-ZA"/>
        </a:p>
      </dgm:t>
    </dgm:pt>
    <dgm:pt modelId="{56FE832A-210E-4B68-8B4B-B88BA879D676}" type="pres">
      <dgm:prSet presAssocID="{C9DAD96D-19DF-4F87-ACB5-925A0294E0D5}" presName="childText_7" presStyleLbl="node2" presStyleIdx="0" presStyleCnt="0" custScaleY="82362" custLinFactNeighborX="-11187" custLinFactNeighborY="66771">
        <dgm:presLayoutVars>
          <dgm:chMax val="0"/>
          <dgm:chPref val="0"/>
          <dgm:bulletEnabled val="1"/>
        </dgm:presLayoutVars>
      </dgm:prSet>
      <dgm:spPr/>
      <dgm:t>
        <a:bodyPr/>
        <a:lstStyle/>
        <a:p>
          <a:endParaRPr lang="en-ZA"/>
        </a:p>
      </dgm:t>
    </dgm:pt>
    <dgm:pt modelId="{385A40C2-F6DF-4C58-AE21-ED120A1FB881}" type="pres">
      <dgm:prSet presAssocID="{C9DAD96D-19DF-4F87-ACB5-925A0294E0D5}" presName="accentShape_7" presStyleCnt="0"/>
      <dgm:spPr/>
    </dgm:pt>
    <dgm:pt modelId="{A22289FB-6837-4657-A417-C5E6300A3D46}" type="pres">
      <dgm:prSet presAssocID="{C9DAD96D-19DF-4F87-ACB5-925A0294E0D5}" presName="imageRepeatNode" presStyleLbl="node1" presStyleIdx="6" presStyleCnt="7" custScaleX="94127" custScaleY="110556" custLinFactNeighborX="-18308" custLinFactNeighborY="58577"/>
      <dgm:spPr/>
      <dgm:t>
        <a:bodyPr/>
        <a:lstStyle/>
        <a:p>
          <a:endParaRPr lang="en-ZA"/>
        </a:p>
      </dgm:t>
    </dgm:pt>
  </dgm:ptLst>
  <dgm:cxnLst>
    <dgm:cxn modelId="{977C5C95-AB79-4433-A509-A736C2478929}" srcId="{D683B31B-FFFD-4512-A3D3-CF514953404D}" destId="{8A849791-658B-41B9-A37E-AA0955845FE1}" srcOrd="1" destOrd="0" parTransId="{024CEE1E-0D77-4082-AF04-4B7E4CECA3AD}" sibTransId="{F1A38D2B-FF12-42F7-9EA2-E0DD12135A58}"/>
    <dgm:cxn modelId="{11E5B5EE-07B2-48E4-8110-D2CF87A4CFA2}" srcId="{38C37E41-1D27-4A6C-BCBF-89B399551CCC}" destId="{19D2A71E-8A0B-458F-899C-25101937EF2A}" srcOrd="13" destOrd="0" parTransId="{A52C51AA-27A8-4307-9B07-4A25BEEB92B0}" sibTransId="{6EC98EA4-523D-4867-9868-4AB91DA81827}"/>
    <dgm:cxn modelId="{CF6C9CFD-AE83-4080-9B0E-B5EFAD4266DD}" type="presOf" srcId="{045152D0-4996-4356-9920-6D82F16110B8}" destId="{BD863CAC-C421-4B61-AFB5-49442BDE4758}" srcOrd="0" destOrd="5" presId="urn:microsoft.com/office/officeart/2009/3/layout/BlockDescendingList"/>
    <dgm:cxn modelId="{BB22EC10-79F3-4654-8BF5-55D2B59F23ED}" srcId="{451A1164-E8E3-4595-9663-AF9CD07BB6D3}" destId="{BC227463-F6C4-4FB3-A1C9-4CAE524F4D2F}" srcOrd="3" destOrd="0" parTransId="{1DC97A42-EF27-4EE2-A5CD-0C29985678C5}" sibTransId="{8174AC3B-F3D6-44E1-BFD9-3333443961A0}"/>
    <dgm:cxn modelId="{3B00FBE6-F491-41FD-B989-2B3981B76DD8}" type="presOf" srcId="{9EB10891-10E8-4326-8D55-CF60DCFE2FA2}" destId="{D9BFBCB4-27A8-44B6-B9ED-B963C75E82DD}" srcOrd="0" destOrd="2" presId="urn:microsoft.com/office/officeart/2009/3/layout/BlockDescendingList"/>
    <dgm:cxn modelId="{8E290336-6C39-4CB9-AD3F-166CD6488FCF}" srcId="{FADD7EBC-E329-44E6-9058-9712130D2B4D}" destId="{15F5CF40-F8A6-417B-9EA4-9177F6A08070}" srcOrd="5" destOrd="0" parTransId="{1654ABD7-D39A-4765-A7FC-8799BAAA7DCF}" sibTransId="{5F814069-3E21-455F-ABB7-410C1CA1F37A}"/>
    <dgm:cxn modelId="{8BDAD955-2966-4ABF-94DB-5072019AB315}" srcId="{C9DAD96D-19DF-4F87-ACB5-925A0294E0D5}" destId="{819F4DD6-7FD9-4676-935F-A45AFA6F655F}" srcOrd="0" destOrd="0" parTransId="{C272A097-29FB-496E-A869-25093EE6B8B6}" sibTransId="{09861645-4544-4377-88EA-C637AF3686C7}"/>
    <dgm:cxn modelId="{DA9B07F7-4A38-412D-93D2-826E64CB3F2F}" type="presOf" srcId="{581ECF3B-E6D2-41A8-9AC9-47BA86566E52}" destId="{BD863CAC-C421-4B61-AFB5-49442BDE4758}" srcOrd="0" destOrd="1" presId="urn:microsoft.com/office/officeart/2009/3/layout/BlockDescendingList"/>
    <dgm:cxn modelId="{2026FFBF-4695-47E1-94A8-3F12637747A6}" type="presOf" srcId="{38C37E41-1D27-4A6C-BCBF-89B399551CCC}" destId="{18577605-E00E-4C46-BA1C-6549A9B6CB4A}" srcOrd="0" destOrd="0" presId="urn:microsoft.com/office/officeart/2009/3/layout/BlockDescendingList"/>
    <dgm:cxn modelId="{F6394096-503F-4F5C-8EDD-2DF52C0EA962}" srcId="{451A1164-E8E3-4595-9663-AF9CD07BB6D3}" destId="{399D8DC7-E9D7-4D91-A879-6B107AEC3907}" srcOrd="0" destOrd="0" parTransId="{49568699-7E60-4C40-B981-B154EAB9E370}" sibTransId="{24DDD733-A0DF-4B8E-9059-8359687034CE}"/>
    <dgm:cxn modelId="{31B9B29F-03CF-44E0-AA89-E3E94B87484D}" srcId="{FADD7EBC-E329-44E6-9058-9712130D2B4D}" destId="{C9DAD96D-19DF-4F87-ACB5-925A0294E0D5}" srcOrd="6" destOrd="0" parTransId="{680AC270-90BE-486E-88B4-82A5662A6989}" sibTransId="{19FA1596-2D1E-4F82-8571-69FFBBBADE2E}"/>
    <dgm:cxn modelId="{8D9FC898-C601-45A3-94AA-E2BC54378ECD}" srcId="{C9DAD96D-19DF-4F87-ACB5-925A0294E0D5}" destId="{AC14E140-529A-4C64-8EBF-90070FE98BED}" srcOrd="2" destOrd="0" parTransId="{493463E2-B1A7-4B7E-916F-6C5C3BE48D43}" sibTransId="{A80232A4-126A-4604-A26E-58E1B9FCD055}"/>
    <dgm:cxn modelId="{150EFD51-915D-489F-9113-FECC44A6C448}" type="presOf" srcId="{8A849791-658B-41B9-A37E-AA0955845FE1}" destId="{4FE797B4-4234-4738-AF76-EE669E312A67}" srcOrd="0" destOrd="1" presId="urn:microsoft.com/office/officeart/2009/3/layout/BlockDescendingList"/>
    <dgm:cxn modelId="{02497F09-50D3-4BE1-8E34-DEE3BD0108CB}" type="presOf" srcId="{2796C993-3C15-4BC8-A98F-B51DF8ABCA3E}" destId="{C0234E08-10E6-4034-BB01-4EAEF6469166}" srcOrd="0" destOrd="2" presId="urn:microsoft.com/office/officeart/2009/3/layout/BlockDescendingList"/>
    <dgm:cxn modelId="{9E3D7E44-CE4C-46DF-9B52-5DBD67A9208E}" type="presOf" srcId="{A8333892-E051-4E69-857F-D59493CB05AA}" destId="{4FE797B4-4234-4738-AF76-EE669E312A67}" srcOrd="0" destOrd="0" presId="urn:microsoft.com/office/officeart/2009/3/layout/BlockDescendingList"/>
    <dgm:cxn modelId="{6D05C15B-CD81-4590-884E-8296E88481DC}" type="presOf" srcId="{38C37E41-1D27-4A6C-BCBF-89B399551CCC}" destId="{50142CB5-40DE-4369-9033-5559FE344206}" srcOrd="1" destOrd="0" presId="urn:microsoft.com/office/officeart/2009/3/layout/BlockDescendingList"/>
    <dgm:cxn modelId="{40C7B498-8700-4624-9E88-18B01E13B40B}" type="presOf" srcId="{A5F88106-E24D-4B88-A18A-5D64A800C98A}" destId="{56FE832A-210E-4B68-8B4B-B88BA879D676}" srcOrd="0" destOrd="1" presId="urn:microsoft.com/office/officeart/2009/3/layout/BlockDescendingList"/>
    <dgm:cxn modelId="{FFE17F13-0E42-42B3-B88B-82F8D066E060}" type="presOf" srcId="{96CB21EC-C37F-4D04-8176-901F6CFA5459}" destId="{BD863CAC-C421-4B61-AFB5-49442BDE4758}" srcOrd="0" destOrd="3" presId="urn:microsoft.com/office/officeart/2009/3/layout/BlockDescendingList"/>
    <dgm:cxn modelId="{1B984A3D-3205-4475-9349-0B3887B83FC2}" type="presOf" srcId="{19D2A71E-8A0B-458F-899C-25101937EF2A}" destId="{BD863CAC-C421-4B61-AFB5-49442BDE4758}" srcOrd="0" destOrd="13" presId="urn:microsoft.com/office/officeart/2009/3/layout/BlockDescendingList"/>
    <dgm:cxn modelId="{C3A395A1-C9E6-4E80-94C9-1147E6206EDB}" type="presOf" srcId="{935CCEDE-C92F-4CFB-812A-C7D8FAD7E7CE}" destId="{00FF0C74-70D0-4919-8B76-23056D70D463}" srcOrd="0" destOrd="0" presId="urn:microsoft.com/office/officeart/2009/3/layout/BlockDescendingList"/>
    <dgm:cxn modelId="{8FC8DD2E-21C2-4E6C-8F46-96EFA2A4005B}" type="presOf" srcId="{451A1164-E8E3-4595-9663-AF9CD07BB6D3}" destId="{AC1258F5-D336-4B41-B8C1-C954046AF801}" srcOrd="0" destOrd="0" presId="urn:microsoft.com/office/officeart/2009/3/layout/BlockDescendingList"/>
    <dgm:cxn modelId="{9103C487-C912-491C-935D-8165AAF0420C}" type="presOf" srcId="{15F5CF40-F8A6-417B-9EA4-9177F6A08070}" destId="{32809C20-B2C3-4C11-86C5-10F0AC0C503B}" srcOrd="1" destOrd="0" presId="urn:microsoft.com/office/officeart/2009/3/layout/BlockDescendingList"/>
    <dgm:cxn modelId="{3A185CF7-4B7B-49C2-9084-27FD090464A5}" srcId="{6A21CFF8-462B-413D-9F0B-D7F8C3C44569}" destId="{D57D01F5-302D-4B7B-8632-21071FDE318B}" srcOrd="1" destOrd="0" parTransId="{887433E9-7C25-4510-A723-055214819403}" sibTransId="{879850DE-53FA-487C-8483-0646D6465356}"/>
    <dgm:cxn modelId="{5E1EFA4E-634F-4108-B0FF-E267DA695D23}" type="presOf" srcId="{19CFB1B9-9C0A-4C64-A841-5804BFF23494}" destId="{D22F869D-A6C6-434C-AAF8-181EDD8A2F1D}" srcOrd="0" destOrd="1" presId="urn:microsoft.com/office/officeart/2009/3/layout/BlockDescendingList"/>
    <dgm:cxn modelId="{D129FE10-B486-47CB-A3A0-E63A7CC5803C}" srcId="{FADD7EBC-E329-44E6-9058-9712130D2B4D}" destId="{451A1164-E8E3-4595-9663-AF9CD07BB6D3}" srcOrd="1" destOrd="0" parTransId="{C5A35B54-9706-4AA3-BCE6-2F41968CCC0E}" sibTransId="{BD1642DF-4CFC-4F0A-89FE-F0BF2A96B348}"/>
    <dgm:cxn modelId="{0C6ACA76-8B3F-431D-8525-3B02C2BC41A2}" type="presOf" srcId="{C9DAD96D-19DF-4F87-ACB5-925A0294E0D5}" destId="{69446167-773D-464A-B5B0-F1277E4A0817}" srcOrd="0" destOrd="0" presId="urn:microsoft.com/office/officeart/2009/3/layout/BlockDescendingList"/>
    <dgm:cxn modelId="{D5C1FC24-C4FF-43EB-9063-F2B332D69EA5}" type="presOf" srcId="{9B094A81-7509-4231-B2ED-9DCEB61353C3}" destId="{4FE797B4-4234-4738-AF76-EE669E312A67}" srcOrd="0" destOrd="3" presId="urn:microsoft.com/office/officeart/2009/3/layout/BlockDescendingList"/>
    <dgm:cxn modelId="{10A7B1F0-343A-406F-AC0A-7C96ECB6C490}" type="presOf" srcId="{AC14E140-529A-4C64-8EBF-90070FE98BED}" destId="{56FE832A-210E-4B68-8B4B-B88BA879D676}" srcOrd="0" destOrd="2" presId="urn:microsoft.com/office/officeart/2009/3/layout/BlockDescendingList"/>
    <dgm:cxn modelId="{BE3032A0-F72F-48EE-91C0-F5CFD66F5FA8}" type="presOf" srcId="{E086E7CA-EB40-4470-877F-3D3B5C602A5C}" destId="{D22F869D-A6C6-434C-AAF8-181EDD8A2F1D}" srcOrd="0" destOrd="2" presId="urn:microsoft.com/office/officeart/2009/3/layout/BlockDescendingList"/>
    <dgm:cxn modelId="{1EEAE37E-C006-45BF-B5DD-75C2EA5B2418}" srcId="{38C37E41-1D27-4A6C-BCBF-89B399551CCC}" destId="{045152D0-4996-4356-9920-6D82F16110B8}" srcOrd="5" destOrd="0" parTransId="{6893DDAB-5FD3-4D0A-B1FD-15185643F0A5}" sibTransId="{749160C2-9C57-4041-9239-860CC880FB86}"/>
    <dgm:cxn modelId="{949A378E-FFEC-41C4-B9A4-DD00E1442DC4}" srcId="{38C37E41-1D27-4A6C-BCBF-89B399551CCC}" destId="{57ABBBAC-1DC2-4DB1-9A4C-0C946EBD9D44}" srcOrd="0" destOrd="0" parTransId="{F1BBCB5C-988D-47E5-8682-DCBB8D6C9601}" sibTransId="{03CC9E94-6C81-4790-973F-782E4850ACA7}"/>
    <dgm:cxn modelId="{43BF5695-617B-4288-B44D-08E2763A2C32}" type="presOf" srcId="{F69E5D75-51E4-4220-9989-F4CC64221AAC}" destId="{BD863CAC-C421-4B61-AFB5-49442BDE4758}" srcOrd="0" destOrd="2" presId="urn:microsoft.com/office/officeart/2009/3/layout/BlockDescendingList"/>
    <dgm:cxn modelId="{83ADAA99-0909-4A1C-9E89-0346FBC35F85}" srcId="{38C37E41-1D27-4A6C-BCBF-89B399551CCC}" destId="{D3B05442-683C-47CF-BD32-CCDA86F0A304}" srcOrd="8" destOrd="0" parTransId="{5F3765D5-A645-4C8E-9C23-070EA29F25B2}" sibTransId="{5B4810E8-A272-4F8D-9C20-5BF48FEE9710}"/>
    <dgm:cxn modelId="{F1B399D7-D0EB-4932-AE80-BEB112939841}" srcId="{DE72592F-B620-4371-A836-4ABDFA271647}" destId="{E6783855-87CF-4C4B-812C-E3F6CEFE737D}" srcOrd="2" destOrd="0" parTransId="{A4AD4614-84CC-4364-B71E-C92E442D93B4}" sibTransId="{4633E10F-E02E-4A84-9AA1-66215791EC63}"/>
    <dgm:cxn modelId="{A0400184-A73A-45EB-B176-F0F370DE0630}" srcId="{15F5CF40-F8A6-417B-9EA4-9177F6A08070}" destId="{51CE66C3-6384-46DF-8011-CBBB04223E3E}" srcOrd="1" destOrd="0" parTransId="{3BEA1F44-0409-45F8-B6F6-ABCEC93A7ACA}" sibTransId="{560DF026-55E4-404B-AB4A-8DA17DD7A804}"/>
    <dgm:cxn modelId="{5EB5C7BC-024D-43E6-9259-D075C9DEF3E2}" srcId="{6A21CFF8-462B-413D-9F0B-D7F8C3C44569}" destId="{9EB10891-10E8-4326-8D55-CF60DCFE2FA2}" srcOrd="2" destOrd="0" parTransId="{3BB6D826-715A-4912-93FE-6171A5DB7372}" sibTransId="{283C9231-442A-4646-BDFC-1D08A61E454A}"/>
    <dgm:cxn modelId="{89D28411-C3D8-4133-86CF-EBDA71D1DA1D}" srcId="{38C37E41-1D27-4A6C-BCBF-89B399551CCC}" destId="{0EA4A749-19EB-4A01-89E8-A119340A94DB}" srcOrd="4" destOrd="0" parTransId="{CBB7EFB0-3375-4FB0-A089-940F8DEC2314}" sibTransId="{B0C16ED2-A832-4420-954F-5C3F0C1A8EBA}"/>
    <dgm:cxn modelId="{EE6403C7-9F8F-45C3-B49C-954810319D8A}" srcId="{15F5CF40-F8A6-417B-9EA4-9177F6A08070}" destId="{418E5775-2ADF-4471-A133-6FFDF3FB6F4B}" srcOrd="3" destOrd="0" parTransId="{24AA7A8C-B22F-4F0D-95D1-5BB199DA2C53}" sibTransId="{36C45729-7750-429E-BD0C-A8A886ED8F59}"/>
    <dgm:cxn modelId="{889EAFD2-A970-499B-9836-B2B596230E88}" srcId="{38C37E41-1D27-4A6C-BCBF-89B399551CCC}" destId="{AA64B145-F58C-4565-9825-6418E42F4838}" srcOrd="10" destOrd="0" parTransId="{FF0AF4FC-302F-4F65-825A-99B040D2BF61}" sibTransId="{3D7AB245-3138-4F9D-B9C9-9F41EA27B2D2}"/>
    <dgm:cxn modelId="{503693F5-660F-4CB1-AD85-C4D924C75797}" type="presOf" srcId="{A353E860-3EC9-4FE0-A8D6-BF818B9E873A}" destId="{BD863CAC-C421-4B61-AFB5-49442BDE4758}" srcOrd="0" destOrd="6" presId="urn:microsoft.com/office/officeart/2009/3/layout/BlockDescendingList"/>
    <dgm:cxn modelId="{7EA7D8C0-F609-4883-AC31-249B19F59395}" srcId="{451A1164-E8E3-4595-9663-AF9CD07BB6D3}" destId="{19CFB1B9-9C0A-4C64-A841-5804BFF23494}" srcOrd="1" destOrd="0" parTransId="{0EFE0A61-4777-4151-8BED-251CCCEF996F}" sibTransId="{3892259B-3650-4E53-9250-291CA81E6082}"/>
    <dgm:cxn modelId="{7F2DC61A-397F-4AC5-A193-DC44E1634F1E}" srcId="{FADD7EBC-E329-44E6-9058-9712130D2B4D}" destId="{44613912-BE51-4384-97BA-C4317E2AFCA7}" srcOrd="7" destOrd="0" parTransId="{A422773F-7444-4B9B-8D60-63D6B9B23557}" sibTransId="{74DA140F-C9F3-4C2A-8825-7F999C35E2FE}"/>
    <dgm:cxn modelId="{40239B9F-F36A-4C06-8FB6-62B3BA29F8D2}" type="presOf" srcId="{13F89B02-3AB2-47B7-9455-34AF198F2CDA}" destId="{D9BFBCB4-27A8-44B6-B9ED-B963C75E82DD}" srcOrd="0" destOrd="0" presId="urn:microsoft.com/office/officeart/2009/3/layout/BlockDescendingList"/>
    <dgm:cxn modelId="{9E580335-2AAF-4624-AFE1-940CB40DB2A2}" srcId="{451A1164-E8E3-4595-9663-AF9CD07BB6D3}" destId="{E086E7CA-EB40-4470-877F-3D3B5C602A5C}" srcOrd="2" destOrd="0" parTransId="{4F5E3DB1-ACCF-4B2F-9A23-3D6C436F5F2F}" sibTransId="{F1478682-340A-4710-8305-06F31A2EE0AD}"/>
    <dgm:cxn modelId="{82852758-7F68-425A-B69B-D2626FE5FC36}" type="presOf" srcId="{426B000E-8BFC-4F43-A29E-D09ED60F6FF8}" destId="{D22F869D-A6C6-434C-AAF8-181EDD8A2F1D}" srcOrd="0" destOrd="4" presId="urn:microsoft.com/office/officeart/2009/3/layout/BlockDescendingList"/>
    <dgm:cxn modelId="{648A7A07-6987-4E31-8F25-06E07E2E8DB7}" srcId="{FADD7EBC-E329-44E6-9058-9712130D2B4D}" destId="{6A21CFF8-462B-413D-9F0B-D7F8C3C44569}" srcOrd="3" destOrd="0" parTransId="{B6897A7F-CF8B-4EDD-9F99-BB4C525E0FE1}" sibTransId="{2B5D2F4D-66CC-484C-810C-97F2F0BD18C5}"/>
    <dgm:cxn modelId="{04304F28-D525-4DAA-842C-54A5A4847C62}" type="presOf" srcId="{D683B31B-FFFD-4512-A3D3-CF514953404D}" destId="{BB4FD353-0D35-400E-BF95-5826AE69B3C9}" srcOrd="1" destOrd="0" presId="urn:microsoft.com/office/officeart/2009/3/layout/BlockDescendingList"/>
    <dgm:cxn modelId="{6703F5D0-29F5-47DF-A789-151D1F3F120A}" type="presOf" srcId="{D3B05442-683C-47CF-BD32-CCDA86F0A304}" destId="{BD863CAC-C421-4B61-AFB5-49442BDE4758}" srcOrd="0" destOrd="8" presId="urn:microsoft.com/office/officeart/2009/3/layout/BlockDescendingList"/>
    <dgm:cxn modelId="{B6FE0E6C-EE31-466A-AC3D-D1625F69BCDD}" srcId="{FADD7EBC-E329-44E6-9058-9712130D2B4D}" destId="{D683B31B-FFFD-4512-A3D3-CF514953404D}" srcOrd="2" destOrd="0" parTransId="{85A3F83D-D498-42A3-9617-F188AD865AEA}" sibTransId="{B71FBBA2-1F5B-4297-800A-B5DF7C3EE144}"/>
    <dgm:cxn modelId="{48FA17B7-99A6-492A-A526-3619D3D4B06A}" type="presOf" srcId="{D683B31B-FFFD-4512-A3D3-CF514953404D}" destId="{FC9A577F-E9A1-432F-A2FC-D0ED06130B3C}" srcOrd="0" destOrd="0" presId="urn:microsoft.com/office/officeart/2009/3/layout/BlockDescendingList"/>
    <dgm:cxn modelId="{0D52DB71-C534-4B52-BB9E-97DF51ACCB4D}" srcId="{FADD7EBC-E329-44E6-9058-9712130D2B4D}" destId="{38C37E41-1D27-4A6C-BCBF-89B399551CCC}" srcOrd="0" destOrd="0" parTransId="{8E5DA325-E646-438F-B98E-37EA10B3C905}" sibTransId="{03EF750E-4717-407B-8393-5BCE9B8ED80B}"/>
    <dgm:cxn modelId="{D7A7C75E-9BCC-4CAF-9C82-920FA4923BC6}" type="presOf" srcId="{DE72592F-B620-4371-A836-4ABDFA271647}" destId="{199B19A5-5F67-4A14-966B-18C56A2845B1}" srcOrd="1" destOrd="0" presId="urn:microsoft.com/office/officeart/2009/3/layout/BlockDescendingList"/>
    <dgm:cxn modelId="{78317937-940F-4D8F-A5F1-DB298CA161FB}" srcId="{38C37E41-1D27-4A6C-BCBF-89B399551CCC}" destId="{7D0D92C4-9C59-4A33-85C7-BE4DCD37EAB3}" srcOrd="9" destOrd="0" parTransId="{09BE549F-A56F-4D8A-94AD-978DDCA80C02}" sibTransId="{B92C1838-1DA2-410F-9D3C-613C176BA91B}"/>
    <dgm:cxn modelId="{7738DD80-A80F-4940-94DA-ADA0165E2630}" srcId="{38C37E41-1D27-4A6C-BCBF-89B399551CCC}" destId="{F69E5D75-51E4-4220-9989-F4CC64221AAC}" srcOrd="2" destOrd="0" parTransId="{00C5F46A-072E-4F27-96A0-1E11DC72768B}" sibTransId="{486DF711-5E02-4040-A7C6-E49DA0296258}"/>
    <dgm:cxn modelId="{A640A6DA-D95A-4EDB-9A35-FA155F130283}" type="presOf" srcId="{6A21CFF8-462B-413D-9F0B-D7F8C3C44569}" destId="{9A90B0AB-6D64-4364-8999-7D83E8F8F4D8}" srcOrd="1" destOrd="0" presId="urn:microsoft.com/office/officeart/2009/3/layout/BlockDescendingList"/>
    <dgm:cxn modelId="{79EAC884-EAB2-49F4-8BCA-48703D9B0F51}" srcId="{38C37E41-1D27-4A6C-BCBF-89B399551CCC}" destId="{96CB21EC-C37F-4D04-8176-901F6CFA5459}" srcOrd="3" destOrd="0" parTransId="{1E699E65-5899-45CD-AC9A-30194FE021BD}" sibTransId="{84431891-08D3-4FF9-8DDE-9AE8D02F02DF}"/>
    <dgm:cxn modelId="{E18C7597-5856-4F12-9384-17D0BB015118}" type="presOf" srcId="{BF6EA406-F11A-49B5-B886-D65ACE344625}" destId="{00FF0C74-70D0-4919-8B76-23056D70D463}" srcOrd="0" destOrd="1" presId="urn:microsoft.com/office/officeart/2009/3/layout/BlockDescendingList"/>
    <dgm:cxn modelId="{DF8DE305-10EA-49AB-BE3C-21E10A47D5CF}" srcId="{15F5CF40-F8A6-417B-9EA4-9177F6A08070}" destId="{35534ED7-F35A-4247-B3E4-40EF0A418456}" srcOrd="0" destOrd="0" parTransId="{7555CB04-85DF-4750-8368-E5942DE1DCDE}" sibTransId="{E1B028A0-7FCC-402B-AD52-D22B7135BAF5}"/>
    <dgm:cxn modelId="{591C9455-EAEE-4661-822B-B5782DB62236}" type="presOf" srcId="{15F5CF40-F8A6-417B-9EA4-9177F6A08070}" destId="{49D81499-2EF7-4993-917D-5BB77B1A4C6B}" srcOrd="0" destOrd="0" presId="urn:microsoft.com/office/officeart/2009/3/layout/BlockDescendingList"/>
    <dgm:cxn modelId="{442631ED-D867-4EAF-884F-F33B7F640429}" type="presOf" srcId="{4F7DF9E2-FBE8-4B99-9BEA-D6FEF93C79D8}" destId="{BD863CAC-C421-4B61-AFB5-49442BDE4758}" srcOrd="0" destOrd="7" presId="urn:microsoft.com/office/officeart/2009/3/layout/BlockDescendingList"/>
    <dgm:cxn modelId="{CDA4F8FC-B786-4301-B2AF-F77A66BA7314}" srcId="{15F5CF40-F8A6-417B-9EA4-9177F6A08070}" destId="{2796C993-3C15-4BC8-A98F-B51DF8ABCA3E}" srcOrd="2" destOrd="0" parTransId="{E2F68E81-556D-44F7-9C4F-722B21D056DF}" sibTransId="{646D1F4F-72F1-4DFC-9D42-5F6E7B3F86FC}"/>
    <dgm:cxn modelId="{6DC445DD-DBA6-4F1D-B39D-0B23B1D6B94C}" type="presOf" srcId="{57ABBBAC-1DC2-4DB1-9A4C-0C946EBD9D44}" destId="{BD863CAC-C421-4B61-AFB5-49442BDE4758}" srcOrd="0" destOrd="0" presId="urn:microsoft.com/office/officeart/2009/3/layout/BlockDescendingList"/>
    <dgm:cxn modelId="{C69CDA38-B27B-4971-9123-C7ACB3F40AC3}" type="presOf" srcId="{35534ED7-F35A-4247-B3E4-40EF0A418456}" destId="{C0234E08-10E6-4034-BB01-4EAEF6469166}" srcOrd="0" destOrd="0" presId="urn:microsoft.com/office/officeart/2009/3/layout/BlockDescendingList"/>
    <dgm:cxn modelId="{00564D88-9DC7-4FAC-9CA1-B169DEB41FF0}" type="presOf" srcId="{BC227463-F6C4-4FB3-A1C9-4CAE524F4D2F}" destId="{D22F869D-A6C6-434C-AAF8-181EDD8A2F1D}" srcOrd="0" destOrd="3" presId="urn:microsoft.com/office/officeart/2009/3/layout/BlockDescendingList"/>
    <dgm:cxn modelId="{0A15159F-496F-4054-8A84-1B9CF985B94D}" srcId="{38C37E41-1D27-4A6C-BCBF-89B399551CCC}" destId="{C36524DD-2059-4B5D-B427-EF88E249BBAB}" srcOrd="11" destOrd="0" parTransId="{23DFCBE1-A2A5-454B-AF46-1303BE379F4E}" sibTransId="{C6AEFF1B-09C0-464F-93BD-FF019DDA24D9}"/>
    <dgm:cxn modelId="{61589518-7C08-4278-99E5-F879390B0C81}" type="presOf" srcId="{51CE66C3-6384-46DF-8011-CBBB04223E3E}" destId="{C0234E08-10E6-4034-BB01-4EAEF6469166}" srcOrd="0" destOrd="1" presId="urn:microsoft.com/office/officeart/2009/3/layout/BlockDescendingList"/>
    <dgm:cxn modelId="{ED9D3083-FF0D-4DE3-8C1D-2419BA5E6E77}" srcId="{FADD7EBC-E329-44E6-9058-9712130D2B4D}" destId="{DE72592F-B620-4371-A836-4ABDFA271647}" srcOrd="4" destOrd="0" parTransId="{A2227D51-A865-4C58-83FE-201C3D3AA738}" sibTransId="{90023939-9D5F-4B67-A7A0-DC9B8DC941ED}"/>
    <dgm:cxn modelId="{0608E5AD-F815-409E-A591-8F2FB65D3038}" type="presOf" srcId="{0EA4A749-19EB-4A01-89E8-A119340A94DB}" destId="{BD863CAC-C421-4B61-AFB5-49442BDE4758}" srcOrd="0" destOrd="4" presId="urn:microsoft.com/office/officeart/2009/3/layout/BlockDescendingList"/>
    <dgm:cxn modelId="{F3DF9AC5-DEBC-4A08-9970-8C3E3B52D477}" type="presOf" srcId="{418E5775-2ADF-4471-A133-6FFDF3FB6F4B}" destId="{C0234E08-10E6-4034-BB01-4EAEF6469166}" srcOrd="0" destOrd="3" presId="urn:microsoft.com/office/officeart/2009/3/layout/BlockDescendingList"/>
    <dgm:cxn modelId="{D124512D-6A06-446A-93F5-7EA32AE5B648}" type="presOf" srcId="{399D8DC7-E9D7-4D91-A879-6B107AEC3907}" destId="{D22F869D-A6C6-434C-AAF8-181EDD8A2F1D}" srcOrd="0" destOrd="0" presId="urn:microsoft.com/office/officeart/2009/3/layout/BlockDescendingList"/>
    <dgm:cxn modelId="{7DD139BF-01E2-4298-89A8-4B28EDE66D50}" type="presOf" srcId="{AA64B145-F58C-4565-9825-6418E42F4838}" destId="{BD863CAC-C421-4B61-AFB5-49442BDE4758}" srcOrd="0" destOrd="10" presId="urn:microsoft.com/office/officeart/2009/3/layout/BlockDescendingList"/>
    <dgm:cxn modelId="{1DF770A9-BCDA-4EE0-A88D-C709B5F41ED8}" type="presOf" srcId="{D57D01F5-302D-4B7B-8632-21071FDE318B}" destId="{D9BFBCB4-27A8-44B6-B9ED-B963C75E82DD}" srcOrd="0" destOrd="1" presId="urn:microsoft.com/office/officeart/2009/3/layout/BlockDescendingList"/>
    <dgm:cxn modelId="{D35CF7A4-1C2B-45BA-A08B-F0160BD032FC}" srcId="{451A1164-E8E3-4595-9663-AF9CD07BB6D3}" destId="{426B000E-8BFC-4F43-A29E-D09ED60F6FF8}" srcOrd="4" destOrd="0" parTransId="{C0C57A76-EEA9-4F4D-8917-69113F4C9B7C}" sibTransId="{C054C198-84F4-44F6-91DE-2CB151240DC2}"/>
    <dgm:cxn modelId="{F02CDCC4-E24A-478D-BB1E-3B7D049775A6}" type="presOf" srcId="{451A1164-E8E3-4595-9663-AF9CD07BB6D3}" destId="{A8EFF4E8-49A7-4A3E-A175-C00F706D1AAC}" srcOrd="1" destOrd="0" presId="urn:microsoft.com/office/officeart/2009/3/layout/BlockDescendingList"/>
    <dgm:cxn modelId="{E2F76FE3-60BA-4E48-94F8-90C09253E538}" srcId="{38C37E41-1D27-4A6C-BCBF-89B399551CCC}" destId="{4F7DF9E2-FBE8-4B99-9BEA-D6FEF93C79D8}" srcOrd="7" destOrd="0" parTransId="{17316EFB-1BC2-4DF1-B6E8-C3D2D0A538F6}" sibTransId="{B819463E-257E-448A-BFAA-CD34D1BA081E}"/>
    <dgm:cxn modelId="{011CE887-3F7B-4624-83DF-F31077E35E43}" srcId="{6A21CFF8-462B-413D-9F0B-D7F8C3C44569}" destId="{13F89B02-3AB2-47B7-9455-34AF198F2CDA}" srcOrd="0" destOrd="0" parTransId="{621F5840-7EAA-4554-828B-0533D516C426}" sibTransId="{EFCAB6EE-89F1-45DC-BEDE-CA7D263FC5DF}"/>
    <dgm:cxn modelId="{B835E3C5-9230-4523-A884-0F10EA1901AF}" type="presOf" srcId="{1F7D91F0-6DE5-404F-BB54-6BEE952DE5CF}" destId="{BD863CAC-C421-4B61-AFB5-49442BDE4758}" srcOrd="0" destOrd="12" presId="urn:microsoft.com/office/officeart/2009/3/layout/BlockDescendingList"/>
    <dgm:cxn modelId="{080D990D-90A3-4F08-84F3-3E314B0D6372}" type="presOf" srcId="{7D0D92C4-9C59-4A33-85C7-BE4DCD37EAB3}" destId="{BD863CAC-C421-4B61-AFB5-49442BDE4758}" srcOrd="0" destOrd="9" presId="urn:microsoft.com/office/officeart/2009/3/layout/BlockDescendingList"/>
    <dgm:cxn modelId="{94D31C00-EC0E-4E24-BF08-196CD5E275EB}" type="presOf" srcId="{DE72592F-B620-4371-A836-4ABDFA271647}" destId="{C842D6CE-EA4D-4899-8F3A-03B1F3424986}" srcOrd="0" destOrd="0" presId="urn:microsoft.com/office/officeart/2009/3/layout/BlockDescendingList"/>
    <dgm:cxn modelId="{ADBACAA8-E13E-438E-AF27-567D6120E8F3}" srcId="{38C37E41-1D27-4A6C-BCBF-89B399551CCC}" destId="{1F7D91F0-6DE5-404F-BB54-6BEE952DE5CF}" srcOrd="12" destOrd="0" parTransId="{265B054D-84F4-40B5-A861-6659DD3F748A}" sibTransId="{28FDC2F6-CE6C-4227-812E-703C284273EB}"/>
    <dgm:cxn modelId="{8E000A6C-8490-4132-AD93-5F8A77EE48FB}" srcId="{38C37E41-1D27-4A6C-BCBF-89B399551CCC}" destId="{A353E860-3EC9-4FE0-A8D6-BF818B9E873A}" srcOrd="6" destOrd="0" parTransId="{B56CBF33-73AD-425C-84E5-0D57705A5B6C}" sibTransId="{9C19A94A-3B7D-4EC7-B618-A9783B690AC1}"/>
    <dgm:cxn modelId="{4C54BD25-FF36-4A3E-B39C-4631A96F065C}" srcId="{D683B31B-FFFD-4512-A3D3-CF514953404D}" destId="{6C8D3FB4-A7B9-4961-9470-8BEA1E088569}" srcOrd="2" destOrd="0" parTransId="{3CF8E9EB-D451-4492-A9F9-3AE172A0DDC2}" sibTransId="{968F5FEB-6FDD-4835-84E6-ACBD00D64476}"/>
    <dgm:cxn modelId="{F3FE9F4A-663E-4007-8BEE-C665B9669D7E}" srcId="{DE72592F-B620-4371-A836-4ABDFA271647}" destId="{935CCEDE-C92F-4CFB-812A-C7D8FAD7E7CE}" srcOrd="0" destOrd="0" parTransId="{4D752696-F0DA-4714-8128-61FFAA0D26CD}" sibTransId="{396EB8B6-4739-4B12-84F8-D500C43F8684}"/>
    <dgm:cxn modelId="{01FE7957-E833-4500-8392-E2F9022D1E1C}" type="presOf" srcId="{FADD7EBC-E329-44E6-9058-9712130D2B4D}" destId="{A996CCF1-73BA-4F1E-BE3E-920FB50AA0B9}" srcOrd="0" destOrd="0" presId="urn:microsoft.com/office/officeart/2009/3/layout/BlockDescendingList"/>
    <dgm:cxn modelId="{913A00D5-81B5-4F25-9146-7FF4C81185EA}" srcId="{38C37E41-1D27-4A6C-BCBF-89B399551CCC}" destId="{581ECF3B-E6D2-41A8-9AC9-47BA86566E52}" srcOrd="1" destOrd="0" parTransId="{E24FC4F4-A770-4FBD-9204-1BF01430C1BF}" sibTransId="{F3FCD68B-95CC-4C05-B27F-147AFBD7A9D6}"/>
    <dgm:cxn modelId="{2681D51A-E063-455B-AE98-CA54EDCE0A2C}" type="presOf" srcId="{6A21CFF8-462B-413D-9F0B-D7F8C3C44569}" destId="{9738B092-744E-4910-BFD7-60F7EEDC61C5}" srcOrd="0" destOrd="0" presId="urn:microsoft.com/office/officeart/2009/3/layout/BlockDescendingList"/>
    <dgm:cxn modelId="{5895D9E0-FB57-4EAE-8AE8-F1728062EE85}" type="presOf" srcId="{C9DAD96D-19DF-4F87-ACB5-925A0294E0D5}" destId="{A22289FB-6837-4657-A417-C5E6300A3D46}" srcOrd="1" destOrd="0" presId="urn:microsoft.com/office/officeart/2009/3/layout/BlockDescendingList"/>
    <dgm:cxn modelId="{B81B39EC-D59C-4C84-B065-640C964ED094}" type="presOf" srcId="{C36524DD-2059-4B5D-B427-EF88E249BBAB}" destId="{BD863CAC-C421-4B61-AFB5-49442BDE4758}" srcOrd="0" destOrd="11" presId="urn:microsoft.com/office/officeart/2009/3/layout/BlockDescendingList"/>
    <dgm:cxn modelId="{CB5CCE73-09E6-45AA-87F5-6364BC9AF167}" type="presOf" srcId="{819F4DD6-7FD9-4676-935F-A45AFA6F655F}" destId="{56FE832A-210E-4B68-8B4B-B88BA879D676}" srcOrd="0" destOrd="0" presId="urn:microsoft.com/office/officeart/2009/3/layout/BlockDescendingList"/>
    <dgm:cxn modelId="{8BD82CA7-1AC9-4035-ACD6-F790C16FD3FC}" srcId="{D683B31B-FFFD-4512-A3D3-CF514953404D}" destId="{A8333892-E051-4E69-857F-D59493CB05AA}" srcOrd="0" destOrd="0" parTransId="{0DF2EBC7-8D89-488D-BDD0-EC4C07506DF6}" sibTransId="{CEF05386-3889-498C-B4D9-A7A0CA823373}"/>
    <dgm:cxn modelId="{EA436AB8-503B-4878-8DC0-C0736AAE540D}" srcId="{FADD7EBC-E329-44E6-9058-9712130D2B4D}" destId="{6D4209AC-CE38-4549-8466-DE6C99F60F83}" srcOrd="8" destOrd="0" parTransId="{13F57A6F-9AC4-4A23-8CB6-2BF8D02E1F13}" sibTransId="{E290CE50-D9AF-479E-942B-2950A069A822}"/>
    <dgm:cxn modelId="{97567C9D-836B-4627-BA38-75F00061E612}" type="presOf" srcId="{6C8D3FB4-A7B9-4961-9470-8BEA1E088569}" destId="{4FE797B4-4234-4738-AF76-EE669E312A67}" srcOrd="0" destOrd="2" presId="urn:microsoft.com/office/officeart/2009/3/layout/BlockDescendingList"/>
    <dgm:cxn modelId="{14BDD27D-0BBD-400A-80CB-1F6CC6D2D36E}" srcId="{D683B31B-FFFD-4512-A3D3-CF514953404D}" destId="{9B094A81-7509-4231-B2ED-9DCEB61353C3}" srcOrd="3" destOrd="0" parTransId="{B8E7D1D5-8FE2-4A38-8E21-2E234A8C0A46}" sibTransId="{FB1A0A7F-0CB6-449C-959F-F7FAEB9E6865}"/>
    <dgm:cxn modelId="{ECB5B01C-76C1-4EF0-B6A3-FDAF2453A433}" srcId="{DE72592F-B620-4371-A836-4ABDFA271647}" destId="{BF6EA406-F11A-49B5-B886-D65ACE344625}" srcOrd="1" destOrd="0" parTransId="{2B73BF22-894F-4FD3-A4AE-B8C4C862A8BE}" sibTransId="{20036B36-DF1C-4B5B-9290-3F5EC5F02CBB}"/>
    <dgm:cxn modelId="{6498DDD4-7A75-4AD0-A656-3F3123491230}" type="presOf" srcId="{E6783855-87CF-4C4B-812C-E3F6CEFE737D}" destId="{00FF0C74-70D0-4919-8B76-23056D70D463}" srcOrd="0" destOrd="2" presId="urn:microsoft.com/office/officeart/2009/3/layout/BlockDescendingList"/>
    <dgm:cxn modelId="{7386C309-01E3-4FDE-A815-02588D0C2B66}" srcId="{C9DAD96D-19DF-4F87-ACB5-925A0294E0D5}" destId="{A5F88106-E24D-4B88-A18A-5D64A800C98A}" srcOrd="1" destOrd="0" parTransId="{D83BD41A-5D98-4322-B099-2E2012E5A48F}" sibTransId="{06FFA575-F1C9-41DB-BC12-3F9012CF12D8}"/>
    <dgm:cxn modelId="{ECA2B0D8-2F4F-4AF9-8DE2-AE6829EC441C}" type="presParOf" srcId="{A996CCF1-73BA-4F1E-BE3E-920FB50AA0B9}" destId="{18577605-E00E-4C46-BA1C-6549A9B6CB4A}" srcOrd="0" destOrd="0" presId="urn:microsoft.com/office/officeart/2009/3/layout/BlockDescendingList"/>
    <dgm:cxn modelId="{B02BD521-F971-483F-91DC-7F9AD7C386E6}" type="presParOf" srcId="{A996CCF1-73BA-4F1E-BE3E-920FB50AA0B9}" destId="{BD863CAC-C421-4B61-AFB5-49442BDE4758}" srcOrd="1" destOrd="0" presId="urn:microsoft.com/office/officeart/2009/3/layout/BlockDescendingList"/>
    <dgm:cxn modelId="{CD684369-BE2B-4168-9988-734294D8CB1B}" type="presParOf" srcId="{A996CCF1-73BA-4F1E-BE3E-920FB50AA0B9}" destId="{5CAE20B8-71D5-452D-8319-321246D7FA98}" srcOrd="2" destOrd="0" presId="urn:microsoft.com/office/officeart/2009/3/layout/BlockDescendingList"/>
    <dgm:cxn modelId="{B3C9550B-F60A-44FA-8B2F-17B257048BB8}" type="presParOf" srcId="{5CAE20B8-71D5-452D-8319-321246D7FA98}" destId="{50142CB5-40DE-4369-9033-5559FE344206}" srcOrd="0" destOrd="0" presId="urn:microsoft.com/office/officeart/2009/3/layout/BlockDescendingList"/>
    <dgm:cxn modelId="{E445D2BF-EE71-48D9-B1CF-C0308F366489}" type="presParOf" srcId="{A996CCF1-73BA-4F1E-BE3E-920FB50AA0B9}" destId="{AC1258F5-D336-4B41-B8C1-C954046AF801}" srcOrd="3" destOrd="0" presId="urn:microsoft.com/office/officeart/2009/3/layout/BlockDescendingList"/>
    <dgm:cxn modelId="{32F254E1-8906-4E7D-A9D4-04E10A77C832}" type="presParOf" srcId="{A996CCF1-73BA-4F1E-BE3E-920FB50AA0B9}" destId="{D22F869D-A6C6-434C-AAF8-181EDD8A2F1D}" srcOrd="4" destOrd="0" presId="urn:microsoft.com/office/officeart/2009/3/layout/BlockDescendingList"/>
    <dgm:cxn modelId="{712532E7-B8E4-46A4-83F0-8F745CCBFBB6}" type="presParOf" srcId="{A996CCF1-73BA-4F1E-BE3E-920FB50AA0B9}" destId="{B37CA469-FD75-4B03-8CED-9110D377E33E}" srcOrd="5" destOrd="0" presId="urn:microsoft.com/office/officeart/2009/3/layout/BlockDescendingList"/>
    <dgm:cxn modelId="{B2A3DFA4-4EDA-4FA8-84E3-0EEEF43A70E2}" type="presParOf" srcId="{B37CA469-FD75-4B03-8CED-9110D377E33E}" destId="{A8EFF4E8-49A7-4A3E-A175-C00F706D1AAC}" srcOrd="0" destOrd="0" presId="urn:microsoft.com/office/officeart/2009/3/layout/BlockDescendingList"/>
    <dgm:cxn modelId="{11C6B66A-876F-482F-B08D-BB0098229DB9}" type="presParOf" srcId="{A996CCF1-73BA-4F1E-BE3E-920FB50AA0B9}" destId="{FC9A577F-E9A1-432F-A2FC-D0ED06130B3C}" srcOrd="6" destOrd="0" presId="urn:microsoft.com/office/officeart/2009/3/layout/BlockDescendingList"/>
    <dgm:cxn modelId="{02150518-A708-4714-9F35-3AB4A8753E88}" type="presParOf" srcId="{A996CCF1-73BA-4F1E-BE3E-920FB50AA0B9}" destId="{4FE797B4-4234-4738-AF76-EE669E312A67}" srcOrd="7" destOrd="0" presId="urn:microsoft.com/office/officeart/2009/3/layout/BlockDescendingList"/>
    <dgm:cxn modelId="{CC9D1500-231C-4998-A5C9-F39785CBBF6F}" type="presParOf" srcId="{A996CCF1-73BA-4F1E-BE3E-920FB50AA0B9}" destId="{6D9548ED-6BEB-468B-A401-2F12FD12E7C1}" srcOrd="8" destOrd="0" presId="urn:microsoft.com/office/officeart/2009/3/layout/BlockDescendingList"/>
    <dgm:cxn modelId="{92C0EE06-FA74-4836-8C27-400F616931A5}" type="presParOf" srcId="{6D9548ED-6BEB-468B-A401-2F12FD12E7C1}" destId="{BB4FD353-0D35-400E-BF95-5826AE69B3C9}" srcOrd="0" destOrd="0" presId="urn:microsoft.com/office/officeart/2009/3/layout/BlockDescendingList"/>
    <dgm:cxn modelId="{19A35761-439F-4EB2-A094-13A83A69A54A}" type="presParOf" srcId="{A996CCF1-73BA-4F1E-BE3E-920FB50AA0B9}" destId="{9738B092-744E-4910-BFD7-60F7EEDC61C5}" srcOrd="9" destOrd="0" presId="urn:microsoft.com/office/officeart/2009/3/layout/BlockDescendingList"/>
    <dgm:cxn modelId="{ABFFB81F-BD01-4C54-8FEF-C70A6DF169CB}" type="presParOf" srcId="{A996CCF1-73BA-4F1E-BE3E-920FB50AA0B9}" destId="{D9BFBCB4-27A8-44B6-B9ED-B963C75E82DD}" srcOrd="10" destOrd="0" presId="urn:microsoft.com/office/officeart/2009/3/layout/BlockDescendingList"/>
    <dgm:cxn modelId="{7D25CA65-BDA3-4E7C-B625-CCB7C443535F}" type="presParOf" srcId="{A996CCF1-73BA-4F1E-BE3E-920FB50AA0B9}" destId="{6A0A906B-0C35-4207-A707-D43376BFB691}" srcOrd="11" destOrd="0" presId="urn:microsoft.com/office/officeart/2009/3/layout/BlockDescendingList"/>
    <dgm:cxn modelId="{19E45E87-A776-4A7C-9546-65BB40892DBB}" type="presParOf" srcId="{6A0A906B-0C35-4207-A707-D43376BFB691}" destId="{9A90B0AB-6D64-4364-8999-7D83E8F8F4D8}" srcOrd="0" destOrd="0" presId="urn:microsoft.com/office/officeart/2009/3/layout/BlockDescendingList"/>
    <dgm:cxn modelId="{0FD82D3C-E95E-4221-8DBB-C4AE767573FD}" type="presParOf" srcId="{A996CCF1-73BA-4F1E-BE3E-920FB50AA0B9}" destId="{C842D6CE-EA4D-4899-8F3A-03B1F3424986}" srcOrd="12" destOrd="0" presId="urn:microsoft.com/office/officeart/2009/3/layout/BlockDescendingList"/>
    <dgm:cxn modelId="{C1297694-8F87-448D-869B-053C1F39BE41}" type="presParOf" srcId="{A996CCF1-73BA-4F1E-BE3E-920FB50AA0B9}" destId="{00FF0C74-70D0-4919-8B76-23056D70D463}" srcOrd="13" destOrd="0" presId="urn:microsoft.com/office/officeart/2009/3/layout/BlockDescendingList"/>
    <dgm:cxn modelId="{A194B87B-3FDC-48D7-AAD3-74F6E43C6825}" type="presParOf" srcId="{A996CCF1-73BA-4F1E-BE3E-920FB50AA0B9}" destId="{05B13DFA-6059-49AE-8902-E5A82F0FEE1C}" srcOrd="14" destOrd="0" presId="urn:microsoft.com/office/officeart/2009/3/layout/BlockDescendingList"/>
    <dgm:cxn modelId="{E75CAFF5-33C6-40C0-A203-6ACF66170052}" type="presParOf" srcId="{05B13DFA-6059-49AE-8902-E5A82F0FEE1C}" destId="{199B19A5-5F67-4A14-966B-18C56A2845B1}" srcOrd="0" destOrd="0" presId="urn:microsoft.com/office/officeart/2009/3/layout/BlockDescendingList"/>
    <dgm:cxn modelId="{1B03BC83-F58C-4913-B325-7E605E7DECD5}" type="presParOf" srcId="{A996CCF1-73BA-4F1E-BE3E-920FB50AA0B9}" destId="{49D81499-2EF7-4993-917D-5BB77B1A4C6B}" srcOrd="15" destOrd="0" presId="urn:microsoft.com/office/officeart/2009/3/layout/BlockDescendingList"/>
    <dgm:cxn modelId="{D3903673-17AE-4539-AB29-B1A379304595}" type="presParOf" srcId="{A996CCF1-73BA-4F1E-BE3E-920FB50AA0B9}" destId="{C0234E08-10E6-4034-BB01-4EAEF6469166}" srcOrd="16" destOrd="0" presId="urn:microsoft.com/office/officeart/2009/3/layout/BlockDescendingList"/>
    <dgm:cxn modelId="{B56DC596-3FE2-4710-8D2C-0CDCE7DBFF58}" type="presParOf" srcId="{A996CCF1-73BA-4F1E-BE3E-920FB50AA0B9}" destId="{F2A9010A-845D-4231-875A-31F5DC55FDEF}" srcOrd="17" destOrd="0" presId="urn:microsoft.com/office/officeart/2009/3/layout/BlockDescendingList"/>
    <dgm:cxn modelId="{48576AE0-644A-4698-A568-FB391381D012}" type="presParOf" srcId="{F2A9010A-845D-4231-875A-31F5DC55FDEF}" destId="{32809C20-B2C3-4C11-86C5-10F0AC0C503B}" srcOrd="0" destOrd="0" presId="urn:microsoft.com/office/officeart/2009/3/layout/BlockDescendingList"/>
    <dgm:cxn modelId="{ED93E120-5503-4F0B-A4B4-2F2ADCDE357A}" type="presParOf" srcId="{A996CCF1-73BA-4F1E-BE3E-920FB50AA0B9}" destId="{69446167-773D-464A-B5B0-F1277E4A0817}" srcOrd="18" destOrd="0" presId="urn:microsoft.com/office/officeart/2009/3/layout/BlockDescendingList"/>
    <dgm:cxn modelId="{876939F7-2293-480E-8429-EE662B9ECAAA}" type="presParOf" srcId="{A996CCF1-73BA-4F1E-BE3E-920FB50AA0B9}" destId="{56FE832A-210E-4B68-8B4B-B88BA879D676}" srcOrd="19" destOrd="0" presId="urn:microsoft.com/office/officeart/2009/3/layout/BlockDescendingList"/>
    <dgm:cxn modelId="{96DFE5C9-B43E-44A2-AE96-2DE2F36AB7C4}" type="presParOf" srcId="{A996CCF1-73BA-4F1E-BE3E-920FB50AA0B9}" destId="{385A40C2-F6DF-4C58-AE21-ED120A1FB881}" srcOrd="20" destOrd="0" presId="urn:microsoft.com/office/officeart/2009/3/layout/BlockDescendingList"/>
    <dgm:cxn modelId="{063A024F-2CA6-4188-B0CC-422ADE62B212}" type="presParOf" srcId="{385A40C2-F6DF-4C58-AE21-ED120A1FB881}" destId="{A22289FB-6837-4657-A417-C5E6300A3D46}" srcOrd="0" destOrd="0" presId="urn:microsoft.com/office/officeart/2009/3/layout/BlockDescending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DCAA55-60BA-480C-9E4D-9B1964391796}" type="doc">
      <dgm:prSet loTypeId="urn:microsoft.com/office/officeart/2005/8/layout/equation2" loCatId="relationship" qsTypeId="urn:microsoft.com/office/officeart/2005/8/quickstyle/simple1" qsCatId="simple" csTypeId="urn:microsoft.com/office/officeart/2005/8/colors/colorful2" csCatId="colorful" phldr="1"/>
      <dgm:spPr/>
      <dgm:t>
        <a:bodyPr/>
        <a:lstStyle/>
        <a:p>
          <a:endParaRPr lang="en-ZA"/>
        </a:p>
      </dgm:t>
    </dgm:pt>
    <dgm:pt modelId="{EE89C722-306A-4E68-B4F8-E19BB67A788C}">
      <dgm:prSet/>
      <dgm:spPr/>
      <dgm:t>
        <a:bodyPr/>
        <a:lstStyle/>
        <a:p>
          <a:pPr rtl="0"/>
          <a:r>
            <a:rPr lang="en-US" dirty="0" smtClean="0"/>
            <a:t>Increasing Bank Overdraft</a:t>
          </a:r>
        </a:p>
      </dgm:t>
    </dgm:pt>
    <dgm:pt modelId="{BD902306-4132-44DE-A50C-6E9FAFC8B365}" type="parTrans" cxnId="{F87268EE-B349-4B3D-A58D-0F8A29288FB4}">
      <dgm:prSet/>
      <dgm:spPr/>
      <dgm:t>
        <a:bodyPr/>
        <a:lstStyle/>
        <a:p>
          <a:endParaRPr lang="en-ZA"/>
        </a:p>
      </dgm:t>
    </dgm:pt>
    <dgm:pt modelId="{76AB73FE-11AC-4D77-BC0D-E76AB8176EE8}" type="sibTrans" cxnId="{F87268EE-B349-4B3D-A58D-0F8A29288FB4}">
      <dgm:prSet/>
      <dgm:spPr/>
      <dgm:t>
        <a:bodyPr/>
        <a:lstStyle/>
        <a:p>
          <a:endParaRPr lang="en-ZA"/>
        </a:p>
      </dgm:t>
    </dgm:pt>
    <dgm:pt modelId="{BBD89965-833D-4EB2-8A32-0683A2A67CA4}">
      <dgm:prSet/>
      <dgm:spPr/>
      <dgm:t>
        <a:bodyPr/>
        <a:lstStyle/>
        <a:p>
          <a:pPr rtl="0"/>
          <a:r>
            <a:rPr lang="en-US" dirty="0" smtClean="0"/>
            <a:t>Poor recoverability of debtors</a:t>
          </a:r>
          <a:endParaRPr lang="en-ZA" dirty="0"/>
        </a:p>
      </dgm:t>
    </dgm:pt>
    <dgm:pt modelId="{475649CB-9E53-461B-9F9F-6F0D786E525B}" type="parTrans" cxnId="{9E1A1AF1-22B1-4221-AEA5-4BAC4B5FE559}">
      <dgm:prSet/>
      <dgm:spPr/>
      <dgm:t>
        <a:bodyPr/>
        <a:lstStyle/>
        <a:p>
          <a:endParaRPr lang="en-ZA"/>
        </a:p>
      </dgm:t>
    </dgm:pt>
    <dgm:pt modelId="{EB756FEE-41BC-43DF-9590-81D0C6D1B559}" type="sibTrans" cxnId="{9E1A1AF1-22B1-4221-AEA5-4BAC4B5FE559}">
      <dgm:prSet/>
      <dgm:spPr/>
      <dgm:t>
        <a:bodyPr/>
        <a:lstStyle/>
        <a:p>
          <a:endParaRPr lang="en-ZA"/>
        </a:p>
      </dgm:t>
    </dgm:pt>
    <dgm:pt modelId="{550E94D3-EF20-485F-A416-23836617F79C}">
      <dgm:prSet/>
      <dgm:spPr/>
      <dgm:t>
        <a:bodyPr/>
        <a:lstStyle/>
        <a:p>
          <a:pPr rtl="0"/>
          <a:r>
            <a:rPr lang="en-US" dirty="0" smtClean="0"/>
            <a:t>Going concern</a:t>
          </a:r>
          <a:endParaRPr lang="en-ZA" dirty="0"/>
        </a:p>
      </dgm:t>
    </dgm:pt>
    <dgm:pt modelId="{A91D4149-7699-44AA-A707-A4E7BDF25F7F}" type="parTrans" cxnId="{F1B2A968-695C-4A79-9122-59A120FF5CD1}">
      <dgm:prSet/>
      <dgm:spPr/>
      <dgm:t>
        <a:bodyPr/>
        <a:lstStyle/>
        <a:p>
          <a:endParaRPr lang="en-ZA"/>
        </a:p>
      </dgm:t>
    </dgm:pt>
    <dgm:pt modelId="{2FF56E78-1434-436D-9D86-76CE5050C576}" type="sibTrans" cxnId="{F1B2A968-695C-4A79-9122-59A120FF5CD1}">
      <dgm:prSet/>
      <dgm:spPr/>
      <dgm:t>
        <a:bodyPr/>
        <a:lstStyle/>
        <a:p>
          <a:endParaRPr lang="en-ZA"/>
        </a:p>
      </dgm:t>
    </dgm:pt>
    <dgm:pt modelId="{B6CEC1D6-6B1B-4BC6-9193-B4519DB0379D}" type="pres">
      <dgm:prSet presAssocID="{FDDCAA55-60BA-480C-9E4D-9B1964391796}" presName="Name0" presStyleCnt="0">
        <dgm:presLayoutVars>
          <dgm:dir/>
          <dgm:resizeHandles val="exact"/>
        </dgm:presLayoutVars>
      </dgm:prSet>
      <dgm:spPr/>
      <dgm:t>
        <a:bodyPr/>
        <a:lstStyle/>
        <a:p>
          <a:endParaRPr lang="en-ZA"/>
        </a:p>
      </dgm:t>
    </dgm:pt>
    <dgm:pt modelId="{27661636-3355-4426-BD33-0D3916CA615D}" type="pres">
      <dgm:prSet presAssocID="{FDDCAA55-60BA-480C-9E4D-9B1964391796}" presName="vNodes" presStyleCnt="0"/>
      <dgm:spPr/>
    </dgm:pt>
    <dgm:pt modelId="{9C9C0CD2-D20F-4CAC-AC37-E16646AD427D}" type="pres">
      <dgm:prSet presAssocID="{EE89C722-306A-4E68-B4F8-E19BB67A788C}" presName="node" presStyleLbl="node1" presStyleIdx="0" presStyleCnt="3">
        <dgm:presLayoutVars>
          <dgm:bulletEnabled val="1"/>
        </dgm:presLayoutVars>
      </dgm:prSet>
      <dgm:spPr/>
      <dgm:t>
        <a:bodyPr/>
        <a:lstStyle/>
        <a:p>
          <a:endParaRPr lang="en-ZA"/>
        </a:p>
      </dgm:t>
    </dgm:pt>
    <dgm:pt modelId="{C767564F-E90D-4547-AFB4-7315A7C6ADB3}" type="pres">
      <dgm:prSet presAssocID="{76AB73FE-11AC-4D77-BC0D-E76AB8176EE8}" presName="spacerT" presStyleCnt="0"/>
      <dgm:spPr/>
    </dgm:pt>
    <dgm:pt modelId="{2BC60049-322F-46DE-A05E-A86AD9330407}" type="pres">
      <dgm:prSet presAssocID="{76AB73FE-11AC-4D77-BC0D-E76AB8176EE8}" presName="sibTrans" presStyleLbl="sibTrans2D1" presStyleIdx="0" presStyleCnt="2"/>
      <dgm:spPr/>
      <dgm:t>
        <a:bodyPr/>
        <a:lstStyle/>
        <a:p>
          <a:endParaRPr lang="en-ZA"/>
        </a:p>
      </dgm:t>
    </dgm:pt>
    <dgm:pt modelId="{BB3FD5D9-1BAC-4490-B155-F62AE0AB23C4}" type="pres">
      <dgm:prSet presAssocID="{76AB73FE-11AC-4D77-BC0D-E76AB8176EE8}" presName="spacerB" presStyleCnt="0"/>
      <dgm:spPr/>
    </dgm:pt>
    <dgm:pt modelId="{F1DC2AF4-581F-428C-BAF7-30DF60FC3BDA}" type="pres">
      <dgm:prSet presAssocID="{BBD89965-833D-4EB2-8A32-0683A2A67CA4}" presName="node" presStyleLbl="node1" presStyleIdx="1" presStyleCnt="3">
        <dgm:presLayoutVars>
          <dgm:bulletEnabled val="1"/>
        </dgm:presLayoutVars>
      </dgm:prSet>
      <dgm:spPr/>
      <dgm:t>
        <a:bodyPr/>
        <a:lstStyle/>
        <a:p>
          <a:endParaRPr lang="en-ZA"/>
        </a:p>
      </dgm:t>
    </dgm:pt>
    <dgm:pt modelId="{0404E73A-1E09-4083-951C-F553EB841546}" type="pres">
      <dgm:prSet presAssocID="{FDDCAA55-60BA-480C-9E4D-9B1964391796}" presName="sibTransLast" presStyleLbl="sibTrans2D1" presStyleIdx="1" presStyleCnt="2"/>
      <dgm:spPr/>
      <dgm:t>
        <a:bodyPr/>
        <a:lstStyle/>
        <a:p>
          <a:endParaRPr lang="en-ZA"/>
        </a:p>
      </dgm:t>
    </dgm:pt>
    <dgm:pt modelId="{02BE0143-4155-4F7F-8E55-65AADA027A4F}" type="pres">
      <dgm:prSet presAssocID="{FDDCAA55-60BA-480C-9E4D-9B1964391796}" presName="connectorText" presStyleLbl="sibTrans2D1" presStyleIdx="1" presStyleCnt="2"/>
      <dgm:spPr/>
      <dgm:t>
        <a:bodyPr/>
        <a:lstStyle/>
        <a:p>
          <a:endParaRPr lang="en-ZA"/>
        </a:p>
      </dgm:t>
    </dgm:pt>
    <dgm:pt modelId="{F0EB4D68-197F-4F98-8E71-57A832037D6D}" type="pres">
      <dgm:prSet presAssocID="{FDDCAA55-60BA-480C-9E4D-9B1964391796}" presName="lastNode" presStyleLbl="node1" presStyleIdx="2" presStyleCnt="3">
        <dgm:presLayoutVars>
          <dgm:bulletEnabled val="1"/>
        </dgm:presLayoutVars>
      </dgm:prSet>
      <dgm:spPr/>
      <dgm:t>
        <a:bodyPr/>
        <a:lstStyle/>
        <a:p>
          <a:endParaRPr lang="en-ZA"/>
        </a:p>
      </dgm:t>
    </dgm:pt>
  </dgm:ptLst>
  <dgm:cxnLst>
    <dgm:cxn modelId="{1BEC5DA0-5A54-4A70-8467-9AD5CAE1E2F8}" type="presOf" srcId="{EE89C722-306A-4E68-B4F8-E19BB67A788C}" destId="{9C9C0CD2-D20F-4CAC-AC37-E16646AD427D}" srcOrd="0" destOrd="0" presId="urn:microsoft.com/office/officeart/2005/8/layout/equation2"/>
    <dgm:cxn modelId="{F1B2A968-695C-4A79-9122-59A120FF5CD1}" srcId="{FDDCAA55-60BA-480C-9E4D-9B1964391796}" destId="{550E94D3-EF20-485F-A416-23836617F79C}" srcOrd="2" destOrd="0" parTransId="{A91D4149-7699-44AA-A707-A4E7BDF25F7F}" sibTransId="{2FF56E78-1434-436D-9D86-76CE5050C576}"/>
    <dgm:cxn modelId="{96619527-0344-4CD4-9199-AC42DF4E3786}" type="presOf" srcId="{EB756FEE-41BC-43DF-9590-81D0C6D1B559}" destId="{02BE0143-4155-4F7F-8E55-65AADA027A4F}" srcOrd="1" destOrd="0" presId="urn:microsoft.com/office/officeart/2005/8/layout/equation2"/>
    <dgm:cxn modelId="{9E4C1FFC-4C53-493D-822D-71E4F87CFF2F}" type="presOf" srcId="{FDDCAA55-60BA-480C-9E4D-9B1964391796}" destId="{B6CEC1D6-6B1B-4BC6-9193-B4519DB0379D}" srcOrd="0" destOrd="0" presId="urn:microsoft.com/office/officeart/2005/8/layout/equation2"/>
    <dgm:cxn modelId="{984AB50A-5BFD-43E0-90D3-013E4D3F8655}" type="presOf" srcId="{550E94D3-EF20-485F-A416-23836617F79C}" destId="{F0EB4D68-197F-4F98-8E71-57A832037D6D}" srcOrd="0" destOrd="0" presId="urn:microsoft.com/office/officeart/2005/8/layout/equation2"/>
    <dgm:cxn modelId="{F3CBEF6A-23D0-4431-AEAC-BCF8A1BFECEC}" type="presOf" srcId="{BBD89965-833D-4EB2-8A32-0683A2A67CA4}" destId="{F1DC2AF4-581F-428C-BAF7-30DF60FC3BDA}" srcOrd="0" destOrd="0" presId="urn:microsoft.com/office/officeart/2005/8/layout/equation2"/>
    <dgm:cxn modelId="{9E1A1AF1-22B1-4221-AEA5-4BAC4B5FE559}" srcId="{FDDCAA55-60BA-480C-9E4D-9B1964391796}" destId="{BBD89965-833D-4EB2-8A32-0683A2A67CA4}" srcOrd="1" destOrd="0" parTransId="{475649CB-9E53-461B-9F9F-6F0D786E525B}" sibTransId="{EB756FEE-41BC-43DF-9590-81D0C6D1B559}"/>
    <dgm:cxn modelId="{5FB8F8DE-2D2D-42D9-BD68-D5036AB94565}" type="presOf" srcId="{76AB73FE-11AC-4D77-BC0D-E76AB8176EE8}" destId="{2BC60049-322F-46DE-A05E-A86AD9330407}" srcOrd="0" destOrd="0" presId="urn:microsoft.com/office/officeart/2005/8/layout/equation2"/>
    <dgm:cxn modelId="{F87268EE-B349-4B3D-A58D-0F8A29288FB4}" srcId="{FDDCAA55-60BA-480C-9E4D-9B1964391796}" destId="{EE89C722-306A-4E68-B4F8-E19BB67A788C}" srcOrd="0" destOrd="0" parTransId="{BD902306-4132-44DE-A50C-6E9FAFC8B365}" sibTransId="{76AB73FE-11AC-4D77-BC0D-E76AB8176EE8}"/>
    <dgm:cxn modelId="{78623FD4-BC76-4833-9C15-77B4FC23C3A2}" type="presOf" srcId="{EB756FEE-41BC-43DF-9590-81D0C6D1B559}" destId="{0404E73A-1E09-4083-951C-F553EB841546}" srcOrd="0" destOrd="0" presId="urn:microsoft.com/office/officeart/2005/8/layout/equation2"/>
    <dgm:cxn modelId="{8B323245-9F53-4838-9271-122155E0C911}" type="presParOf" srcId="{B6CEC1D6-6B1B-4BC6-9193-B4519DB0379D}" destId="{27661636-3355-4426-BD33-0D3916CA615D}" srcOrd="0" destOrd="0" presId="urn:microsoft.com/office/officeart/2005/8/layout/equation2"/>
    <dgm:cxn modelId="{E5805853-3FE3-42AE-866D-06FF66512E44}" type="presParOf" srcId="{27661636-3355-4426-BD33-0D3916CA615D}" destId="{9C9C0CD2-D20F-4CAC-AC37-E16646AD427D}" srcOrd="0" destOrd="0" presId="urn:microsoft.com/office/officeart/2005/8/layout/equation2"/>
    <dgm:cxn modelId="{A15B38BF-9964-4E19-A067-9D3379D024EB}" type="presParOf" srcId="{27661636-3355-4426-BD33-0D3916CA615D}" destId="{C767564F-E90D-4547-AFB4-7315A7C6ADB3}" srcOrd="1" destOrd="0" presId="urn:microsoft.com/office/officeart/2005/8/layout/equation2"/>
    <dgm:cxn modelId="{159EDDF8-4919-49F9-94B0-BC76D805985C}" type="presParOf" srcId="{27661636-3355-4426-BD33-0D3916CA615D}" destId="{2BC60049-322F-46DE-A05E-A86AD9330407}" srcOrd="2" destOrd="0" presId="urn:microsoft.com/office/officeart/2005/8/layout/equation2"/>
    <dgm:cxn modelId="{C5AA2769-B01E-40BF-9459-D46F7FDACF30}" type="presParOf" srcId="{27661636-3355-4426-BD33-0D3916CA615D}" destId="{BB3FD5D9-1BAC-4490-B155-F62AE0AB23C4}" srcOrd="3" destOrd="0" presId="urn:microsoft.com/office/officeart/2005/8/layout/equation2"/>
    <dgm:cxn modelId="{5F30F725-07EE-409D-85A8-C9BB27720680}" type="presParOf" srcId="{27661636-3355-4426-BD33-0D3916CA615D}" destId="{F1DC2AF4-581F-428C-BAF7-30DF60FC3BDA}" srcOrd="4" destOrd="0" presId="urn:microsoft.com/office/officeart/2005/8/layout/equation2"/>
    <dgm:cxn modelId="{B9FD626C-D7AC-4D85-AC09-DD1AC32C12CF}" type="presParOf" srcId="{B6CEC1D6-6B1B-4BC6-9193-B4519DB0379D}" destId="{0404E73A-1E09-4083-951C-F553EB841546}" srcOrd="1" destOrd="0" presId="urn:microsoft.com/office/officeart/2005/8/layout/equation2"/>
    <dgm:cxn modelId="{BCFDA59D-B7C6-44A9-85E6-34BAE9DA1F07}" type="presParOf" srcId="{0404E73A-1E09-4083-951C-F553EB841546}" destId="{02BE0143-4155-4F7F-8E55-65AADA027A4F}" srcOrd="0" destOrd="0" presId="urn:microsoft.com/office/officeart/2005/8/layout/equation2"/>
    <dgm:cxn modelId="{B0F4E069-3995-4B07-96CC-1605F5BBC3FC}" type="presParOf" srcId="{B6CEC1D6-6B1B-4BC6-9193-B4519DB0379D}" destId="{F0EB4D68-197F-4F98-8E71-57A832037D6D}" srcOrd="2" destOrd="0" presId="urn:microsoft.com/office/officeart/2005/8/layout/equation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A34C96-95B5-428E-80E7-91DD5B33789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ZA"/>
        </a:p>
      </dgm:t>
    </dgm:pt>
    <dgm:pt modelId="{9A9F0273-2985-4BF5-95C0-1B0C0437AF30}">
      <dgm:prSet/>
      <dgm:spPr/>
      <dgm:t>
        <a:bodyPr/>
        <a:lstStyle/>
        <a:p>
          <a:pPr rtl="0"/>
          <a:r>
            <a:rPr lang="en-GB" smtClean="0"/>
            <a:t>Initiatives to address concerns:</a:t>
          </a:r>
          <a:endParaRPr lang="en-ZA"/>
        </a:p>
      </dgm:t>
    </dgm:pt>
    <dgm:pt modelId="{15D1C198-9994-434C-970C-E7B5462C2772}" type="parTrans" cxnId="{846357DD-E335-4399-9AA5-F745BB54704B}">
      <dgm:prSet/>
      <dgm:spPr/>
      <dgm:t>
        <a:bodyPr/>
        <a:lstStyle/>
        <a:p>
          <a:endParaRPr lang="en-ZA"/>
        </a:p>
      </dgm:t>
    </dgm:pt>
    <dgm:pt modelId="{19696A93-2E8C-4B4C-88E4-CFD32E81BD28}" type="sibTrans" cxnId="{846357DD-E335-4399-9AA5-F745BB54704B}">
      <dgm:prSet/>
      <dgm:spPr/>
      <dgm:t>
        <a:bodyPr/>
        <a:lstStyle/>
        <a:p>
          <a:endParaRPr lang="en-ZA"/>
        </a:p>
      </dgm:t>
    </dgm:pt>
    <dgm:pt modelId="{E53CE9A1-AEFC-4525-A0B6-51625BDE312F}">
      <dgm:prSet/>
      <dgm:spPr/>
      <dgm:t>
        <a:bodyPr/>
        <a:lstStyle/>
        <a:p>
          <a:pPr rtl="0"/>
          <a:r>
            <a:rPr lang="en-GB" smtClean="0"/>
            <a:t>Immediate</a:t>
          </a:r>
          <a:endParaRPr lang="en-ZA"/>
        </a:p>
      </dgm:t>
    </dgm:pt>
    <dgm:pt modelId="{17F48BB4-FBF6-4DF4-870F-D5173B35AF32}" type="parTrans" cxnId="{5E0EE116-61A5-495A-A60E-A78844F5FA41}">
      <dgm:prSet/>
      <dgm:spPr/>
      <dgm:t>
        <a:bodyPr/>
        <a:lstStyle/>
        <a:p>
          <a:endParaRPr lang="en-ZA"/>
        </a:p>
      </dgm:t>
    </dgm:pt>
    <dgm:pt modelId="{5F1ADDD9-8F4E-47E5-855F-2511BEEF62A4}" type="sibTrans" cxnId="{5E0EE116-61A5-495A-A60E-A78844F5FA41}">
      <dgm:prSet/>
      <dgm:spPr/>
      <dgm:t>
        <a:bodyPr/>
        <a:lstStyle/>
        <a:p>
          <a:endParaRPr lang="en-ZA"/>
        </a:p>
      </dgm:t>
    </dgm:pt>
    <dgm:pt modelId="{508459AC-35FC-4083-A109-5545478CC47B}">
      <dgm:prSet/>
      <dgm:spPr/>
      <dgm:t>
        <a:bodyPr/>
        <a:lstStyle/>
        <a:p>
          <a:pPr rtl="0"/>
          <a:r>
            <a:rPr lang="en-GB" dirty="0" smtClean="0"/>
            <a:t>Release property rates payments monthly from 1 April 2019 compared to annual in advance in previous FY (R381m)</a:t>
          </a:r>
          <a:endParaRPr lang="en-ZA" dirty="0"/>
        </a:p>
      </dgm:t>
    </dgm:pt>
    <dgm:pt modelId="{3BDE6FCA-33F3-42F5-B612-831C93B53781}" type="parTrans" cxnId="{B1760C59-E101-4A9B-BAE6-D1D29268E0A6}">
      <dgm:prSet/>
      <dgm:spPr/>
      <dgm:t>
        <a:bodyPr/>
        <a:lstStyle/>
        <a:p>
          <a:endParaRPr lang="en-ZA"/>
        </a:p>
      </dgm:t>
    </dgm:pt>
    <dgm:pt modelId="{8F7D84FC-48FC-4EAE-AF7D-DB4997E00C8E}" type="sibTrans" cxnId="{B1760C59-E101-4A9B-BAE6-D1D29268E0A6}">
      <dgm:prSet/>
      <dgm:spPr/>
      <dgm:t>
        <a:bodyPr/>
        <a:lstStyle/>
        <a:p>
          <a:endParaRPr lang="en-ZA"/>
        </a:p>
      </dgm:t>
    </dgm:pt>
    <dgm:pt modelId="{56D91F9C-1ACA-42A5-8322-63E65648A577}">
      <dgm:prSet/>
      <dgm:spPr/>
      <dgm:t>
        <a:bodyPr/>
        <a:lstStyle/>
        <a:p>
          <a:pPr rtl="0"/>
          <a:r>
            <a:rPr lang="en-GB" dirty="0" smtClean="0"/>
            <a:t>Institutionalise joint task team – resolve client complaints </a:t>
          </a:r>
          <a:endParaRPr lang="en-ZA" dirty="0"/>
        </a:p>
      </dgm:t>
    </dgm:pt>
    <dgm:pt modelId="{2BC0431A-1B37-4DC8-88E8-9C328EF3CEFE}" type="parTrans" cxnId="{A0ABAA61-DA6A-4023-85EF-E109D72D83AB}">
      <dgm:prSet/>
      <dgm:spPr/>
      <dgm:t>
        <a:bodyPr/>
        <a:lstStyle/>
        <a:p>
          <a:endParaRPr lang="en-ZA"/>
        </a:p>
      </dgm:t>
    </dgm:pt>
    <dgm:pt modelId="{143804BF-EAE3-4E39-B5F4-101C76D855E9}" type="sibTrans" cxnId="{A0ABAA61-DA6A-4023-85EF-E109D72D83AB}">
      <dgm:prSet/>
      <dgm:spPr/>
      <dgm:t>
        <a:bodyPr/>
        <a:lstStyle/>
        <a:p>
          <a:endParaRPr lang="en-ZA"/>
        </a:p>
      </dgm:t>
    </dgm:pt>
    <dgm:pt modelId="{58C17B20-16F0-4F61-B2F0-AECB405FED26}">
      <dgm:prSet/>
      <dgm:spPr/>
      <dgm:t>
        <a:bodyPr/>
        <a:lstStyle/>
        <a:p>
          <a:pPr rtl="0"/>
          <a:r>
            <a:rPr lang="en-GB" dirty="0" smtClean="0"/>
            <a:t>National Treasury intervention / Ministerial intervention on outstanding debt</a:t>
          </a:r>
          <a:endParaRPr lang="en-ZA" dirty="0"/>
        </a:p>
      </dgm:t>
    </dgm:pt>
    <dgm:pt modelId="{E57B6505-295A-4B8A-BC59-BB0DC442F7C1}" type="parTrans" cxnId="{7D3F2C05-DE01-4D6D-86B4-C5976D0B41D4}">
      <dgm:prSet/>
      <dgm:spPr/>
      <dgm:t>
        <a:bodyPr/>
        <a:lstStyle/>
        <a:p>
          <a:endParaRPr lang="en-ZA"/>
        </a:p>
      </dgm:t>
    </dgm:pt>
    <dgm:pt modelId="{C11C46B1-F8E1-413F-B5C4-8F622AC725B8}" type="sibTrans" cxnId="{7D3F2C05-DE01-4D6D-86B4-C5976D0B41D4}">
      <dgm:prSet/>
      <dgm:spPr/>
      <dgm:t>
        <a:bodyPr/>
        <a:lstStyle/>
        <a:p>
          <a:endParaRPr lang="en-ZA"/>
        </a:p>
      </dgm:t>
    </dgm:pt>
    <dgm:pt modelId="{33493DE9-E5CD-4E6D-ACC2-04EB10C91452}">
      <dgm:prSet/>
      <dgm:spPr/>
      <dgm:t>
        <a:bodyPr/>
        <a:lstStyle/>
        <a:p>
          <a:pPr rtl="0"/>
          <a:r>
            <a:rPr lang="en-GB" dirty="0" smtClean="0"/>
            <a:t>Medium term:</a:t>
          </a:r>
          <a:endParaRPr lang="en-ZA" dirty="0"/>
        </a:p>
      </dgm:t>
    </dgm:pt>
    <dgm:pt modelId="{0E87624D-5943-4011-9332-0E86127FB304}" type="parTrans" cxnId="{FC264B15-7C3A-468A-B411-D0567E46D7A1}">
      <dgm:prSet/>
      <dgm:spPr/>
      <dgm:t>
        <a:bodyPr/>
        <a:lstStyle/>
        <a:p>
          <a:endParaRPr lang="en-ZA"/>
        </a:p>
      </dgm:t>
    </dgm:pt>
    <dgm:pt modelId="{4E0C0CB6-0400-4D41-B160-6DEE40E435D4}" type="sibTrans" cxnId="{FC264B15-7C3A-468A-B411-D0567E46D7A1}">
      <dgm:prSet/>
      <dgm:spPr/>
      <dgm:t>
        <a:bodyPr/>
        <a:lstStyle/>
        <a:p>
          <a:endParaRPr lang="en-ZA"/>
        </a:p>
      </dgm:t>
    </dgm:pt>
    <dgm:pt modelId="{3AA15081-49FC-400E-A072-5463BE929D28}">
      <dgm:prSet/>
      <dgm:spPr/>
      <dgm:t>
        <a:bodyPr/>
        <a:lstStyle/>
        <a:p>
          <a:pPr rtl="0"/>
          <a:r>
            <a:rPr lang="en-GB" dirty="0" smtClean="0"/>
            <a:t>Operationalisation and Financial Sustainability Programme (OFSP)</a:t>
          </a:r>
          <a:endParaRPr lang="en-ZA" dirty="0"/>
        </a:p>
      </dgm:t>
    </dgm:pt>
    <dgm:pt modelId="{3DDFC573-638E-41EC-A091-45AAE228CE84}" type="parTrans" cxnId="{7A5D2831-4869-46D5-AB2D-81299EF07F3A}">
      <dgm:prSet/>
      <dgm:spPr/>
      <dgm:t>
        <a:bodyPr/>
        <a:lstStyle/>
        <a:p>
          <a:endParaRPr lang="en-ZA"/>
        </a:p>
      </dgm:t>
    </dgm:pt>
    <dgm:pt modelId="{6627B293-1A4B-4217-BA10-F6E58EE97CD2}" type="sibTrans" cxnId="{7A5D2831-4869-46D5-AB2D-81299EF07F3A}">
      <dgm:prSet/>
      <dgm:spPr/>
      <dgm:t>
        <a:bodyPr/>
        <a:lstStyle/>
        <a:p>
          <a:endParaRPr lang="en-ZA"/>
        </a:p>
      </dgm:t>
    </dgm:pt>
    <dgm:pt modelId="{7AD0A1DA-88F0-4B00-AEA5-5EE5C32C456D}">
      <dgm:prSet/>
      <dgm:spPr/>
      <dgm:t>
        <a:bodyPr/>
        <a:lstStyle/>
        <a:p>
          <a:pPr rtl="0"/>
          <a:r>
            <a:rPr lang="en-GB" dirty="0" smtClean="0"/>
            <a:t>Ring fence all clients accommodation budget</a:t>
          </a:r>
          <a:endParaRPr lang="en-ZA" dirty="0"/>
        </a:p>
      </dgm:t>
    </dgm:pt>
    <dgm:pt modelId="{8E479B09-29D1-49C9-8B91-641FD62D2FF8}" type="parTrans" cxnId="{DA66FD18-0D29-4173-BEAA-F8F3BB500A83}">
      <dgm:prSet/>
      <dgm:spPr/>
      <dgm:t>
        <a:bodyPr/>
        <a:lstStyle/>
        <a:p>
          <a:endParaRPr lang="en-ZA"/>
        </a:p>
      </dgm:t>
    </dgm:pt>
    <dgm:pt modelId="{D34410F2-2C64-4448-AE68-8A512F7810EB}" type="sibTrans" cxnId="{DA66FD18-0D29-4173-BEAA-F8F3BB500A83}">
      <dgm:prSet/>
      <dgm:spPr/>
      <dgm:t>
        <a:bodyPr/>
        <a:lstStyle/>
        <a:p>
          <a:endParaRPr lang="en-ZA"/>
        </a:p>
      </dgm:t>
    </dgm:pt>
    <dgm:pt modelId="{D5580EE1-9773-4BB9-A20A-66C854BE3856}">
      <dgm:prSet/>
      <dgm:spPr/>
      <dgm:t>
        <a:bodyPr/>
        <a:lstStyle/>
        <a:p>
          <a:pPr rtl="0"/>
          <a:r>
            <a:rPr lang="en-GB" dirty="0" smtClean="0"/>
            <a:t>Full implementation of User Charge Model</a:t>
          </a:r>
          <a:endParaRPr lang="en-ZA" dirty="0"/>
        </a:p>
      </dgm:t>
    </dgm:pt>
    <dgm:pt modelId="{5A849F09-8B2D-478D-BE62-90086847B062}" type="parTrans" cxnId="{A185A018-8DC9-41EB-81E4-8EF43A619EDC}">
      <dgm:prSet/>
      <dgm:spPr/>
      <dgm:t>
        <a:bodyPr/>
        <a:lstStyle/>
        <a:p>
          <a:endParaRPr lang="en-ZA"/>
        </a:p>
      </dgm:t>
    </dgm:pt>
    <dgm:pt modelId="{DA34DA31-E2CB-4D22-900E-CB98977516AA}" type="sibTrans" cxnId="{A185A018-8DC9-41EB-81E4-8EF43A619EDC}">
      <dgm:prSet/>
      <dgm:spPr/>
      <dgm:t>
        <a:bodyPr/>
        <a:lstStyle/>
        <a:p>
          <a:endParaRPr lang="en-ZA"/>
        </a:p>
      </dgm:t>
    </dgm:pt>
    <dgm:pt modelId="{3AEB6DEC-37D6-485C-BD8F-2B23F2BF2854}">
      <dgm:prSet/>
      <dgm:spPr/>
      <dgm:t>
        <a:bodyPr/>
        <a:lstStyle/>
        <a:p>
          <a:pPr rtl="0"/>
          <a:r>
            <a:rPr lang="en-GB" dirty="0" smtClean="0"/>
            <a:t>Claim leases quarterly in advance from client departments (R1b). </a:t>
          </a:r>
          <a:endParaRPr lang="en-ZA" dirty="0"/>
        </a:p>
      </dgm:t>
    </dgm:pt>
    <dgm:pt modelId="{EC2512A3-B11F-4415-9BBD-AEEE4B454F58}" type="parTrans" cxnId="{A532C45F-F3BB-4070-9556-A54246253E49}">
      <dgm:prSet/>
      <dgm:spPr/>
      <dgm:t>
        <a:bodyPr/>
        <a:lstStyle/>
        <a:p>
          <a:endParaRPr lang="en-ZA"/>
        </a:p>
      </dgm:t>
    </dgm:pt>
    <dgm:pt modelId="{141DD713-4B9F-4D63-879C-5E5A4BC118BF}" type="sibTrans" cxnId="{A532C45F-F3BB-4070-9556-A54246253E49}">
      <dgm:prSet/>
      <dgm:spPr/>
      <dgm:t>
        <a:bodyPr/>
        <a:lstStyle/>
        <a:p>
          <a:endParaRPr lang="en-ZA"/>
        </a:p>
      </dgm:t>
    </dgm:pt>
    <dgm:pt modelId="{079FBD03-DFC3-4A85-BA18-32DB7F192139}">
      <dgm:prSet/>
      <dgm:spPr/>
      <dgm:t>
        <a:bodyPr/>
        <a:lstStyle/>
        <a:p>
          <a:pPr rtl="0"/>
          <a:r>
            <a:rPr lang="en-GB" dirty="0" smtClean="0"/>
            <a:t>Charge interest on overdue accounts</a:t>
          </a:r>
          <a:endParaRPr lang="en-ZA" dirty="0"/>
        </a:p>
      </dgm:t>
    </dgm:pt>
    <dgm:pt modelId="{56DB80ED-3ABC-4648-815D-7AFCB38A4AA0}" type="parTrans" cxnId="{8A5D51E9-3237-4477-8F6F-788B5FDC5A95}">
      <dgm:prSet/>
      <dgm:spPr/>
    </dgm:pt>
    <dgm:pt modelId="{B1E31968-A6C7-464A-A77B-297F6499AB3D}" type="sibTrans" cxnId="{8A5D51E9-3237-4477-8F6F-788B5FDC5A95}">
      <dgm:prSet/>
      <dgm:spPr/>
    </dgm:pt>
    <dgm:pt modelId="{C0B01E53-C272-4972-BF05-C8AA5B2177AB}">
      <dgm:prSet/>
      <dgm:spPr/>
      <dgm:t>
        <a:bodyPr/>
        <a:lstStyle/>
        <a:p>
          <a:pPr rtl="0"/>
          <a:r>
            <a:rPr lang="en-ZA" dirty="0" smtClean="0"/>
            <a:t>Transfer Municipal Services function to client departments with effect from 1 April 2020</a:t>
          </a:r>
          <a:endParaRPr lang="en-ZA" dirty="0"/>
        </a:p>
      </dgm:t>
    </dgm:pt>
    <dgm:pt modelId="{352B3965-D03B-4EF3-9DCB-35746979CB70}" type="parTrans" cxnId="{99CD9882-A2A1-4678-A11B-F284D09492F7}">
      <dgm:prSet/>
      <dgm:spPr/>
    </dgm:pt>
    <dgm:pt modelId="{627FD758-7FEB-4ABD-9779-F49CBEA69029}" type="sibTrans" cxnId="{99CD9882-A2A1-4678-A11B-F284D09492F7}">
      <dgm:prSet/>
      <dgm:spPr/>
    </dgm:pt>
    <dgm:pt modelId="{57BB9C32-5ED5-419A-A46D-554136E665FB}" type="pres">
      <dgm:prSet presAssocID="{4AA34C96-95B5-428E-80E7-91DD5B33789C}" presName="linear" presStyleCnt="0">
        <dgm:presLayoutVars>
          <dgm:animLvl val="lvl"/>
          <dgm:resizeHandles val="exact"/>
        </dgm:presLayoutVars>
      </dgm:prSet>
      <dgm:spPr/>
      <dgm:t>
        <a:bodyPr/>
        <a:lstStyle/>
        <a:p>
          <a:endParaRPr lang="en-ZA"/>
        </a:p>
      </dgm:t>
    </dgm:pt>
    <dgm:pt modelId="{CDB53114-F106-4947-95C9-1D215FF6BEFB}" type="pres">
      <dgm:prSet presAssocID="{9A9F0273-2985-4BF5-95C0-1B0C0437AF30}" presName="parentText" presStyleLbl="node1" presStyleIdx="0" presStyleCnt="3">
        <dgm:presLayoutVars>
          <dgm:chMax val="0"/>
          <dgm:bulletEnabled val="1"/>
        </dgm:presLayoutVars>
      </dgm:prSet>
      <dgm:spPr/>
      <dgm:t>
        <a:bodyPr/>
        <a:lstStyle/>
        <a:p>
          <a:endParaRPr lang="en-ZA"/>
        </a:p>
      </dgm:t>
    </dgm:pt>
    <dgm:pt modelId="{6F52E51E-2AA7-4A16-A89E-4A2F626EF38B}" type="pres">
      <dgm:prSet presAssocID="{19696A93-2E8C-4B4C-88E4-CFD32E81BD28}" presName="spacer" presStyleCnt="0"/>
      <dgm:spPr/>
    </dgm:pt>
    <dgm:pt modelId="{A3E8DCC5-C6A7-4324-9120-50EA3D1FF78D}" type="pres">
      <dgm:prSet presAssocID="{E53CE9A1-AEFC-4525-A0B6-51625BDE312F}" presName="parentText" presStyleLbl="node1" presStyleIdx="1" presStyleCnt="3">
        <dgm:presLayoutVars>
          <dgm:chMax val="0"/>
          <dgm:bulletEnabled val="1"/>
        </dgm:presLayoutVars>
      </dgm:prSet>
      <dgm:spPr/>
      <dgm:t>
        <a:bodyPr/>
        <a:lstStyle/>
        <a:p>
          <a:endParaRPr lang="en-ZA"/>
        </a:p>
      </dgm:t>
    </dgm:pt>
    <dgm:pt modelId="{5D436346-6608-499C-81E8-B26EFBCEBBC1}" type="pres">
      <dgm:prSet presAssocID="{E53CE9A1-AEFC-4525-A0B6-51625BDE312F}" presName="childText" presStyleLbl="revTx" presStyleIdx="0" presStyleCnt="2">
        <dgm:presLayoutVars>
          <dgm:bulletEnabled val="1"/>
        </dgm:presLayoutVars>
      </dgm:prSet>
      <dgm:spPr/>
      <dgm:t>
        <a:bodyPr/>
        <a:lstStyle/>
        <a:p>
          <a:endParaRPr lang="en-ZA"/>
        </a:p>
      </dgm:t>
    </dgm:pt>
    <dgm:pt modelId="{C0F884D1-01BA-4B70-8CC0-0FDF988DA180}" type="pres">
      <dgm:prSet presAssocID="{33493DE9-E5CD-4E6D-ACC2-04EB10C91452}" presName="parentText" presStyleLbl="node1" presStyleIdx="2" presStyleCnt="3">
        <dgm:presLayoutVars>
          <dgm:chMax val="0"/>
          <dgm:bulletEnabled val="1"/>
        </dgm:presLayoutVars>
      </dgm:prSet>
      <dgm:spPr/>
      <dgm:t>
        <a:bodyPr/>
        <a:lstStyle/>
        <a:p>
          <a:endParaRPr lang="en-ZA"/>
        </a:p>
      </dgm:t>
    </dgm:pt>
    <dgm:pt modelId="{241F06DA-86FC-4F2C-9E1B-6CA3F67BA339}" type="pres">
      <dgm:prSet presAssocID="{33493DE9-E5CD-4E6D-ACC2-04EB10C91452}" presName="childText" presStyleLbl="revTx" presStyleIdx="1" presStyleCnt="2">
        <dgm:presLayoutVars>
          <dgm:bulletEnabled val="1"/>
        </dgm:presLayoutVars>
      </dgm:prSet>
      <dgm:spPr/>
      <dgm:t>
        <a:bodyPr/>
        <a:lstStyle/>
        <a:p>
          <a:endParaRPr lang="en-ZA"/>
        </a:p>
      </dgm:t>
    </dgm:pt>
  </dgm:ptLst>
  <dgm:cxnLst>
    <dgm:cxn modelId="{E4678018-0657-4CEB-AAAC-56CA1722C2EA}" type="presOf" srcId="{508459AC-35FC-4083-A109-5545478CC47B}" destId="{5D436346-6608-499C-81E8-B26EFBCEBBC1}" srcOrd="0" destOrd="0" presId="urn:microsoft.com/office/officeart/2005/8/layout/vList2"/>
    <dgm:cxn modelId="{C7F9D5D0-6711-4904-B556-64FA94501D53}" type="presOf" srcId="{4AA34C96-95B5-428E-80E7-91DD5B33789C}" destId="{57BB9C32-5ED5-419A-A46D-554136E665FB}" srcOrd="0" destOrd="0" presId="urn:microsoft.com/office/officeart/2005/8/layout/vList2"/>
    <dgm:cxn modelId="{F5E4568A-CF1A-41AD-8ECB-385853E66392}" type="presOf" srcId="{3AEB6DEC-37D6-485C-BD8F-2B23F2BF2854}" destId="{241F06DA-86FC-4F2C-9E1B-6CA3F67BA339}" srcOrd="0" destOrd="0" presId="urn:microsoft.com/office/officeart/2005/8/layout/vList2"/>
    <dgm:cxn modelId="{39D8BC2E-ABC2-4B97-A82A-30AA6D4A3B83}" type="presOf" srcId="{33493DE9-E5CD-4E6D-ACC2-04EB10C91452}" destId="{C0F884D1-01BA-4B70-8CC0-0FDF988DA180}" srcOrd="0" destOrd="0" presId="urn:microsoft.com/office/officeart/2005/8/layout/vList2"/>
    <dgm:cxn modelId="{AB78177C-8EBB-47D8-98C2-1414D4F398FE}" type="presOf" srcId="{9A9F0273-2985-4BF5-95C0-1B0C0437AF30}" destId="{CDB53114-F106-4947-95C9-1D215FF6BEFB}" srcOrd="0" destOrd="0" presId="urn:microsoft.com/office/officeart/2005/8/layout/vList2"/>
    <dgm:cxn modelId="{3DB8BDDD-C8D2-49CC-B26E-53DFB4E62828}" type="presOf" srcId="{D5580EE1-9773-4BB9-A20A-66C854BE3856}" destId="{241F06DA-86FC-4F2C-9E1B-6CA3F67BA339}" srcOrd="0" destOrd="4" presId="urn:microsoft.com/office/officeart/2005/8/layout/vList2"/>
    <dgm:cxn modelId="{8A5D51E9-3237-4477-8F6F-788B5FDC5A95}" srcId="{E53CE9A1-AEFC-4525-A0B6-51625BDE312F}" destId="{079FBD03-DFC3-4A85-BA18-32DB7F192139}" srcOrd="1" destOrd="0" parTransId="{56DB80ED-3ABC-4648-815D-7AFCB38A4AA0}" sibTransId="{B1E31968-A6C7-464A-A77B-297F6499AB3D}"/>
    <dgm:cxn modelId="{DA66FD18-0D29-4173-BEAA-F8F3BB500A83}" srcId="{33493DE9-E5CD-4E6D-ACC2-04EB10C91452}" destId="{7AD0A1DA-88F0-4B00-AEA5-5EE5C32C456D}" srcOrd="3" destOrd="0" parTransId="{8E479B09-29D1-49C9-8B91-641FD62D2FF8}" sibTransId="{D34410F2-2C64-4448-AE68-8A512F7810EB}"/>
    <dgm:cxn modelId="{95EFC555-8486-4320-A03C-BB80983E90AA}" type="presOf" srcId="{7AD0A1DA-88F0-4B00-AEA5-5EE5C32C456D}" destId="{241F06DA-86FC-4F2C-9E1B-6CA3F67BA339}" srcOrd="0" destOrd="3" presId="urn:microsoft.com/office/officeart/2005/8/layout/vList2"/>
    <dgm:cxn modelId="{D46E4137-0E09-4D54-A838-DA171B79D1F6}" type="presOf" srcId="{C0B01E53-C272-4972-BF05-C8AA5B2177AB}" destId="{241F06DA-86FC-4F2C-9E1B-6CA3F67BA339}" srcOrd="0" destOrd="1" presId="urn:microsoft.com/office/officeart/2005/8/layout/vList2"/>
    <dgm:cxn modelId="{5E0EE116-61A5-495A-A60E-A78844F5FA41}" srcId="{4AA34C96-95B5-428E-80E7-91DD5B33789C}" destId="{E53CE9A1-AEFC-4525-A0B6-51625BDE312F}" srcOrd="1" destOrd="0" parTransId="{17F48BB4-FBF6-4DF4-870F-D5173B35AF32}" sibTransId="{5F1ADDD9-8F4E-47E5-855F-2511BEEF62A4}"/>
    <dgm:cxn modelId="{7D3F2C05-DE01-4D6D-86B4-C5976D0B41D4}" srcId="{E53CE9A1-AEFC-4525-A0B6-51625BDE312F}" destId="{58C17B20-16F0-4F61-B2F0-AECB405FED26}" srcOrd="3" destOrd="0" parTransId="{E57B6505-295A-4B8A-BC59-BB0DC442F7C1}" sibTransId="{C11C46B1-F8E1-413F-B5C4-8F622AC725B8}"/>
    <dgm:cxn modelId="{A0ABAA61-DA6A-4023-85EF-E109D72D83AB}" srcId="{E53CE9A1-AEFC-4525-A0B6-51625BDE312F}" destId="{56D91F9C-1ACA-42A5-8322-63E65648A577}" srcOrd="2" destOrd="0" parTransId="{2BC0431A-1B37-4DC8-88E8-9C328EF3CEFE}" sibTransId="{143804BF-EAE3-4E39-B5F4-101C76D855E9}"/>
    <dgm:cxn modelId="{2A0F7B10-75F0-4415-B857-4EAA58F2FA85}" type="presOf" srcId="{56D91F9C-1ACA-42A5-8322-63E65648A577}" destId="{5D436346-6608-499C-81E8-B26EFBCEBBC1}" srcOrd="0" destOrd="2" presId="urn:microsoft.com/office/officeart/2005/8/layout/vList2"/>
    <dgm:cxn modelId="{7A5D2831-4869-46D5-AB2D-81299EF07F3A}" srcId="{33493DE9-E5CD-4E6D-ACC2-04EB10C91452}" destId="{3AA15081-49FC-400E-A072-5463BE929D28}" srcOrd="2" destOrd="0" parTransId="{3DDFC573-638E-41EC-A091-45AAE228CE84}" sibTransId="{6627B293-1A4B-4217-BA10-F6E58EE97CD2}"/>
    <dgm:cxn modelId="{FE275B52-56B0-411F-8CCD-2D89548AA959}" type="presOf" srcId="{079FBD03-DFC3-4A85-BA18-32DB7F192139}" destId="{5D436346-6608-499C-81E8-B26EFBCEBBC1}" srcOrd="0" destOrd="1" presId="urn:microsoft.com/office/officeart/2005/8/layout/vList2"/>
    <dgm:cxn modelId="{A532C45F-F3BB-4070-9556-A54246253E49}" srcId="{33493DE9-E5CD-4E6D-ACC2-04EB10C91452}" destId="{3AEB6DEC-37D6-485C-BD8F-2B23F2BF2854}" srcOrd="0" destOrd="0" parTransId="{EC2512A3-B11F-4415-9BBD-AEEE4B454F58}" sibTransId="{141DD713-4B9F-4D63-879C-5E5A4BC118BF}"/>
    <dgm:cxn modelId="{846357DD-E335-4399-9AA5-F745BB54704B}" srcId="{4AA34C96-95B5-428E-80E7-91DD5B33789C}" destId="{9A9F0273-2985-4BF5-95C0-1B0C0437AF30}" srcOrd="0" destOrd="0" parTransId="{15D1C198-9994-434C-970C-E7B5462C2772}" sibTransId="{19696A93-2E8C-4B4C-88E4-CFD32E81BD28}"/>
    <dgm:cxn modelId="{01B8B819-3C74-4F85-8869-7F6E92418DEB}" type="presOf" srcId="{E53CE9A1-AEFC-4525-A0B6-51625BDE312F}" destId="{A3E8DCC5-C6A7-4324-9120-50EA3D1FF78D}" srcOrd="0" destOrd="0" presId="urn:microsoft.com/office/officeart/2005/8/layout/vList2"/>
    <dgm:cxn modelId="{6858D2AD-0564-4AD6-932C-9230632881A4}" type="presOf" srcId="{58C17B20-16F0-4F61-B2F0-AECB405FED26}" destId="{5D436346-6608-499C-81E8-B26EFBCEBBC1}" srcOrd="0" destOrd="3" presId="urn:microsoft.com/office/officeart/2005/8/layout/vList2"/>
    <dgm:cxn modelId="{1ECBED55-9E8E-40AF-A14A-28937AC976D1}" type="presOf" srcId="{3AA15081-49FC-400E-A072-5463BE929D28}" destId="{241F06DA-86FC-4F2C-9E1B-6CA3F67BA339}" srcOrd="0" destOrd="2" presId="urn:microsoft.com/office/officeart/2005/8/layout/vList2"/>
    <dgm:cxn modelId="{FC264B15-7C3A-468A-B411-D0567E46D7A1}" srcId="{4AA34C96-95B5-428E-80E7-91DD5B33789C}" destId="{33493DE9-E5CD-4E6D-ACC2-04EB10C91452}" srcOrd="2" destOrd="0" parTransId="{0E87624D-5943-4011-9332-0E86127FB304}" sibTransId="{4E0C0CB6-0400-4D41-B160-6DEE40E435D4}"/>
    <dgm:cxn modelId="{A185A018-8DC9-41EB-81E4-8EF43A619EDC}" srcId="{33493DE9-E5CD-4E6D-ACC2-04EB10C91452}" destId="{D5580EE1-9773-4BB9-A20A-66C854BE3856}" srcOrd="4" destOrd="0" parTransId="{5A849F09-8B2D-478D-BE62-90086847B062}" sibTransId="{DA34DA31-E2CB-4D22-900E-CB98977516AA}"/>
    <dgm:cxn modelId="{99CD9882-A2A1-4678-A11B-F284D09492F7}" srcId="{33493DE9-E5CD-4E6D-ACC2-04EB10C91452}" destId="{C0B01E53-C272-4972-BF05-C8AA5B2177AB}" srcOrd="1" destOrd="0" parTransId="{352B3965-D03B-4EF3-9DCB-35746979CB70}" sibTransId="{627FD758-7FEB-4ABD-9779-F49CBEA69029}"/>
    <dgm:cxn modelId="{B1760C59-E101-4A9B-BAE6-D1D29268E0A6}" srcId="{E53CE9A1-AEFC-4525-A0B6-51625BDE312F}" destId="{508459AC-35FC-4083-A109-5545478CC47B}" srcOrd="0" destOrd="0" parTransId="{3BDE6FCA-33F3-42F5-B612-831C93B53781}" sibTransId="{8F7D84FC-48FC-4EAE-AF7D-DB4997E00C8E}"/>
    <dgm:cxn modelId="{80F7E285-3AFF-4DBB-AF2D-59B3F94DCAF1}" type="presParOf" srcId="{57BB9C32-5ED5-419A-A46D-554136E665FB}" destId="{CDB53114-F106-4947-95C9-1D215FF6BEFB}" srcOrd="0" destOrd="0" presId="urn:microsoft.com/office/officeart/2005/8/layout/vList2"/>
    <dgm:cxn modelId="{9FC0CF8B-3E90-4FA0-84D1-58674FEA0E83}" type="presParOf" srcId="{57BB9C32-5ED5-419A-A46D-554136E665FB}" destId="{6F52E51E-2AA7-4A16-A89E-4A2F626EF38B}" srcOrd="1" destOrd="0" presId="urn:microsoft.com/office/officeart/2005/8/layout/vList2"/>
    <dgm:cxn modelId="{629BD0C9-6306-42A6-A3CD-A1FE8074E8E9}" type="presParOf" srcId="{57BB9C32-5ED5-419A-A46D-554136E665FB}" destId="{A3E8DCC5-C6A7-4324-9120-50EA3D1FF78D}" srcOrd="2" destOrd="0" presId="urn:microsoft.com/office/officeart/2005/8/layout/vList2"/>
    <dgm:cxn modelId="{B8E14F1A-CEDC-4EC2-890E-570809749838}" type="presParOf" srcId="{57BB9C32-5ED5-419A-A46D-554136E665FB}" destId="{5D436346-6608-499C-81E8-B26EFBCEBBC1}" srcOrd="3" destOrd="0" presId="urn:microsoft.com/office/officeart/2005/8/layout/vList2"/>
    <dgm:cxn modelId="{4BD10E4D-5EBF-44F8-AC99-315BDCC6C176}" type="presParOf" srcId="{57BB9C32-5ED5-419A-A46D-554136E665FB}" destId="{C0F884D1-01BA-4B70-8CC0-0FDF988DA180}" srcOrd="4" destOrd="0" presId="urn:microsoft.com/office/officeart/2005/8/layout/vList2"/>
    <dgm:cxn modelId="{DBBC1404-2888-4531-A9E7-DD79BD876281}" type="presParOf" srcId="{57BB9C32-5ED5-419A-A46D-554136E665FB}" destId="{241F06DA-86FC-4F2C-9E1B-6CA3F67BA339}" srcOrd="5" destOrd="0" presId="urn:microsoft.com/office/officeart/2005/8/layout/vList2"/>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0F9ABF-0185-4CE2-A3B6-524135C3176B}"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ZA"/>
        </a:p>
      </dgm:t>
    </dgm:pt>
    <dgm:pt modelId="{2AF1C9CF-06F3-43B1-9A2E-22BF1484DAD1}">
      <dgm:prSet custT="1"/>
      <dgm:spPr>
        <a:solidFill>
          <a:schemeClr val="accent6">
            <a:lumMod val="75000"/>
          </a:schemeClr>
        </a:solidFill>
      </dgm:spPr>
      <dgm:t>
        <a:bodyPr/>
        <a:lstStyle/>
        <a:p>
          <a:pPr rtl="0"/>
          <a:r>
            <a:rPr lang="en-US" sz="2800" b="1" dirty="0" smtClean="0"/>
            <a:t>Net Assets </a:t>
          </a:r>
        </a:p>
        <a:p>
          <a:pPr rtl="0"/>
          <a:r>
            <a:rPr lang="en-US" sz="2800" b="1" dirty="0" smtClean="0"/>
            <a:t>2019: R117 billion (2018: R116 billion)</a:t>
          </a:r>
          <a:endParaRPr lang="en-ZA" sz="2800" b="1" dirty="0"/>
        </a:p>
      </dgm:t>
    </dgm:pt>
    <dgm:pt modelId="{9E1E059D-1344-4F2A-8FC0-008DDE8C4601}" type="parTrans" cxnId="{4657342A-E5AF-46D8-8B1E-ADFBF351F90E}">
      <dgm:prSet/>
      <dgm:spPr/>
      <dgm:t>
        <a:bodyPr/>
        <a:lstStyle/>
        <a:p>
          <a:endParaRPr lang="en-ZA"/>
        </a:p>
      </dgm:t>
    </dgm:pt>
    <dgm:pt modelId="{A12A158A-A9EC-4B40-845D-E3AB7A70E233}" type="sibTrans" cxnId="{4657342A-E5AF-46D8-8B1E-ADFBF351F90E}">
      <dgm:prSet/>
      <dgm:spPr/>
      <dgm:t>
        <a:bodyPr/>
        <a:lstStyle/>
        <a:p>
          <a:endParaRPr lang="en-ZA"/>
        </a:p>
      </dgm:t>
    </dgm:pt>
    <dgm:pt modelId="{C6494F53-46CF-468D-8D0F-42158C28A527}" type="pres">
      <dgm:prSet presAssocID="{D40F9ABF-0185-4CE2-A3B6-524135C3176B}" presName="CompostProcess" presStyleCnt="0">
        <dgm:presLayoutVars>
          <dgm:dir/>
          <dgm:resizeHandles val="exact"/>
        </dgm:presLayoutVars>
      </dgm:prSet>
      <dgm:spPr/>
      <dgm:t>
        <a:bodyPr/>
        <a:lstStyle/>
        <a:p>
          <a:endParaRPr lang="en-ZA"/>
        </a:p>
      </dgm:t>
    </dgm:pt>
    <dgm:pt modelId="{A088FFAE-B353-4C17-A277-057B581B5BE1}" type="pres">
      <dgm:prSet presAssocID="{D40F9ABF-0185-4CE2-A3B6-524135C3176B}" presName="arrow" presStyleLbl="bgShp" presStyleIdx="0" presStyleCnt="1" custLinFactNeighborX="2570"/>
      <dgm:spPr>
        <a:solidFill>
          <a:schemeClr val="accent6">
            <a:lumMod val="40000"/>
            <a:lumOff val="60000"/>
          </a:schemeClr>
        </a:solidFill>
      </dgm:spPr>
      <dgm:t>
        <a:bodyPr/>
        <a:lstStyle/>
        <a:p>
          <a:endParaRPr lang="en-ZA"/>
        </a:p>
      </dgm:t>
    </dgm:pt>
    <dgm:pt modelId="{9F184E08-B151-4007-8532-03A97719E8A6}" type="pres">
      <dgm:prSet presAssocID="{D40F9ABF-0185-4CE2-A3B6-524135C3176B}" presName="linearProcess" presStyleCnt="0"/>
      <dgm:spPr/>
    </dgm:pt>
    <dgm:pt modelId="{AC17988C-698B-4224-A1AA-2A3007A8279D}" type="pres">
      <dgm:prSet presAssocID="{2AF1C9CF-06F3-43B1-9A2E-22BF1484DAD1}" presName="textNode" presStyleLbl="node1" presStyleIdx="0" presStyleCnt="1" custScaleX="167970">
        <dgm:presLayoutVars>
          <dgm:bulletEnabled val="1"/>
        </dgm:presLayoutVars>
      </dgm:prSet>
      <dgm:spPr/>
      <dgm:t>
        <a:bodyPr/>
        <a:lstStyle/>
        <a:p>
          <a:endParaRPr lang="en-ZA"/>
        </a:p>
      </dgm:t>
    </dgm:pt>
  </dgm:ptLst>
  <dgm:cxnLst>
    <dgm:cxn modelId="{509E1250-1CE4-458D-9FFA-289F0E3AC9B7}" type="presOf" srcId="{2AF1C9CF-06F3-43B1-9A2E-22BF1484DAD1}" destId="{AC17988C-698B-4224-A1AA-2A3007A8279D}" srcOrd="0" destOrd="0" presId="urn:microsoft.com/office/officeart/2005/8/layout/hProcess9"/>
    <dgm:cxn modelId="{4657342A-E5AF-46D8-8B1E-ADFBF351F90E}" srcId="{D40F9ABF-0185-4CE2-A3B6-524135C3176B}" destId="{2AF1C9CF-06F3-43B1-9A2E-22BF1484DAD1}" srcOrd="0" destOrd="0" parTransId="{9E1E059D-1344-4F2A-8FC0-008DDE8C4601}" sibTransId="{A12A158A-A9EC-4B40-845D-E3AB7A70E233}"/>
    <dgm:cxn modelId="{9813C20B-59A9-4A47-9718-0479456569AF}" type="presOf" srcId="{D40F9ABF-0185-4CE2-A3B6-524135C3176B}" destId="{C6494F53-46CF-468D-8D0F-42158C28A527}" srcOrd="0" destOrd="0" presId="urn:microsoft.com/office/officeart/2005/8/layout/hProcess9"/>
    <dgm:cxn modelId="{F715EC77-BE43-45D8-A221-2F1A825593DA}" type="presParOf" srcId="{C6494F53-46CF-468D-8D0F-42158C28A527}" destId="{A088FFAE-B353-4C17-A277-057B581B5BE1}" srcOrd="0" destOrd="0" presId="urn:microsoft.com/office/officeart/2005/8/layout/hProcess9"/>
    <dgm:cxn modelId="{17D2A092-720B-4DA5-BF5A-0E8B9A1635BE}" type="presParOf" srcId="{C6494F53-46CF-468D-8D0F-42158C28A527}" destId="{9F184E08-B151-4007-8532-03A97719E8A6}" srcOrd="1" destOrd="0" presId="urn:microsoft.com/office/officeart/2005/8/layout/hProcess9"/>
    <dgm:cxn modelId="{B798CE25-1322-42AC-BC00-38CA2F3F52E8}" type="presParOf" srcId="{9F184E08-B151-4007-8532-03A97719E8A6}" destId="{AC17988C-698B-4224-A1AA-2A3007A8279D}" srcOrd="0"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0F9ABF-0185-4CE2-A3B6-524135C3176B}"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ZA"/>
        </a:p>
      </dgm:t>
    </dgm:pt>
    <dgm:pt modelId="{2AF1C9CF-06F3-43B1-9A2E-22BF1484DAD1}">
      <dgm:prSet custT="1"/>
      <dgm:spPr>
        <a:solidFill>
          <a:schemeClr val="accent6"/>
        </a:solidFill>
      </dgm:spPr>
      <dgm:t>
        <a:bodyPr/>
        <a:lstStyle/>
        <a:p>
          <a:pPr rtl="0"/>
          <a:r>
            <a:rPr lang="en-US" sz="2800" b="1" dirty="0" smtClean="0"/>
            <a:t>Surplus of </a:t>
          </a:r>
          <a:r>
            <a:rPr lang="en-US" sz="2800" b="1" dirty="0" smtClean="0">
              <a:solidFill>
                <a:schemeClr val="bg1"/>
              </a:solidFill>
            </a:rPr>
            <a:t>R1.1 billion </a:t>
          </a:r>
          <a:r>
            <a:rPr lang="en-US" sz="2800" b="1" dirty="0" smtClean="0"/>
            <a:t>(2018: Loss of R218 million)</a:t>
          </a:r>
          <a:endParaRPr lang="en-ZA" sz="2800" b="1" dirty="0"/>
        </a:p>
      </dgm:t>
    </dgm:pt>
    <dgm:pt modelId="{9E1E059D-1344-4F2A-8FC0-008DDE8C4601}" type="parTrans" cxnId="{4657342A-E5AF-46D8-8B1E-ADFBF351F90E}">
      <dgm:prSet/>
      <dgm:spPr/>
      <dgm:t>
        <a:bodyPr/>
        <a:lstStyle/>
        <a:p>
          <a:endParaRPr lang="en-ZA"/>
        </a:p>
      </dgm:t>
    </dgm:pt>
    <dgm:pt modelId="{A12A158A-A9EC-4B40-845D-E3AB7A70E233}" type="sibTrans" cxnId="{4657342A-E5AF-46D8-8B1E-ADFBF351F90E}">
      <dgm:prSet/>
      <dgm:spPr/>
      <dgm:t>
        <a:bodyPr/>
        <a:lstStyle/>
        <a:p>
          <a:endParaRPr lang="en-ZA"/>
        </a:p>
      </dgm:t>
    </dgm:pt>
    <dgm:pt modelId="{C6494F53-46CF-468D-8D0F-42158C28A527}" type="pres">
      <dgm:prSet presAssocID="{D40F9ABF-0185-4CE2-A3B6-524135C3176B}" presName="CompostProcess" presStyleCnt="0">
        <dgm:presLayoutVars>
          <dgm:dir/>
          <dgm:resizeHandles val="exact"/>
        </dgm:presLayoutVars>
      </dgm:prSet>
      <dgm:spPr/>
      <dgm:t>
        <a:bodyPr/>
        <a:lstStyle/>
        <a:p>
          <a:endParaRPr lang="en-ZA"/>
        </a:p>
      </dgm:t>
    </dgm:pt>
    <dgm:pt modelId="{A088FFAE-B353-4C17-A277-057B581B5BE1}" type="pres">
      <dgm:prSet presAssocID="{D40F9ABF-0185-4CE2-A3B6-524135C3176B}" presName="arrow" presStyleLbl="bgShp" presStyleIdx="0" presStyleCnt="1" custLinFactNeighborX="2570"/>
      <dgm:spPr>
        <a:solidFill>
          <a:schemeClr val="accent6">
            <a:lumMod val="20000"/>
            <a:lumOff val="80000"/>
          </a:schemeClr>
        </a:solidFill>
      </dgm:spPr>
      <dgm:t>
        <a:bodyPr/>
        <a:lstStyle/>
        <a:p>
          <a:endParaRPr lang="en-ZA"/>
        </a:p>
      </dgm:t>
    </dgm:pt>
    <dgm:pt modelId="{9F184E08-B151-4007-8532-03A97719E8A6}" type="pres">
      <dgm:prSet presAssocID="{D40F9ABF-0185-4CE2-A3B6-524135C3176B}" presName="linearProcess" presStyleCnt="0"/>
      <dgm:spPr/>
    </dgm:pt>
    <dgm:pt modelId="{AC17988C-698B-4224-A1AA-2A3007A8279D}" type="pres">
      <dgm:prSet presAssocID="{2AF1C9CF-06F3-43B1-9A2E-22BF1484DAD1}" presName="textNode" presStyleLbl="node1" presStyleIdx="0" presStyleCnt="1" custScaleX="167970">
        <dgm:presLayoutVars>
          <dgm:bulletEnabled val="1"/>
        </dgm:presLayoutVars>
      </dgm:prSet>
      <dgm:spPr/>
      <dgm:t>
        <a:bodyPr/>
        <a:lstStyle/>
        <a:p>
          <a:endParaRPr lang="en-ZA"/>
        </a:p>
      </dgm:t>
    </dgm:pt>
  </dgm:ptLst>
  <dgm:cxnLst>
    <dgm:cxn modelId="{4657342A-E5AF-46D8-8B1E-ADFBF351F90E}" srcId="{D40F9ABF-0185-4CE2-A3B6-524135C3176B}" destId="{2AF1C9CF-06F3-43B1-9A2E-22BF1484DAD1}" srcOrd="0" destOrd="0" parTransId="{9E1E059D-1344-4F2A-8FC0-008DDE8C4601}" sibTransId="{A12A158A-A9EC-4B40-845D-E3AB7A70E233}"/>
    <dgm:cxn modelId="{6CF6B671-3F6C-4B0C-9E55-0D82D5FE1D62}" type="presOf" srcId="{2AF1C9CF-06F3-43B1-9A2E-22BF1484DAD1}" destId="{AC17988C-698B-4224-A1AA-2A3007A8279D}" srcOrd="0" destOrd="0" presId="urn:microsoft.com/office/officeart/2005/8/layout/hProcess9"/>
    <dgm:cxn modelId="{E816932D-A60C-4119-8DBB-B43D202E6319}" type="presOf" srcId="{D40F9ABF-0185-4CE2-A3B6-524135C3176B}" destId="{C6494F53-46CF-468D-8D0F-42158C28A527}" srcOrd="0" destOrd="0" presId="urn:microsoft.com/office/officeart/2005/8/layout/hProcess9"/>
    <dgm:cxn modelId="{13422574-8155-4045-87DB-ABD705B2E610}" type="presParOf" srcId="{C6494F53-46CF-468D-8D0F-42158C28A527}" destId="{A088FFAE-B353-4C17-A277-057B581B5BE1}" srcOrd="0" destOrd="0" presId="urn:microsoft.com/office/officeart/2005/8/layout/hProcess9"/>
    <dgm:cxn modelId="{D94AC4AB-8594-47FA-B0C8-6A78DD10DE49}" type="presParOf" srcId="{C6494F53-46CF-468D-8D0F-42158C28A527}" destId="{9F184E08-B151-4007-8532-03A97719E8A6}" srcOrd="1" destOrd="0" presId="urn:microsoft.com/office/officeart/2005/8/layout/hProcess9"/>
    <dgm:cxn modelId="{C8E75E6F-E57F-4136-B3F3-EFAEF7B65606}" type="presParOf" srcId="{9F184E08-B151-4007-8532-03A97719E8A6}" destId="{AC17988C-698B-4224-A1AA-2A3007A8279D}" srcOrd="0"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BlockDescendingList">
  <dgm:title val=""/>
  <dgm:desc val=""/>
  <dgm:catLst>
    <dgm:cat type="list" pri="185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13" srcId="10" destId="11" srcOrd="0" destOrd="0"/>
        <dgm:cxn modelId="14" srcId="10" destId="12" srcOrd="0" destOrd="0"/>
        <dgm:cxn modelId="50" srcId="0" destId="20" srcOrd="1" destOrd="0"/>
        <dgm:cxn modelId="23" srcId="20" destId="21" srcOrd="0" destOrd="0"/>
        <dgm:cxn modelId="24" srcId="20" destId="22" srcOrd="0" destOrd="0"/>
        <dgm:cxn modelId="60" srcId="0" destId="30" srcOrd="2" destOrd="0"/>
        <dgm:cxn modelId="33" srcId="30" destId="31" srcOrd="0" destOrd="0"/>
        <dgm:cxn modelId="34" srcId="30" destId="32"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70">
          <dgm:prSet phldr="1"/>
        </dgm:pt>
      </dgm:ptLst>
      <dgm:cxnLst>
        <dgm:cxn modelId="40" srcId="0" destId="10" srcOrd="0" destOrd="0"/>
        <dgm:cxn modelId="50" srcId="0" destId="20" srcOrd="1" destOrd="0"/>
        <dgm:cxn modelId="60" srcId="0" destId="30" srcOrd="2" destOrd="0"/>
        <dgm:cxn modelId="80" srcId="0" destId="7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axis="ch" ptType="node" func="cnt" op="equ" val="1">
        <dgm:alg type="composite">
          <dgm:param type="ar" val="0.5516"/>
        </dgm:alg>
        <dgm:choose name="Name3">
          <dgm:if name="Name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if>
          <dgm:else name="Name5">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else>
        </dgm:choose>
      </dgm:if>
      <dgm:if name="Name6" axis="ch" ptType="node" func="cnt" op="equ" val="2">
        <dgm:alg type="composite">
          <dgm:param type="ar" val="0.9804"/>
        </dgm:alg>
        <dgm:choose name="Name7">
          <dgm:if name="Name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2" refType="w" fact="0.4393"/>
              <dgm:constr type="t" for="ch" forName="accentShape_2" refType="h" fact="0.1192"/>
              <dgm:constr type="w" for="ch" forName="accentShape_2" refType="w" fact="0.4021"/>
              <dgm:constr type="h" for="ch" forName="accentShape_2" refType="h" fact="0.876"/>
              <dgm:constr type="l" for="ch" forName="accentShape_1" refType="w" fact="0"/>
              <dgm:constr type="t" for="ch" forName="accentShape_1" refType="h" fact="0"/>
              <dgm:constr type="w" for="ch" forName="accentShape_1" refType="w" fact="0.4021"/>
              <dgm:constr type="h" for="ch" forName="accentShape_1" refType="h" fact="0.9952"/>
              <dgm:constr type="l" for="ch" forName="parentText_1" refType="w" fact="0.2946"/>
              <dgm:constr type="t" for="ch" forName="parentText_1" refType="h" fact="0"/>
              <dgm:constr type="w" for="ch" forName="parentText_1" refType="w" refFor="ch" refForName="accentShape_1" fact="0.26"/>
              <dgm:constr type="h" for="ch" forName="parentText_1" refType="h" fact="0.78"/>
              <dgm:constr type="l" for="ch" forName="parentText_2" refType="w" fact="0.7339"/>
              <dgm:constr type="t" for="ch" forName="parentText_2" refType="h" fact="0.1192"/>
              <dgm:constr type="w" for="ch" forName="parentText_2" refType="w" refFor="ch" refForName="accentShape_1" fact="0.26"/>
              <dgm:constr type="h" for="ch" forName="parentText_2"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4393"/>
              <dgm:constr type="t" for="ch" forName="childText_2" refType="h" fact="0.1192"/>
              <dgm:constr type="w" for="ch" forName="childText_2" refType="w" refFor="ch" refForName="accentShape_2" fact="0.71"/>
              <dgm:constr type="h" for="ch" forName="childText_2" refType="h" fact="0.8808"/>
            </dgm:constrLst>
          </dgm:if>
          <dgm:else name="Name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1" refType="w" fact="0.4393"/>
              <dgm:constr type="t" for="ch" forName="accentShape_2" refType="h" fact="0.1192"/>
              <dgm:constr type="w" for="ch" forName="accentShape_2" refType="w" fact="0.4021"/>
              <dgm:constr type="h" for="ch" forName="accentShape_2" refType="h" fact="0.876"/>
              <dgm:constr type="l" for="ch" forName="accentShape_2" refType="w" fact="0"/>
              <dgm:constr type="t" for="ch" forName="accentShape_1" refType="h" fact="0"/>
              <dgm:constr type="w" for="ch" forName="accentShape_1" refType="w" fact="0.4021"/>
              <dgm:constr type="h" for="ch" forName="accentShape_1" refType="h" fact="0.9952"/>
              <dgm:constr type="l" for="ch" forName="parentText_2" refType="w" fact="0.2946"/>
              <dgm:constr type="t" for="ch" forName="parentText_1" refType="h" fact="0"/>
              <dgm:constr type="w" for="ch" forName="parentText_1" refType="w" refFor="ch" refForName="accentShape_1" fact="0.26"/>
              <dgm:constr type="h" for="ch" forName="parentText_1" refType="h" fact="0.78"/>
              <dgm:constr type="l" for="ch" forName="parentText_1" refType="w" fact="0.7339"/>
              <dgm:constr type="t" for="ch" forName="parentText_2" refType="h" fact="0.1192"/>
              <dgm:constr type="w" for="ch" forName="parentText_2" refType="w" refFor="ch" refForName="accentShape_1" fact="0.26"/>
              <dgm:constr type="h" for="ch" forName="parentText_2" refType="h" fact="0.78"/>
              <dgm:constr type="l" for="ch" forName="childText_2" refType="w" fact="0"/>
              <dgm:constr type="t" for="ch" forName="childText_1" refType="h" fact="0"/>
              <dgm:constr type="w" for="ch" forName="childText_1" refType="w" refFor="ch" refForName="accentShape_1" fact="0.71"/>
              <dgm:constr type="h" for="ch" forName="childText_1" refType="h"/>
              <dgm:constr type="l" for="ch" forName="childText_1" refType="w" fact="0.4393"/>
              <dgm:constr type="t" for="ch" forName="childText_2" refType="h" fact="0.1192"/>
              <dgm:constr type="w" for="ch" forName="childText_2" refType="w" refFor="ch" refForName="accentShape_2" fact="0.71"/>
              <dgm:constr type="h" for="ch" forName="childText_2" refType="h" fact="0.8808"/>
            </dgm:constrLst>
          </dgm:else>
        </dgm:choose>
      </dgm:if>
      <dgm:if name="Name10" axis="ch" ptType="node" func="cnt" op="equ" val="3">
        <dgm:alg type="composite">
          <dgm:param type="ar" val="1.4097"/>
        </dgm:alg>
        <dgm:choose name="Name11">
          <dgm:if name="Name12"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1"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3" refType="w" fact="0.6101"/>
              <dgm:constr type="t" for="ch" forName="accentShape_3" refType="h" fact="0.2457"/>
              <dgm:constr type="w" for="ch" forName="accentShape_3" refType="w" fact="0.2796"/>
              <dgm:constr type="h" for="ch" forName="accentShape_3" refType="h" fact="0.7499"/>
              <dgm:constr type="l" for="ch" forName="parentText_1"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3" refType="w" fact="0.6101"/>
              <dgm:constr type="t" for="ch" forName="childText_3" refType="h" fact="0.2457"/>
              <dgm:constr type="w" for="ch" forName="childText_3" refType="w" refFor="ch" refForName="accentShape_3" fact="0.71"/>
              <dgm:constr type="h" for="ch" forName="childText_3" refType="h" fact="0.7543"/>
            </dgm:constrLst>
          </dgm:if>
          <dgm:else name="Name13">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3"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1" refType="w" fact="0.6101"/>
              <dgm:constr type="t" for="ch" forName="accentShape_3" refType="h" fact="0.2457"/>
              <dgm:constr type="w" for="ch" forName="accentShape_3" refType="w" fact="0.2796"/>
              <dgm:constr type="h" for="ch" forName="accentShape_3" refType="h" fact="0.7499"/>
              <dgm:constr type="l" for="ch" forName="parentText_3"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1"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3"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1" refType="w" fact="0.6101"/>
              <dgm:constr type="t" for="ch" forName="childText_3" refType="h" fact="0.2457"/>
              <dgm:constr type="w" for="ch" forName="childText_3" refType="w" refFor="ch" refForName="accentShape_3" fact="0.71"/>
              <dgm:constr type="h" for="ch" forName="childText_3" refType="h" fact="0.7543"/>
            </dgm:constrLst>
          </dgm:else>
        </dgm:choose>
      </dgm:if>
      <dgm:if name="Name14" axis="ch" ptType="node" func="cnt" op="equ" val="4">
        <dgm:alg type="composite">
          <dgm:param type="ar" val="1.8305"/>
        </dgm:alg>
        <dgm:choose name="Name15">
          <dgm:if name="Name16"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1" refType="w" fact="0"/>
              <dgm:constr type="t" for="ch" forName="accentShape_1" refType="h" fact="0"/>
              <dgm:constr type="w" for="ch" forName="accentShape_1" refType="w" fact="0.2153"/>
              <dgm:constr type="h" for="ch" forName="accentShape_1" refType="h" fact="0.9952"/>
              <dgm:constr type="l" for="ch" forName="accentShape_2" refType="w" fact="0.2353"/>
              <dgm:constr type="t" for="ch" forName="accentShape_2" refType="h" fact="0.1192"/>
              <dgm:constr type="w" for="ch" forName="accentShape_2" refType="w" fact="0.2153"/>
              <dgm:constr type="h" for="ch" forName="accentShape_2" refType="h" fact="0.876"/>
              <dgm:constr type="l" for="ch" forName="accentShape_3" refType="w" fact="0.4699"/>
              <dgm:constr type="t" for="ch" forName="accentShape_3" refType="h" fact="0.2457"/>
              <dgm:constr type="w" for="ch" forName="accentShape_3" refType="w" fact="0.2153"/>
              <dgm:constr type="h" for="ch" forName="accentShape_3" refType="h" fact="0.7495"/>
              <dgm:constr type="l" for="ch" forName="accentShape_4" refType="w" fact="0.6997"/>
              <dgm:constr type="t" for="ch" forName="accentShape_4" refType="h" fact="0.3696"/>
              <dgm:constr type="w" for="ch" forName="accentShape_4" refType="w" fact="0.2153"/>
              <dgm:constr type="h" for="ch" forName="accentShape_4" refType="h" fact="0.6256"/>
              <dgm:constr type="l" for="ch" forName="parentText_1"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2353"/>
              <dgm:constr type="t" for="ch" forName="childText_2" refType="h" fact="0.1192"/>
              <dgm:constr type="w" for="ch" forName="childText_2" refType="w" refFor="ch" refForName="accentShape_2" fact="0.71"/>
              <dgm:constr type="h" for="ch" forName="childText_2" refType="h" fact="0.8808"/>
              <dgm:constr type="l" for="ch" forName="childText_3" refType="w" fact="0.4699"/>
              <dgm:constr type="t" for="ch" forName="childText_3" refType="h" fact="0.2457"/>
              <dgm:constr type="w" for="ch" forName="childText_3" refType="w" refFor="ch" refForName="accentShape_3" fact="0.71"/>
              <dgm:constr type="h" for="ch" forName="childText_3" refType="h" fact="0.7543"/>
              <dgm:constr type="l" for="ch" forName="childText_4" refType="w" fact="0.6997"/>
              <dgm:constr type="t" for="ch" forName="childText_4" refType="h" fact="0.3696"/>
              <dgm:constr type="w" for="ch" forName="childText_4" refType="w" refFor="ch" refForName="accentShape_4" fact="0.71"/>
              <dgm:constr type="h" for="ch" forName="childText_4" refType="h" fact="0.6261"/>
            </dgm:constrLst>
          </dgm:if>
          <dgm:else name="Name17">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4" refType="w" fact="0"/>
              <dgm:constr type="t" for="ch" forName="accentShape_1" refType="h" fact="0"/>
              <dgm:constr type="w" for="ch" forName="accentShape_1" refType="w" fact="0.2153"/>
              <dgm:constr type="h" for="ch" forName="accentShape_1" refType="h" fact="0.9952"/>
              <dgm:constr type="l" for="ch" forName="accentShape_3" refType="w" fact="0.2353"/>
              <dgm:constr type="t" for="ch" forName="accentShape_2" refType="h" fact="0.1192"/>
              <dgm:constr type="w" for="ch" forName="accentShape_2" refType="w" fact="0.2153"/>
              <dgm:constr type="h" for="ch" forName="accentShape_2" refType="h" fact="0.876"/>
              <dgm:constr type="l" for="ch" forName="accentShape_2" refType="w" fact="0.4699"/>
              <dgm:constr type="t" for="ch" forName="accentShape_3" refType="h" fact="0.2457"/>
              <dgm:constr type="w" for="ch" forName="accentShape_3" refType="w" fact="0.2153"/>
              <dgm:constr type="h" for="ch" forName="accentShape_3" refType="h" fact="0.7495"/>
              <dgm:constr type="l" for="ch" forName="accentShape_1" refType="w" fact="0.6997"/>
              <dgm:constr type="t" for="ch" forName="accentShape_4" refType="h" fact="0.3696"/>
              <dgm:constr type="w" for="ch" forName="accentShape_4" refType="w" fact="0.2153"/>
              <dgm:constr type="h" for="ch" forName="accentShape_4" refType="h" fact="0.6256"/>
              <dgm:constr type="l" for="ch" forName="parentText_4"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3"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2"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1"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4" refType="w" fact="0"/>
              <dgm:constr type="t" for="ch" forName="childText_1" refType="h" fact="0"/>
              <dgm:constr type="w" for="ch" forName="childText_1" refType="w" refFor="ch" refForName="accentShape_1" fact="0.71"/>
              <dgm:constr type="h" for="ch" forName="childText_1" refType="h"/>
              <dgm:constr type="l" for="ch" forName="childText_3" refType="w" fact="0.2353"/>
              <dgm:constr type="t" for="ch" forName="childText_2" refType="h" fact="0.1192"/>
              <dgm:constr type="w" for="ch" forName="childText_2" refType="w" refFor="ch" refForName="accentShape_2" fact="0.71"/>
              <dgm:constr type="h" for="ch" forName="childText_2" refType="h" fact="0.8808"/>
              <dgm:constr type="l" for="ch" forName="childText_2" refType="w" fact="0.4699"/>
              <dgm:constr type="t" for="ch" forName="childText_3" refType="h" fact="0.2457"/>
              <dgm:constr type="w" for="ch" forName="childText_3" refType="w" refFor="ch" refForName="accentShape_3" fact="0.71"/>
              <dgm:constr type="h" for="ch" forName="childText_3" refType="h" fact="0.7543"/>
              <dgm:constr type="l" for="ch" forName="childText_1" refType="w" fact="0.6997"/>
              <dgm:constr type="t" for="ch" forName="childText_4" refType="h" fact="0.3696"/>
              <dgm:constr type="w" for="ch" forName="childText_4" refType="w" refFor="ch" refForName="accentShape_4" fact="0.71"/>
              <dgm:constr type="h" for="ch" forName="childText_4" refType="h" fact="0.6261"/>
            </dgm:constrLst>
          </dgm:else>
        </dgm:choose>
      </dgm:if>
      <dgm:if name="Name18" axis="ch" ptType="node" func="cnt" op="equ" val="5">
        <dgm:alg type="composite">
          <dgm:param type="ar" val="2.0125"/>
        </dgm:alg>
        <dgm:choose name="Name19">
          <dgm:if name="Name20"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1" refType="w" fact="0"/>
              <dgm:constr type="t" for="ch" forName="accentShape_1" refType="h" fact="0"/>
              <dgm:constr type="w" for="ch" forName="accentShape_1" refType="w" fact="0.1759"/>
              <dgm:constr type="h" for="ch" forName="accentShape_1" refType="h" fact="0.9952"/>
              <dgm:constr type="l" for="ch" forName="accentShape_2"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4" refType="w" fact="0.5759"/>
              <dgm:constr type="t" for="ch" forName="accentShape_4" refType="h" fact="0.3739"/>
              <dgm:constr type="w" for="ch" forName="accentShape_4" refType="w" fact="0.1759"/>
              <dgm:constr type="h" for="ch" forName="accentShape_4" refType="h" fact="0.6217"/>
              <dgm:constr type="l" for="ch" forName="accentShape_5" refType="w" fact="0.7679"/>
              <dgm:constr type="t" for="ch" forName="accentShape_5" refType="h" fact="0.5"/>
              <dgm:constr type="w" for="ch" forName="accentShape_5" refType="w" fact="0.1759"/>
              <dgm:constr type="h" for="ch" forName="accentShape_5" refType="h" fact="0.4956"/>
              <dgm:constr type="l" for="ch" forName="parentText_1"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5"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4" refType="w" fact="0.5759"/>
              <dgm:constr type="t" for="ch" forName="childText_4" refType="h" fact="0.3739"/>
              <dgm:constr type="w" for="ch" forName="childText_4" refType="w" refFor="ch" refForName="accentShape_4" fact="0.71"/>
              <dgm:constr type="h" for="ch" forName="childText_4" refType="h" fact="0.6217"/>
              <dgm:constr type="l" for="ch" forName="childText_5" refType="w" fact="0.7679"/>
              <dgm:constr type="t" for="ch" forName="childText_5" refType="h" fact="0.5001"/>
              <dgm:constr type="w" for="ch" forName="childText_5" refType="w" refFor="ch" refForName="accentShape_5" fact="0.71"/>
              <dgm:constr type="h" for="ch" forName="childText_5" refType="h" fact="0.4956"/>
            </dgm:constrLst>
          </dgm:if>
          <dgm:else name="Name21">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5" refType="w" fact="0"/>
              <dgm:constr type="t" for="ch" forName="accentShape_1" refType="h" fact="0"/>
              <dgm:constr type="w" for="ch" forName="accentShape_1" refType="w" fact="0.1759"/>
              <dgm:constr type="h" for="ch" forName="accentShape_1" refType="h" fact="0.9952"/>
              <dgm:constr type="l" for="ch" forName="accentShape_4"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2" refType="w" fact="0.5759"/>
              <dgm:constr type="t" for="ch" forName="accentShape_4" refType="h" fact="0.3739"/>
              <dgm:constr type="w" for="ch" forName="accentShape_4" refType="w" fact="0.1759"/>
              <dgm:constr type="h" for="ch" forName="accentShape_4" refType="h" fact="0.6217"/>
              <dgm:constr type="l" for="ch" forName="accentShape_1" refType="w" fact="0.7679"/>
              <dgm:constr type="t" for="ch" forName="accentShape_5" refType="h" fact="0.5"/>
              <dgm:constr type="w" for="ch" forName="accentShape_5" refType="w" fact="0.1759"/>
              <dgm:constr type="h" for="ch" forName="accentShape_5" refType="h" fact="0.4956"/>
              <dgm:constr type="l" for="ch" forName="parentText_5"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4"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2"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1"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5" refType="w" fact="0"/>
              <dgm:constr type="t" for="ch" forName="childText_1" refType="h" fact="0"/>
              <dgm:constr type="w" for="ch" forName="childText_1" refType="w" refFor="ch" refForName="accentShape_1" fact="0.71"/>
              <dgm:constr type="h" for="ch" forName="childText_1" refType="h"/>
              <dgm:constr type="l" for="ch" forName="childText_4"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2" refType="w" fact="0.5759"/>
              <dgm:constr type="t" for="ch" forName="childText_4" refType="h" fact="0.3739"/>
              <dgm:constr type="w" for="ch" forName="childText_4" refType="w" refFor="ch" refForName="accentShape_4" fact="0.71"/>
              <dgm:constr type="h" for="ch" forName="childText_4" refType="h" fact="0.6261"/>
              <dgm:constr type="l" for="ch" forName="childText_1" refType="w" fact="0.7679"/>
              <dgm:constr type="t" for="ch" forName="childText_5" refType="h" fact="0.5001"/>
              <dgm:constr type="w" for="ch" forName="childText_5" refType="w" refFor="ch" refForName="accentShape_5" fact="0.71"/>
              <dgm:constr type="h" for="ch" forName="childText_5" refType="h" fact="0.4999"/>
            </dgm:constrLst>
          </dgm:else>
        </dgm:choose>
      </dgm:if>
      <dgm:if name="Name22" axis="ch" ptType="node" func="cnt" op="equ" val="6">
        <dgm:alg type="composite">
          <dgm:param type="ar" val="2.4006"/>
        </dgm:alg>
        <dgm:shape xmlns:r="http://schemas.openxmlformats.org/officeDocument/2006/relationships" r:blip="">
          <dgm:adjLst/>
        </dgm:shape>
        <dgm:choose name="Name23">
          <dgm:if name="Name2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1" refType="w" fact="0"/>
              <dgm:constr type="t" for="ch" forName="accentShape_1" refType="h" fact="0"/>
              <dgm:constr type="w" for="ch" forName="accentShape_1" refType="w" fact="0.1473"/>
              <dgm:constr type="h" for="ch" forName="accentShape_1" refType="h"/>
              <dgm:constr type="l" for="ch" forName="accentShape_2" refType="w" fact="0.1608"/>
              <dgm:constr type="t" for="ch" forName="accentShape_2" refType="h" fact="0.1"/>
              <dgm:constr type="w" for="ch" forName="accentShape_2" refType="w" fact="0.1473"/>
              <dgm:constr type="h" for="ch" forName="accentShape_2" refType="h" fact="0.9"/>
              <dgm:constr type="l" for="ch" forName="accentShape_3" refType="w" fact="0.3216"/>
              <dgm:constr type="t" for="ch" forName="accentShape_3" refType="h" fact="0.2"/>
              <dgm:constr type="w" for="ch" forName="accentShape_3" refType="w" fact="0.1473"/>
              <dgm:constr type="h" for="ch" forName="accentShape_3" refType="h" fact="0.8"/>
              <dgm:constr type="l" for="ch" forName="accentShape_4" refType="w" fact="0.4824"/>
              <dgm:constr type="t" for="ch" forName="accentShape_4" refType="h" fact="0.3"/>
              <dgm:constr type="w" for="ch" forName="accentShape_4" refType="w" fact="0.1473"/>
              <dgm:constr type="h" for="ch" forName="accentShape_4" refType="h" fact="0.7"/>
              <dgm:constr type="l" for="ch" forName="accentShape_5" refType="w" fact="0.6432"/>
              <dgm:constr type="t" for="ch" forName="accentShape_5" refType="h" fact="0.4"/>
              <dgm:constr type="w" for="ch" forName="accentShape_5" refType="w" fact="0.1473"/>
              <dgm:constr type="h" for="ch" forName="accentShape_5" refType="h" fact="0.6"/>
              <dgm:constr type="l" for="ch" forName="accentShape_6" refType="w" fact="0.8056"/>
              <dgm:constr type="t" for="ch" forName="accentShape_6" refType="h" fact="0.5"/>
              <dgm:constr type="w" for="ch" forName="accentShape_6" refType="w" fact="0.1473"/>
              <dgm:constr type="h" for="ch" forName="accentShape_6" refType="h" fact="0.5"/>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3"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4"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5"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6"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1"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3"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4"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5"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6" refType="w" fact="0.9101"/>
              <dgm:constr type="t" for="ch" forName="parentText_6" refType="h" fact="0.5"/>
              <dgm:constr type="w" for="ch" forName="parentText_6" refType="w" refFor="ch" refForName="accentShape_6" fact="0.26"/>
              <dgm:constr type="h" for="ch" forName="parentText_6" refType="h" refFor="ch" refForName="accentShape_6" fact="0.9"/>
            </dgm:constrLst>
          </dgm:if>
          <dgm:else name="Name25">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6" refType="w" fact="0"/>
              <dgm:constr type="t" for="ch" forName="accentShape_1" refType="h" fact="0"/>
              <dgm:constr type="w" for="ch" forName="accentShape_1" refType="w" fact="0.1473"/>
              <dgm:constr type="h" for="ch" forName="accentShape_1" refType="h"/>
              <dgm:constr type="l" for="ch" forName="accentShape_5" refType="w" fact="0.1608"/>
              <dgm:constr type="t" for="ch" forName="accentShape_2" refType="h" fact="0.1"/>
              <dgm:constr type="w" for="ch" forName="accentShape_2" refType="w" fact="0.1473"/>
              <dgm:constr type="h" for="ch" forName="accentShape_2" refType="h" fact="0.9"/>
              <dgm:constr type="l" for="ch" forName="accentShape_4" refType="w" fact="0.3216"/>
              <dgm:constr type="t" for="ch" forName="accentShape_3" refType="h" fact="0.2"/>
              <dgm:constr type="w" for="ch" forName="accentShape_3" refType="w" fact="0.1473"/>
              <dgm:constr type="h" for="ch" forName="accentShape_3" refType="h" fact="0.8"/>
              <dgm:constr type="l" for="ch" forName="accentShape_3" refType="w" fact="0.4824"/>
              <dgm:constr type="t" for="ch" forName="accentShape_4" refType="h" fact="0.3"/>
              <dgm:constr type="w" for="ch" forName="accentShape_4" refType="w" fact="0.1473"/>
              <dgm:constr type="h" for="ch" forName="accentShape_4" refType="h" fact="0.7"/>
              <dgm:constr type="l" for="ch" forName="accentShape_2" refType="w" fact="0.6432"/>
              <dgm:constr type="t" for="ch" forName="accentShape_5" refType="h" fact="0.4"/>
              <dgm:constr type="w" for="ch" forName="accentShape_5" refType="w" fact="0.1473"/>
              <dgm:constr type="h" for="ch" forName="accentShape_5" refType="h" fact="0.6"/>
              <dgm:constr type="l" for="ch" forName="accentShape_1" refType="w" fact="0.8056"/>
              <dgm:constr type="t" for="ch" forName="accentShape_6" refType="h" fact="0.5"/>
              <dgm:constr type="w" for="ch" forName="accentShape_6" refType="w" fact="0.1473"/>
              <dgm:constr type="h" for="ch" forName="accentShape_6" refType="h" fact="0.5"/>
              <dgm:constr type="l" for="ch" forName="childText_6"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5"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4"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3"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2"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1"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6"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5"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4"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3"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2"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1" refType="w" fact="0.9101"/>
              <dgm:constr type="t" for="ch" forName="parentText_6" refType="h" fact="0.5"/>
              <dgm:constr type="w" for="ch" forName="parentText_6" refType="w" refFor="ch" refForName="accentShape_6" fact="0.26"/>
              <dgm:constr type="h" for="ch" forName="parentText_6" refType="h" refFor="ch" refForName="accentShape_6" fact="0.9"/>
            </dgm:constrLst>
          </dgm:else>
        </dgm:choose>
      </dgm:if>
      <dgm:else name="Name26">
        <dgm:alg type="composite">
          <dgm:param type="ar" val="2.7874"/>
        </dgm:alg>
        <dgm:shape xmlns:r="http://schemas.openxmlformats.org/officeDocument/2006/relationships" r:blip="">
          <dgm:adjLst/>
        </dgm:shape>
        <dgm:choose name="Name27">
          <dgm:if name="Name2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1" refType="w" fact="0"/>
              <dgm:constr type="t" for="ch" forName="accentShape_1" refType="h" fact="0"/>
              <dgm:constr type="w" for="ch" forName="accentShape_1" refType="w" fact="0.1269"/>
              <dgm:constr type="h" for="ch" forName="accentShape_1" refType="h"/>
              <dgm:constr type="l" for="ch" forName="accentShape_2" refType="w" fact="0.1385"/>
              <dgm:constr type="t" for="ch" forName="accentShape_2" refType="h" fact="0.0833"/>
              <dgm:constr type="w" for="ch" forName="accentShape_2" refType="w" fact="0.1269"/>
              <dgm:constr type="h" for="ch" forName="accentShape_2" refType="h" fact="0.9165"/>
              <dgm:constr type="l" for="ch" forName="accentShape_3"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5" refType="w" fact="0.5539"/>
              <dgm:constr type="t" for="ch" forName="accentShape_5" refType="h" fact="0.3332"/>
              <dgm:constr type="w" for="ch" forName="accentShape_5" refType="w" fact="0.1269"/>
              <dgm:constr type="h" for="ch" forName="accentShape_5" refType="h" fact="0.6666"/>
              <dgm:constr type="l" for="ch" forName="accentShape_6" refType="w" fact="0.6938"/>
              <dgm:constr type="t" for="ch" forName="accentShape_6" refType="h" fact="0.4165"/>
              <dgm:constr type="w" for="ch" forName="accentShape_6" refType="w" fact="0.1269"/>
              <dgm:constr type="h" for="ch" forName="accentShape_6" refType="h" fact="0.5833"/>
              <dgm:constr type="l" for="ch" forName="accentShape_7" refType="w" fact="0.8326"/>
              <dgm:constr type="t" for="ch" forName="accentShape_7" refType="h" fact="0.5"/>
              <dgm:constr type="w" for="ch" forName="accentShape_7" refType="w" fact="0.1269"/>
              <dgm:constr type="h" for="ch" forName="accentShape_7" refType="h" fact="0.5"/>
              <dgm:constr type="l" for="ch" forName="parentText_1"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3"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5"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6"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7"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3"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5"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6"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7" refType="w" fact="0.8326"/>
              <dgm:constr type="t" for="ch" forName="childText_7" refType="h" fact="0.5"/>
              <dgm:constr type="w" for="ch" forName="childText_7" refType="w" refFor="ch" refForName="accentShape_7" fact="0.7"/>
              <dgm:constr type="h" for="ch" forName="childText_7" refType="h" refFor="ch" refForName="accentShape_7"/>
            </dgm:constrLst>
          </dgm:if>
          <dgm:else name="Name2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7" refType="w" fact="0"/>
              <dgm:constr type="t" for="ch" forName="accentShape_1" refType="h" fact="0"/>
              <dgm:constr type="w" for="ch" forName="accentShape_1" refType="w" fact="0.1269"/>
              <dgm:constr type="h" for="ch" forName="accentShape_1" refType="h"/>
              <dgm:constr type="l" for="ch" forName="accentShape_6" refType="w" fact="0.1385"/>
              <dgm:constr type="t" for="ch" forName="accentShape_2" refType="h" fact="0.0833"/>
              <dgm:constr type="w" for="ch" forName="accentShape_2" refType="w" fact="0.1269"/>
              <dgm:constr type="h" for="ch" forName="accentShape_2" refType="h" fact="0.9165"/>
              <dgm:constr type="l" for="ch" forName="accentShape_5"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3" refType="w" fact="0.5539"/>
              <dgm:constr type="t" for="ch" forName="accentShape_5" refType="h" fact="0.3332"/>
              <dgm:constr type="w" for="ch" forName="accentShape_5" refType="w" fact="0.1269"/>
              <dgm:constr type="h" for="ch" forName="accentShape_5" refType="h" fact="0.6666"/>
              <dgm:constr type="l" for="ch" forName="accentShape_2" refType="w" fact="0.6938"/>
              <dgm:constr type="t" for="ch" forName="accentShape_6" refType="h" fact="0.4165"/>
              <dgm:constr type="w" for="ch" forName="accentShape_6" refType="w" fact="0.1269"/>
              <dgm:constr type="h" for="ch" forName="accentShape_6" refType="h" fact="0.5833"/>
              <dgm:constr type="l" for="ch" forName="accentShape_1" refType="w" fact="0.8326"/>
              <dgm:constr type="t" for="ch" forName="accentShape_7" refType="h" fact="0.5"/>
              <dgm:constr type="w" for="ch" forName="accentShape_7" refType="w" fact="0.1269"/>
              <dgm:constr type="h" for="ch" forName="accentShape_7" refType="h" fact="0.5"/>
              <dgm:constr type="l" for="ch" forName="parentText_7"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6"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5"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3"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2"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1"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7"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6"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5"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3"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2"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1" refType="w" fact="0.8326"/>
              <dgm:constr type="t" for="ch" forName="childText_7" refType="h" fact="0.5"/>
              <dgm:constr type="w" for="ch" forName="childText_7" refType="w" refFor="ch" refForName="accentShape_7" fact="0.7"/>
              <dgm:constr type="h" for="ch" forName="childText_7" refType="h" refFor="ch" refForName="accentShape_7"/>
            </dgm:constrLst>
          </dgm:else>
        </dgm:choose>
      </dgm:else>
    </dgm:choose>
    <dgm:forEach name="wrapper" axis="self" ptType="parTrans">
      <dgm:forEach name="accentRepeat" axis="self">
        <dgm:layoutNode name="imageRepeatNode" styleLbl="node1">
          <dgm:alg type="sp"/>
          <dgm:shape xmlns:r="http://schemas.openxmlformats.org/officeDocument/2006/relationships" type="rect" r:blip="" zOrderOff="-10">
            <dgm:adjLst/>
          </dgm:shape>
          <dgm:presOf axis="self"/>
        </dgm:layoutNode>
      </dgm:forEach>
    </dgm:forEach>
    <dgm:forEach name="Name30" axis="ch" ptType="node" cnt="1">
      <dgm:layoutNode name="parentText_1" styleLbl="node1">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1" styleLbl="node1">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1">
        <dgm:alg type="sp"/>
        <dgm:shape xmlns:r="http://schemas.openxmlformats.org/officeDocument/2006/relationships" r:blip="">
          <dgm:adjLst/>
        </dgm:shape>
        <dgm:presOf/>
        <dgm:constrLst/>
        <dgm:forEach name="Name31" ref="accentRepeat"/>
      </dgm:layoutNode>
    </dgm:forEach>
    <dgm:forEach name="Name32" axis="ch" ptType="node" st="2" cnt="1">
      <dgm:layoutNode name="parentText_2">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2">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2">
        <dgm:alg type="sp"/>
        <dgm:shape xmlns:r="http://schemas.openxmlformats.org/officeDocument/2006/relationships" r:blip="">
          <dgm:adjLst/>
        </dgm:shape>
        <dgm:presOf/>
        <dgm:constrLst/>
        <dgm:forEach name="Name33" ref="accentRepeat"/>
      </dgm:layoutNode>
    </dgm:forEach>
    <dgm:forEach name="Name34" axis="ch" ptType="node" st="3" cnt="1">
      <dgm:layoutNode name="parentText_3">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3">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3">
        <dgm:alg type="sp"/>
        <dgm:shape xmlns:r="http://schemas.openxmlformats.org/officeDocument/2006/relationships" r:blip="">
          <dgm:adjLst/>
        </dgm:shape>
        <dgm:presOf/>
        <dgm:constrLst/>
        <dgm:forEach name="Name35" ref="accentRepeat"/>
      </dgm:layoutNode>
    </dgm:forEach>
    <dgm:forEach name="Name36" axis="ch" ptType="node" st="4" cnt="1">
      <dgm:layoutNode name="parentText_4">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4">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4">
        <dgm:alg type="sp"/>
        <dgm:shape xmlns:r="http://schemas.openxmlformats.org/officeDocument/2006/relationships" r:blip="">
          <dgm:adjLst/>
        </dgm:shape>
        <dgm:presOf/>
        <dgm:constrLst/>
        <dgm:forEach name="Name37" ref="accentRepeat"/>
      </dgm:layoutNode>
    </dgm:forEach>
    <dgm:forEach name="Name38" axis="ch" ptType="node" st="5" cnt="1">
      <dgm:layoutNode name="parentText_5">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5">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5">
        <dgm:alg type="sp"/>
        <dgm:shape xmlns:r="http://schemas.openxmlformats.org/officeDocument/2006/relationships" r:blip="">
          <dgm:adjLst/>
        </dgm:shape>
        <dgm:presOf/>
        <dgm:constrLst/>
        <dgm:forEach name="Name39" ref="accentRepeat"/>
      </dgm:layoutNode>
    </dgm:forEach>
    <dgm:forEach name="Name40" axis="ch" ptType="node" st="6" cnt="1">
      <dgm:layoutNode name="parentText_6">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6">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6">
        <dgm:alg type="sp"/>
        <dgm:shape xmlns:r="http://schemas.openxmlformats.org/officeDocument/2006/relationships" r:blip="">
          <dgm:adjLst/>
        </dgm:shape>
        <dgm:presOf/>
        <dgm:constrLst/>
        <dgm:forEach name="Name41" ref="accentRepeat"/>
      </dgm:layoutNode>
    </dgm:forEach>
    <dgm:forEach name="Name42" axis="ch" ptType="node" st="7" cnt="1">
      <dgm:layoutNode name="parentText_7">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7">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7">
        <dgm:alg type="sp"/>
        <dgm:shape xmlns:r="http://schemas.openxmlformats.org/officeDocument/2006/relationships" r:blip="">
          <dgm:adjLst/>
        </dgm:shape>
        <dgm:presOf/>
        <dgm:constrLst/>
        <dgm:forEach name="Name43"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BlockDescendingList">
  <dgm:title val=""/>
  <dgm:desc val=""/>
  <dgm:catLst>
    <dgm:cat type="list" pri="185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13" srcId="10" destId="11" srcOrd="0" destOrd="0"/>
        <dgm:cxn modelId="14" srcId="10" destId="12" srcOrd="0" destOrd="0"/>
        <dgm:cxn modelId="50" srcId="0" destId="20" srcOrd="1" destOrd="0"/>
        <dgm:cxn modelId="23" srcId="20" destId="21" srcOrd="0" destOrd="0"/>
        <dgm:cxn modelId="24" srcId="20" destId="22" srcOrd="0" destOrd="0"/>
        <dgm:cxn modelId="60" srcId="0" destId="30" srcOrd="2" destOrd="0"/>
        <dgm:cxn modelId="33" srcId="30" destId="31" srcOrd="0" destOrd="0"/>
        <dgm:cxn modelId="34" srcId="30" destId="32"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70">
          <dgm:prSet phldr="1"/>
        </dgm:pt>
      </dgm:ptLst>
      <dgm:cxnLst>
        <dgm:cxn modelId="40" srcId="0" destId="10" srcOrd="0" destOrd="0"/>
        <dgm:cxn modelId="50" srcId="0" destId="20" srcOrd="1" destOrd="0"/>
        <dgm:cxn modelId="60" srcId="0" destId="30" srcOrd="2" destOrd="0"/>
        <dgm:cxn modelId="80" srcId="0" destId="7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axis="ch" ptType="node" func="cnt" op="equ" val="1">
        <dgm:alg type="composite">
          <dgm:param type="ar" val="0.5516"/>
        </dgm:alg>
        <dgm:choose name="Name3">
          <dgm:if name="Name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if>
          <dgm:else name="Name5">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else>
        </dgm:choose>
      </dgm:if>
      <dgm:if name="Name6" axis="ch" ptType="node" func="cnt" op="equ" val="2">
        <dgm:alg type="composite">
          <dgm:param type="ar" val="0.9804"/>
        </dgm:alg>
        <dgm:choose name="Name7">
          <dgm:if name="Name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2" refType="w" fact="0.4393"/>
              <dgm:constr type="t" for="ch" forName="accentShape_2" refType="h" fact="0.1192"/>
              <dgm:constr type="w" for="ch" forName="accentShape_2" refType="w" fact="0.4021"/>
              <dgm:constr type="h" for="ch" forName="accentShape_2" refType="h" fact="0.876"/>
              <dgm:constr type="l" for="ch" forName="accentShape_1" refType="w" fact="0"/>
              <dgm:constr type="t" for="ch" forName="accentShape_1" refType="h" fact="0"/>
              <dgm:constr type="w" for="ch" forName="accentShape_1" refType="w" fact="0.4021"/>
              <dgm:constr type="h" for="ch" forName="accentShape_1" refType="h" fact="0.9952"/>
              <dgm:constr type="l" for="ch" forName="parentText_1" refType="w" fact="0.2946"/>
              <dgm:constr type="t" for="ch" forName="parentText_1" refType="h" fact="0"/>
              <dgm:constr type="w" for="ch" forName="parentText_1" refType="w" refFor="ch" refForName="accentShape_1" fact="0.26"/>
              <dgm:constr type="h" for="ch" forName="parentText_1" refType="h" fact="0.78"/>
              <dgm:constr type="l" for="ch" forName="parentText_2" refType="w" fact="0.7339"/>
              <dgm:constr type="t" for="ch" forName="parentText_2" refType="h" fact="0.1192"/>
              <dgm:constr type="w" for="ch" forName="parentText_2" refType="w" refFor="ch" refForName="accentShape_1" fact="0.26"/>
              <dgm:constr type="h" for="ch" forName="parentText_2"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4393"/>
              <dgm:constr type="t" for="ch" forName="childText_2" refType="h" fact="0.1192"/>
              <dgm:constr type="w" for="ch" forName="childText_2" refType="w" refFor="ch" refForName="accentShape_2" fact="0.71"/>
              <dgm:constr type="h" for="ch" forName="childText_2" refType="h" fact="0.8808"/>
            </dgm:constrLst>
          </dgm:if>
          <dgm:else name="Name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1" refType="w" fact="0.4393"/>
              <dgm:constr type="t" for="ch" forName="accentShape_2" refType="h" fact="0.1192"/>
              <dgm:constr type="w" for="ch" forName="accentShape_2" refType="w" fact="0.4021"/>
              <dgm:constr type="h" for="ch" forName="accentShape_2" refType="h" fact="0.876"/>
              <dgm:constr type="l" for="ch" forName="accentShape_2" refType="w" fact="0"/>
              <dgm:constr type="t" for="ch" forName="accentShape_1" refType="h" fact="0"/>
              <dgm:constr type="w" for="ch" forName="accentShape_1" refType="w" fact="0.4021"/>
              <dgm:constr type="h" for="ch" forName="accentShape_1" refType="h" fact="0.9952"/>
              <dgm:constr type="l" for="ch" forName="parentText_2" refType="w" fact="0.2946"/>
              <dgm:constr type="t" for="ch" forName="parentText_1" refType="h" fact="0"/>
              <dgm:constr type="w" for="ch" forName="parentText_1" refType="w" refFor="ch" refForName="accentShape_1" fact="0.26"/>
              <dgm:constr type="h" for="ch" forName="parentText_1" refType="h" fact="0.78"/>
              <dgm:constr type="l" for="ch" forName="parentText_1" refType="w" fact="0.7339"/>
              <dgm:constr type="t" for="ch" forName="parentText_2" refType="h" fact="0.1192"/>
              <dgm:constr type="w" for="ch" forName="parentText_2" refType="w" refFor="ch" refForName="accentShape_1" fact="0.26"/>
              <dgm:constr type="h" for="ch" forName="parentText_2" refType="h" fact="0.78"/>
              <dgm:constr type="l" for="ch" forName="childText_2" refType="w" fact="0"/>
              <dgm:constr type="t" for="ch" forName="childText_1" refType="h" fact="0"/>
              <dgm:constr type="w" for="ch" forName="childText_1" refType="w" refFor="ch" refForName="accentShape_1" fact="0.71"/>
              <dgm:constr type="h" for="ch" forName="childText_1" refType="h"/>
              <dgm:constr type="l" for="ch" forName="childText_1" refType="w" fact="0.4393"/>
              <dgm:constr type="t" for="ch" forName="childText_2" refType="h" fact="0.1192"/>
              <dgm:constr type="w" for="ch" forName="childText_2" refType="w" refFor="ch" refForName="accentShape_2" fact="0.71"/>
              <dgm:constr type="h" for="ch" forName="childText_2" refType="h" fact="0.8808"/>
            </dgm:constrLst>
          </dgm:else>
        </dgm:choose>
      </dgm:if>
      <dgm:if name="Name10" axis="ch" ptType="node" func="cnt" op="equ" val="3">
        <dgm:alg type="composite">
          <dgm:param type="ar" val="1.4097"/>
        </dgm:alg>
        <dgm:choose name="Name11">
          <dgm:if name="Name12"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1"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3" refType="w" fact="0.6101"/>
              <dgm:constr type="t" for="ch" forName="accentShape_3" refType="h" fact="0.2457"/>
              <dgm:constr type="w" for="ch" forName="accentShape_3" refType="w" fact="0.2796"/>
              <dgm:constr type="h" for="ch" forName="accentShape_3" refType="h" fact="0.7499"/>
              <dgm:constr type="l" for="ch" forName="parentText_1"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3" refType="w" fact="0.6101"/>
              <dgm:constr type="t" for="ch" forName="childText_3" refType="h" fact="0.2457"/>
              <dgm:constr type="w" for="ch" forName="childText_3" refType="w" refFor="ch" refForName="accentShape_3" fact="0.71"/>
              <dgm:constr type="h" for="ch" forName="childText_3" refType="h" fact="0.7543"/>
            </dgm:constrLst>
          </dgm:if>
          <dgm:else name="Name13">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3"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1" refType="w" fact="0.6101"/>
              <dgm:constr type="t" for="ch" forName="accentShape_3" refType="h" fact="0.2457"/>
              <dgm:constr type="w" for="ch" forName="accentShape_3" refType="w" fact="0.2796"/>
              <dgm:constr type="h" for="ch" forName="accentShape_3" refType="h" fact="0.7499"/>
              <dgm:constr type="l" for="ch" forName="parentText_3"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1"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3"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1" refType="w" fact="0.6101"/>
              <dgm:constr type="t" for="ch" forName="childText_3" refType="h" fact="0.2457"/>
              <dgm:constr type="w" for="ch" forName="childText_3" refType="w" refFor="ch" refForName="accentShape_3" fact="0.71"/>
              <dgm:constr type="h" for="ch" forName="childText_3" refType="h" fact="0.7543"/>
            </dgm:constrLst>
          </dgm:else>
        </dgm:choose>
      </dgm:if>
      <dgm:if name="Name14" axis="ch" ptType="node" func="cnt" op="equ" val="4">
        <dgm:alg type="composite">
          <dgm:param type="ar" val="1.8305"/>
        </dgm:alg>
        <dgm:choose name="Name15">
          <dgm:if name="Name16"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1" refType="w" fact="0"/>
              <dgm:constr type="t" for="ch" forName="accentShape_1" refType="h" fact="0"/>
              <dgm:constr type="w" for="ch" forName="accentShape_1" refType="w" fact="0.2153"/>
              <dgm:constr type="h" for="ch" forName="accentShape_1" refType="h" fact="0.9952"/>
              <dgm:constr type="l" for="ch" forName="accentShape_2" refType="w" fact="0.2353"/>
              <dgm:constr type="t" for="ch" forName="accentShape_2" refType="h" fact="0.1192"/>
              <dgm:constr type="w" for="ch" forName="accentShape_2" refType="w" fact="0.2153"/>
              <dgm:constr type="h" for="ch" forName="accentShape_2" refType="h" fact="0.876"/>
              <dgm:constr type="l" for="ch" forName="accentShape_3" refType="w" fact="0.4699"/>
              <dgm:constr type="t" for="ch" forName="accentShape_3" refType="h" fact="0.2457"/>
              <dgm:constr type="w" for="ch" forName="accentShape_3" refType="w" fact="0.2153"/>
              <dgm:constr type="h" for="ch" forName="accentShape_3" refType="h" fact="0.7495"/>
              <dgm:constr type="l" for="ch" forName="accentShape_4" refType="w" fact="0.6997"/>
              <dgm:constr type="t" for="ch" forName="accentShape_4" refType="h" fact="0.3696"/>
              <dgm:constr type="w" for="ch" forName="accentShape_4" refType="w" fact="0.2153"/>
              <dgm:constr type="h" for="ch" forName="accentShape_4" refType="h" fact="0.6256"/>
              <dgm:constr type="l" for="ch" forName="parentText_1"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2353"/>
              <dgm:constr type="t" for="ch" forName="childText_2" refType="h" fact="0.1192"/>
              <dgm:constr type="w" for="ch" forName="childText_2" refType="w" refFor="ch" refForName="accentShape_2" fact="0.71"/>
              <dgm:constr type="h" for="ch" forName="childText_2" refType="h" fact="0.8808"/>
              <dgm:constr type="l" for="ch" forName="childText_3" refType="w" fact="0.4699"/>
              <dgm:constr type="t" for="ch" forName="childText_3" refType="h" fact="0.2457"/>
              <dgm:constr type="w" for="ch" forName="childText_3" refType="w" refFor="ch" refForName="accentShape_3" fact="0.71"/>
              <dgm:constr type="h" for="ch" forName="childText_3" refType="h" fact="0.7543"/>
              <dgm:constr type="l" for="ch" forName="childText_4" refType="w" fact="0.6997"/>
              <dgm:constr type="t" for="ch" forName="childText_4" refType="h" fact="0.3696"/>
              <dgm:constr type="w" for="ch" forName="childText_4" refType="w" refFor="ch" refForName="accentShape_4" fact="0.71"/>
              <dgm:constr type="h" for="ch" forName="childText_4" refType="h" fact="0.6261"/>
            </dgm:constrLst>
          </dgm:if>
          <dgm:else name="Name17">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4" refType="w" fact="0"/>
              <dgm:constr type="t" for="ch" forName="accentShape_1" refType="h" fact="0"/>
              <dgm:constr type="w" for="ch" forName="accentShape_1" refType="w" fact="0.2153"/>
              <dgm:constr type="h" for="ch" forName="accentShape_1" refType="h" fact="0.9952"/>
              <dgm:constr type="l" for="ch" forName="accentShape_3" refType="w" fact="0.2353"/>
              <dgm:constr type="t" for="ch" forName="accentShape_2" refType="h" fact="0.1192"/>
              <dgm:constr type="w" for="ch" forName="accentShape_2" refType="w" fact="0.2153"/>
              <dgm:constr type="h" for="ch" forName="accentShape_2" refType="h" fact="0.876"/>
              <dgm:constr type="l" for="ch" forName="accentShape_2" refType="w" fact="0.4699"/>
              <dgm:constr type="t" for="ch" forName="accentShape_3" refType="h" fact="0.2457"/>
              <dgm:constr type="w" for="ch" forName="accentShape_3" refType="w" fact="0.2153"/>
              <dgm:constr type="h" for="ch" forName="accentShape_3" refType="h" fact="0.7495"/>
              <dgm:constr type="l" for="ch" forName="accentShape_1" refType="w" fact="0.6997"/>
              <dgm:constr type="t" for="ch" forName="accentShape_4" refType="h" fact="0.3696"/>
              <dgm:constr type="w" for="ch" forName="accentShape_4" refType="w" fact="0.2153"/>
              <dgm:constr type="h" for="ch" forName="accentShape_4" refType="h" fact="0.6256"/>
              <dgm:constr type="l" for="ch" forName="parentText_4"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3"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2"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1"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4" refType="w" fact="0"/>
              <dgm:constr type="t" for="ch" forName="childText_1" refType="h" fact="0"/>
              <dgm:constr type="w" for="ch" forName="childText_1" refType="w" refFor="ch" refForName="accentShape_1" fact="0.71"/>
              <dgm:constr type="h" for="ch" forName="childText_1" refType="h"/>
              <dgm:constr type="l" for="ch" forName="childText_3" refType="w" fact="0.2353"/>
              <dgm:constr type="t" for="ch" forName="childText_2" refType="h" fact="0.1192"/>
              <dgm:constr type="w" for="ch" forName="childText_2" refType="w" refFor="ch" refForName="accentShape_2" fact="0.71"/>
              <dgm:constr type="h" for="ch" forName="childText_2" refType="h" fact="0.8808"/>
              <dgm:constr type="l" for="ch" forName="childText_2" refType="w" fact="0.4699"/>
              <dgm:constr type="t" for="ch" forName="childText_3" refType="h" fact="0.2457"/>
              <dgm:constr type="w" for="ch" forName="childText_3" refType="w" refFor="ch" refForName="accentShape_3" fact="0.71"/>
              <dgm:constr type="h" for="ch" forName="childText_3" refType="h" fact="0.7543"/>
              <dgm:constr type="l" for="ch" forName="childText_1" refType="w" fact="0.6997"/>
              <dgm:constr type="t" for="ch" forName="childText_4" refType="h" fact="0.3696"/>
              <dgm:constr type="w" for="ch" forName="childText_4" refType="w" refFor="ch" refForName="accentShape_4" fact="0.71"/>
              <dgm:constr type="h" for="ch" forName="childText_4" refType="h" fact="0.6261"/>
            </dgm:constrLst>
          </dgm:else>
        </dgm:choose>
      </dgm:if>
      <dgm:if name="Name18" axis="ch" ptType="node" func="cnt" op="equ" val="5">
        <dgm:alg type="composite">
          <dgm:param type="ar" val="2.0125"/>
        </dgm:alg>
        <dgm:choose name="Name19">
          <dgm:if name="Name20"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1" refType="w" fact="0"/>
              <dgm:constr type="t" for="ch" forName="accentShape_1" refType="h" fact="0"/>
              <dgm:constr type="w" for="ch" forName="accentShape_1" refType="w" fact="0.1759"/>
              <dgm:constr type="h" for="ch" forName="accentShape_1" refType="h" fact="0.9952"/>
              <dgm:constr type="l" for="ch" forName="accentShape_2"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4" refType="w" fact="0.5759"/>
              <dgm:constr type="t" for="ch" forName="accentShape_4" refType="h" fact="0.3739"/>
              <dgm:constr type="w" for="ch" forName="accentShape_4" refType="w" fact="0.1759"/>
              <dgm:constr type="h" for="ch" forName="accentShape_4" refType="h" fact="0.6217"/>
              <dgm:constr type="l" for="ch" forName="accentShape_5" refType="w" fact="0.7679"/>
              <dgm:constr type="t" for="ch" forName="accentShape_5" refType="h" fact="0.5"/>
              <dgm:constr type="w" for="ch" forName="accentShape_5" refType="w" fact="0.1759"/>
              <dgm:constr type="h" for="ch" forName="accentShape_5" refType="h" fact="0.4956"/>
              <dgm:constr type="l" for="ch" forName="parentText_1"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5"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4" refType="w" fact="0.5759"/>
              <dgm:constr type="t" for="ch" forName="childText_4" refType="h" fact="0.3739"/>
              <dgm:constr type="w" for="ch" forName="childText_4" refType="w" refFor="ch" refForName="accentShape_4" fact="0.71"/>
              <dgm:constr type="h" for="ch" forName="childText_4" refType="h" fact="0.6217"/>
              <dgm:constr type="l" for="ch" forName="childText_5" refType="w" fact="0.7679"/>
              <dgm:constr type="t" for="ch" forName="childText_5" refType="h" fact="0.5001"/>
              <dgm:constr type="w" for="ch" forName="childText_5" refType="w" refFor="ch" refForName="accentShape_5" fact="0.71"/>
              <dgm:constr type="h" for="ch" forName="childText_5" refType="h" fact="0.4956"/>
            </dgm:constrLst>
          </dgm:if>
          <dgm:else name="Name21">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5" refType="w" fact="0"/>
              <dgm:constr type="t" for="ch" forName="accentShape_1" refType="h" fact="0"/>
              <dgm:constr type="w" for="ch" forName="accentShape_1" refType="w" fact="0.1759"/>
              <dgm:constr type="h" for="ch" forName="accentShape_1" refType="h" fact="0.9952"/>
              <dgm:constr type="l" for="ch" forName="accentShape_4"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2" refType="w" fact="0.5759"/>
              <dgm:constr type="t" for="ch" forName="accentShape_4" refType="h" fact="0.3739"/>
              <dgm:constr type="w" for="ch" forName="accentShape_4" refType="w" fact="0.1759"/>
              <dgm:constr type="h" for="ch" forName="accentShape_4" refType="h" fact="0.6217"/>
              <dgm:constr type="l" for="ch" forName="accentShape_1" refType="w" fact="0.7679"/>
              <dgm:constr type="t" for="ch" forName="accentShape_5" refType="h" fact="0.5"/>
              <dgm:constr type="w" for="ch" forName="accentShape_5" refType="w" fact="0.1759"/>
              <dgm:constr type="h" for="ch" forName="accentShape_5" refType="h" fact="0.4956"/>
              <dgm:constr type="l" for="ch" forName="parentText_5"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4"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2"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1"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5" refType="w" fact="0"/>
              <dgm:constr type="t" for="ch" forName="childText_1" refType="h" fact="0"/>
              <dgm:constr type="w" for="ch" forName="childText_1" refType="w" refFor="ch" refForName="accentShape_1" fact="0.71"/>
              <dgm:constr type="h" for="ch" forName="childText_1" refType="h"/>
              <dgm:constr type="l" for="ch" forName="childText_4"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2" refType="w" fact="0.5759"/>
              <dgm:constr type="t" for="ch" forName="childText_4" refType="h" fact="0.3739"/>
              <dgm:constr type="w" for="ch" forName="childText_4" refType="w" refFor="ch" refForName="accentShape_4" fact="0.71"/>
              <dgm:constr type="h" for="ch" forName="childText_4" refType="h" fact="0.6261"/>
              <dgm:constr type="l" for="ch" forName="childText_1" refType="w" fact="0.7679"/>
              <dgm:constr type="t" for="ch" forName="childText_5" refType="h" fact="0.5001"/>
              <dgm:constr type="w" for="ch" forName="childText_5" refType="w" refFor="ch" refForName="accentShape_5" fact="0.71"/>
              <dgm:constr type="h" for="ch" forName="childText_5" refType="h" fact="0.4999"/>
            </dgm:constrLst>
          </dgm:else>
        </dgm:choose>
      </dgm:if>
      <dgm:if name="Name22" axis="ch" ptType="node" func="cnt" op="equ" val="6">
        <dgm:alg type="composite">
          <dgm:param type="ar" val="2.4006"/>
        </dgm:alg>
        <dgm:shape xmlns:r="http://schemas.openxmlformats.org/officeDocument/2006/relationships" r:blip="">
          <dgm:adjLst/>
        </dgm:shape>
        <dgm:choose name="Name23">
          <dgm:if name="Name2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1" refType="w" fact="0"/>
              <dgm:constr type="t" for="ch" forName="accentShape_1" refType="h" fact="0"/>
              <dgm:constr type="w" for="ch" forName="accentShape_1" refType="w" fact="0.1473"/>
              <dgm:constr type="h" for="ch" forName="accentShape_1" refType="h"/>
              <dgm:constr type="l" for="ch" forName="accentShape_2" refType="w" fact="0.1608"/>
              <dgm:constr type="t" for="ch" forName="accentShape_2" refType="h" fact="0.1"/>
              <dgm:constr type="w" for="ch" forName="accentShape_2" refType="w" fact="0.1473"/>
              <dgm:constr type="h" for="ch" forName="accentShape_2" refType="h" fact="0.9"/>
              <dgm:constr type="l" for="ch" forName="accentShape_3" refType="w" fact="0.3216"/>
              <dgm:constr type="t" for="ch" forName="accentShape_3" refType="h" fact="0.2"/>
              <dgm:constr type="w" for="ch" forName="accentShape_3" refType="w" fact="0.1473"/>
              <dgm:constr type="h" for="ch" forName="accentShape_3" refType="h" fact="0.8"/>
              <dgm:constr type="l" for="ch" forName="accentShape_4" refType="w" fact="0.4824"/>
              <dgm:constr type="t" for="ch" forName="accentShape_4" refType="h" fact="0.3"/>
              <dgm:constr type="w" for="ch" forName="accentShape_4" refType="w" fact="0.1473"/>
              <dgm:constr type="h" for="ch" forName="accentShape_4" refType="h" fact="0.7"/>
              <dgm:constr type="l" for="ch" forName="accentShape_5" refType="w" fact="0.6432"/>
              <dgm:constr type="t" for="ch" forName="accentShape_5" refType="h" fact="0.4"/>
              <dgm:constr type="w" for="ch" forName="accentShape_5" refType="w" fact="0.1473"/>
              <dgm:constr type="h" for="ch" forName="accentShape_5" refType="h" fact="0.6"/>
              <dgm:constr type="l" for="ch" forName="accentShape_6" refType="w" fact="0.8056"/>
              <dgm:constr type="t" for="ch" forName="accentShape_6" refType="h" fact="0.5"/>
              <dgm:constr type="w" for="ch" forName="accentShape_6" refType="w" fact="0.1473"/>
              <dgm:constr type="h" for="ch" forName="accentShape_6" refType="h" fact="0.5"/>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3"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4"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5"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6"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1"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3"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4"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5"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6" refType="w" fact="0.9101"/>
              <dgm:constr type="t" for="ch" forName="parentText_6" refType="h" fact="0.5"/>
              <dgm:constr type="w" for="ch" forName="parentText_6" refType="w" refFor="ch" refForName="accentShape_6" fact="0.26"/>
              <dgm:constr type="h" for="ch" forName="parentText_6" refType="h" refFor="ch" refForName="accentShape_6" fact="0.9"/>
            </dgm:constrLst>
          </dgm:if>
          <dgm:else name="Name25">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6" refType="w" fact="0"/>
              <dgm:constr type="t" for="ch" forName="accentShape_1" refType="h" fact="0"/>
              <dgm:constr type="w" for="ch" forName="accentShape_1" refType="w" fact="0.1473"/>
              <dgm:constr type="h" for="ch" forName="accentShape_1" refType="h"/>
              <dgm:constr type="l" for="ch" forName="accentShape_5" refType="w" fact="0.1608"/>
              <dgm:constr type="t" for="ch" forName="accentShape_2" refType="h" fact="0.1"/>
              <dgm:constr type="w" for="ch" forName="accentShape_2" refType="w" fact="0.1473"/>
              <dgm:constr type="h" for="ch" forName="accentShape_2" refType="h" fact="0.9"/>
              <dgm:constr type="l" for="ch" forName="accentShape_4" refType="w" fact="0.3216"/>
              <dgm:constr type="t" for="ch" forName="accentShape_3" refType="h" fact="0.2"/>
              <dgm:constr type="w" for="ch" forName="accentShape_3" refType="w" fact="0.1473"/>
              <dgm:constr type="h" for="ch" forName="accentShape_3" refType="h" fact="0.8"/>
              <dgm:constr type="l" for="ch" forName="accentShape_3" refType="w" fact="0.4824"/>
              <dgm:constr type="t" for="ch" forName="accentShape_4" refType="h" fact="0.3"/>
              <dgm:constr type="w" for="ch" forName="accentShape_4" refType="w" fact="0.1473"/>
              <dgm:constr type="h" for="ch" forName="accentShape_4" refType="h" fact="0.7"/>
              <dgm:constr type="l" for="ch" forName="accentShape_2" refType="w" fact="0.6432"/>
              <dgm:constr type="t" for="ch" forName="accentShape_5" refType="h" fact="0.4"/>
              <dgm:constr type="w" for="ch" forName="accentShape_5" refType="w" fact="0.1473"/>
              <dgm:constr type="h" for="ch" forName="accentShape_5" refType="h" fact="0.6"/>
              <dgm:constr type="l" for="ch" forName="accentShape_1" refType="w" fact="0.8056"/>
              <dgm:constr type="t" for="ch" forName="accentShape_6" refType="h" fact="0.5"/>
              <dgm:constr type="w" for="ch" forName="accentShape_6" refType="w" fact="0.1473"/>
              <dgm:constr type="h" for="ch" forName="accentShape_6" refType="h" fact="0.5"/>
              <dgm:constr type="l" for="ch" forName="childText_6"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5"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4"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3"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2"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1"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6"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5"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4"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3"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2"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1" refType="w" fact="0.9101"/>
              <dgm:constr type="t" for="ch" forName="parentText_6" refType="h" fact="0.5"/>
              <dgm:constr type="w" for="ch" forName="parentText_6" refType="w" refFor="ch" refForName="accentShape_6" fact="0.26"/>
              <dgm:constr type="h" for="ch" forName="parentText_6" refType="h" refFor="ch" refForName="accentShape_6" fact="0.9"/>
            </dgm:constrLst>
          </dgm:else>
        </dgm:choose>
      </dgm:if>
      <dgm:else name="Name26">
        <dgm:alg type="composite">
          <dgm:param type="ar" val="2.7874"/>
        </dgm:alg>
        <dgm:shape xmlns:r="http://schemas.openxmlformats.org/officeDocument/2006/relationships" r:blip="">
          <dgm:adjLst/>
        </dgm:shape>
        <dgm:choose name="Name27">
          <dgm:if name="Name2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1" refType="w" fact="0"/>
              <dgm:constr type="t" for="ch" forName="accentShape_1" refType="h" fact="0"/>
              <dgm:constr type="w" for="ch" forName="accentShape_1" refType="w" fact="0.1269"/>
              <dgm:constr type="h" for="ch" forName="accentShape_1" refType="h"/>
              <dgm:constr type="l" for="ch" forName="accentShape_2" refType="w" fact="0.1385"/>
              <dgm:constr type="t" for="ch" forName="accentShape_2" refType="h" fact="0.0833"/>
              <dgm:constr type="w" for="ch" forName="accentShape_2" refType="w" fact="0.1269"/>
              <dgm:constr type="h" for="ch" forName="accentShape_2" refType="h" fact="0.9165"/>
              <dgm:constr type="l" for="ch" forName="accentShape_3"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5" refType="w" fact="0.5539"/>
              <dgm:constr type="t" for="ch" forName="accentShape_5" refType="h" fact="0.3332"/>
              <dgm:constr type="w" for="ch" forName="accentShape_5" refType="w" fact="0.1269"/>
              <dgm:constr type="h" for="ch" forName="accentShape_5" refType="h" fact="0.6666"/>
              <dgm:constr type="l" for="ch" forName="accentShape_6" refType="w" fact="0.6938"/>
              <dgm:constr type="t" for="ch" forName="accentShape_6" refType="h" fact="0.4165"/>
              <dgm:constr type="w" for="ch" forName="accentShape_6" refType="w" fact="0.1269"/>
              <dgm:constr type="h" for="ch" forName="accentShape_6" refType="h" fact="0.5833"/>
              <dgm:constr type="l" for="ch" forName="accentShape_7" refType="w" fact="0.8326"/>
              <dgm:constr type="t" for="ch" forName="accentShape_7" refType="h" fact="0.5"/>
              <dgm:constr type="w" for="ch" forName="accentShape_7" refType="w" fact="0.1269"/>
              <dgm:constr type="h" for="ch" forName="accentShape_7" refType="h" fact="0.5"/>
              <dgm:constr type="l" for="ch" forName="parentText_1"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3"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5"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6"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7"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3"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5"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6"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7" refType="w" fact="0.8326"/>
              <dgm:constr type="t" for="ch" forName="childText_7" refType="h" fact="0.5"/>
              <dgm:constr type="w" for="ch" forName="childText_7" refType="w" refFor="ch" refForName="accentShape_7" fact="0.7"/>
              <dgm:constr type="h" for="ch" forName="childText_7" refType="h" refFor="ch" refForName="accentShape_7"/>
            </dgm:constrLst>
          </dgm:if>
          <dgm:else name="Name2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7" refType="w" fact="0"/>
              <dgm:constr type="t" for="ch" forName="accentShape_1" refType="h" fact="0"/>
              <dgm:constr type="w" for="ch" forName="accentShape_1" refType="w" fact="0.1269"/>
              <dgm:constr type="h" for="ch" forName="accentShape_1" refType="h"/>
              <dgm:constr type="l" for="ch" forName="accentShape_6" refType="w" fact="0.1385"/>
              <dgm:constr type="t" for="ch" forName="accentShape_2" refType="h" fact="0.0833"/>
              <dgm:constr type="w" for="ch" forName="accentShape_2" refType="w" fact="0.1269"/>
              <dgm:constr type="h" for="ch" forName="accentShape_2" refType="h" fact="0.9165"/>
              <dgm:constr type="l" for="ch" forName="accentShape_5"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3" refType="w" fact="0.5539"/>
              <dgm:constr type="t" for="ch" forName="accentShape_5" refType="h" fact="0.3332"/>
              <dgm:constr type="w" for="ch" forName="accentShape_5" refType="w" fact="0.1269"/>
              <dgm:constr type="h" for="ch" forName="accentShape_5" refType="h" fact="0.6666"/>
              <dgm:constr type="l" for="ch" forName="accentShape_2" refType="w" fact="0.6938"/>
              <dgm:constr type="t" for="ch" forName="accentShape_6" refType="h" fact="0.4165"/>
              <dgm:constr type="w" for="ch" forName="accentShape_6" refType="w" fact="0.1269"/>
              <dgm:constr type="h" for="ch" forName="accentShape_6" refType="h" fact="0.5833"/>
              <dgm:constr type="l" for="ch" forName="accentShape_1" refType="w" fact="0.8326"/>
              <dgm:constr type="t" for="ch" forName="accentShape_7" refType="h" fact="0.5"/>
              <dgm:constr type="w" for="ch" forName="accentShape_7" refType="w" fact="0.1269"/>
              <dgm:constr type="h" for="ch" forName="accentShape_7" refType="h" fact="0.5"/>
              <dgm:constr type="l" for="ch" forName="parentText_7"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6"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5"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3"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2"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1"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7"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6"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5"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3"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2"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1" refType="w" fact="0.8326"/>
              <dgm:constr type="t" for="ch" forName="childText_7" refType="h" fact="0.5"/>
              <dgm:constr type="w" for="ch" forName="childText_7" refType="w" refFor="ch" refForName="accentShape_7" fact="0.7"/>
              <dgm:constr type="h" for="ch" forName="childText_7" refType="h" refFor="ch" refForName="accentShape_7"/>
            </dgm:constrLst>
          </dgm:else>
        </dgm:choose>
      </dgm:else>
    </dgm:choose>
    <dgm:forEach name="wrapper" axis="self" ptType="parTrans">
      <dgm:forEach name="accentRepeat" axis="self">
        <dgm:layoutNode name="imageRepeatNode" styleLbl="node1">
          <dgm:alg type="sp"/>
          <dgm:shape xmlns:r="http://schemas.openxmlformats.org/officeDocument/2006/relationships" type="rect" r:blip="" zOrderOff="-10">
            <dgm:adjLst/>
          </dgm:shape>
          <dgm:presOf axis="self"/>
        </dgm:layoutNode>
      </dgm:forEach>
    </dgm:forEach>
    <dgm:forEach name="Name30" axis="ch" ptType="node" cnt="1">
      <dgm:layoutNode name="parentText_1" styleLbl="node1">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1" styleLbl="node1">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1">
        <dgm:alg type="sp"/>
        <dgm:shape xmlns:r="http://schemas.openxmlformats.org/officeDocument/2006/relationships" r:blip="">
          <dgm:adjLst/>
        </dgm:shape>
        <dgm:presOf/>
        <dgm:constrLst/>
        <dgm:forEach name="Name31" ref="accentRepeat"/>
      </dgm:layoutNode>
    </dgm:forEach>
    <dgm:forEach name="Name32" axis="ch" ptType="node" st="2" cnt="1">
      <dgm:layoutNode name="parentText_2">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2">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2">
        <dgm:alg type="sp"/>
        <dgm:shape xmlns:r="http://schemas.openxmlformats.org/officeDocument/2006/relationships" r:blip="">
          <dgm:adjLst/>
        </dgm:shape>
        <dgm:presOf/>
        <dgm:constrLst/>
        <dgm:forEach name="Name33" ref="accentRepeat"/>
      </dgm:layoutNode>
    </dgm:forEach>
    <dgm:forEach name="Name34" axis="ch" ptType="node" st="3" cnt="1">
      <dgm:layoutNode name="parentText_3">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3">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3">
        <dgm:alg type="sp"/>
        <dgm:shape xmlns:r="http://schemas.openxmlformats.org/officeDocument/2006/relationships" r:blip="">
          <dgm:adjLst/>
        </dgm:shape>
        <dgm:presOf/>
        <dgm:constrLst/>
        <dgm:forEach name="Name35" ref="accentRepeat"/>
      </dgm:layoutNode>
    </dgm:forEach>
    <dgm:forEach name="Name36" axis="ch" ptType="node" st="4" cnt="1">
      <dgm:layoutNode name="parentText_4">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4">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4">
        <dgm:alg type="sp"/>
        <dgm:shape xmlns:r="http://schemas.openxmlformats.org/officeDocument/2006/relationships" r:blip="">
          <dgm:adjLst/>
        </dgm:shape>
        <dgm:presOf/>
        <dgm:constrLst/>
        <dgm:forEach name="Name37" ref="accentRepeat"/>
      </dgm:layoutNode>
    </dgm:forEach>
    <dgm:forEach name="Name38" axis="ch" ptType="node" st="5" cnt="1">
      <dgm:layoutNode name="parentText_5">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5">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5">
        <dgm:alg type="sp"/>
        <dgm:shape xmlns:r="http://schemas.openxmlformats.org/officeDocument/2006/relationships" r:blip="">
          <dgm:adjLst/>
        </dgm:shape>
        <dgm:presOf/>
        <dgm:constrLst/>
        <dgm:forEach name="Name39" ref="accentRepeat"/>
      </dgm:layoutNode>
    </dgm:forEach>
    <dgm:forEach name="Name40" axis="ch" ptType="node" st="6" cnt="1">
      <dgm:layoutNode name="parentText_6">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6">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6">
        <dgm:alg type="sp"/>
        <dgm:shape xmlns:r="http://schemas.openxmlformats.org/officeDocument/2006/relationships" r:blip="">
          <dgm:adjLst/>
        </dgm:shape>
        <dgm:presOf/>
        <dgm:constrLst/>
        <dgm:forEach name="Name41" ref="accentRepeat"/>
      </dgm:layoutNode>
    </dgm:forEach>
    <dgm:forEach name="Name42" axis="ch" ptType="node" st="7" cnt="1">
      <dgm:layoutNode name="parentText_7">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7">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7">
        <dgm:alg type="sp"/>
        <dgm:shape xmlns:r="http://schemas.openxmlformats.org/officeDocument/2006/relationships" r:blip="">
          <dgm:adjLst/>
        </dgm:shape>
        <dgm:presOf/>
        <dgm:constrLst/>
        <dgm:forEach name="Name43"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0.14124</cdr:x>
      <cdr:y>0.76129</cdr:y>
    </cdr:from>
    <cdr:to>
      <cdr:x>0.29051</cdr:x>
      <cdr:y>0.84792</cdr:y>
    </cdr:to>
    <cdr:sp macro="" textlink="">
      <cdr:nvSpPr>
        <cdr:cNvPr id="2" name="TextBox 1"/>
        <cdr:cNvSpPr txBox="1"/>
      </cdr:nvSpPr>
      <cdr:spPr>
        <a:xfrm xmlns:a="http://schemas.openxmlformats.org/drawingml/2006/main">
          <a:off x="467846" y="1898287"/>
          <a:ext cx="494436" cy="216024"/>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800" b="1" dirty="0" smtClean="0"/>
            <a:t>2015</a:t>
          </a:r>
          <a:endParaRPr lang="en-ZA" sz="8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0.17934</cdr:x>
      <cdr:y>0.9145</cdr:y>
    </cdr:from>
    <cdr:to>
      <cdr:x>0.31056</cdr:x>
      <cdr:y>1</cdr:y>
    </cdr:to>
    <cdr:sp macro="" textlink="">
      <cdr:nvSpPr>
        <cdr:cNvPr id="3" name="TextBox 1"/>
        <cdr:cNvSpPr txBox="1"/>
      </cdr:nvSpPr>
      <cdr:spPr>
        <a:xfrm xmlns:a="http://schemas.openxmlformats.org/drawingml/2006/main">
          <a:off x="675732" y="2310685"/>
          <a:ext cx="494436" cy="216024"/>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900" b="1" dirty="0" smtClean="0"/>
            <a:t>2014</a:t>
          </a:r>
          <a:endParaRPr lang="en-ZA" sz="900" b="1" dirty="0"/>
        </a:p>
      </cdr:txBody>
    </cdr:sp>
  </cdr:relSizeAnchor>
  <cdr:relSizeAnchor xmlns:cdr="http://schemas.openxmlformats.org/drawingml/2006/chartDrawing">
    <cdr:from>
      <cdr:x>0.27489</cdr:x>
      <cdr:y>0.56377</cdr:y>
    </cdr:from>
    <cdr:to>
      <cdr:x>0.40612</cdr:x>
      <cdr:y>0.64927</cdr:y>
    </cdr:to>
    <cdr:sp macro="" textlink="">
      <cdr:nvSpPr>
        <cdr:cNvPr id="4" name="TextBox 1"/>
        <cdr:cNvSpPr txBox="1"/>
      </cdr:nvSpPr>
      <cdr:spPr>
        <a:xfrm xmlns:a="http://schemas.openxmlformats.org/drawingml/2006/main">
          <a:off x="1035772" y="1424493"/>
          <a:ext cx="494436" cy="216024"/>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900" b="1" dirty="0" smtClean="0"/>
            <a:t>2015</a:t>
          </a:r>
          <a:endParaRPr lang="en-ZA" sz="900" b="1" dirty="0"/>
        </a:p>
      </cdr:txBody>
    </cdr:sp>
  </cdr:relSizeAnchor>
  <cdr:relSizeAnchor xmlns:cdr="http://schemas.openxmlformats.org/drawingml/2006/chartDrawing">
    <cdr:from>
      <cdr:x>0.42778</cdr:x>
      <cdr:y>0.56793</cdr:y>
    </cdr:from>
    <cdr:to>
      <cdr:x>0.55901</cdr:x>
      <cdr:y>0.65343</cdr:y>
    </cdr:to>
    <cdr:sp macro="" textlink="">
      <cdr:nvSpPr>
        <cdr:cNvPr id="5" name="TextBox 1"/>
        <cdr:cNvSpPr txBox="1"/>
      </cdr:nvSpPr>
      <cdr:spPr>
        <a:xfrm xmlns:a="http://schemas.openxmlformats.org/drawingml/2006/main">
          <a:off x="1611836" y="1435002"/>
          <a:ext cx="494436" cy="216024"/>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900" b="1" dirty="0" smtClean="0"/>
            <a:t>2016</a:t>
          </a:r>
          <a:endParaRPr lang="en-ZA" sz="900" b="1" dirty="0"/>
        </a:p>
      </cdr:txBody>
    </cdr:sp>
  </cdr:relSizeAnchor>
  <cdr:relSizeAnchor xmlns:cdr="http://schemas.openxmlformats.org/drawingml/2006/chartDrawing">
    <cdr:from>
      <cdr:x>0.57867</cdr:x>
      <cdr:y>0.73148</cdr:y>
    </cdr:from>
    <cdr:to>
      <cdr:x>0.7099</cdr:x>
      <cdr:y>0.81697</cdr:y>
    </cdr:to>
    <cdr:sp macro="" textlink="">
      <cdr:nvSpPr>
        <cdr:cNvPr id="6" name="TextBox 1"/>
        <cdr:cNvSpPr txBox="1"/>
      </cdr:nvSpPr>
      <cdr:spPr>
        <a:xfrm xmlns:a="http://schemas.openxmlformats.org/drawingml/2006/main">
          <a:off x="2180370" y="1848230"/>
          <a:ext cx="494436" cy="216024"/>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900" b="1" dirty="0" smtClean="0"/>
            <a:t>2017</a:t>
          </a:r>
          <a:endParaRPr lang="en-ZA" sz="900" b="1" dirty="0"/>
        </a:p>
      </cdr:txBody>
    </cdr:sp>
  </cdr:relSizeAnchor>
  <cdr:relSizeAnchor xmlns:cdr="http://schemas.openxmlformats.org/drawingml/2006/chartDrawing">
    <cdr:from>
      <cdr:x>0.71445</cdr:x>
      <cdr:y>0.58898</cdr:y>
    </cdr:from>
    <cdr:to>
      <cdr:x>0.84567</cdr:x>
      <cdr:y>0.67448</cdr:y>
    </cdr:to>
    <cdr:sp macro="" textlink="">
      <cdr:nvSpPr>
        <cdr:cNvPr id="7" name="TextBox 1"/>
        <cdr:cNvSpPr txBox="1"/>
      </cdr:nvSpPr>
      <cdr:spPr>
        <a:xfrm xmlns:a="http://schemas.openxmlformats.org/drawingml/2006/main">
          <a:off x="2691956" y="1488193"/>
          <a:ext cx="494436" cy="216024"/>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900" b="1" dirty="0" smtClean="0"/>
            <a:t>2018</a:t>
          </a:r>
          <a:endParaRPr lang="en-ZA" sz="900" b="1" dirty="0"/>
        </a:p>
      </cdr:txBody>
    </cdr:sp>
  </cdr:relSizeAnchor>
  <cdr:relSizeAnchor xmlns:cdr="http://schemas.openxmlformats.org/drawingml/2006/chartDrawing">
    <cdr:from>
      <cdr:x>0.8618</cdr:x>
      <cdr:y>0.59267</cdr:y>
    </cdr:from>
    <cdr:to>
      <cdr:x>0.99303</cdr:x>
      <cdr:y>0.67816</cdr:y>
    </cdr:to>
    <cdr:sp macro="" textlink="">
      <cdr:nvSpPr>
        <cdr:cNvPr id="8" name="TextBox 1"/>
        <cdr:cNvSpPr txBox="1"/>
      </cdr:nvSpPr>
      <cdr:spPr>
        <a:xfrm xmlns:a="http://schemas.openxmlformats.org/drawingml/2006/main">
          <a:off x="3247170" y="1497493"/>
          <a:ext cx="494436" cy="216024"/>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900" b="1" dirty="0" smtClean="0"/>
            <a:t>2019</a:t>
          </a:r>
          <a:endParaRPr lang="en-ZA" sz="900" b="1" dirty="0"/>
        </a:p>
      </cdr:txBody>
    </cdr:sp>
  </cdr:relSizeAnchor>
  <cdr:relSizeAnchor xmlns:cdr="http://schemas.openxmlformats.org/drawingml/2006/chartDrawing">
    <cdr:from>
      <cdr:x>0.05733</cdr:x>
      <cdr:y>0.91196</cdr:y>
    </cdr:from>
    <cdr:to>
      <cdr:x>0.18855</cdr:x>
      <cdr:y>0.99746</cdr:y>
    </cdr:to>
    <cdr:sp macro="" textlink="">
      <cdr:nvSpPr>
        <cdr:cNvPr id="9" name="TextBox 1"/>
        <cdr:cNvSpPr txBox="1"/>
      </cdr:nvSpPr>
      <cdr:spPr>
        <a:xfrm xmlns:a="http://schemas.openxmlformats.org/drawingml/2006/main">
          <a:off x="216024" y="2304256"/>
          <a:ext cx="494422" cy="21603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1" dirty="0" smtClean="0"/>
            <a:t>2013</a:t>
          </a:r>
          <a:endParaRPr lang="en-ZA" sz="9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FA6760E7-F462-4409-8B06-B4481DD360D9}" type="datetimeFigureOut">
              <a:rPr lang="en-ZA" smtClean="0"/>
              <a:pPr/>
              <a:t>2019/10/10</a:t>
            </a:fld>
            <a:endParaRPr lang="en-ZA"/>
          </a:p>
        </p:txBody>
      </p:sp>
      <p:sp>
        <p:nvSpPr>
          <p:cNvPr id="4" name="Footer Placeholder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81DAE4EB-C44D-4DA6-BFC6-4408275BE38E}" type="slidenum">
              <a:rPr lang="en-ZA" smtClean="0"/>
              <a:pPr/>
              <a:t>‹#›</a:t>
            </a:fld>
            <a:endParaRPr lang="en-ZA"/>
          </a:p>
        </p:txBody>
      </p:sp>
    </p:spTree>
    <p:extLst>
      <p:ext uri="{BB962C8B-B14F-4D97-AF65-F5344CB8AC3E}">
        <p14:creationId xmlns:p14="http://schemas.microsoft.com/office/powerpoint/2010/main" xmlns="" val="1387838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72A21EE3-16EB-4F9D-B870-70026609F98D}" type="datetimeFigureOut">
              <a:rPr lang="en-ZA" smtClean="0"/>
              <a:pPr/>
              <a:t>2019/10/10</a:t>
            </a:fld>
            <a:endParaRPr lang="en-ZA"/>
          </a:p>
        </p:txBody>
      </p:sp>
      <p:sp>
        <p:nvSpPr>
          <p:cNvPr id="4" name="Slide Image Placeholder 3"/>
          <p:cNvSpPr>
            <a:spLocks noGrp="1" noRot="1" noChangeAspect="1"/>
          </p:cNvSpPr>
          <p:nvPr>
            <p:ph type="sldImg" idx="2"/>
          </p:nvPr>
        </p:nvSpPr>
        <p:spPr>
          <a:xfrm>
            <a:off x="1166813" y="1241425"/>
            <a:ext cx="4465637" cy="3351213"/>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6E885A0D-E8B6-4429-BFAF-80EFDB42B28E}" type="slidenum">
              <a:rPr lang="en-ZA" smtClean="0"/>
              <a:pPr/>
              <a:t>‹#›</a:t>
            </a:fld>
            <a:endParaRPr lang="en-ZA"/>
          </a:p>
        </p:txBody>
      </p:sp>
    </p:spTree>
    <p:extLst>
      <p:ext uri="{BB962C8B-B14F-4D97-AF65-F5344CB8AC3E}">
        <p14:creationId xmlns:p14="http://schemas.microsoft.com/office/powerpoint/2010/main" xmlns="" val="2613733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1</a:t>
            </a:fld>
            <a:endParaRPr lang="en-ZA"/>
          </a:p>
        </p:txBody>
      </p:sp>
    </p:spTree>
    <p:extLst>
      <p:ext uri="{BB962C8B-B14F-4D97-AF65-F5344CB8AC3E}">
        <p14:creationId xmlns:p14="http://schemas.microsoft.com/office/powerpoint/2010/main" xmlns="" val="179377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10</a:t>
            </a:fld>
            <a:endParaRPr lang="en-ZA"/>
          </a:p>
        </p:txBody>
      </p:sp>
    </p:spTree>
    <p:extLst>
      <p:ext uri="{BB962C8B-B14F-4D97-AF65-F5344CB8AC3E}">
        <p14:creationId xmlns:p14="http://schemas.microsoft.com/office/powerpoint/2010/main" xmlns="" val="2820238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11</a:t>
            </a:fld>
            <a:endParaRPr lang="en-ZA"/>
          </a:p>
        </p:txBody>
      </p:sp>
    </p:spTree>
    <p:extLst>
      <p:ext uri="{BB962C8B-B14F-4D97-AF65-F5344CB8AC3E}">
        <p14:creationId xmlns:p14="http://schemas.microsoft.com/office/powerpoint/2010/main" xmlns="" val="2327109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12</a:t>
            </a:fld>
            <a:endParaRPr lang="en-ZA"/>
          </a:p>
        </p:txBody>
      </p:sp>
    </p:spTree>
    <p:extLst>
      <p:ext uri="{BB962C8B-B14F-4D97-AF65-F5344CB8AC3E}">
        <p14:creationId xmlns:p14="http://schemas.microsoft.com/office/powerpoint/2010/main" xmlns="" val="1637919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13</a:t>
            </a:fld>
            <a:endParaRPr lang="en-ZA"/>
          </a:p>
        </p:txBody>
      </p:sp>
    </p:spTree>
    <p:extLst>
      <p:ext uri="{BB962C8B-B14F-4D97-AF65-F5344CB8AC3E}">
        <p14:creationId xmlns:p14="http://schemas.microsoft.com/office/powerpoint/2010/main" xmlns="" val="1283578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14</a:t>
            </a:fld>
            <a:endParaRPr lang="en-ZA"/>
          </a:p>
        </p:txBody>
      </p:sp>
    </p:spTree>
    <p:extLst>
      <p:ext uri="{BB962C8B-B14F-4D97-AF65-F5344CB8AC3E}">
        <p14:creationId xmlns:p14="http://schemas.microsoft.com/office/powerpoint/2010/main" xmlns="" val="3828418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15</a:t>
            </a:fld>
            <a:endParaRPr lang="en-ZA"/>
          </a:p>
        </p:txBody>
      </p:sp>
    </p:spTree>
    <p:extLst>
      <p:ext uri="{BB962C8B-B14F-4D97-AF65-F5344CB8AC3E}">
        <p14:creationId xmlns:p14="http://schemas.microsoft.com/office/powerpoint/2010/main" xmlns="" val="180368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16</a:t>
            </a:fld>
            <a:endParaRPr lang="en-ZA"/>
          </a:p>
        </p:txBody>
      </p:sp>
    </p:spTree>
    <p:extLst>
      <p:ext uri="{BB962C8B-B14F-4D97-AF65-F5344CB8AC3E}">
        <p14:creationId xmlns:p14="http://schemas.microsoft.com/office/powerpoint/2010/main" xmlns="" val="3955966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17</a:t>
            </a:fld>
            <a:endParaRPr lang="en-ZA"/>
          </a:p>
        </p:txBody>
      </p:sp>
    </p:spTree>
    <p:extLst>
      <p:ext uri="{BB962C8B-B14F-4D97-AF65-F5344CB8AC3E}">
        <p14:creationId xmlns:p14="http://schemas.microsoft.com/office/powerpoint/2010/main" xmlns="" val="2229931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18</a:t>
            </a:fld>
            <a:endParaRPr lang="en-ZA"/>
          </a:p>
        </p:txBody>
      </p:sp>
    </p:spTree>
    <p:extLst>
      <p:ext uri="{BB962C8B-B14F-4D97-AF65-F5344CB8AC3E}">
        <p14:creationId xmlns:p14="http://schemas.microsoft.com/office/powerpoint/2010/main" xmlns="" val="648336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19</a:t>
            </a:fld>
            <a:endParaRPr lang="en-ZA"/>
          </a:p>
        </p:txBody>
      </p:sp>
    </p:spTree>
    <p:extLst>
      <p:ext uri="{BB962C8B-B14F-4D97-AF65-F5344CB8AC3E}">
        <p14:creationId xmlns:p14="http://schemas.microsoft.com/office/powerpoint/2010/main" xmlns="" val="301715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2</a:t>
            </a:fld>
            <a:endParaRPr lang="en-ZA"/>
          </a:p>
        </p:txBody>
      </p:sp>
    </p:spTree>
    <p:extLst>
      <p:ext uri="{BB962C8B-B14F-4D97-AF65-F5344CB8AC3E}">
        <p14:creationId xmlns:p14="http://schemas.microsoft.com/office/powerpoint/2010/main" xmlns="" val="28844475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20</a:t>
            </a:fld>
            <a:endParaRPr lang="en-ZA"/>
          </a:p>
        </p:txBody>
      </p:sp>
    </p:spTree>
    <p:extLst>
      <p:ext uri="{BB962C8B-B14F-4D97-AF65-F5344CB8AC3E}">
        <p14:creationId xmlns:p14="http://schemas.microsoft.com/office/powerpoint/2010/main" xmlns="" val="3422714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21</a:t>
            </a:fld>
            <a:endParaRPr lang="en-ZA"/>
          </a:p>
        </p:txBody>
      </p:sp>
    </p:spTree>
    <p:extLst>
      <p:ext uri="{BB962C8B-B14F-4D97-AF65-F5344CB8AC3E}">
        <p14:creationId xmlns:p14="http://schemas.microsoft.com/office/powerpoint/2010/main" xmlns="" val="272920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22</a:t>
            </a:fld>
            <a:endParaRPr lang="en-ZA"/>
          </a:p>
        </p:txBody>
      </p:sp>
    </p:spTree>
    <p:extLst>
      <p:ext uri="{BB962C8B-B14F-4D97-AF65-F5344CB8AC3E}">
        <p14:creationId xmlns:p14="http://schemas.microsoft.com/office/powerpoint/2010/main" xmlns="" val="2606187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23</a:t>
            </a:fld>
            <a:endParaRPr lang="en-ZA"/>
          </a:p>
        </p:txBody>
      </p:sp>
    </p:spTree>
    <p:extLst>
      <p:ext uri="{BB962C8B-B14F-4D97-AF65-F5344CB8AC3E}">
        <p14:creationId xmlns:p14="http://schemas.microsoft.com/office/powerpoint/2010/main" xmlns="" val="1448519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24</a:t>
            </a:fld>
            <a:endParaRPr lang="en-ZA"/>
          </a:p>
        </p:txBody>
      </p:sp>
    </p:spTree>
    <p:extLst>
      <p:ext uri="{BB962C8B-B14F-4D97-AF65-F5344CB8AC3E}">
        <p14:creationId xmlns:p14="http://schemas.microsoft.com/office/powerpoint/2010/main" xmlns="" val="1868478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25</a:t>
            </a:fld>
            <a:endParaRPr lang="en-ZA"/>
          </a:p>
        </p:txBody>
      </p:sp>
    </p:spTree>
    <p:extLst>
      <p:ext uri="{BB962C8B-B14F-4D97-AF65-F5344CB8AC3E}">
        <p14:creationId xmlns:p14="http://schemas.microsoft.com/office/powerpoint/2010/main" xmlns="" val="151824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26</a:t>
            </a:fld>
            <a:endParaRPr lang="en-ZA"/>
          </a:p>
        </p:txBody>
      </p:sp>
    </p:spTree>
    <p:extLst>
      <p:ext uri="{BB962C8B-B14F-4D97-AF65-F5344CB8AC3E}">
        <p14:creationId xmlns:p14="http://schemas.microsoft.com/office/powerpoint/2010/main" xmlns="" val="13726372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27</a:t>
            </a:fld>
            <a:endParaRPr lang="en-ZA"/>
          </a:p>
        </p:txBody>
      </p:sp>
    </p:spTree>
    <p:extLst>
      <p:ext uri="{BB962C8B-B14F-4D97-AF65-F5344CB8AC3E}">
        <p14:creationId xmlns:p14="http://schemas.microsoft.com/office/powerpoint/2010/main" xmlns="" val="28377951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28</a:t>
            </a:fld>
            <a:endParaRPr lang="en-ZA"/>
          </a:p>
        </p:txBody>
      </p:sp>
    </p:spTree>
    <p:extLst>
      <p:ext uri="{BB962C8B-B14F-4D97-AF65-F5344CB8AC3E}">
        <p14:creationId xmlns:p14="http://schemas.microsoft.com/office/powerpoint/2010/main" xmlns="" val="515919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29</a:t>
            </a:fld>
            <a:endParaRPr lang="en-ZA"/>
          </a:p>
        </p:txBody>
      </p:sp>
    </p:spTree>
    <p:extLst>
      <p:ext uri="{BB962C8B-B14F-4D97-AF65-F5344CB8AC3E}">
        <p14:creationId xmlns:p14="http://schemas.microsoft.com/office/powerpoint/2010/main" xmlns="" val="526493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3</a:t>
            </a:fld>
            <a:endParaRPr lang="en-ZA"/>
          </a:p>
        </p:txBody>
      </p:sp>
    </p:spTree>
    <p:extLst>
      <p:ext uri="{BB962C8B-B14F-4D97-AF65-F5344CB8AC3E}">
        <p14:creationId xmlns:p14="http://schemas.microsoft.com/office/powerpoint/2010/main" xmlns="" val="16993970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30</a:t>
            </a:fld>
            <a:endParaRPr lang="en-ZA"/>
          </a:p>
        </p:txBody>
      </p:sp>
    </p:spTree>
    <p:extLst>
      <p:ext uri="{BB962C8B-B14F-4D97-AF65-F5344CB8AC3E}">
        <p14:creationId xmlns:p14="http://schemas.microsoft.com/office/powerpoint/2010/main" xmlns="" val="27839983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31</a:t>
            </a:fld>
            <a:endParaRPr lang="en-ZA"/>
          </a:p>
        </p:txBody>
      </p:sp>
    </p:spTree>
    <p:extLst>
      <p:ext uri="{BB962C8B-B14F-4D97-AF65-F5344CB8AC3E}">
        <p14:creationId xmlns:p14="http://schemas.microsoft.com/office/powerpoint/2010/main" xmlns="" val="7864415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32</a:t>
            </a:fld>
            <a:endParaRPr lang="en-ZA"/>
          </a:p>
        </p:txBody>
      </p:sp>
    </p:spTree>
    <p:extLst>
      <p:ext uri="{BB962C8B-B14F-4D97-AF65-F5344CB8AC3E}">
        <p14:creationId xmlns:p14="http://schemas.microsoft.com/office/powerpoint/2010/main" xmlns="" val="14812837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33</a:t>
            </a:fld>
            <a:endParaRPr lang="en-ZA"/>
          </a:p>
        </p:txBody>
      </p:sp>
    </p:spTree>
    <p:extLst>
      <p:ext uri="{BB962C8B-B14F-4D97-AF65-F5344CB8AC3E}">
        <p14:creationId xmlns:p14="http://schemas.microsoft.com/office/powerpoint/2010/main" xmlns="" val="5008331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34</a:t>
            </a:fld>
            <a:endParaRPr lang="en-ZA"/>
          </a:p>
        </p:txBody>
      </p:sp>
    </p:spTree>
    <p:extLst>
      <p:ext uri="{BB962C8B-B14F-4D97-AF65-F5344CB8AC3E}">
        <p14:creationId xmlns:p14="http://schemas.microsoft.com/office/powerpoint/2010/main" xmlns="" val="20757096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35</a:t>
            </a:fld>
            <a:endParaRPr lang="en-ZA"/>
          </a:p>
        </p:txBody>
      </p:sp>
    </p:spTree>
    <p:extLst>
      <p:ext uri="{BB962C8B-B14F-4D97-AF65-F5344CB8AC3E}">
        <p14:creationId xmlns:p14="http://schemas.microsoft.com/office/powerpoint/2010/main" xmlns="" val="27971741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36</a:t>
            </a:fld>
            <a:endParaRPr lang="en-ZA"/>
          </a:p>
        </p:txBody>
      </p:sp>
    </p:spTree>
    <p:extLst>
      <p:ext uri="{BB962C8B-B14F-4D97-AF65-F5344CB8AC3E}">
        <p14:creationId xmlns:p14="http://schemas.microsoft.com/office/powerpoint/2010/main" xmlns="" val="16136291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37</a:t>
            </a:fld>
            <a:endParaRPr lang="en-ZA"/>
          </a:p>
        </p:txBody>
      </p:sp>
    </p:spTree>
    <p:extLst>
      <p:ext uri="{BB962C8B-B14F-4D97-AF65-F5344CB8AC3E}">
        <p14:creationId xmlns:p14="http://schemas.microsoft.com/office/powerpoint/2010/main" xmlns="" val="4684581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38</a:t>
            </a:fld>
            <a:endParaRPr lang="en-ZA"/>
          </a:p>
        </p:txBody>
      </p:sp>
    </p:spTree>
    <p:extLst>
      <p:ext uri="{BB962C8B-B14F-4D97-AF65-F5344CB8AC3E}">
        <p14:creationId xmlns:p14="http://schemas.microsoft.com/office/powerpoint/2010/main" xmlns="" val="11094387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39</a:t>
            </a:fld>
            <a:endParaRPr lang="en-ZA"/>
          </a:p>
        </p:txBody>
      </p:sp>
    </p:spTree>
    <p:extLst>
      <p:ext uri="{BB962C8B-B14F-4D97-AF65-F5344CB8AC3E}">
        <p14:creationId xmlns:p14="http://schemas.microsoft.com/office/powerpoint/2010/main" xmlns="" val="2611102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4</a:t>
            </a:fld>
            <a:endParaRPr lang="en-ZA"/>
          </a:p>
        </p:txBody>
      </p:sp>
    </p:spTree>
    <p:extLst>
      <p:ext uri="{BB962C8B-B14F-4D97-AF65-F5344CB8AC3E}">
        <p14:creationId xmlns:p14="http://schemas.microsoft.com/office/powerpoint/2010/main" xmlns="" val="134844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40</a:t>
            </a:fld>
            <a:endParaRPr lang="en-ZA"/>
          </a:p>
        </p:txBody>
      </p:sp>
    </p:spTree>
    <p:extLst>
      <p:ext uri="{BB962C8B-B14F-4D97-AF65-F5344CB8AC3E}">
        <p14:creationId xmlns:p14="http://schemas.microsoft.com/office/powerpoint/2010/main" xmlns="" val="26865967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41</a:t>
            </a:fld>
            <a:endParaRPr lang="en-ZA"/>
          </a:p>
        </p:txBody>
      </p:sp>
    </p:spTree>
    <p:extLst>
      <p:ext uri="{BB962C8B-B14F-4D97-AF65-F5344CB8AC3E}">
        <p14:creationId xmlns:p14="http://schemas.microsoft.com/office/powerpoint/2010/main" xmlns="" val="16922717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42</a:t>
            </a:fld>
            <a:endParaRPr lang="en-ZA"/>
          </a:p>
        </p:txBody>
      </p:sp>
    </p:spTree>
    <p:extLst>
      <p:ext uri="{BB962C8B-B14F-4D97-AF65-F5344CB8AC3E}">
        <p14:creationId xmlns:p14="http://schemas.microsoft.com/office/powerpoint/2010/main" xmlns="" val="21719186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43</a:t>
            </a:fld>
            <a:endParaRPr lang="en-ZA"/>
          </a:p>
        </p:txBody>
      </p:sp>
    </p:spTree>
    <p:extLst>
      <p:ext uri="{BB962C8B-B14F-4D97-AF65-F5344CB8AC3E}">
        <p14:creationId xmlns:p14="http://schemas.microsoft.com/office/powerpoint/2010/main" xmlns="" val="11797512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44</a:t>
            </a:fld>
            <a:endParaRPr lang="en-ZA"/>
          </a:p>
        </p:txBody>
      </p:sp>
    </p:spTree>
    <p:extLst>
      <p:ext uri="{BB962C8B-B14F-4D97-AF65-F5344CB8AC3E}">
        <p14:creationId xmlns:p14="http://schemas.microsoft.com/office/powerpoint/2010/main" xmlns="" val="24697327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45</a:t>
            </a:fld>
            <a:endParaRPr lang="en-ZA"/>
          </a:p>
        </p:txBody>
      </p:sp>
    </p:spTree>
    <p:extLst>
      <p:ext uri="{BB962C8B-B14F-4D97-AF65-F5344CB8AC3E}">
        <p14:creationId xmlns:p14="http://schemas.microsoft.com/office/powerpoint/2010/main" xmlns="" val="34855287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46</a:t>
            </a:fld>
            <a:endParaRPr lang="en-ZA"/>
          </a:p>
        </p:txBody>
      </p:sp>
    </p:spTree>
    <p:extLst>
      <p:ext uri="{BB962C8B-B14F-4D97-AF65-F5344CB8AC3E}">
        <p14:creationId xmlns:p14="http://schemas.microsoft.com/office/powerpoint/2010/main" xmlns="" val="33186532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47</a:t>
            </a:fld>
            <a:endParaRPr lang="en-ZA"/>
          </a:p>
        </p:txBody>
      </p:sp>
    </p:spTree>
    <p:extLst>
      <p:ext uri="{BB962C8B-B14F-4D97-AF65-F5344CB8AC3E}">
        <p14:creationId xmlns:p14="http://schemas.microsoft.com/office/powerpoint/2010/main" xmlns="" val="11826111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48</a:t>
            </a:fld>
            <a:endParaRPr lang="en-ZA"/>
          </a:p>
        </p:txBody>
      </p:sp>
    </p:spTree>
    <p:extLst>
      <p:ext uri="{BB962C8B-B14F-4D97-AF65-F5344CB8AC3E}">
        <p14:creationId xmlns:p14="http://schemas.microsoft.com/office/powerpoint/2010/main" xmlns="" val="26610759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49</a:t>
            </a:fld>
            <a:endParaRPr lang="en-ZA"/>
          </a:p>
        </p:txBody>
      </p:sp>
    </p:spTree>
    <p:extLst>
      <p:ext uri="{BB962C8B-B14F-4D97-AF65-F5344CB8AC3E}">
        <p14:creationId xmlns:p14="http://schemas.microsoft.com/office/powerpoint/2010/main" xmlns="" val="1279737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5</a:t>
            </a:fld>
            <a:endParaRPr lang="en-ZA"/>
          </a:p>
        </p:txBody>
      </p:sp>
    </p:spTree>
    <p:extLst>
      <p:ext uri="{BB962C8B-B14F-4D97-AF65-F5344CB8AC3E}">
        <p14:creationId xmlns:p14="http://schemas.microsoft.com/office/powerpoint/2010/main" xmlns="" val="26367820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50</a:t>
            </a:fld>
            <a:endParaRPr lang="en-ZA"/>
          </a:p>
        </p:txBody>
      </p:sp>
    </p:spTree>
    <p:extLst>
      <p:ext uri="{BB962C8B-B14F-4D97-AF65-F5344CB8AC3E}">
        <p14:creationId xmlns:p14="http://schemas.microsoft.com/office/powerpoint/2010/main" xmlns="" val="22937469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51</a:t>
            </a:fld>
            <a:endParaRPr lang="en-ZA"/>
          </a:p>
        </p:txBody>
      </p:sp>
    </p:spTree>
    <p:extLst>
      <p:ext uri="{BB962C8B-B14F-4D97-AF65-F5344CB8AC3E}">
        <p14:creationId xmlns:p14="http://schemas.microsoft.com/office/powerpoint/2010/main" xmlns="" val="26256726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52</a:t>
            </a:fld>
            <a:endParaRPr lang="en-ZA"/>
          </a:p>
        </p:txBody>
      </p:sp>
    </p:spTree>
    <p:extLst>
      <p:ext uri="{BB962C8B-B14F-4D97-AF65-F5344CB8AC3E}">
        <p14:creationId xmlns:p14="http://schemas.microsoft.com/office/powerpoint/2010/main" xmlns="" val="16804762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53</a:t>
            </a:fld>
            <a:endParaRPr lang="en-ZA"/>
          </a:p>
        </p:txBody>
      </p:sp>
    </p:spTree>
    <p:extLst>
      <p:ext uri="{BB962C8B-B14F-4D97-AF65-F5344CB8AC3E}">
        <p14:creationId xmlns:p14="http://schemas.microsoft.com/office/powerpoint/2010/main" xmlns="" val="1294243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54</a:t>
            </a:fld>
            <a:endParaRPr lang="en-ZA"/>
          </a:p>
        </p:txBody>
      </p:sp>
    </p:spTree>
    <p:extLst>
      <p:ext uri="{BB962C8B-B14F-4D97-AF65-F5344CB8AC3E}">
        <p14:creationId xmlns:p14="http://schemas.microsoft.com/office/powerpoint/2010/main" xmlns="" val="18024464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55</a:t>
            </a:fld>
            <a:endParaRPr lang="en-ZA"/>
          </a:p>
        </p:txBody>
      </p:sp>
    </p:spTree>
    <p:extLst>
      <p:ext uri="{BB962C8B-B14F-4D97-AF65-F5344CB8AC3E}">
        <p14:creationId xmlns:p14="http://schemas.microsoft.com/office/powerpoint/2010/main" xmlns="" val="21084697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56</a:t>
            </a:fld>
            <a:endParaRPr lang="en-ZA"/>
          </a:p>
        </p:txBody>
      </p:sp>
    </p:spTree>
    <p:extLst>
      <p:ext uri="{BB962C8B-B14F-4D97-AF65-F5344CB8AC3E}">
        <p14:creationId xmlns:p14="http://schemas.microsoft.com/office/powerpoint/2010/main" xmlns="" val="17437208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57</a:t>
            </a:fld>
            <a:endParaRPr lang="en-ZA"/>
          </a:p>
        </p:txBody>
      </p:sp>
    </p:spTree>
    <p:extLst>
      <p:ext uri="{BB962C8B-B14F-4D97-AF65-F5344CB8AC3E}">
        <p14:creationId xmlns:p14="http://schemas.microsoft.com/office/powerpoint/2010/main" xmlns="" val="7067627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 and include 2017/18</a:t>
            </a:r>
            <a:r>
              <a:rPr lang="en-US" baseline="0" dirty="0" smtClean="0"/>
              <a:t> audit outcome</a:t>
            </a:r>
            <a:endParaRPr lang="en-ZA" dirty="0"/>
          </a:p>
        </p:txBody>
      </p:sp>
      <p:sp>
        <p:nvSpPr>
          <p:cNvPr id="4" name="Slide Number Placeholder 3"/>
          <p:cNvSpPr>
            <a:spLocks noGrp="1"/>
          </p:cNvSpPr>
          <p:nvPr>
            <p:ph type="sldNum" sz="quarter" idx="10"/>
          </p:nvPr>
        </p:nvSpPr>
        <p:spPr/>
        <p:txBody>
          <a:bodyPr/>
          <a:lstStyle/>
          <a:p>
            <a:fld id="{F9504F40-1FB3-4FBD-9299-57D6B2DF4788}" type="slidenum">
              <a:rPr lang="en-ZA" smtClean="0"/>
              <a:pPr/>
              <a:t>58</a:t>
            </a:fld>
            <a:endParaRPr lang="en-ZA"/>
          </a:p>
        </p:txBody>
      </p:sp>
    </p:spTree>
    <p:extLst>
      <p:ext uri="{BB962C8B-B14F-4D97-AF65-F5344CB8AC3E}">
        <p14:creationId xmlns:p14="http://schemas.microsoft.com/office/powerpoint/2010/main" xmlns="" val="36611965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 and include 2017/18</a:t>
            </a:r>
            <a:r>
              <a:rPr lang="en-US" baseline="0" dirty="0" smtClean="0"/>
              <a:t> audit outcome</a:t>
            </a:r>
            <a:endParaRPr lang="en-ZA" dirty="0"/>
          </a:p>
        </p:txBody>
      </p:sp>
      <p:sp>
        <p:nvSpPr>
          <p:cNvPr id="4" name="Slide Number Placeholder 3"/>
          <p:cNvSpPr>
            <a:spLocks noGrp="1"/>
          </p:cNvSpPr>
          <p:nvPr>
            <p:ph type="sldNum" sz="quarter" idx="10"/>
          </p:nvPr>
        </p:nvSpPr>
        <p:spPr/>
        <p:txBody>
          <a:bodyPr/>
          <a:lstStyle/>
          <a:p>
            <a:fld id="{F9504F40-1FB3-4FBD-9299-57D6B2DF4788}" type="slidenum">
              <a:rPr lang="en-ZA" smtClean="0"/>
              <a:pPr/>
              <a:t>59</a:t>
            </a:fld>
            <a:endParaRPr lang="en-ZA"/>
          </a:p>
        </p:txBody>
      </p:sp>
    </p:spTree>
    <p:extLst>
      <p:ext uri="{BB962C8B-B14F-4D97-AF65-F5344CB8AC3E}">
        <p14:creationId xmlns:p14="http://schemas.microsoft.com/office/powerpoint/2010/main" xmlns="" val="1805705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6</a:t>
            </a:fld>
            <a:endParaRPr lang="en-ZA"/>
          </a:p>
        </p:txBody>
      </p:sp>
    </p:spTree>
    <p:extLst>
      <p:ext uri="{BB962C8B-B14F-4D97-AF65-F5344CB8AC3E}">
        <p14:creationId xmlns:p14="http://schemas.microsoft.com/office/powerpoint/2010/main" xmlns="" val="12778085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60</a:t>
            </a:fld>
            <a:endParaRPr lang="en-ZA"/>
          </a:p>
        </p:txBody>
      </p:sp>
    </p:spTree>
    <p:extLst>
      <p:ext uri="{BB962C8B-B14F-4D97-AF65-F5344CB8AC3E}">
        <p14:creationId xmlns:p14="http://schemas.microsoft.com/office/powerpoint/2010/main" xmlns="" val="9695931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61</a:t>
            </a:fld>
            <a:endParaRPr lang="en-ZA"/>
          </a:p>
        </p:txBody>
      </p:sp>
    </p:spTree>
    <p:extLst>
      <p:ext uri="{BB962C8B-B14F-4D97-AF65-F5344CB8AC3E}">
        <p14:creationId xmlns:p14="http://schemas.microsoft.com/office/powerpoint/2010/main" xmlns="" val="16732873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7588BDF-7919-4A91-8857-970AE279AB0C}" type="slidenum">
              <a:rPr lang="en-ZA" smtClean="0"/>
              <a:pPr/>
              <a:t>62</a:t>
            </a:fld>
            <a:endParaRPr lang="en-ZA"/>
          </a:p>
        </p:txBody>
      </p:sp>
    </p:spTree>
    <p:extLst>
      <p:ext uri="{BB962C8B-B14F-4D97-AF65-F5344CB8AC3E}">
        <p14:creationId xmlns:p14="http://schemas.microsoft.com/office/powerpoint/2010/main" xmlns="" val="11376120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63</a:t>
            </a:fld>
            <a:endParaRPr lang="en-ZA"/>
          </a:p>
        </p:txBody>
      </p:sp>
    </p:spTree>
    <p:extLst>
      <p:ext uri="{BB962C8B-B14F-4D97-AF65-F5344CB8AC3E}">
        <p14:creationId xmlns:p14="http://schemas.microsoft.com/office/powerpoint/2010/main" xmlns="" val="299083383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64</a:t>
            </a:fld>
            <a:endParaRPr lang="en-ZA"/>
          </a:p>
        </p:txBody>
      </p:sp>
    </p:spTree>
    <p:extLst>
      <p:ext uri="{BB962C8B-B14F-4D97-AF65-F5344CB8AC3E}">
        <p14:creationId xmlns:p14="http://schemas.microsoft.com/office/powerpoint/2010/main" xmlns="" val="147751149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65</a:t>
            </a:fld>
            <a:endParaRPr lang="en-ZA"/>
          </a:p>
        </p:txBody>
      </p:sp>
    </p:spTree>
    <p:extLst>
      <p:ext uri="{BB962C8B-B14F-4D97-AF65-F5344CB8AC3E}">
        <p14:creationId xmlns:p14="http://schemas.microsoft.com/office/powerpoint/2010/main" xmlns="" val="40986303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66</a:t>
            </a:fld>
            <a:endParaRPr lang="en-ZA"/>
          </a:p>
        </p:txBody>
      </p:sp>
    </p:spTree>
    <p:extLst>
      <p:ext uri="{BB962C8B-B14F-4D97-AF65-F5344CB8AC3E}">
        <p14:creationId xmlns:p14="http://schemas.microsoft.com/office/powerpoint/2010/main" xmlns="" val="381831736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67</a:t>
            </a:fld>
            <a:endParaRPr lang="en-ZA"/>
          </a:p>
        </p:txBody>
      </p:sp>
    </p:spTree>
    <p:extLst>
      <p:ext uri="{BB962C8B-B14F-4D97-AF65-F5344CB8AC3E}">
        <p14:creationId xmlns:p14="http://schemas.microsoft.com/office/powerpoint/2010/main" xmlns="" val="30548596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68</a:t>
            </a:fld>
            <a:endParaRPr lang="en-ZA"/>
          </a:p>
        </p:txBody>
      </p:sp>
    </p:spTree>
    <p:extLst>
      <p:ext uri="{BB962C8B-B14F-4D97-AF65-F5344CB8AC3E}">
        <p14:creationId xmlns:p14="http://schemas.microsoft.com/office/powerpoint/2010/main" xmlns="" val="28340955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69</a:t>
            </a:fld>
            <a:endParaRPr lang="en-ZA"/>
          </a:p>
        </p:txBody>
      </p:sp>
    </p:spTree>
    <p:extLst>
      <p:ext uri="{BB962C8B-B14F-4D97-AF65-F5344CB8AC3E}">
        <p14:creationId xmlns:p14="http://schemas.microsoft.com/office/powerpoint/2010/main" xmlns="" val="602914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7</a:t>
            </a:fld>
            <a:endParaRPr lang="en-ZA"/>
          </a:p>
        </p:txBody>
      </p:sp>
    </p:spTree>
    <p:extLst>
      <p:ext uri="{BB962C8B-B14F-4D97-AF65-F5344CB8AC3E}">
        <p14:creationId xmlns:p14="http://schemas.microsoft.com/office/powerpoint/2010/main" xmlns="" val="391449175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70</a:t>
            </a:fld>
            <a:endParaRPr lang="en-ZA"/>
          </a:p>
        </p:txBody>
      </p:sp>
    </p:spTree>
    <p:extLst>
      <p:ext uri="{BB962C8B-B14F-4D97-AF65-F5344CB8AC3E}">
        <p14:creationId xmlns:p14="http://schemas.microsoft.com/office/powerpoint/2010/main" xmlns="" val="30346609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71</a:t>
            </a:fld>
            <a:endParaRPr lang="en-ZA"/>
          </a:p>
        </p:txBody>
      </p:sp>
    </p:spTree>
    <p:extLst>
      <p:ext uri="{BB962C8B-B14F-4D97-AF65-F5344CB8AC3E}">
        <p14:creationId xmlns:p14="http://schemas.microsoft.com/office/powerpoint/2010/main" xmlns="" val="222421798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73</a:t>
            </a:fld>
            <a:endParaRPr lang="en-ZA"/>
          </a:p>
        </p:txBody>
      </p:sp>
    </p:spTree>
    <p:extLst>
      <p:ext uri="{BB962C8B-B14F-4D97-AF65-F5344CB8AC3E}">
        <p14:creationId xmlns:p14="http://schemas.microsoft.com/office/powerpoint/2010/main" xmlns="" val="83681625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74</a:t>
            </a:fld>
            <a:endParaRPr lang="en-ZA"/>
          </a:p>
        </p:txBody>
      </p:sp>
    </p:spTree>
    <p:extLst>
      <p:ext uri="{BB962C8B-B14F-4D97-AF65-F5344CB8AC3E}">
        <p14:creationId xmlns:p14="http://schemas.microsoft.com/office/powerpoint/2010/main" xmlns="" val="277166425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75</a:t>
            </a:fld>
            <a:endParaRPr lang="en-ZA"/>
          </a:p>
        </p:txBody>
      </p:sp>
    </p:spTree>
    <p:extLst>
      <p:ext uri="{BB962C8B-B14F-4D97-AF65-F5344CB8AC3E}">
        <p14:creationId xmlns:p14="http://schemas.microsoft.com/office/powerpoint/2010/main" xmlns="" val="139611942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76</a:t>
            </a:fld>
            <a:endParaRPr lang="en-ZA"/>
          </a:p>
        </p:txBody>
      </p:sp>
    </p:spTree>
    <p:extLst>
      <p:ext uri="{BB962C8B-B14F-4D97-AF65-F5344CB8AC3E}">
        <p14:creationId xmlns:p14="http://schemas.microsoft.com/office/powerpoint/2010/main" xmlns="" val="25578690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77</a:t>
            </a:fld>
            <a:endParaRPr lang="en-ZA"/>
          </a:p>
        </p:txBody>
      </p:sp>
    </p:spTree>
    <p:extLst>
      <p:ext uri="{BB962C8B-B14F-4D97-AF65-F5344CB8AC3E}">
        <p14:creationId xmlns:p14="http://schemas.microsoft.com/office/powerpoint/2010/main" xmlns="" val="259954938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78</a:t>
            </a:fld>
            <a:endParaRPr lang="en-ZA"/>
          </a:p>
        </p:txBody>
      </p:sp>
    </p:spTree>
    <p:extLst>
      <p:ext uri="{BB962C8B-B14F-4D97-AF65-F5344CB8AC3E}">
        <p14:creationId xmlns:p14="http://schemas.microsoft.com/office/powerpoint/2010/main" xmlns="" val="16991902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79</a:t>
            </a:fld>
            <a:endParaRPr lang="en-ZA"/>
          </a:p>
        </p:txBody>
      </p:sp>
    </p:spTree>
    <p:extLst>
      <p:ext uri="{BB962C8B-B14F-4D97-AF65-F5344CB8AC3E}">
        <p14:creationId xmlns:p14="http://schemas.microsoft.com/office/powerpoint/2010/main" xmlns="" val="293623889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80</a:t>
            </a:fld>
            <a:endParaRPr lang="en-ZA"/>
          </a:p>
        </p:txBody>
      </p:sp>
    </p:spTree>
    <p:extLst>
      <p:ext uri="{BB962C8B-B14F-4D97-AF65-F5344CB8AC3E}">
        <p14:creationId xmlns:p14="http://schemas.microsoft.com/office/powerpoint/2010/main" xmlns="" val="1816361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8</a:t>
            </a:fld>
            <a:endParaRPr lang="en-ZA"/>
          </a:p>
        </p:txBody>
      </p:sp>
    </p:spTree>
    <p:extLst>
      <p:ext uri="{BB962C8B-B14F-4D97-AF65-F5344CB8AC3E}">
        <p14:creationId xmlns:p14="http://schemas.microsoft.com/office/powerpoint/2010/main" xmlns="" val="111908720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81</a:t>
            </a:fld>
            <a:endParaRPr lang="en-ZA"/>
          </a:p>
        </p:txBody>
      </p:sp>
    </p:spTree>
    <p:extLst>
      <p:ext uri="{BB962C8B-B14F-4D97-AF65-F5344CB8AC3E}">
        <p14:creationId xmlns:p14="http://schemas.microsoft.com/office/powerpoint/2010/main" xmlns="" val="118435764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82</a:t>
            </a:fld>
            <a:endParaRPr lang="en-ZA"/>
          </a:p>
        </p:txBody>
      </p:sp>
    </p:spTree>
    <p:extLst>
      <p:ext uri="{BB962C8B-B14F-4D97-AF65-F5344CB8AC3E}">
        <p14:creationId xmlns:p14="http://schemas.microsoft.com/office/powerpoint/2010/main" xmlns="" val="766749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85A0D-E8B6-4429-BFAF-80EFDB42B28E}" type="slidenum">
              <a:rPr lang="en-ZA" smtClean="0"/>
              <a:pPr/>
              <a:t>9</a:t>
            </a:fld>
            <a:endParaRPr lang="en-ZA"/>
          </a:p>
        </p:txBody>
      </p:sp>
    </p:spTree>
    <p:extLst>
      <p:ext uri="{BB962C8B-B14F-4D97-AF65-F5344CB8AC3E}">
        <p14:creationId xmlns:p14="http://schemas.microsoft.com/office/powerpoint/2010/main" xmlns="" val="3704056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95132703-7BAC-4FB2-83DF-91CC4138D1B5}" type="datetimeFigureOut">
              <a:rPr lang="en-ZA" smtClean="0"/>
              <a:pPr/>
              <a:t>2019/10/10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83F3B9-69D9-423D-8A04-C6634F52A627}" type="slidenum">
              <a:rPr lang="en-ZA" smtClean="0"/>
              <a:pPr/>
              <a:t>‹#›</a:t>
            </a:fld>
            <a:endParaRPr lang="en-ZA"/>
          </a:p>
        </p:txBody>
      </p:sp>
    </p:spTree>
    <p:extLst>
      <p:ext uri="{BB962C8B-B14F-4D97-AF65-F5344CB8AC3E}">
        <p14:creationId xmlns:p14="http://schemas.microsoft.com/office/powerpoint/2010/main" xmlns="" val="1485905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5132703-7BAC-4FB2-83DF-91CC4138D1B5}" type="datetimeFigureOut">
              <a:rPr lang="en-ZA" smtClean="0"/>
              <a:pPr/>
              <a:t>2019/10/10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83F3B9-69D9-423D-8A04-C6634F52A627}" type="slidenum">
              <a:rPr lang="en-ZA" smtClean="0"/>
              <a:pPr/>
              <a:t>‹#›</a:t>
            </a:fld>
            <a:endParaRPr lang="en-ZA"/>
          </a:p>
        </p:txBody>
      </p:sp>
    </p:spTree>
    <p:extLst>
      <p:ext uri="{BB962C8B-B14F-4D97-AF65-F5344CB8AC3E}">
        <p14:creationId xmlns:p14="http://schemas.microsoft.com/office/powerpoint/2010/main" xmlns="" val="4107967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5132703-7BAC-4FB2-83DF-91CC4138D1B5}" type="datetimeFigureOut">
              <a:rPr lang="en-ZA" smtClean="0"/>
              <a:pPr/>
              <a:t>2019/10/10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83F3B9-69D9-423D-8A04-C6634F52A627}" type="slidenum">
              <a:rPr lang="en-ZA" smtClean="0"/>
              <a:pPr/>
              <a:t>‹#›</a:t>
            </a:fld>
            <a:endParaRPr lang="en-ZA"/>
          </a:p>
        </p:txBody>
      </p:sp>
    </p:spTree>
    <p:extLst>
      <p:ext uri="{BB962C8B-B14F-4D97-AF65-F5344CB8AC3E}">
        <p14:creationId xmlns:p14="http://schemas.microsoft.com/office/powerpoint/2010/main" xmlns="" val="3200455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5132703-7BAC-4FB2-83DF-91CC4138D1B5}" type="datetimeFigureOut">
              <a:rPr lang="en-ZA" smtClean="0"/>
              <a:pPr/>
              <a:t>2019/10/10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83F3B9-69D9-423D-8A04-C6634F52A627}" type="slidenum">
              <a:rPr lang="en-ZA" smtClean="0"/>
              <a:pPr/>
              <a:t>‹#›</a:t>
            </a:fld>
            <a:endParaRPr lang="en-ZA"/>
          </a:p>
        </p:txBody>
      </p:sp>
    </p:spTree>
    <p:extLst>
      <p:ext uri="{BB962C8B-B14F-4D97-AF65-F5344CB8AC3E}">
        <p14:creationId xmlns:p14="http://schemas.microsoft.com/office/powerpoint/2010/main" xmlns="" val="2961585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132703-7BAC-4FB2-83DF-91CC4138D1B5}" type="datetimeFigureOut">
              <a:rPr lang="en-ZA" smtClean="0"/>
              <a:pPr/>
              <a:t>2019/10/10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83F3B9-69D9-423D-8A04-C6634F52A627}" type="slidenum">
              <a:rPr lang="en-ZA" smtClean="0"/>
              <a:pPr/>
              <a:t>‹#›</a:t>
            </a:fld>
            <a:endParaRPr lang="en-ZA"/>
          </a:p>
        </p:txBody>
      </p:sp>
    </p:spTree>
    <p:extLst>
      <p:ext uri="{BB962C8B-B14F-4D97-AF65-F5344CB8AC3E}">
        <p14:creationId xmlns:p14="http://schemas.microsoft.com/office/powerpoint/2010/main" xmlns="" val="3699886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95132703-7BAC-4FB2-83DF-91CC4138D1B5}" type="datetimeFigureOut">
              <a:rPr lang="en-ZA" smtClean="0"/>
              <a:pPr/>
              <a:t>2019/10/10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383F3B9-69D9-423D-8A04-C6634F52A627}" type="slidenum">
              <a:rPr lang="en-ZA" smtClean="0"/>
              <a:pPr/>
              <a:t>‹#›</a:t>
            </a:fld>
            <a:endParaRPr lang="en-ZA"/>
          </a:p>
        </p:txBody>
      </p:sp>
    </p:spTree>
    <p:extLst>
      <p:ext uri="{BB962C8B-B14F-4D97-AF65-F5344CB8AC3E}">
        <p14:creationId xmlns:p14="http://schemas.microsoft.com/office/powerpoint/2010/main" xmlns="" val="2346240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95132703-7BAC-4FB2-83DF-91CC4138D1B5}" type="datetimeFigureOut">
              <a:rPr lang="en-ZA" smtClean="0"/>
              <a:pPr/>
              <a:t>2019/10/10</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7383F3B9-69D9-423D-8A04-C6634F52A627}" type="slidenum">
              <a:rPr lang="en-ZA" smtClean="0"/>
              <a:pPr/>
              <a:t>‹#›</a:t>
            </a:fld>
            <a:endParaRPr lang="en-ZA"/>
          </a:p>
        </p:txBody>
      </p:sp>
    </p:spTree>
    <p:extLst>
      <p:ext uri="{BB962C8B-B14F-4D97-AF65-F5344CB8AC3E}">
        <p14:creationId xmlns:p14="http://schemas.microsoft.com/office/powerpoint/2010/main" xmlns="" val="3634087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95132703-7BAC-4FB2-83DF-91CC4138D1B5}" type="datetimeFigureOut">
              <a:rPr lang="en-ZA" smtClean="0"/>
              <a:pPr/>
              <a:t>2019/10/10</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7383F3B9-69D9-423D-8A04-C6634F52A627}" type="slidenum">
              <a:rPr lang="en-ZA" smtClean="0"/>
              <a:pPr/>
              <a:t>‹#›</a:t>
            </a:fld>
            <a:endParaRPr lang="en-ZA"/>
          </a:p>
        </p:txBody>
      </p:sp>
    </p:spTree>
    <p:extLst>
      <p:ext uri="{BB962C8B-B14F-4D97-AF65-F5344CB8AC3E}">
        <p14:creationId xmlns:p14="http://schemas.microsoft.com/office/powerpoint/2010/main" xmlns="" val="309193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132703-7BAC-4FB2-83DF-91CC4138D1B5}" type="datetimeFigureOut">
              <a:rPr lang="en-ZA" smtClean="0"/>
              <a:pPr/>
              <a:t>2019/10/10</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7383F3B9-69D9-423D-8A04-C6634F52A627}" type="slidenum">
              <a:rPr lang="en-ZA" smtClean="0"/>
              <a:pPr/>
              <a:t>‹#›</a:t>
            </a:fld>
            <a:endParaRPr lang="en-ZA"/>
          </a:p>
        </p:txBody>
      </p:sp>
    </p:spTree>
    <p:extLst>
      <p:ext uri="{BB962C8B-B14F-4D97-AF65-F5344CB8AC3E}">
        <p14:creationId xmlns:p14="http://schemas.microsoft.com/office/powerpoint/2010/main" xmlns="" val="1305060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132703-7BAC-4FB2-83DF-91CC4138D1B5}" type="datetimeFigureOut">
              <a:rPr lang="en-ZA" smtClean="0"/>
              <a:pPr/>
              <a:t>2019/10/10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383F3B9-69D9-423D-8A04-C6634F52A627}" type="slidenum">
              <a:rPr lang="en-ZA" smtClean="0"/>
              <a:pPr/>
              <a:t>‹#›</a:t>
            </a:fld>
            <a:endParaRPr lang="en-ZA"/>
          </a:p>
        </p:txBody>
      </p:sp>
    </p:spTree>
    <p:extLst>
      <p:ext uri="{BB962C8B-B14F-4D97-AF65-F5344CB8AC3E}">
        <p14:creationId xmlns:p14="http://schemas.microsoft.com/office/powerpoint/2010/main" xmlns="" val="531292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132703-7BAC-4FB2-83DF-91CC4138D1B5}" type="datetimeFigureOut">
              <a:rPr lang="en-ZA" smtClean="0"/>
              <a:pPr/>
              <a:t>2019/10/10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383F3B9-69D9-423D-8A04-C6634F52A627}" type="slidenum">
              <a:rPr lang="en-ZA" smtClean="0"/>
              <a:pPr/>
              <a:t>‹#›</a:t>
            </a:fld>
            <a:endParaRPr lang="en-ZA"/>
          </a:p>
        </p:txBody>
      </p:sp>
    </p:spTree>
    <p:extLst>
      <p:ext uri="{BB962C8B-B14F-4D97-AF65-F5344CB8AC3E}">
        <p14:creationId xmlns:p14="http://schemas.microsoft.com/office/powerpoint/2010/main" xmlns="" val="3386580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132703-7BAC-4FB2-83DF-91CC4138D1B5}" type="datetimeFigureOut">
              <a:rPr lang="en-ZA" smtClean="0"/>
              <a:pPr/>
              <a:t>2019/10/10</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83F3B9-69D9-423D-8A04-C6634F52A627}" type="slidenum">
              <a:rPr lang="en-ZA" smtClean="0"/>
              <a:pPr/>
              <a:t>‹#›</a:t>
            </a:fld>
            <a:endParaRPr lang="en-ZA"/>
          </a:p>
        </p:txBody>
      </p:sp>
    </p:spTree>
    <p:extLst>
      <p:ext uri="{BB962C8B-B14F-4D97-AF65-F5344CB8AC3E}">
        <p14:creationId xmlns:p14="http://schemas.microsoft.com/office/powerpoint/2010/main" xmlns="" val="1296872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gif"/></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gif"/></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gif"/></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8.png"/><Relationship Id="rId9" Type="http://schemas.microsoft.com/office/2007/relationships/diagramDrawing" Target="../diagrams/drawing1.xml"/></Relationships>
</file>

<file path=ppt/slides/_rels/slide5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8.png"/><Relationship Id="rId7" Type="http://schemas.openxmlformats.org/officeDocument/2006/relationships/diagramColors" Target="../diagrams/colors2.xm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gif"/></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diagramColors" Target="../diagrams/colors4.xml"/><Relationship Id="rId3" Type="http://schemas.openxmlformats.org/officeDocument/2006/relationships/image" Target="../media/image4.png"/><Relationship Id="rId7" Type="http://schemas.openxmlformats.org/officeDocument/2006/relationships/diagramQuickStyle" Target="../diagrams/quickStyle3.xml"/><Relationship Id="rId12" Type="http://schemas.openxmlformats.org/officeDocument/2006/relationships/diagramQuickStyle" Target="../diagrams/quickStyle4.xm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diagramLayout" Target="../diagrams/layout3.xml"/><Relationship Id="rId11" Type="http://schemas.openxmlformats.org/officeDocument/2006/relationships/diagramLayout" Target="../diagrams/layout4.xml"/><Relationship Id="rId5" Type="http://schemas.openxmlformats.org/officeDocument/2006/relationships/diagramData" Target="../diagrams/data3.xml"/><Relationship Id="rId10" Type="http://schemas.openxmlformats.org/officeDocument/2006/relationships/diagramData" Target="../diagrams/data4.xml"/><Relationship Id="rId4" Type="http://schemas.openxmlformats.org/officeDocument/2006/relationships/image" Target="../media/image3.png"/><Relationship Id="rId9" Type="http://schemas.microsoft.com/office/2007/relationships/diagramDrawing" Target="../diagrams/drawing3.xml"/><Relationship Id="rId14" Type="http://schemas.microsoft.com/office/2007/relationships/diagramDrawing" Target="../diagrams/drawing4.xml"/></Relationships>
</file>

<file path=ppt/slides/_rels/slide6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3.png"/></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publicworks.gov.z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504" y="3501008"/>
            <a:ext cx="8875670" cy="2860994"/>
          </a:xfrm>
        </p:spPr>
        <p:txBody>
          <a:bodyPr>
            <a:noAutofit/>
          </a:bodyPr>
          <a:lstStyle/>
          <a:p>
            <a:r>
              <a:rPr lang="en-US" b="1" dirty="0" smtClean="0">
                <a:solidFill>
                  <a:schemeClr val="accent6">
                    <a:lumMod val="75000"/>
                  </a:schemeClr>
                </a:solidFill>
              </a:rPr>
              <a:t>2018/19 Annual Performance </a:t>
            </a:r>
            <a:endParaRPr lang="en-US" b="1" dirty="0">
              <a:solidFill>
                <a:schemeClr val="accent6">
                  <a:lumMod val="75000"/>
                </a:schemeClr>
              </a:solidFill>
            </a:endParaRPr>
          </a:p>
          <a:p>
            <a:endParaRPr lang="en-US" sz="2400" b="1" dirty="0" smtClean="0">
              <a:solidFill>
                <a:srgbClr val="FF0000"/>
              </a:solidFill>
            </a:endParaRPr>
          </a:p>
          <a:p>
            <a:r>
              <a:rPr lang="en-ZA" sz="1800" b="1" dirty="0" smtClean="0">
                <a:solidFill>
                  <a:schemeClr val="bg1">
                    <a:lumMod val="50000"/>
                  </a:schemeClr>
                </a:solidFill>
              </a:rPr>
              <a:t>Parliament of South Africa </a:t>
            </a:r>
            <a:endParaRPr lang="en-ZA" sz="1800" b="1" dirty="0">
              <a:solidFill>
                <a:schemeClr val="bg1">
                  <a:lumMod val="50000"/>
                </a:schemeClr>
              </a:solidFill>
            </a:endParaRPr>
          </a:p>
          <a:p>
            <a:r>
              <a:rPr lang="en-US" sz="1800" b="1" dirty="0" smtClean="0">
                <a:solidFill>
                  <a:schemeClr val="bg1">
                    <a:lumMod val="50000"/>
                  </a:schemeClr>
                </a:solidFill>
              </a:rPr>
              <a:t>8</a:t>
            </a:r>
            <a:r>
              <a:rPr lang="en-US" sz="1800" b="1" baseline="30000" dirty="0" smtClean="0">
                <a:solidFill>
                  <a:schemeClr val="bg1">
                    <a:lumMod val="50000"/>
                  </a:schemeClr>
                </a:solidFill>
              </a:rPr>
              <a:t>th</a:t>
            </a:r>
            <a:r>
              <a:rPr lang="en-US" sz="1800" b="1" dirty="0" smtClean="0">
                <a:solidFill>
                  <a:schemeClr val="bg1">
                    <a:lumMod val="50000"/>
                  </a:schemeClr>
                </a:solidFill>
              </a:rPr>
              <a:t> October 2019</a:t>
            </a:r>
            <a:endParaRPr lang="en-US" sz="1800" b="1" dirty="0">
              <a:solidFill>
                <a:schemeClr val="bg1">
                  <a:lumMod val="50000"/>
                </a:schemeClr>
              </a:solidFill>
            </a:endParaRPr>
          </a:p>
          <a:p>
            <a:endParaRPr lang="en-US" sz="1400" b="1" dirty="0" smtClean="0">
              <a:solidFill>
                <a:schemeClr val="bg1">
                  <a:lumMod val="50000"/>
                </a:schemeClr>
              </a:solidFill>
            </a:endParaRPr>
          </a:p>
        </p:txBody>
      </p:sp>
      <p:pic>
        <p:nvPicPr>
          <p:cNvPr id="6" name="Picture 5"/>
          <p:cNvPicPr>
            <a:picLocks noChangeAspect="1"/>
          </p:cNvPicPr>
          <p:nvPr/>
        </p:nvPicPr>
        <p:blipFill>
          <a:blip r:embed="rId3" cstate="print"/>
          <a:stretch>
            <a:fillRect/>
          </a:stretch>
        </p:blipFill>
        <p:spPr>
          <a:xfrm>
            <a:off x="4067944" y="0"/>
            <a:ext cx="5082756" cy="2965184"/>
          </a:xfrm>
          <a:prstGeom prst="rect">
            <a:avLst/>
          </a:prstGeom>
        </p:spPr>
      </p:pic>
      <p:sp>
        <p:nvSpPr>
          <p:cNvPr id="2" name="Rectangle 1"/>
          <p:cNvSpPr/>
          <p:nvPr/>
        </p:nvSpPr>
        <p:spPr>
          <a:xfrm>
            <a:off x="2178418" y="5682162"/>
            <a:ext cx="4824536" cy="307777"/>
          </a:xfrm>
          <a:prstGeom prst="rect">
            <a:avLst/>
          </a:prstGeom>
        </p:spPr>
        <p:txBody>
          <a:bodyPr wrap="square">
            <a:spAutoFit/>
          </a:bodyPr>
          <a:lstStyle/>
          <a:p>
            <a:r>
              <a:rPr lang="en-US" sz="1400" b="1" dirty="0">
                <a:solidFill>
                  <a:schemeClr val="bg1">
                    <a:lumMod val="50000"/>
                  </a:schemeClr>
                </a:solidFill>
              </a:rPr>
              <a:t>Office of the Director-General </a:t>
            </a:r>
            <a:r>
              <a:rPr lang="en-US" sz="1400" b="1" dirty="0" smtClean="0">
                <a:solidFill>
                  <a:schemeClr val="bg1">
                    <a:lumMod val="50000"/>
                  </a:schemeClr>
                </a:solidFill>
              </a:rPr>
              <a:t> </a:t>
            </a:r>
            <a:r>
              <a:rPr lang="en-US" sz="1400" b="1" dirty="0" smtClean="0">
                <a:solidFill>
                  <a:schemeClr val="accent6">
                    <a:lumMod val="75000"/>
                  </a:schemeClr>
                </a:solidFill>
              </a:rPr>
              <a:t>I</a:t>
            </a:r>
            <a:r>
              <a:rPr lang="en-US" sz="1400" b="1" dirty="0" smtClean="0">
                <a:solidFill>
                  <a:schemeClr val="bg1">
                    <a:lumMod val="50000"/>
                  </a:schemeClr>
                </a:solidFill>
              </a:rPr>
              <a:t> Department </a:t>
            </a:r>
            <a:r>
              <a:rPr lang="en-US" sz="1400" b="1" dirty="0">
                <a:solidFill>
                  <a:schemeClr val="bg1">
                    <a:lumMod val="50000"/>
                  </a:schemeClr>
                </a:solidFill>
              </a:rPr>
              <a:t>of Public Works </a:t>
            </a:r>
          </a:p>
        </p:txBody>
      </p:sp>
      <p:pic>
        <p:nvPicPr>
          <p:cNvPr id="4" name="Picture 3"/>
          <p:cNvPicPr>
            <a:picLocks noChangeAspect="1"/>
          </p:cNvPicPr>
          <p:nvPr/>
        </p:nvPicPr>
        <p:blipFill>
          <a:blip r:embed="rId4" cstate="print"/>
          <a:stretch>
            <a:fillRect/>
          </a:stretch>
        </p:blipFill>
        <p:spPr>
          <a:xfrm>
            <a:off x="251520" y="908720"/>
            <a:ext cx="3072650" cy="1432684"/>
          </a:xfrm>
          <a:prstGeom prst="rect">
            <a:avLst/>
          </a:prstGeom>
        </p:spPr>
      </p:pic>
    </p:spTree>
    <p:extLst>
      <p:ext uri="{BB962C8B-B14F-4D97-AF65-F5344CB8AC3E}">
        <p14:creationId xmlns:p14="http://schemas.microsoft.com/office/powerpoint/2010/main" xmlns="" val="215723295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10</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a:xfrm>
            <a:off x="-14808" y="764704"/>
            <a:ext cx="9158808" cy="6117059"/>
          </a:xfrm>
          <a:prstGeom prst="rect">
            <a:avLst/>
          </a:prstGeom>
        </p:spPr>
        <p:txBody>
          <a:bodyPr wrap="square">
            <a:spAutoFit/>
          </a:bodyPr>
          <a:lstStyle/>
          <a:p>
            <a:r>
              <a:rPr lang="en-US" sz="1400" b="1" dirty="0">
                <a:solidFill>
                  <a:schemeClr val="accent6">
                    <a:lumMod val="75000"/>
                  </a:schemeClr>
                </a:solidFill>
              </a:rPr>
              <a:t>Vision </a:t>
            </a:r>
            <a:endParaRPr lang="en-US" sz="1400" b="1" dirty="0" smtClean="0">
              <a:solidFill>
                <a:schemeClr val="accent6">
                  <a:lumMod val="75000"/>
                </a:schemeClr>
              </a:solidFill>
            </a:endParaRPr>
          </a:p>
          <a:p>
            <a:endParaRPr lang="en-US" sz="1350" dirty="0" smtClean="0"/>
          </a:p>
          <a:p>
            <a:r>
              <a:rPr lang="en-US" sz="1350" dirty="0" smtClean="0"/>
              <a:t>Convenient </a:t>
            </a:r>
            <a:r>
              <a:rPr lang="en-US" sz="1350" dirty="0"/>
              <a:t>access to dignified public services.   </a:t>
            </a:r>
            <a:endParaRPr lang="en-US" sz="1350" dirty="0" smtClean="0"/>
          </a:p>
          <a:p>
            <a:endParaRPr lang="en-ZA" sz="1350" dirty="0"/>
          </a:p>
          <a:p>
            <a:r>
              <a:rPr lang="en-US" sz="1400" b="1" dirty="0">
                <a:solidFill>
                  <a:schemeClr val="accent6">
                    <a:lumMod val="75000"/>
                  </a:schemeClr>
                </a:solidFill>
              </a:rPr>
              <a:t>Mission </a:t>
            </a:r>
            <a:endParaRPr lang="en-US" sz="1400" b="1" dirty="0" smtClean="0">
              <a:solidFill>
                <a:schemeClr val="accent6">
                  <a:lumMod val="75000"/>
                </a:schemeClr>
              </a:solidFill>
            </a:endParaRPr>
          </a:p>
          <a:p>
            <a:endParaRPr lang="en-ZA" sz="1350" dirty="0">
              <a:solidFill>
                <a:schemeClr val="accent6">
                  <a:lumMod val="75000"/>
                </a:schemeClr>
              </a:solidFill>
            </a:endParaRPr>
          </a:p>
          <a:p>
            <a:r>
              <a:rPr lang="en-US" sz="1350" dirty="0"/>
              <a:t>The Department is committed to the attainment of a transformed built environment sector by:</a:t>
            </a:r>
            <a:endParaRPr lang="en-ZA" sz="1350" dirty="0"/>
          </a:p>
          <a:p>
            <a:pPr marL="742950" lvl="1" indent="-285750">
              <a:buFont typeface="Arial" panose="020B0604020202020204" pitchFamily="34" charset="0"/>
              <a:buChar char="•"/>
            </a:pPr>
            <a:r>
              <a:rPr lang="en-US" sz="1350" dirty="0"/>
              <a:t>Providing strategic leadership to the South African construction and property industries </a:t>
            </a:r>
            <a:endParaRPr lang="en-ZA" sz="1350" dirty="0"/>
          </a:p>
          <a:p>
            <a:pPr marL="742950" lvl="1" indent="-285750">
              <a:buFont typeface="Arial" panose="020B0604020202020204" pitchFamily="34" charset="0"/>
              <a:buChar char="•"/>
            </a:pPr>
            <a:r>
              <a:rPr lang="en-US" sz="1350" dirty="0"/>
              <a:t>Establishing and ensuring compliance to policy and legislative prescripts for the:</a:t>
            </a:r>
            <a:endParaRPr lang="en-ZA" sz="1350" dirty="0"/>
          </a:p>
          <a:p>
            <a:pPr marL="1200150" lvl="2" indent="-285750">
              <a:buFont typeface="Arial" panose="020B0604020202020204" pitchFamily="34" charset="0"/>
              <a:buChar char="•"/>
            </a:pPr>
            <a:r>
              <a:rPr lang="en-US" sz="1350" dirty="0"/>
              <a:t>management of </a:t>
            </a:r>
            <a:r>
              <a:rPr lang="en-US" sz="1350" dirty="0" smtClean="0"/>
              <a:t>State-owned </a:t>
            </a:r>
            <a:r>
              <a:rPr lang="en-US" sz="1350" dirty="0"/>
              <a:t>and leased-in immovable </a:t>
            </a:r>
            <a:r>
              <a:rPr lang="en-US" sz="1350" dirty="0" smtClean="0"/>
              <a:t>assets </a:t>
            </a:r>
            <a:r>
              <a:rPr lang="en-US" sz="1350" dirty="0"/>
              <a:t>and </a:t>
            </a:r>
            <a:endParaRPr lang="en-ZA" sz="1350" dirty="0"/>
          </a:p>
          <a:p>
            <a:pPr marL="1200150" lvl="2" indent="-285750">
              <a:buFont typeface="Arial" panose="020B0604020202020204" pitchFamily="34" charset="0"/>
              <a:buChar char="•"/>
            </a:pPr>
            <a:r>
              <a:rPr lang="en-US" sz="1350" dirty="0"/>
              <a:t>South African construction and property sectors</a:t>
            </a:r>
            <a:endParaRPr lang="en-ZA" sz="1350" dirty="0"/>
          </a:p>
          <a:p>
            <a:pPr marL="742950" lvl="1" indent="-285750">
              <a:buFont typeface="Arial" panose="020B0604020202020204" pitchFamily="34" charset="0"/>
              <a:buChar char="•"/>
            </a:pPr>
            <a:r>
              <a:rPr lang="en-US" sz="1350" dirty="0"/>
              <a:t>Providing strategic direction on the integration of priorities of the DPW </a:t>
            </a:r>
            <a:endParaRPr lang="en-ZA" sz="1350" dirty="0"/>
          </a:p>
          <a:p>
            <a:pPr marL="742950" lvl="1" indent="-285750">
              <a:buFont typeface="Arial" panose="020B0604020202020204" pitchFamily="34" charset="0"/>
              <a:buChar char="•"/>
            </a:pPr>
            <a:r>
              <a:rPr lang="en-US" sz="1350" dirty="0"/>
              <a:t>Contributing to the national goals of job creation and poverty alleviation through programmes of the </a:t>
            </a:r>
            <a:r>
              <a:rPr lang="en-US" sz="1350" dirty="0" smtClean="0"/>
              <a:t>DPW</a:t>
            </a:r>
          </a:p>
          <a:p>
            <a:pPr lvl="0"/>
            <a:endParaRPr lang="en-ZA" sz="1350" dirty="0"/>
          </a:p>
          <a:p>
            <a:r>
              <a:rPr lang="en-US" sz="1400" b="1" dirty="0">
                <a:solidFill>
                  <a:schemeClr val="accent6">
                    <a:lumMod val="75000"/>
                  </a:schemeClr>
                </a:solidFill>
              </a:rPr>
              <a:t>Values </a:t>
            </a:r>
            <a:endParaRPr lang="en-US" sz="1400" b="1" dirty="0" smtClean="0">
              <a:solidFill>
                <a:schemeClr val="accent6">
                  <a:lumMod val="75000"/>
                </a:schemeClr>
              </a:solidFill>
            </a:endParaRPr>
          </a:p>
          <a:p>
            <a:endParaRPr lang="en-ZA" sz="1350" dirty="0">
              <a:solidFill>
                <a:schemeClr val="accent6">
                  <a:lumMod val="75000"/>
                </a:schemeClr>
              </a:solidFill>
            </a:endParaRPr>
          </a:p>
          <a:p>
            <a:r>
              <a:rPr lang="en-US" sz="1350" dirty="0"/>
              <a:t>The Department’s values align with the values espoused in the Constitution. The core values that underpin the culture of the Department are the following: </a:t>
            </a:r>
            <a:endParaRPr lang="en-ZA" sz="1350" dirty="0"/>
          </a:p>
          <a:p>
            <a:pPr marL="742950" lvl="1" indent="-285750">
              <a:buFont typeface="Arial" panose="020B0604020202020204" pitchFamily="34" charset="0"/>
              <a:buChar char="•"/>
            </a:pPr>
            <a:r>
              <a:rPr lang="en-US" sz="1350" b="1" dirty="0"/>
              <a:t>I</a:t>
            </a:r>
            <a:r>
              <a:rPr lang="en-US" sz="1350" dirty="0"/>
              <a:t>nnovation: by tirelessly seeking opportunities for service delivery improvement by thinking without restraint and unconfined by old, non-functional, or limiting structures, rules, or practices.</a:t>
            </a:r>
            <a:endParaRPr lang="en-ZA" sz="1350" dirty="0"/>
          </a:p>
          <a:p>
            <a:pPr marL="742950" lvl="1" indent="-285750">
              <a:buFont typeface="Arial" panose="020B0604020202020204" pitchFamily="34" charset="0"/>
              <a:buChar char="•"/>
            </a:pPr>
            <a:r>
              <a:rPr lang="en-US" sz="1350" b="1" dirty="0"/>
              <a:t>I</a:t>
            </a:r>
            <a:r>
              <a:rPr lang="en-US" sz="1350" dirty="0"/>
              <a:t>ntegrity: by consistently honouring our commitments, upholding ethical, honest behaviour and transparent communication.</a:t>
            </a:r>
            <a:endParaRPr lang="en-ZA" sz="1350" dirty="0"/>
          </a:p>
          <a:p>
            <a:pPr marL="742950" lvl="1" indent="-285750">
              <a:buFont typeface="Arial" panose="020B0604020202020204" pitchFamily="34" charset="0"/>
              <a:buChar char="•"/>
            </a:pPr>
            <a:r>
              <a:rPr lang="en-US" sz="1350" b="1" dirty="0"/>
              <a:t>M</a:t>
            </a:r>
            <a:r>
              <a:rPr lang="en-US" sz="1350" dirty="0"/>
              <a:t>otivation: by ensuring our best efforts and actions toward the realisation of our organisational goals.</a:t>
            </a:r>
            <a:endParaRPr lang="en-ZA" sz="1350" dirty="0"/>
          </a:p>
          <a:p>
            <a:pPr marL="742950" lvl="1" indent="-285750">
              <a:buFont typeface="Arial" panose="020B0604020202020204" pitchFamily="34" charset="0"/>
              <a:buChar char="•"/>
            </a:pPr>
            <a:r>
              <a:rPr lang="en-US" sz="1350" b="1" dirty="0"/>
              <a:t>P</a:t>
            </a:r>
            <a:r>
              <a:rPr lang="en-US" sz="1350" dirty="0"/>
              <a:t>rofessionalism: by treating our clients with respect and delivering, reliably, against expectations.</a:t>
            </a:r>
            <a:endParaRPr lang="en-ZA" sz="1350" dirty="0"/>
          </a:p>
          <a:p>
            <a:pPr marL="742950" lvl="1" indent="-285750">
              <a:buFont typeface="Arial" panose="020B0604020202020204" pitchFamily="34" charset="0"/>
              <a:buChar char="•"/>
            </a:pPr>
            <a:r>
              <a:rPr lang="en-US" sz="1350" b="1" dirty="0"/>
              <a:t>A</a:t>
            </a:r>
            <a:r>
              <a:rPr lang="en-US" sz="1350" dirty="0"/>
              <a:t>ccountability: by discharging our duties in a responsible manner in compliance with the relevant legislative prescripts. </a:t>
            </a:r>
          </a:p>
          <a:p>
            <a:pPr marL="742950" lvl="1" indent="-285750">
              <a:buFont typeface="Arial" panose="020B0604020202020204" pitchFamily="34" charset="0"/>
              <a:buChar char="•"/>
            </a:pPr>
            <a:r>
              <a:rPr lang="en-US" sz="1350" b="1" dirty="0"/>
              <a:t>R</a:t>
            </a:r>
            <a:r>
              <a:rPr lang="en-US" sz="1350" dirty="0"/>
              <a:t>esults-orientated: by knowing what results are important and focusing resources to achieve them.</a:t>
            </a:r>
            <a:endParaRPr lang="en-ZA" sz="1350" dirty="0"/>
          </a:p>
          <a:p>
            <a:pPr marL="742950" lvl="1" indent="-285750">
              <a:buFont typeface="Arial" panose="020B0604020202020204" pitchFamily="34" charset="0"/>
              <a:buChar char="•"/>
            </a:pPr>
            <a:r>
              <a:rPr lang="en-US" sz="1350" b="1" dirty="0"/>
              <a:t>T</a:t>
            </a:r>
            <a:r>
              <a:rPr lang="en-US" sz="1350" dirty="0"/>
              <a:t>eamwork: by respecting our diversity, while sharing a common purpose and working in cooperation with each other.</a:t>
            </a:r>
            <a:endParaRPr lang="en-ZA" sz="1350" dirty="0"/>
          </a:p>
          <a:p>
            <a:endParaRPr lang="en-ZA" sz="1350" dirty="0"/>
          </a:p>
        </p:txBody>
      </p:sp>
      <p:pic>
        <p:nvPicPr>
          <p:cNvPr id="11" name="Content Placeholder 5"/>
          <p:cNvPicPr>
            <a:picLocks noGrp="1" noChangeAspect="1"/>
          </p:cNvPicPr>
          <p:nvPr>
            <p:ph idx="1"/>
          </p:nvPr>
        </p:nvPicPr>
        <p:blipFill>
          <a:blip r:embed="rId4"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ZA" sz="2400" b="1" dirty="0">
                <a:solidFill>
                  <a:schemeClr val="bg1"/>
                </a:solidFill>
              </a:rPr>
              <a:t>Vision and Mission of </a:t>
            </a:r>
            <a:endParaRPr lang="en-ZA" sz="2400" b="1" dirty="0" smtClean="0">
              <a:solidFill>
                <a:schemeClr val="bg1"/>
              </a:solidFill>
            </a:endParaRPr>
          </a:p>
          <a:p>
            <a:r>
              <a:rPr lang="en-ZA" sz="2400" b="1" dirty="0" smtClean="0">
                <a:solidFill>
                  <a:schemeClr val="bg1"/>
                </a:solidFill>
              </a:rPr>
              <a:t>the </a:t>
            </a:r>
            <a:r>
              <a:rPr lang="en-ZA" sz="2400" b="1" dirty="0">
                <a:solidFill>
                  <a:schemeClr val="bg1"/>
                </a:solidFill>
              </a:rPr>
              <a:t>Department </a:t>
            </a:r>
            <a:endParaRPr lang="en-ZA" sz="2400" b="1" dirty="0"/>
          </a:p>
        </p:txBody>
      </p:sp>
    </p:spTree>
    <p:extLst>
      <p:ext uri="{BB962C8B-B14F-4D97-AF65-F5344CB8AC3E}">
        <p14:creationId xmlns:p14="http://schemas.microsoft.com/office/powerpoint/2010/main" xmlns="" val="228964770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11</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a:xfrm>
            <a:off x="3347864" y="1334269"/>
            <a:ext cx="5796136" cy="4893647"/>
          </a:xfrm>
          <a:prstGeom prst="rect">
            <a:avLst/>
          </a:prstGeom>
        </p:spPr>
        <p:txBody>
          <a:bodyPr wrap="square">
            <a:spAutoFit/>
          </a:bodyPr>
          <a:lstStyle/>
          <a:p>
            <a:pPr marL="342900" indent="-342900">
              <a:buFont typeface="Arial" panose="020B0604020202020204" pitchFamily="34" charset="0"/>
              <a:buChar char="•"/>
            </a:pPr>
            <a:r>
              <a:rPr lang="en-ZA" sz="2400" dirty="0"/>
              <a:t>Policy, Regulation and Empowerment</a:t>
            </a:r>
          </a:p>
          <a:p>
            <a:pPr marL="342900" indent="-342900">
              <a:buFont typeface="Arial" panose="020B0604020202020204" pitchFamily="34" charset="0"/>
              <a:buChar char="•"/>
            </a:pPr>
            <a:r>
              <a:rPr lang="en-ZA" sz="2400" dirty="0" smtClean="0"/>
              <a:t>Governance</a:t>
            </a:r>
            <a:r>
              <a:rPr lang="en-ZA" sz="2400" dirty="0"/>
              <a:t>, Management Practices and Compliance</a:t>
            </a:r>
          </a:p>
          <a:p>
            <a:pPr marL="342900" indent="-342900">
              <a:buFont typeface="Arial" panose="020B0604020202020204" pitchFamily="34" charset="0"/>
              <a:buChar char="•"/>
            </a:pPr>
            <a:r>
              <a:rPr lang="en-ZA" sz="2400" dirty="0" smtClean="0"/>
              <a:t>Anti-Fraud </a:t>
            </a:r>
            <a:r>
              <a:rPr lang="en-ZA" sz="2400" dirty="0"/>
              <a:t>and Corruption</a:t>
            </a:r>
          </a:p>
          <a:p>
            <a:pPr marL="342900" indent="-342900">
              <a:buFont typeface="Arial" panose="020B0604020202020204" pitchFamily="34" charset="0"/>
              <a:buChar char="•"/>
            </a:pPr>
            <a:r>
              <a:rPr lang="en-US" sz="2400" dirty="0" smtClean="0"/>
              <a:t>Sector </a:t>
            </a:r>
            <a:r>
              <a:rPr lang="en-US" sz="2400" dirty="0"/>
              <a:t>Coordination and Concurrent Mandate</a:t>
            </a:r>
          </a:p>
          <a:p>
            <a:pPr marL="342900" indent="-342900">
              <a:buFont typeface="Arial" panose="020B0604020202020204" pitchFamily="34" charset="0"/>
              <a:buChar char="•"/>
            </a:pPr>
            <a:r>
              <a:rPr lang="en-US" sz="2400" dirty="0" smtClean="0"/>
              <a:t>Coordination </a:t>
            </a:r>
            <a:r>
              <a:rPr lang="en-US" sz="2400" dirty="0"/>
              <a:t>of Public Employment </a:t>
            </a:r>
            <a:r>
              <a:rPr lang="en-US" sz="2400" dirty="0" smtClean="0"/>
              <a:t>Programmes </a:t>
            </a:r>
            <a:r>
              <a:rPr lang="en-ZA" sz="2400" dirty="0" smtClean="0"/>
              <a:t>(PEPs</a:t>
            </a:r>
            <a:r>
              <a:rPr lang="en-ZA" sz="2400" dirty="0"/>
              <a:t>)</a:t>
            </a:r>
          </a:p>
          <a:p>
            <a:pPr marL="342900" indent="-342900">
              <a:buFont typeface="Arial" panose="020B0604020202020204" pitchFamily="34" charset="0"/>
              <a:buChar char="•"/>
            </a:pPr>
            <a:r>
              <a:rPr lang="en-ZA" sz="2400" dirty="0" smtClean="0"/>
              <a:t>Real </a:t>
            </a:r>
            <a:r>
              <a:rPr lang="en-ZA" sz="2400" dirty="0"/>
              <a:t>Estate Management</a:t>
            </a:r>
          </a:p>
          <a:p>
            <a:pPr marL="342900" indent="-342900">
              <a:buFont typeface="Arial" panose="020B0604020202020204" pitchFamily="34" charset="0"/>
              <a:buChar char="•"/>
            </a:pPr>
            <a:r>
              <a:rPr lang="en-ZA" sz="2400" dirty="0" smtClean="0"/>
              <a:t>Construction </a:t>
            </a:r>
            <a:r>
              <a:rPr lang="en-ZA" sz="2400" dirty="0"/>
              <a:t>Project Management</a:t>
            </a:r>
          </a:p>
          <a:p>
            <a:pPr marL="342900" indent="-342900">
              <a:buFont typeface="Arial" panose="020B0604020202020204" pitchFamily="34" charset="0"/>
              <a:buChar char="•"/>
            </a:pPr>
            <a:r>
              <a:rPr lang="en-ZA" sz="2400" dirty="0" smtClean="0"/>
              <a:t>Facilities </a:t>
            </a:r>
            <a:r>
              <a:rPr lang="en-ZA" sz="2400" dirty="0"/>
              <a:t>Management and Resource Efficiencies</a:t>
            </a:r>
          </a:p>
          <a:p>
            <a:pPr marL="342900" indent="-342900">
              <a:buFont typeface="Arial" panose="020B0604020202020204" pitchFamily="34" charset="0"/>
              <a:buChar char="•"/>
            </a:pPr>
            <a:r>
              <a:rPr lang="en-ZA" sz="2400" dirty="0" smtClean="0"/>
              <a:t>Small </a:t>
            </a:r>
            <a:r>
              <a:rPr lang="en-ZA" sz="2400" dirty="0"/>
              <a:t>Harbours</a:t>
            </a:r>
          </a:p>
        </p:txBody>
      </p:sp>
      <p:pic>
        <p:nvPicPr>
          <p:cNvPr id="11" name="Content Placeholder 5"/>
          <p:cNvPicPr>
            <a:picLocks noGrp="1" noChangeAspect="1"/>
          </p:cNvPicPr>
          <p:nvPr>
            <p:ph idx="1"/>
          </p:nvPr>
        </p:nvPicPr>
        <p:blipFill>
          <a:blip r:embed="rId4" cstate="print"/>
          <a:stretch>
            <a:fillRect/>
          </a:stretch>
        </p:blipFill>
        <p:spPr>
          <a:xfrm>
            <a:off x="0" y="1"/>
            <a:ext cx="9156771" cy="805727"/>
          </a:xfrm>
          <a:prstGeom prst="rect">
            <a:avLst/>
          </a:prstGeom>
        </p:spPr>
      </p:pic>
      <p:sp>
        <p:nvSpPr>
          <p:cNvPr id="12" name="TextBox 11"/>
          <p:cNvSpPr txBox="1"/>
          <p:nvPr/>
        </p:nvSpPr>
        <p:spPr>
          <a:xfrm>
            <a:off x="0" y="-27384"/>
            <a:ext cx="8960296" cy="461665"/>
          </a:xfrm>
          <a:prstGeom prst="rect">
            <a:avLst/>
          </a:prstGeom>
          <a:noFill/>
        </p:spPr>
        <p:txBody>
          <a:bodyPr wrap="square" rtlCol="0">
            <a:spAutoFit/>
          </a:bodyPr>
          <a:lstStyle/>
          <a:p>
            <a:r>
              <a:rPr lang="en-ZA" sz="2400" b="1" dirty="0" smtClean="0">
                <a:solidFill>
                  <a:schemeClr val="bg1"/>
                </a:solidFill>
              </a:rPr>
              <a:t>Thematic Areas </a:t>
            </a:r>
            <a:endParaRPr lang="en-ZA" sz="2400" b="1" dirty="0"/>
          </a:p>
        </p:txBody>
      </p:sp>
      <p:pic>
        <p:nvPicPr>
          <p:cNvPr id="2" name="Picture 1"/>
          <p:cNvPicPr>
            <a:picLocks noChangeAspect="1"/>
          </p:cNvPicPr>
          <p:nvPr/>
        </p:nvPicPr>
        <p:blipFill>
          <a:blip r:embed="rId5" cstate="print"/>
          <a:stretch>
            <a:fillRect/>
          </a:stretch>
        </p:blipFill>
        <p:spPr>
          <a:xfrm>
            <a:off x="179512" y="1412776"/>
            <a:ext cx="3054361" cy="4200508"/>
          </a:xfrm>
          <a:prstGeom prst="rect">
            <a:avLst/>
          </a:prstGeom>
        </p:spPr>
      </p:pic>
    </p:spTree>
    <p:extLst>
      <p:ext uri="{BB962C8B-B14F-4D97-AF65-F5344CB8AC3E}">
        <p14:creationId xmlns:p14="http://schemas.microsoft.com/office/powerpoint/2010/main" xmlns="" val="242055583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12</a:t>
            </a:fld>
            <a:endParaRPr lang="en-US" altLang="en-US" sz="1400" dirty="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US" sz="2400" b="1" dirty="0">
                <a:solidFill>
                  <a:schemeClr val="bg1"/>
                </a:solidFill>
              </a:rPr>
              <a:t>DPW Programme 1: </a:t>
            </a:r>
            <a:endParaRPr lang="en-US" sz="2400" b="1" dirty="0" smtClean="0">
              <a:solidFill>
                <a:schemeClr val="bg1"/>
              </a:solidFill>
            </a:endParaRPr>
          </a:p>
          <a:p>
            <a:r>
              <a:rPr lang="en-US" sz="2400" b="1" dirty="0" smtClean="0">
                <a:solidFill>
                  <a:schemeClr val="bg1"/>
                </a:solidFill>
              </a:rPr>
              <a:t>Administration</a:t>
            </a:r>
            <a:endParaRPr lang="en-ZA" sz="2400" b="1" dirty="0">
              <a:solidFill>
                <a:schemeClr val="bg1"/>
              </a:solidFill>
            </a:endParaRP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8" name="Table 7"/>
          <p:cNvGraphicFramePr>
            <a:graphicFrameLocks noGrp="1"/>
          </p:cNvGraphicFramePr>
          <p:nvPr>
            <p:extLst>
              <p:ext uri="{D42A27DB-BD31-4B8C-83A1-F6EECF244321}">
                <p14:modId xmlns:p14="http://schemas.microsoft.com/office/powerpoint/2010/main" xmlns="" val="2270642347"/>
              </p:ext>
            </p:extLst>
          </p:nvPr>
        </p:nvGraphicFramePr>
        <p:xfrm>
          <a:off x="55225" y="908720"/>
          <a:ext cx="8981271" cy="5059680"/>
        </p:xfrm>
        <a:graphic>
          <a:graphicData uri="http://schemas.openxmlformats.org/drawingml/2006/table">
            <a:tbl>
              <a:tblPr firstRow="1" bandRow="1">
                <a:tableStyleId>{10A1B5D5-9B99-4C35-A422-299274C87663}</a:tableStyleId>
              </a:tblPr>
              <a:tblGrid>
                <a:gridCol w="2110630"/>
                <a:gridCol w="6870641"/>
              </a:tblGrid>
              <a:tr h="900583">
                <a:tc>
                  <a:txBody>
                    <a:bodyPr/>
                    <a:lstStyle/>
                    <a:p>
                      <a:r>
                        <a:rPr lang="en-ZA" dirty="0" smtClean="0"/>
                        <a:t>Programme 1</a:t>
                      </a:r>
                    </a:p>
                    <a:p>
                      <a:r>
                        <a:rPr lang="en-ZA" dirty="0" smtClean="0"/>
                        <a:t>Management and Administration  </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dirty="0" smtClean="0"/>
                        <a:t>Programme performance</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21904">
                <a:tc>
                  <a:txBody>
                    <a:bodyPr/>
                    <a:lstStyle/>
                    <a:p>
                      <a:r>
                        <a:rPr lang="en-ZA" sz="1600" b="1" dirty="0" smtClean="0"/>
                        <a:t>Strategic Objective </a:t>
                      </a:r>
                    </a:p>
                    <a:p>
                      <a:endParaRPr lang="en-ZA" sz="1600" b="1" dirty="0" smtClean="0"/>
                    </a:p>
                    <a:p>
                      <a:r>
                        <a:rPr lang="en-US" sz="1600" b="1" i="0" u="none" strike="noStrike" kern="1200" baseline="0" dirty="0" smtClean="0">
                          <a:solidFill>
                            <a:schemeClr val="dk1"/>
                          </a:solidFill>
                          <a:latin typeface="+mn-lt"/>
                          <a:ea typeface="+mn-ea"/>
                          <a:cs typeface="+mn-cs"/>
                        </a:rPr>
                        <a:t>To improve governance processes within the Department and PMTE</a:t>
                      </a:r>
                      <a:endParaRPr lang="en-Z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baseline="0" dirty="0" smtClean="0">
                          <a:solidFill>
                            <a:schemeClr val="tx1"/>
                          </a:solidFill>
                          <a:latin typeface="+mn-lt"/>
                          <a:ea typeface="+mn-ea"/>
                          <a:cs typeface="+mn-cs"/>
                        </a:rPr>
                        <a:t>36 of 36 initiatives implemented to accelerate transformation agenda in the Department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i="0" u="none" strike="noStrike" kern="1200" baseline="0" dirty="0" smtClean="0">
                        <a:solidFill>
                          <a:schemeClr val="dk1"/>
                        </a:solidFill>
                        <a:latin typeface="+mn-lt"/>
                        <a:ea typeface="+mn-ea"/>
                        <a:cs typeface="+mn-cs"/>
                      </a:endParaRPr>
                    </a:p>
                    <a:p>
                      <a:pPr marL="0" indent="0">
                        <a:buFont typeface="Arial" panose="020B0604020202020204" pitchFamily="34" charset="0"/>
                        <a:buNone/>
                      </a:pPr>
                      <a:r>
                        <a:rPr lang="en-US" sz="1600" b="1" i="0" u="none" strike="noStrike" kern="1200" baseline="0" dirty="0" smtClean="0">
                          <a:solidFill>
                            <a:schemeClr val="tx1"/>
                          </a:solidFill>
                          <a:latin typeface="+mn-lt"/>
                          <a:ea typeface="+mn-ea"/>
                          <a:cs typeface="+mn-cs"/>
                        </a:rPr>
                        <a:t>Management Practice Assessment Tool (MPAT) </a:t>
                      </a:r>
                    </a:p>
                    <a:p>
                      <a:pPr marL="0" indent="0">
                        <a:buFont typeface="Arial" panose="020B0604020202020204" pitchFamily="34" charset="0"/>
                        <a:buNone/>
                      </a:pPr>
                      <a:endParaRPr lang="en-ZA" sz="1600" b="1" i="0" u="none" strike="noStrike" kern="1200" baseline="0" dirty="0" smtClean="0">
                        <a:solidFill>
                          <a:schemeClr val="tx1"/>
                        </a:solidFill>
                        <a:latin typeface="+mn-lt"/>
                        <a:ea typeface="+mn-ea"/>
                        <a:cs typeface="+mn-cs"/>
                      </a:endParaRPr>
                    </a:p>
                    <a:p>
                      <a:pPr marL="285750" indent="-285750">
                        <a:buFont typeface="Arial" panose="020B0604020202020204" pitchFamily="34" charset="0"/>
                        <a:buChar char="•"/>
                      </a:pPr>
                      <a:r>
                        <a:rPr lang="en-ZA" sz="1600" b="0" i="0" u="none" strike="noStrike" kern="1200" baseline="0" dirty="0" smtClean="0">
                          <a:solidFill>
                            <a:schemeClr val="tx1"/>
                          </a:solidFill>
                          <a:latin typeface="+mn-lt"/>
                          <a:ea typeface="+mn-ea"/>
                          <a:cs typeface="+mn-cs"/>
                        </a:rPr>
                        <a:t>Average score of 2.96 (measured by an index score) for management practices against a target of 4.0</a:t>
                      </a:r>
                    </a:p>
                    <a:p>
                      <a:pPr marL="0" indent="0">
                        <a:buFont typeface="Arial" panose="020B0604020202020204" pitchFamily="34" charset="0"/>
                        <a:buNone/>
                      </a:pPr>
                      <a:endParaRPr lang="en-US" sz="1600" b="0" i="0" u="none" strike="noStrike" kern="1200" baseline="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00200">
                <a:tc>
                  <a:txBody>
                    <a:bodyPr/>
                    <a:lstStyle/>
                    <a:p>
                      <a:r>
                        <a:rPr lang="en-ZA" sz="1600" b="1" dirty="0" smtClean="0"/>
                        <a:t>Strategic Objective </a:t>
                      </a:r>
                    </a:p>
                    <a:p>
                      <a:endParaRPr lang="en-ZA" sz="1600" b="1" dirty="0" smtClean="0"/>
                    </a:p>
                    <a:p>
                      <a:r>
                        <a:rPr lang="en-US" sz="1600" b="1" i="0" u="none" strike="noStrike" kern="1200" baseline="0" dirty="0" smtClean="0">
                          <a:solidFill>
                            <a:schemeClr val="dk1"/>
                          </a:solidFill>
                          <a:latin typeface="+mn-lt"/>
                          <a:ea typeface="+mn-ea"/>
                          <a:cs typeface="+mn-cs"/>
                        </a:rPr>
                        <a:t>To combat fraud and corruption within the Department and PMTE</a:t>
                      </a:r>
                      <a:endParaRPr lang="en-Z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600" b="1" i="0" u="none" strike="noStrike" kern="1200" baseline="0" dirty="0" smtClean="0">
                          <a:solidFill>
                            <a:schemeClr val="tx1"/>
                          </a:solidFill>
                          <a:latin typeface="+mn-lt"/>
                          <a:ea typeface="+mn-ea"/>
                          <a:cs typeface="+mn-cs"/>
                        </a:rPr>
                        <a:t>Fraud and Awareness</a:t>
                      </a:r>
                    </a:p>
                    <a:p>
                      <a:pPr marL="285750" indent="-285750">
                        <a:buFont typeface="Arial" panose="020B0604020202020204" pitchFamily="34" charset="0"/>
                        <a:buChar char="•"/>
                      </a:pPr>
                      <a:endParaRPr lang="en-ZA" sz="1600" b="0" i="0" u="none" strike="noStrike" kern="1200" baseline="0" dirty="0" smtClean="0">
                        <a:solidFill>
                          <a:schemeClr val="tx1"/>
                        </a:solidFill>
                        <a:latin typeface="+mn-lt"/>
                        <a:ea typeface="+mn-ea"/>
                        <a:cs typeface="+mn-cs"/>
                      </a:endParaRPr>
                    </a:p>
                    <a:p>
                      <a:pPr marL="285750" indent="-285750">
                        <a:buFont typeface="Arial" panose="020B0604020202020204" pitchFamily="34" charset="0"/>
                        <a:buChar char="•"/>
                      </a:pPr>
                      <a:r>
                        <a:rPr lang="en-ZA" sz="1600" b="0" i="0" u="none" strike="noStrike" kern="1200" baseline="0" dirty="0" smtClean="0">
                          <a:solidFill>
                            <a:schemeClr val="tx1"/>
                          </a:solidFill>
                          <a:latin typeface="+mn-lt"/>
                          <a:ea typeface="+mn-ea"/>
                          <a:cs typeface="+mn-cs"/>
                        </a:rPr>
                        <a:t>100% Investigations initiated within 30 days of reported allegations against a target of 100% </a:t>
                      </a:r>
                    </a:p>
                    <a:p>
                      <a:pPr marL="0" indent="0">
                        <a:buFont typeface="Arial" panose="020B0604020202020204" pitchFamily="34" charset="0"/>
                        <a:buNone/>
                      </a:pPr>
                      <a:endParaRPr lang="en-ZA" sz="1600" b="0" i="0" u="none" strike="noStrike" kern="1200" baseline="0" dirty="0" smtClean="0">
                        <a:solidFill>
                          <a:schemeClr val="tx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baseline="0" dirty="0" smtClean="0">
                          <a:solidFill>
                            <a:schemeClr val="tx1"/>
                          </a:solidFill>
                          <a:latin typeface="+mn-lt"/>
                          <a:ea typeface="+mn-ea"/>
                          <a:cs typeface="+mn-cs"/>
                        </a:rPr>
                        <a:t>2 interventions recommended resulting from </a:t>
                      </a:r>
                      <a:r>
                        <a:rPr lang="en-ZA" sz="1600" b="0" i="0" u="none" strike="noStrike" kern="1200" baseline="0" dirty="0" smtClean="0">
                          <a:solidFill>
                            <a:schemeClr val="tx1"/>
                          </a:solidFill>
                          <a:latin typeface="+mn-lt"/>
                          <a:ea typeface="+mn-ea"/>
                          <a:cs typeface="+mn-cs"/>
                        </a:rPr>
                        <a:t>fraud risk management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i="0" u="none" strike="noStrike" kern="1200" baseline="0" dirty="0" smtClean="0">
                        <a:solidFill>
                          <a:schemeClr val="dk1"/>
                        </a:solidFill>
                        <a:latin typeface="+mn-lt"/>
                        <a:ea typeface="+mn-ea"/>
                        <a:cs typeface="+mn-cs"/>
                      </a:endParaRPr>
                    </a:p>
                    <a:p>
                      <a:pPr marL="285750" indent="-285750">
                        <a:buFont typeface="Arial" panose="020B0604020202020204" pitchFamily="34" charset="0"/>
                        <a:buChar char="•"/>
                      </a:pPr>
                      <a:endParaRPr lang="en-ZA" sz="1600" b="0" i="0" u="none" strike="noStrike" kern="1200" baseline="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117543386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13</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US" sz="2400" b="1" dirty="0">
                <a:solidFill>
                  <a:schemeClr val="bg1"/>
                </a:solidFill>
              </a:rPr>
              <a:t>DPW Programme 1: </a:t>
            </a:r>
            <a:endParaRPr lang="en-US" sz="2400" b="1" dirty="0" smtClean="0">
              <a:solidFill>
                <a:schemeClr val="bg1"/>
              </a:solidFill>
            </a:endParaRPr>
          </a:p>
          <a:p>
            <a:r>
              <a:rPr lang="en-US" sz="2400" b="1" dirty="0" smtClean="0">
                <a:solidFill>
                  <a:schemeClr val="bg1"/>
                </a:solidFill>
              </a:rPr>
              <a:t>Finance </a:t>
            </a:r>
            <a:r>
              <a:rPr lang="en-US" sz="2400" b="1" dirty="0">
                <a:solidFill>
                  <a:schemeClr val="bg1"/>
                </a:solidFill>
              </a:rPr>
              <a:t>and </a:t>
            </a:r>
            <a:r>
              <a:rPr lang="en-US" sz="2400" b="1" dirty="0" smtClean="0">
                <a:solidFill>
                  <a:schemeClr val="bg1"/>
                </a:solidFill>
              </a:rPr>
              <a:t>SCM</a:t>
            </a:r>
            <a:endParaRPr lang="en-ZA" sz="2400" b="1" dirty="0">
              <a:solidFill>
                <a:schemeClr val="bg1"/>
              </a:solidFill>
            </a:endParaRP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8" name="Table 7"/>
          <p:cNvGraphicFramePr>
            <a:graphicFrameLocks noGrp="1"/>
          </p:cNvGraphicFramePr>
          <p:nvPr>
            <p:extLst>
              <p:ext uri="{D42A27DB-BD31-4B8C-83A1-F6EECF244321}">
                <p14:modId xmlns:p14="http://schemas.microsoft.com/office/powerpoint/2010/main" xmlns="" val="1491433000"/>
              </p:ext>
            </p:extLst>
          </p:nvPr>
        </p:nvGraphicFramePr>
        <p:xfrm>
          <a:off x="71922" y="866944"/>
          <a:ext cx="8979087" cy="5997615"/>
        </p:xfrm>
        <a:graphic>
          <a:graphicData uri="http://schemas.openxmlformats.org/drawingml/2006/table">
            <a:tbl>
              <a:tblPr firstRow="1" bandRow="1">
                <a:tableStyleId>{10A1B5D5-9B99-4C35-A422-299274C87663}</a:tableStyleId>
              </a:tblPr>
              <a:tblGrid>
                <a:gridCol w="2060076"/>
                <a:gridCol w="6919011"/>
              </a:tblGrid>
              <a:tr h="837893">
                <a:tc>
                  <a:txBody>
                    <a:bodyPr/>
                    <a:lstStyle/>
                    <a:p>
                      <a:r>
                        <a:rPr lang="en-ZA" dirty="0" smtClean="0"/>
                        <a:t>Programme 1</a:t>
                      </a:r>
                    </a:p>
                    <a:p>
                      <a:r>
                        <a:rPr lang="en-ZA" dirty="0" smtClean="0"/>
                        <a:t>Management and Administration  </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dirty="0" smtClean="0"/>
                        <a:t>Programme performance</a:t>
                      </a:r>
                      <a:endParaRPr lang="en-ZA" dirty="0"/>
                    </a:p>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832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smtClean="0"/>
                        <a:t>Strategic Objective </a:t>
                      </a:r>
                    </a:p>
                    <a:p>
                      <a:endParaRPr lang="en-US" dirty="0" smtClean="0"/>
                    </a:p>
                    <a:p>
                      <a:endParaRPr lang="en-US" dirty="0" smtClean="0"/>
                    </a:p>
                    <a:p>
                      <a:r>
                        <a:rPr lang="en-US" sz="1800" b="1" i="0" u="none" strike="noStrike" kern="1200" baseline="0" dirty="0" smtClean="0">
                          <a:solidFill>
                            <a:schemeClr val="dk1"/>
                          </a:solidFill>
                          <a:latin typeface="+mn-lt"/>
                          <a:ea typeface="+mn-ea"/>
                          <a:cs typeface="+mn-cs"/>
                        </a:rPr>
                        <a:t>To provide a compliant internal control, financial and supply chain management service</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ZA" sz="1800" b="0" i="0" u="none" strike="noStrike" kern="1200" baseline="0" dirty="0" smtClean="0">
                          <a:solidFill>
                            <a:schemeClr val="tx1"/>
                          </a:solidFill>
                          <a:latin typeface="+mn-lt"/>
                          <a:ea typeface="+mn-ea"/>
                          <a:cs typeface="+mn-cs"/>
                        </a:rPr>
                        <a:t>87%  </a:t>
                      </a:r>
                      <a:r>
                        <a:rPr lang="en-US" sz="1800" b="0" i="0" u="none" strike="noStrike" kern="1200" baseline="0" dirty="0" smtClean="0">
                          <a:solidFill>
                            <a:schemeClr val="tx1"/>
                          </a:solidFill>
                          <a:latin typeface="+mn-lt"/>
                          <a:ea typeface="+mn-ea"/>
                          <a:cs typeface="+mn-cs"/>
                        </a:rPr>
                        <a:t>(100% target) reduction of the irregular </a:t>
                      </a:r>
                      <a:r>
                        <a:rPr lang="en-ZA" sz="1800" b="0" i="0" u="none" strike="noStrike" kern="1200" baseline="0" dirty="0" smtClean="0">
                          <a:solidFill>
                            <a:schemeClr val="tx1"/>
                          </a:solidFill>
                          <a:latin typeface="+mn-lt"/>
                          <a:ea typeface="+mn-ea"/>
                          <a:cs typeface="+mn-cs"/>
                        </a:rPr>
                        <a:t>expenditure baseline (backlog)</a:t>
                      </a:r>
                    </a:p>
                    <a:p>
                      <a:pPr marL="0" indent="0">
                        <a:buFont typeface="Arial" panose="020B0604020202020204" pitchFamily="34" charset="0"/>
                        <a:buNone/>
                      </a:pPr>
                      <a:endParaRPr lang="en-ZA" sz="1800" b="0" i="0" u="none" strike="noStrike" kern="1200" baseline="0" dirty="0" smtClean="0">
                        <a:solidFill>
                          <a:schemeClr val="tx1"/>
                        </a:solidFill>
                        <a:latin typeface="+mn-lt"/>
                        <a:ea typeface="+mn-ea"/>
                        <a:cs typeface="+mn-cs"/>
                      </a:endParaRPr>
                    </a:p>
                    <a:p>
                      <a:pPr marL="285750" indent="-285750">
                        <a:buFont typeface="Arial" panose="020B0604020202020204" pitchFamily="34" charset="0"/>
                        <a:buChar char="•"/>
                      </a:pPr>
                      <a:r>
                        <a:rPr lang="en-ZA" sz="1800" b="0" i="0" u="none" strike="noStrike" kern="1200" baseline="0" dirty="0" smtClean="0">
                          <a:solidFill>
                            <a:schemeClr val="tx1"/>
                          </a:solidFill>
                          <a:latin typeface="+mn-lt"/>
                          <a:ea typeface="+mn-ea"/>
                          <a:cs typeface="+mn-cs"/>
                        </a:rPr>
                        <a:t>95% of compliant invoices were settled within 30 working days (100% Target)</a:t>
                      </a:r>
                    </a:p>
                    <a:p>
                      <a:pPr marL="285750" indent="-285750">
                        <a:buFont typeface="Arial" panose="020B0604020202020204" pitchFamily="34" charset="0"/>
                        <a:buChar char="•"/>
                      </a:pPr>
                      <a:endParaRPr lang="en-ZA" sz="1800" b="0" i="0" u="none" strike="noStrike" kern="1200" baseline="0" dirty="0" smtClean="0">
                        <a:solidFill>
                          <a:schemeClr val="tx1"/>
                        </a:solidFill>
                        <a:latin typeface="+mn-lt"/>
                        <a:ea typeface="+mn-ea"/>
                        <a:cs typeface="+mn-cs"/>
                      </a:endParaRPr>
                    </a:p>
                    <a:p>
                      <a:pPr marL="285750" indent="-285750">
                        <a:buFont typeface="Arial" panose="020B0604020202020204" pitchFamily="34" charset="0"/>
                        <a:buChar char="•"/>
                      </a:pPr>
                      <a:r>
                        <a:rPr lang="en-US" sz="1800" b="0" i="0" u="none" strike="noStrike" kern="1200" baseline="0" dirty="0" smtClean="0">
                          <a:solidFill>
                            <a:schemeClr val="tx1"/>
                          </a:solidFill>
                          <a:latin typeface="+mn-lt"/>
                          <a:ea typeface="+mn-ea"/>
                          <a:cs typeface="+mn-cs"/>
                        </a:rPr>
                        <a:t>26% against 70% Target (13 out of 71 )of bids awarded within 56 </a:t>
                      </a:r>
                      <a:r>
                        <a:rPr lang="en-ZA" sz="1800" b="0" i="0" u="none" strike="noStrike" kern="1200" baseline="0" dirty="0" smtClean="0">
                          <a:solidFill>
                            <a:schemeClr val="tx1"/>
                          </a:solidFill>
                          <a:latin typeface="+mn-lt"/>
                          <a:ea typeface="+mn-ea"/>
                          <a:cs typeface="+mn-cs"/>
                        </a:rPr>
                        <a:t>days of tender advertisement closure</a:t>
                      </a:r>
                    </a:p>
                    <a:p>
                      <a:pPr marL="285750" indent="-285750">
                        <a:buFont typeface="Arial" panose="020B0604020202020204" pitchFamily="34" charset="0"/>
                        <a:buChar char="•"/>
                      </a:pPr>
                      <a:endParaRPr lang="en-US" sz="1800" b="0" i="0" u="none" strike="noStrike" kern="1200" baseline="0" dirty="0" smtClean="0">
                        <a:solidFill>
                          <a:schemeClr val="tx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baseline="0" dirty="0" smtClean="0">
                          <a:solidFill>
                            <a:schemeClr val="tx1"/>
                          </a:solidFill>
                          <a:latin typeface="+mn-lt"/>
                          <a:ea typeface="+mn-ea"/>
                          <a:cs typeface="+mn-cs"/>
                        </a:rPr>
                        <a:t>67% against 88% Target (</a:t>
                      </a:r>
                      <a:r>
                        <a:rPr lang="en-ZA" sz="1800" b="0" i="0" u="none" strike="noStrike" kern="1200" baseline="0" dirty="0" smtClean="0">
                          <a:solidFill>
                            <a:schemeClr val="tx1"/>
                          </a:solidFill>
                          <a:latin typeface="+mn-lt"/>
                          <a:ea typeface="+mn-ea"/>
                          <a:cs typeface="+mn-cs"/>
                        </a:rPr>
                        <a:t>1729 out of 2457) </a:t>
                      </a:r>
                      <a:r>
                        <a:rPr lang="en-US" sz="1800" b="0" i="0" u="none" strike="noStrike" kern="1200" baseline="0" dirty="0" smtClean="0">
                          <a:solidFill>
                            <a:schemeClr val="tx1"/>
                          </a:solidFill>
                          <a:latin typeface="+mn-lt"/>
                          <a:ea typeface="+mn-ea"/>
                          <a:cs typeface="+mn-cs"/>
                        </a:rPr>
                        <a:t>quotations </a:t>
                      </a:r>
                      <a:r>
                        <a:rPr lang="en-ZA" sz="1800" b="0" i="0" u="none" strike="noStrike" kern="1200" baseline="0" dirty="0" smtClean="0">
                          <a:solidFill>
                            <a:schemeClr val="tx1"/>
                          </a:solidFill>
                          <a:latin typeface="+mn-lt"/>
                          <a:ea typeface="+mn-ea"/>
                          <a:cs typeface="+mn-cs"/>
                        </a:rPr>
                        <a:t>awarded within 30 days</a:t>
                      </a:r>
                      <a:r>
                        <a:rPr lang="en-US" sz="1600" b="0" i="0" u="none" strike="noStrike" kern="1200" baseline="0" dirty="0" smtClean="0">
                          <a:solidFill>
                            <a:schemeClr val="tx1"/>
                          </a:solidFill>
                          <a:latin typeface="+mn-lt"/>
                          <a:ea typeface="+mn-ea"/>
                          <a:cs typeface="+mn-cs"/>
                        </a:rPr>
                        <a:t> </a:t>
                      </a:r>
                      <a:r>
                        <a:rPr lang="en-US" sz="1800" b="0" i="0" u="none" strike="noStrike" kern="1200" baseline="0" dirty="0" smtClean="0">
                          <a:solidFill>
                            <a:schemeClr val="tx1"/>
                          </a:solidFill>
                          <a:latin typeface="+mn-lt"/>
                          <a:ea typeface="+mn-ea"/>
                          <a:cs typeface="+mn-cs"/>
                        </a:rPr>
                        <a:t> (273 out of 318)</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i="0" u="none" strike="noStrike" kern="1200" baseline="0" dirty="0" smtClean="0">
                        <a:solidFill>
                          <a:schemeClr val="tx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baseline="0" dirty="0" smtClean="0">
                          <a:solidFill>
                            <a:schemeClr val="tx1"/>
                          </a:solidFill>
                          <a:latin typeface="+mn-lt"/>
                          <a:ea typeface="+mn-ea"/>
                          <a:cs typeface="+mn-cs"/>
                        </a:rPr>
                        <a:t>99% against 75% of procurement spend for bids awarded to designated groups in line with Preferential Procurement Regulations 2017 	(R</a:t>
                      </a:r>
                      <a:r>
                        <a:rPr lang="en-ZA" sz="1800" b="0" i="0" u="none" strike="noStrike" kern="1200" baseline="0" dirty="0" smtClean="0">
                          <a:solidFill>
                            <a:schemeClr val="tx1"/>
                          </a:solidFill>
                          <a:latin typeface="+mn-lt"/>
                          <a:ea typeface="+mn-ea"/>
                          <a:cs typeface="+mn-cs"/>
                        </a:rPr>
                        <a:t>158 445 135,42/R159 925 233,71)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i="0" u="none" strike="noStrike" kern="1200" baseline="0" dirty="0" smtClean="0">
                        <a:solidFill>
                          <a:schemeClr val="tx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baseline="0" dirty="0" smtClean="0">
                          <a:solidFill>
                            <a:schemeClr val="tx1"/>
                          </a:solidFill>
                          <a:latin typeface="+mn-lt"/>
                          <a:ea typeface="+mn-ea"/>
                          <a:cs typeface="+mn-cs"/>
                        </a:rPr>
                        <a:t>98% against a target 75% (</a:t>
                      </a:r>
                      <a:r>
                        <a:rPr lang="en-ZA" sz="1800" b="0" i="0" u="none" strike="noStrike" kern="1200" baseline="0" dirty="0" smtClean="0">
                          <a:solidFill>
                            <a:schemeClr val="tx1"/>
                          </a:solidFill>
                          <a:latin typeface="+mn-lt"/>
                          <a:ea typeface="+mn-ea"/>
                          <a:cs typeface="+mn-cs"/>
                        </a:rPr>
                        <a:t>70/71) </a:t>
                      </a:r>
                      <a:r>
                        <a:rPr lang="en-US" sz="1800" b="0" i="0" u="none" strike="noStrike" kern="1200" baseline="0" dirty="0" smtClean="0">
                          <a:solidFill>
                            <a:schemeClr val="tx1"/>
                          </a:solidFill>
                          <a:latin typeface="+mn-lt"/>
                          <a:ea typeface="+mn-ea"/>
                          <a:cs typeface="+mn-cs"/>
                        </a:rPr>
                        <a:t>of bids awarded to designated groups in line with Preferential Procurement Regulations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246141113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14</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US" sz="2400" b="1" dirty="0">
                <a:solidFill>
                  <a:schemeClr val="bg1"/>
                </a:solidFill>
              </a:rPr>
              <a:t>DPW Programme 1: </a:t>
            </a:r>
            <a:endParaRPr lang="en-US" sz="2400" b="1" dirty="0" smtClean="0">
              <a:solidFill>
                <a:schemeClr val="bg1"/>
              </a:solidFill>
            </a:endParaRPr>
          </a:p>
          <a:p>
            <a:r>
              <a:rPr lang="en-US" sz="2400" b="1" dirty="0" smtClean="0">
                <a:solidFill>
                  <a:schemeClr val="bg1"/>
                </a:solidFill>
              </a:rPr>
              <a:t>Corporate Services</a:t>
            </a:r>
            <a:endParaRPr lang="en-ZA" sz="2400" b="1" dirty="0">
              <a:solidFill>
                <a:schemeClr val="bg1"/>
              </a:solidFill>
            </a:endParaRP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8" name="Table 7"/>
          <p:cNvGraphicFramePr>
            <a:graphicFrameLocks noGrp="1"/>
          </p:cNvGraphicFramePr>
          <p:nvPr>
            <p:extLst>
              <p:ext uri="{D42A27DB-BD31-4B8C-83A1-F6EECF244321}">
                <p14:modId xmlns:p14="http://schemas.microsoft.com/office/powerpoint/2010/main" xmlns="" val="2899290590"/>
              </p:ext>
            </p:extLst>
          </p:nvPr>
        </p:nvGraphicFramePr>
        <p:xfrm>
          <a:off x="76200" y="908720"/>
          <a:ext cx="8938323" cy="5868822"/>
        </p:xfrm>
        <a:graphic>
          <a:graphicData uri="http://schemas.openxmlformats.org/drawingml/2006/table">
            <a:tbl>
              <a:tblPr firstRow="1" bandRow="1">
                <a:tableStyleId>{10A1B5D5-9B99-4C35-A422-299274C87663}</a:tableStyleId>
              </a:tblPr>
              <a:tblGrid>
                <a:gridCol w="2601620"/>
                <a:gridCol w="6336703"/>
              </a:tblGrid>
              <a:tr h="1113942">
                <a:tc>
                  <a:txBody>
                    <a:bodyPr/>
                    <a:lstStyle/>
                    <a:p>
                      <a:r>
                        <a:rPr lang="en-ZA" b="1" dirty="0" smtClean="0">
                          <a:solidFill>
                            <a:srgbClr val="FFFFFF"/>
                          </a:solidFill>
                          <a:latin typeface="Aileron-Bold"/>
                        </a:rPr>
                        <a:t>Programme 1: Management </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dirty="0" smtClean="0"/>
                        <a:t>Programme performance</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14650">
                <a:tc>
                  <a:txBody>
                    <a:bodyPr/>
                    <a:lstStyle/>
                    <a:p>
                      <a:r>
                        <a:rPr lang="en-ZA" sz="1800" b="1" i="0" u="none" strike="noStrike" kern="1200" baseline="0" dirty="0" smtClean="0">
                          <a:solidFill>
                            <a:schemeClr val="dk1"/>
                          </a:solidFill>
                          <a:latin typeface="+mn-lt"/>
                          <a:ea typeface="+mn-ea"/>
                          <a:cs typeface="+mn-cs"/>
                        </a:rPr>
                        <a:t>Strategic Objective 1</a:t>
                      </a:r>
                    </a:p>
                    <a:p>
                      <a:endParaRPr lang="en-ZA" sz="1800" b="1" i="0" u="none" strike="noStrike" kern="1200" baseline="0" dirty="0" smtClean="0">
                        <a:solidFill>
                          <a:schemeClr val="dk1"/>
                        </a:solidFill>
                        <a:latin typeface="+mn-lt"/>
                        <a:ea typeface="+mn-ea"/>
                        <a:cs typeface="+mn-cs"/>
                      </a:endParaRPr>
                    </a:p>
                    <a:p>
                      <a:r>
                        <a:rPr lang="en-ZA" sz="1800" b="1" i="0" u="none" strike="noStrike" kern="1200" baseline="0" dirty="0" smtClean="0">
                          <a:solidFill>
                            <a:schemeClr val="dk1"/>
                          </a:solidFill>
                          <a:latin typeface="+mn-lt"/>
                          <a:ea typeface="+mn-ea"/>
                          <a:cs typeface="+mn-cs"/>
                        </a:rPr>
                        <a:t>To facilitate organisational transformation through effective performance management</a:t>
                      </a:r>
                      <a:endParaRPr lang="en-ZA" sz="1600" b="0" i="0" u="none" strike="noStrike"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800" b="0" i="0" u="none" strike="noStrike" kern="1200" baseline="0" dirty="0" smtClean="0">
                          <a:solidFill>
                            <a:schemeClr val="dk1"/>
                          </a:solidFill>
                          <a:latin typeface="+mn-lt"/>
                          <a:ea typeface="+mn-ea"/>
                          <a:cs typeface="+mn-cs"/>
                        </a:rPr>
                        <a:t>73.17% against 100% (30 of 41) positions filled within 6 months from the date of advertising 	</a:t>
                      </a:r>
                    </a:p>
                    <a:p>
                      <a:pPr marL="285750" indent="-285750">
                        <a:buFont typeface="Arial" panose="020B0604020202020204" pitchFamily="34" charset="0"/>
                        <a:buChar char="•"/>
                      </a:pPr>
                      <a:endParaRPr lang="en-ZA" sz="1800" b="0" i="0" u="none" strike="noStrike" kern="1200" baseline="0" dirty="0" smtClean="0">
                        <a:solidFill>
                          <a:srgbClr val="FF0000"/>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b="0" i="0" u="none" strike="noStrike" kern="1200" baseline="0" dirty="0" smtClean="0">
                          <a:solidFill>
                            <a:schemeClr val="dk1"/>
                          </a:solidFill>
                          <a:latin typeface="+mn-lt"/>
                          <a:ea typeface="+mn-ea"/>
                          <a:cs typeface="+mn-cs"/>
                        </a:rPr>
                        <a:t>Module has not been implemented for PMTE (Condition Assessment, Schedule </a:t>
                      </a:r>
                      <a:r>
                        <a:rPr lang="en-US" sz="1800" b="0" i="0" u="none" strike="noStrike" kern="1200" baseline="0" dirty="0" smtClean="0">
                          <a:solidFill>
                            <a:schemeClr val="dk1"/>
                          </a:solidFill>
                          <a:latin typeface="+mn-lt"/>
                          <a:ea typeface="+mn-ea"/>
                          <a:cs typeface="+mn-cs"/>
                        </a:rPr>
                        <a:t>Maintenance, Lease In, Lease Out and Construction Project Management</a:t>
                      </a:r>
                      <a:r>
                        <a:rPr lang="en-ZA" sz="1800" b="0" i="0" u="none" strike="noStrike" kern="1200" baseline="0" dirty="0" smtClean="0">
                          <a:solidFill>
                            <a:schemeClr val="dk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800" b="0" i="0" u="none" strike="noStrike" kern="1200" baseline="0" dirty="0" smtClean="0">
                        <a:solidFill>
                          <a:schemeClr val="dk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b="0" i="0" u="none" strike="noStrike" kern="1200" baseline="0" dirty="0" smtClean="0">
                          <a:solidFill>
                            <a:schemeClr val="dk1"/>
                          </a:solidFill>
                          <a:latin typeface="+mn-lt"/>
                          <a:ea typeface="+mn-ea"/>
                          <a:cs typeface="+mn-cs"/>
                        </a:rPr>
                        <a:t>3 of 4 Modules enhanced (Phase 2) - Immovable Asset Register, Facilities Management Call Centre, Movable Assets)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baseline="0" dirty="0" smtClean="0">
                          <a:solidFill>
                            <a:schemeClr val="dk1"/>
                          </a:solidFill>
                          <a:latin typeface="+mn-lt"/>
                          <a:ea typeface="+mn-ea"/>
                          <a:cs typeface="+mn-cs"/>
                        </a:rPr>
                        <a:t>100% completed : Feasibility study on the ERP system for the Public </a:t>
                      </a:r>
                      <a:r>
                        <a:rPr lang="en-ZA" sz="1800" b="0" i="0" u="none" strike="noStrike" kern="1200" baseline="0" dirty="0" smtClean="0">
                          <a:solidFill>
                            <a:schemeClr val="dk1"/>
                          </a:solidFill>
                          <a:latin typeface="+mn-lt"/>
                          <a:ea typeface="+mn-ea"/>
                          <a:cs typeface="+mn-cs"/>
                        </a:rPr>
                        <a:t>Works Sector developed 	</a:t>
                      </a:r>
                    </a:p>
                    <a:p>
                      <a:pPr marL="285750" indent="-285750">
                        <a:buFont typeface="Arial" panose="020B0604020202020204" pitchFamily="34" charset="0"/>
                        <a:buChar char="•"/>
                      </a:pPr>
                      <a:endParaRPr lang="en-US" sz="1800" b="0" i="0" u="none" strike="noStrike" kern="1200" baseline="0" dirty="0" smtClean="0">
                        <a:solidFill>
                          <a:schemeClr val="dk1"/>
                        </a:solidFill>
                        <a:latin typeface="+mn-lt"/>
                        <a:ea typeface="+mn-ea"/>
                        <a:cs typeface="+mn-cs"/>
                      </a:endParaRPr>
                    </a:p>
                    <a:p>
                      <a:pPr marL="285750" indent="-285750">
                        <a:buFont typeface="Arial" panose="020B0604020202020204" pitchFamily="34" charset="0"/>
                        <a:buChar char="•"/>
                      </a:pPr>
                      <a:r>
                        <a:rPr lang="en-US" sz="1800" b="0" i="0" u="none" strike="noStrike" kern="1200" baseline="0" dirty="0" smtClean="0">
                          <a:solidFill>
                            <a:schemeClr val="dk1"/>
                          </a:solidFill>
                          <a:latin typeface="+mn-lt"/>
                          <a:ea typeface="+mn-ea"/>
                          <a:cs typeface="+mn-cs"/>
                        </a:rPr>
                        <a:t>100% of reported cases of </a:t>
                      </a:r>
                      <a:r>
                        <a:rPr lang="en-ZA" sz="1800" b="0" i="0" u="none" strike="noStrike" kern="1200" baseline="0" dirty="0" smtClean="0">
                          <a:solidFill>
                            <a:schemeClr val="dk1"/>
                          </a:solidFill>
                          <a:latin typeface="+mn-lt"/>
                          <a:ea typeface="+mn-ea"/>
                          <a:cs typeface="+mn-cs"/>
                        </a:rPr>
                        <a:t>fraud and corruption cases subjected to disciplinary processes</a:t>
                      </a:r>
                    </a:p>
                    <a:p>
                      <a:pPr marL="285750" indent="-285750">
                        <a:buFont typeface="Arial" panose="020B0604020202020204" pitchFamily="34" charset="0"/>
                        <a:buChar char="•"/>
                      </a:pPr>
                      <a:endParaRPr lang="en-ZA" sz="1800" b="0" i="0" u="none" strike="noStrike" kern="1200" baseline="0" dirty="0" smtClean="0">
                        <a:solidFill>
                          <a:schemeClr val="dk1"/>
                        </a:solidFill>
                        <a:latin typeface="+mn-lt"/>
                        <a:ea typeface="+mn-ea"/>
                        <a:cs typeface="+mn-cs"/>
                      </a:endParaRPr>
                    </a:p>
                    <a:p>
                      <a:pPr marL="285750" indent="-285750">
                        <a:buFont typeface="Arial" panose="020B0604020202020204" pitchFamily="34" charset="0"/>
                        <a:buChar char="•"/>
                      </a:pPr>
                      <a:r>
                        <a:rPr lang="en-ZA" sz="1800" b="0" i="0" u="none" strike="noStrike" kern="1200" baseline="0" dirty="0" smtClean="0">
                          <a:solidFill>
                            <a:schemeClr val="dk1"/>
                          </a:solidFill>
                          <a:latin typeface="+mn-lt"/>
                          <a:ea typeface="+mn-ea"/>
                          <a:cs typeface="+mn-cs"/>
                        </a:rPr>
                        <a:t>100% default judgments against the Department prevented</a:t>
                      </a:r>
                      <a:endParaRPr lang="en-ZA" sz="1800" b="0" i="1" u="none" strike="noStrike"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64014824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15</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US" sz="2400" b="1" dirty="0">
                <a:solidFill>
                  <a:schemeClr val="bg1"/>
                </a:solidFill>
              </a:rPr>
              <a:t>DPW Programme 2: </a:t>
            </a:r>
            <a:endParaRPr lang="en-US" sz="2400" b="1" dirty="0" smtClean="0">
              <a:solidFill>
                <a:schemeClr val="bg1"/>
              </a:solidFill>
            </a:endParaRPr>
          </a:p>
          <a:p>
            <a:r>
              <a:rPr lang="en-ZA" sz="2400" b="1" dirty="0" smtClean="0">
                <a:solidFill>
                  <a:schemeClr val="bg1"/>
                </a:solidFill>
              </a:rPr>
              <a:t>Inter-Governmental Coordination</a:t>
            </a:r>
            <a:endParaRPr lang="en-ZA" sz="2400" b="1" dirty="0">
              <a:solidFill>
                <a:schemeClr val="bg1"/>
              </a:solidFill>
            </a:endParaRP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8" name="Table 7"/>
          <p:cNvGraphicFramePr>
            <a:graphicFrameLocks noGrp="1"/>
          </p:cNvGraphicFramePr>
          <p:nvPr>
            <p:extLst>
              <p:ext uri="{D42A27DB-BD31-4B8C-83A1-F6EECF244321}">
                <p14:modId xmlns:p14="http://schemas.microsoft.com/office/powerpoint/2010/main" xmlns="" val="807789896"/>
              </p:ext>
            </p:extLst>
          </p:nvPr>
        </p:nvGraphicFramePr>
        <p:xfrm>
          <a:off x="76200" y="908720"/>
          <a:ext cx="8938323" cy="5943600"/>
        </p:xfrm>
        <a:graphic>
          <a:graphicData uri="http://schemas.openxmlformats.org/drawingml/2006/table">
            <a:tbl>
              <a:tblPr firstRow="1" bandRow="1">
                <a:tableStyleId>{10A1B5D5-9B99-4C35-A422-299274C87663}</a:tableStyleId>
              </a:tblPr>
              <a:tblGrid>
                <a:gridCol w="2246226"/>
                <a:gridCol w="6692097"/>
              </a:tblGrid>
              <a:tr h="887241">
                <a:tc>
                  <a:txBody>
                    <a:bodyPr/>
                    <a:lstStyle/>
                    <a:p>
                      <a:r>
                        <a:rPr lang="en-ZA" dirty="0" smtClean="0"/>
                        <a:t>Programme 2</a:t>
                      </a:r>
                    </a:p>
                    <a:p>
                      <a:r>
                        <a:rPr lang="en-ZA" dirty="0" smtClean="0"/>
                        <a:t>Inter-Governmental</a:t>
                      </a:r>
                      <a:r>
                        <a:rPr lang="en-ZA" baseline="0" dirty="0" smtClean="0"/>
                        <a:t> Coordination (IGC)</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dirty="0" smtClean="0"/>
                        <a:t>Programme performance</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1311">
                <a:tc>
                  <a:txBody>
                    <a:bodyPr/>
                    <a:lstStyle/>
                    <a:p>
                      <a:r>
                        <a:rPr lang="en-ZA" sz="1600" b="1" i="0" u="none" strike="noStrike" kern="1200" baseline="0" dirty="0" smtClean="0">
                          <a:solidFill>
                            <a:schemeClr val="dk1"/>
                          </a:solidFill>
                          <a:latin typeface="+mn-lt"/>
                          <a:ea typeface="+mn-ea"/>
                          <a:cs typeface="+mn-cs"/>
                        </a:rPr>
                        <a:t>Strategic Objective</a:t>
                      </a:r>
                    </a:p>
                    <a:p>
                      <a:endParaRPr lang="en-ZA" sz="1600" b="1" i="0" u="none" strike="noStrike" kern="1200" baseline="0" dirty="0" smtClean="0">
                        <a:solidFill>
                          <a:schemeClr val="dk1"/>
                        </a:solidFill>
                        <a:latin typeface="+mn-lt"/>
                        <a:ea typeface="+mn-ea"/>
                        <a:cs typeface="+mn-cs"/>
                      </a:endParaRPr>
                    </a:p>
                    <a:p>
                      <a:r>
                        <a:rPr lang="en-US" sz="1800" b="1" i="0" u="none" strike="noStrike" kern="1200" baseline="0" dirty="0" smtClean="0">
                          <a:solidFill>
                            <a:schemeClr val="dk1"/>
                          </a:solidFill>
                          <a:latin typeface="+mn-lt"/>
                          <a:ea typeface="+mn-ea"/>
                          <a:cs typeface="+mn-cs"/>
                        </a:rPr>
                        <a:t>To ensure integrated planning and coordination of concurrent functions</a:t>
                      </a:r>
                      <a:endParaRPr lang="en-ZA" sz="1600" b="1" i="0" u="none" strike="noStrike" kern="1200" baseline="0" dirty="0" smtClean="0">
                        <a:solidFill>
                          <a:schemeClr val="dk1"/>
                        </a:solidFill>
                        <a:latin typeface="+mn-lt"/>
                        <a:ea typeface="+mn-ea"/>
                        <a:cs typeface="+mn-cs"/>
                      </a:endParaRPr>
                    </a:p>
                    <a:p>
                      <a:endParaRPr lang="en-ZA" sz="1600" b="0" i="0" u="none" strike="noStrike"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600" kern="1200" dirty="0" smtClean="0">
                          <a:solidFill>
                            <a:schemeClr val="dk1"/>
                          </a:solidFill>
                          <a:latin typeface="+mn-lt"/>
                          <a:ea typeface="+mn-ea"/>
                          <a:cs typeface="+mn-cs"/>
                        </a:rPr>
                        <a:t>1 of 2 performance review report for the sector Programme of Action presented to Technical MinMec </a:t>
                      </a:r>
                    </a:p>
                    <a:p>
                      <a:pPr marL="0" indent="0">
                        <a:buFont typeface="Arial" panose="020B0604020202020204" pitchFamily="34" charset="0"/>
                        <a:buNone/>
                      </a:pPr>
                      <a:r>
                        <a:rPr lang="en-US" sz="1600" kern="1200" dirty="0" smtClean="0">
                          <a:solidFill>
                            <a:schemeClr val="dk1"/>
                          </a:solidFill>
                          <a:latin typeface="+mn-lt"/>
                          <a:ea typeface="+mn-ea"/>
                          <a:cs typeface="+mn-cs"/>
                        </a:rPr>
                        <a:t>	</a:t>
                      </a:r>
                    </a:p>
                    <a:p>
                      <a:pPr marL="285750" indent="-285750">
                        <a:buFont typeface="Arial" panose="020B0604020202020204" pitchFamily="34" charset="0"/>
                        <a:buChar char="•"/>
                      </a:pPr>
                      <a:r>
                        <a:rPr lang="en-US" sz="1600" kern="1200" dirty="0" smtClean="0">
                          <a:solidFill>
                            <a:schemeClr val="dk1"/>
                          </a:solidFill>
                          <a:latin typeface="+mn-lt"/>
                          <a:ea typeface="+mn-ea"/>
                          <a:cs typeface="+mn-cs"/>
                        </a:rPr>
                        <a:t>13 of 15 agreements signed for joint service delivery with IGR partners</a:t>
                      </a:r>
                    </a:p>
                    <a:p>
                      <a:pPr marL="0" indent="0">
                        <a:buFont typeface="Arial" panose="020B0604020202020204" pitchFamily="34" charset="0"/>
                        <a:buNone/>
                      </a:pPr>
                      <a:endParaRPr lang="en-US" sz="1600" kern="1200" dirty="0" smtClean="0">
                        <a:solidFill>
                          <a:schemeClr val="dk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smtClean="0">
                          <a:solidFill>
                            <a:schemeClr val="dk1"/>
                          </a:solidFill>
                          <a:latin typeface="+mn-lt"/>
                          <a:ea typeface="+mn-ea"/>
                          <a:cs typeface="+mn-cs"/>
                        </a:rPr>
                        <a:t>1 of 1 survey reviews of </a:t>
                      </a:r>
                      <a:r>
                        <a:rPr lang="en-ZA" sz="1600" kern="1200" dirty="0" smtClean="0">
                          <a:solidFill>
                            <a:schemeClr val="dk1"/>
                          </a:solidFill>
                          <a:latin typeface="+mn-lt"/>
                          <a:ea typeface="+mn-ea"/>
                          <a:cs typeface="+mn-cs"/>
                        </a:rPr>
                        <a:t>intergovernmental structures conducted 	</a:t>
                      </a:r>
                    </a:p>
                    <a:p>
                      <a:pPr marL="285750" indent="-285750">
                        <a:buFont typeface="Arial" panose="020B0604020202020204" pitchFamily="34" charset="0"/>
                        <a:buChar char="•"/>
                      </a:pPr>
                      <a:endParaRPr lang="en-US" sz="1600" kern="1200" dirty="0" smtClean="0">
                        <a:solidFill>
                          <a:schemeClr val="dk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kern="1200" dirty="0" smtClean="0">
                          <a:solidFill>
                            <a:schemeClr val="dk1"/>
                          </a:solidFill>
                          <a:latin typeface="+mn-lt"/>
                          <a:ea typeface="+mn-ea"/>
                          <a:cs typeface="+mn-cs"/>
                        </a:rPr>
                        <a:t>1 202  (1 100</a:t>
                      </a:r>
                      <a:r>
                        <a:rPr lang="en-ZA" sz="1600" kern="1200" baseline="0" dirty="0" smtClean="0">
                          <a:solidFill>
                            <a:schemeClr val="dk1"/>
                          </a:solidFill>
                          <a:latin typeface="+mn-lt"/>
                          <a:ea typeface="+mn-ea"/>
                          <a:cs typeface="+mn-cs"/>
                        </a:rPr>
                        <a:t> target</a:t>
                      </a:r>
                      <a:r>
                        <a:rPr lang="en-ZA" sz="1600" kern="1200" dirty="0" smtClean="0">
                          <a:solidFill>
                            <a:schemeClr val="dk1"/>
                          </a:solidFill>
                          <a:latin typeface="+mn-lt"/>
                          <a:ea typeface="+mn-ea"/>
                          <a:cs typeface="+mn-cs"/>
                        </a:rPr>
                        <a:t>) Beneficiaries </a:t>
                      </a:r>
                      <a:r>
                        <a:rPr lang="en-US" sz="1600" kern="1200" dirty="0" smtClean="0">
                          <a:solidFill>
                            <a:schemeClr val="dk1"/>
                          </a:solidFill>
                          <a:latin typeface="+mn-lt"/>
                          <a:ea typeface="+mn-ea"/>
                          <a:cs typeface="+mn-cs"/>
                        </a:rPr>
                        <a:t>participating in the DPW skills development programme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kern="1200" dirty="0" smtClean="0">
                        <a:solidFill>
                          <a:schemeClr val="dk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smtClean="0">
                          <a:solidFill>
                            <a:schemeClr val="dk1"/>
                          </a:solidFill>
                          <a:latin typeface="+mn-lt"/>
                          <a:ea typeface="+mn-ea"/>
                          <a:cs typeface="+mn-cs"/>
                        </a:rPr>
                        <a:t>3 of 3 Provinces with state capacity building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kern="1200" dirty="0" smtClean="0">
                        <a:solidFill>
                          <a:schemeClr val="dk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kern="1200" dirty="0" smtClean="0">
                          <a:solidFill>
                            <a:schemeClr val="dk1"/>
                          </a:solidFill>
                          <a:latin typeface="+mn-lt"/>
                          <a:ea typeface="+mn-ea"/>
                          <a:cs typeface="+mn-cs"/>
                        </a:rPr>
                        <a:t>30 of 30  schools programmes participants graduating matric 	with bachelor degrees pass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600" kern="1200" dirty="0" smtClean="0">
                          <a:solidFill>
                            <a:schemeClr val="dk1"/>
                          </a:solidFill>
                          <a:latin typeface="+mn-lt"/>
                          <a:ea typeface="+mn-ea"/>
                          <a:cs typeface="+mn-cs"/>
                        </a:rPr>
                        <a:t>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smtClean="0">
                          <a:solidFill>
                            <a:schemeClr val="dk1"/>
                          </a:solidFill>
                          <a:latin typeface="+mn-lt"/>
                          <a:ea typeface="+mn-ea"/>
                          <a:cs typeface="+mn-cs"/>
                        </a:rPr>
                        <a:t>28 of 30 bursary scheme beneficiaries completed within the Built </a:t>
                      </a:r>
                      <a:r>
                        <a:rPr lang="en-ZA" sz="1600" kern="1200" dirty="0" smtClean="0">
                          <a:solidFill>
                            <a:schemeClr val="dk1"/>
                          </a:solidFill>
                          <a:latin typeface="+mn-lt"/>
                          <a:ea typeface="+mn-ea"/>
                          <a:cs typeface="+mn-cs"/>
                        </a:rPr>
                        <a:t>Environment Qualifications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600" kern="1200" dirty="0" smtClean="0">
                        <a:solidFill>
                          <a:schemeClr val="dk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smtClean="0">
                          <a:solidFill>
                            <a:schemeClr val="dk1"/>
                          </a:solidFill>
                          <a:latin typeface="+mn-lt"/>
                          <a:ea typeface="+mn-ea"/>
                          <a:cs typeface="+mn-cs"/>
                        </a:rPr>
                        <a:t>Public Works academy not approved </a:t>
                      </a:r>
                      <a:r>
                        <a:rPr lang="en-US" sz="1800" b="0" i="0" u="none" strike="noStrike" kern="1200" baseline="0" dirty="0" smtClean="0">
                          <a:solidFill>
                            <a:schemeClr val="dk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i="0" u="none" strike="noStrike"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200869849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16</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ZA" sz="2400" b="1" dirty="0" smtClean="0">
                <a:solidFill>
                  <a:schemeClr val="bg1"/>
                </a:solidFill>
              </a:rPr>
              <a:t>DPW Programme 3:</a:t>
            </a:r>
          </a:p>
          <a:p>
            <a:r>
              <a:rPr lang="en-ZA" sz="2400" b="1" dirty="0" smtClean="0">
                <a:solidFill>
                  <a:schemeClr val="bg1"/>
                </a:solidFill>
              </a:rPr>
              <a:t>Expanded </a:t>
            </a:r>
            <a:r>
              <a:rPr lang="en-ZA" sz="2400" b="1" dirty="0">
                <a:solidFill>
                  <a:schemeClr val="bg1"/>
                </a:solidFill>
              </a:rPr>
              <a:t>Public Works </a:t>
            </a:r>
            <a:r>
              <a:rPr lang="en-ZA" sz="2400" b="1" dirty="0" smtClean="0">
                <a:solidFill>
                  <a:schemeClr val="bg1"/>
                </a:solidFill>
              </a:rPr>
              <a:t>Programme</a:t>
            </a:r>
            <a:endParaRPr lang="en-ZA" sz="2400" b="1" dirty="0">
              <a:solidFill>
                <a:schemeClr val="bg1"/>
              </a:solidFill>
            </a:endParaRP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xmlns="" val="1013272224"/>
              </p:ext>
            </p:extLst>
          </p:nvPr>
        </p:nvGraphicFramePr>
        <p:xfrm>
          <a:off x="76200" y="908720"/>
          <a:ext cx="9032304" cy="5960036"/>
        </p:xfrm>
        <a:graphic>
          <a:graphicData uri="http://schemas.openxmlformats.org/drawingml/2006/table">
            <a:tbl>
              <a:tblPr firstRow="1" bandRow="1">
                <a:tableStyleId>{10A1B5D5-9B99-4C35-A422-299274C87663}</a:tableStyleId>
              </a:tblPr>
              <a:tblGrid>
                <a:gridCol w="2628974"/>
                <a:gridCol w="6403330"/>
              </a:tblGrid>
              <a:tr h="930836">
                <a:tc>
                  <a:txBody>
                    <a:bodyPr/>
                    <a:lstStyle/>
                    <a:p>
                      <a:r>
                        <a:rPr lang="en-ZA" dirty="0" smtClean="0"/>
                        <a:t>Programme 3</a:t>
                      </a:r>
                      <a:r>
                        <a:rPr lang="en-ZA" baseline="0" dirty="0" smtClean="0"/>
                        <a:t> Expanded Public Works Programme (EPWP)</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dirty="0" smtClean="0"/>
                        <a:t>Programme performance</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81846">
                <a:tc>
                  <a:txBody>
                    <a:bodyPr/>
                    <a:lstStyle/>
                    <a:p>
                      <a:r>
                        <a:rPr lang="en-ZA" sz="1200" b="1" i="0" u="none" strike="noStrike" kern="1200" baseline="0" dirty="0" smtClean="0">
                          <a:solidFill>
                            <a:schemeClr val="dk1"/>
                          </a:solidFill>
                          <a:latin typeface="+mn-lt"/>
                          <a:ea typeface="+mn-ea"/>
                          <a:cs typeface="+mn-cs"/>
                        </a:rPr>
                        <a:t>Strategic Objectives</a:t>
                      </a:r>
                    </a:p>
                    <a:p>
                      <a:endParaRPr lang="en-ZA" sz="1200" b="0" i="0" u="none" strike="noStrike" kern="1200" baseline="0" dirty="0" smtClean="0">
                        <a:solidFill>
                          <a:schemeClr val="dk1"/>
                        </a:solidFill>
                        <a:latin typeface="+mn-lt"/>
                        <a:ea typeface="+mn-ea"/>
                        <a:cs typeface="+mn-cs"/>
                      </a:endParaRPr>
                    </a:p>
                    <a:p>
                      <a:r>
                        <a:rPr lang="en-US" sz="1200" b="1" i="0" u="none" strike="noStrike" kern="1200" baseline="0" dirty="0" smtClean="0">
                          <a:solidFill>
                            <a:schemeClr val="dk1"/>
                          </a:solidFill>
                          <a:latin typeface="+mn-lt"/>
                          <a:ea typeface="+mn-ea"/>
                          <a:cs typeface="+mn-cs"/>
                        </a:rPr>
                        <a:t>To monitor and evaluate the implementation of PEPs within the EPWP</a:t>
                      </a:r>
                    </a:p>
                    <a:p>
                      <a:endParaRPr lang="en-US" sz="1200" b="1" i="0" u="none" strike="noStrike" kern="1200" baseline="0" dirty="0" smtClean="0">
                        <a:solidFill>
                          <a:schemeClr val="dk1"/>
                        </a:solidFill>
                        <a:latin typeface="+mn-lt"/>
                        <a:ea typeface="+mn-ea"/>
                        <a:cs typeface="+mn-cs"/>
                      </a:endParaRPr>
                    </a:p>
                    <a:p>
                      <a:r>
                        <a:rPr lang="en-US" sz="1200" b="1" i="0" u="none" strike="noStrike" kern="1200" baseline="0" dirty="0" smtClean="0">
                          <a:solidFill>
                            <a:schemeClr val="dk1"/>
                          </a:solidFill>
                          <a:latin typeface="+mn-lt"/>
                          <a:ea typeface="+mn-ea"/>
                          <a:cs typeface="+mn-cs"/>
                        </a:rPr>
                        <a:t>To support NPOs to implement PEPs within the EPWP in the non-State sector</a:t>
                      </a:r>
                    </a:p>
                    <a:p>
                      <a:endParaRPr lang="en-US" sz="1200" b="1" i="0" u="none" strike="noStrike" kern="1200" baseline="0" dirty="0" smtClean="0">
                        <a:solidFill>
                          <a:schemeClr val="dk1"/>
                        </a:solidFill>
                        <a:latin typeface="+mn-lt"/>
                        <a:ea typeface="+mn-ea"/>
                        <a:cs typeface="+mn-cs"/>
                      </a:endParaRPr>
                    </a:p>
                    <a:p>
                      <a:r>
                        <a:rPr lang="en-US" sz="1200" b="1" i="0" u="none" strike="noStrike" kern="1200" baseline="0" dirty="0" smtClean="0">
                          <a:solidFill>
                            <a:schemeClr val="dk1"/>
                          </a:solidFill>
                          <a:latin typeface="+mn-lt"/>
                          <a:ea typeface="+mn-ea"/>
                          <a:cs typeface="+mn-cs"/>
                        </a:rPr>
                        <a:t>To support public bodies to implement PEPs within the EPWP in the infrastructure, social, environment and culture sectors</a:t>
                      </a:r>
                    </a:p>
                    <a:p>
                      <a:endParaRPr lang="en-US" sz="1200" b="1" i="0" u="none" strike="noStrike" kern="1200" baseline="0" dirty="0" smtClean="0">
                        <a:solidFill>
                          <a:schemeClr val="dk1"/>
                        </a:solidFill>
                        <a:latin typeface="+mn-lt"/>
                        <a:ea typeface="+mn-ea"/>
                        <a:cs typeface="+mn-cs"/>
                      </a:endParaRPr>
                    </a:p>
                    <a:p>
                      <a:r>
                        <a:rPr lang="en-US" sz="1200" b="1" i="0" u="none" strike="noStrike" kern="1200" baseline="0" dirty="0" smtClean="0">
                          <a:solidFill>
                            <a:schemeClr val="dk1"/>
                          </a:solidFill>
                          <a:latin typeface="+mn-lt"/>
                          <a:ea typeface="+mn-ea"/>
                          <a:cs typeface="+mn-cs"/>
                        </a:rPr>
                        <a:t>To provide strategic guidance on sector convergence through the development of an implementation framework</a:t>
                      </a:r>
                      <a:endParaRPr lang="en-ZA" sz="1200" b="0" i="0" u="none" strike="noStrike"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b="0" i="0" u="none" strike="noStrike" kern="1200" baseline="0" dirty="0" smtClean="0">
                          <a:solidFill>
                            <a:schemeClr val="dk1"/>
                          </a:solidFill>
                          <a:latin typeface="+mn-lt"/>
                          <a:ea typeface="+mn-ea"/>
                          <a:cs typeface="+mn-cs"/>
                        </a:rPr>
                        <a:t>997 286 </a:t>
                      </a:r>
                      <a:r>
                        <a:rPr lang="en-US" sz="1800" b="0" i="0" u="none" strike="noStrike" kern="1200" baseline="0" dirty="0" smtClean="0">
                          <a:solidFill>
                            <a:schemeClr val="dk1"/>
                          </a:solidFill>
                          <a:latin typeface="+mn-lt"/>
                          <a:ea typeface="+mn-ea"/>
                          <a:cs typeface="+mn-cs"/>
                        </a:rPr>
                        <a:t>work opportunities (against a target of </a:t>
                      </a:r>
                      <a:r>
                        <a:rPr lang="en-ZA" sz="1800" b="0" i="0" u="none" strike="noStrike" kern="1200" baseline="0" dirty="0" smtClean="0">
                          <a:solidFill>
                            <a:schemeClr val="dk1"/>
                          </a:solidFill>
                          <a:latin typeface="+mn-lt"/>
                          <a:ea typeface="+mn-ea"/>
                          <a:cs typeface="+mn-cs"/>
                        </a:rPr>
                        <a:t>1 455 840) </a:t>
                      </a:r>
                      <a:r>
                        <a:rPr lang="en-US" sz="1800" b="0" i="0" u="none" strike="noStrike" kern="1200" baseline="0" dirty="0" smtClean="0">
                          <a:solidFill>
                            <a:schemeClr val="dk1"/>
                          </a:solidFill>
                          <a:latin typeface="+mn-lt"/>
                          <a:ea typeface="+mn-ea"/>
                          <a:cs typeface="+mn-cs"/>
                        </a:rPr>
                        <a:t>reported in the </a:t>
                      </a:r>
                      <a:r>
                        <a:rPr lang="en-ZA" sz="1800" b="0" i="0" u="none" strike="noStrike" kern="1200" baseline="0" dirty="0" smtClean="0">
                          <a:solidFill>
                            <a:schemeClr val="dk1"/>
                          </a:solidFill>
                          <a:latin typeface="+mn-lt"/>
                          <a:ea typeface="+mn-ea"/>
                          <a:cs typeface="+mn-cs"/>
                        </a:rPr>
                        <a:t>EPWP-RS by public bodies</a:t>
                      </a:r>
                    </a:p>
                    <a:p>
                      <a:endParaRPr lang="en-ZA" sz="1800" b="0" i="0" u="none" strike="noStrike" kern="1200" baseline="0" dirty="0" smtClean="0">
                        <a:solidFill>
                          <a:schemeClr val="dk1"/>
                        </a:solidFill>
                        <a:latin typeface="+mn-lt"/>
                        <a:ea typeface="+mn-ea"/>
                        <a:cs typeface="+mn-cs"/>
                      </a:endParaRPr>
                    </a:p>
                    <a:p>
                      <a:pPr marL="285750" indent="-285750">
                        <a:buFont typeface="Arial" panose="020B0604020202020204" pitchFamily="34" charset="0"/>
                        <a:buChar char="•"/>
                      </a:pPr>
                      <a:r>
                        <a:rPr lang="en-ZA" sz="1800" b="0" i="0" u="none" strike="noStrike" kern="1200" baseline="0" dirty="0" smtClean="0">
                          <a:solidFill>
                            <a:schemeClr val="dk1"/>
                          </a:solidFill>
                          <a:latin typeface="+mn-lt"/>
                          <a:ea typeface="+mn-ea"/>
                          <a:cs typeface="+mn-cs"/>
                        </a:rPr>
                        <a:t>Designated groups (women (55% target), youth (55% target) and persons with disability (2% target)) </a:t>
                      </a:r>
                      <a:r>
                        <a:rPr lang="en-US" sz="1800" b="0" i="0" u="none" strike="noStrike" kern="1200" baseline="0" dirty="0" smtClean="0">
                          <a:solidFill>
                            <a:schemeClr val="dk1"/>
                          </a:solidFill>
                          <a:latin typeface="+mn-lt"/>
                          <a:ea typeface="+mn-ea"/>
                          <a:cs typeface="+mn-cs"/>
                        </a:rPr>
                        <a:t>reported on the EPWP-RS by </a:t>
                      </a:r>
                      <a:r>
                        <a:rPr lang="en-ZA" sz="1800" b="0" i="0" u="none" strike="noStrike" kern="1200" baseline="0" dirty="0" smtClean="0">
                          <a:solidFill>
                            <a:schemeClr val="dk1"/>
                          </a:solidFill>
                          <a:latin typeface="+mn-lt"/>
                          <a:ea typeface="+mn-ea"/>
                          <a:cs typeface="+mn-cs"/>
                        </a:rPr>
                        <a:t>public bodies: </a:t>
                      </a:r>
                    </a:p>
                    <a:p>
                      <a:pPr marL="742950" lvl="1" indent="-285750">
                        <a:buFont typeface="Wingdings" panose="05000000000000000000" pitchFamily="2" charset="2"/>
                        <a:buChar char="Ø"/>
                      </a:pPr>
                      <a:r>
                        <a:rPr lang="en-ZA" sz="1800" b="0" i="0" u="none" strike="noStrike" kern="1200" baseline="0" dirty="0" smtClean="0">
                          <a:solidFill>
                            <a:schemeClr val="dk1"/>
                          </a:solidFill>
                          <a:latin typeface="+mn-lt"/>
                          <a:ea typeface="+mn-ea"/>
                          <a:cs typeface="+mn-cs"/>
                        </a:rPr>
                        <a:t>43% youth.</a:t>
                      </a:r>
                    </a:p>
                    <a:p>
                      <a:pPr marL="742950" lvl="1" indent="-285750">
                        <a:buFont typeface="Wingdings" panose="05000000000000000000" pitchFamily="2" charset="2"/>
                        <a:buChar char="Ø"/>
                      </a:pPr>
                      <a:r>
                        <a:rPr lang="en-ZA" sz="1800" b="0" i="0" u="none" strike="noStrike" kern="1200" baseline="0" dirty="0" smtClean="0">
                          <a:solidFill>
                            <a:schemeClr val="dk1"/>
                          </a:solidFill>
                          <a:latin typeface="+mn-lt"/>
                          <a:ea typeface="+mn-ea"/>
                          <a:cs typeface="+mn-cs"/>
                        </a:rPr>
                        <a:t>68% women</a:t>
                      </a:r>
                    </a:p>
                    <a:p>
                      <a:pPr marL="742950" lvl="1" indent="-285750">
                        <a:buFont typeface="Wingdings" panose="05000000000000000000" pitchFamily="2" charset="2"/>
                        <a:buChar char="Ø"/>
                      </a:pPr>
                      <a:r>
                        <a:rPr lang="en-ZA" sz="1800" b="0" i="0" u="none" strike="noStrike" kern="1200" baseline="0" dirty="0" smtClean="0">
                          <a:solidFill>
                            <a:schemeClr val="dk1"/>
                          </a:solidFill>
                          <a:latin typeface="+mn-lt"/>
                          <a:ea typeface="+mn-ea"/>
                          <a:cs typeface="+mn-cs"/>
                        </a:rPr>
                        <a:t>1% persons with disabilities</a:t>
                      </a:r>
                    </a:p>
                    <a:p>
                      <a:pPr marL="457200" lvl="1" indent="0">
                        <a:buFont typeface="Wingdings" panose="05000000000000000000" pitchFamily="2" charset="2"/>
                        <a:buNone/>
                      </a:pPr>
                      <a:endParaRPr lang="en-US" sz="1800" b="0" i="0" u="none" strike="noStrike" kern="1200" baseline="0" dirty="0" smtClean="0">
                        <a:solidFill>
                          <a:schemeClr val="dk1"/>
                        </a:solidFill>
                        <a:latin typeface="+mn-lt"/>
                        <a:ea typeface="+mn-ea"/>
                        <a:cs typeface="+mn-cs"/>
                      </a:endParaRPr>
                    </a:p>
                    <a:p>
                      <a:pPr marL="285750" indent="-285750">
                        <a:buFont typeface="Arial" panose="020B0604020202020204" pitchFamily="34" charset="0"/>
                        <a:buChar char="•"/>
                      </a:pPr>
                      <a:r>
                        <a:rPr lang="en-US" sz="1800" b="0" i="0" u="none" strike="noStrike" kern="1200" baseline="0" dirty="0" smtClean="0">
                          <a:solidFill>
                            <a:schemeClr val="dk1"/>
                          </a:solidFill>
                          <a:latin typeface="+mn-lt"/>
                          <a:ea typeface="+mn-ea"/>
                          <a:cs typeface="+mn-cs"/>
                        </a:rPr>
                        <a:t>2 (2 of 2) Data quality assessment reports produced</a:t>
                      </a:r>
                    </a:p>
                    <a:p>
                      <a:pPr marL="285750" indent="-285750">
                        <a:buFont typeface="Arial" panose="020B0604020202020204" pitchFamily="34" charset="0"/>
                        <a:buChar char="•"/>
                      </a:pPr>
                      <a:endParaRPr lang="en-US" sz="1800" b="0" i="0" u="none" strike="noStrike" kern="1200" baseline="0" dirty="0" smtClean="0">
                        <a:solidFill>
                          <a:schemeClr val="dk1"/>
                        </a:solidFill>
                        <a:latin typeface="+mn-lt"/>
                        <a:ea typeface="+mn-ea"/>
                        <a:cs typeface="+mn-cs"/>
                      </a:endParaRPr>
                    </a:p>
                    <a:p>
                      <a:pPr marL="285750" indent="-285750">
                        <a:buFont typeface="Arial" panose="020B0604020202020204" pitchFamily="34" charset="0"/>
                        <a:buChar char="•"/>
                      </a:pPr>
                      <a:r>
                        <a:rPr lang="en-ZA" sz="1800" b="0" i="0" u="none" strike="noStrike" kern="1200" baseline="0" dirty="0" smtClean="0">
                          <a:solidFill>
                            <a:schemeClr val="dk1"/>
                          </a:solidFill>
                          <a:latin typeface="+mn-lt"/>
                          <a:ea typeface="+mn-ea"/>
                          <a:cs typeface="+mn-cs"/>
                        </a:rPr>
                        <a:t>362 (Target = 350) contracted NPOs supported</a:t>
                      </a:r>
                    </a:p>
                    <a:p>
                      <a:pPr marL="0" indent="0">
                        <a:buFont typeface="Arial" panose="020B0604020202020204" pitchFamily="34" charset="0"/>
                        <a:buNone/>
                      </a:pPr>
                      <a:endParaRPr lang="en-ZA" sz="1800" b="0" i="0" u="none" strike="noStrike" kern="1200" baseline="0" dirty="0" smtClean="0">
                        <a:solidFill>
                          <a:schemeClr val="dk1"/>
                        </a:solidFill>
                        <a:latin typeface="+mn-lt"/>
                        <a:ea typeface="+mn-ea"/>
                        <a:cs typeface="+mn-cs"/>
                      </a:endParaRPr>
                    </a:p>
                    <a:p>
                      <a:pPr marL="285750" indent="-285750">
                        <a:buFont typeface="Arial" panose="020B0604020202020204" pitchFamily="34" charset="0"/>
                        <a:buChar char="•"/>
                      </a:pPr>
                      <a:r>
                        <a:rPr lang="en-ZA" sz="1800" b="0" i="0" u="none" strike="noStrike" kern="1200" baseline="0" dirty="0" smtClean="0">
                          <a:solidFill>
                            <a:schemeClr val="dk1"/>
                          </a:solidFill>
                          <a:latin typeface="+mn-lt"/>
                          <a:ea typeface="+mn-ea"/>
                          <a:cs typeface="+mn-cs"/>
                        </a:rPr>
                        <a:t>322 against 290 public bodies provided with technical support</a:t>
                      </a:r>
                    </a:p>
                    <a:p>
                      <a:pPr marL="285750" indent="-285750">
                        <a:buFont typeface="Arial" panose="020B0604020202020204" pitchFamily="34" charset="0"/>
                        <a:buChar char="•"/>
                      </a:pPr>
                      <a:endParaRPr lang="en-ZA" sz="1800" b="0" i="0" u="none" strike="noStrike" kern="1200" baseline="0" dirty="0" smtClean="0">
                        <a:solidFill>
                          <a:schemeClr val="dk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b="0" i="0" u="none" strike="noStrike" kern="1200" baseline="0" dirty="0" smtClean="0">
                          <a:solidFill>
                            <a:schemeClr val="dk1"/>
                          </a:solidFill>
                          <a:latin typeface="+mn-lt"/>
                          <a:ea typeface="+mn-ea"/>
                          <a:cs typeface="+mn-cs"/>
                        </a:rPr>
                        <a:t>No framework approved - (EPWP Policy) 	</a:t>
                      </a:r>
                    </a:p>
                    <a:p>
                      <a:pPr marL="0" indent="0">
                        <a:buFont typeface="Arial" panose="020B0604020202020204" pitchFamily="34" charset="0"/>
                        <a:buNone/>
                      </a:pPr>
                      <a:r>
                        <a:rPr lang="en-ZA" sz="1800" kern="1200" dirty="0" smtClean="0">
                          <a:solidFill>
                            <a:schemeClr val="dk1"/>
                          </a:solidFill>
                          <a:effectLst/>
                          <a:latin typeface="+mn-lt"/>
                          <a:ea typeface="+mn-ea"/>
                          <a:cs typeface="+mn-cs"/>
                        </a:rPr>
                        <a:t> </a:t>
                      </a:r>
                      <a:endParaRPr lang="en-ZA" sz="1800" b="0" i="0" u="none" strike="noStrike"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34087045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17</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1200329"/>
          </a:xfrm>
          <a:prstGeom prst="rect">
            <a:avLst/>
          </a:prstGeom>
          <a:noFill/>
        </p:spPr>
        <p:txBody>
          <a:bodyPr wrap="square" rtlCol="0">
            <a:spAutoFit/>
          </a:bodyPr>
          <a:lstStyle/>
          <a:p>
            <a:r>
              <a:rPr lang="en-ZA" sz="2400" b="1" dirty="0" smtClean="0">
                <a:solidFill>
                  <a:schemeClr val="bg1"/>
                </a:solidFill>
              </a:rPr>
              <a:t>DPW Programme </a:t>
            </a:r>
            <a:r>
              <a:rPr lang="en-ZA" sz="2400" b="1" dirty="0">
                <a:solidFill>
                  <a:schemeClr val="bg1"/>
                </a:solidFill>
              </a:rPr>
              <a:t>4: </a:t>
            </a:r>
            <a:endParaRPr lang="en-ZA" sz="2400" b="1" dirty="0" smtClean="0">
              <a:solidFill>
                <a:schemeClr val="bg1"/>
              </a:solidFill>
            </a:endParaRPr>
          </a:p>
          <a:p>
            <a:r>
              <a:rPr lang="en-ZA" sz="2400" b="1" dirty="0" smtClean="0">
                <a:solidFill>
                  <a:schemeClr val="bg1"/>
                </a:solidFill>
              </a:rPr>
              <a:t>Property </a:t>
            </a:r>
            <a:r>
              <a:rPr lang="en-ZA" sz="2400" b="1" dirty="0">
                <a:solidFill>
                  <a:schemeClr val="bg1"/>
                </a:solidFill>
              </a:rPr>
              <a:t>and Construction Industry Policy and </a:t>
            </a:r>
            <a:r>
              <a:rPr lang="en-ZA" sz="2400" b="1" dirty="0" smtClean="0">
                <a:solidFill>
                  <a:schemeClr val="bg1"/>
                </a:solidFill>
              </a:rPr>
              <a:t>Research</a:t>
            </a:r>
            <a:endParaRPr lang="en-ZA" sz="2400" b="1" dirty="0">
              <a:solidFill>
                <a:schemeClr val="bg1"/>
              </a:solidFill>
            </a:endParaRPr>
          </a:p>
          <a:p>
            <a:endParaRPr lang="en-ZA" sz="2400" b="1" dirty="0">
              <a:solidFill>
                <a:schemeClr val="bg1"/>
              </a:solidFill>
            </a:endParaRP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xmlns="" val="2203181405"/>
              </p:ext>
            </p:extLst>
          </p:nvPr>
        </p:nvGraphicFramePr>
        <p:xfrm>
          <a:off x="51438" y="908720"/>
          <a:ext cx="9036928" cy="4562997"/>
        </p:xfrm>
        <a:graphic>
          <a:graphicData uri="http://schemas.openxmlformats.org/drawingml/2006/table">
            <a:tbl>
              <a:tblPr firstRow="1" bandRow="1">
                <a:tableStyleId>{10A1B5D5-9B99-4C35-A422-299274C87663}</a:tableStyleId>
              </a:tblPr>
              <a:tblGrid>
                <a:gridCol w="2875039"/>
                <a:gridCol w="6161889"/>
              </a:tblGrid>
              <a:tr h="655195">
                <a:tc>
                  <a:txBody>
                    <a:bodyPr/>
                    <a:lstStyle/>
                    <a:p>
                      <a:r>
                        <a:rPr lang="en-ZA" sz="1600" b="1" i="0" u="none" strike="noStrike" kern="1200" baseline="0" dirty="0" smtClean="0">
                          <a:solidFill>
                            <a:schemeClr val="lt1"/>
                          </a:solidFill>
                          <a:latin typeface="+mn-lt"/>
                          <a:ea typeface="+mn-ea"/>
                          <a:cs typeface="+mn-cs"/>
                        </a:rPr>
                        <a:t>Programme 4: Property and Construction Industry Policy and Research</a:t>
                      </a:r>
                      <a:endParaRPr lang="en-ZA"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ZA" sz="1600" dirty="0" smtClean="0"/>
                        <a:t>Programme performance</a:t>
                      </a:r>
                      <a:endParaRPr lang="en-ZA"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r>
              <a:tr h="3740037">
                <a:tc>
                  <a:txBody>
                    <a:bodyPr/>
                    <a:lstStyle/>
                    <a:p>
                      <a:r>
                        <a:rPr lang="en-ZA" sz="1600" b="1" i="0" u="none" strike="noStrike" kern="1200" baseline="0" dirty="0" smtClean="0">
                          <a:solidFill>
                            <a:schemeClr val="dk1"/>
                          </a:solidFill>
                          <a:latin typeface="+mn-lt"/>
                          <a:ea typeface="+mn-ea"/>
                          <a:cs typeface="+mn-cs"/>
                        </a:rPr>
                        <a:t>Strategic Objective </a:t>
                      </a:r>
                    </a:p>
                    <a:p>
                      <a:endParaRPr lang="en-ZA" sz="1600" b="1" i="0" u="none" strike="noStrike" kern="1200" baseline="0" dirty="0" smtClean="0">
                        <a:solidFill>
                          <a:schemeClr val="dk1"/>
                        </a:solidFill>
                        <a:latin typeface="+mn-lt"/>
                        <a:ea typeface="+mn-ea"/>
                        <a:cs typeface="+mn-cs"/>
                      </a:endParaRPr>
                    </a:p>
                    <a:p>
                      <a:r>
                        <a:rPr lang="en-ZA" sz="1600" b="1" i="0" u="none" strike="noStrike" kern="1200" baseline="0" dirty="0" smtClean="0">
                          <a:solidFill>
                            <a:schemeClr val="dk1"/>
                          </a:solidFill>
                          <a:latin typeface="+mn-lt"/>
                          <a:ea typeface="+mn-ea"/>
                          <a:cs typeface="+mn-cs"/>
                        </a:rPr>
                        <a:t>To regulate and transform the Construction and Property industries</a:t>
                      </a:r>
                    </a:p>
                    <a:p>
                      <a:endParaRPr lang="en-ZA" sz="1600" b="1" i="0" u="none" strike="noStrike"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baseline="0" dirty="0" smtClean="0">
                          <a:solidFill>
                            <a:schemeClr val="dk1"/>
                          </a:solidFill>
                          <a:latin typeface="+mn-lt"/>
                          <a:ea typeface="+mn-ea"/>
                          <a:cs typeface="+mn-cs"/>
                        </a:rPr>
                        <a:t>Comprehensive Public Works White Papers </a:t>
                      </a:r>
                      <a:r>
                        <a:rPr lang="en-ZA" sz="1800" b="0" i="0" u="none" strike="noStrike" kern="1200" baseline="0" dirty="0" smtClean="0">
                          <a:solidFill>
                            <a:schemeClr val="dk1"/>
                          </a:solidFill>
                          <a:latin typeface="+mn-lt"/>
                          <a:ea typeface="+mn-ea"/>
                          <a:cs typeface="+mn-cs"/>
                        </a:rPr>
                        <a:t>Review Report Developed (The initial target was to submit to Minister draft Public Works Bill for gazetting)	</a:t>
                      </a:r>
                    </a:p>
                    <a:p>
                      <a:pPr marL="0" indent="0">
                        <a:buFont typeface="Arial" panose="020B0604020202020204" pitchFamily="34" charset="0"/>
                        <a:buNone/>
                      </a:pPr>
                      <a:endParaRPr lang="en-US" sz="1800" kern="1200" dirty="0" smtClean="0">
                        <a:solidFill>
                          <a:schemeClr val="dk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baseline="0" dirty="0" smtClean="0">
                          <a:solidFill>
                            <a:schemeClr val="dk1"/>
                          </a:solidFill>
                          <a:latin typeface="+mn-lt"/>
                          <a:ea typeface="+mn-ea"/>
                          <a:cs typeface="+mn-cs"/>
                        </a:rPr>
                        <a:t>Proposed draft amendments on Chapter 1&amp;2 of the CIDB Act </a:t>
                      </a:r>
                      <a:r>
                        <a:rPr lang="en-ZA" sz="1800" b="0" i="0" u="none" strike="noStrike" kern="1200" baseline="0" dirty="0" smtClean="0">
                          <a:solidFill>
                            <a:schemeClr val="dk1"/>
                          </a:solidFill>
                          <a:latin typeface="+mn-lt"/>
                          <a:ea typeface="+mn-ea"/>
                          <a:cs typeface="+mn-cs"/>
                        </a:rPr>
                        <a:t>2000 developed. </a:t>
                      </a:r>
                      <a:r>
                        <a:rPr lang="en-US" sz="1800" b="0" i="0" u="none" strike="noStrike" kern="1200" baseline="0" dirty="0" smtClean="0">
                          <a:solidFill>
                            <a:schemeClr val="dk1"/>
                          </a:solidFill>
                          <a:latin typeface="+mn-lt"/>
                          <a:ea typeface="+mn-ea"/>
                          <a:cs typeface="+mn-cs"/>
                        </a:rPr>
                        <a:t>Proposed amendments to CIDB Act and its </a:t>
                      </a:r>
                      <a:r>
                        <a:rPr lang="en-ZA" sz="1800" b="0" i="0" u="none" strike="noStrike" kern="1200" baseline="0" dirty="0" smtClean="0">
                          <a:solidFill>
                            <a:schemeClr val="dk1"/>
                          </a:solidFill>
                          <a:latin typeface="+mn-lt"/>
                          <a:ea typeface="+mn-ea"/>
                          <a:cs typeface="+mn-cs"/>
                        </a:rPr>
                        <a:t>Regulations require further consideration 	</a:t>
                      </a:r>
                    </a:p>
                    <a:p>
                      <a:pPr marL="285750" indent="-285750">
                        <a:buFont typeface="Arial" panose="020B0604020202020204" pitchFamily="34" charset="0"/>
                        <a:buChar char="•"/>
                      </a:pPr>
                      <a:endParaRPr lang="en-US" sz="1800" b="0" i="0" u="none" strike="noStrike" kern="1200" baseline="0" dirty="0" smtClean="0">
                        <a:solidFill>
                          <a:schemeClr val="dk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baseline="0" dirty="0" smtClean="0">
                          <a:solidFill>
                            <a:schemeClr val="dk1"/>
                          </a:solidFill>
                          <a:latin typeface="+mn-lt"/>
                          <a:ea typeface="+mn-ea"/>
                          <a:cs typeface="+mn-cs"/>
                        </a:rPr>
                        <a:t>CBE Amendment Bill and </a:t>
                      </a:r>
                      <a:r>
                        <a:rPr lang="en-ZA" sz="1800" b="0" i="0" u="none" strike="noStrike" kern="1200" baseline="0" dirty="0" smtClean="0">
                          <a:solidFill>
                            <a:schemeClr val="dk1"/>
                          </a:solidFill>
                          <a:latin typeface="+mn-lt"/>
                          <a:ea typeface="+mn-ea"/>
                          <a:cs typeface="+mn-cs"/>
                        </a:rPr>
                        <a:t>BEPCs Amendment Bills </a:t>
                      </a:r>
                      <a:r>
                        <a:rPr lang="en-US" sz="1800" b="0" i="0" u="none" strike="noStrike" kern="1200" baseline="0" dirty="0" smtClean="0">
                          <a:solidFill>
                            <a:schemeClr val="dk1"/>
                          </a:solidFill>
                          <a:latin typeface="+mn-lt"/>
                          <a:ea typeface="+mn-ea"/>
                          <a:cs typeface="+mn-cs"/>
                        </a:rPr>
                        <a:t>not submitted - Engaged BEPC's on policy development. 	</a:t>
                      </a:r>
                    </a:p>
                    <a:p>
                      <a:pPr marL="0" indent="0">
                        <a:buFont typeface="Arial" panose="020B0604020202020204" pitchFamily="34" charset="0"/>
                        <a:buNone/>
                      </a:pPr>
                      <a:endParaRPr lang="en-US" sz="1800" b="0" i="0" u="none" strike="noStrike"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387839656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18</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ZA" sz="2400" b="1" dirty="0" smtClean="0">
                <a:solidFill>
                  <a:srgbClr val="FFFFFF"/>
                </a:solidFill>
              </a:rPr>
              <a:t>DPW Programme 5:</a:t>
            </a:r>
          </a:p>
          <a:p>
            <a:r>
              <a:rPr lang="en-ZA" sz="2400" b="1" dirty="0" smtClean="0">
                <a:solidFill>
                  <a:srgbClr val="FFFFFF"/>
                </a:solidFill>
              </a:rPr>
              <a:t>Prestige Policy</a:t>
            </a:r>
            <a:endParaRPr lang="en-ZA" sz="2400" b="1" dirty="0">
              <a:solidFill>
                <a:schemeClr val="bg1"/>
              </a:solidFill>
            </a:endParaRP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xmlns="" val="4219025188"/>
              </p:ext>
            </p:extLst>
          </p:nvPr>
        </p:nvGraphicFramePr>
        <p:xfrm>
          <a:off x="44552" y="817140"/>
          <a:ext cx="9063952" cy="4968552"/>
        </p:xfrm>
        <a:graphic>
          <a:graphicData uri="http://schemas.openxmlformats.org/drawingml/2006/table">
            <a:tbl>
              <a:tblPr firstRow="1" bandRow="1">
                <a:tableStyleId>{10A1B5D5-9B99-4C35-A422-299274C87663}</a:tableStyleId>
              </a:tblPr>
              <a:tblGrid>
                <a:gridCol w="2223192"/>
                <a:gridCol w="6840760"/>
              </a:tblGrid>
              <a:tr h="1038676">
                <a:tc>
                  <a:txBody>
                    <a:bodyPr/>
                    <a:lstStyle/>
                    <a:p>
                      <a:r>
                        <a:rPr lang="en-ZA" b="1" dirty="0" smtClean="0">
                          <a:solidFill>
                            <a:srgbClr val="FFFFFF"/>
                          </a:solidFill>
                          <a:latin typeface="Aileron-Bold"/>
                        </a:rPr>
                        <a:t>Programme 5 : Prestige Policy</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dirty="0" smtClean="0"/>
                        <a:t>Programme performance</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9876">
                <a:tc>
                  <a:txBody>
                    <a:bodyPr/>
                    <a:lstStyle/>
                    <a:p>
                      <a:r>
                        <a:rPr lang="en-ZA" sz="1500" b="1" i="0" u="none" strike="noStrike" kern="1200" baseline="0" dirty="0" smtClean="0">
                          <a:solidFill>
                            <a:schemeClr val="dk1"/>
                          </a:solidFill>
                          <a:latin typeface="+mn-lt"/>
                          <a:ea typeface="+mn-ea"/>
                          <a:cs typeface="+mn-cs"/>
                        </a:rPr>
                        <a:t>Strategic Objective 1</a:t>
                      </a:r>
                    </a:p>
                    <a:p>
                      <a:endParaRPr lang="en-ZA" sz="1500" b="1" i="0" u="none" strike="noStrike" kern="1200" baseline="0" dirty="0" smtClean="0">
                        <a:solidFill>
                          <a:schemeClr val="dk1"/>
                        </a:solidFill>
                        <a:latin typeface="+mn-lt"/>
                        <a:ea typeface="+mn-ea"/>
                        <a:cs typeface="+mn-cs"/>
                      </a:endParaRPr>
                    </a:p>
                    <a:p>
                      <a:r>
                        <a:rPr lang="en-US" sz="1500" b="1" i="0" u="none" strike="noStrike" kern="1200" baseline="0" dirty="0" smtClean="0">
                          <a:solidFill>
                            <a:schemeClr val="dk1"/>
                          </a:solidFill>
                          <a:latin typeface="+mn-lt"/>
                          <a:ea typeface="+mn-ea"/>
                          <a:cs typeface="+mn-cs"/>
                        </a:rPr>
                        <a:t>To improve the delivery of services to prestige clients</a:t>
                      </a:r>
                      <a:endParaRPr lang="en-ZA" sz="1500" b="0" i="0" u="none" strike="noStrike"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ZA" sz="1800" kern="1200" dirty="0" smtClean="0">
                          <a:solidFill>
                            <a:schemeClr val="tx1"/>
                          </a:solidFill>
                          <a:effectLst/>
                          <a:latin typeface="+mn-lt"/>
                          <a:ea typeface="+mn-ea"/>
                          <a:cs typeface="+mn-cs"/>
                        </a:rPr>
                        <a:t>1 of 2 prestige policies has been developed </a:t>
                      </a:r>
                    </a:p>
                    <a:p>
                      <a:pPr marL="285750" indent="-285750">
                        <a:buFont typeface="Arial" panose="020B0604020202020204" pitchFamily="34" charset="0"/>
                        <a:buChar char="•"/>
                      </a:pPr>
                      <a:endParaRPr lang="en-ZA" sz="1800" b="1" i="0" u="none" strike="noStrike" kern="1200" baseline="0" dirty="0" smtClean="0">
                        <a:solidFill>
                          <a:srgbClr val="FF0000"/>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baseline="0" dirty="0" smtClean="0">
                          <a:solidFill>
                            <a:schemeClr val="dk1"/>
                          </a:solidFill>
                          <a:latin typeface="+mn-lt"/>
                          <a:ea typeface="+mn-ea"/>
                          <a:cs typeface="+mn-cs"/>
                        </a:rPr>
                        <a:t>30% of Movable assets provided within 60 days after </a:t>
                      </a:r>
                      <a:r>
                        <a:rPr lang="en-ZA" sz="1800" b="0" i="0" u="none" strike="noStrike" kern="1200" baseline="0" dirty="0" smtClean="0">
                          <a:solidFill>
                            <a:schemeClr val="dk1"/>
                          </a:solidFill>
                          <a:latin typeface="+mn-lt"/>
                          <a:ea typeface="+mn-ea"/>
                          <a:cs typeface="+mn-cs"/>
                        </a:rPr>
                        <a:t>approval by prestige clients 	</a:t>
                      </a:r>
                    </a:p>
                    <a:p>
                      <a:pPr marL="0" indent="0">
                        <a:buFont typeface="Arial" panose="020B0604020202020204" pitchFamily="34" charset="0"/>
                        <a:buNone/>
                      </a:pPr>
                      <a:endParaRPr lang="en-ZA" sz="1800" b="0" i="0" u="none" strike="noStrike" kern="1200" baseline="0" dirty="0" smtClean="0">
                        <a:solidFill>
                          <a:schemeClr val="dk1"/>
                        </a:solidFill>
                        <a:latin typeface="+mn-lt"/>
                        <a:ea typeface="+mn-ea"/>
                        <a:cs typeface="+mn-cs"/>
                      </a:endParaRPr>
                    </a:p>
                    <a:p>
                      <a:pPr marL="285750" indent="-285750">
                        <a:buFont typeface="Arial" panose="020B0604020202020204" pitchFamily="34" charset="0"/>
                        <a:buChar char="•"/>
                      </a:pPr>
                      <a:r>
                        <a:rPr lang="en-ZA" sz="1800" b="0" i="0" u="none" strike="noStrike" kern="1200" baseline="0" dirty="0" smtClean="0">
                          <a:solidFill>
                            <a:schemeClr val="dk1"/>
                          </a:solidFill>
                          <a:latin typeface="+mn-lt"/>
                          <a:ea typeface="+mn-ea"/>
                          <a:cs typeface="+mn-cs"/>
                        </a:rPr>
                        <a:t>8 planned State events supported with movable infrastructure (100%)</a:t>
                      </a:r>
                    </a:p>
                    <a:p>
                      <a:pPr marL="285750" indent="-285750">
                        <a:buFont typeface="Arial" panose="020B0604020202020204" pitchFamily="34" charset="0"/>
                        <a:buChar char="•"/>
                      </a:pPr>
                      <a:endParaRPr lang="en-US" sz="1800" b="0" i="0" u="none" strike="noStrike" kern="1200" baseline="0" dirty="0" smtClean="0">
                        <a:solidFill>
                          <a:schemeClr val="dk1"/>
                        </a:solidFill>
                        <a:latin typeface="+mn-lt"/>
                        <a:ea typeface="+mn-ea"/>
                        <a:cs typeface="+mn-cs"/>
                      </a:endParaRPr>
                    </a:p>
                    <a:p>
                      <a:pPr marL="285750" indent="-285750">
                        <a:buFont typeface="Arial" panose="020B0604020202020204" pitchFamily="34" charset="0"/>
                        <a:buChar char="•"/>
                      </a:pPr>
                      <a:r>
                        <a:rPr lang="en-US" sz="1800" b="0" i="0" u="none" strike="noStrike" kern="1200" baseline="0" dirty="0" smtClean="0">
                          <a:solidFill>
                            <a:schemeClr val="dk1"/>
                          </a:solidFill>
                          <a:latin typeface="+mn-lt"/>
                          <a:ea typeface="+mn-ea"/>
                          <a:cs typeface="+mn-cs"/>
                        </a:rPr>
                        <a:t>5 (Target of 1 for the period) signed infrastructure worklists for the prestige portfolio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43440995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19</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ZA" sz="2400" b="1" dirty="0" smtClean="0">
                <a:solidFill>
                  <a:schemeClr val="bg1"/>
                </a:solidFill>
              </a:rPr>
              <a:t>DPW Audit Outcomes on</a:t>
            </a:r>
          </a:p>
          <a:p>
            <a:r>
              <a:rPr lang="en-US" sz="2400" b="1" dirty="0" smtClean="0">
                <a:solidFill>
                  <a:schemeClr val="bg1"/>
                </a:solidFill>
              </a:rPr>
              <a:t>Audited Programmes </a:t>
            </a:r>
            <a:endParaRPr lang="en-ZA" sz="2400" b="1" dirty="0">
              <a:solidFill>
                <a:schemeClr val="bg1"/>
              </a:solidFill>
            </a:endParaRP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155333" y="836712"/>
            <a:ext cx="5712811" cy="338554"/>
          </a:xfrm>
          <a:prstGeom prst="rect">
            <a:avLst/>
          </a:prstGeom>
          <a:noFill/>
        </p:spPr>
        <p:txBody>
          <a:bodyPr wrap="square" rtlCol="0">
            <a:spAutoFit/>
          </a:bodyPr>
          <a:lstStyle/>
          <a:p>
            <a:r>
              <a:rPr lang="en-US" sz="1600" b="1" dirty="0" smtClean="0"/>
              <a:t>Programme 3: EPWP</a:t>
            </a:r>
            <a:endParaRPr lang="en-ZA" sz="1600" b="1" dirty="0"/>
          </a:p>
        </p:txBody>
      </p:sp>
      <p:graphicFrame>
        <p:nvGraphicFramePr>
          <p:cNvPr id="10" name="Table 9"/>
          <p:cNvGraphicFramePr>
            <a:graphicFrameLocks noGrp="1"/>
          </p:cNvGraphicFramePr>
          <p:nvPr>
            <p:extLst>
              <p:ext uri="{D42A27DB-BD31-4B8C-83A1-F6EECF244321}">
                <p14:modId xmlns:p14="http://schemas.microsoft.com/office/powerpoint/2010/main" xmlns="" val="803825499"/>
              </p:ext>
            </p:extLst>
          </p:nvPr>
        </p:nvGraphicFramePr>
        <p:xfrm>
          <a:off x="175028" y="1230421"/>
          <a:ext cx="8708776" cy="741680"/>
        </p:xfrm>
        <a:graphic>
          <a:graphicData uri="http://schemas.openxmlformats.org/drawingml/2006/table">
            <a:tbl>
              <a:tblPr firstRow="1" bandRow="1">
                <a:tableStyleId>{073A0DAA-6AF3-43AB-8588-CEC1D06C72B9}</a:tableStyleId>
              </a:tblPr>
              <a:tblGrid>
                <a:gridCol w="2177194"/>
                <a:gridCol w="2177194"/>
                <a:gridCol w="2274832"/>
                <a:gridCol w="2079556"/>
              </a:tblGrid>
              <a:tr h="370840">
                <a:tc>
                  <a:txBody>
                    <a:bodyPr/>
                    <a:lstStyle/>
                    <a:p>
                      <a:r>
                        <a:rPr lang="en-US" sz="1400" dirty="0" smtClean="0">
                          <a:solidFill>
                            <a:schemeClr val="tx1"/>
                          </a:solidFill>
                        </a:rPr>
                        <a:t>2016/17</a:t>
                      </a:r>
                      <a:endParaRPr lang="en-ZA" sz="1400" dirty="0">
                        <a:solidFill>
                          <a:schemeClr val="tx1"/>
                        </a:solidFill>
                      </a:endParaRPr>
                    </a:p>
                  </a:txBody>
                  <a:tcPr>
                    <a:solidFill>
                      <a:schemeClr val="accent6">
                        <a:lumMod val="40000"/>
                        <a:lumOff val="60000"/>
                      </a:schemeClr>
                    </a:solidFill>
                  </a:tcPr>
                </a:tc>
                <a:tc>
                  <a:txBody>
                    <a:bodyPr/>
                    <a:lstStyle/>
                    <a:p>
                      <a:r>
                        <a:rPr lang="en-US" sz="1400" dirty="0" smtClean="0">
                          <a:solidFill>
                            <a:schemeClr val="tx1"/>
                          </a:solidFill>
                        </a:rPr>
                        <a:t>2017/18</a:t>
                      </a:r>
                      <a:endParaRPr lang="en-ZA" sz="1400" dirty="0">
                        <a:solidFill>
                          <a:schemeClr val="tx1"/>
                        </a:solidFill>
                      </a:endParaRPr>
                    </a:p>
                  </a:txBody>
                  <a:tcPr>
                    <a:solidFill>
                      <a:schemeClr val="accent6">
                        <a:lumMod val="40000"/>
                        <a:lumOff val="60000"/>
                      </a:schemeClr>
                    </a:solidFill>
                  </a:tcPr>
                </a:tc>
                <a:tc>
                  <a:txBody>
                    <a:bodyPr/>
                    <a:lstStyle/>
                    <a:p>
                      <a:r>
                        <a:rPr lang="en-US" sz="1400" dirty="0" smtClean="0">
                          <a:solidFill>
                            <a:schemeClr val="tx1"/>
                          </a:solidFill>
                        </a:rPr>
                        <a:t>2018/19</a:t>
                      </a:r>
                      <a:endParaRPr lang="en-ZA" sz="1400" dirty="0">
                        <a:solidFill>
                          <a:schemeClr val="tx1"/>
                        </a:solidFill>
                      </a:endParaRPr>
                    </a:p>
                  </a:txBody>
                  <a:tcPr>
                    <a:solidFill>
                      <a:schemeClr val="accent6">
                        <a:lumMod val="40000"/>
                        <a:lumOff val="60000"/>
                      </a:schemeClr>
                    </a:solidFill>
                  </a:tcPr>
                </a:tc>
                <a:tc>
                  <a:txBody>
                    <a:bodyPr/>
                    <a:lstStyle/>
                    <a:p>
                      <a:r>
                        <a:rPr lang="en-US" sz="1400" dirty="0" smtClean="0">
                          <a:solidFill>
                            <a:schemeClr val="tx1"/>
                          </a:solidFill>
                        </a:rPr>
                        <a:t>Analysis</a:t>
                      </a:r>
                      <a:r>
                        <a:rPr lang="en-US" sz="1400" baseline="0" dirty="0" smtClean="0">
                          <a:solidFill>
                            <a:schemeClr val="tx1"/>
                          </a:solidFill>
                        </a:rPr>
                        <a:t> of performance </a:t>
                      </a:r>
                      <a:endParaRPr lang="en-ZA" sz="1400" dirty="0">
                        <a:solidFill>
                          <a:schemeClr val="tx1"/>
                        </a:solidFill>
                      </a:endParaRPr>
                    </a:p>
                  </a:txBody>
                  <a:tcPr>
                    <a:solidFill>
                      <a:schemeClr val="accent6">
                        <a:lumMod val="40000"/>
                        <a:lumOff val="60000"/>
                      </a:schemeClr>
                    </a:solidFill>
                  </a:tcPr>
                </a:tc>
              </a:tr>
              <a:tr h="370840">
                <a:tc>
                  <a:txBody>
                    <a:bodyPr/>
                    <a:lstStyle/>
                    <a:p>
                      <a:r>
                        <a:rPr lang="en-US" sz="1400" dirty="0" smtClean="0"/>
                        <a:t>Disclaimer</a:t>
                      </a:r>
                      <a:r>
                        <a:rPr lang="en-US" sz="1400" baseline="0" dirty="0" smtClean="0"/>
                        <a:t> </a:t>
                      </a:r>
                      <a:endParaRPr lang="en-ZA" sz="1400" dirty="0"/>
                    </a:p>
                  </a:txBody>
                  <a:tcPr/>
                </a:tc>
                <a:tc>
                  <a:txBody>
                    <a:bodyPr/>
                    <a:lstStyle/>
                    <a:p>
                      <a:r>
                        <a:rPr lang="en-US" sz="1400" dirty="0" smtClean="0"/>
                        <a:t>Qualification </a:t>
                      </a:r>
                      <a:endParaRPr lang="en-ZA" sz="1400" dirty="0"/>
                    </a:p>
                  </a:txBody>
                  <a:tcPr/>
                </a:tc>
                <a:tc>
                  <a:txBody>
                    <a:bodyPr/>
                    <a:lstStyle/>
                    <a:p>
                      <a:r>
                        <a:rPr lang="en-US" sz="1400" dirty="0" smtClean="0"/>
                        <a:t>Qualification </a:t>
                      </a:r>
                      <a:endParaRPr lang="en-ZA" sz="1400" dirty="0"/>
                    </a:p>
                  </a:txBody>
                  <a:tcPr/>
                </a:tc>
                <a:tc>
                  <a:txBody>
                    <a:bodyPr/>
                    <a:lstStyle/>
                    <a:p>
                      <a:r>
                        <a:rPr lang="en-US" sz="1400" dirty="0" smtClean="0"/>
                        <a:t>Unchanged </a:t>
                      </a:r>
                      <a:r>
                        <a:rPr lang="en-US" sz="1400" baseline="0" dirty="0" smtClean="0"/>
                        <a:t> </a:t>
                      </a:r>
                      <a:endParaRPr lang="en-ZA" sz="1400" dirty="0"/>
                    </a:p>
                  </a:txBody>
                  <a:tcPr>
                    <a:solidFill>
                      <a:srgbClr val="0070C0"/>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xmlns="" val="1648498992"/>
              </p:ext>
            </p:extLst>
          </p:nvPr>
        </p:nvGraphicFramePr>
        <p:xfrm>
          <a:off x="168736" y="3078252"/>
          <a:ext cx="8732956" cy="741680"/>
        </p:xfrm>
        <a:graphic>
          <a:graphicData uri="http://schemas.openxmlformats.org/drawingml/2006/table">
            <a:tbl>
              <a:tblPr firstRow="1" bandRow="1">
                <a:tableStyleId>{073A0DAA-6AF3-43AB-8588-CEC1D06C72B9}</a:tableStyleId>
              </a:tblPr>
              <a:tblGrid>
                <a:gridCol w="2183239"/>
                <a:gridCol w="2183239"/>
                <a:gridCol w="2183239"/>
                <a:gridCol w="2183239"/>
              </a:tblGrid>
              <a:tr h="370840">
                <a:tc>
                  <a:txBody>
                    <a:bodyPr/>
                    <a:lstStyle/>
                    <a:p>
                      <a:r>
                        <a:rPr lang="en-US" sz="1400" dirty="0" smtClean="0">
                          <a:solidFill>
                            <a:schemeClr val="tx1"/>
                          </a:solidFill>
                        </a:rPr>
                        <a:t>2016/17</a:t>
                      </a:r>
                      <a:endParaRPr lang="en-ZA" sz="1400" dirty="0">
                        <a:solidFill>
                          <a:schemeClr val="tx1"/>
                        </a:solidFill>
                      </a:endParaRPr>
                    </a:p>
                  </a:txBody>
                  <a:tcPr>
                    <a:solidFill>
                      <a:schemeClr val="accent6">
                        <a:lumMod val="40000"/>
                        <a:lumOff val="60000"/>
                      </a:schemeClr>
                    </a:solidFill>
                  </a:tcPr>
                </a:tc>
                <a:tc>
                  <a:txBody>
                    <a:bodyPr/>
                    <a:lstStyle/>
                    <a:p>
                      <a:r>
                        <a:rPr lang="en-US" sz="1400" dirty="0" smtClean="0">
                          <a:solidFill>
                            <a:schemeClr val="tx1"/>
                          </a:solidFill>
                        </a:rPr>
                        <a:t>2017/18</a:t>
                      </a:r>
                      <a:endParaRPr lang="en-ZA" sz="1400" dirty="0">
                        <a:solidFill>
                          <a:schemeClr val="tx1"/>
                        </a:solidFill>
                      </a:endParaRPr>
                    </a:p>
                  </a:txBody>
                  <a:tcPr>
                    <a:solidFill>
                      <a:schemeClr val="accent6">
                        <a:lumMod val="40000"/>
                        <a:lumOff val="60000"/>
                      </a:schemeClr>
                    </a:solidFill>
                  </a:tcPr>
                </a:tc>
                <a:tc>
                  <a:txBody>
                    <a:bodyPr/>
                    <a:lstStyle/>
                    <a:p>
                      <a:r>
                        <a:rPr lang="en-US" sz="1400" dirty="0" smtClean="0">
                          <a:solidFill>
                            <a:schemeClr val="tx1"/>
                          </a:solidFill>
                        </a:rPr>
                        <a:t>2018/19</a:t>
                      </a:r>
                      <a:endParaRPr lang="en-ZA" sz="1400" dirty="0">
                        <a:solidFill>
                          <a:schemeClr val="tx1"/>
                        </a:solidFill>
                      </a:endParaRPr>
                    </a:p>
                  </a:txBody>
                  <a:tcPr>
                    <a:solidFill>
                      <a:schemeClr val="accent6">
                        <a:lumMod val="40000"/>
                        <a:lumOff val="60000"/>
                      </a:schemeClr>
                    </a:solidFill>
                  </a:tcPr>
                </a:tc>
                <a:tc>
                  <a:txBody>
                    <a:bodyPr/>
                    <a:lstStyle/>
                    <a:p>
                      <a:r>
                        <a:rPr lang="en-US" sz="1400" dirty="0" smtClean="0">
                          <a:solidFill>
                            <a:schemeClr val="tx1"/>
                          </a:solidFill>
                        </a:rPr>
                        <a:t>Analysis</a:t>
                      </a:r>
                      <a:r>
                        <a:rPr lang="en-US" sz="1400" baseline="0" dirty="0" smtClean="0">
                          <a:solidFill>
                            <a:schemeClr val="tx1"/>
                          </a:solidFill>
                        </a:rPr>
                        <a:t> of performance </a:t>
                      </a:r>
                      <a:endParaRPr lang="en-ZA" sz="1400" dirty="0">
                        <a:solidFill>
                          <a:schemeClr val="tx1"/>
                        </a:solidFill>
                      </a:endParaRPr>
                    </a:p>
                  </a:txBody>
                  <a:tcPr>
                    <a:solidFill>
                      <a:schemeClr val="accent6">
                        <a:lumMod val="40000"/>
                        <a:lumOff val="60000"/>
                      </a:schemeClr>
                    </a:solidFill>
                  </a:tcPr>
                </a:tc>
              </a:tr>
              <a:tr h="370840">
                <a:tc>
                  <a:txBody>
                    <a:bodyPr/>
                    <a:lstStyle/>
                    <a:p>
                      <a:r>
                        <a:rPr lang="en-US" sz="1400" dirty="0" smtClean="0"/>
                        <a:t>Unqualified </a:t>
                      </a:r>
                      <a:endParaRPr lang="en-ZA" sz="1400" dirty="0"/>
                    </a:p>
                  </a:txBody>
                  <a:tcPr/>
                </a:tc>
                <a:tc>
                  <a:txBody>
                    <a:bodyPr/>
                    <a:lstStyle/>
                    <a:p>
                      <a:r>
                        <a:rPr lang="en-US" sz="1400" dirty="0" smtClean="0"/>
                        <a:t>Unqualified </a:t>
                      </a:r>
                      <a:endParaRPr lang="en-ZA" sz="1400" dirty="0"/>
                    </a:p>
                  </a:txBody>
                  <a:tcPr/>
                </a:tc>
                <a:tc>
                  <a:txBody>
                    <a:bodyPr/>
                    <a:lstStyle/>
                    <a:p>
                      <a:r>
                        <a:rPr lang="en-US" sz="1400" dirty="0" smtClean="0"/>
                        <a:t>Unqualified </a:t>
                      </a:r>
                      <a:endParaRPr lang="en-ZA" sz="1400" dirty="0"/>
                    </a:p>
                  </a:txBody>
                  <a:tcPr/>
                </a:tc>
                <a:tc>
                  <a:txBody>
                    <a:bodyPr/>
                    <a:lstStyle/>
                    <a:p>
                      <a:r>
                        <a:rPr lang="en-US" sz="1400" dirty="0" smtClean="0"/>
                        <a:t>Unchanged </a:t>
                      </a:r>
                      <a:endParaRPr lang="en-ZA" sz="1400" dirty="0"/>
                    </a:p>
                  </a:txBody>
                  <a:tcPr>
                    <a:solidFill>
                      <a:srgbClr val="0070C0"/>
                    </a:solidFill>
                  </a:tcPr>
                </a:tc>
              </a:tr>
            </a:tbl>
          </a:graphicData>
        </a:graphic>
      </p:graphicFrame>
      <p:sp>
        <p:nvSpPr>
          <p:cNvPr id="15" name="TextBox 14"/>
          <p:cNvSpPr txBox="1"/>
          <p:nvPr/>
        </p:nvSpPr>
        <p:spPr>
          <a:xfrm>
            <a:off x="96728" y="2636912"/>
            <a:ext cx="8737147" cy="338554"/>
          </a:xfrm>
          <a:prstGeom prst="rect">
            <a:avLst/>
          </a:prstGeom>
          <a:noFill/>
        </p:spPr>
        <p:txBody>
          <a:bodyPr wrap="square" rtlCol="0">
            <a:spAutoFit/>
          </a:bodyPr>
          <a:lstStyle/>
          <a:p>
            <a:r>
              <a:rPr lang="en-US" sz="1600" b="1" dirty="0" smtClean="0"/>
              <a:t>Programme 4: </a:t>
            </a:r>
            <a:r>
              <a:rPr lang="en-ZA" sz="1600" b="1" dirty="0"/>
              <a:t>Property and Construction Industry Policy and Research</a:t>
            </a:r>
          </a:p>
        </p:txBody>
      </p:sp>
      <p:graphicFrame>
        <p:nvGraphicFramePr>
          <p:cNvPr id="16" name="Table 15"/>
          <p:cNvGraphicFramePr>
            <a:graphicFrameLocks noGrp="1"/>
          </p:cNvGraphicFramePr>
          <p:nvPr>
            <p:extLst>
              <p:ext uri="{D42A27DB-BD31-4B8C-83A1-F6EECF244321}">
                <p14:modId xmlns:p14="http://schemas.microsoft.com/office/powerpoint/2010/main" xmlns="" val="429412529"/>
              </p:ext>
            </p:extLst>
          </p:nvPr>
        </p:nvGraphicFramePr>
        <p:xfrm>
          <a:off x="155333" y="4335395"/>
          <a:ext cx="8708776" cy="741680"/>
        </p:xfrm>
        <a:graphic>
          <a:graphicData uri="http://schemas.openxmlformats.org/drawingml/2006/table">
            <a:tbl>
              <a:tblPr firstRow="1" bandRow="1">
                <a:tableStyleId>{073A0DAA-6AF3-43AB-8588-CEC1D06C72B9}</a:tableStyleId>
              </a:tblPr>
              <a:tblGrid>
                <a:gridCol w="2177194"/>
                <a:gridCol w="2177194"/>
                <a:gridCol w="2177194"/>
                <a:gridCol w="2177194"/>
              </a:tblGrid>
              <a:tr h="370840">
                <a:tc>
                  <a:txBody>
                    <a:bodyPr/>
                    <a:lstStyle/>
                    <a:p>
                      <a:r>
                        <a:rPr lang="en-US" sz="1400" dirty="0" smtClean="0">
                          <a:solidFill>
                            <a:schemeClr val="tx1"/>
                          </a:solidFill>
                        </a:rPr>
                        <a:t>2016/17</a:t>
                      </a:r>
                      <a:endParaRPr lang="en-ZA" sz="1400" dirty="0">
                        <a:solidFill>
                          <a:schemeClr val="tx1"/>
                        </a:solidFill>
                      </a:endParaRPr>
                    </a:p>
                  </a:txBody>
                  <a:tcPr>
                    <a:solidFill>
                      <a:schemeClr val="accent6">
                        <a:lumMod val="40000"/>
                        <a:lumOff val="60000"/>
                      </a:schemeClr>
                    </a:solidFill>
                  </a:tcPr>
                </a:tc>
                <a:tc>
                  <a:txBody>
                    <a:bodyPr/>
                    <a:lstStyle/>
                    <a:p>
                      <a:r>
                        <a:rPr lang="en-US" sz="1400" dirty="0" smtClean="0">
                          <a:solidFill>
                            <a:schemeClr val="tx1"/>
                          </a:solidFill>
                        </a:rPr>
                        <a:t>2017/18</a:t>
                      </a:r>
                      <a:endParaRPr lang="en-ZA" sz="1400" dirty="0">
                        <a:solidFill>
                          <a:schemeClr val="tx1"/>
                        </a:solidFill>
                      </a:endParaRPr>
                    </a:p>
                  </a:txBody>
                  <a:tcPr>
                    <a:solidFill>
                      <a:schemeClr val="accent6">
                        <a:lumMod val="40000"/>
                        <a:lumOff val="60000"/>
                      </a:schemeClr>
                    </a:solidFill>
                  </a:tcPr>
                </a:tc>
                <a:tc>
                  <a:txBody>
                    <a:bodyPr/>
                    <a:lstStyle/>
                    <a:p>
                      <a:r>
                        <a:rPr lang="en-US" sz="1400" dirty="0" smtClean="0">
                          <a:solidFill>
                            <a:schemeClr val="tx1"/>
                          </a:solidFill>
                        </a:rPr>
                        <a:t>2018/19</a:t>
                      </a:r>
                      <a:endParaRPr lang="en-ZA" sz="1400" dirty="0">
                        <a:solidFill>
                          <a:schemeClr val="tx1"/>
                        </a:solidFill>
                      </a:endParaRPr>
                    </a:p>
                  </a:txBody>
                  <a:tcPr>
                    <a:solidFill>
                      <a:schemeClr val="accent6">
                        <a:lumMod val="40000"/>
                        <a:lumOff val="60000"/>
                      </a:schemeClr>
                    </a:solidFill>
                  </a:tcPr>
                </a:tc>
                <a:tc>
                  <a:txBody>
                    <a:bodyPr/>
                    <a:lstStyle/>
                    <a:p>
                      <a:r>
                        <a:rPr lang="en-US" sz="1400" dirty="0" smtClean="0">
                          <a:solidFill>
                            <a:schemeClr val="tx1"/>
                          </a:solidFill>
                        </a:rPr>
                        <a:t>Analysis</a:t>
                      </a:r>
                      <a:r>
                        <a:rPr lang="en-US" sz="1400" baseline="0" dirty="0" smtClean="0">
                          <a:solidFill>
                            <a:schemeClr val="tx1"/>
                          </a:solidFill>
                        </a:rPr>
                        <a:t> of performance </a:t>
                      </a:r>
                      <a:endParaRPr lang="en-ZA" sz="1400" dirty="0">
                        <a:solidFill>
                          <a:schemeClr val="tx1"/>
                        </a:solidFill>
                      </a:endParaRPr>
                    </a:p>
                  </a:txBody>
                  <a:tcPr>
                    <a:solidFill>
                      <a:schemeClr val="accent6">
                        <a:lumMod val="40000"/>
                        <a:lumOff val="60000"/>
                      </a:schemeClr>
                    </a:solidFill>
                  </a:tcPr>
                </a:tc>
              </a:tr>
              <a:tr h="370840">
                <a:tc>
                  <a:txBody>
                    <a:bodyPr/>
                    <a:lstStyle/>
                    <a:p>
                      <a:r>
                        <a:rPr lang="en-US" sz="1400" dirty="0" smtClean="0"/>
                        <a:t>Disclaimer</a:t>
                      </a:r>
                      <a:r>
                        <a:rPr lang="en-US" sz="1400" baseline="0" dirty="0" smtClean="0"/>
                        <a:t> </a:t>
                      </a:r>
                      <a:endParaRPr lang="en-ZA" sz="1400" dirty="0"/>
                    </a:p>
                  </a:txBody>
                  <a:tcPr/>
                </a:tc>
                <a:tc>
                  <a:txBody>
                    <a:bodyPr/>
                    <a:lstStyle/>
                    <a:p>
                      <a:r>
                        <a:rPr lang="en-US" sz="1400" dirty="0" smtClean="0"/>
                        <a:t>Disclaimer </a:t>
                      </a:r>
                      <a:endParaRPr lang="en-ZA" sz="1400" dirty="0"/>
                    </a:p>
                  </a:txBody>
                  <a:tcPr/>
                </a:tc>
                <a:tc>
                  <a:txBody>
                    <a:bodyPr/>
                    <a:lstStyle/>
                    <a:p>
                      <a:r>
                        <a:rPr lang="en-US" sz="1400" dirty="0" smtClean="0"/>
                        <a:t>Unqualified </a:t>
                      </a:r>
                      <a:endParaRPr lang="en-ZA" sz="1400" dirty="0"/>
                    </a:p>
                  </a:txBody>
                  <a:tcPr/>
                </a:tc>
                <a:tc>
                  <a:txBody>
                    <a:bodyPr/>
                    <a:lstStyle/>
                    <a:p>
                      <a:r>
                        <a:rPr lang="en-US" sz="1400" dirty="0" smtClean="0"/>
                        <a:t>Improvement </a:t>
                      </a:r>
                      <a:endParaRPr lang="en-ZA" sz="1400" dirty="0"/>
                    </a:p>
                  </a:txBody>
                  <a:tcPr>
                    <a:solidFill>
                      <a:srgbClr val="00B050"/>
                    </a:solidFill>
                  </a:tcPr>
                </a:tc>
              </a:tr>
            </a:tbl>
          </a:graphicData>
        </a:graphic>
      </p:graphicFrame>
      <p:sp>
        <p:nvSpPr>
          <p:cNvPr id="19" name="TextBox 18"/>
          <p:cNvSpPr txBox="1"/>
          <p:nvPr/>
        </p:nvSpPr>
        <p:spPr>
          <a:xfrm>
            <a:off x="131153" y="3822047"/>
            <a:ext cx="5712811" cy="338554"/>
          </a:xfrm>
          <a:prstGeom prst="rect">
            <a:avLst/>
          </a:prstGeom>
          <a:noFill/>
        </p:spPr>
        <p:txBody>
          <a:bodyPr wrap="square" rtlCol="0">
            <a:spAutoFit/>
          </a:bodyPr>
          <a:lstStyle/>
          <a:p>
            <a:r>
              <a:rPr lang="en-US" sz="1600" b="1" dirty="0" smtClean="0"/>
              <a:t>Programme 5: Prestige Policy </a:t>
            </a:r>
            <a:endParaRPr lang="en-ZA" sz="1600" b="1" dirty="0"/>
          </a:p>
        </p:txBody>
      </p:sp>
      <p:sp>
        <p:nvSpPr>
          <p:cNvPr id="20" name="Rectangle 19"/>
          <p:cNvSpPr/>
          <p:nvPr/>
        </p:nvSpPr>
        <p:spPr>
          <a:xfrm>
            <a:off x="217612" y="5171747"/>
            <a:ext cx="8708776" cy="1169551"/>
          </a:xfrm>
          <a:prstGeom prst="rect">
            <a:avLst/>
          </a:prstGeom>
        </p:spPr>
        <p:txBody>
          <a:bodyPr wrap="square">
            <a:spAutoFit/>
          </a:bodyPr>
          <a:lstStyle/>
          <a:p>
            <a:pPr marL="285750" indent="-285750" algn="just" fontAlgn="t">
              <a:buFont typeface="Arial" panose="020B0604020202020204" pitchFamily="34" charset="0"/>
              <a:buChar char="•"/>
            </a:pPr>
            <a:r>
              <a:rPr lang="en-GB" sz="1400" dirty="0" smtClean="0"/>
              <a:t>Effective performance reviews were conducted to </a:t>
            </a:r>
            <a:r>
              <a:rPr lang="en-GB" sz="1400" dirty="0"/>
              <a:t>ensure consistency of the reported information with the planned </a:t>
            </a:r>
            <a:r>
              <a:rPr lang="en-GB" sz="1400" dirty="0" smtClean="0"/>
              <a:t>information (at Branch and EXCO Level) </a:t>
            </a:r>
          </a:p>
          <a:p>
            <a:pPr marL="285750" indent="-285750" algn="just" fontAlgn="t">
              <a:buFont typeface="Arial" panose="020B0604020202020204" pitchFamily="34" charset="0"/>
              <a:buChar char="•"/>
            </a:pPr>
            <a:r>
              <a:rPr lang="en-GB" sz="1400" dirty="0" smtClean="0"/>
              <a:t>Improved governance structures for accountability across all regions to ensure adequate information and supporting evidence</a:t>
            </a:r>
          </a:p>
          <a:p>
            <a:pPr marL="285750" indent="-285750" algn="just" fontAlgn="t">
              <a:buFont typeface="Arial" panose="020B0604020202020204" pitchFamily="34" charset="0"/>
              <a:buChar char="•"/>
            </a:pPr>
            <a:r>
              <a:rPr lang="en-GB" sz="1400" dirty="0" smtClean="0"/>
              <a:t>Further, improved reporting channels and review </a:t>
            </a:r>
            <a:r>
              <a:rPr lang="en-GB" sz="1400" dirty="0"/>
              <a:t>and </a:t>
            </a:r>
            <a:r>
              <a:rPr lang="en-GB" sz="1400" dirty="0" smtClean="0"/>
              <a:t>monitoring of </a:t>
            </a:r>
            <a:r>
              <a:rPr lang="en-GB" sz="1400" dirty="0"/>
              <a:t>compliance with applicable </a:t>
            </a:r>
            <a:r>
              <a:rPr lang="en-GB" sz="1400" dirty="0" smtClean="0"/>
              <a:t>legislation</a:t>
            </a:r>
            <a:endParaRPr lang="en-GB" sz="1400" dirty="0"/>
          </a:p>
        </p:txBody>
      </p:sp>
      <p:sp>
        <p:nvSpPr>
          <p:cNvPr id="2" name="Rectangle 1"/>
          <p:cNvSpPr/>
          <p:nvPr/>
        </p:nvSpPr>
        <p:spPr>
          <a:xfrm>
            <a:off x="155333" y="2067343"/>
            <a:ext cx="8708776" cy="523220"/>
          </a:xfrm>
          <a:prstGeom prst="rect">
            <a:avLst/>
          </a:prstGeom>
        </p:spPr>
        <p:txBody>
          <a:bodyPr wrap="square">
            <a:spAutoFit/>
          </a:bodyPr>
          <a:lstStyle/>
          <a:p>
            <a:pPr marL="285750" indent="-285750">
              <a:buFont typeface="Arial" panose="020B0604020202020204" pitchFamily="34" charset="0"/>
              <a:buChar char="•"/>
            </a:pPr>
            <a:r>
              <a:rPr lang="en-US" sz="1400" dirty="0"/>
              <a:t>Sufficient appropriate audit evidence could not be provided in some instances while in other cases, the supporting evidence provided did not agree to the reported achievements in the annual performance </a:t>
            </a:r>
            <a:r>
              <a:rPr lang="en-US" sz="1400" dirty="0" smtClean="0"/>
              <a:t>report</a:t>
            </a:r>
            <a:endParaRPr lang="en-US" sz="1400" dirty="0"/>
          </a:p>
        </p:txBody>
      </p:sp>
    </p:spTree>
    <p:extLst>
      <p:ext uri="{BB962C8B-B14F-4D97-AF65-F5344CB8AC3E}">
        <p14:creationId xmlns:p14="http://schemas.microsoft.com/office/powerpoint/2010/main" xmlns="" val="265111205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2</a:t>
            </a:fld>
            <a:endParaRPr lang="en-US" altLang="en-US" sz="1400" dirty="0" smtClean="0">
              <a:latin typeface="Times" pitchFamily="18"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4" cstate="print"/>
          <a:stretch>
            <a:fillRect/>
          </a:stretch>
        </p:blipFill>
        <p:spPr>
          <a:xfrm>
            <a:off x="0" y="1"/>
            <a:ext cx="9156771" cy="805727"/>
          </a:xfrm>
          <a:prstGeom prst="rect">
            <a:avLst/>
          </a:prstGeom>
        </p:spPr>
      </p:pic>
      <p:sp>
        <p:nvSpPr>
          <p:cNvPr id="13" name="Rectangle 12"/>
          <p:cNvSpPr/>
          <p:nvPr/>
        </p:nvSpPr>
        <p:spPr>
          <a:xfrm>
            <a:off x="111550" y="131534"/>
            <a:ext cx="2520280" cy="461665"/>
          </a:xfrm>
          <a:prstGeom prst="rect">
            <a:avLst/>
          </a:prstGeom>
        </p:spPr>
        <p:txBody>
          <a:bodyPr wrap="square">
            <a:spAutoFit/>
          </a:bodyPr>
          <a:lstStyle/>
          <a:p>
            <a:r>
              <a:rPr lang="en-ZA" sz="2400" b="1" dirty="0" smtClean="0">
                <a:solidFill>
                  <a:schemeClr val="bg1"/>
                </a:solidFill>
              </a:rPr>
              <a:t>Purpose </a:t>
            </a:r>
            <a:endParaRPr lang="en-ZA" sz="2400" dirty="0">
              <a:solidFill>
                <a:schemeClr val="bg1"/>
              </a:solidFill>
            </a:endParaRPr>
          </a:p>
        </p:txBody>
      </p:sp>
      <p:graphicFrame>
        <p:nvGraphicFramePr>
          <p:cNvPr id="6" name="Table 5"/>
          <p:cNvGraphicFramePr>
            <a:graphicFrameLocks noGrp="1"/>
          </p:cNvGraphicFramePr>
          <p:nvPr/>
        </p:nvGraphicFramePr>
        <p:xfrm>
          <a:off x="7349383" y="948583"/>
          <a:ext cx="208280" cy="3862699"/>
        </p:xfrm>
        <a:graphic>
          <a:graphicData uri="http://schemas.openxmlformats.org/drawingml/2006/table">
            <a:tbl>
              <a:tblPr/>
              <a:tblGrid>
                <a:gridCol w="208280"/>
              </a:tblGrid>
              <a:tr h="3862699">
                <a:tc>
                  <a:txBody>
                    <a:bodyPr/>
                    <a:lstStyle/>
                    <a:p>
                      <a:endParaRPr lang="en-ZA" dirty="0"/>
                    </a:p>
                  </a:txBody>
                  <a:tcPr>
                    <a:lnL>
                      <a:noFill/>
                    </a:lnL>
                    <a:lnR>
                      <a:noFill/>
                    </a:lnR>
                    <a:lnT>
                      <a:noFill/>
                    </a:lnT>
                    <a:lnB>
                      <a:noFill/>
                    </a:lnB>
                  </a:tcPr>
                </a:tc>
              </a:tr>
            </a:tbl>
          </a:graphicData>
        </a:graphic>
      </p:graphicFrame>
      <p:sp>
        <p:nvSpPr>
          <p:cNvPr id="10" name="TextBox 9"/>
          <p:cNvSpPr txBox="1"/>
          <p:nvPr/>
        </p:nvSpPr>
        <p:spPr>
          <a:xfrm>
            <a:off x="3160739" y="1628800"/>
            <a:ext cx="5740886" cy="2092881"/>
          </a:xfrm>
          <a:prstGeom prst="rect">
            <a:avLst/>
          </a:prstGeom>
          <a:noFill/>
        </p:spPr>
        <p:txBody>
          <a:bodyPr wrap="square" rtlCol="0">
            <a:spAutoFit/>
          </a:bodyPr>
          <a:lstStyle/>
          <a:p>
            <a:pPr marL="285750" indent="-285750">
              <a:buFont typeface="Arial" charset="0"/>
              <a:buChar char="•"/>
            </a:pPr>
            <a:r>
              <a:rPr lang="en-ZA" sz="2800" dirty="0" smtClean="0"/>
              <a:t>To Brief the Portfolio Committee on </a:t>
            </a:r>
            <a:r>
              <a:rPr lang="en-US" sz="2800" dirty="0" smtClean="0"/>
              <a:t>the </a:t>
            </a:r>
            <a:r>
              <a:rPr lang="en-US" sz="2800" dirty="0"/>
              <a:t>2018/19 </a:t>
            </a:r>
            <a:r>
              <a:rPr lang="en-US" sz="2800" dirty="0" smtClean="0"/>
              <a:t>Annual Performance of the Department of Public Works &amp; </a:t>
            </a:r>
            <a:r>
              <a:rPr lang="en-US" sz="2800" dirty="0"/>
              <a:t>Infrastructure </a:t>
            </a:r>
            <a:r>
              <a:rPr lang="en-GB" sz="2800" b="1" dirty="0">
                <a:solidFill>
                  <a:srgbClr val="FF0000"/>
                </a:solidFill>
              </a:rPr>
              <a:t>	</a:t>
            </a:r>
            <a:endParaRPr lang="en-ZA" b="1" dirty="0" smtClean="0">
              <a:solidFill>
                <a:srgbClr val="FF0000"/>
              </a:solidFill>
            </a:endParaRPr>
          </a:p>
          <a:p>
            <a:endParaRPr lang="en-ZA" dirty="0"/>
          </a:p>
        </p:txBody>
      </p:sp>
      <p:pic>
        <p:nvPicPr>
          <p:cNvPr id="2" name="Picture 1"/>
          <p:cNvPicPr>
            <a:picLocks noChangeAspect="1"/>
          </p:cNvPicPr>
          <p:nvPr/>
        </p:nvPicPr>
        <p:blipFill>
          <a:blip r:embed="rId5" cstate="print"/>
          <a:stretch>
            <a:fillRect/>
          </a:stretch>
        </p:blipFill>
        <p:spPr>
          <a:xfrm>
            <a:off x="111549" y="1484784"/>
            <a:ext cx="3030011" cy="4176464"/>
          </a:xfrm>
          <a:prstGeom prst="rect">
            <a:avLst/>
          </a:prstGeom>
          <a:ln>
            <a:solidFill>
              <a:schemeClr val="accent6"/>
            </a:solidFill>
          </a:ln>
        </p:spPr>
      </p:pic>
    </p:spTree>
    <p:extLst>
      <p:ext uri="{BB962C8B-B14F-4D97-AF65-F5344CB8AC3E}">
        <p14:creationId xmlns:p14="http://schemas.microsoft.com/office/powerpoint/2010/main" xmlns="" val="220978993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20</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12771" y="2060848"/>
            <a:ext cx="9156771" cy="1512168"/>
          </a:xfrm>
          <a:prstGeom prst="rect">
            <a:avLst/>
          </a:prstGeom>
        </p:spPr>
      </p:pic>
      <p:sp>
        <p:nvSpPr>
          <p:cNvPr id="12" name="TextBox 11"/>
          <p:cNvSpPr txBox="1"/>
          <p:nvPr/>
        </p:nvSpPr>
        <p:spPr>
          <a:xfrm>
            <a:off x="55225" y="2035578"/>
            <a:ext cx="5524887" cy="1323439"/>
          </a:xfrm>
          <a:prstGeom prst="rect">
            <a:avLst/>
          </a:prstGeom>
          <a:noFill/>
        </p:spPr>
        <p:txBody>
          <a:bodyPr wrap="square" rtlCol="0">
            <a:spAutoFit/>
          </a:bodyPr>
          <a:lstStyle/>
          <a:p>
            <a:r>
              <a:rPr lang="en-ZA" sz="4000" b="1" dirty="0">
                <a:solidFill>
                  <a:schemeClr val="bg1"/>
                </a:solidFill>
              </a:rPr>
              <a:t>Audited </a:t>
            </a:r>
            <a:r>
              <a:rPr lang="en-ZA" sz="4000" b="1" dirty="0" smtClean="0">
                <a:solidFill>
                  <a:schemeClr val="bg1"/>
                </a:solidFill>
              </a:rPr>
              <a:t>PMTE </a:t>
            </a:r>
          </a:p>
          <a:p>
            <a:r>
              <a:rPr lang="en-US" sz="4000" b="1" dirty="0" smtClean="0">
                <a:solidFill>
                  <a:schemeClr val="bg1"/>
                </a:solidFill>
              </a:rPr>
              <a:t>Programme </a:t>
            </a:r>
            <a:r>
              <a:rPr lang="en-ZA" sz="4000" b="1" dirty="0" smtClean="0">
                <a:solidFill>
                  <a:schemeClr val="bg1"/>
                </a:solidFill>
              </a:rPr>
              <a:t>Performance</a:t>
            </a:r>
            <a:endParaRPr lang="en-ZA" sz="4000" b="1" dirty="0">
              <a:solidFill>
                <a:schemeClr val="bg1"/>
              </a:solidFill>
            </a:endParaRP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7659233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21</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ZA" sz="2400" b="1" dirty="0" smtClean="0">
                <a:solidFill>
                  <a:schemeClr val="bg1"/>
                </a:solidFill>
              </a:rPr>
              <a:t>Vision and Mission of</a:t>
            </a:r>
          </a:p>
          <a:p>
            <a:r>
              <a:rPr lang="en-US" sz="2400" b="1" dirty="0" smtClean="0">
                <a:solidFill>
                  <a:schemeClr val="bg1"/>
                </a:solidFill>
              </a:rPr>
              <a:t>PMTE</a:t>
            </a:r>
            <a:endParaRPr lang="en-ZA" sz="2400" b="1" dirty="0">
              <a:solidFill>
                <a:schemeClr val="bg1"/>
              </a:solidFill>
            </a:endParaRP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113889" y="805728"/>
            <a:ext cx="8928992" cy="5786199"/>
          </a:xfrm>
          <a:prstGeom prst="rect">
            <a:avLst/>
          </a:prstGeom>
        </p:spPr>
        <p:txBody>
          <a:bodyPr wrap="square">
            <a:spAutoFit/>
          </a:bodyPr>
          <a:lstStyle/>
          <a:p>
            <a:r>
              <a:rPr lang="en-US" b="1" dirty="0"/>
              <a:t>Vision </a:t>
            </a:r>
            <a:endParaRPr lang="en-ZA" dirty="0"/>
          </a:p>
          <a:p>
            <a:r>
              <a:rPr lang="en-GB" dirty="0"/>
              <a:t>Convenient access to dignified public </a:t>
            </a:r>
            <a:r>
              <a:rPr lang="en-GB" dirty="0" smtClean="0"/>
              <a:t>services</a:t>
            </a:r>
          </a:p>
          <a:p>
            <a:endParaRPr lang="en-ZA" dirty="0"/>
          </a:p>
          <a:p>
            <a:r>
              <a:rPr lang="en-US" b="1" dirty="0"/>
              <a:t>Mission </a:t>
            </a:r>
            <a:endParaRPr lang="en-US" b="1" dirty="0" smtClean="0"/>
          </a:p>
          <a:p>
            <a:r>
              <a:rPr lang="en-GB" dirty="0" smtClean="0"/>
              <a:t>Effective </a:t>
            </a:r>
            <a:r>
              <a:rPr lang="en-GB" dirty="0"/>
              <a:t>management of the </a:t>
            </a:r>
            <a:r>
              <a:rPr lang="en-GB" dirty="0" smtClean="0"/>
              <a:t>State’s </a:t>
            </a:r>
            <a:r>
              <a:rPr lang="en-GB" dirty="0"/>
              <a:t>immovable assets to contribute towards economic and social development and transformation of the built </a:t>
            </a:r>
            <a:r>
              <a:rPr lang="en-GB" dirty="0" smtClean="0"/>
              <a:t>environment</a:t>
            </a:r>
          </a:p>
          <a:p>
            <a:endParaRPr lang="en-ZA" dirty="0"/>
          </a:p>
          <a:p>
            <a:r>
              <a:rPr lang="en-US" b="1" dirty="0"/>
              <a:t>Values </a:t>
            </a:r>
            <a:endParaRPr lang="en-ZA" dirty="0"/>
          </a:p>
          <a:p>
            <a:r>
              <a:rPr lang="en-GB" dirty="0"/>
              <a:t>We align our values with the Constitution, as underpinned by the following culture drivers:</a:t>
            </a:r>
            <a:endParaRPr lang="en-ZA" dirty="0"/>
          </a:p>
          <a:p>
            <a:pPr marL="742950" lvl="1" indent="-285750">
              <a:buFont typeface="Arial" panose="020B0604020202020204" pitchFamily="34" charset="0"/>
              <a:buChar char="•"/>
            </a:pPr>
            <a:r>
              <a:rPr lang="en-ZA" sz="1600" i="1" dirty="0"/>
              <a:t>Innovation:</a:t>
            </a:r>
            <a:r>
              <a:rPr lang="en-ZA" sz="1600" dirty="0"/>
              <a:t> by tirelessly seeking opportunities for service delivery improvement by thinking freely and not being bound by old, non-functional or limiting structures, rules and practices.</a:t>
            </a:r>
          </a:p>
          <a:p>
            <a:pPr marL="742950" lvl="1" indent="-285750">
              <a:buFont typeface="Arial" panose="020B0604020202020204" pitchFamily="34" charset="0"/>
              <a:buChar char="•"/>
            </a:pPr>
            <a:r>
              <a:rPr lang="en-ZA" sz="1600" i="1" dirty="0"/>
              <a:t>Integrity:</a:t>
            </a:r>
            <a:r>
              <a:rPr lang="en-ZA" sz="1600" dirty="0"/>
              <a:t> by consistently honouring our commitments, upholding ethical, honest behaviour through transparent </a:t>
            </a:r>
            <a:r>
              <a:rPr lang="en-ZA" sz="1600" dirty="0" smtClean="0"/>
              <a:t>communication</a:t>
            </a:r>
            <a:endParaRPr lang="en-ZA" sz="1600" dirty="0"/>
          </a:p>
          <a:p>
            <a:pPr marL="742950" lvl="1" indent="-285750">
              <a:buFont typeface="Arial" panose="020B0604020202020204" pitchFamily="34" charset="0"/>
              <a:buChar char="•"/>
            </a:pPr>
            <a:r>
              <a:rPr lang="en-ZA" sz="1600" i="1" dirty="0"/>
              <a:t>Motivation:</a:t>
            </a:r>
            <a:r>
              <a:rPr lang="en-ZA" sz="1600" dirty="0"/>
              <a:t> by having an attitude that brings out our best efforts and actions towards the realisation of organisational </a:t>
            </a:r>
            <a:r>
              <a:rPr lang="en-ZA" sz="1600" dirty="0" smtClean="0"/>
              <a:t>goals</a:t>
            </a:r>
            <a:endParaRPr lang="en-ZA" sz="1600" dirty="0"/>
          </a:p>
          <a:p>
            <a:pPr marL="742950" lvl="1" indent="-285750">
              <a:buFont typeface="Arial" panose="020B0604020202020204" pitchFamily="34" charset="0"/>
              <a:buChar char="•"/>
            </a:pPr>
            <a:r>
              <a:rPr lang="en-ZA" sz="1600" i="1" dirty="0"/>
              <a:t>Professionalism:</a:t>
            </a:r>
            <a:r>
              <a:rPr lang="en-ZA" sz="1600" dirty="0"/>
              <a:t> by treating our clients with respect and reliably delivering against expectations.</a:t>
            </a:r>
          </a:p>
          <a:p>
            <a:pPr marL="742950" lvl="1" indent="-285750">
              <a:buFont typeface="Arial" panose="020B0604020202020204" pitchFamily="34" charset="0"/>
              <a:buChar char="•"/>
            </a:pPr>
            <a:r>
              <a:rPr lang="en-ZA" sz="1600" i="1" dirty="0"/>
              <a:t>Accountability:</a:t>
            </a:r>
            <a:r>
              <a:rPr lang="en-ZA" sz="1600" dirty="0"/>
              <a:t> by discharging our duties in a responsible manner in compliance with the relevant </a:t>
            </a:r>
            <a:r>
              <a:rPr lang="en-ZA" sz="1600" dirty="0" smtClean="0"/>
              <a:t>laws</a:t>
            </a:r>
            <a:endParaRPr lang="en-ZA" sz="1600" dirty="0"/>
          </a:p>
          <a:p>
            <a:pPr marL="742950" lvl="1" indent="-285750">
              <a:buFont typeface="Arial" panose="020B0604020202020204" pitchFamily="34" charset="0"/>
              <a:buChar char="•"/>
            </a:pPr>
            <a:r>
              <a:rPr lang="en-ZA" sz="1600" i="1" dirty="0"/>
              <a:t>Results-orientated:</a:t>
            </a:r>
            <a:r>
              <a:rPr lang="en-ZA" sz="1600" dirty="0"/>
              <a:t> by knowing what results are important and focusing resources to achieve </a:t>
            </a:r>
            <a:r>
              <a:rPr lang="en-ZA" sz="1600" dirty="0" smtClean="0"/>
              <a:t>them</a:t>
            </a:r>
            <a:endParaRPr lang="en-ZA" sz="1600" dirty="0"/>
          </a:p>
          <a:p>
            <a:pPr marL="742950" lvl="1" indent="-285750">
              <a:buFont typeface="Arial" panose="020B0604020202020204" pitchFamily="34" charset="0"/>
              <a:buChar char="•"/>
            </a:pPr>
            <a:r>
              <a:rPr lang="en-ZA" sz="1600" i="1" dirty="0"/>
              <a:t>Teamwork: </a:t>
            </a:r>
            <a:r>
              <a:rPr lang="en-ZA" sz="1600" dirty="0"/>
              <a:t>by respecting diversity while sharing a common purpose and working together in cooperation with each </a:t>
            </a:r>
            <a:r>
              <a:rPr lang="en-ZA" sz="1600" dirty="0" smtClean="0"/>
              <a:t>other</a:t>
            </a:r>
            <a:endParaRPr lang="en-ZA" sz="1600" dirty="0"/>
          </a:p>
        </p:txBody>
      </p:sp>
    </p:spTree>
    <p:extLst>
      <p:ext uri="{BB962C8B-B14F-4D97-AF65-F5344CB8AC3E}">
        <p14:creationId xmlns:p14="http://schemas.microsoft.com/office/powerpoint/2010/main" xmlns="" val="26491084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22</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1200329"/>
          </a:xfrm>
          <a:prstGeom prst="rect">
            <a:avLst/>
          </a:prstGeom>
          <a:noFill/>
        </p:spPr>
        <p:txBody>
          <a:bodyPr wrap="square" rtlCol="0">
            <a:spAutoFit/>
          </a:bodyPr>
          <a:lstStyle/>
          <a:p>
            <a:r>
              <a:rPr lang="en-ZA" sz="2400" b="1" dirty="0" smtClean="0">
                <a:solidFill>
                  <a:srgbClr val="FFFFFF"/>
                </a:solidFill>
              </a:rPr>
              <a:t>PMTE Programme </a:t>
            </a:r>
            <a:r>
              <a:rPr lang="en-ZA" sz="2400" b="1" dirty="0">
                <a:solidFill>
                  <a:srgbClr val="FFFFFF"/>
                </a:solidFill>
                <a:latin typeface="Aileron-Bold"/>
              </a:rPr>
              <a:t>1: </a:t>
            </a:r>
            <a:endParaRPr lang="en-ZA" sz="2400" b="1" dirty="0" smtClean="0">
              <a:solidFill>
                <a:srgbClr val="FFFFFF"/>
              </a:solidFill>
              <a:latin typeface="Aileron-Bold"/>
            </a:endParaRPr>
          </a:p>
          <a:p>
            <a:r>
              <a:rPr lang="en-ZA" sz="2400" b="1" dirty="0" smtClean="0">
                <a:solidFill>
                  <a:srgbClr val="FFFFFF"/>
                </a:solidFill>
                <a:latin typeface="Aileron-Bold"/>
              </a:rPr>
              <a:t>Administration</a:t>
            </a:r>
            <a:r>
              <a:rPr lang="en-ZA" sz="2400" b="1" dirty="0">
                <a:solidFill>
                  <a:srgbClr val="FFFFFF"/>
                </a:solidFill>
                <a:latin typeface="Aileron-Bold"/>
              </a:rPr>
              <a:t>: </a:t>
            </a:r>
            <a:r>
              <a:rPr lang="en-ZA" sz="2400" b="1" dirty="0" smtClean="0">
                <a:solidFill>
                  <a:srgbClr val="FFFFFF"/>
                </a:solidFill>
                <a:latin typeface="Aileron-Bold"/>
              </a:rPr>
              <a:t>Finan</a:t>
            </a:r>
            <a:r>
              <a:rPr lang="en-ZA" sz="2400" b="1" dirty="0">
                <a:solidFill>
                  <a:srgbClr val="FFFFFF"/>
                </a:solidFill>
                <a:latin typeface="Aileron-Bold"/>
              </a:rPr>
              <a:t>c</a:t>
            </a:r>
            <a:r>
              <a:rPr lang="en-ZA" sz="2400" b="1" dirty="0" smtClean="0">
                <a:solidFill>
                  <a:srgbClr val="FFFFFF"/>
                </a:solidFill>
                <a:latin typeface="Aileron-Bold"/>
              </a:rPr>
              <a:t>e </a:t>
            </a:r>
            <a:r>
              <a:rPr lang="en-ZA" sz="2400" b="1" dirty="0">
                <a:solidFill>
                  <a:srgbClr val="FFFFFF"/>
                </a:solidFill>
                <a:latin typeface="Aileron-Bold"/>
              </a:rPr>
              <a:t>and SCM </a:t>
            </a:r>
            <a:endParaRPr lang="en-ZA" sz="2400" dirty="0"/>
          </a:p>
          <a:p>
            <a:endParaRPr lang="en-ZA" sz="2400" b="1" dirty="0">
              <a:solidFill>
                <a:schemeClr val="bg1"/>
              </a:solidFill>
            </a:endParaRP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xmlns="" val="3998003737"/>
              </p:ext>
            </p:extLst>
          </p:nvPr>
        </p:nvGraphicFramePr>
        <p:xfrm>
          <a:off x="76200" y="908720"/>
          <a:ext cx="8938323" cy="5838715"/>
        </p:xfrm>
        <a:graphic>
          <a:graphicData uri="http://schemas.openxmlformats.org/drawingml/2006/table">
            <a:tbl>
              <a:tblPr firstRow="1" bandRow="1">
                <a:tableStyleId>{10A1B5D5-9B99-4C35-A422-299274C87663}</a:tableStyleId>
              </a:tblPr>
              <a:tblGrid>
                <a:gridCol w="2601620"/>
                <a:gridCol w="6336703"/>
              </a:tblGrid>
              <a:tr h="1083835">
                <a:tc>
                  <a:txBody>
                    <a:bodyPr/>
                    <a:lstStyle/>
                    <a:p>
                      <a:r>
                        <a:rPr lang="en-ZA" b="1" dirty="0" smtClean="0">
                          <a:solidFill>
                            <a:srgbClr val="FFFFFF"/>
                          </a:solidFill>
                          <a:latin typeface="Aileron-Bold"/>
                        </a:rPr>
                        <a:t>Programme 1: Management </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dirty="0" smtClean="0"/>
                        <a:t>Programme performance</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00741">
                <a:tc>
                  <a:txBody>
                    <a:bodyPr/>
                    <a:lstStyle/>
                    <a:p>
                      <a:r>
                        <a:rPr lang="en-ZA" sz="1800" b="1" i="0" u="none" strike="noStrike" kern="1200" baseline="0" dirty="0" smtClean="0">
                          <a:solidFill>
                            <a:schemeClr val="dk1"/>
                          </a:solidFill>
                          <a:latin typeface="+mn-lt"/>
                          <a:ea typeface="+mn-ea"/>
                          <a:cs typeface="+mn-cs"/>
                        </a:rPr>
                        <a:t>Strategic Objectives</a:t>
                      </a:r>
                    </a:p>
                    <a:p>
                      <a:endParaRPr lang="en-ZA" sz="1800" b="1" i="0" u="none" strike="noStrike" kern="1200" baseline="0" dirty="0" smtClean="0">
                        <a:solidFill>
                          <a:schemeClr val="dk1"/>
                        </a:solidFill>
                        <a:latin typeface="+mn-lt"/>
                        <a:ea typeface="+mn-ea"/>
                        <a:cs typeface="+mn-cs"/>
                      </a:endParaRPr>
                    </a:p>
                    <a:p>
                      <a:r>
                        <a:rPr lang="en-US" sz="1800" b="1" i="0" u="none" strike="noStrike" kern="1200" baseline="0" dirty="0" smtClean="0">
                          <a:solidFill>
                            <a:schemeClr val="dk1"/>
                          </a:solidFill>
                          <a:latin typeface="+mn-lt"/>
                          <a:ea typeface="+mn-ea"/>
                          <a:cs typeface="+mn-cs"/>
                        </a:rPr>
                        <a:t>To provide compliant internal controls and financial services</a:t>
                      </a:r>
                    </a:p>
                    <a:p>
                      <a:endParaRPr lang="en-US" sz="1800" b="1" i="0" u="none" strike="noStrike" kern="1200" baseline="0" dirty="0" smtClean="0">
                        <a:solidFill>
                          <a:schemeClr val="dk1"/>
                        </a:solidFill>
                        <a:latin typeface="+mn-lt"/>
                        <a:ea typeface="+mn-ea"/>
                        <a:cs typeface="+mn-cs"/>
                      </a:endParaRPr>
                    </a:p>
                    <a:p>
                      <a:r>
                        <a:rPr lang="en-US" sz="1800" b="1" i="0" u="none" strike="noStrike" kern="1200" baseline="0" dirty="0" smtClean="0">
                          <a:solidFill>
                            <a:schemeClr val="dk1"/>
                          </a:solidFill>
                          <a:latin typeface="+mn-lt"/>
                          <a:ea typeface="+mn-ea"/>
                          <a:cs typeface="+mn-cs"/>
                        </a:rPr>
                        <a:t>To provide compliant SCM services</a:t>
                      </a:r>
                      <a:endParaRPr lang="en-ZA" sz="1600" b="0" i="0" u="none" strike="noStrike"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700" kern="1200" dirty="0" smtClean="0">
                          <a:solidFill>
                            <a:schemeClr val="tx1"/>
                          </a:solidFill>
                          <a:effectLst/>
                          <a:latin typeface="+mn-lt"/>
                          <a:ea typeface="+mn-ea"/>
                          <a:cs typeface="+mn-cs"/>
                        </a:rPr>
                        <a:t>87% (100% target) of compliant invoices settled within 30 days</a:t>
                      </a:r>
                    </a:p>
                    <a:p>
                      <a:pPr marL="285750" indent="-285750">
                        <a:buFont typeface="Arial" panose="020B0604020202020204" pitchFamily="34" charset="0"/>
                        <a:buChar char="•"/>
                      </a:pPr>
                      <a:endParaRPr lang="en-US" sz="1700" kern="1200" dirty="0" smtClean="0">
                        <a:solidFill>
                          <a:schemeClr val="tx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b="0" i="0" u="none" strike="noStrike" kern="1200" baseline="0" dirty="0" smtClean="0">
                          <a:solidFill>
                            <a:schemeClr val="tx1"/>
                          </a:solidFill>
                          <a:latin typeface="+mn-lt"/>
                          <a:ea typeface="+mn-ea"/>
                          <a:cs typeface="+mn-cs"/>
                        </a:rPr>
                        <a:t>4 of 15 departments approved for </a:t>
                      </a:r>
                      <a:r>
                        <a:rPr lang="en-US" sz="1700" b="0" i="0" u="none" strike="noStrike" kern="1200" baseline="0" dirty="0" err="1" smtClean="0">
                          <a:solidFill>
                            <a:schemeClr val="tx1"/>
                          </a:solidFill>
                          <a:latin typeface="+mn-lt"/>
                          <a:ea typeface="+mn-ea"/>
                          <a:cs typeface="+mn-cs"/>
                        </a:rPr>
                        <a:t>Itemised</a:t>
                      </a:r>
                      <a:r>
                        <a:rPr lang="en-US" sz="1700" b="0" i="0" u="none" strike="noStrike" kern="1200" baseline="0" dirty="0" smtClean="0">
                          <a:solidFill>
                            <a:schemeClr val="tx1"/>
                          </a:solidFill>
                          <a:latin typeface="+mn-lt"/>
                          <a:ea typeface="+mn-ea"/>
                          <a:cs typeface="+mn-cs"/>
                        </a:rPr>
                        <a:t> billing agreements signed by PMTE and not yet signed by the clients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700" b="0" i="0" u="none" strike="noStrike" kern="1200" baseline="0" dirty="0" smtClean="0">
                        <a:solidFill>
                          <a:schemeClr val="tx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700" b="0" i="0" u="none" strike="noStrike" kern="1200" baseline="0" dirty="0" smtClean="0">
                          <a:solidFill>
                            <a:schemeClr val="tx1"/>
                          </a:solidFill>
                          <a:latin typeface="+mn-lt"/>
                          <a:ea typeface="+mn-ea"/>
                          <a:cs typeface="+mn-cs"/>
                        </a:rPr>
                        <a:t>Financial Model approved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700" b="0" i="0" u="none" strike="noStrike" kern="1200" baseline="0" dirty="0" smtClean="0">
                        <a:solidFill>
                          <a:schemeClr val="tx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700" b="0" i="0" u="none" strike="noStrike" kern="1200" baseline="0" dirty="0" smtClean="0">
                          <a:solidFill>
                            <a:schemeClr val="tx1"/>
                          </a:solidFill>
                          <a:latin typeface="+mn-lt"/>
                          <a:ea typeface="+mn-ea"/>
                          <a:cs typeface="+mn-cs"/>
                        </a:rPr>
                        <a:t>21</a:t>
                      </a:r>
                      <a:r>
                        <a:rPr lang="en-US" sz="1700" b="0" i="0" u="none" strike="noStrike" kern="1200" baseline="0" dirty="0" smtClean="0">
                          <a:solidFill>
                            <a:schemeClr val="tx1"/>
                          </a:solidFill>
                          <a:latin typeface="+mn-lt"/>
                          <a:ea typeface="+mn-ea"/>
                          <a:cs typeface="+mn-cs"/>
                        </a:rPr>
                        <a:t>% (41 of 187)  bids were awarded within 56 days  </a:t>
                      </a:r>
                    </a:p>
                    <a:p>
                      <a:pPr marL="285750" indent="-285750">
                        <a:buFont typeface="Arial" panose="020B0604020202020204" pitchFamily="34" charset="0"/>
                        <a:buChar char="•"/>
                      </a:pPr>
                      <a:endParaRPr lang="en-US" sz="1700" b="0" i="0" u="none" strike="noStrike" kern="1200" baseline="0" dirty="0" smtClean="0">
                        <a:solidFill>
                          <a:schemeClr val="tx1"/>
                        </a:solidFill>
                        <a:latin typeface="+mn-lt"/>
                        <a:ea typeface="+mn-ea"/>
                        <a:cs typeface="+mn-cs"/>
                      </a:endParaRPr>
                    </a:p>
                    <a:p>
                      <a:pPr marL="285750" indent="-285750">
                        <a:buFont typeface="Arial" panose="020B0604020202020204" pitchFamily="34" charset="0"/>
                        <a:buChar char="•"/>
                      </a:pPr>
                      <a:r>
                        <a:rPr lang="en-US" sz="1700" b="0" i="0" u="none" strike="noStrike" kern="1200" baseline="0" dirty="0" smtClean="0">
                          <a:solidFill>
                            <a:schemeClr val="tx1"/>
                          </a:solidFill>
                          <a:latin typeface="+mn-lt"/>
                          <a:ea typeface="+mn-ea"/>
                          <a:cs typeface="+mn-cs"/>
                        </a:rPr>
                        <a:t>64 % quotations </a:t>
                      </a:r>
                      <a:r>
                        <a:rPr lang="en-ZA" sz="1700" b="0" i="0" u="none" strike="noStrike" kern="1200" baseline="0" dirty="0" smtClean="0">
                          <a:solidFill>
                            <a:schemeClr val="tx1"/>
                          </a:solidFill>
                          <a:latin typeface="+mn-lt"/>
                          <a:ea typeface="+mn-ea"/>
                          <a:cs typeface="+mn-cs"/>
                        </a:rPr>
                        <a:t>awarded within 30 days (</a:t>
                      </a:r>
                      <a:r>
                        <a:rPr lang="en-US" sz="1700" b="0" i="0" u="none" strike="noStrike" kern="1200" baseline="0" dirty="0" smtClean="0">
                          <a:solidFill>
                            <a:schemeClr val="tx1"/>
                          </a:solidFill>
                          <a:latin typeface="+mn-lt"/>
                          <a:ea typeface="+mn-ea"/>
                          <a:cs typeface="+mn-cs"/>
                        </a:rPr>
                        <a:t>4942 out of7622)</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700" b="0" i="0" u="none" strike="noStrike" kern="1200" baseline="0" dirty="0" smtClean="0">
                        <a:solidFill>
                          <a:schemeClr val="tx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b="0" i="0" u="none" strike="noStrike" kern="1200" baseline="0" dirty="0" smtClean="0">
                          <a:solidFill>
                            <a:schemeClr val="tx1"/>
                          </a:solidFill>
                          <a:latin typeface="+mn-lt"/>
                          <a:ea typeface="+mn-ea"/>
                          <a:cs typeface="+mn-cs"/>
                        </a:rPr>
                        <a:t>90% (target of 75%) procurement spend for bids awarded to designated groups in line with Preferential Procurement Regulations (PPR) 2017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700" b="0" i="0" u="none" strike="noStrike" kern="1200" baseline="0" dirty="0" smtClean="0">
                        <a:solidFill>
                          <a:schemeClr val="tx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b="0" i="0" u="none" strike="noStrike" kern="1200" baseline="0" dirty="0" smtClean="0">
                          <a:solidFill>
                            <a:schemeClr val="tx1"/>
                          </a:solidFill>
                          <a:latin typeface="+mn-lt"/>
                          <a:ea typeface="+mn-ea"/>
                          <a:cs typeface="+mn-cs"/>
                        </a:rPr>
                        <a:t>91% (target 75%) procurement spend for bids awarded to designated groups in line with Preferential Procurement Regulations (PPR) 2017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329921204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23</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ZA" sz="2400" b="1" dirty="0" smtClean="0">
                <a:solidFill>
                  <a:schemeClr val="bg1"/>
                </a:solidFill>
              </a:rPr>
              <a:t>PMTE Programme </a:t>
            </a:r>
            <a:r>
              <a:rPr lang="en-ZA" sz="2400" b="1" dirty="0">
                <a:solidFill>
                  <a:schemeClr val="bg1"/>
                </a:solidFill>
              </a:rPr>
              <a:t>2: </a:t>
            </a:r>
            <a:endParaRPr lang="en-ZA" sz="2400" b="1" dirty="0" smtClean="0">
              <a:solidFill>
                <a:schemeClr val="bg1"/>
              </a:solidFill>
            </a:endParaRPr>
          </a:p>
          <a:p>
            <a:r>
              <a:rPr lang="en-ZA" sz="2400" b="1" dirty="0">
                <a:solidFill>
                  <a:schemeClr val="bg1"/>
                </a:solidFill>
              </a:rPr>
              <a:t>Real Estate Investment </a:t>
            </a:r>
            <a:r>
              <a:rPr lang="en-ZA" sz="2400" b="1" dirty="0" smtClean="0">
                <a:solidFill>
                  <a:schemeClr val="bg1"/>
                </a:solidFill>
              </a:rPr>
              <a:t>Services</a:t>
            </a:r>
            <a:endParaRPr lang="en-ZA" sz="2400" b="1" dirty="0">
              <a:solidFill>
                <a:schemeClr val="bg1"/>
              </a:solidFill>
            </a:endParaRP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xmlns="" val="3098386375"/>
              </p:ext>
            </p:extLst>
          </p:nvPr>
        </p:nvGraphicFramePr>
        <p:xfrm>
          <a:off x="54642" y="908720"/>
          <a:ext cx="8938323" cy="5638800"/>
        </p:xfrm>
        <a:graphic>
          <a:graphicData uri="http://schemas.openxmlformats.org/drawingml/2006/table">
            <a:tbl>
              <a:tblPr firstRow="1" bandRow="1">
                <a:tableStyleId>{10A1B5D5-9B99-4C35-A422-299274C87663}</a:tableStyleId>
              </a:tblPr>
              <a:tblGrid>
                <a:gridCol w="2601620"/>
                <a:gridCol w="6336703"/>
              </a:tblGrid>
              <a:tr h="909130">
                <a:tc>
                  <a:txBody>
                    <a:bodyPr/>
                    <a:lstStyle/>
                    <a:p>
                      <a:r>
                        <a:rPr lang="en-ZA" sz="1800" b="1" i="0" u="none" strike="noStrike" kern="1200" baseline="0" dirty="0" smtClean="0">
                          <a:solidFill>
                            <a:schemeClr val="lt1"/>
                          </a:solidFill>
                          <a:latin typeface="+mn-lt"/>
                          <a:ea typeface="+mn-ea"/>
                          <a:cs typeface="+mn-cs"/>
                        </a:rPr>
                        <a:t>Programme 2: Real Estate Investment Management</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dirty="0" smtClean="0"/>
                        <a:t>Programme performance</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03412">
                <a:tc>
                  <a:txBody>
                    <a:bodyPr/>
                    <a:lstStyle/>
                    <a:p>
                      <a:r>
                        <a:rPr lang="en-ZA" sz="1400" b="1" i="0" u="none" strike="noStrike" kern="1200" baseline="0" dirty="0" smtClean="0">
                          <a:solidFill>
                            <a:schemeClr val="dk1"/>
                          </a:solidFill>
                          <a:latin typeface="+mn-lt"/>
                          <a:ea typeface="+mn-ea"/>
                          <a:cs typeface="+mn-cs"/>
                        </a:rPr>
                        <a:t>Strategic Objectives</a:t>
                      </a:r>
                    </a:p>
                    <a:p>
                      <a:endParaRPr lang="en-US" sz="1400" b="1" i="0" u="none" strike="noStrike" kern="1200" baseline="0" dirty="0" smtClean="0">
                        <a:solidFill>
                          <a:schemeClr val="dk1"/>
                        </a:solidFill>
                        <a:latin typeface="+mn-lt"/>
                        <a:ea typeface="+mn-ea"/>
                        <a:cs typeface="+mn-cs"/>
                      </a:endParaRPr>
                    </a:p>
                    <a:p>
                      <a:r>
                        <a:rPr lang="en-US" sz="1400" b="1" i="0" u="none" strike="noStrike" kern="1200" baseline="0" dirty="0" smtClean="0">
                          <a:solidFill>
                            <a:schemeClr val="dk1"/>
                          </a:solidFill>
                          <a:latin typeface="+mn-lt"/>
                          <a:ea typeface="+mn-ea"/>
                          <a:cs typeface="+mn-cs"/>
                        </a:rPr>
                        <a:t>To ensure user asset management plans are produced in compliance with relevant prescripts</a:t>
                      </a:r>
                    </a:p>
                    <a:p>
                      <a:endParaRPr lang="en-US" sz="1400" b="1" i="0" u="none" strike="noStrike" kern="1200" baseline="0" dirty="0" smtClean="0">
                        <a:solidFill>
                          <a:schemeClr val="dk1"/>
                        </a:solidFill>
                        <a:latin typeface="+mn-lt"/>
                        <a:ea typeface="+mn-ea"/>
                        <a:cs typeface="+mn-cs"/>
                      </a:endParaRPr>
                    </a:p>
                    <a:p>
                      <a:r>
                        <a:rPr lang="en-US" sz="1400" b="1" i="0" u="none" strike="noStrike" kern="1200" baseline="0" dirty="0" smtClean="0">
                          <a:solidFill>
                            <a:schemeClr val="dk1"/>
                          </a:solidFill>
                          <a:latin typeface="+mn-lt"/>
                          <a:ea typeface="+mn-ea"/>
                          <a:cs typeface="+mn-cs"/>
                        </a:rPr>
                        <a:t>To direct precinct planning and development for national government in urban and rural areas</a:t>
                      </a:r>
                    </a:p>
                    <a:p>
                      <a:endParaRPr lang="en-US" sz="1400" b="1" i="0" u="none" strike="noStrike" kern="1200" baseline="0" dirty="0" smtClean="0">
                        <a:solidFill>
                          <a:schemeClr val="dk1"/>
                        </a:solidFill>
                        <a:latin typeface="+mn-lt"/>
                        <a:ea typeface="+mn-ea"/>
                        <a:cs typeface="+mn-cs"/>
                      </a:endParaRPr>
                    </a:p>
                    <a:p>
                      <a:r>
                        <a:rPr lang="en-US" sz="1400" b="1" i="0" u="none" strike="noStrike" kern="1200" baseline="0" dirty="0" smtClean="0">
                          <a:solidFill>
                            <a:schemeClr val="dk1"/>
                          </a:solidFill>
                          <a:latin typeface="+mn-lt"/>
                          <a:ea typeface="+mn-ea"/>
                          <a:cs typeface="+mn-cs"/>
                        </a:rPr>
                        <a:t>To inform asset management decisions through optimal investment solutions</a:t>
                      </a:r>
                    </a:p>
                    <a:p>
                      <a:endParaRPr lang="en-US" sz="1400" b="1" i="0" u="none" strike="noStrike" kern="1200" baseline="0" dirty="0" smtClean="0">
                        <a:solidFill>
                          <a:schemeClr val="dk1"/>
                        </a:solidFill>
                        <a:latin typeface="+mn-lt"/>
                        <a:ea typeface="+mn-ea"/>
                        <a:cs typeface="+mn-cs"/>
                      </a:endParaRPr>
                    </a:p>
                    <a:p>
                      <a:r>
                        <a:rPr lang="en-US" sz="1400" b="1" i="0" u="none" strike="noStrike" kern="1200" baseline="0" dirty="0" smtClean="0">
                          <a:solidFill>
                            <a:schemeClr val="dk1"/>
                          </a:solidFill>
                          <a:latin typeface="+mn-lt"/>
                          <a:ea typeface="+mn-ea"/>
                          <a:cs typeface="+mn-cs"/>
                        </a:rPr>
                        <a:t>To manage the performance of the immovable asset portfolio so as to ensure appropriate investment decisions</a:t>
                      </a:r>
                      <a:endParaRPr lang="en-ZA" sz="1400" b="1" i="0" u="none" strike="noStrike"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ZA" sz="1600" b="0" i="0" u="none" strike="noStrike" kern="1200" baseline="0" dirty="0" smtClean="0">
                          <a:solidFill>
                            <a:schemeClr val="dk1"/>
                          </a:solidFill>
                          <a:latin typeface="+mn-lt"/>
                          <a:ea typeface="+mn-ea"/>
                          <a:cs typeface="+mn-cs"/>
                        </a:rPr>
                        <a:t>20 of 42 User Asset Management Plans (UAMPs) received from client departments </a:t>
                      </a:r>
                    </a:p>
                    <a:p>
                      <a:pPr marL="285750" indent="-285750">
                        <a:buFont typeface="Arial" panose="020B0604020202020204" pitchFamily="34" charset="0"/>
                        <a:buChar char="•"/>
                      </a:pPr>
                      <a:endParaRPr lang="en-ZA" sz="1600" b="0" i="0" u="none" strike="noStrike" kern="1200" baseline="0" dirty="0" smtClean="0">
                        <a:solidFill>
                          <a:schemeClr val="dk1"/>
                        </a:solidFill>
                        <a:latin typeface="+mn-lt"/>
                        <a:ea typeface="+mn-ea"/>
                        <a:cs typeface="+mn-cs"/>
                      </a:endParaRPr>
                    </a:p>
                    <a:p>
                      <a:pPr marL="285750" indent="-285750">
                        <a:buFont typeface="Arial" panose="020B0604020202020204" pitchFamily="34" charset="0"/>
                        <a:buChar char="•"/>
                      </a:pPr>
                      <a:r>
                        <a:rPr lang="en-US" sz="1600" kern="1200" dirty="0" smtClean="0">
                          <a:solidFill>
                            <a:schemeClr val="dk1"/>
                          </a:solidFill>
                          <a:effectLst/>
                          <a:latin typeface="+mn-lt"/>
                          <a:ea typeface="+mn-ea"/>
                          <a:cs typeface="+mn-cs"/>
                        </a:rPr>
                        <a:t>10 of 10 signed-off infrastructure work lists</a:t>
                      </a:r>
                    </a:p>
                    <a:p>
                      <a:pPr marL="285750" indent="-285750">
                        <a:buFont typeface="Arial" panose="020B0604020202020204" pitchFamily="34" charset="0"/>
                        <a:buChar char="•"/>
                      </a:pPr>
                      <a:endParaRPr lang="en-ZA" sz="1600" b="0" i="0" u="none" strike="noStrike" kern="1200" baseline="0" dirty="0" smtClean="0">
                        <a:solidFill>
                          <a:schemeClr val="dk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baseline="0" dirty="0" smtClean="0">
                          <a:solidFill>
                            <a:schemeClr val="dk1"/>
                          </a:solidFill>
                          <a:latin typeface="+mn-lt"/>
                          <a:ea typeface="+mn-ea"/>
                          <a:cs typeface="+mn-cs"/>
                        </a:rPr>
                        <a:t>CRM Strategy developed but not approved 	</a:t>
                      </a:r>
                    </a:p>
                    <a:p>
                      <a:pPr marL="285750" indent="-285750">
                        <a:buFont typeface="Arial" panose="020B0604020202020204" pitchFamily="34" charset="0"/>
                        <a:buChar char="•"/>
                      </a:pPr>
                      <a:endParaRPr lang="en-US" sz="1600" b="0" i="0" u="none" strike="noStrike" kern="1200" baseline="0" dirty="0" smtClean="0">
                        <a:solidFill>
                          <a:schemeClr val="dk1"/>
                        </a:solidFill>
                        <a:latin typeface="+mn-lt"/>
                        <a:ea typeface="+mn-ea"/>
                        <a:cs typeface="+mn-cs"/>
                      </a:endParaRPr>
                    </a:p>
                    <a:p>
                      <a:pPr marL="285750" indent="-285750">
                        <a:buFont typeface="Arial" panose="020B0604020202020204" pitchFamily="34" charset="0"/>
                        <a:buChar char="•"/>
                      </a:pPr>
                      <a:r>
                        <a:rPr lang="en-US" sz="1600" b="0" i="0" u="none" strike="noStrike" kern="1200" baseline="0" dirty="0" smtClean="0">
                          <a:solidFill>
                            <a:schemeClr val="dk1"/>
                          </a:solidFill>
                          <a:latin typeface="+mn-lt"/>
                          <a:ea typeface="+mn-ea"/>
                          <a:cs typeface="+mn-cs"/>
                        </a:rPr>
                        <a:t>3 of 3 </a:t>
                      </a:r>
                      <a:r>
                        <a:rPr lang="en-ZA" sz="1600" b="0" i="0" u="none" strike="noStrike" kern="1200" baseline="0" dirty="0" smtClean="0">
                          <a:solidFill>
                            <a:schemeClr val="dk1"/>
                          </a:solidFill>
                          <a:latin typeface="+mn-lt"/>
                          <a:ea typeface="+mn-ea"/>
                          <a:cs typeface="+mn-cs"/>
                        </a:rPr>
                        <a:t>Government Precinct Development plans aligned with identified municipal (rural &amp; urban) Integrated Development Plans</a:t>
                      </a:r>
                    </a:p>
                    <a:p>
                      <a:pPr marL="285750" indent="-285750">
                        <a:buFont typeface="Arial" panose="020B0604020202020204" pitchFamily="34" charset="0"/>
                        <a:buChar char="•"/>
                      </a:pPr>
                      <a:endParaRPr lang="en-US" sz="1600" kern="1200" dirty="0" smtClean="0">
                        <a:solidFill>
                          <a:schemeClr val="dk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baseline="0" dirty="0" smtClean="0">
                          <a:solidFill>
                            <a:schemeClr val="dk1"/>
                          </a:solidFill>
                          <a:effectLst/>
                          <a:latin typeface="+mn-lt"/>
                          <a:ea typeface="+mn-ea"/>
                          <a:cs typeface="+mn-cs"/>
                        </a:rPr>
                        <a:t>5 of 4 </a:t>
                      </a:r>
                      <a:r>
                        <a:rPr lang="en-US" sz="1600" b="0" i="0" u="none" strike="noStrike" kern="1200" baseline="0" dirty="0" smtClean="0">
                          <a:solidFill>
                            <a:schemeClr val="dk1"/>
                          </a:solidFill>
                          <a:latin typeface="+mn-lt"/>
                          <a:ea typeface="+mn-ea"/>
                          <a:cs typeface="+mn-cs"/>
                        </a:rPr>
                        <a:t>Government Precinct Development Plans aligned with identified (urban and rural) municipal IDPs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0" i="0" u="none" strike="noStrike" kern="1200" baseline="0" dirty="0" smtClean="0">
                        <a:solidFill>
                          <a:schemeClr val="dk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baseline="0" dirty="0" smtClean="0">
                          <a:solidFill>
                            <a:schemeClr val="dk1"/>
                          </a:solidFill>
                          <a:latin typeface="+mn-lt"/>
                          <a:ea typeface="+mn-ea"/>
                          <a:cs typeface="+mn-cs"/>
                        </a:rPr>
                        <a:t>1 of 3 site established for development (Tshwane - HG De Wit)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0" i="0" u="none" strike="noStrike" kern="1200" baseline="0" dirty="0" smtClean="0">
                        <a:solidFill>
                          <a:schemeClr val="dk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smtClean="0">
                          <a:solidFill>
                            <a:schemeClr val="dk1"/>
                          </a:solidFill>
                          <a:effectLst/>
                          <a:latin typeface="+mn-lt"/>
                          <a:ea typeface="+mn-ea"/>
                          <a:cs typeface="+mn-cs"/>
                        </a:rPr>
                        <a:t>5 of 5 concepts have been completed for identified user departments</a:t>
                      </a:r>
                    </a:p>
                    <a:p>
                      <a:pPr marL="285750" indent="-285750">
                        <a:buFont typeface="Arial" panose="020B0604020202020204" pitchFamily="34" charset="0"/>
                        <a:buChar char="•"/>
                      </a:pPr>
                      <a:endParaRPr lang="en-US" sz="1600"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en-US" sz="1600" kern="1200" dirty="0" smtClean="0">
                          <a:solidFill>
                            <a:schemeClr val="dk1"/>
                          </a:solidFill>
                          <a:effectLst/>
                          <a:latin typeface="+mn-lt"/>
                          <a:ea typeface="+mn-ea"/>
                          <a:cs typeface="+mn-cs"/>
                        </a:rPr>
                        <a:t>100% (255 of 255) of feasibility studies completed within scheduled timeframes (Target 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378862072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24</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ZA" sz="2400" b="1" dirty="0">
                <a:solidFill>
                  <a:schemeClr val="bg1"/>
                </a:solidFill>
              </a:rPr>
              <a:t>PMTE Programme 2: </a:t>
            </a:r>
          </a:p>
          <a:p>
            <a:r>
              <a:rPr lang="en-ZA" sz="2400" b="1" dirty="0">
                <a:solidFill>
                  <a:schemeClr val="bg1"/>
                </a:solidFill>
              </a:rPr>
              <a:t>Real Estate Investment </a:t>
            </a:r>
            <a:r>
              <a:rPr lang="en-ZA" sz="2400" b="1" dirty="0" smtClean="0">
                <a:solidFill>
                  <a:schemeClr val="bg1"/>
                </a:solidFill>
              </a:rPr>
              <a:t>Services</a:t>
            </a:r>
            <a:endParaRPr lang="en-ZA" sz="2400" b="1" dirty="0"/>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xmlns="" val="3007256086"/>
              </p:ext>
            </p:extLst>
          </p:nvPr>
        </p:nvGraphicFramePr>
        <p:xfrm>
          <a:off x="96484" y="908720"/>
          <a:ext cx="8938323" cy="5040534"/>
        </p:xfrm>
        <a:graphic>
          <a:graphicData uri="http://schemas.openxmlformats.org/drawingml/2006/table">
            <a:tbl>
              <a:tblPr firstRow="1" bandRow="1">
                <a:tableStyleId>{10A1B5D5-9B99-4C35-A422-299274C87663}</a:tableStyleId>
              </a:tblPr>
              <a:tblGrid>
                <a:gridCol w="2601620"/>
                <a:gridCol w="6336703"/>
              </a:tblGrid>
              <a:tr h="1025999">
                <a:tc>
                  <a:txBody>
                    <a:bodyPr/>
                    <a:lstStyle/>
                    <a:p>
                      <a:r>
                        <a:rPr lang="en-ZA" sz="1800" b="1" i="0" u="none" strike="noStrike" kern="1200" baseline="0" dirty="0" smtClean="0">
                          <a:solidFill>
                            <a:schemeClr val="lt1"/>
                          </a:solidFill>
                          <a:latin typeface="+mn-lt"/>
                          <a:ea typeface="+mn-ea"/>
                          <a:cs typeface="+mn-cs"/>
                        </a:rPr>
                        <a:t>Programme 2: Real Estate Investment Management</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dirty="0" smtClean="0"/>
                        <a:t>Programme performance</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14535">
                <a:tc>
                  <a:txBody>
                    <a:bodyPr/>
                    <a:lstStyle/>
                    <a:p>
                      <a:endParaRPr lang="en-ZA" sz="1400" b="1" i="0" u="none" strike="noStrike"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smtClean="0">
                          <a:solidFill>
                            <a:schemeClr val="dk1"/>
                          </a:solidFill>
                          <a:effectLst/>
                          <a:latin typeface="+mn-lt"/>
                          <a:ea typeface="+mn-ea"/>
                          <a:cs typeface="+mn-cs"/>
                        </a:rPr>
                        <a:t>92% (</a:t>
                      </a:r>
                      <a:r>
                        <a:rPr lang="en-ZA" sz="1800" b="0" i="0" u="none" strike="noStrike" kern="1200" baseline="0" dirty="0" smtClean="0">
                          <a:solidFill>
                            <a:schemeClr val="dk1"/>
                          </a:solidFill>
                          <a:effectLst/>
                          <a:latin typeface="+mn-lt"/>
                          <a:ea typeface="+mn-ea"/>
                          <a:cs typeface="+mn-cs"/>
                        </a:rPr>
                        <a:t>231</a:t>
                      </a:r>
                      <a:r>
                        <a:rPr lang="en-ZA" sz="1800" b="0" i="0" u="none" strike="noStrike" kern="1200" baseline="0" dirty="0" smtClean="0">
                          <a:solidFill>
                            <a:schemeClr val="dk1"/>
                          </a:solidFill>
                          <a:latin typeface="+mn-lt"/>
                          <a:ea typeface="+mn-ea"/>
                          <a:cs typeface="+mn-cs"/>
                        </a:rPr>
                        <a:t>/252</a:t>
                      </a:r>
                      <a:r>
                        <a:rPr lang="en-US" sz="1800" kern="1200" dirty="0" smtClean="0">
                          <a:solidFill>
                            <a:schemeClr val="dk1"/>
                          </a:solidFill>
                          <a:effectLst/>
                          <a:latin typeface="+mn-lt"/>
                          <a:ea typeface="+mn-ea"/>
                          <a:cs typeface="+mn-cs"/>
                        </a:rPr>
                        <a:t>) of valuations completed within scheduled timeframes </a:t>
                      </a:r>
                      <a:r>
                        <a:rPr lang="en-US" sz="1600" kern="1200" dirty="0" smtClean="0">
                          <a:solidFill>
                            <a:schemeClr val="dk1"/>
                          </a:solidFill>
                          <a:effectLst/>
                          <a:latin typeface="+mn-lt"/>
                          <a:ea typeface="+mn-ea"/>
                          <a:cs typeface="+mn-cs"/>
                        </a:rPr>
                        <a:t>(Target 90%)</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en-US" sz="1800" kern="1200" dirty="0" smtClean="0">
                          <a:solidFill>
                            <a:schemeClr val="dk1"/>
                          </a:solidFill>
                          <a:effectLst/>
                          <a:latin typeface="+mn-lt"/>
                          <a:ea typeface="+mn-ea"/>
                          <a:cs typeface="+mn-cs"/>
                        </a:rPr>
                        <a:t>70% (</a:t>
                      </a:r>
                      <a:r>
                        <a:rPr lang="en-ZA" sz="1800" b="0" i="0" u="none" strike="noStrike" kern="1200" baseline="0" dirty="0" smtClean="0">
                          <a:solidFill>
                            <a:schemeClr val="dk1"/>
                          </a:solidFill>
                          <a:effectLst/>
                          <a:latin typeface="+mn-lt"/>
                          <a:ea typeface="+mn-ea"/>
                          <a:cs typeface="+mn-cs"/>
                        </a:rPr>
                        <a:t>11</a:t>
                      </a:r>
                      <a:r>
                        <a:rPr lang="en-ZA" sz="1800" b="0" i="0" u="none" strike="noStrike" kern="1200" baseline="0" dirty="0" smtClean="0">
                          <a:solidFill>
                            <a:schemeClr val="dk1"/>
                          </a:solidFill>
                          <a:latin typeface="+mn-lt"/>
                          <a:ea typeface="+mn-ea"/>
                          <a:cs typeface="+mn-cs"/>
                        </a:rPr>
                        <a:t>7/167</a:t>
                      </a:r>
                      <a:r>
                        <a:rPr lang="en-US" sz="1800" kern="1200" dirty="0" smtClean="0">
                          <a:solidFill>
                            <a:schemeClr val="dk1"/>
                          </a:solidFill>
                          <a:effectLst/>
                          <a:latin typeface="+mn-lt"/>
                          <a:ea typeface="+mn-ea"/>
                          <a:cs typeface="+mn-cs"/>
                        </a:rPr>
                        <a:t>) of disposal requests processed</a:t>
                      </a:r>
                      <a:r>
                        <a:rPr lang="en-US" sz="1800" kern="1200" baseline="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(Target 90%)</a:t>
                      </a:r>
                    </a:p>
                    <a:p>
                      <a:pPr marL="0" indent="0">
                        <a:buFont typeface="Arial" panose="020B0604020202020204" pitchFamily="34" charset="0"/>
                        <a:buNone/>
                      </a:pPr>
                      <a:r>
                        <a:rPr lang="en-US" sz="1800" kern="1200" dirty="0" smtClean="0">
                          <a:solidFill>
                            <a:schemeClr val="dk1"/>
                          </a:solidFill>
                          <a:effectLst/>
                          <a:latin typeface="+mn-lt"/>
                          <a:ea typeface="+mn-ea"/>
                          <a:cs typeface="+mn-cs"/>
                        </a:rPr>
                        <a:t> </a:t>
                      </a:r>
                    </a:p>
                    <a:p>
                      <a:pPr marL="285750" indent="-285750">
                        <a:buFont typeface="Arial" panose="020B0604020202020204" pitchFamily="34" charset="0"/>
                        <a:buChar char="•"/>
                      </a:pPr>
                      <a:r>
                        <a:rPr lang="en-US" sz="1800" kern="1200" dirty="0" smtClean="0">
                          <a:solidFill>
                            <a:schemeClr val="dk1"/>
                          </a:solidFill>
                          <a:effectLst/>
                          <a:latin typeface="+mn-lt"/>
                          <a:ea typeface="+mn-ea"/>
                          <a:cs typeface="+mn-cs"/>
                        </a:rPr>
                        <a:t>1 CAMP </a:t>
                      </a:r>
                      <a:r>
                        <a:rPr lang="en-ZA" sz="1800" b="0" i="0" u="none" strike="noStrike" kern="1200" baseline="0" dirty="0" smtClean="0">
                          <a:solidFill>
                            <a:schemeClr val="dk1"/>
                          </a:solidFill>
                          <a:latin typeface="+mn-lt"/>
                          <a:ea typeface="+mn-ea"/>
                          <a:cs typeface="+mn-cs"/>
                        </a:rPr>
                        <a:t>submitted to National Treasury (1 of 1 CAMP)</a:t>
                      </a:r>
                    </a:p>
                    <a:p>
                      <a:pPr marL="285750" indent="-285750">
                        <a:buFont typeface="Arial" panose="020B0604020202020204" pitchFamily="34" charset="0"/>
                        <a:buChar char="•"/>
                      </a:pPr>
                      <a:endParaRPr lang="en-US" sz="1800"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en-ZA" sz="1800" b="0" i="0" u="none" strike="noStrike" kern="1200" baseline="0" dirty="0" smtClean="0">
                          <a:solidFill>
                            <a:schemeClr val="dk1"/>
                          </a:solidFill>
                          <a:latin typeface="+mn-lt"/>
                          <a:ea typeface="+mn-ea"/>
                          <a:cs typeface="+mn-cs"/>
                        </a:rPr>
                        <a:t>850 against 800 target </a:t>
                      </a:r>
                      <a:r>
                        <a:rPr lang="en-US" sz="1800" kern="1200" dirty="0" smtClean="0">
                          <a:solidFill>
                            <a:schemeClr val="dk1"/>
                          </a:solidFill>
                          <a:effectLst/>
                          <a:latin typeface="+mn-lt"/>
                          <a:ea typeface="+mn-ea"/>
                          <a:cs typeface="+mn-cs"/>
                        </a:rPr>
                        <a:t>buildings’ performance assessed in identified performance areas.</a:t>
                      </a:r>
                      <a:endParaRPr lang="en-ZA" sz="1700" b="0" i="0" u="none" strike="noStrike"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393698905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25</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1200329"/>
          </a:xfrm>
          <a:prstGeom prst="rect">
            <a:avLst/>
          </a:prstGeom>
          <a:noFill/>
        </p:spPr>
        <p:txBody>
          <a:bodyPr wrap="square" rtlCol="0">
            <a:spAutoFit/>
          </a:bodyPr>
          <a:lstStyle/>
          <a:p>
            <a:r>
              <a:rPr lang="fr-FR" sz="2400" b="1" dirty="0" smtClean="0">
                <a:solidFill>
                  <a:schemeClr val="bg1"/>
                </a:solidFill>
              </a:rPr>
              <a:t>PMTE Programme </a:t>
            </a:r>
            <a:r>
              <a:rPr lang="fr-FR" sz="2400" b="1" dirty="0">
                <a:solidFill>
                  <a:schemeClr val="bg1"/>
                </a:solidFill>
              </a:rPr>
              <a:t>3: </a:t>
            </a:r>
            <a:endParaRPr lang="fr-FR" sz="2400" b="1" dirty="0" smtClean="0">
              <a:solidFill>
                <a:schemeClr val="bg1"/>
              </a:solidFill>
            </a:endParaRPr>
          </a:p>
          <a:p>
            <a:r>
              <a:rPr lang="fr-FR" sz="2400" b="1" dirty="0" smtClean="0">
                <a:solidFill>
                  <a:schemeClr val="bg1"/>
                </a:solidFill>
              </a:rPr>
              <a:t>Construction </a:t>
            </a:r>
            <a:r>
              <a:rPr lang="fr-FR" sz="2400" b="1" dirty="0">
                <a:solidFill>
                  <a:schemeClr val="bg1"/>
                </a:solidFill>
              </a:rPr>
              <a:t>Project Management </a:t>
            </a:r>
            <a:endParaRPr lang="en-ZA" sz="2400" b="1" dirty="0">
              <a:solidFill>
                <a:schemeClr val="bg1"/>
              </a:solidFill>
            </a:endParaRPr>
          </a:p>
          <a:p>
            <a:endParaRPr lang="en-ZA" sz="2400" b="1" dirty="0">
              <a:solidFill>
                <a:schemeClr val="bg1"/>
              </a:solidFill>
            </a:endParaRP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xmlns="" val="556014586"/>
              </p:ext>
            </p:extLst>
          </p:nvPr>
        </p:nvGraphicFramePr>
        <p:xfrm>
          <a:off x="81542" y="980728"/>
          <a:ext cx="8938323" cy="5204061"/>
        </p:xfrm>
        <a:graphic>
          <a:graphicData uri="http://schemas.openxmlformats.org/drawingml/2006/table">
            <a:tbl>
              <a:tblPr firstRow="1" bandRow="1">
                <a:tableStyleId>{10A1B5D5-9B99-4C35-A422-299274C87663}</a:tableStyleId>
              </a:tblPr>
              <a:tblGrid>
                <a:gridCol w="2385596"/>
                <a:gridCol w="6552727"/>
              </a:tblGrid>
              <a:tr h="884092">
                <a:tc>
                  <a:txBody>
                    <a:bodyPr/>
                    <a:lstStyle/>
                    <a:p>
                      <a:r>
                        <a:rPr lang="fr-FR" sz="1800" b="1" i="0" u="none" strike="noStrike" kern="1200" baseline="0" dirty="0" smtClean="0">
                          <a:solidFill>
                            <a:schemeClr val="lt1"/>
                          </a:solidFill>
                          <a:latin typeface="+mn-lt"/>
                          <a:ea typeface="+mn-ea"/>
                          <a:cs typeface="+mn-cs"/>
                        </a:rPr>
                        <a:t>Programme 3: Construction Project Management</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dirty="0" smtClean="0"/>
                        <a:t>Programme performance</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89661">
                <a:tc>
                  <a:txBody>
                    <a:bodyPr/>
                    <a:lstStyle/>
                    <a:p>
                      <a:r>
                        <a:rPr lang="en-ZA" sz="1600" b="1" i="0" u="none" strike="noStrike" kern="1200" baseline="0" dirty="0" smtClean="0">
                          <a:solidFill>
                            <a:schemeClr val="dk1"/>
                          </a:solidFill>
                          <a:latin typeface="+mn-lt"/>
                          <a:ea typeface="+mn-ea"/>
                          <a:cs typeface="+mn-cs"/>
                        </a:rPr>
                        <a:t>Strategic Objective </a:t>
                      </a:r>
                    </a:p>
                    <a:p>
                      <a:endParaRPr lang="en-ZA" sz="1600" b="1" i="0" u="none" strike="noStrike" kern="1200" baseline="0" dirty="0" smtClean="0">
                        <a:solidFill>
                          <a:schemeClr val="dk1"/>
                        </a:solidFill>
                        <a:latin typeface="+mn-lt"/>
                        <a:ea typeface="+mn-ea"/>
                        <a:cs typeface="+mn-cs"/>
                      </a:endParaRPr>
                    </a:p>
                    <a:p>
                      <a:r>
                        <a:rPr lang="en-US" sz="1600" b="1" i="0" u="none" strike="noStrike" kern="1200" baseline="0" dirty="0" smtClean="0">
                          <a:solidFill>
                            <a:schemeClr val="dk1"/>
                          </a:solidFill>
                          <a:latin typeface="+mn-lt"/>
                          <a:ea typeface="+mn-ea"/>
                          <a:cs typeface="+mn-cs"/>
                        </a:rPr>
                        <a:t>To develop detailed construction plans that direct the execution of construction projects</a:t>
                      </a:r>
                    </a:p>
                    <a:p>
                      <a:endParaRPr lang="en-US" sz="1600" b="1" i="0" u="none" strike="noStrike" kern="1200" baseline="0" dirty="0" smtClean="0">
                        <a:solidFill>
                          <a:schemeClr val="dk1"/>
                        </a:solidFill>
                        <a:latin typeface="+mn-lt"/>
                        <a:ea typeface="+mn-ea"/>
                        <a:cs typeface="+mn-cs"/>
                      </a:endParaRPr>
                    </a:p>
                    <a:p>
                      <a:r>
                        <a:rPr lang="en-US" sz="1600" b="1" i="0" u="none" strike="noStrike" kern="1200" baseline="0" dirty="0" smtClean="0">
                          <a:solidFill>
                            <a:schemeClr val="dk1"/>
                          </a:solidFill>
                          <a:latin typeface="+mn-lt"/>
                          <a:ea typeface="+mn-ea"/>
                          <a:cs typeface="+mn-cs"/>
                        </a:rPr>
                        <a:t>To ensure that construction programmes are implemented according to approved criteria</a:t>
                      </a:r>
                      <a:endParaRPr lang="en-ZA" sz="1600" b="1" i="0" u="none" strike="noStrike"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700" kern="1200" dirty="0" smtClean="0">
                          <a:solidFill>
                            <a:schemeClr val="dk1"/>
                          </a:solidFill>
                          <a:effectLst/>
                          <a:latin typeface="+mn-lt"/>
                          <a:ea typeface="+mn-ea"/>
                          <a:cs typeface="+mn-cs"/>
                        </a:rPr>
                        <a:t>84 against 83 approved infrastructure project designs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kern="1200" dirty="0" smtClean="0">
                          <a:solidFill>
                            <a:schemeClr val="dk1"/>
                          </a:solidFill>
                          <a:effectLst/>
                          <a:latin typeface="+mn-lt"/>
                          <a:ea typeface="+mn-ea"/>
                          <a:cs typeface="+mn-cs"/>
                        </a:rPr>
                        <a:t>147 of 128 approved infrastructure projects ready for tender</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kern="1200" dirty="0" smtClean="0">
                          <a:solidFill>
                            <a:schemeClr val="dk1"/>
                          </a:solidFill>
                          <a:effectLst/>
                          <a:latin typeface="+mn-lt"/>
                          <a:ea typeface="+mn-ea"/>
                          <a:cs typeface="+mn-cs"/>
                        </a:rPr>
                        <a:t>107 of 105 infrastructure sites handed over for construction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kern="1200" dirty="0" smtClean="0">
                          <a:solidFill>
                            <a:schemeClr val="dk1"/>
                          </a:solidFill>
                          <a:effectLst/>
                          <a:latin typeface="+mn-lt"/>
                          <a:ea typeface="+mn-ea"/>
                          <a:cs typeface="+mn-cs"/>
                        </a:rPr>
                        <a:t>109 of 105 infrastructure projects completed</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kern="1200" dirty="0" smtClean="0">
                          <a:solidFill>
                            <a:schemeClr val="dk1"/>
                          </a:solidFill>
                          <a:effectLst/>
                          <a:latin typeface="+mn-lt"/>
                          <a:ea typeface="+mn-ea"/>
                          <a:cs typeface="+mn-cs"/>
                        </a:rPr>
                        <a:t>30 of 84 infrastructure projects completed within agreed construction period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kern="1200" dirty="0" smtClean="0">
                          <a:solidFill>
                            <a:schemeClr val="dk1"/>
                          </a:solidFill>
                          <a:effectLst/>
                          <a:latin typeface="+mn-lt"/>
                          <a:ea typeface="+mn-ea"/>
                          <a:cs typeface="+mn-cs"/>
                        </a:rPr>
                        <a:t>89 of 84 infrastructure projects completed within budget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kern="1200" dirty="0" smtClean="0">
                          <a:solidFill>
                            <a:schemeClr val="dk1"/>
                          </a:solidFill>
                          <a:effectLst/>
                          <a:latin typeface="+mn-lt"/>
                          <a:ea typeface="+mn-ea"/>
                          <a:cs typeface="+mn-cs"/>
                        </a:rPr>
                        <a:t>5 607of 7</a:t>
                      </a:r>
                      <a:r>
                        <a:rPr lang="en-US" sz="1700" kern="1200" baseline="0" dirty="0" smtClean="0">
                          <a:solidFill>
                            <a:schemeClr val="dk1"/>
                          </a:solidFill>
                          <a:effectLst/>
                          <a:latin typeface="+mn-lt"/>
                          <a:ea typeface="+mn-ea"/>
                          <a:cs typeface="+mn-cs"/>
                        </a:rPr>
                        <a:t> 511 </a:t>
                      </a:r>
                      <a:r>
                        <a:rPr lang="en-US" sz="1700" kern="1200" dirty="0" smtClean="0">
                          <a:solidFill>
                            <a:schemeClr val="dk1"/>
                          </a:solidFill>
                          <a:effectLst/>
                          <a:latin typeface="+mn-lt"/>
                          <a:ea typeface="+mn-ea"/>
                          <a:cs typeface="+mn-cs"/>
                        </a:rPr>
                        <a:t>EPWP work opportunities created through construction projects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kern="1200" dirty="0" smtClean="0">
                          <a:solidFill>
                            <a:schemeClr val="dk1"/>
                          </a:solidFill>
                          <a:effectLst/>
                          <a:latin typeface="+mn-lt"/>
                          <a:ea typeface="+mn-ea"/>
                          <a:cs typeface="+mn-cs"/>
                        </a:rPr>
                        <a:t>13% (against 20%) </a:t>
                      </a:r>
                      <a:r>
                        <a:rPr lang="en-US" sz="1700" b="0" i="0" u="none" strike="noStrike" kern="1200" baseline="0" dirty="0" smtClean="0">
                          <a:solidFill>
                            <a:schemeClr val="dk1"/>
                          </a:solidFill>
                          <a:latin typeface="+mn-lt"/>
                          <a:ea typeface="+mn-ea"/>
                          <a:cs typeface="+mn-cs"/>
                        </a:rPr>
                        <a:t>infrastructure project backlogs reduced in the constructions phase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700" b="0" i="0" u="none" strike="noStrike" kern="1200" baseline="0" dirty="0" smtClean="0">
                          <a:solidFill>
                            <a:schemeClr val="dk1"/>
                          </a:solidFill>
                          <a:latin typeface="+mn-lt"/>
                          <a:ea typeface="+mn-ea"/>
                          <a:cs typeface="+mn-cs"/>
                        </a:rPr>
                        <a:t>No contractors incubated through the Contractor Incubation Programme (CIP). The target set for the financial year was 297 contractors to be incubated </a:t>
                      </a:r>
                      <a:r>
                        <a:rPr lang="en-ZA" sz="1800" b="0" i="0" u="none" strike="noStrike" kern="1200" baseline="0" dirty="0" smtClean="0">
                          <a:solidFill>
                            <a:schemeClr val="dk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i="0" u="none" strike="noStrike" kern="1200" baseline="0" dirty="0" smtClean="0">
                          <a:solidFill>
                            <a:schemeClr val="dk1"/>
                          </a:solidFill>
                          <a:latin typeface="+mn-lt"/>
                          <a:ea typeface="+mn-ea"/>
                          <a:cs typeface="+mn-cs"/>
                        </a:rPr>
                        <a:t> </a:t>
                      </a:r>
                      <a:endParaRPr lang="en-ZA" sz="1800" b="0" i="0" u="none" strike="noStrike"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8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228806990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26</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ZA" sz="2400" b="1" dirty="0" smtClean="0">
                <a:solidFill>
                  <a:schemeClr val="bg1"/>
                </a:solidFill>
              </a:rPr>
              <a:t>PMTE Programme </a:t>
            </a:r>
            <a:r>
              <a:rPr lang="en-ZA" sz="2400" b="1" dirty="0">
                <a:solidFill>
                  <a:schemeClr val="bg1"/>
                </a:solidFill>
              </a:rPr>
              <a:t>4: </a:t>
            </a:r>
            <a:endParaRPr lang="en-ZA" sz="2400" b="1" dirty="0" smtClean="0">
              <a:solidFill>
                <a:schemeClr val="bg1"/>
              </a:solidFill>
            </a:endParaRPr>
          </a:p>
          <a:p>
            <a:r>
              <a:rPr lang="en-ZA" sz="2400" b="1" dirty="0" smtClean="0">
                <a:solidFill>
                  <a:schemeClr val="bg1"/>
                </a:solidFill>
              </a:rPr>
              <a:t>Real </a:t>
            </a:r>
            <a:r>
              <a:rPr lang="en-ZA" sz="2400" b="1" dirty="0">
                <a:solidFill>
                  <a:schemeClr val="bg1"/>
                </a:solidFill>
              </a:rPr>
              <a:t>Estate Management </a:t>
            </a:r>
            <a:r>
              <a:rPr lang="en-ZA" sz="2400" b="1" dirty="0" smtClean="0">
                <a:solidFill>
                  <a:schemeClr val="bg1"/>
                </a:solidFill>
              </a:rPr>
              <a:t>Services</a:t>
            </a:r>
            <a:endParaRPr lang="en-ZA" sz="2400" b="1" dirty="0">
              <a:solidFill>
                <a:schemeClr val="bg1"/>
              </a:solidFill>
            </a:endParaRP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xmlns="" val="1178858072"/>
              </p:ext>
            </p:extLst>
          </p:nvPr>
        </p:nvGraphicFramePr>
        <p:xfrm>
          <a:off x="76200" y="980728"/>
          <a:ext cx="9045828" cy="5546968"/>
        </p:xfrm>
        <a:graphic>
          <a:graphicData uri="http://schemas.openxmlformats.org/drawingml/2006/table">
            <a:tbl>
              <a:tblPr firstRow="1" bandRow="1">
                <a:tableStyleId>{10A1B5D5-9B99-4C35-A422-299274C87663}</a:tableStyleId>
              </a:tblPr>
              <a:tblGrid>
                <a:gridCol w="2414289"/>
                <a:gridCol w="6631539"/>
              </a:tblGrid>
              <a:tr h="792088">
                <a:tc>
                  <a:txBody>
                    <a:bodyPr/>
                    <a:lstStyle/>
                    <a:p>
                      <a:r>
                        <a:rPr lang="en-ZA" sz="1800" b="1" i="0" u="none" strike="noStrike" kern="1200" baseline="0" dirty="0" smtClean="0">
                          <a:solidFill>
                            <a:schemeClr val="lt1"/>
                          </a:solidFill>
                          <a:latin typeface="+mn-lt"/>
                          <a:ea typeface="+mn-ea"/>
                          <a:cs typeface="+mn-cs"/>
                        </a:rPr>
                        <a:t>Programme 4: Real Estate Management</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dirty="0" smtClean="0"/>
                        <a:t>Programme performance</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39237">
                <a:tc>
                  <a:txBody>
                    <a:bodyPr/>
                    <a:lstStyle/>
                    <a:p>
                      <a:r>
                        <a:rPr lang="en-ZA" sz="1600" b="1" i="0" u="none" strike="noStrike" kern="1200" baseline="0" dirty="0" smtClean="0">
                          <a:solidFill>
                            <a:schemeClr val="dk1"/>
                          </a:solidFill>
                          <a:latin typeface="+mn-lt"/>
                          <a:ea typeface="+mn-ea"/>
                          <a:cs typeface="+mn-cs"/>
                        </a:rPr>
                        <a:t>Strategic Objectives </a:t>
                      </a:r>
                    </a:p>
                    <a:p>
                      <a:endParaRPr lang="en-ZA" sz="1600" b="1" i="0" u="none" strike="noStrike" kern="1200" baseline="0" dirty="0" smtClean="0">
                        <a:solidFill>
                          <a:schemeClr val="dk1"/>
                        </a:solidFill>
                        <a:latin typeface="+mn-lt"/>
                        <a:ea typeface="+mn-ea"/>
                        <a:cs typeface="+mn-cs"/>
                      </a:endParaRPr>
                    </a:p>
                    <a:p>
                      <a:r>
                        <a:rPr lang="en-US" sz="1600" b="1" i="0" u="none" strike="noStrike" kern="1200" baseline="0" dirty="0" smtClean="0">
                          <a:solidFill>
                            <a:schemeClr val="dk1"/>
                          </a:solidFill>
                          <a:latin typeface="+mn-lt"/>
                          <a:ea typeface="+mn-ea"/>
                          <a:cs typeface="+mn-cs"/>
                        </a:rPr>
                        <a:t>To provide functional leased accommodation for client departments</a:t>
                      </a:r>
                    </a:p>
                    <a:p>
                      <a:endParaRPr lang="en-US" sz="1600" b="1" i="0" u="none" strike="noStrike" kern="1200" baseline="0" dirty="0" smtClean="0">
                        <a:solidFill>
                          <a:schemeClr val="dk1"/>
                        </a:solidFill>
                        <a:latin typeface="+mn-lt"/>
                        <a:ea typeface="+mn-ea"/>
                        <a:cs typeface="+mn-cs"/>
                      </a:endParaRPr>
                    </a:p>
                    <a:p>
                      <a:r>
                        <a:rPr lang="en-US" sz="1600" b="1" i="0" u="none" strike="noStrike" kern="1200" baseline="0" dirty="0" smtClean="0">
                          <a:solidFill>
                            <a:schemeClr val="dk1"/>
                          </a:solidFill>
                          <a:latin typeface="+mn-lt"/>
                          <a:ea typeface="+mn-ea"/>
                          <a:cs typeface="+mn-cs"/>
                        </a:rPr>
                        <a:t>To increase revenue through the rental of State-owned property</a:t>
                      </a:r>
                    </a:p>
                    <a:p>
                      <a:endParaRPr lang="en-US" sz="1600" b="1" i="0" u="none" strike="noStrike" kern="1200" baseline="0" dirty="0" smtClean="0">
                        <a:solidFill>
                          <a:schemeClr val="dk1"/>
                        </a:solidFill>
                        <a:latin typeface="+mn-lt"/>
                        <a:ea typeface="+mn-ea"/>
                        <a:cs typeface="+mn-cs"/>
                      </a:endParaRPr>
                    </a:p>
                    <a:p>
                      <a:r>
                        <a:rPr lang="en-US" sz="1600" b="1" i="0" u="none" strike="noStrike" kern="1200" baseline="0" dirty="0" smtClean="0">
                          <a:solidFill>
                            <a:schemeClr val="dk1"/>
                          </a:solidFill>
                          <a:latin typeface="+mn-lt"/>
                          <a:ea typeface="+mn-ea"/>
                          <a:cs typeface="+mn-cs"/>
                        </a:rPr>
                        <a:t>To manage and administer contractual obligations for all accommodation solutions</a:t>
                      </a:r>
                      <a:endParaRPr lang="en-ZA" sz="1600" b="0" i="0" u="none" strike="noStrike"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baseline="0" dirty="0" smtClean="0">
                          <a:solidFill>
                            <a:schemeClr val="dk1"/>
                          </a:solidFill>
                          <a:latin typeface="+mn-lt"/>
                          <a:ea typeface="+mn-ea"/>
                          <a:cs typeface="+mn-cs"/>
                        </a:rPr>
                        <a:t>636 of 600 </a:t>
                      </a:r>
                      <a:r>
                        <a:rPr lang="en-ZA" sz="1600" b="0" i="0" u="none" strike="noStrike" kern="1200" baseline="0" dirty="0" smtClean="0">
                          <a:solidFill>
                            <a:schemeClr val="dk1"/>
                          </a:solidFill>
                          <a:latin typeface="+mn-lt"/>
                          <a:ea typeface="+mn-ea"/>
                          <a:cs typeface="+mn-cs"/>
                        </a:rPr>
                        <a:t>lease agreements signed within scheduled timeframe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600" b="0" i="0" u="none" strike="noStrike" kern="1200" baseline="0" dirty="0" smtClean="0">
                        <a:solidFill>
                          <a:schemeClr val="dk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b="0" i="0" u="none" strike="noStrike" kern="1200" baseline="0" dirty="0" smtClean="0">
                          <a:solidFill>
                            <a:schemeClr val="dk1"/>
                          </a:solidFill>
                          <a:latin typeface="+mn-lt"/>
                          <a:ea typeface="+mn-ea"/>
                          <a:cs typeface="+mn-cs"/>
                        </a:rPr>
                        <a:t>R332 million </a:t>
                      </a:r>
                      <a:r>
                        <a:rPr lang="en-US" sz="1600" b="0" i="0" u="none" strike="noStrike" kern="1200" baseline="0" dirty="0" smtClean="0">
                          <a:solidFill>
                            <a:schemeClr val="dk1"/>
                          </a:solidFill>
                          <a:latin typeface="+mn-lt"/>
                          <a:ea typeface="+mn-ea"/>
                          <a:cs typeface="+mn-cs"/>
                        </a:rPr>
                        <a:t>savings realized on identified private leases (Target R200 million)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baseline="0" dirty="0" smtClean="0">
                          <a:solidFill>
                            <a:schemeClr val="dk1"/>
                          </a:solidFill>
                          <a:latin typeface="+mn-lt"/>
                          <a:ea typeface="+mn-ea"/>
                          <a:cs typeface="+mn-cs"/>
                        </a:rPr>
                        <a:t>42% (30% target) new leases awarded to </a:t>
                      </a:r>
                      <a:r>
                        <a:rPr lang="en-ZA" sz="1600" b="0" i="0" u="none" strike="noStrike" kern="1200" baseline="0" dirty="0" smtClean="0">
                          <a:solidFill>
                            <a:schemeClr val="dk1"/>
                          </a:solidFill>
                          <a:latin typeface="+mn-lt"/>
                          <a:ea typeface="+mn-ea"/>
                          <a:cs typeface="+mn-cs"/>
                        </a:rPr>
                        <a:t>to BBBEE companies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baseline="0" dirty="0" smtClean="0">
                          <a:solidFill>
                            <a:schemeClr val="dk1"/>
                          </a:solidFill>
                          <a:latin typeface="+mn-lt"/>
                          <a:ea typeface="+mn-ea"/>
                          <a:cs typeface="+mn-cs"/>
                        </a:rPr>
                        <a:t>12 of 12 private leases reduced for the security cluster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600" b="0" i="0" u="none" strike="noStrike" kern="1200" baseline="0" dirty="0" smtClean="0">
                        <a:solidFill>
                          <a:schemeClr val="dk1"/>
                        </a:solidFill>
                        <a:latin typeface="+mn-lt"/>
                        <a:ea typeface="+mn-ea"/>
                        <a:cs typeface="+mn-cs"/>
                      </a:endParaRPr>
                    </a:p>
                    <a:p>
                      <a:pPr marL="285750" indent="-285750">
                        <a:buFont typeface="Arial" panose="020B0604020202020204" pitchFamily="34" charset="0"/>
                        <a:buChar char="•"/>
                      </a:pPr>
                      <a:r>
                        <a:rPr lang="en-ZA" sz="1600" b="0" i="0" u="none" strike="noStrike" kern="1200" baseline="0" dirty="0" smtClean="0">
                          <a:solidFill>
                            <a:schemeClr val="dk1"/>
                          </a:solidFill>
                          <a:latin typeface="+mn-lt"/>
                          <a:ea typeface="+mn-ea"/>
                          <a:cs typeface="+mn-cs"/>
                        </a:rPr>
                        <a:t>21% (Target of 10%) increase in revenue generation through letting of State-owned properties</a:t>
                      </a:r>
                    </a:p>
                    <a:p>
                      <a:pPr marL="285750" indent="-285750">
                        <a:buFont typeface="Arial" panose="020B0604020202020204" pitchFamily="34" charset="0"/>
                        <a:buChar char="•"/>
                      </a:pPr>
                      <a:r>
                        <a:rPr lang="en-ZA" sz="1600" b="0" i="0" u="none" strike="noStrike" kern="1200" baseline="0" dirty="0" smtClean="0">
                          <a:solidFill>
                            <a:schemeClr val="dk1"/>
                          </a:solidFill>
                          <a:latin typeface="+mn-lt"/>
                          <a:ea typeface="+mn-ea"/>
                          <a:cs typeface="+mn-cs"/>
                        </a:rPr>
                        <a:t>95 against 65 identified vacant surplus State-owned properties let out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baseline="0" dirty="0" smtClean="0">
                          <a:solidFill>
                            <a:schemeClr val="dk1"/>
                          </a:solidFill>
                          <a:latin typeface="+mn-lt"/>
                          <a:ea typeface="+mn-ea"/>
                          <a:cs typeface="+mn-cs"/>
                        </a:rPr>
                        <a:t>505 of 400 state-owned properties verified to confirm </a:t>
                      </a:r>
                      <a:r>
                        <a:rPr lang="en-ZA" sz="1600" b="0" i="0" u="none" strike="noStrike" kern="1200" baseline="0" dirty="0" smtClean="0">
                          <a:solidFill>
                            <a:schemeClr val="dk1"/>
                          </a:solidFill>
                          <a:latin typeface="+mn-lt"/>
                          <a:ea typeface="+mn-ea"/>
                          <a:cs typeface="+mn-cs"/>
                        </a:rPr>
                        <a:t>occupation status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baseline="0" dirty="0" smtClean="0">
                          <a:solidFill>
                            <a:schemeClr val="dk1"/>
                          </a:solidFill>
                          <a:latin typeface="+mn-lt"/>
                          <a:ea typeface="+mn-ea"/>
                          <a:cs typeface="+mn-cs"/>
                        </a:rPr>
                        <a:t>21 of 20 state-owned properties’ occupation status rectified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baseline="0" dirty="0" smtClean="0">
                          <a:solidFill>
                            <a:schemeClr val="dk1"/>
                          </a:solidFill>
                          <a:latin typeface="+mn-lt"/>
                          <a:ea typeface="+mn-ea"/>
                          <a:cs typeface="+mn-cs"/>
                        </a:rPr>
                        <a:t>NO </a:t>
                      </a:r>
                      <a:r>
                        <a:rPr lang="en-ZA" sz="1600" b="0" i="0" u="none" strike="noStrike" kern="1200" baseline="0" dirty="0" smtClean="0">
                          <a:solidFill>
                            <a:schemeClr val="dk1"/>
                          </a:solidFill>
                          <a:latin typeface="+mn-lt"/>
                          <a:ea typeface="+mn-ea"/>
                          <a:cs typeface="+mn-cs"/>
                        </a:rPr>
                        <a:t>Spatial and Economic Development </a:t>
                      </a:r>
                      <a:r>
                        <a:rPr lang="en-US" sz="1600" b="0" i="0" u="none" strike="noStrike" kern="1200" baseline="0" dirty="0" smtClean="0">
                          <a:solidFill>
                            <a:schemeClr val="dk1"/>
                          </a:solidFill>
                          <a:latin typeface="+mn-lt"/>
                          <a:ea typeface="+mn-ea"/>
                          <a:cs typeface="+mn-cs"/>
                        </a:rPr>
                        <a:t>Frameworks (SEDFs) completed for identified rural coastal towns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b="0" i="0" u="none" strike="noStrike" kern="1200" baseline="0" dirty="0" smtClean="0">
                          <a:solidFill>
                            <a:schemeClr val="dk1"/>
                          </a:solidFill>
                          <a:latin typeface="+mn-lt"/>
                          <a:ea typeface="+mn-ea"/>
                          <a:cs typeface="+mn-cs"/>
                        </a:rPr>
                        <a:t>5.3% (10% Target) </a:t>
                      </a:r>
                      <a:r>
                        <a:rPr lang="en-US" sz="1600" b="0" i="0" u="none" strike="noStrike" kern="1200" baseline="0" dirty="0" smtClean="0">
                          <a:solidFill>
                            <a:schemeClr val="dk1"/>
                          </a:solidFill>
                          <a:latin typeface="+mn-lt"/>
                          <a:ea typeface="+mn-ea"/>
                          <a:cs typeface="+mn-cs"/>
                        </a:rPr>
                        <a:t>increase in revenue through rentals of state owned small Harbour and coastal properties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b="0" i="0" u="none" strike="noStrike" kern="1200" baseline="0" dirty="0" smtClean="0">
                          <a:solidFill>
                            <a:schemeClr val="dk1"/>
                          </a:solidFill>
                          <a:latin typeface="+mn-lt"/>
                          <a:ea typeface="+mn-ea"/>
                          <a:cs typeface="+mn-cs"/>
                        </a:rPr>
                        <a:t>778 (target 1 000) </a:t>
                      </a:r>
                      <a:r>
                        <a:rPr lang="en-US" sz="1600" b="0" i="0" u="none" strike="noStrike" kern="1200" baseline="0" dirty="0" smtClean="0">
                          <a:solidFill>
                            <a:schemeClr val="dk1"/>
                          </a:solidFill>
                          <a:latin typeface="+mn-lt"/>
                          <a:ea typeface="+mn-ea"/>
                          <a:cs typeface="+mn-cs"/>
                        </a:rPr>
                        <a:t>work opportunities created through the letting out of state coastal </a:t>
                      </a:r>
                      <a:r>
                        <a:rPr lang="en-ZA" sz="1600" b="0" i="0" u="none" strike="noStrike" kern="1200" baseline="0" dirty="0" smtClean="0">
                          <a:solidFill>
                            <a:schemeClr val="dk1"/>
                          </a:solidFill>
                          <a:latin typeface="+mn-lt"/>
                          <a:ea typeface="+mn-ea"/>
                          <a:cs typeface="+mn-cs"/>
                        </a:rPr>
                        <a:t>properties and small Harbours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i="0" u="none" strike="noStrike"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90865722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27</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1200329"/>
          </a:xfrm>
          <a:prstGeom prst="rect">
            <a:avLst/>
          </a:prstGeom>
          <a:noFill/>
        </p:spPr>
        <p:txBody>
          <a:bodyPr wrap="square" rtlCol="0">
            <a:spAutoFit/>
          </a:bodyPr>
          <a:lstStyle/>
          <a:p>
            <a:r>
              <a:rPr lang="en-ZA" sz="2400" b="1" dirty="0" smtClean="0">
                <a:solidFill>
                  <a:schemeClr val="bg1"/>
                </a:solidFill>
              </a:rPr>
              <a:t>PMTE Programme </a:t>
            </a:r>
            <a:r>
              <a:rPr lang="en-ZA" sz="2400" b="1" dirty="0">
                <a:solidFill>
                  <a:schemeClr val="bg1"/>
                </a:solidFill>
              </a:rPr>
              <a:t>5: </a:t>
            </a:r>
            <a:endParaRPr lang="en-ZA" sz="2400" b="1" dirty="0" smtClean="0">
              <a:solidFill>
                <a:schemeClr val="bg1"/>
              </a:solidFill>
            </a:endParaRPr>
          </a:p>
          <a:p>
            <a:r>
              <a:rPr lang="en-ZA" sz="2400" b="1" dirty="0" smtClean="0">
                <a:solidFill>
                  <a:schemeClr val="bg1"/>
                </a:solidFill>
              </a:rPr>
              <a:t>Real </a:t>
            </a:r>
            <a:r>
              <a:rPr lang="en-ZA" sz="2400" b="1" dirty="0">
                <a:solidFill>
                  <a:schemeClr val="bg1"/>
                </a:solidFill>
              </a:rPr>
              <a:t>Estate Information and Registry </a:t>
            </a:r>
            <a:endParaRPr lang="en-ZA" sz="2400" b="1" dirty="0"/>
          </a:p>
          <a:p>
            <a:endParaRPr lang="en-ZA" sz="2400" b="1" dirty="0">
              <a:solidFill>
                <a:schemeClr val="bg1"/>
              </a:solidFill>
            </a:endParaRP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xmlns="" val="2409701338"/>
              </p:ext>
            </p:extLst>
          </p:nvPr>
        </p:nvGraphicFramePr>
        <p:xfrm>
          <a:off x="76200" y="908720"/>
          <a:ext cx="9045828" cy="5793556"/>
        </p:xfrm>
        <a:graphic>
          <a:graphicData uri="http://schemas.openxmlformats.org/drawingml/2006/table">
            <a:tbl>
              <a:tblPr firstRow="1" bandRow="1">
                <a:tableStyleId>{10A1B5D5-9B99-4C35-A422-299274C87663}</a:tableStyleId>
              </a:tblPr>
              <a:tblGrid>
                <a:gridCol w="2414289"/>
                <a:gridCol w="6631539"/>
              </a:tblGrid>
              <a:tr h="1038676">
                <a:tc>
                  <a:txBody>
                    <a:bodyPr/>
                    <a:lstStyle/>
                    <a:p>
                      <a:r>
                        <a:rPr lang="en-ZA" sz="1800" b="1" dirty="0" smtClean="0">
                          <a:solidFill>
                            <a:schemeClr val="bg1"/>
                          </a:solidFill>
                        </a:rPr>
                        <a:t>Programme 5: Real Estate Information and Registry</a:t>
                      </a:r>
                      <a:endParaRPr lang="en-ZA" sz="1800" b="1"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dirty="0" smtClean="0"/>
                        <a:t>Programme performance</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9876">
                <a:tc>
                  <a:txBody>
                    <a:bodyPr/>
                    <a:lstStyle/>
                    <a:p>
                      <a:r>
                        <a:rPr lang="en-ZA" sz="1600" b="1" i="0" u="none" strike="noStrike" kern="1200" baseline="0" dirty="0" smtClean="0">
                          <a:solidFill>
                            <a:schemeClr val="dk1"/>
                          </a:solidFill>
                          <a:latin typeface="+mn-lt"/>
                          <a:ea typeface="+mn-ea"/>
                          <a:cs typeface="+mn-cs"/>
                        </a:rPr>
                        <a:t>Strategic Objectives </a:t>
                      </a:r>
                    </a:p>
                    <a:p>
                      <a:endParaRPr lang="en-ZA" sz="1600" b="1" i="0" u="none" strike="noStrike" kern="1200" baseline="0" dirty="0" smtClean="0">
                        <a:solidFill>
                          <a:schemeClr val="dk1"/>
                        </a:solidFill>
                        <a:latin typeface="+mn-lt"/>
                        <a:ea typeface="+mn-ea"/>
                        <a:cs typeface="+mn-cs"/>
                      </a:endParaRPr>
                    </a:p>
                    <a:p>
                      <a:r>
                        <a:rPr lang="en-US" sz="1600" b="1" i="0" u="none" strike="noStrike" kern="1200" baseline="0" dirty="0" smtClean="0">
                          <a:solidFill>
                            <a:schemeClr val="dk1"/>
                          </a:solidFill>
                          <a:latin typeface="+mn-lt"/>
                          <a:ea typeface="+mn-ea"/>
                          <a:cs typeface="+mn-cs"/>
                        </a:rPr>
                        <a:t>To maintain a compliant IAR</a:t>
                      </a:r>
                    </a:p>
                    <a:p>
                      <a:endParaRPr lang="en-US" sz="1600" b="1" i="0" u="none" strike="noStrike" kern="1200" baseline="0" dirty="0" smtClean="0">
                        <a:solidFill>
                          <a:schemeClr val="dk1"/>
                        </a:solidFill>
                        <a:latin typeface="+mn-lt"/>
                        <a:ea typeface="+mn-ea"/>
                        <a:cs typeface="+mn-cs"/>
                      </a:endParaRPr>
                    </a:p>
                    <a:p>
                      <a:r>
                        <a:rPr lang="en-US" sz="1600" b="1" i="0" u="none" strike="noStrike" kern="1200" baseline="0" dirty="0" smtClean="0">
                          <a:solidFill>
                            <a:schemeClr val="dk1"/>
                          </a:solidFill>
                          <a:latin typeface="+mn-lt"/>
                          <a:ea typeface="+mn-ea"/>
                          <a:cs typeface="+mn-cs"/>
                        </a:rPr>
                        <a:t>To provide guidance and support to other custodians in the compilation of compliant IARs</a:t>
                      </a:r>
                      <a:endParaRPr lang="en-ZA" sz="1600" b="0" i="0" u="none" strike="noStrike"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800" kern="1200" dirty="0" smtClean="0">
                          <a:solidFill>
                            <a:schemeClr val="tx1"/>
                          </a:solidFill>
                          <a:effectLst/>
                          <a:latin typeface="+mn-lt"/>
                          <a:ea typeface="+mn-ea"/>
                          <a:cs typeface="+mn-cs"/>
                        </a:rPr>
                        <a:t>60% (against 80%) </a:t>
                      </a:r>
                      <a:r>
                        <a:rPr lang="en-US" sz="1800" b="0" i="0" u="none" strike="noStrike" kern="1200" baseline="0" dirty="0" smtClean="0">
                          <a:solidFill>
                            <a:schemeClr val="tx1"/>
                          </a:solidFill>
                          <a:latin typeface="+mn-lt"/>
                          <a:ea typeface="+mn-ea"/>
                          <a:cs typeface="+mn-cs"/>
                        </a:rPr>
                        <a:t>of approved disposals (in respect of socio economic objectives)	</a:t>
                      </a:r>
                    </a:p>
                    <a:p>
                      <a:pPr marL="285750" indent="-285750">
                        <a:buFont typeface="Arial" panose="020B0604020202020204" pitchFamily="34" charset="0"/>
                        <a:buChar char="•"/>
                      </a:pPr>
                      <a:endParaRPr lang="en-US" sz="1800" kern="1200" dirty="0" smtClean="0">
                        <a:solidFill>
                          <a:schemeClr val="tx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smtClean="0">
                          <a:solidFill>
                            <a:schemeClr val="tx1"/>
                          </a:solidFill>
                          <a:effectLst/>
                          <a:latin typeface="+mn-lt"/>
                          <a:ea typeface="+mn-ea"/>
                          <a:cs typeface="+mn-cs"/>
                        </a:rPr>
                        <a:t>100% of immovable assets updated on the IAR for completed infrastructure projects </a:t>
                      </a:r>
                      <a:r>
                        <a:rPr lang="en-US" sz="1800" b="0" i="0" u="none" strike="noStrike" kern="1200" baseline="0" dirty="0" smtClean="0">
                          <a:solidFill>
                            <a:schemeClr val="tx1"/>
                          </a:solidFill>
                          <a:latin typeface="+mn-lt"/>
                          <a:ea typeface="+mn-ea"/>
                          <a:cs typeface="+mn-cs"/>
                        </a:rPr>
                        <a:t>(67 of 67) completed projects capitalised and added to IAR)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i="0" u="none" strike="noStrike" kern="1200" baseline="0" dirty="0" smtClean="0">
                        <a:solidFill>
                          <a:schemeClr val="tx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b="0" i="0" u="none" strike="noStrike" kern="1200" baseline="0" dirty="0" smtClean="0">
                          <a:solidFill>
                            <a:schemeClr val="tx1"/>
                          </a:solidFill>
                          <a:latin typeface="+mn-lt"/>
                          <a:ea typeface="+mn-ea"/>
                          <a:cs typeface="+mn-cs"/>
                        </a:rPr>
                        <a:t>333 of 800 land parcels vested (42%)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i="0" u="none" strike="noStrike" kern="1200" baseline="0" dirty="0" smtClean="0">
                        <a:solidFill>
                          <a:schemeClr val="tx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baseline="0" dirty="0" smtClean="0">
                          <a:solidFill>
                            <a:schemeClr val="tx1"/>
                          </a:solidFill>
                          <a:latin typeface="+mn-lt"/>
                          <a:ea typeface="+mn-ea"/>
                          <a:cs typeface="+mn-cs"/>
                        </a:rPr>
                        <a:t>8 005 of 19 708 (41%) land and buildings physically verified to validate existence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800" b="0" i="0" u="none" strike="noStrike" kern="1200" baseline="0" dirty="0" smtClean="0">
                        <a:solidFill>
                          <a:schemeClr val="tx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b="0" i="0" u="none" strike="noStrike" kern="1200" baseline="0" dirty="0" smtClean="0">
                          <a:solidFill>
                            <a:schemeClr val="tx1"/>
                          </a:solidFill>
                          <a:latin typeface="+mn-lt"/>
                          <a:ea typeface="+mn-ea"/>
                          <a:cs typeface="+mn-cs"/>
                        </a:rPr>
                        <a:t>No buildings assessed to </a:t>
                      </a:r>
                      <a:r>
                        <a:rPr lang="en-US" sz="1800" b="0" i="0" u="none" strike="noStrike" kern="1200" baseline="0" dirty="0" smtClean="0">
                          <a:solidFill>
                            <a:schemeClr val="tx1"/>
                          </a:solidFill>
                          <a:latin typeface="+mn-lt"/>
                          <a:ea typeface="+mn-ea"/>
                          <a:cs typeface="+mn-cs"/>
                        </a:rPr>
                        <a:t>determine the condition of significant components as the project was cancelled due to funding constraints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800" kern="1200" dirty="0" smtClean="0">
                        <a:solidFill>
                          <a:schemeClr val="tx1"/>
                        </a:solidFill>
                        <a:effectLst/>
                        <a:latin typeface="+mn-lt"/>
                        <a:ea typeface="+mn-ea"/>
                        <a:cs typeface="+mn-cs"/>
                      </a:endParaRPr>
                    </a:p>
                    <a:p>
                      <a:pPr marL="285750" indent="-285750">
                        <a:buFont typeface="Arial" panose="020B0604020202020204" pitchFamily="34" charset="0"/>
                        <a:buChar char="•"/>
                      </a:pPr>
                      <a:r>
                        <a:rPr lang="en-US" sz="1800" kern="1200" dirty="0" smtClean="0">
                          <a:solidFill>
                            <a:schemeClr val="tx1"/>
                          </a:solidFill>
                          <a:effectLst/>
                          <a:latin typeface="+mn-lt"/>
                          <a:ea typeface="+mn-ea"/>
                          <a:cs typeface="+mn-cs"/>
                        </a:rPr>
                        <a:t>9 of 9 provincial IARs assessed for compliance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141481199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28</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1200329"/>
          </a:xfrm>
          <a:prstGeom prst="rect">
            <a:avLst/>
          </a:prstGeom>
          <a:noFill/>
        </p:spPr>
        <p:txBody>
          <a:bodyPr wrap="square" rtlCol="0">
            <a:spAutoFit/>
          </a:bodyPr>
          <a:lstStyle/>
          <a:p>
            <a:r>
              <a:rPr lang="en-ZA" sz="2400" b="1" dirty="0" smtClean="0">
                <a:solidFill>
                  <a:schemeClr val="bg1"/>
                </a:solidFill>
              </a:rPr>
              <a:t>PMTE Programme </a:t>
            </a:r>
            <a:r>
              <a:rPr lang="en-ZA" sz="2400" b="1" dirty="0">
                <a:solidFill>
                  <a:schemeClr val="bg1"/>
                </a:solidFill>
              </a:rPr>
              <a:t>6: </a:t>
            </a:r>
            <a:endParaRPr lang="en-ZA" sz="2400" b="1" dirty="0" smtClean="0">
              <a:solidFill>
                <a:schemeClr val="bg1"/>
              </a:solidFill>
            </a:endParaRPr>
          </a:p>
          <a:p>
            <a:r>
              <a:rPr lang="en-ZA" sz="2400" b="1" dirty="0" smtClean="0">
                <a:solidFill>
                  <a:schemeClr val="bg1"/>
                </a:solidFill>
              </a:rPr>
              <a:t>Facilities Management</a:t>
            </a:r>
            <a:endParaRPr lang="en-ZA" sz="2400" b="1" dirty="0"/>
          </a:p>
          <a:p>
            <a:endParaRPr lang="en-ZA" sz="2400" b="1" dirty="0">
              <a:solidFill>
                <a:schemeClr val="bg1"/>
              </a:solidFill>
            </a:endParaRP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xmlns="" val="1125201339"/>
              </p:ext>
            </p:extLst>
          </p:nvPr>
        </p:nvGraphicFramePr>
        <p:xfrm>
          <a:off x="76200" y="908720"/>
          <a:ext cx="9045828" cy="5006738"/>
        </p:xfrm>
        <a:graphic>
          <a:graphicData uri="http://schemas.openxmlformats.org/drawingml/2006/table">
            <a:tbl>
              <a:tblPr firstRow="1" bandRow="1">
                <a:tableStyleId>{10A1B5D5-9B99-4C35-A422-299274C87663}</a:tableStyleId>
              </a:tblPr>
              <a:tblGrid>
                <a:gridCol w="2414289"/>
                <a:gridCol w="6631539"/>
              </a:tblGrid>
              <a:tr h="792088">
                <a:tc>
                  <a:txBody>
                    <a:bodyPr/>
                    <a:lstStyle/>
                    <a:p>
                      <a:r>
                        <a:rPr lang="en-ZA" sz="1800" b="1" i="0" u="none" strike="noStrike" kern="1200" baseline="0" dirty="0" smtClean="0">
                          <a:solidFill>
                            <a:schemeClr val="lt1"/>
                          </a:solidFill>
                          <a:latin typeface="+mn-lt"/>
                          <a:ea typeface="+mn-ea"/>
                          <a:cs typeface="+mn-cs"/>
                        </a:rPr>
                        <a:t>Programme 6: Facilities Management</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dirty="0" smtClean="0"/>
                        <a:t>Programme performance</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14650">
                <a:tc>
                  <a:txBody>
                    <a:bodyPr/>
                    <a:lstStyle/>
                    <a:p>
                      <a:r>
                        <a:rPr lang="en-ZA" sz="1600" b="1" i="0" u="none" strike="noStrike" kern="1200" baseline="0" dirty="0" smtClean="0">
                          <a:solidFill>
                            <a:schemeClr val="dk1"/>
                          </a:solidFill>
                          <a:latin typeface="+mn-lt"/>
                          <a:ea typeface="+mn-ea"/>
                          <a:cs typeface="+mn-cs"/>
                        </a:rPr>
                        <a:t>Strategic Objectives </a:t>
                      </a:r>
                    </a:p>
                    <a:p>
                      <a:endParaRPr lang="en-US" sz="1600" b="1" i="0" u="none" strike="noStrike" kern="1200" baseline="0" dirty="0" smtClean="0">
                        <a:solidFill>
                          <a:schemeClr val="dk1"/>
                        </a:solidFill>
                        <a:latin typeface="+mn-lt"/>
                        <a:ea typeface="+mn-ea"/>
                        <a:cs typeface="+mn-cs"/>
                      </a:endParaRPr>
                    </a:p>
                    <a:p>
                      <a:r>
                        <a:rPr lang="en-US" sz="1600" b="1" i="0" u="none" strike="noStrike" kern="1200" baseline="0" dirty="0" smtClean="0">
                          <a:solidFill>
                            <a:schemeClr val="dk1"/>
                          </a:solidFill>
                          <a:latin typeface="+mn-lt"/>
                          <a:ea typeface="+mn-ea"/>
                          <a:cs typeface="+mn-cs"/>
                        </a:rPr>
                        <a:t>To manage maintenance programmes in accordance with an approved plan</a:t>
                      </a:r>
                    </a:p>
                    <a:p>
                      <a:endParaRPr lang="en-US" sz="1600" b="1" i="0" u="none" strike="noStrike" kern="1200" baseline="0" dirty="0" smtClean="0">
                        <a:solidFill>
                          <a:schemeClr val="dk1"/>
                        </a:solidFill>
                        <a:latin typeface="+mn-lt"/>
                        <a:ea typeface="+mn-ea"/>
                        <a:cs typeface="+mn-cs"/>
                      </a:endParaRPr>
                    </a:p>
                    <a:p>
                      <a:r>
                        <a:rPr lang="en-US" sz="1600" b="1" i="0" u="none" strike="noStrike" kern="1200" baseline="0" dirty="0" smtClean="0">
                          <a:solidFill>
                            <a:schemeClr val="dk1"/>
                          </a:solidFill>
                          <a:latin typeface="+mn-lt"/>
                          <a:ea typeface="+mn-ea"/>
                          <a:cs typeface="+mn-cs"/>
                        </a:rPr>
                        <a:t>To reduce unscheduled repairs on State-owned buildings</a:t>
                      </a:r>
                    </a:p>
                    <a:p>
                      <a:endParaRPr lang="en-US" sz="1600" b="1" i="0" u="none" strike="noStrike" kern="1200" baseline="0" dirty="0" smtClean="0">
                        <a:solidFill>
                          <a:schemeClr val="dk1"/>
                        </a:solidFill>
                        <a:latin typeface="+mn-lt"/>
                        <a:ea typeface="+mn-ea"/>
                        <a:cs typeface="+mn-cs"/>
                      </a:endParaRPr>
                    </a:p>
                    <a:p>
                      <a:r>
                        <a:rPr lang="en-US" sz="1600" b="1" i="0" u="none" strike="noStrike" kern="1200" baseline="0" dirty="0" smtClean="0">
                          <a:solidFill>
                            <a:schemeClr val="dk1"/>
                          </a:solidFill>
                          <a:latin typeface="+mn-lt"/>
                          <a:ea typeface="+mn-ea"/>
                          <a:cs typeface="+mn-cs"/>
                        </a:rPr>
                        <a:t>To ensure resource efficiency in State-owned buildings</a:t>
                      </a:r>
                      <a:endParaRPr lang="en-ZA" sz="1600" b="1" i="0" u="none" strike="noStrike"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800" b="0" i="0" u="none" strike="noStrike" kern="1200" baseline="0" dirty="0" smtClean="0">
                          <a:solidFill>
                            <a:schemeClr val="dk1"/>
                          </a:solidFill>
                          <a:latin typeface="+mn-lt"/>
                          <a:ea typeface="+mn-ea"/>
                          <a:cs typeface="+mn-cs"/>
                        </a:rPr>
                        <a:t>1 072 (Target of 500) facilities with Maintenance contracts in place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smtClean="0">
                          <a:solidFill>
                            <a:schemeClr val="dk1"/>
                          </a:solidFill>
                          <a:effectLst/>
                          <a:latin typeface="+mn-lt"/>
                          <a:ea typeface="+mn-ea"/>
                          <a:cs typeface="+mn-cs"/>
                        </a:rPr>
                        <a:t>3.89% (target 15%) of unscheduled reported maintenance incidents resolved within prescribed timeframes</a:t>
                      </a:r>
                    </a:p>
                    <a:p>
                      <a:pPr marL="285750" indent="-285750">
                        <a:buFont typeface="Arial" panose="020B0604020202020204" pitchFamily="34" charset="0"/>
                        <a:buChar char="•"/>
                      </a:pPr>
                      <a:r>
                        <a:rPr lang="en-US" sz="1800" kern="1200" dirty="0" smtClean="0">
                          <a:solidFill>
                            <a:schemeClr val="dk1"/>
                          </a:solidFill>
                          <a:effectLst/>
                          <a:latin typeface="+mn-lt"/>
                          <a:ea typeface="+mn-ea"/>
                          <a:cs typeface="+mn-cs"/>
                        </a:rPr>
                        <a:t>80% term contracts awarded to blacked-owned companies (target</a:t>
                      </a:r>
                      <a:r>
                        <a:rPr lang="en-US" sz="1800" kern="1200" baseline="0" dirty="0" smtClean="0">
                          <a:solidFill>
                            <a:schemeClr val="dk1"/>
                          </a:solidFill>
                          <a:effectLst/>
                          <a:latin typeface="+mn-lt"/>
                          <a:ea typeface="+mn-ea"/>
                          <a:cs typeface="+mn-cs"/>
                        </a:rPr>
                        <a:t> 35%) </a:t>
                      </a:r>
                    </a:p>
                    <a:p>
                      <a:pPr marL="285750" indent="-285750">
                        <a:buFont typeface="Arial" panose="020B0604020202020204" pitchFamily="34" charset="0"/>
                        <a:buChar char="•"/>
                      </a:pPr>
                      <a:r>
                        <a:rPr lang="en-ZA" sz="1800" b="0" i="0" u="none" strike="noStrike" kern="1200" baseline="0" dirty="0" smtClean="0">
                          <a:solidFill>
                            <a:schemeClr val="dk1"/>
                          </a:solidFill>
                          <a:latin typeface="+mn-lt"/>
                          <a:ea typeface="+mn-ea"/>
                          <a:cs typeface="+mn-cs"/>
                        </a:rPr>
                        <a:t>187 780 293,7kWh </a:t>
                      </a:r>
                      <a:r>
                        <a:rPr lang="en-US" sz="1800" kern="1200" dirty="0" smtClean="0">
                          <a:solidFill>
                            <a:schemeClr val="dk1"/>
                          </a:solidFill>
                          <a:effectLst/>
                          <a:latin typeface="+mn-lt"/>
                          <a:ea typeface="+mn-ea"/>
                          <a:cs typeface="+mn-cs"/>
                        </a:rPr>
                        <a:t>(against a target of</a:t>
                      </a:r>
                      <a:r>
                        <a:rPr lang="en-US" sz="1800" kern="1200" baseline="0" dirty="0" smtClean="0">
                          <a:solidFill>
                            <a:schemeClr val="dk1"/>
                          </a:solidFill>
                          <a:effectLst/>
                          <a:latin typeface="+mn-lt"/>
                          <a:ea typeface="+mn-ea"/>
                          <a:cs typeface="+mn-cs"/>
                        </a:rPr>
                        <a:t> 150 </a:t>
                      </a:r>
                      <a:r>
                        <a:rPr lang="en-US" sz="1800" kern="1200" dirty="0" smtClean="0">
                          <a:solidFill>
                            <a:schemeClr val="dk1"/>
                          </a:solidFill>
                          <a:effectLst/>
                          <a:latin typeface="+mn-lt"/>
                          <a:ea typeface="+mn-ea"/>
                          <a:cs typeface="+mn-cs"/>
                        </a:rPr>
                        <a:t>000 000 kWh ) </a:t>
                      </a:r>
                      <a:r>
                        <a:rPr lang="en-ZA" sz="1800" b="0" i="0" u="none" strike="noStrike" kern="1200" baseline="0" dirty="0" smtClean="0">
                          <a:solidFill>
                            <a:schemeClr val="dk1"/>
                          </a:solidFill>
                          <a:latin typeface="+mn-lt"/>
                          <a:ea typeface="+mn-ea"/>
                          <a:cs typeface="+mn-cs"/>
                        </a:rPr>
                        <a:t>reduction in energy consumption for identified buildings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en-US" sz="1800" b="0" i="0" u="none" strike="noStrike" kern="1200" baseline="0" dirty="0" smtClean="0">
                          <a:solidFill>
                            <a:schemeClr val="dk1"/>
                          </a:solidFill>
                          <a:latin typeface="+mn-lt"/>
                          <a:ea typeface="+mn-ea"/>
                          <a:cs typeface="+mn-cs"/>
                        </a:rPr>
                        <a:t>0Kwh of renewable </a:t>
                      </a:r>
                      <a:r>
                        <a:rPr lang="en-ZA" sz="1800" b="0" i="0" u="none" strike="noStrike" kern="1200" baseline="0" dirty="0" smtClean="0">
                          <a:solidFill>
                            <a:schemeClr val="dk1"/>
                          </a:solidFill>
                          <a:latin typeface="+mn-lt"/>
                          <a:ea typeface="+mn-ea"/>
                          <a:cs typeface="+mn-cs"/>
                        </a:rPr>
                        <a:t>energy generated (Target – 10 400 000kWh) </a:t>
                      </a:r>
                    </a:p>
                    <a:p>
                      <a:pPr marL="285750" indent="-285750">
                        <a:buFont typeface="Arial" panose="020B0604020202020204" pitchFamily="34" charset="0"/>
                        <a:buChar char="•"/>
                      </a:pPr>
                      <a:endParaRPr lang="en-ZA" sz="1800" b="0" i="0" u="none" strike="noStrike" kern="1200" baseline="0" dirty="0" smtClean="0">
                        <a:solidFill>
                          <a:schemeClr val="dk1"/>
                        </a:solidFill>
                        <a:latin typeface="+mn-lt"/>
                        <a:ea typeface="+mn-ea"/>
                        <a:cs typeface="+mn-cs"/>
                      </a:endParaRPr>
                    </a:p>
                    <a:p>
                      <a:pPr marL="285750" indent="-285750">
                        <a:buFont typeface="Arial" panose="020B0604020202020204" pitchFamily="34" charset="0"/>
                        <a:buChar char="•"/>
                      </a:pPr>
                      <a:r>
                        <a:rPr lang="en-ZA" sz="1800" b="0" i="0" u="none" strike="noStrike" kern="1200" baseline="0" dirty="0" smtClean="0">
                          <a:solidFill>
                            <a:schemeClr val="dk1"/>
                          </a:solidFill>
                          <a:latin typeface="+mn-lt"/>
                          <a:ea typeface="+mn-ea"/>
                          <a:cs typeface="+mn-cs"/>
                        </a:rPr>
                        <a:t>12 780 865 kl</a:t>
                      </a:r>
                      <a:r>
                        <a:rPr lang="en-US" sz="1800" kern="1200" dirty="0" smtClean="0">
                          <a:solidFill>
                            <a:schemeClr val="dk1"/>
                          </a:solidFill>
                          <a:effectLst/>
                          <a:latin typeface="+mn-lt"/>
                          <a:ea typeface="+mn-ea"/>
                          <a:cs typeface="+mn-cs"/>
                        </a:rPr>
                        <a:t> (against a target</a:t>
                      </a:r>
                      <a:r>
                        <a:rPr lang="en-US" sz="1800" kern="1200" baseline="0" dirty="0" smtClean="0">
                          <a:solidFill>
                            <a:schemeClr val="dk1"/>
                          </a:solidFill>
                          <a:effectLst/>
                          <a:latin typeface="+mn-lt"/>
                          <a:ea typeface="+mn-ea"/>
                          <a:cs typeface="+mn-cs"/>
                        </a:rPr>
                        <a:t> of 8 0</a:t>
                      </a:r>
                      <a:r>
                        <a:rPr lang="en-US" sz="1800" kern="1200" dirty="0" smtClean="0">
                          <a:solidFill>
                            <a:schemeClr val="dk1"/>
                          </a:solidFill>
                          <a:effectLst/>
                          <a:latin typeface="+mn-lt"/>
                          <a:ea typeface="+mn-ea"/>
                          <a:cs typeface="+mn-cs"/>
                        </a:rPr>
                        <a:t>00 000 kl) </a:t>
                      </a:r>
                      <a:r>
                        <a:rPr lang="en-ZA" sz="1800" b="0" i="0" u="none" strike="noStrike" kern="1200" baseline="0" dirty="0" smtClean="0">
                          <a:solidFill>
                            <a:schemeClr val="dk1"/>
                          </a:solidFill>
                          <a:latin typeface="+mn-lt"/>
                          <a:ea typeface="+mn-ea"/>
                          <a:cs typeface="+mn-cs"/>
                        </a:rPr>
                        <a:t>reduction in water </a:t>
                      </a:r>
                    </a:p>
                    <a:p>
                      <a:r>
                        <a:rPr lang="en-ZA" sz="1800" b="0" i="0" u="none" strike="noStrike" kern="1200" baseline="0" dirty="0" smtClean="0">
                          <a:solidFill>
                            <a:schemeClr val="dk1"/>
                          </a:solidFill>
                          <a:latin typeface="+mn-lt"/>
                          <a:ea typeface="+mn-ea"/>
                          <a:cs typeface="+mn-cs"/>
                        </a:rPr>
                        <a:t>consumption for identified buildings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8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401189506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29</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ZA" sz="2400" b="1" dirty="0" smtClean="0">
                <a:solidFill>
                  <a:schemeClr val="bg1"/>
                </a:solidFill>
              </a:rPr>
              <a:t>PMTE Audit </a:t>
            </a:r>
            <a:r>
              <a:rPr lang="en-ZA" sz="2400" b="1" dirty="0">
                <a:solidFill>
                  <a:schemeClr val="bg1"/>
                </a:solidFill>
              </a:rPr>
              <a:t>Outcomes on</a:t>
            </a:r>
          </a:p>
          <a:p>
            <a:r>
              <a:rPr lang="en-US" sz="2400" b="1" dirty="0">
                <a:solidFill>
                  <a:schemeClr val="bg1"/>
                </a:solidFill>
              </a:rPr>
              <a:t>Audited Programmes </a:t>
            </a:r>
            <a:endParaRPr lang="en-ZA" sz="2400" b="1" dirty="0">
              <a:solidFill>
                <a:schemeClr val="bg1"/>
              </a:solidFill>
            </a:endParaRP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76200" y="1268760"/>
            <a:ext cx="6707994" cy="338554"/>
          </a:xfrm>
          <a:prstGeom prst="rect">
            <a:avLst/>
          </a:prstGeom>
          <a:noFill/>
        </p:spPr>
        <p:txBody>
          <a:bodyPr wrap="square" rtlCol="0">
            <a:spAutoFit/>
          </a:bodyPr>
          <a:lstStyle/>
          <a:p>
            <a:r>
              <a:rPr lang="en-US" sz="1600" b="1" dirty="0"/>
              <a:t>Programme </a:t>
            </a:r>
            <a:r>
              <a:rPr lang="en-US" sz="1600" b="1" dirty="0" smtClean="0"/>
              <a:t>3: Construction Project Management </a:t>
            </a:r>
            <a:endParaRPr lang="en-ZA" sz="1600" b="1" dirty="0"/>
          </a:p>
        </p:txBody>
      </p:sp>
      <p:sp>
        <p:nvSpPr>
          <p:cNvPr id="14" name="TextBox 13"/>
          <p:cNvSpPr txBox="1"/>
          <p:nvPr/>
        </p:nvSpPr>
        <p:spPr>
          <a:xfrm>
            <a:off x="154851" y="3782334"/>
            <a:ext cx="8737147" cy="307777"/>
          </a:xfrm>
          <a:prstGeom prst="rect">
            <a:avLst/>
          </a:prstGeom>
          <a:noFill/>
        </p:spPr>
        <p:txBody>
          <a:bodyPr wrap="square" rtlCol="0">
            <a:spAutoFit/>
          </a:bodyPr>
          <a:lstStyle/>
          <a:p>
            <a:r>
              <a:rPr lang="en-US" sz="1400" b="1" dirty="0"/>
              <a:t>Programme 5: </a:t>
            </a:r>
            <a:r>
              <a:rPr lang="en-ZA" sz="1400" b="1" dirty="0"/>
              <a:t>Real Estate Information and </a:t>
            </a:r>
            <a:r>
              <a:rPr lang="en-ZA" sz="1400" b="1" dirty="0" smtClean="0"/>
              <a:t>Registry</a:t>
            </a:r>
            <a:endParaRPr lang="en-ZA" sz="1400" b="1" dirty="0"/>
          </a:p>
        </p:txBody>
      </p:sp>
      <p:sp>
        <p:nvSpPr>
          <p:cNvPr id="17" name="TextBox 16"/>
          <p:cNvSpPr txBox="1"/>
          <p:nvPr/>
        </p:nvSpPr>
        <p:spPr>
          <a:xfrm>
            <a:off x="125813" y="5040483"/>
            <a:ext cx="6707994" cy="307777"/>
          </a:xfrm>
          <a:prstGeom prst="rect">
            <a:avLst/>
          </a:prstGeom>
          <a:noFill/>
        </p:spPr>
        <p:txBody>
          <a:bodyPr wrap="square" rtlCol="0">
            <a:spAutoFit/>
          </a:bodyPr>
          <a:lstStyle/>
          <a:p>
            <a:r>
              <a:rPr lang="en-US" sz="1400" b="1" dirty="0"/>
              <a:t>Programme 6: Facilities Management </a:t>
            </a:r>
            <a:endParaRPr lang="en-ZA" sz="1400" b="1" dirty="0"/>
          </a:p>
        </p:txBody>
      </p:sp>
      <p:graphicFrame>
        <p:nvGraphicFramePr>
          <p:cNvPr id="19" name="Table 18"/>
          <p:cNvGraphicFramePr>
            <a:graphicFrameLocks noGrp="1"/>
          </p:cNvGraphicFramePr>
          <p:nvPr>
            <p:extLst>
              <p:ext uri="{D42A27DB-BD31-4B8C-83A1-F6EECF244321}">
                <p14:modId xmlns:p14="http://schemas.microsoft.com/office/powerpoint/2010/main" xmlns="" val="2324666437"/>
              </p:ext>
            </p:extLst>
          </p:nvPr>
        </p:nvGraphicFramePr>
        <p:xfrm>
          <a:off x="126772" y="1677834"/>
          <a:ext cx="8708776" cy="741680"/>
        </p:xfrm>
        <a:graphic>
          <a:graphicData uri="http://schemas.openxmlformats.org/drawingml/2006/table">
            <a:tbl>
              <a:tblPr firstRow="1" bandRow="1">
                <a:tableStyleId>{073A0DAA-6AF3-43AB-8588-CEC1D06C72B9}</a:tableStyleId>
              </a:tblPr>
              <a:tblGrid>
                <a:gridCol w="2177194"/>
                <a:gridCol w="2177194"/>
                <a:gridCol w="2177194"/>
                <a:gridCol w="2177194"/>
              </a:tblGrid>
              <a:tr h="370840">
                <a:tc>
                  <a:txBody>
                    <a:bodyPr/>
                    <a:lstStyle/>
                    <a:p>
                      <a:r>
                        <a:rPr lang="en-US" sz="1400" dirty="0" smtClean="0"/>
                        <a:t>2016/17</a:t>
                      </a:r>
                      <a:endParaRPr lang="en-ZA" sz="1400" dirty="0"/>
                    </a:p>
                  </a:txBody>
                  <a:tcPr>
                    <a:solidFill>
                      <a:schemeClr val="accent6">
                        <a:lumMod val="60000"/>
                        <a:lumOff val="40000"/>
                      </a:schemeClr>
                    </a:solidFill>
                  </a:tcPr>
                </a:tc>
                <a:tc>
                  <a:txBody>
                    <a:bodyPr/>
                    <a:lstStyle/>
                    <a:p>
                      <a:r>
                        <a:rPr lang="en-US" sz="1400" dirty="0" smtClean="0"/>
                        <a:t>2017/18</a:t>
                      </a:r>
                      <a:endParaRPr lang="en-ZA" sz="1400" dirty="0"/>
                    </a:p>
                  </a:txBody>
                  <a:tcPr>
                    <a:solidFill>
                      <a:schemeClr val="accent6">
                        <a:lumMod val="60000"/>
                        <a:lumOff val="40000"/>
                      </a:schemeClr>
                    </a:solidFill>
                  </a:tcPr>
                </a:tc>
                <a:tc>
                  <a:txBody>
                    <a:bodyPr/>
                    <a:lstStyle/>
                    <a:p>
                      <a:r>
                        <a:rPr lang="en-US" sz="1400" dirty="0" smtClean="0"/>
                        <a:t>2018/19 </a:t>
                      </a:r>
                      <a:endParaRPr lang="en-ZA" sz="1400" dirty="0"/>
                    </a:p>
                  </a:txBody>
                  <a:tcPr>
                    <a:solidFill>
                      <a:schemeClr val="accent6">
                        <a:lumMod val="60000"/>
                        <a:lumOff val="40000"/>
                      </a:schemeClr>
                    </a:solidFill>
                  </a:tcPr>
                </a:tc>
                <a:tc>
                  <a:txBody>
                    <a:bodyPr/>
                    <a:lstStyle/>
                    <a:p>
                      <a:r>
                        <a:rPr lang="en-US" sz="1400" dirty="0" smtClean="0"/>
                        <a:t>Analysis</a:t>
                      </a:r>
                      <a:r>
                        <a:rPr lang="en-US" sz="1400" baseline="0" dirty="0" smtClean="0"/>
                        <a:t> of performance </a:t>
                      </a:r>
                      <a:endParaRPr lang="en-ZA" sz="1400" dirty="0"/>
                    </a:p>
                  </a:txBody>
                  <a:tcPr>
                    <a:solidFill>
                      <a:schemeClr val="accent6">
                        <a:lumMod val="60000"/>
                        <a:lumOff val="40000"/>
                      </a:schemeClr>
                    </a:solidFill>
                  </a:tcPr>
                </a:tc>
              </a:tr>
              <a:tr h="370840">
                <a:tc>
                  <a:txBody>
                    <a:bodyPr/>
                    <a:lstStyle/>
                    <a:p>
                      <a:r>
                        <a:rPr lang="en-US" sz="1400" dirty="0" smtClean="0"/>
                        <a:t>Disclaimer</a:t>
                      </a:r>
                      <a:r>
                        <a:rPr lang="en-US" sz="1400" baseline="0" dirty="0" smtClean="0"/>
                        <a:t> </a:t>
                      </a:r>
                      <a:endParaRPr lang="en-ZA" sz="1400" dirty="0"/>
                    </a:p>
                  </a:txBody>
                  <a:tcPr/>
                </a:tc>
                <a:tc>
                  <a:txBody>
                    <a:bodyPr/>
                    <a:lstStyle/>
                    <a:p>
                      <a:r>
                        <a:rPr lang="en-US" sz="1400" dirty="0" smtClean="0"/>
                        <a:t>Qualification </a:t>
                      </a:r>
                      <a:endParaRPr lang="en-ZA" sz="1400" dirty="0"/>
                    </a:p>
                  </a:txBody>
                  <a:tcPr/>
                </a:tc>
                <a:tc>
                  <a:txBody>
                    <a:bodyPr/>
                    <a:lstStyle/>
                    <a:p>
                      <a:r>
                        <a:rPr lang="en-US" sz="1400" dirty="0" smtClean="0"/>
                        <a:t>Qualification </a:t>
                      </a:r>
                      <a:endParaRPr lang="en-ZA" sz="1400"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Unchanged </a:t>
                      </a:r>
                      <a:endParaRPr lang="en-ZA" sz="1400" dirty="0" smtClean="0"/>
                    </a:p>
                  </a:txBody>
                  <a:tcPr>
                    <a:solidFill>
                      <a:srgbClr val="0070C0"/>
                    </a:solidFill>
                  </a:tcPr>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xmlns="" val="868589485"/>
              </p:ext>
            </p:extLst>
          </p:nvPr>
        </p:nvGraphicFramePr>
        <p:xfrm>
          <a:off x="169518" y="4196777"/>
          <a:ext cx="8708776" cy="741680"/>
        </p:xfrm>
        <a:graphic>
          <a:graphicData uri="http://schemas.openxmlformats.org/drawingml/2006/table">
            <a:tbl>
              <a:tblPr firstRow="1" bandRow="1">
                <a:tableStyleId>{073A0DAA-6AF3-43AB-8588-CEC1D06C72B9}</a:tableStyleId>
              </a:tblPr>
              <a:tblGrid>
                <a:gridCol w="2177194"/>
                <a:gridCol w="2177194"/>
                <a:gridCol w="2177194"/>
                <a:gridCol w="2177194"/>
              </a:tblGrid>
              <a:tr h="370840">
                <a:tc>
                  <a:txBody>
                    <a:bodyPr/>
                    <a:lstStyle/>
                    <a:p>
                      <a:r>
                        <a:rPr lang="en-US" sz="1400" dirty="0" smtClean="0"/>
                        <a:t>2016/17</a:t>
                      </a:r>
                      <a:endParaRPr lang="en-ZA" sz="1400" dirty="0"/>
                    </a:p>
                  </a:txBody>
                  <a:tcPr>
                    <a:solidFill>
                      <a:schemeClr val="accent6">
                        <a:lumMod val="60000"/>
                        <a:lumOff val="40000"/>
                      </a:schemeClr>
                    </a:solidFill>
                  </a:tcPr>
                </a:tc>
                <a:tc>
                  <a:txBody>
                    <a:bodyPr/>
                    <a:lstStyle/>
                    <a:p>
                      <a:r>
                        <a:rPr lang="en-US" sz="1400" dirty="0" smtClean="0"/>
                        <a:t>2017/18</a:t>
                      </a:r>
                      <a:endParaRPr lang="en-ZA" sz="1400" dirty="0"/>
                    </a:p>
                  </a:txBody>
                  <a:tcPr>
                    <a:solidFill>
                      <a:schemeClr val="accent6">
                        <a:lumMod val="60000"/>
                        <a:lumOff val="40000"/>
                      </a:schemeClr>
                    </a:solidFill>
                  </a:tcPr>
                </a:tc>
                <a:tc>
                  <a:txBody>
                    <a:bodyPr/>
                    <a:lstStyle/>
                    <a:p>
                      <a:r>
                        <a:rPr lang="en-US" sz="1400" dirty="0" smtClean="0"/>
                        <a:t>2018/19 </a:t>
                      </a:r>
                      <a:endParaRPr lang="en-ZA" sz="1400" dirty="0"/>
                    </a:p>
                  </a:txBody>
                  <a:tcPr>
                    <a:solidFill>
                      <a:schemeClr val="accent6">
                        <a:lumMod val="60000"/>
                        <a:lumOff val="40000"/>
                      </a:schemeClr>
                    </a:solidFill>
                  </a:tcPr>
                </a:tc>
                <a:tc>
                  <a:txBody>
                    <a:bodyPr/>
                    <a:lstStyle/>
                    <a:p>
                      <a:r>
                        <a:rPr lang="en-US" sz="1400" dirty="0" smtClean="0"/>
                        <a:t>Analysis</a:t>
                      </a:r>
                      <a:r>
                        <a:rPr lang="en-US" sz="1400" baseline="0" dirty="0" smtClean="0"/>
                        <a:t> of performance </a:t>
                      </a:r>
                      <a:endParaRPr lang="en-ZA" sz="1400" dirty="0"/>
                    </a:p>
                  </a:txBody>
                  <a:tcPr>
                    <a:solidFill>
                      <a:schemeClr val="accent6">
                        <a:lumMod val="60000"/>
                        <a:lumOff val="40000"/>
                      </a:schemeClr>
                    </a:solidFill>
                  </a:tcPr>
                </a:tc>
              </a:tr>
              <a:tr h="370840">
                <a:tc>
                  <a:txBody>
                    <a:bodyPr/>
                    <a:lstStyle/>
                    <a:p>
                      <a:r>
                        <a:rPr lang="en-US" sz="1400" dirty="0" smtClean="0"/>
                        <a:t>Qualified </a:t>
                      </a:r>
                      <a:endParaRPr lang="en-ZA" sz="1400" dirty="0"/>
                    </a:p>
                  </a:txBody>
                  <a:tcPr/>
                </a:tc>
                <a:tc>
                  <a:txBody>
                    <a:bodyPr/>
                    <a:lstStyle/>
                    <a:p>
                      <a:r>
                        <a:rPr lang="en-US" sz="1400" dirty="0" smtClean="0"/>
                        <a:t>Unqualified </a:t>
                      </a:r>
                      <a:endParaRPr lang="en-ZA" sz="1400" dirty="0"/>
                    </a:p>
                  </a:txBody>
                  <a:tcPr/>
                </a:tc>
                <a:tc>
                  <a:txBody>
                    <a:bodyPr/>
                    <a:lstStyle/>
                    <a:p>
                      <a:r>
                        <a:rPr lang="en-US" sz="1400" dirty="0" smtClean="0"/>
                        <a:t>Unqualified </a:t>
                      </a:r>
                      <a:endParaRPr lang="en-ZA" sz="1400"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Unchanged </a:t>
                      </a:r>
                      <a:endParaRPr lang="en-ZA" sz="1400" dirty="0" smtClean="0"/>
                    </a:p>
                  </a:txBody>
                  <a:tcPr>
                    <a:solidFill>
                      <a:srgbClr val="0070C0"/>
                    </a:solidFill>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xmlns="" val="2007592705"/>
              </p:ext>
            </p:extLst>
          </p:nvPr>
        </p:nvGraphicFramePr>
        <p:xfrm>
          <a:off x="125760" y="5517232"/>
          <a:ext cx="8708776" cy="741680"/>
        </p:xfrm>
        <a:graphic>
          <a:graphicData uri="http://schemas.openxmlformats.org/drawingml/2006/table">
            <a:tbl>
              <a:tblPr firstRow="1" bandRow="1">
                <a:tableStyleId>{073A0DAA-6AF3-43AB-8588-CEC1D06C72B9}</a:tableStyleId>
              </a:tblPr>
              <a:tblGrid>
                <a:gridCol w="2177194"/>
                <a:gridCol w="2177194"/>
                <a:gridCol w="2177194"/>
                <a:gridCol w="2177194"/>
              </a:tblGrid>
              <a:tr h="370840">
                <a:tc>
                  <a:txBody>
                    <a:bodyPr/>
                    <a:lstStyle/>
                    <a:p>
                      <a:r>
                        <a:rPr lang="en-US" sz="1400" dirty="0" smtClean="0"/>
                        <a:t>2016/17</a:t>
                      </a:r>
                      <a:endParaRPr lang="en-ZA" sz="1400" dirty="0"/>
                    </a:p>
                  </a:txBody>
                  <a:tcPr>
                    <a:solidFill>
                      <a:schemeClr val="accent6">
                        <a:lumMod val="60000"/>
                        <a:lumOff val="40000"/>
                      </a:schemeClr>
                    </a:solidFill>
                  </a:tcPr>
                </a:tc>
                <a:tc>
                  <a:txBody>
                    <a:bodyPr/>
                    <a:lstStyle/>
                    <a:p>
                      <a:r>
                        <a:rPr lang="en-US" sz="1400" dirty="0" smtClean="0"/>
                        <a:t>2017/18</a:t>
                      </a:r>
                      <a:endParaRPr lang="en-ZA" sz="1400" dirty="0"/>
                    </a:p>
                  </a:txBody>
                  <a:tcPr>
                    <a:solidFill>
                      <a:schemeClr val="accent6">
                        <a:lumMod val="60000"/>
                        <a:lumOff val="40000"/>
                      </a:schemeClr>
                    </a:solidFill>
                  </a:tcPr>
                </a:tc>
                <a:tc>
                  <a:txBody>
                    <a:bodyPr/>
                    <a:lstStyle/>
                    <a:p>
                      <a:r>
                        <a:rPr lang="en-US" sz="1400" dirty="0" smtClean="0"/>
                        <a:t>2018/19 </a:t>
                      </a:r>
                      <a:endParaRPr lang="en-ZA" sz="1400" dirty="0"/>
                    </a:p>
                  </a:txBody>
                  <a:tcPr>
                    <a:solidFill>
                      <a:schemeClr val="accent6">
                        <a:lumMod val="60000"/>
                        <a:lumOff val="40000"/>
                      </a:schemeClr>
                    </a:solidFill>
                  </a:tcPr>
                </a:tc>
                <a:tc>
                  <a:txBody>
                    <a:bodyPr/>
                    <a:lstStyle/>
                    <a:p>
                      <a:r>
                        <a:rPr lang="en-US" sz="1400" dirty="0" smtClean="0"/>
                        <a:t>Analysis</a:t>
                      </a:r>
                      <a:r>
                        <a:rPr lang="en-US" sz="1400" baseline="0" dirty="0" smtClean="0"/>
                        <a:t> of performance </a:t>
                      </a:r>
                      <a:endParaRPr lang="en-ZA" sz="1400" dirty="0"/>
                    </a:p>
                  </a:txBody>
                  <a:tcPr>
                    <a:solidFill>
                      <a:schemeClr val="accent6">
                        <a:lumMod val="60000"/>
                        <a:lumOff val="40000"/>
                      </a:schemeClr>
                    </a:solidFill>
                  </a:tcPr>
                </a:tc>
              </a:tr>
              <a:tr h="370840">
                <a:tc>
                  <a:txBody>
                    <a:bodyPr/>
                    <a:lstStyle/>
                    <a:p>
                      <a:r>
                        <a:rPr lang="en-US" sz="1400" dirty="0" smtClean="0"/>
                        <a:t>Disclaimer</a:t>
                      </a:r>
                      <a:r>
                        <a:rPr lang="en-US" sz="1400" baseline="0" dirty="0" smtClean="0"/>
                        <a:t> </a:t>
                      </a:r>
                      <a:endParaRPr lang="en-ZA" sz="1400" dirty="0"/>
                    </a:p>
                  </a:txBody>
                  <a:tcPr/>
                </a:tc>
                <a:tc>
                  <a:txBody>
                    <a:bodyPr/>
                    <a:lstStyle/>
                    <a:p>
                      <a:r>
                        <a:rPr lang="en-US" sz="1400" dirty="0" smtClean="0"/>
                        <a:t>Qualification </a:t>
                      </a:r>
                      <a:endParaRPr lang="en-ZA" sz="1400" dirty="0"/>
                    </a:p>
                  </a:txBody>
                  <a:tcPr/>
                </a:tc>
                <a:tc>
                  <a:txBody>
                    <a:bodyPr/>
                    <a:lstStyle/>
                    <a:p>
                      <a:r>
                        <a:rPr lang="en-US" sz="1400" dirty="0" smtClean="0"/>
                        <a:t>Qualification </a:t>
                      </a:r>
                      <a:endParaRPr lang="en-ZA" sz="1400"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Unchanged </a:t>
                      </a:r>
                      <a:endParaRPr lang="en-ZA" sz="1400" dirty="0" smtClean="0"/>
                    </a:p>
                  </a:txBody>
                  <a:tcPr>
                    <a:solidFill>
                      <a:srgbClr val="0070C0"/>
                    </a:solidFill>
                  </a:tcPr>
                </a:tc>
              </a:tr>
            </a:tbl>
          </a:graphicData>
        </a:graphic>
      </p:graphicFrame>
      <p:sp>
        <p:nvSpPr>
          <p:cNvPr id="15" name="TextBox 14"/>
          <p:cNvSpPr txBox="1"/>
          <p:nvPr/>
        </p:nvSpPr>
        <p:spPr>
          <a:xfrm>
            <a:off x="179512" y="2564904"/>
            <a:ext cx="8737147" cy="307777"/>
          </a:xfrm>
          <a:prstGeom prst="rect">
            <a:avLst/>
          </a:prstGeom>
          <a:noFill/>
        </p:spPr>
        <p:txBody>
          <a:bodyPr wrap="square" rtlCol="0">
            <a:spAutoFit/>
          </a:bodyPr>
          <a:lstStyle/>
          <a:p>
            <a:r>
              <a:rPr lang="en-US" sz="1400" b="1" dirty="0"/>
              <a:t>Programme </a:t>
            </a:r>
            <a:r>
              <a:rPr lang="en-US" sz="1400" b="1" dirty="0" smtClean="0"/>
              <a:t>4: </a:t>
            </a:r>
            <a:r>
              <a:rPr lang="en-ZA" sz="1400" b="1" dirty="0"/>
              <a:t>Real Estate </a:t>
            </a:r>
            <a:r>
              <a:rPr lang="en-ZA" sz="1400" b="1" dirty="0" smtClean="0"/>
              <a:t>Management Services </a:t>
            </a:r>
            <a:endParaRPr lang="en-ZA" sz="1400" b="1" dirty="0"/>
          </a:p>
        </p:txBody>
      </p:sp>
      <p:graphicFrame>
        <p:nvGraphicFramePr>
          <p:cNvPr id="16" name="Table 15"/>
          <p:cNvGraphicFramePr>
            <a:graphicFrameLocks noGrp="1"/>
          </p:cNvGraphicFramePr>
          <p:nvPr>
            <p:extLst>
              <p:ext uri="{D42A27DB-BD31-4B8C-83A1-F6EECF244321}">
                <p14:modId xmlns:p14="http://schemas.microsoft.com/office/powerpoint/2010/main" xmlns="" val="2518917684"/>
              </p:ext>
            </p:extLst>
          </p:nvPr>
        </p:nvGraphicFramePr>
        <p:xfrm>
          <a:off x="194179" y="2979347"/>
          <a:ext cx="8708776" cy="741680"/>
        </p:xfrm>
        <a:graphic>
          <a:graphicData uri="http://schemas.openxmlformats.org/drawingml/2006/table">
            <a:tbl>
              <a:tblPr firstRow="1" bandRow="1">
                <a:tableStyleId>{073A0DAA-6AF3-43AB-8588-CEC1D06C72B9}</a:tableStyleId>
              </a:tblPr>
              <a:tblGrid>
                <a:gridCol w="2177194"/>
                <a:gridCol w="2177194"/>
                <a:gridCol w="2177194"/>
                <a:gridCol w="2177194"/>
              </a:tblGrid>
              <a:tr h="370840">
                <a:tc>
                  <a:txBody>
                    <a:bodyPr/>
                    <a:lstStyle/>
                    <a:p>
                      <a:r>
                        <a:rPr lang="en-US" sz="1400" dirty="0" smtClean="0"/>
                        <a:t>2016/17</a:t>
                      </a:r>
                      <a:endParaRPr lang="en-ZA" sz="1400" dirty="0"/>
                    </a:p>
                  </a:txBody>
                  <a:tcPr>
                    <a:solidFill>
                      <a:schemeClr val="accent6">
                        <a:lumMod val="60000"/>
                        <a:lumOff val="40000"/>
                      </a:schemeClr>
                    </a:solidFill>
                  </a:tcPr>
                </a:tc>
                <a:tc>
                  <a:txBody>
                    <a:bodyPr/>
                    <a:lstStyle/>
                    <a:p>
                      <a:r>
                        <a:rPr lang="en-US" sz="1400" dirty="0" smtClean="0"/>
                        <a:t>2017/18</a:t>
                      </a:r>
                      <a:endParaRPr lang="en-ZA" sz="1400" dirty="0"/>
                    </a:p>
                  </a:txBody>
                  <a:tcPr>
                    <a:solidFill>
                      <a:schemeClr val="accent6">
                        <a:lumMod val="60000"/>
                        <a:lumOff val="40000"/>
                      </a:schemeClr>
                    </a:solidFill>
                  </a:tcPr>
                </a:tc>
                <a:tc>
                  <a:txBody>
                    <a:bodyPr/>
                    <a:lstStyle/>
                    <a:p>
                      <a:r>
                        <a:rPr lang="en-US" sz="1400" dirty="0" smtClean="0"/>
                        <a:t>2018/19 </a:t>
                      </a:r>
                      <a:endParaRPr lang="en-ZA" sz="1400" dirty="0"/>
                    </a:p>
                  </a:txBody>
                  <a:tcPr>
                    <a:solidFill>
                      <a:schemeClr val="accent6">
                        <a:lumMod val="60000"/>
                        <a:lumOff val="40000"/>
                      </a:schemeClr>
                    </a:solidFill>
                  </a:tcPr>
                </a:tc>
                <a:tc>
                  <a:txBody>
                    <a:bodyPr/>
                    <a:lstStyle/>
                    <a:p>
                      <a:r>
                        <a:rPr lang="en-US" sz="1400" dirty="0" smtClean="0"/>
                        <a:t>Analysis</a:t>
                      </a:r>
                      <a:r>
                        <a:rPr lang="en-US" sz="1400" baseline="0" dirty="0" smtClean="0"/>
                        <a:t> of performance </a:t>
                      </a:r>
                      <a:endParaRPr lang="en-ZA" sz="1400" dirty="0"/>
                    </a:p>
                  </a:txBody>
                  <a:tcPr>
                    <a:solidFill>
                      <a:schemeClr val="accent6">
                        <a:lumMod val="60000"/>
                        <a:lumOff val="40000"/>
                      </a:schemeClr>
                    </a:solidFill>
                  </a:tcPr>
                </a:tc>
              </a:tr>
              <a:tr h="370840">
                <a:tc>
                  <a:txBody>
                    <a:bodyPr/>
                    <a:lstStyle/>
                    <a:p>
                      <a:r>
                        <a:rPr lang="en-US" sz="1400" dirty="0" smtClean="0"/>
                        <a:t>Qualified </a:t>
                      </a:r>
                      <a:endParaRPr lang="en-ZA" sz="1400" dirty="0"/>
                    </a:p>
                  </a:txBody>
                  <a:tcPr/>
                </a:tc>
                <a:tc>
                  <a:txBody>
                    <a:bodyPr/>
                    <a:lstStyle/>
                    <a:p>
                      <a:r>
                        <a:rPr lang="en-US" sz="1400" dirty="0" smtClean="0"/>
                        <a:t>Disclaimer </a:t>
                      </a:r>
                      <a:endParaRPr lang="en-ZA" sz="1400" dirty="0"/>
                    </a:p>
                  </a:txBody>
                  <a:tcPr/>
                </a:tc>
                <a:tc>
                  <a:txBody>
                    <a:bodyPr/>
                    <a:lstStyle/>
                    <a:p>
                      <a:r>
                        <a:rPr lang="en-US" sz="1400" b="0" dirty="0" smtClean="0">
                          <a:solidFill>
                            <a:schemeClr val="tx1"/>
                          </a:solidFill>
                        </a:rPr>
                        <a:t>Qualified </a:t>
                      </a:r>
                      <a:endParaRPr lang="en-ZA" sz="1400" b="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Improvement </a:t>
                      </a:r>
                      <a:endParaRPr lang="en-ZA" sz="1400" dirty="0" smtClean="0"/>
                    </a:p>
                  </a:txBody>
                  <a:tcPr>
                    <a:solidFill>
                      <a:srgbClr val="00B050"/>
                    </a:solidFill>
                  </a:tcPr>
                </a:tc>
              </a:tr>
            </a:tbl>
          </a:graphicData>
        </a:graphic>
      </p:graphicFrame>
    </p:spTree>
    <p:extLst>
      <p:ext uri="{BB962C8B-B14F-4D97-AF65-F5344CB8AC3E}">
        <p14:creationId xmlns:p14="http://schemas.microsoft.com/office/powerpoint/2010/main" xmlns="" val="320008488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3</a:t>
            </a:fld>
            <a:endParaRPr lang="en-US" altLang="en-US" sz="1400" dirty="0" smtClean="0">
              <a:latin typeface="Times" pitchFamily="18"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4" cstate="print"/>
          <a:stretch>
            <a:fillRect/>
          </a:stretch>
        </p:blipFill>
        <p:spPr>
          <a:xfrm>
            <a:off x="0" y="1"/>
            <a:ext cx="9156771" cy="805727"/>
          </a:xfrm>
          <a:prstGeom prst="rect">
            <a:avLst/>
          </a:prstGeom>
        </p:spPr>
      </p:pic>
      <p:sp>
        <p:nvSpPr>
          <p:cNvPr id="13" name="Rectangle 12"/>
          <p:cNvSpPr/>
          <p:nvPr/>
        </p:nvSpPr>
        <p:spPr>
          <a:xfrm>
            <a:off x="111550" y="131534"/>
            <a:ext cx="2520280" cy="461665"/>
          </a:xfrm>
          <a:prstGeom prst="rect">
            <a:avLst/>
          </a:prstGeom>
        </p:spPr>
        <p:txBody>
          <a:bodyPr wrap="square">
            <a:spAutoFit/>
          </a:bodyPr>
          <a:lstStyle/>
          <a:p>
            <a:r>
              <a:rPr lang="en-ZA" sz="2400" b="1" dirty="0">
                <a:solidFill>
                  <a:schemeClr val="bg1"/>
                </a:solidFill>
              </a:rPr>
              <a:t>Contents </a:t>
            </a:r>
            <a:endParaRPr lang="en-ZA" sz="2400"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1025722203"/>
              </p:ext>
            </p:extLst>
          </p:nvPr>
        </p:nvGraphicFramePr>
        <p:xfrm>
          <a:off x="60663" y="908720"/>
          <a:ext cx="8845413" cy="4937450"/>
        </p:xfrm>
        <a:graphic>
          <a:graphicData uri="http://schemas.openxmlformats.org/drawingml/2006/table">
            <a:tbl>
              <a:tblPr firstRow="1" bandRow="1">
                <a:tableStyleId>{68D230F3-CF80-4859-8CE7-A43EE81993B5}</a:tableStyleId>
              </a:tblPr>
              <a:tblGrid>
                <a:gridCol w="6816445"/>
                <a:gridCol w="2028968"/>
              </a:tblGrid>
              <a:tr h="601480">
                <a:tc>
                  <a:txBody>
                    <a:bodyPr/>
                    <a:lstStyle/>
                    <a:p>
                      <a:r>
                        <a:rPr lang="en-US" dirty="0" smtClean="0"/>
                        <a:t>Content</a:t>
                      </a:r>
                      <a:r>
                        <a:rPr lang="en-US" baseline="0" dirty="0" smtClean="0"/>
                        <a:t> </a:t>
                      </a:r>
                      <a:endParaRPr lang="en-ZA" dirty="0"/>
                    </a:p>
                  </a:txBody>
                  <a:tcP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ysDot"/>
                      <a:round/>
                      <a:headEnd type="none" w="med" len="med"/>
                      <a:tailEnd type="none" w="med" len="med"/>
                    </a:lnB>
                    <a:solidFill>
                      <a:schemeClr val="accent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Slide No.</a:t>
                      </a:r>
                      <a:endParaRPr lang="en-ZA" dirty="0" smtClean="0"/>
                    </a:p>
                    <a:p>
                      <a:endParaRPr lang="en-ZA" dirty="0"/>
                    </a:p>
                  </a:txBody>
                  <a:tcP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ot"/>
                      <a:round/>
                      <a:headEnd type="none" w="med" len="med"/>
                      <a:tailEnd type="none" w="med" len="med"/>
                    </a:lnB>
                    <a:solidFill>
                      <a:schemeClr val="accent6"/>
                    </a:solidFill>
                  </a:tcPr>
                </a:tc>
              </a:tr>
              <a:tr h="429737">
                <a:tc>
                  <a:txBody>
                    <a:bodyPr/>
                    <a:lstStyle/>
                    <a:p>
                      <a:r>
                        <a:rPr lang="en-US" sz="1700" b="1" dirty="0" smtClean="0">
                          <a:solidFill>
                            <a:schemeClr val="tx1"/>
                          </a:solidFill>
                        </a:rPr>
                        <a:t>Part A – Non Financial</a:t>
                      </a:r>
                      <a:r>
                        <a:rPr lang="en-US" sz="1700" b="1" baseline="0" dirty="0" smtClean="0">
                          <a:solidFill>
                            <a:schemeClr val="tx1"/>
                          </a:solidFill>
                        </a:rPr>
                        <a:t> Information </a:t>
                      </a:r>
                      <a:endParaRPr lang="en-ZA" sz="1700" b="1" dirty="0">
                        <a:solidFill>
                          <a:schemeClr val="tx1"/>
                        </a:solidFill>
                      </a:endParaRPr>
                    </a:p>
                  </a:txBody>
                  <a:tcP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tcPr>
                </a:tc>
                <a:tc>
                  <a:txBody>
                    <a:bodyPr/>
                    <a:lstStyle/>
                    <a:p>
                      <a:endParaRPr lang="en-ZA" sz="1700" dirty="0">
                        <a:solidFill>
                          <a:schemeClr val="accent6">
                            <a:lumMod val="75000"/>
                          </a:schemeClr>
                        </a:solidFill>
                      </a:endParaRPr>
                    </a:p>
                  </a:txBody>
                  <a:tcP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tcPr>
                </a:tc>
              </a:tr>
              <a:tr h="429737">
                <a:tc>
                  <a:txBody>
                    <a:bodyPr/>
                    <a:lstStyle/>
                    <a:p>
                      <a:r>
                        <a:rPr lang="en-US" sz="1700" b="0" kern="1200" dirty="0" smtClean="0">
                          <a:solidFill>
                            <a:schemeClr val="accent6">
                              <a:lumMod val="75000"/>
                            </a:schemeClr>
                          </a:solidFill>
                          <a:latin typeface="+mn-lt"/>
                          <a:ea typeface="+mn-ea"/>
                          <a:cs typeface="+mn-cs"/>
                        </a:rPr>
                        <a:t>Mandate of the Department </a:t>
                      </a:r>
                      <a:endParaRPr lang="en-ZA" sz="1700" b="0" dirty="0">
                        <a:solidFill>
                          <a:schemeClr val="accent6">
                            <a:lumMod val="75000"/>
                          </a:schemeClr>
                        </a:solidFill>
                      </a:endParaRPr>
                    </a:p>
                  </a:txBody>
                  <a:tcP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tcPr>
                </a:tc>
                <a:tc>
                  <a:txBody>
                    <a:bodyPr/>
                    <a:lstStyle/>
                    <a:p>
                      <a:r>
                        <a:rPr lang="en-US" sz="1700" dirty="0" smtClean="0">
                          <a:solidFill>
                            <a:schemeClr val="accent6">
                              <a:lumMod val="75000"/>
                            </a:schemeClr>
                          </a:solidFill>
                        </a:rPr>
                        <a:t>5</a:t>
                      </a:r>
                      <a:endParaRPr lang="en-ZA" sz="1700" dirty="0">
                        <a:solidFill>
                          <a:schemeClr val="accent6">
                            <a:lumMod val="75000"/>
                          </a:schemeClr>
                        </a:solidFill>
                      </a:endParaRPr>
                    </a:p>
                  </a:txBody>
                  <a:tcP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tcPr>
                </a:tc>
              </a:tr>
              <a:tr h="4297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700" b="0" dirty="0" smtClean="0">
                          <a:solidFill>
                            <a:schemeClr val="accent6">
                              <a:lumMod val="75000"/>
                            </a:schemeClr>
                          </a:solidFill>
                        </a:rPr>
                        <a:t>Programme Structure of the Department (Main Vote and PMTE)</a:t>
                      </a:r>
                    </a:p>
                  </a:txBody>
                  <a:tcP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tcPr>
                </a:tc>
                <a:tc>
                  <a:txBody>
                    <a:bodyPr/>
                    <a:lstStyle/>
                    <a:p>
                      <a:r>
                        <a:rPr lang="en-US" sz="1700" dirty="0" smtClean="0">
                          <a:solidFill>
                            <a:schemeClr val="accent6">
                              <a:lumMod val="75000"/>
                            </a:schemeClr>
                          </a:solidFill>
                        </a:rPr>
                        <a:t>7 – 8 </a:t>
                      </a:r>
                      <a:endParaRPr lang="en-ZA" sz="1700" dirty="0">
                        <a:solidFill>
                          <a:schemeClr val="accent6">
                            <a:lumMod val="75000"/>
                          </a:schemeClr>
                        </a:solidFill>
                      </a:endParaRPr>
                    </a:p>
                  </a:txBody>
                  <a:tcP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tcPr>
                </a:tc>
              </a:tr>
              <a:tr h="4297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700" b="0" dirty="0" smtClean="0">
                          <a:solidFill>
                            <a:schemeClr val="accent6">
                              <a:lumMod val="75000"/>
                            </a:schemeClr>
                          </a:solidFill>
                        </a:rPr>
                        <a:t>Audited DPW Programme Performance  </a:t>
                      </a:r>
                    </a:p>
                  </a:txBody>
                  <a:tcP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tcPr>
                </a:tc>
                <a:tc>
                  <a:txBody>
                    <a:bodyPr/>
                    <a:lstStyle/>
                    <a:p>
                      <a:r>
                        <a:rPr lang="en-US" sz="1700" dirty="0" smtClean="0">
                          <a:solidFill>
                            <a:schemeClr val="accent6">
                              <a:lumMod val="75000"/>
                            </a:schemeClr>
                          </a:solidFill>
                        </a:rPr>
                        <a:t>9</a:t>
                      </a:r>
                      <a:r>
                        <a:rPr lang="en-US" sz="1700" baseline="0" dirty="0" smtClean="0">
                          <a:solidFill>
                            <a:schemeClr val="accent6">
                              <a:lumMod val="75000"/>
                            </a:schemeClr>
                          </a:solidFill>
                        </a:rPr>
                        <a:t> </a:t>
                      </a:r>
                      <a:r>
                        <a:rPr lang="en-US" sz="1700" dirty="0" smtClean="0">
                          <a:solidFill>
                            <a:schemeClr val="accent6">
                              <a:lumMod val="75000"/>
                            </a:schemeClr>
                          </a:solidFill>
                        </a:rPr>
                        <a:t>– 19 </a:t>
                      </a:r>
                      <a:endParaRPr lang="en-ZA" sz="1700" dirty="0">
                        <a:solidFill>
                          <a:schemeClr val="accent6">
                            <a:lumMod val="75000"/>
                          </a:schemeClr>
                        </a:solidFill>
                      </a:endParaRPr>
                    </a:p>
                  </a:txBody>
                  <a:tcP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tcPr>
                </a:tc>
              </a:tr>
              <a:tr h="4297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700" b="0" dirty="0" smtClean="0">
                          <a:solidFill>
                            <a:schemeClr val="accent6">
                              <a:lumMod val="75000"/>
                            </a:schemeClr>
                          </a:solidFill>
                        </a:rPr>
                        <a:t>Audited PMTE Programme Performance</a:t>
                      </a:r>
                    </a:p>
                  </a:txBody>
                  <a:tcP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tcPr>
                </a:tc>
                <a:tc>
                  <a:txBody>
                    <a:bodyPr/>
                    <a:lstStyle/>
                    <a:p>
                      <a:r>
                        <a:rPr lang="en-US" sz="1700" dirty="0" smtClean="0">
                          <a:solidFill>
                            <a:schemeClr val="accent6">
                              <a:lumMod val="75000"/>
                            </a:schemeClr>
                          </a:solidFill>
                        </a:rPr>
                        <a:t>20 – 29 </a:t>
                      </a:r>
                      <a:endParaRPr lang="en-ZA" sz="1700" dirty="0">
                        <a:solidFill>
                          <a:schemeClr val="accent6">
                            <a:lumMod val="75000"/>
                          </a:schemeClr>
                        </a:solidFill>
                      </a:endParaRPr>
                    </a:p>
                  </a:txBody>
                  <a:tcP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tcPr>
                </a:tc>
              </a:tr>
              <a:tr h="4297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0" dirty="0" smtClean="0">
                          <a:solidFill>
                            <a:schemeClr val="accent6">
                              <a:lumMod val="75000"/>
                            </a:schemeClr>
                          </a:solidFill>
                        </a:rPr>
                        <a:t>Human Resource Management </a:t>
                      </a:r>
                      <a:endParaRPr lang="en-ZA" sz="1700" b="0" dirty="0" smtClean="0">
                        <a:solidFill>
                          <a:schemeClr val="accent6">
                            <a:lumMod val="75000"/>
                          </a:schemeClr>
                        </a:solidFill>
                      </a:endParaRPr>
                    </a:p>
                  </a:txBody>
                  <a:tcP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tcPr>
                </a:tc>
                <a:tc>
                  <a:txBody>
                    <a:bodyPr/>
                    <a:lstStyle/>
                    <a:p>
                      <a:r>
                        <a:rPr lang="en-US" sz="1700" dirty="0" smtClean="0">
                          <a:solidFill>
                            <a:schemeClr val="accent6">
                              <a:lumMod val="75000"/>
                            </a:schemeClr>
                          </a:solidFill>
                        </a:rPr>
                        <a:t>30 – 33 </a:t>
                      </a:r>
                      <a:endParaRPr lang="en-ZA" sz="1700" dirty="0">
                        <a:solidFill>
                          <a:schemeClr val="accent6">
                            <a:lumMod val="75000"/>
                          </a:schemeClr>
                        </a:solidFill>
                      </a:endParaRPr>
                    </a:p>
                  </a:txBody>
                  <a:tcP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tcPr>
                </a:tc>
              </a:tr>
              <a:tr h="4297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1" dirty="0" smtClean="0">
                          <a:solidFill>
                            <a:schemeClr val="tx1"/>
                          </a:solidFill>
                        </a:rPr>
                        <a:t>Part B – Financial</a:t>
                      </a:r>
                      <a:r>
                        <a:rPr lang="en-US" sz="1700" b="1" baseline="0" dirty="0" smtClean="0">
                          <a:solidFill>
                            <a:schemeClr val="tx1"/>
                          </a:solidFill>
                        </a:rPr>
                        <a:t> Information </a:t>
                      </a:r>
                      <a:endParaRPr lang="en-ZA" sz="1700" b="1" dirty="0" smtClean="0">
                        <a:solidFill>
                          <a:schemeClr val="tx1"/>
                        </a:solidFill>
                      </a:endParaRPr>
                    </a:p>
                  </a:txBody>
                  <a:tcP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tcPr>
                </a:tc>
                <a:tc>
                  <a:txBody>
                    <a:bodyPr/>
                    <a:lstStyle/>
                    <a:p>
                      <a:endParaRPr lang="en-ZA" sz="1700" dirty="0">
                        <a:solidFill>
                          <a:schemeClr val="accent6">
                            <a:lumMod val="75000"/>
                          </a:schemeClr>
                        </a:solidFill>
                      </a:endParaRPr>
                    </a:p>
                  </a:txBody>
                  <a:tcP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tcPr>
                </a:tc>
              </a:tr>
              <a:tr h="4297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0" kern="1200" dirty="0" smtClean="0">
                          <a:solidFill>
                            <a:schemeClr val="accent6">
                              <a:lumMod val="75000"/>
                            </a:schemeClr>
                          </a:solidFill>
                          <a:latin typeface="+mn-lt"/>
                          <a:ea typeface="+mn-ea"/>
                          <a:cs typeface="+mn-cs"/>
                        </a:rPr>
                        <a:t>DPW Financial Performance</a:t>
                      </a:r>
                      <a:endParaRPr lang="en-US" sz="1700" b="0" kern="1200" dirty="0">
                        <a:solidFill>
                          <a:schemeClr val="accent6">
                            <a:lumMod val="75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tcPr>
                </a:tc>
                <a:tc>
                  <a:txBody>
                    <a:bodyPr/>
                    <a:lstStyle/>
                    <a:p>
                      <a:r>
                        <a:rPr lang="en-US" sz="1700" dirty="0" smtClean="0">
                          <a:solidFill>
                            <a:schemeClr val="accent6">
                              <a:lumMod val="75000"/>
                            </a:schemeClr>
                          </a:solidFill>
                        </a:rPr>
                        <a:t>36 – 54  </a:t>
                      </a:r>
                      <a:endParaRPr lang="en-ZA" sz="1700" dirty="0">
                        <a:solidFill>
                          <a:schemeClr val="accent6">
                            <a:lumMod val="75000"/>
                          </a:schemeClr>
                        </a:solidFill>
                      </a:endParaRPr>
                    </a:p>
                  </a:txBody>
                  <a:tcP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tcPr>
                </a:tc>
              </a:tr>
              <a:tr h="4297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0" kern="1200" dirty="0" smtClean="0">
                          <a:solidFill>
                            <a:schemeClr val="accent6">
                              <a:lumMod val="75000"/>
                            </a:schemeClr>
                          </a:solidFill>
                          <a:latin typeface="+mn-lt"/>
                          <a:ea typeface="+mn-ea"/>
                          <a:cs typeface="+mn-cs"/>
                        </a:rPr>
                        <a:t>PMTE Financial Performance</a:t>
                      </a:r>
                      <a:endParaRPr lang="en-US" sz="1700" b="0" kern="1200" dirty="0">
                        <a:solidFill>
                          <a:schemeClr val="accent6">
                            <a:lumMod val="75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olid"/>
                      <a:round/>
                      <a:headEnd type="none" w="med" len="med"/>
                      <a:tailEnd type="none" w="med" len="med"/>
                    </a:lnB>
                  </a:tcPr>
                </a:tc>
                <a:tc>
                  <a:txBody>
                    <a:bodyPr/>
                    <a:lstStyle/>
                    <a:p>
                      <a:r>
                        <a:rPr lang="en-US" sz="1700" dirty="0" smtClean="0">
                          <a:solidFill>
                            <a:schemeClr val="accent6">
                              <a:lumMod val="75000"/>
                            </a:schemeClr>
                          </a:solidFill>
                        </a:rPr>
                        <a:t>56</a:t>
                      </a:r>
                      <a:r>
                        <a:rPr lang="en-US" sz="1700" baseline="0" dirty="0" smtClean="0">
                          <a:solidFill>
                            <a:schemeClr val="accent6">
                              <a:lumMod val="75000"/>
                            </a:schemeClr>
                          </a:solidFill>
                        </a:rPr>
                        <a:t> – 78 </a:t>
                      </a:r>
                      <a:endParaRPr lang="en-ZA" sz="1700" dirty="0">
                        <a:solidFill>
                          <a:schemeClr val="accent6">
                            <a:lumMod val="75000"/>
                          </a:schemeClr>
                        </a:solidFill>
                      </a:endParaRPr>
                    </a:p>
                  </a:txBody>
                  <a:tcP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olid"/>
                      <a:round/>
                      <a:headEnd type="none" w="med" len="med"/>
                      <a:tailEnd type="none" w="med" len="med"/>
                    </a:lnB>
                  </a:tcPr>
                </a:tc>
              </a:tr>
              <a:tr h="429737">
                <a:tc>
                  <a:txBody>
                    <a:bodyPr/>
                    <a:lstStyle/>
                    <a:p>
                      <a:r>
                        <a:rPr lang="en-US" sz="1700" b="0" kern="1200" dirty="0" smtClean="0">
                          <a:solidFill>
                            <a:schemeClr val="accent6">
                              <a:lumMod val="75000"/>
                            </a:schemeClr>
                          </a:solidFill>
                          <a:latin typeface="+mn-lt"/>
                          <a:ea typeface="+mn-ea"/>
                          <a:cs typeface="+mn-cs"/>
                        </a:rPr>
                        <a:t>Recommendation </a:t>
                      </a:r>
                      <a:endParaRPr lang="en-ZA" sz="1700" b="0" kern="1200" dirty="0">
                        <a:solidFill>
                          <a:schemeClr val="accent6">
                            <a:lumMod val="75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olid"/>
                      <a:round/>
                      <a:headEnd type="none" w="med" len="med"/>
                      <a:tailEnd type="none" w="med" len="med"/>
                    </a:lnB>
                  </a:tcPr>
                </a:tc>
                <a:tc>
                  <a:txBody>
                    <a:bodyPr/>
                    <a:lstStyle/>
                    <a:p>
                      <a:r>
                        <a:rPr lang="en-US" sz="1700" dirty="0" smtClean="0">
                          <a:solidFill>
                            <a:schemeClr val="accent6">
                              <a:lumMod val="75000"/>
                            </a:schemeClr>
                          </a:solidFill>
                        </a:rPr>
                        <a:t>79</a:t>
                      </a:r>
                      <a:endParaRPr lang="en-ZA" sz="1700" dirty="0">
                        <a:solidFill>
                          <a:schemeClr val="accent6">
                            <a:lumMod val="75000"/>
                          </a:schemeClr>
                        </a:solidFill>
                      </a:endParaRPr>
                    </a:p>
                  </a:txBody>
                  <a:tcP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94129504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30</a:t>
            </a:fld>
            <a:endParaRPr lang="en-US" altLang="en-US" sz="1400" smtClean="0">
              <a:latin typeface="Times" pitchFamily="18" charset="0"/>
            </a:endParaRPr>
          </a:p>
        </p:txBody>
      </p:sp>
      <p:cxnSp>
        <p:nvCxnSpPr>
          <p:cNvPr id="6" name="Straight Connector 5"/>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48088" y="690050"/>
            <a:ext cx="7799670" cy="523220"/>
          </a:xfrm>
          <a:prstGeom prst="rect">
            <a:avLst/>
          </a:prstGeom>
          <a:noFill/>
        </p:spPr>
        <p:txBody>
          <a:bodyPr wrap="square" rtlCol="0">
            <a:spAutoFit/>
          </a:bodyPr>
          <a:lstStyle/>
          <a:p>
            <a:r>
              <a:rPr lang="en-US" sz="2800" b="1" dirty="0" smtClean="0">
                <a:solidFill>
                  <a:schemeClr val="accent6"/>
                </a:solidFill>
              </a:rPr>
              <a:t>Human Resource Management </a:t>
            </a:r>
            <a:endParaRPr lang="en-ZA" sz="2800" b="1" dirty="0" smtClean="0">
              <a:solidFill>
                <a:schemeClr val="accent6"/>
              </a:solidFill>
            </a:endParaRPr>
          </a:p>
        </p:txBody>
      </p:sp>
      <p:pic>
        <p:nvPicPr>
          <p:cNvPr id="8" name="Picture 7" descr="southafrica-flag1"/>
          <p:cNvPicPr>
            <a:picLocks noChangeAspect="1" noChangeArrowheads="1" noCrop="1"/>
          </p:cNvPicPr>
          <p:nvPr/>
        </p:nvPicPr>
        <p:blipFill>
          <a:blip r:embed="rId4" cstate="print"/>
          <a:srcRect/>
          <a:stretch>
            <a:fillRect/>
          </a:stretch>
        </p:blipFill>
        <p:spPr bwMode="auto">
          <a:xfrm>
            <a:off x="7668344" y="6263640"/>
            <a:ext cx="415052" cy="274320"/>
          </a:xfrm>
          <a:prstGeom prst="rect">
            <a:avLst/>
          </a:prstGeom>
          <a:noFill/>
          <a:ln w="9525">
            <a:noFill/>
            <a:miter lim="800000"/>
            <a:headEnd/>
            <a:tailEnd/>
          </a:ln>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Picture 8"/>
          <p:cNvPicPr>
            <a:picLocks noChangeAspect="1"/>
          </p:cNvPicPr>
          <p:nvPr/>
        </p:nvPicPr>
        <p:blipFill>
          <a:blip r:embed="rId5" cstate="print"/>
          <a:stretch>
            <a:fillRect/>
          </a:stretch>
        </p:blipFill>
        <p:spPr>
          <a:xfrm>
            <a:off x="-7962" y="1616326"/>
            <a:ext cx="9168908" cy="853572"/>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962" y="1849176"/>
            <a:ext cx="9168908" cy="5013176"/>
          </a:xfrm>
          <a:prstGeom prst="rect">
            <a:avLst/>
          </a:prstGeom>
        </p:spPr>
      </p:pic>
    </p:spTree>
    <p:extLst>
      <p:ext uri="{BB962C8B-B14F-4D97-AF65-F5344CB8AC3E}">
        <p14:creationId xmlns:p14="http://schemas.microsoft.com/office/powerpoint/2010/main" xmlns="" val="229792793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31</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76200" y="-27384"/>
            <a:ext cx="5359896" cy="830997"/>
          </a:xfrm>
          <a:prstGeom prst="rect">
            <a:avLst/>
          </a:prstGeom>
          <a:noFill/>
        </p:spPr>
        <p:txBody>
          <a:bodyPr wrap="square" rtlCol="0">
            <a:spAutoFit/>
          </a:bodyPr>
          <a:lstStyle/>
          <a:p>
            <a:r>
              <a:rPr lang="en-ZA" sz="2400" b="1" dirty="0" smtClean="0">
                <a:solidFill>
                  <a:schemeClr val="bg1"/>
                </a:solidFill>
              </a:rPr>
              <a:t>Main Vote</a:t>
            </a:r>
          </a:p>
          <a:p>
            <a:r>
              <a:rPr lang="en-ZA" sz="2400" b="1" dirty="0" smtClean="0">
                <a:solidFill>
                  <a:schemeClr val="bg1"/>
                </a:solidFill>
              </a:rPr>
              <a:t>Personnel </a:t>
            </a:r>
            <a:r>
              <a:rPr lang="en-ZA" sz="2400" b="1" dirty="0">
                <a:solidFill>
                  <a:schemeClr val="bg1"/>
                </a:solidFill>
              </a:rPr>
              <a:t>expenditure by programme</a:t>
            </a:r>
          </a:p>
        </p:txBody>
      </p:sp>
      <p:pic>
        <p:nvPicPr>
          <p:cNvPr id="4" name="Picture 3"/>
          <p:cNvPicPr>
            <a:picLocks noChangeAspect="1"/>
          </p:cNvPicPr>
          <p:nvPr/>
        </p:nvPicPr>
        <p:blipFill>
          <a:blip r:embed="rId5" cstate="print"/>
          <a:stretch>
            <a:fillRect/>
          </a:stretch>
        </p:blipFill>
        <p:spPr>
          <a:xfrm>
            <a:off x="76200" y="980728"/>
            <a:ext cx="8931234" cy="3816424"/>
          </a:xfrm>
          <a:prstGeom prst="rect">
            <a:avLst/>
          </a:prstGeom>
        </p:spPr>
      </p:pic>
      <p:sp>
        <p:nvSpPr>
          <p:cNvPr id="5" name="Rectangle 4"/>
          <p:cNvSpPr/>
          <p:nvPr/>
        </p:nvSpPr>
        <p:spPr>
          <a:xfrm>
            <a:off x="107504" y="4883676"/>
            <a:ext cx="8899930" cy="1569660"/>
          </a:xfrm>
          <a:prstGeom prst="rect">
            <a:avLst/>
          </a:prstGeom>
        </p:spPr>
        <p:txBody>
          <a:bodyPr wrap="square">
            <a:spAutoFit/>
          </a:bodyPr>
          <a:lstStyle/>
          <a:p>
            <a:pPr marL="285750" indent="-285750">
              <a:buFont typeface="Arial" panose="020B0604020202020204" pitchFamily="34" charset="0"/>
              <a:buChar char="•"/>
            </a:pPr>
            <a:r>
              <a:rPr lang="en-US" sz="1600" dirty="0" smtClean="0"/>
              <a:t>Employment </a:t>
            </a:r>
            <a:r>
              <a:rPr lang="en-US" sz="1600" dirty="0"/>
              <a:t>includes all employees, including permanent employees and employees </a:t>
            </a:r>
            <a:r>
              <a:rPr lang="en-US" sz="1600" dirty="0" smtClean="0"/>
              <a:t>in positions </a:t>
            </a:r>
            <a:r>
              <a:rPr lang="en-US" sz="1600" dirty="0"/>
              <a:t>additional to the establishment, even those not carried against a post, e.g., on periodic appointments, etc. Periodic</a:t>
            </a:r>
          </a:p>
          <a:p>
            <a:pPr marL="285750" indent="-285750">
              <a:buFont typeface="Arial" panose="020B0604020202020204" pitchFamily="34" charset="0"/>
              <a:buChar char="•"/>
            </a:pPr>
            <a:r>
              <a:rPr lang="en-US" sz="1600" dirty="0" smtClean="0"/>
              <a:t>Appointments </a:t>
            </a:r>
            <a:r>
              <a:rPr lang="en-US" sz="1600" dirty="0"/>
              <a:t>and abnormal appointments is how Persal identifies the nature of appointments of employees who are paid </a:t>
            </a:r>
            <a:r>
              <a:rPr lang="en-US" sz="1600" dirty="0" smtClean="0"/>
              <a:t>a stipend </a:t>
            </a:r>
            <a:r>
              <a:rPr lang="en-US" sz="1600" dirty="0"/>
              <a:t>or according to a timesheet, for example, National Youth Service (NYS) Learners, Land Affairs Board Members, etc.</a:t>
            </a:r>
            <a:endParaRPr lang="en-ZA" sz="1600" dirty="0"/>
          </a:p>
        </p:txBody>
      </p:sp>
    </p:spTree>
    <p:extLst>
      <p:ext uri="{BB962C8B-B14F-4D97-AF65-F5344CB8AC3E}">
        <p14:creationId xmlns:p14="http://schemas.microsoft.com/office/powerpoint/2010/main" xmlns="" val="40485765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32</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12771" y="31300"/>
            <a:ext cx="5359896" cy="830997"/>
          </a:xfrm>
          <a:prstGeom prst="rect">
            <a:avLst/>
          </a:prstGeom>
          <a:noFill/>
        </p:spPr>
        <p:txBody>
          <a:bodyPr wrap="square" rtlCol="0">
            <a:spAutoFit/>
          </a:bodyPr>
          <a:lstStyle/>
          <a:p>
            <a:r>
              <a:rPr lang="en-ZA" sz="2400" b="1" dirty="0" smtClean="0">
                <a:solidFill>
                  <a:schemeClr val="bg1"/>
                </a:solidFill>
              </a:rPr>
              <a:t>PMTE</a:t>
            </a:r>
            <a:endParaRPr lang="en-ZA" sz="2400" b="1" dirty="0">
              <a:solidFill>
                <a:schemeClr val="bg1"/>
              </a:solidFill>
            </a:endParaRPr>
          </a:p>
          <a:p>
            <a:r>
              <a:rPr lang="en-ZA" sz="2400" b="1" dirty="0">
                <a:solidFill>
                  <a:schemeClr val="bg1"/>
                </a:solidFill>
              </a:rPr>
              <a:t>Personnel expenditure by </a:t>
            </a:r>
            <a:r>
              <a:rPr lang="en-ZA" sz="2400" b="1" dirty="0" smtClean="0">
                <a:solidFill>
                  <a:schemeClr val="bg1"/>
                </a:solidFill>
              </a:rPr>
              <a:t>programme</a:t>
            </a:r>
            <a:endParaRPr lang="en-ZA" sz="2400" b="1" dirty="0">
              <a:solidFill>
                <a:schemeClr val="bg1"/>
              </a:solidFill>
            </a:endParaRPr>
          </a:p>
        </p:txBody>
      </p:sp>
      <p:pic>
        <p:nvPicPr>
          <p:cNvPr id="4" name="Picture 3"/>
          <p:cNvPicPr>
            <a:picLocks noChangeAspect="1"/>
          </p:cNvPicPr>
          <p:nvPr/>
        </p:nvPicPr>
        <p:blipFill>
          <a:blip r:embed="rId5" cstate="print"/>
          <a:stretch>
            <a:fillRect/>
          </a:stretch>
        </p:blipFill>
        <p:spPr>
          <a:xfrm>
            <a:off x="162041" y="1124744"/>
            <a:ext cx="8802447" cy="3456384"/>
          </a:xfrm>
          <a:prstGeom prst="rect">
            <a:avLst/>
          </a:prstGeom>
        </p:spPr>
      </p:pic>
    </p:spTree>
    <p:extLst>
      <p:ext uri="{BB962C8B-B14F-4D97-AF65-F5344CB8AC3E}">
        <p14:creationId xmlns:p14="http://schemas.microsoft.com/office/powerpoint/2010/main" xmlns="" val="158490937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33</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0"/>
            <a:ext cx="9156771" cy="805727"/>
          </a:xfrm>
          <a:prstGeom prst="rect">
            <a:avLst/>
          </a:prstGeom>
        </p:spPr>
      </p:pic>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76200" y="-27384"/>
            <a:ext cx="5359896" cy="830997"/>
          </a:xfrm>
          <a:prstGeom prst="rect">
            <a:avLst/>
          </a:prstGeom>
          <a:noFill/>
        </p:spPr>
        <p:txBody>
          <a:bodyPr wrap="square" rtlCol="0">
            <a:spAutoFit/>
          </a:bodyPr>
          <a:lstStyle/>
          <a:p>
            <a:r>
              <a:rPr lang="en-US" sz="2400" b="1" dirty="0" smtClean="0">
                <a:solidFill>
                  <a:schemeClr val="bg1"/>
                </a:solidFill>
              </a:rPr>
              <a:t>Challenges Faced By The Department And Plans To Address Them</a:t>
            </a:r>
            <a:endParaRPr lang="en-ZA" sz="2400" b="1" dirty="0">
              <a:solidFill>
                <a:schemeClr val="bg1"/>
              </a:solidFill>
            </a:endParaRPr>
          </a:p>
        </p:txBody>
      </p:sp>
      <p:pic>
        <p:nvPicPr>
          <p:cNvPr id="4" name="Picture 3"/>
          <p:cNvPicPr>
            <a:picLocks noChangeAspect="1"/>
          </p:cNvPicPr>
          <p:nvPr/>
        </p:nvPicPr>
        <p:blipFill>
          <a:blip r:embed="rId5" cstate="print"/>
          <a:stretch>
            <a:fillRect/>
          </a:stretch>
        </p:blipFill>
        <p:spPr>
          <a:xfrm>
            <a:off x="64888" y="908720"/>
            <a:ext cx="8960296" cy="3896248"/>
          </a:xfrm>
          <a:prstGeom prst="rect">
            <a:avLst/>
          </a:prstGeom>
        </p:spPr>
      </p:pic>
      <p:sp>
        <p:nvSpPr>
          <p:cNvPr id="5" name="Rectangle 4"/>
          <p:cNvSpPr/>
          <p:nvPr/>
        </p:nvSpPr>
        <p:spPr>
          <a:xfrm>
            <a:off x="98237" y="4819292"/>
            <a:ext cx="8960296" cy="1600438"/>
          </a:xfrm>
          <a:prstGeom prst="rect">
            <a:avLst/>
          </a:prstGeom>
        </p:spPr>
        <p:txBody>
          <a:bodyPr wrap="square">
            <a:spAutoFit/>
          </a:bodyPr>
          <a:lstStyle/>
          <a:p>
            <a:pPr marL="171450" indent="-171450">
              <a:buFont typeface="Arial" panose="020B0604020202020204" pitchFamily="34" charset="0"/>
              <a:buChar char="•"/>
            </a:pPr>
            <a:r>
              <a:rPr lang="en-US" sz="1400" dirty="0">
                <a:solidFill>
                  <a:srgbClr val="58595B"/>
                </a:solidFill>
              </a:rPr>
              <a:t>The Department strives to ensure timeous case management to ensure that labour relations cases are managed effectively.</a:t>
            </a:r>
          </a:p>
          <a:p>
            <a:pPr marL="171450" indent="-171450">
              <a:buFont typeface="Arial" panose="020B0604020202020204" pitchFamily="34" charset="0"/>
              <a:buChar char="•"/>
            </a:pPr>
            <a:r>
              <a:rPr lang="en-US" sz="1400" dirty="0">
                <a:solidFill>
                  <a:srgbClr val="58595B"/>
                </a:solidFill>
              </a:rPr>
              <a:t>During the financial year under review, the Department </a:t>
            </a:r>
            <a:r>
              <a:rPr lang="en-US" sz="1400" dirty="0" err="1">
                <a:solidFill>
                  <a:srgbClr val="58595B"/>
                </a:solidFill>
              </a:rPr>
              <a:t>finalised</a:t>
            </a:r>
            <a:r>
              <a:rPr lang="en-US" sz="1400" dirty="0">
                <a:solidFill>
                  <a:srgbClr val="58595B"/>
                </a:solidFill>
              </a:rPr>
              <a:t> 24 misconduct cases, of which one employee was </a:t>
            </a:r>
            <a:r>
              <a:rPr lang="en-US" sz="1400" dirty="0" smtClean="0">
                <a:solidFill>
                  <a:srgbClr val="58595B"/>
                </a:solidFill>
              </a:rPr>
              <a:t>dismissed from </a:t>
            </a:r>
            <a:r>
              <a:rPr lang="en-US" sz="1400" dirty="0">
                <a:solidFill>
                  <a:srgbClr val="58595B"/>
                </a:solidFill>
              </a:rPr>
              <a:t>work for absenteeism, one demoted in rank for misuse of a state vehicle, and one suspended from work without pay </a:t>
            </a:r>
            <a:r>
              <a:rPr lang="en-US" sz="1400" dirty="0" smtClean="0">
                <a:solidFill>
                  <a:srgbClr val="58595B"/>
                </a:solidFill>
              </a:rPr>
              <a:t>for </a:t>
            </a:r>
            <a:r>
              <a:rPr lang="en-ZA" sz="1400" dirty="0" smtClean="0">
                <a:solidFill>
                  <a:srgbClr val="58595B"/>
                </a:solidFill>
              </a:rPr>
              <a:t>absenteeism</a:t>
            </a:r>
            <a:r>
              <a:rPr lang="en-ZA" sz="1400" dirty="0">
                <a:solidFill>
                  <a:srgbClr val="58595B"/>
                </a:solidFill>
              </a:rPr>
              <a:t>.</a:t>
            </a:r>
          </a:p>
          <a:p>
            <a:pPr marL="171450" indent="-171450">
              <a:buFont typeface="Arial" panose="020B0604020202020204" pitchFamily="34" charset="0"/>
              <a:buChar char="•"/>
            </a:pPr>
            <a:r>
              <a:rPr lang="en-US" sz="1400" dirty="0">
                <a:solidFill>
                  <a:srgbClr val="58595B"/>
                </a:solidFill>
              </a:rPr>
              <a:t>Ten grievances were addressed in this financial year, nine were </a:t>
            </a:r>
            <a:r>
              <a:rPr lang="en-US" sz="1400" dirty="0" err="1">
                <a:solidFill>
                  <a:srgbClr val="58595B"/>
                </a:solidFill>
              </a:rPr>
              <a:t>finalised</a:t>
            </a:r>
            <a:r>
              <a:rPr lang="en-US" sz="1400" dirty="0">
                <a:solidFill>
                  <a:srgbClr val="58595B"/>
                </a:solidFill>
              </a:rPr>
              <a:t>, and one remains unresolved. Two disputes </a:t>
            </a:r>
            <a:r>
              <a:rPr lang="en-US" sz="1400" dirty="0" smtClean="0">
                <a:solidFill>
                  <a:srgbClr val="58595B"/>
                </a:solidFill>
              </a:rPr>
              <a:t>were addressed</a:t>
            </a:r>
            <a:r>
              <a:rPr lang="en-US" sz="1400" dirty="0">
                <a:solidFill>
                  <a:srgbClr val="58595B"/>
                </a:solidFill>
              </a:rPr>
              <a:t>, one was upheld, and one ruled in </a:t>
            </a:r>
            <a:r>
              <a:rPr lang="en-US" sz="1400" dirty="0" err="1">
                <a:solidFill>
                  <a:srgbClr val="58595B"/>
                </a:solidFill>
              </a:rPr>
              <a:t>favour</a:t>
            </a:r>
            <a:r>
              <a:rPr lang="en-US" sz="1400" dirty="0">
                <a:solidFill>
                  <a:srgbClr val="58595B"/>
                </a:solidFill>
              </a:rPr>
              <a:t> of the employee</a:t>
            </a:r>
            <a:r>
              <a:rPr lang="en-US" sz="1200" dirty="0">
                <a:solidFill>
                  <a:srgbClr val="58595B"/>
                </a:solidFill>
              </a:rPr>
              <a:t>.</a:t>
            </a:r>
            <a:endParaRPr lang="en-ZA" sz="1200" dirty="0"/>
          </a:p>
        </p:txBody>
      </p:sp>
    </p:spTree>
    <p:extLst>
      <p:ext uri="{BB962C8B-B14F-4D97-AF65-F5344CB8AC3E}">
        <p14:creationId xmlns:p14="http://schemas.microsoft.com/office/powerpoint/2010/main" xmlns="" val="387059269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34</a:t>
            </a:fld>
            <a:endParaRPr lang="en-US" altLang="en-US" sz="1400" smtClean="0">
              <a:latin typeface="Times" pitchFamily="18" charset="0"/>
            </a:endParaRPr>
          </a:p>
        </p:txBody>
      </p:sp>
      <p:cxnSp>
        <p:nvCxnSpPr>
          <p:cNvPr id="6" name="Straight Connector 5"/>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48088" y="690050"/>
            <a:ext cx="7799670" cy="523220"/>
          </a:xfrm>
          <a:prstGeom prst="rect">
            <a:avLst/>
          </a:prstGeom>
          <a:noFill/>
        </p:spPr>
        <p:txBody>
          <a:bodyPr wrap="square" rtlCol="0">
            <a:spAutoFit/>
          </a:bodyPr>
          <a:lstStyle/>
          <a:p>
            <a:r>
              <a:rPr lang="en-US" sz="2800" b="1" dirty="0" smtClean="0">
                <a:solidFill>
                  <a:schemeClr val="accent6"/>
                </a:solidFill>
              </a:rPr>
              <a:t>Part B – Financial </a:t>
            </a:r>
            <a:r>
              <a:rPr lang="en-US" sz="2800" b="1" smtClean="0">
                <a:solidFill>
                  <a:schemeClr val="accent6"/>
                </a:solidFill>
              </a:rPr>
              <a:t>Information </a:t>
            </a:r>
            <a:endParaRPr lang="en-ZA" sz="2800" b="1" dirty="0" smtClean="0">
              <a:solidFill>
                <a:schemeClr val="accent6"/>
              </a:solidFill>
            </a:endParaRPr>
          </a:p>
        </p:txBody>
      </p:sp>
      <p:pic>
        <p:nvPicPr>
          <p:cNvPr id="8" name="Picture 7" descr="southafrica-flag1"/>
          <p:cNvPicPr>
            <a:picLocks noChangeAspect="1" noChangeArrowheads="1" noCrop="1"/>
          </p:cNvPicPr>
          <p:nvPr/>
        </p:nvPicPr>
        <p:blipFill>
          <a:blip r:embed="rId4" cstate="print"/>
          <a:srcRect/>
          <a:stretch>
            <a:fillRect/>
          </a:stretch>
        </p:blipFill>
        <p:spPr bwMode="auto">
          <a:xfrm>
            <a:off x="7668344" y="6263640"/>
            <a:ext cx="415052" cy="274320"/>
          </a:xfrm>
          <a:prstGeom prst="rect">
            <a:avLst/>
          </a:prstGeom>
          <a:noFill/>
          <a:ln w="9525">
            <a:noFill/>
            <a:miter lim="800000"/>
            <a:headEnd/>
            <a:tailEnd/>
          </a:ln>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Picture 8"/>
          <p:cNvPicPr>
            <a:picLocks noChangeAspect="1"/>
          </p:cNvPicPr>
          <p:nvPr/>
        </p:nvPicPr>
        <p:blipFill>
          <a:blip r:embed="rId5" cstate="print"/>
          <a:stretch>
            <a:fillRect/>
          </a:stretch>
        </p:blipFill>
        <p:spPr>
          <a:xfrm>
            <a:off x="-7962" y="1616326"/>
            <a:ext cx="9168908" cy="853572"/>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962" y="1849176"/>
            <a:ext cx="9168908" cy="5013176"/>
          </a:xfrm>
          <a:prstGeom prst="rect">
            <a:avLst/>
          </a:prstGeom>
        </p:spPr>
      </p:pic>
    </p:spTree>
    <p:extLst>
      <p:ext uri="{BB962C8B-B14F-4D97-AF65-F5344CB8AC3E}">
        <p14:creationId xmlns:p14="http://schemas.microsoft.com/office/powerpoint/2010/main" xmlns="" val="353007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35</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endParaRPr lang="en-ZA" sz="2400" b="1" dirty="0"/>
          </a:p>
          <a:p>
            <a:endParaRPr lang="en-ZA" sz="2400" b="1" dirty="0">
              <a:solidFill>
                <a:schemeClr val="bg1"/>
              </a:solidFill>
            </a:endParaRP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1038308" y="3244334"/>
            <a:ext cx="7067384" cy="707886"/>
          </a:xfrm>
          <a:prstGeom prst="rect">
            <a:avLst/>
          </a:prstGeom>
        </p:spPr>
        <p:txBody>
          <a:bodyPr wrap="none">
            <a:spAutoFit/>
          </a:bodyPr>
          <a:lstStyle/>
          <a:p>
            <a:pPr algn="ctr"/>
            <a:r>
              <a:rPr lang="en-US" sz="4000" b="1" dirty="0">
                <a:effectLst>
                  <a:outerShdw blurRad="38100" dist="38100" dir="2700000" algn="tl">
                    <a:srgbClr val="000000">
                      <a:alpha val="43137"/>
                    </a:srgbClr>
                  </a:outerShdw>
                </a:effectLst>
              </a:rPr>
              <a:t>DPW FINANCIAL PERFORMANCE</a:t>
            </a:r>
          </a:p>
        </p:txBody>
      </p:sp>
    </p:spTree>
    <p:extLst>
      <p:ext uri="{BB962C8B-B14F-4D97-AF65-F5344CB8AC3E}">
        <p14:creationId xmlns:p14="http://schemas.microsoft.com/office/powerpoint/2010/main" xmlns="" val="349748082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36</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1200329"/>
          </a:xfrm>
          <a:prstGeom prst="rect">
            <a:avLst/>
          </a:prstGeom>
          <a:noFill/>
        </p:spPr>
        <p:txBody>
          <a:bodyPr wrap="square" rtlCol="0">
            <a:spAutoFit/>
          </a:bodyPr>
          <a:lstStyle/>
          <a:p>
            <a:r>
              <a:rPr lang="en-US" sz="2400" b="1" dirty="0" smtClean="0">
                <a:solidFill>
                  <a:schemeClr val="bg1"/>
                </a:solidFill>
              </a:rPr>
              <a:t>Appropriation Statement Per Economic </a:t>
            </a:r>
          </a:p>
          <a:p>
            <a:r>
              <a:rPr lang="en-US" sz="2400" b="1" dirty="0" smtClean="0">
                <a:solidFill>
                  <a:schemeClr val="bg1"/>
                </a:solidFill>
              </a:rPr>
              <a:t>Classification</a:t>
            </a:r>
          </a:p>
          <a:p>
            <a:endParaRPr lang="en-ZA" sz="2400" b="1" dirty="0">
              <a:solidFill>
                <a:schemeClr val="bg1"/>
              </a:solidFill>
            </a:endParaRP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xmlns="" val="4130602478"/>
              </p:ext>
            </p:extLst>
          </p:nvPr>
        </p:nvGraphicFramePr>
        <p:xfrm>
          <a:off x="395537" y="1124744"/>
          <a:ext cx="8548890" cy="5040563"/>
        </p:xfrm>
        <a:graphic>
          <a:graphicData uri="http://schemas.openxmlformats.org/drawingml/2006/table">
            <a:tbl>
              <a:tblPr bandRow="1">
                <a:tableStyleId>{93296810-A885-4BE3-A3E7-6D5BEEA58F35}</a:tableStyleId>
              </a:tblPr>
              <a:tblGrid>
                <a:gridCol w="2926650"/>
                <a:gridCol w="924204"/>
                <a:gridCol w="924204"/>
                <a:gridCol w="847187"/>
                <a:gridCol w="1001221"/>
                <a:gridCol w="1031210"/>
                <a:gridCol w="894214"/>
              </a:tblGrid>
              <a:tr h="186191">
                <a:tc>
                  <a:txBody>
                    <a:bodyPr/>
                    <a:lstStyle/>
                    <a:p>
                      <a:pPr>
                        <a:lnSpc>
                          <a:spcPts val="1200"/>
                        </a:lnSpc>
                        <a:spcBef>
                          <a:spcPts val="150"/>
                        </a:spcBef>
                        <a:spcAft>
                          <a:spcPts val="150"/>
                        </a:spcAft>
                      </a:pPr>
                      <a:r>
                        <a:rPr lang="en-GB" sz="1000" dirty="0">
                          <a:effectLst/>
                          <a:latin typeface="+mn-lt"/>
                          <a:cs typeface="Arial" panose="020B0604020202020204" pitchFamily="34" charset="0"/>
                        </a:rPr>
                        <a:t> </a:t>
                      </a:r>
                      <a:endParaRPr lang="en-ZA" sz="1000" dirty="0">
                        <a:effectLst/>
                        <a:latin typeface="+mn-lt"/>
                        <a:ea typeface="Times New Roman"/>
                        <a:cs typeface="Arial" panose="020B0604020202020204" pitchFamily="34" charset="0"/>
                      </a:endParaRPr>
                    </a:p>
                  </a:txBody>
                  <a:tcPr marL="63850" marR="63850" marT="0" marB="0"/>
                </a:tc>
                <a:tc gridSpan="4">
                  <a:txBody>
                    <a:bodyPr/>
                    <a:lstStyle/>
                    <a:p>
                      <a:pPr algn="ctr">
                        <a:lnSpc>
                          <a:spcPts val="1200"/>
                        </a:lnSpc>
                        <a:spcBef>
                          <a:spcPts val="150"/>
                        </a:spcBef>
                        <a:spcAft>
                          <a:spcPts val="150"/>
                        </a:spcAft>
                      </a:pPr>
                      <a:r>
                        <a:rPr lang="en-GB" sz="1000" b="1" dirty="0" smtClean="0">
                          <a:effectLst/>
                          <a:latin typeface="+mn-lt"/>
                          <a:cs typeface="Arial" panose="020B0604020202020204" pitchFamily="34" charset="0"/>
                        </a:rPr>
                        <a:t>2018/19</a:t>
                      </a:r>
                      <a:endParaRPr lang="en-ZA" sz="1000" b="1" dirty="0">
                        <a:effectLst/>
                        <a:latin typeface="+mn-lt"/>
                        <a:ea typeface="Times New Roman"/>
                        <a:cs typeface="Arial" panose="020B0604020202020204" pitchFamily="34" charset="0"/>
                      </a:endParaRPr>
                    </a:p>
                  </a:txBody>
                  <a:tcPr marL="63850" marR="63850" marT="0" marB="0"/>
                </a:tc>
                <a:tc hMerge="1">
                  <a:txBody>
                    <a:bodyPr/>
                    <a:lstStyle/>
                    <a:p>
                      <a:endParaRPr lang="en-ZA"/>
                    </a:p>
                  </a:txBody>
                  <a:tcPr/>
                </a:tc>
                <a:tc hMerge="1">
                  <a:txBody>
                    <a:bodyPr/>
                    <a:lstStyle/>
                    <a:p>
                      <a:endParaRPr lang="en-ZA"/>
                    </a:p>
                  </a:txBody>
                  <a:tcPr/>
                </a:tc>
                <a:tc hMerge="1">
                  <a:txBody>
                    <a:bodyPr/>
                    <a:lstStyle/>
                    <a:p>
                      <a:endParaRPr lang="en-ZA"/>
                    </a:p>
                  </a:txBody>
                  <a:tcPr/>
                </a:tc>
                <a:tc gridSpan="2">
                  <a:txBody>
                    <a:bodyPr/>
                    <a:lstStyle/>
                    <a:p>
                      <a:pPr algn="ctr">
                        <a:lnSpc>
                          <a:spcPts val="1200"/>
                        </a:lnSpc>
                        <a:spcBef>
                          <a:spcPts val="150"/>
                        </a:spcBef>
                        <a:spcAft>
                          <a:spcPts val="150"/>
                        </a:spcAft>
                      </a:pPr>
                      <a:r>
                        <a:rPr lang="en-GB" sz="1000" b="1" dirty="0" smtClean="0">
                          <a:effectLst/>
                          <a:latin typeface="+mn-lt"/>
                          <a:cs typeface="Arial" panose="020B0604020202020204" pitchFamily="34" charset="0"/>
                        </a:rPr>
                        <a:t>2017/18</a:t>
                      </a: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hMerge="1">
                  <a:txBody>
                    <a:bodyPr/>
                    <a:lstStyle/>
                    <a:p>
                      <a:endParaRPr lang="en-ZA"/>
                    </a:p>
                  </a:txBody>
                  <a:tcPr/>
                </a:tc>
              </a:tr>
              <a:tr h="594214">
                <a:tc>
                  <a:txBody>
                    <a:bodyPr/>
                    <a:lstStyle/>
                    <a:p>
                      <a:pPr marL="0" algn="l" defTabSz="914400" rtl="0" eaLnBrk="1" latinLnBrk="0" hangingPunct="1">
                        <a:lnSpc>
                          <a:spcPts val="1200"/>
                        </a:lnSpc>
                        <a:spcBef>
                          <a:spcPts val="150"/>
                        </a:spcBef>
                        <a:spcAft>
                          <a:spcPts val="150"/>
                        </a:spcAft>
                      </a:pPr>
                      <a:r>
                        <a:rPr lang="en-GB" sz="1000" dirty="0">
                          <a:effectLst/>
                          <a:latin typeface="+mn-lt"/>
                          <a:cs typeface="Arial" panose="020B0604020202020204" pitchFamily="34" charset="0"/>
                        </a:rPr>
                        <a:t> </a:t>
                      </a:r>
                      <a:endParaRPr lang="en-ZA" sz="1000" b="1" kern="1200" dirty="0">
                        <a:solidFill>
                          <a:schemeClr val="dk1"/>
                        </a:solidFill>
                        <a:effectLst/>
                        <a:latin typeface="+mn-lt"/>
                        <a:ea typeface="+mn-ea"/>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000" b="1" dirty="0">
                          <a:effectLst/>
                          <a:latin typeface="+mn-lt"/>
                          <a:cs typeface="Arial" panose="020B0604020202020204" pitchFamily="34" charset="0"/>
                        </a:rPr>
                        <a:t>Final</a:t>
                      </a:r>
                      <a:br>
                        <a:rPr lang="en-GB" sz="1000" b="1" dirty="0">
                          <a:effectLst/>
                          <a:latin typeface="+mn-lt"/>
                          <a:cs typeface="Arial" panose="020B0604020202020204" pitchFamily="34" charset="0"/>
                        </a:rPr>
                      </a:br>
                      <a:r>
                        <a:rPr lang="en-GB" sz="1000" b="1" dirty="0">
                          <a:effectLst/>
                          <a:latin typeface="+mn-lt"/>
                          <a:cs typeface="Arial" panose="020B0604020202020204" pitchFamily="34" charset="0"/>
                        </a:rPr>
                        <a:t>Appropriation</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000" b="1" dirty="0">
                          <a:effectLst/>
                          <a:latin typeface="+mn-lt"/>
                          <a:cs typeface="Arial" panose="020B0604020202020204" pitchFamily="34" charset="0"/>
                        </a:rPr>
                        <a:t>Actual</a:t>
                      </a:r>
                      <a:br>
                        <a:rPr lang="en-GB" sz="1000" b="1" dirty="0">
                          <a:effectLst/>
                          <a:latin typeface="+mn-lt"/>
                          <a:cs typeface="Arial" panose="020B0604020202020204" pitchFamily="34" charset="0"/>
                        </a:rPr>
                      </a:br>
                      <a:r>
                        <a:rPr lang="en-GB" sz="1000" b="1" dirty="0">
                          <a:effectLst/>
                          <a:latin typeface="+mn-lt"/>
                          <a:cs typeface="Arial" panose="020B0604020202020204" pitchFamily="34" charset="0"/>
                        </a:rPr>
                        <a:t>Expenditure</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000" b="1" dirty="0">
                          <a:effectLst/>
                          <a:latin typeface="+mn-lt"/>
                          <a:cs typeface="Arial" panose="020B0604020202020204" pitchFamily="34" charset="0"/>
                        </a:rPr>
                        <a:t>Variance</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000" b="1" dirty="0" smtClean="0">
                          <a:effectLst/>
                          <a:latin typeface="+mn-lt"/>
                          <a:cs typeface="Arial" panose="020B0604020202020204" pitchFamily="34" charset="0"/>
                        </a:rPr>
                        <a:t>Expenditure as </a:t>
                      </a:r>
                      <a:r>
                        <a:rPr lang="en-GB" sz="1000" b="1" dirty="0">
                          <a:effectLst/>
                          <a:latin typeface="+mn-lt"/>
                          <a:cs typeface="Arial" panose="020B0604020202020204" pitchFamily="34" charset="0"/>
                        </a:rPr>
                        <a:t>% of final appropriation</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000" b="1" dirty="0" smtClean="0">
                          <a:effectLst/>
                          <a:latin typeface="+mn-lt"/>
                          <a:cs typeface="Arial" panose="020B0604020202020204" pitchFamily="34" charset="0"/>
                        </a:rPr>
                        <a:t>Final</a:t>
                      </a:r>
                      <a:r>
                        <a:rPr lang="en-GB" sz="1000" b="1" dirty="0">
                          <a:effectLst/>
                          <a:latin typeface="+mn-lt"/>
                          <a:cs typeface="Arial" panose="020B0604020202020204" pitchFamily="34" charset="0"/>
                        </a:rPr>
                        <a:t/>
                      </a:r>
                      <a:br>
                        <a:rPr lang="en-GB" sz="1000" b="1" dirty="0">
                          <a:effectLst/>
                          <a:latin typeface="+mn-lt"/>
                          <a:cs typeface="Arial" panose="020B0604020202020204" pitchFamily="34" charset="0"/>
                        </a:rPr>
                      </a:br>
                      <a:r>
                        <a:rPr lang="en-GB" sz="1000" b="1" dirty="0">
                          <a:effectLst/>
                          <a:latin typeface="+mn-lt"/>
                          <a:cs typeface="Arial" panose="020B0604020202020204" pitchFamily="34" charset="0"/>
                        </a:rPr>
                        <a:t>Appropriation</a:t>
                      </a: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200"/>
                        </a:lnSpc>
                        <a:spcBef>
                          <a:spcPts val="150"/>
                        </a:spcBef>
                        <a:spcAft>
                          <a:spcPts val="150"/>
                        </a:spcAft>
                      </a:pPr>
                      <a:r>
                        <a:rPr lang="en-GB" sz="1000" b="1" dirty="0">
                          <a:effectLst/>
                          <a:latin typeface="+mn-lt"/>
                          <a:cs typeface="Arial" panose="020B0604020202020204" pitchFamily="34" charset="0"/>
                        </a:rPr>
                        <a:t>Actual</a:t>
                      </a:r>
                      <a:br>
                        <a:rPr lang="en-GB" sz="1000" b="1" dirty="0">
                          <a:effectLst/>
                          <a:latin typeface="+mn-lt"/>
                          <a:cs typeface="Arial" panose="020B0604020202020204" pitchFamily="34" charset="0"/>
                        </a:rPr>
                      </a:br>
                      <a:r>
                        <a:rPr lang="en-GB" sz="1000" b="1" dirty="0">
                          <a:effectLst/>
                          <a:latin typeface="+mn-lt"/>
                          <a:cs typeface="Arial" panose="020B0604020202020204" pitchFamily="34" charset="0"/>
                        </a:rPr>
                        <a:t>expenditure</a:t>
                      </a: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r>
              <a:tr h="201708">
                <a:tc>
                  <a:txBody>
                    <a:bodyPr/>
                    <a:lstStyle/>
                    <a:p>
                      <a:pPr algn="r">
                        <a:lnSpc>
                          <a:spcPts val="1300"/>
                        </a:lnSpc>
                        <a:spcBef>
                          <a:spcPts val="150"/>
                        </a:spcBef>
                        <a:spcAft>
                          <a:spcPts val="150"/>
                        </a:spcAft>
                      </a:pPr>
                      <a:r>
                        <a:rPr lang="en-GB" sz="1000" dirty="0">
                          <a:effectLst/>
                          <a:latin typeface="+mn-lt"/>
                          <a:cs typeface="Arial" panose="020B0604020202020204" pitchFamily="34" charset="0"/>
                        </a:rPr>
                        <a:t> </a:t>
                      </a: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000" b="1" dirty="0">
                          <a:effectLst/>
                          <a:latin typeface="+mn-lt"/>
                          <a:cs typeface="Arial" panose="020B0604020202020204" pitchFamily="34" charset="0"/>
                        </a:rPr>
                        <a:t>R'000</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000" b="1" dirty="0">
                          <a:effectLst/>
                          <a:latin typeface="+mn-lt"/>
                          <a:cs typeface="Arial" panose="020B0604020202020204" pitchFamily="34" charset="0"/>
                        </a:rPr>
                        <a:t>R'000</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000" b="1" dirty="0">
                          <a:effectLst/>
                          <a:latin typeface="+mn-lt"/>
                          <a:cs typeface="Arial" panose="020B0604020202020204" pitchFamily="34" charset="0"/>
                        </a:rPr>
                        <a:t>R'000</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000" b="1" dirty="0">
                          <a:effectLst/>
                          <a:latin typeface="+mn-lt"/>
                          <a:cs typeface="Arial" panose="020B0604020202020204" pitchFamily="34" charset="0"/>
                        </a:rPr>
                        <a:t>%</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000" b="1" dirty="0">
                          <a:effectLst/>
                          <a:latin typeface="+mn-lt"/>
                          <a:cs typeface="Arial" panose="020B0604020202020204" pitchFamily="34" charset="0"/>
                        </a:rPr>
                        <a:t>R'000</a:t>
                      </a: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300"/>
                        </a:lnSpc>
                        <a:spcBef>
                          <a:spcPts val="150"/>
                        </a:spcBef>
                        <a:spcAft>
                          <a:spcPts val="150"/>
                        </a:spcAft>
                      </a:pPr>
                      <a:r>
                        <a:rPr lang="en-GB" sz="1000" b="1" dirty="0">
                          <a:effectLst/>
                          <a:latin typeface="+mn-lt"/>
                          <a:cs typeface="Arial" panose="020B0604020202020204" pitchFamily="34" charset="0"/>
                        </a:rPr>
                        <a:t>R'000</a:t>
                      </a:r>
                      <a:endParaRPr lang="en-ZA" sz="10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r>
              <a:tr h="201708">
                <a:tc>
                  <a:txBody>
                    <a:bodyPr/>
                    <a:lstStyle/>
                    <a:p>
                      <a:pPr>
                        <a:lnSpc>
                          <a:spcPts val="1300"/>
                        </a:lnSpc>
                        <a:spcBef>
                          <a:spcPts val="150"/>
                        </a:spcBef>
                        <a:spcAft>
                          <a:spcPts val="150"/>
                        </a:spcAft>
                      </a:pPr>
                      <a:r>
                        <a:rPr lang="en-GB" sz="1000" b="1" dirty="0">
                          <a:effectLst/>
                          <a:latin typeface="+mn-lt"/>
                          <a:cs typeface="Arial" panose="020B0604020202020204" pitchFamily="34" charset="0"/>
                        </a:rPr>
                        <a:t>Current payments</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000" dirty="0">
                          <a:effectLst/>
                          <a:latin typeface="+mn-lt"/>
                          <a:cs typeface="Arial" panose="020B0604020202020204" pitchFamily="34" charset="0"/>
                        </a:rPr>
                        <a:t> </a:t>
                      </a: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000" dirty="0">
                          <a:effectLst/>
                          <a:latin typeface="+mn-lt"/>
                          <a:cs typeface="Arial" panose="020B0604020202020204" pitchFamily="34" charset="0"/>
                        </a:rPr>
                        <a:t> </a:t>
                      </a: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000" dirty="0">
                          <a:effectLst/>
                          <a:latin typeface="+mn-lt"/>
                          <a:cs typeface="Arial" panose="020B0604020202020204" pitchFamily="34" charset="0"/>
                        </a:rPr>
                        <a:t> </a:t>
                      </a: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000" dirty="0">
                          <a:effectLst/>
                          <a:latin typeface="+mn-lt"/>
                          <a:cs typeface="Arial" panose="020B0604020202020204" pitchFamily="34" charset="0"/>
                        </a:rPr>
                        <a:t> </a:t>
                      </a: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000" dirty="0">
                          <a:effectLst/>
                          <a:latin typeface="+mn-lt"/>
                          <a:cs typeface="Arial" panose="020B0604020202020204" pitchFamily="34" charset="0"/>
                        </a:rPr>
                        <a:t> </a:t>
                      </a:r>
                      <a:endParaRPr lang="en-ZA" sz="1000"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300"/>
                        </a:lnSpc>
                        <a:spcBef>
                          <a:spcPts val="150"/>
                        </a:spcBef>
                        <a:spcAft>
                          <a:spcPts val="150"/>
                        </a:spcAft>
                      </a:pPr>
                      <a:r>
                        <a:rPr lang="en-GB" sz="1000" dirty="0">
                          <a:effectLst/>
                          <a:latin typeface="+mn-lt"/>
                          <a:cs typeface="Arial" panose="020B0604020202020204" pitchFamily="34" charset="0"/>
                        </a:rPr>
                        <a:t> </a:t>
                      </a:r>
                      <a:endParaRPr lang="en-ZA" sz="1000"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r>
              <a:tr h="201708">
                <a:tc>
                  <a:txBody>
                    <a:bodyPr/>
                    <a:lstStyle/>
                    <a:p>
                      <a:pPr lvl="1">
                        <a:lnSpc>
                          <a:spcPts val="1300"/>
                        </a:lnSpc>
                        <a:spcBef>
                          <a:spcPts val="150"/>
                        </a:spcBef>
                        <a:spcAft>
                          <a:spcPts val="150"/>
                        </a:spcAft>
                      </a:pPr>
                      <a:r>
                        <a:rPr lang="en-GB" sz="1000" dirty="0">
                          <a:effectLst/>
                          <a:latin typeface="+mn-lt"/>
                          <a:cs typeface="Arial" panose="020B0604020202020204" pitchFamily="34" charset="0"/>
                        </a:rPr>
                        <a:t>Compensation of employees</a:t>
                      </a: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518 172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496 388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21 784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smtClean="0">
                          <a:effectLst/>
                          <a:latin typeface="Arial" panose="020B0604020202020204" pitchFamily="34" charset="0"/>
                          <a:ea typeface="Times New Roman" panose="02020603050405020304" pitchFamily="18" charset="0"/>
                        </a:rPr>
                        <a:t>95.8%</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fontAlgn="b"/>
                      <a:r>
                        <a:rPr lang="en-GB" sz="1100" b="0" i="0" u="none" strike="noStrike" dirty="0">
                          <a:solidFill>
                            <a:srgbClr val="000000"/>
                          </a:solidFill>
                          <a:effectLst/>
                          <a:latin typeface="Calibri" panose="020F0502020204030204" pitchFamily="34" charset="0"/>
                        </a:rPr>
                        <a:t>457 551</a:t>
                      </a:r>
                    </a:p>
                  </a:txBody>
                  <a:tcPr marL="6350" marR="6350" marT="6350" marB="0">
                    <a:solidFill>
                      <a:schemeClr val="accent6">
                        <a:lumMod val="60000"/>
                        <a:lumOff val="40000"/>
                      </a:schemeClr>
                    </a:solidFill>
                  </a:tcPr>
                </a:tc>
                <a:tc>
                  <a:txBody>
                    <a:bodyPr/>
                    <a:lstStyle/>
                    <a:p>
                      <a:pPr algn="r" fontAlgn="b"/>
                      <a:r>
                        <a:rPr lang="en-GB" sz="1100" b="0" i="0" u="none" strike="noStrike" dirty="0">
                          <a:solidFill>
                            <a:srgbClr val="000000"/>
                          </a:solidFill>
                          <a:effectLst/>
                          <a:latin typeface="Calibri" panose="020F0502020204030204" pitchFamily="34" charset="0"/>
                        </a:rPr>
                        <a:t>444 993</a:t>
                      </a:r>
                    </a:p>
                  </a:txBody>
                  <a:tcPr marL="6350" marR="6350" marT="6350" marB="0">
                    <a:solidFill>
                      <a:schemeClr val="accent6">
                        <a:lumMod val="60000"/>
                        <a:lumOff val="40000"/>
                      </a:schemeClr>
                    </a:solidFill>
                  </a:tcPr>
                </a:tc>
              </a:tr>
              <a:tr h="201708">
                <a:tc>
                  <a:txBody>
                    <a:bodyPr/>
                    <a:lstStyle/>
                    <a:p>
                      <a:pPr lvl="1">
                        <a:lnSpc>
                          <a:spcPts val="1300"/>
                        </a:lnSpc>
                        <a:spcBef>
                          <a:spcPts val="150"/>
                        </a:spcBef>
                        <a:spcAft>
                          <a:spcPts val="150"/>
                        </a:spcAft>
                      </a:pPr>
                      <a:r>
                        <a:rPr lang="en-GB" sz="1000" dirty="0">
                          <a:effectLst/>
                          <a:latin typeface="+mn-lt"/>
                          <a:cs typeface="Arial" panose="020B0604020202020204" pitchFamily="34" charset="0"/>
                        </a:rPr>
                        <a:t>Goods and services</a:t>
                      </a: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469 </a:t>
                      </a:r>
                      <a:r>
                        <a:rPr lang="en-GB" sz="900" dirty="0" smtClean="0">
                          <a:effectLst/>
                          <a:latin typeface="Arial" panose="020B0604020202020204" pitchFamily="34" charset="0"/>
                          <a:ea typeface="Times New Roman" panose="02020603050405020304" pitchFamily="18" charset="0"/>
                        </a:rPr>
                        <a:t>723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469 </a:t>
                      </a:r>
                      <a:r>
                        <a:rPr lang="en-GB" sz="900" dirty="0" smtClean="0">
                          <a:effectLst/>
                          <a:latin typeface="Arial" panose="020B0604020202020204" pitchFamily="34" charset="0"/>
                          <a:ea typeface="Times New Roman" panose="02020603050405020304" pitchFamily="18" charset="0"/>
                        </a:rPr>
                        <a:t>583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a:t>
                      </a:r>
                      <a:r>
                        <a:rPr lang="en-GB" sz="900" dirty="0" smtClean="0">
                          <a:effectLst/>
                          <a:latin typeface="Arial" panose="020B0604020202020204" pitchFamily="34" charset="0"/>
                          <a:ea typeface="Times New Roman" panose="02020603050405020304" pitchFamily="18" charset="0"/>
                        </a:rPr>
                        <a:t>140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smtClean="0">
                          <a:effectLst/>
                          <a:latin typeface="Arial" panose="020B0604020202020204" pitchFamily="34" charset="0"/>
                          <a:ea typeface="Times New Roman" panose="02020603050405020304" pitchFamily="18" charset="0"/>
                        </a:rPr>
                        <a:t>100%</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fontAlgn="b"/>
                      <a:r>
                        <a:rPr lang="en-GB" sz="1100" b="0" i="0" u="none" strike="noStrike" dirty="0">
                          <a:solidFill>
                            <a:srgbClr val="000000"/>
                          </a:solidFill>
                          <a:effectLst/>
                          <a:latin typeface="Calibri" panose="020F0502020204030204" pitchFamily="34" charset="0"/>
                        </a:rPr>
                        <a:t>413 170</a:t>
                      </a:r>
                    </a:p>
                  </a:txBody>
                  <a:tcPr marL="6350" marR="6350" marT="6350" marB="0">
                    <a:solidFill>
                      <a:schemeClr val="accent6">
                        <a:lumMod val="60000"/>
                        <a:lumOff val="40000"/>
                      </a:schemeClr>
                    </a:solidFill>
                  </a:tcPr>
                </a:tc>
                <a:tc>
                  <a:txBody>
                    <a:bodyPr/>
                    <a:lstStyle/>
                    <a:p>
                      <a:pPr algn="r" fontAlgn="b"/>
                      <a:r>
                        <a:rPr lang="en-GB" sz="1100" b="0" i="0" u="none" strike="noStrike" dirty="0">
                          <a:solidFill>
                            <a:srgbClr val="000000"/>
                          </a:solidFill>
                          <a:effectLst/>
                          <a:latin typeface="Calibri" panose="020F0502020204030204" pitchFamily="34" charset="0"/>
                        </a:rPr>
                        <a:t>369 421</a:t>
                      </a:r>
                    </a:p>
                  </a:txBody>
                  <a:tcPr marL="6350" marR="6350" marT="6350" marB="0">
                    <a:solidFill>
                      <a:schemeClr val="accent6">
                        <a:lumMod val="60000"/>
                        <a:lumOff val="40000"/>
                      </a:schemeClr>
                    </a:solidFill>
                  </a:tcPr>
                </a:tc>
              </a:tr>
              <a:tr h="201708">
                <a:tc>
                  <a:txBody>
                    <a:bodyPr/>
                    <a:lstStyle/>
                    <a:p>
                      <a:pPr lvl="1">
                        <a:lnSpc>
                          <a:spcPts val="1300"/>
                        </a:lnSpc>
                        <a:spcBef>
                          <a:spcPts val="150"/>
                        </a:spcBef>
                        <a:spcAft>
                          <a:spcPts val="150"/>
                        </a:spcAft>
                      </a:pPr>
                      <a:r>
                        <a:rPr lang="en-GB" sz="1000" dirty="0" smtClean="0">
                          <a:effectLst/>
                          <a:latin typeface="+mn-lt"/>
                          <a:cs typeface="Arial" panose="020B0604020202020204" pitchFamily="34" charset="0"/>
                        </a:rPr>
                        <a:t>Interest</a:t>
                      </a: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395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395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smtClean="0">
                          <a:effectLst/>
                          <a:latin typeface="Arial" panose="020B0604020202020204" pitchFamily="34" charset="0"/>
                          <a:ea typeface="Times New Roman" panose="02020603050405020304" pitchFamily="18" charset="0"/>
                        </a:rPr>
                        <a:t>100%</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fontAlgn="b"/>
                      <a:r>
                        <a:rPr lang="en-GB" sz="1100" b="0" i="0" u="none" strike="noStrike" dirty="0">
                          <a:solidFill>
                            <a:srgbClr val="000000"/>
                          </a:solidFill>
                          <a:effectLst/>
                          <a:latin typeface="Calibri" panose="020F0502020204030204" pitchFamily="34" charset="0"/>
                        </a:rPr>
                        <a:t>1 806</a:t>
                      </a:r>
                    </a:p>
                  </a:txBody>
                  <a:tcPr marL="6350" marR="6350" marT="6350" marB="0">
                    <a:solidFill>
                      <a:schemeClr val="accent6">
                        <a:lumMod val="60000"/>
                        <a:lumOff val="40000"/>
                      </a:schemeClr>
                    </a:solidFill>
                  </a:tcPr>
                </a:tc>
                <a:tc>
                  <a:txBody>
                    <a:bodyPr/>
                    <a:lstStyle/>
                    <a:p>
                      <a:pPr algn="r" fontAlgn="b"/>
                      <a:r>
                        <a:rPr lang="en-GB" sz="1100" b="0" i="0" u="none" strike="noStrike" dirty="0">
                          <a:solidFill>
                            <a:srgbClr val="000000"/>
                          </a:solidFill>
                          <a:effectLst/>
                          <a:latin typeface="Calibri" panose="020F0502020204030204" pitchFamily="34" charset="0"/>
                        </a:rPr>
                        <a:t>1 806</a:t>
                      </a:r>
                    </a:p>
                  </a:txBody>
                  <a:tcPr marL="6350" marR="6350" marT="6350" marB="0">
                    <a:solidFill>
                      <a:schemeClr val="accent6">
                        <a:lumMod val="60000"/>
                        <a:lumOff val="40000"/>
                      </a:schemeClr>
                    </a:solidFill>
                  </a:tcPr>
                </a:tc>
              </a:tr>
              <a:tr h="188160">
                <a:tc>
                  <a:txBody>
                    <a:bodyPr/>
                    <a:lstStyle/>
                    <a:p>
                      <a:pPr>
                        <a:lnSpc>
                          <a:spcPts val="1300"/>
                        </a:lnSpc>
                        <a:spcBef>
                          <a:spcPts val="150"/>
                        </a:spcBef>
                        <a:spcAft>
                          <a:spcPts val="150"/>
                        </a:spcAft>
                      </a:pPr>
                      <a:r>
                        <a:rPr lang="en-GB" sz="1000" dirty="0">
                          <a:effectLst/>
                          <a:latin typeface="+mn-lt"/>
                          <a:cs typeface="Arial" panose="020B0604020202020204" pitchFamily="34" charset="0"/>
                        </a:rPr>
                        <a:t> </a:t>
                      </a: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r>
              <a:tr h="201708">
                <a:tc>
                  <a:txBody>
                    <a:bodyPr/>
                    <a:lstStyle/>
                    <a:p>
                      <a:pPr>
                        <a:lnSpc>
                          <a:spcPts val="1300"/>
                        </a:lnSpc>
                        <a:spcBef>
                          <a:spcPts val="150"/>
                        </a:spcBef>
                        <a:spcAft>
                          <a:spcPts val="150"/>
                        </a:spcAft>
                      </a:pPr>
                      <a:r>
                        <a:rPr lang="en-GB" sz="1000" b="1" dirty="0">
                          <a:effectLst/>
                          <a:latin typeface="+mn-lt"/>
                          <a:cs typeface="Arial" panose="020B0604020202020204" pitchFamily="34" charset="0"/>
                        </a:rPr>
                        <a:t>Transfers and subsidies </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r>
              <a:tr h="201708">
                <a:tc>
                  <a:txBody>
                    <a:bodyPr/>
                    <a:lstStyle/>
                    <a:p>
                      <a:pPr lvl="1">
                        <a:lnSpc>
                          <a:spcPts val="1300"/>
                        </a:lnSpc>
                        <a:spcBef>
                          <a:spcPts val="150"/>
                        </a:spcBef>
                        <a:spcAft>
                          <a:spcPts val="150"/>
                        </a:spcAft>
                      </a:pPr>
                      <a:r>
                        <a:rPr lang="en-GB" sz="1000" dirty="0">
                          <a:effectLst/>
                          <a:latin typeface="+mn-lt"/>
                          <a:cs typeface="Arial" panose="020B0604020202020204" pitchFamily="34" charset="0"/>
                        </a:rPr>
                        <a:t>Provinces and municipalities</a:t>
                      </a: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1 516 868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1 516 868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smtClean="0">
                          <a:effectLst/>
                          <a:latin typeface="Arial" panose="020B0604020202020204" pitchFamily="34" charset="0"/>
                          <a:ea typeface="Times New Roman" panose="02020603050405020304" pitchFamily="18" charset="0"/>
                        </a:rPr>
                        <a:t>100%</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fontAlgn="b"/>
                      <a:r>
                        <a:rPr lang="en-GB" sz="1100" b="0" i="0" u="none" strike="noStrike" dirty="0">
                          <a:solidFill>
                            <a:srgbClr val="000000"/>
                          </a:solidFill>
                          <a:effectLst/>
                          <a:latin typeface="Calibri" panose="020F0502020204030204" pitchFamily="34" charset="0"/>
                        </a:rPr>
                        <a:t>1 472 615</a:t>
                      </a:r>
                    </a:p>
                  </a:txBody>
                  <a:tcPr marL="6350" marR="6350" marT="6350" marB="0">
                    <a:solidFill>
                      <a:schemeClr val="accent6">
                        <a:lumMod val="60000"/>
                        <a:lumOff val="40000"/>
                      </a:schemeClr>
                    </a:solidFill>
                  </a:tcPr>
                </a:tc>
                <a:tc>
                  <a:txBody>
                    <a:bodyPr/>
                    <a:lstStyle/>
                    <a:p>
                      <a:pPr algn="r" fontAlgn="b"/>
                      <a:r>
                        <a:rPr lang="en-GB" sz="1100" b="0" i="0" u="none" strike="noStrike" dirty="0">
                          <a:solidFill>
                            <a:srgbClr val="000000"/>
                          </a:solidFill>
                          <a:effectLst/>
                          <a:latin typeface="Calibri" panose="020F0502020204030204" pitchFamily="34" charset="0"/>
                        </a:rPr>
                        <a:t>1 472 615</a:t>
                      </a:r>
                    </a:p>
                  </a:txBody>
                  <a:tcPr marL="6350" marR="6350" marT="6350" marB="0">
                    <a:solidFill>
                      <a:schemeClr val="accent6">
                        <a:lumMod val="60000"/>
                        <a:lumOff val="40000"/>
                      </a:schemeClr>
                    </a:solidFill>
                  </a:tcPr>
                </a:tc>
              </a:tr>
              <a:tr h="198292">
                <a:tc>
                  <a:txBody>
                    <a:bodyPr/>
                    <a:lstStyle/>
                    <a:p>
                      <a:pPr lvl="1">
                        <a:lnSpc>
                          <a:spcPts val="1300"/>
                        </a:lnSpc>
                        <a:spcBef>
                          <a:spcPts val="150"/>
                        </a:spcBef>
                        <a:spcAft>
                          <a:spcPts val="150"/>
                        </a:spcAft>
                      </a:pPr>
                      <a:r>
                        <a:rPr lang="en-GB" sz="1000" dirty="0">
                          <a:effectLst/>
                          <a:latin typeface="+mn-lt"/>
                          <a:cs typeface="Arial" panose="020B0604020202020204" pitchFamily="34" charset="0"/>
                        </a:rPr>
                        <a:t>Departmental agencies and </a:t>
                      </a:r>
                      <a:r>
                        <a:rPr lang="en-GB" sz="1000" dirty="0" smtClean="0">
                          <a:effectLst/>
                          <a:latin typeface="+mn-lt"/>
                          <a:cs typeface="Arial" panose="020B0604020202020204" pitchFamily="34" charset="0"/>
                        </a:rPr>
                        <a:t>accounts</a:t>
                      </a: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4 173 787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4 173 787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smtClean="0">
                          <a:effectLst/>
                          <a:latin typeface="Arial" panose="020B0604020202020204" pitchFamily="34" charset="0"/>
                          <a:ea typeface="Times New Roman" panose="02020603050405020304" pitchFamily="18" charset="0"/>
                        </a:rPr>
                        <a:t>100%</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fontAlgn="b"/>
                      <a:r>
                        <a:rPr lang="en-GB" sz="1100" b="0" i="0" u="none" strike="noStrike" dirty="0">
                          <a:solidFill>
                            <a:srgbClr val="000000"/>
                          </a:solidFill>
                          <a:effectLst/>
                          <a:latin typeface="Calibri" panose="020F0502020204030204" pitchFamily="34" charset="0"/>
                        </a:rPr>
                        <a:t>3 845 418</a:t>
                      </a:r>
                    </a:p>
                  </a:txBody>
                  <a:tcPr marL="6350" marR="6350" marT="6350" marB="0">
                    <a:solidFill>
                      <a:schemeClr val="accent6">
                        <a:lumMod val="60000"/>
                        <a:lumOff val="40000"/>
                      </a:schemeClr>
                    </a:solidFill>
                  </a:tcPr>
                </a:tc>
                <a:tc>
                  <a:txBody>
                    <a:bodyPr/>
                    <a:lstStyle/>
                    <a:p>
                      <a:pPr algn="r" fontAlgn="b"/>
                      <a:r>
                        <a:rPr lang="en-GB" sz="1100" b="0" i="0" u="none" strike="noStrike" dirty="0">
                          <a:solidFill>
                            <a:srgbClr val="000000"/>
                          </a:solidFill>
                          <a:effectLst/>
                          <a:latin typeface="Calibri" panose="020F0502020204030204" pitchFamily="34" charset="0"/>
                        </a:rPr>
                        <a:t>3 845 388</a:t>
                      </a:r>
                    </a:p>
                  </a:txBody>
                  <a:tcPr marL="6350" marR="6350" marT="6350" marB="0">
                    <a:solidFill>
                      <a:schemeClr val="accent6">
                        <a:lumMod val="60000"/>
                        <a:lumOff val="40000"/>
                      </a:schemeClr>
                    </a:solidFill>
                  </a:tcPr>
                </a:tc>
              </a:tr>
              <a:tr h="376319">
                <a:tc>
                  <a:txBody>
                    <a:bodyPr/>
                    <a:lstStyle/>
                    <a:p>
                      <a:pPr lvl="1">
                        <a:lnSpc>
                          <a:spcPts val="1300"/>
                        </a:lnSpc>
                        <a:spcBef>
                          <a:spcPts val="150"/>
                        </a:spcBef>
                        <a:spcAft>
                          <a:spcPts val="150"/>
                        </a:spcAft>
                      </a:pPr>
                      <a:r>
                        <a:rPr lang="en-GB" sz="1000" dirty="0">
                          <a:effectLst/>
                          <a:latin typeface="+mn-lt"/>
                          <a:cs typeface="Arial" panose="020B0604020202020204" pitchFamily="34" charset="0"/>
                        </a:rPr>
                        <a:t>Foreign governments and international organisations </a:t>
                      </a:r>
                      <a:endParaRPr lang="en-ZA" sz="1000" dirty="0">
                        <a:effectLst/>
                        <a:latin typeface="+mn-lt"/>
                        <a:ea typeface="Times New Roman"/>
                        <a:cs typeface="Arial" panose="020B0604020202020204" pitchFamily="34" charset="0"/>
                      </a:endParaRPr>
                    </a:p>
                  </a:txBody>
                  <a:tcPr marL="63850" marR="63850" marT="0" marB="0"/>
                </a:tc>
                <a:tc>
                  <a:txBody>
                    <a:bodyPr/>
                    <a:lstStyle/>
                    <a:p>
                      <a:pPr marL="0" marR="0" indent="0" algn="r" defTabSz="914400" rtl="0" eaLnBrk="1" fontAlgn="auto" latinLnBrk="0" hangingPunct="1">
                        <a:lnSpc>
                          <a:spcPts val="1300"/>
                        </a:lnSpc>
                        <a:spcBef>
                          <a:spcPts val="0"/>
                        </a:spcBef>
                        <a:spcAft>
                          <a:spcPts val="0"/>
                        </a:spcAft>
                        <a:buClrTx/>
                        <a:buSzTx/>
                        <a:buFontTx/>
                        <a:buNone/>
                        <a:tabLst/>
                        <a:defRPr/>
                      </a:pPr>
                      <a:r>
                        <a:rPr lang="en-GB" sz="900" dirty="0" smtClean="0">
                          <a:effectLst/>
                          <a:latin typeface="Arial" panose="020B0604020202020204" pitchFamily="34" charset="0"/>
                          <a:ea typeface="Times New Roman" panose="02020603050405020304" pitchFamily="18" charset="0"/>
                        </a:rPr>
                        <a:t> 22 723 </a:t>
                      </a:r>
                      <a:endParaRPr lang="en-ZA" sz="1100" dirty="0" smtClean="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r" defTabSz="914400" rtl="0" eaLnBrk="1" fontAlgn="auto" latinLnBrk="0" hangingPunct="1">
                        <a:lnSpc>
                          <a:spcPts val="1300"/>
                        </a:lnSpc>
                        <a:spcBef>
                          <a:spcPts val="0"/>
                        </a:spcBef>
                        <a:spcAft>
                          <a:spcPts val="0"/>
                        </a:spcAft>
                        <a:buClrTx/>
                        <a:buSzTx/>
                        <a:buFontTx/>
                        <a:buNone/>
                        <a:tabLst/>
                        <a:defRPr/>
                      </a:pPr>
                      <a:r>
                        <a:rPr lang="en-GB" sz="900" dirty="0" smtClean="0">
                          <a:effectLst/>
                          <a:latin typeface="Arial" panose="020B0604020202020204" pitchFamily="34" charset="0"/>
                          <a:ea typeface="Times New Roman" panose="02020603050405020304" pitchFamily="18" charset="0"/>
                        </a:rPr>
                        <a:t> 22 710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r" defTabSz="914400" rtl="0" eaLnBrk="1" fontAlgn="auto" latinLnBrk="0" hangingPunct="1">
                        <a:lnSpc>
                          <a:spcPts val="1300"/>
                        </a:lnSpc>
                        <a:spcBef>
                          <a:spcPts val="0"/>
                        </a:spcBef>
                        <a:spcAft>
                          <a:spcPts val="0"/>
                        </a:spcAft>
                        <a:buClrTx/>
                        <a:buSzTx/>
                        <a:buFontTx/>
                        <a:buNone/>
                        <a:tabLst/>
                        <a:defRPr/>
                      </a:pPr>
                      <a:r>
                        <a:rPr lang="en-GB" sz="900" dirty="0" smtClean="0">
                          <a:effectLst/>
                          <a:latin typeface="Arial" panose="020B0604020202020204" pitchFamily="34" charset="0"/>
                          <a:ea typeface="Times New Roman" panose="02020603050405020304" pitchFamily="18" charset="0"/>
                        </a:rPr>
                        <a:t> 13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smtClean="0">
                          <a:effectLst/>
                          <a:latin typeface="Arial" panose="020B0604020202020204" pitchFamily="34" charset="0"/>
                          <a:ea typeface="Times New Roman" panose="02020603050405020304" pitchFamily="18" charset="0"/>
                        </a:rPr>
                        <a:t>99.9%</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fontAlgn="b"/>
                      <a:r>
                        <a:rPr lang="en-GB" sz="1100" b="0" i="0" u="none" strike="noStrike" dirty="0">
                          <a:solidFill>
                            <a:srgbClr val="000000"/>
                          </a:solidFill>
                          <a:effectLst/>
                          <a:latin typeface="Calibri" panose="020F0502020204030204" pitchFamily="34" charset="0"/>
                        </a:rPr>
                        <a:t>22 342</a:t>
                      </a:r>
                    </a:p>
                  </a:txBody>
                  <a:tcPr marL="6350" marR="6350" marT="6350" marB="0">
                    <a:solidFill>
                      <a:schemeClr val="accent6">
                        <a:lumMod val="60000"/>
                        <a:lumOff val="40000"/>
                      </a:schemeClr>
                    </a:solidFill>
                  </a:tcPr>
                </a:tc>
                <a:tc>
                  <a:txBody>
                    <a:bodyPr/>
                    <a:lstStyle/>
                    <a:p>
                      <a:pPr algn="r" fontAlgn="b"/>
                      <a:r>
                        <a:rPr lang="en-GB" sz="1100" b="0" i="0" u="none" strike="noStrike" dirty="0">
                          <a:solidFill>
                            <a:srgbClr val="000000"/>
                          </a:solidFill>
                          <a:effectLst/>
                          <a:latin typeface="Calibri" panose="020F0502020204030204" pitchFamily="34" charset="0"/>
                        </a:rPr>
                        <a:t>22 342</a:t>
                      </a:r>
                    </a:p>
                  </a:txBody>
                  <a:tcPr marL="6350" marR="6350" marT="6350" marB="0">
                    <a:solidFill>
                      <a:schemeClr val="accent6">
                        <a:lumMod val="60000"/>
                        <a:lumOff val="40000"/>
                      </a:schemeClr>
                    </a:solidFill>
                  </a:tcPr>
                </a:tc>
              </a:tr>
              <a:tr h="225045">
                <a:tc>
                  <a:txBody>
                    <a:bodyPr/>
                    <a:lstStyle/>
                    <a:p>
                      <a:pPr lvl="1">
                        <a:lnSpc>
                          <a:spcPts val="1300"/>
                        </a:lnSpc>
                        <a:spcBef>
                          <a:spcPts val="150"/>
                        </a:spcBef>
                        <a:spcAft>
                          <a:spcPts val="150"/>
                        </a:spcAft>
                      </a:pPr>
                      <a:r>
                        <a:rPr lang="en-GB" sz="1000" dirty="0">
                          <a:effectLst/>
                          <a:latin typeface="+mn-lt"/>
                          <a:cs typeface="Arial" panose="020B0604020202020204" pitchFamily="34" charset="0"/>
                        </a:rPr>
                        <a:t>Public corporations and private enterprises</a:t>
                      </a:r>
                      <a:endParaRPr lang="en-ZA" sz="1000" dirty="0">
                        <a:effectLst/>
                        <a:latin typeface="+mn-lt"/>
                        <a:ea typeface="Times New Roman"/>
                        <a:cs typeface="Arial" panose="020B0604020202020204" pitchFamily="34" charset="0"/>
                      </a:endParaRPr>
                    </a:p>
                  </a:txBody>
                  <a:tcPr marL="63850" marR="63850" marT="0" marB="0"/>
                </a:tc>
                <a:tc>
                  <a:txBody>
                    <a:bodyPr/>
                    <a:lstStyle/>
                    <a:p>
                      <a:pPr marL="0" marR="0" indent="0" algn="r" defTabSz="914400" rtl="0" eaLnBrk="1" fontAlgn="auto" latinLnBrk="0" hangingPunct="1">
                        <a:lnSpc>
                          <a:spcPts val="1300"/>
                        </a:lnSpc>
                        <a:spcBef>
                          <a:spcPts val="0"/>
                        </a:spcBef>
                        <a:spcAft>
                          <a:spcPts val="0"/>
                        </a:spcAft>
                        <a:buClrTx/>
                        <a:buSzTx/>
                        <a:buFontTx/>
                        <a:buNone/>
                        <a:tabLst/>
                        <a:defRPr/>
                      </a:pPr>
                      <a:r>
                        <a:rPr lang="en-GB" sz="1100" dirty="0" smtClean="0">
                          <a:effectLst/>
                          <a:latin typeface="Arial" panose="020B0604020202020204" pitchFamily="34" charset="0"/>
                          <a:ea typeface="Times New Roman" panose="02020603050405020304" pitchFamily="18" charset="0"/>
                        </a:rPr>
                        <a:t> 28 362 </a:t>
                      </a:r>
                      <a:endParaRPr lang="en-ZA" sz="1600" dirty="0" smtClean="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1100" dirty="0" smtClean="0">
                          <a:effectLst/>
                          <a:latin typeface="Arial" panose="020B0604020202020204" pitchFamily="34" charset="0"/>
                          <a:ea typeface="Times New Roman" panose="02020603050405020304" pitchFamily="18" charset="0"/>
                        </a:rPr>
                        <a:t>28 362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ZA" sz="1100" dirty="0" smtClean="0">
                          <a:effectLst/>
                          <a:latin typeface="Times New Roman" panose="02020603050405020304" pitchFamily="18" charset="0"/>
                          <a:ea typeface="Times New Roman" panose="02020603050405020304" pitchFamily="18" charset="0"/>
                        </a:rPr>
                        <a:t>-</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smtClean="0">
                          <a:effectLst/>
                          <a:latin typeface="Arial" panose="020B0604020202020204" pitchFamily="34" charset="0"/>
                          <a:ea typeface="Times New Roman" panose="02020603050405020304" pitchFamily="18" charset="0"/>
                        </a:rPr>
                        <a:t>100%</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fontAlgn="b"/>
                      <a:r>
                        <a:rPr lang="en-GB" sz="1100" b="0" i="0" u="none" strike="noStrike" dirty="0">
                          <a:solidFill>
                            <a:srgbClr val="000000"/>
                          </a:solidFill>
                          <a:effectLst/>
                          <a:latin typeface="Calibri" panose="020F0502020204030204" pitchFamily="34" charset="0"/>
                        </a:rPr>
                        <a:t>111 066</a:t>
                      </a:r>
                    </a:p>
                  </a:txBody>
                  <a:tcPr marL="6350" marR="6350" marT="6350" marB="0">
                    <a:solidFill>
                      <a:schemeClr val="accent6">
                        <a:lumMod val="60000"/>
                        <a:lumOff val="40000"/>
                      </a:schemeClr>
                    </a:solidFill>
                  </a:tcPr>
                </a:tc>
                <a:tc>
                  <a:txBody>
                    <a:bodyPr/>
                    <a:lstStyle/>
                    <a:p>
                      <a:pPr algn="r" fontAlgn="b"/>
                      <a:r>
                        <a:rPr lang="en-GB" sz="1100" b="0" i="0" u="none" strike="noStrike" dirty="0">
                          <a:solidFill>
                            <a:srgbClr val="000000"/>
                          </a:solidFill>
                          <a:effectLst/>
                          <a:latin typeface="Calibri" panose="020F0502020204030204" pitchFamily="34" charset="0"/>
                        </a:rPr>
                        <a:t>111 066</a:t>
                      </a:r>
                    </a:p>
                  </a:txBody>
                  <a:tcPr marL="6350" marR="6350" marT="6350" marB="0">
                    <a:solidFill>
                      <a:schemeClr val="accent6">
                        <a:lumMod val="60000"/>
                        <a:lumOff val="40000"/>
                      </a:schemeClr>
                    </a:solidFill>
                  </a:tcPr>
                </a:tc>
              </a:tr>
              <a:tr h="201708">
                <a:tc>
                  <a:txBody>
                    <a:bodyPr/>
                    <a:lstStyle/>
                    <a:p>
                      <a:pPr lvl="1">
                        <a:lnSpc>
                          <a:spcPts val="1300"/>
                        </a:lnSpc>
                        <a:spcBef>
                          <a:spcPts val="150"/>
                        </a:spcBef>
                        <a:spcAft>
                          <a:spcPts val="150"/>
                        </a:spcAft>
                      </a:pPr>
                      <a:r>
                        <a:rPr lang="en-GB" sz="1000" dirty="0">
                          <a:effectLst/>
                          <a:latin typeface="+mn-lt"/>
                          <a:cs typeface="Arial" panose="020B0604020202020204" pitchFamily="34" charset="0"/>
                        </a:rPr>
                        <a:t>Non-profit institutions </a:t>
                      </a: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720 158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720 158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smtClean="0">
                          <a:effectLst/>
                          <a:latin typeface="Arial" panose="020B0604020202020204" pitchFamily="34" charset="0"/>
                          <a:ea typeface="Times New Roman" panose="02020603050405020304" pitchFamily="18" charset="0"/>
                        </a:rPr>
                        <a:t>100%</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fontAlgn="b"/>
                      <a:r>
                        <a:rPr lang="en-GB" sz="1100" b="0" i="0" u="none" strike="noStrike" dirty="0">
                          <a:solidFill>
                            <a:srgbClr val="000000"/>
                          </a:solidFill>
                          <a:effectLst/>
                          <a:latin typeface="Calibri" panose="020F0502020204030204" pitchFamily="34" charset="0"/>
                        </a:rPr>
                        <a:t>624 024</a:t>
                      </a:r>
                    </a:p>
                  </a:txBody>
                  <a:tcPr marL="6350" marR="6350" marT="6350" marB="0">
                    <a:solidFill>
                      <a:schemeClr val="accent6">
                        <a:lumMod val="60000"/>
                        <a:lumOff val="40000"/>
                      </a:schemeClr>
                    </a:solidFill>
                  </a:tcPr>
                </a:tc>
                <a:tc>
                  <a:txBody>
                    <a:bodyPr/>
                    <a:lstStyle/>
                    <a:p>
                      <a:pPr algn="r" fontAlgn="b"/>
                      <a:r>
                        <a:rPr lang="en-GB" sz="1100" b="0" i="0" u="none" strike="noStrike" dirty="0">
                          <a:solidFill>
                            <a:srgbClr val="000000"/>
                          </a:solidFill>
                          <a:effectLst/>
                          <a:latin typeface="Calibri" panose="020F0502020204030204" pitchFamily="34" charset="0"/>
                        </a:rPr>
                        <a:t>624 024</a:t>
                      </a:r>
                    </a:p>
                  </a:txBody>
                  <a:tcPr marL="6350" marR="6350" marT="6350" marB="0">
                    <a:solidFill>
                      <a:schemeClr val="accent6">
                        <a:lumMod val="60000"/>
                        <a:lumOff val="40000"/>
                      </a:schemeClr>
                    </a:solidFill>
                  </a:tcPr>
                </a:tc>
              </a:tr>
              <a:tr h="201708">
                <a:tc>
                  <a:txBody>
                    <a:bodyPr/>
                    <a:lstStyle/>
                    <a:p>
                      <a:pPr lvl="1">
                        <a:lnSpc>
                          <a:spcPts val="1300"/>
                        </a:lnSpc>
                        <a:spcBef>
                          <a:spcPts val="150"/>
                        </a:spcBef>
                        <a:spcAft>
                          <a:spcPts val="150"/>
                        </a:spcAft>
                      </a:pPr>
                      <a:r>
                        <a:rPr lang="en-GB" sz="1000" dirty="0">
                          <a:effectLst/>
                          <a:latin typeface="+mn-lt"/>
                          <a:cs typeface="Arial" panose="020B0604020202020204" pitchFamily="34" charset="0"/>
                        </a:rPr>
                        <a:t>Households </a:t>
                      </a: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9 315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8 714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601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smtClean="0">
                          <a:effectLst/>
                          <a:latin typeface="Arial" panose="020B0604020202020204" pitchFamily="34" charset="0"/>
                          <a:ea typeface="Times New Roman" panose="02020603050405020304" pitchFamily="18" charset="0"/>
                        </a:rPr>
                        <a:t>72.7%</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fontAlgn="b"/>
                      <a:r>
                        <a:rPr lang="en-GB" sz="1100" b="0" i="0" u="none" strike="noStrike" dirty="0">
                          <a:solidFill>
                            <a:srgbClr val="000000"/>
                          </a:solidFill>
                          <a:effectLst/>
                          <a:latin typeface="Calibri" panose="020F0502020204030204" pitchFamily="34" charset="0"/>
                        </a:rPr>
                        <a:t>13 894</a:t>
                      </a:r>
                    </a:p>
                  </a:txBody>
                  <a:tcPr marL="6350" marR="6350" marT="6350" marB="0">
                    <a:solidFill>
                      <a:schemeClr val="accent6">
                        <a:lumMod val="60000"/>
                        <a:lumOff val="40000"/>
                      </a:schemeClr>
                    </a:solidFill>
                  </a:tcPr>
                </a:tc>
                <a:tc>
                  <a:txBody>
                    <a:bodyPr/>
                    <a:lstStyle/>
                    <a:p>
                      <a:pPr algn="r" fontAlgn="b"/>
                      <a:r>
                        <a:rPr lang="en-GB" sz="1100" b="0" i="0" u="none" strike="noStrike" dirty="0">
                          <a:solidFill>
                            <a:srgbClr val="000000"/>
                          </a:solidFill>
                          <a:effectLst/>
                          <a:latin typeface="Calibri" panose="020F0502020204030204" pitchFamily="34" charset="0"/>
                        </a:rPr>
                        <a:t>13 554</a:t>
                      </a:r>
                    </a:p>
                  </a:txBody>
                  <a:tcPr marL="6350" marR="6350" marT="6350" marB="0">
                    <a:solidFill>
                      <a:schemeClr val="accent6">
                        <a:lumMod val="60000"/>
                        <a:lumOff val="40000"/>
                      </a:schemeClr>
                    </a:solidFill>
                  </a:tcPr>
                </a:tc>
              </a:tr>
              <a:tr h="201708">
                <a:tc>
                  <a:txBody>
                    <a:bodyPr/>
                    <a:lstStyle/>
                    <a:p>
                      <a:pPr>
                        <a:lnSpc>
                          <a:spcPts val="1300"/>
                        </a:lnSpc>
                        <a:spcBef>
                          <a:spcPts val="150"/>
                        </a:spcBef>
                        <a:spcAft>
                          <a:spcPts val="150"/>
                        </a:spcAft>
                      </a:pPr>
                      <a:r>
                        <a:rPr lang="en-GB" sz="1000" dirty="0">
                          <a:effectLst/>
                          <a:latin typeface="+mn-lt"/>
                          <a:cs typeface="Arial" panose="020B0604020202020204" pitchFamily="34" charset="0"/>
                        </a:rPr>
                        <a:t> </a:t>
                      </a: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Aft>
                          <a:spcPts val="0"/>
                        </a:spcAft>
                      </a:pP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r>
              <a:tr h="201708">
                <a:tc>
                  <a:txBody>
                    <a:bodyPr/>
                    <a:lstStyle/>
                    <a:p>
                      <a:pPr>
                        <a:lnSpc>
                          <a:spcPts val="1300"/>
                        </a:lnSpc>
                        <a:spcBef>
                          <a:spcPts val="150"/>
                        </a:spcBef>
                        <a:spcAft>
                          <a:spcPts val="150"/>
                        </a:spcAft>
                      </a:pPr>
                      <a:r>
                        <a:rPr lang="en-GB" sz="1000" b="1" dirty="0">
                          <a:effectLst/>
                          <a:latin typeface="+mn-lt"/>
                          <a:cs typeface="Arial" panose="020B0604020202020204" pitchFamily="34" charset="0"/>
                        </a:rPr>
                        <a:t>Payments for capital assets</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r>
              <a:tr h="201708">
                <a:tc>
                  <a:txBody>
                    <a:bodyPr/>
                    <a:lstStyle/>
                    <a:p>
                      <a:pPr lvl="1">
                        <a:lnSpc>
                          <a:spcPts val="1300"/>
                        </a:lnSpc>
                        <a:spcBef>
                          <a:spcPts val="150"/>
                        </a:spcBef>
                        <a:spcAft>
                          <a:spcPts val="150"/>
                        </a:spcAft>
                      </a:pPr>
                      <a:r>
                        <a:rPr lang="en-GB" sz="1000" dirty="0">
                          <a:effectLst/>
                          <a:latin typeface="+mn-lt"/>
                          <a:cs typeface="Arial" panose="020B0604020202020204" pitchFamily="34" charset="0"/>
                        </a:rPr>
                        <a:t>Machinery and equipment</a:t>
                      </a: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21 </a:t>
                      </a:r>
                      <a:r>
                        <a:rPr lang="en-GB" sz="900" dirty="0" smtClean="0">
                          <a:effectLst/>
                          <a:latin typeface="Arial" panose="020B0604020202020204" pitchFamily="34" charset="0"/>
                          <a:ea typeface="Times New Roman" panose="02020603050405020304" pitchFamily="18" charset="0"/>
                        </a:rPr>
                        <a:t>220</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8 981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 12 240 </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smtClean="0">
                          <a:effectLst/>
                          <a:latin typeface="Arial" panose="020B0604020202020204" pitchFamily="34" charset="0"/>
                          <a:ea typeface="Times New Roman" panose="02020603050405020304" pitchFamily="18" charset="0"/>
                        </a:rPr>
                        <a:t>42.3%</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fontAlgn="b"/>
                      <a:r>
                        <a:rPr lang="en-GB" sz="1100" b="0" i="0" u="none" strike="noStrike" dirty="0">
                          <a:solidFill>
                            <a:srgbClr val="000000"/>
                          </a:solidFill>
                          <a:effectLst/>
                          <a:latin typeface="Calibri" panose="020F0502020204030204" pitchFamily="34" charset="0"/>
                        </a:rPr>
                        <a:t>17 960</a:t>
                      </a:r>
                    </a:p>
                  </a:txBody>
                  <a:tcPr marL="6350" marR="6350" marT="6350" marB="0">
                    <a:solidFill>
                      <a:schemeClr val="accent6">
                        <a:lumMod val="60000"/>
                        <a:lumOff val="40000"/>
                      </a:schemeClr>
                    </a:solidFill>
                  </a:tcPr>
                </a:tc>
                <a:tc>
                  <a:txBody>
                    <a:bodyPr/>
                    <a:lstStyle/>
                    <a:p>
                      <a:pPr algn="r" fontAlgn="b"/>
                      <a:r>
                        <a:rPr lang="en-GB" sz="1100" b="0" i="0" u="none" strike="noStrike" dirty="0">
                          <a:solidFill>
                            <a:srgbClr val="000000"/>
                          </a:solidFill>
                          <a:effectLst/>
                          <a:latin typeface="Calibri" panose="020F0502020204030204" pitchFamily="34" charset="0"/>
                        </a:rPr>
                        <a:t>16 794</a:t>
                      </a:r>
                    </a:p>
                  </a:txBody>
                  <a:tcPr marL="6350" marR="6350" marT="6350" marB="0">
                    <a:solidFill>
                      <a:schemeClr val="accent6">
                        <a:lumMod val="60000"/>
                        <a:lumOff val="40000"/>
                      </a:schemeClr>
                    </a:solidFill>
                  </a:tcPr>
                </a:tc>
              </a:tr>
              <a:tr h="260270">
                <a:tc>
                  <a:txBody>
                    <a:bodyPr/>
                    <a:lstStyle/>
                    <a:p>
                      <a:pPr lvl="1">
                        <a:lnSpc>
                          <a:spcPts val="1300"/>
                        </a:lnSpc>
                        <a:spcBef>
                          <a:spcPts val="150"/>
                        </a:spcBef>
                        <a:spcAft>
                          <a:spcPts val="150"/>
                        </a:spcAft>
                      </a:pPr>
                      <a:r>
                        <a:rPr lang="en-GB" sz="1000" dirty="0">
                          <a:effectLst/>
                          <a:latin typeface="+mn-lt"/>
                          <a:cs typeface="Arial" panose="020B0604020202020204" pitchFamily="34" charset="0"/>
                        </a:rPr>
                        <a:t>Software and other intangible assets</a:t>
                      </a: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518</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518</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GB" sz="900" dirty="0">
                          <a:effectLst/>
                          <a:latin typeface="Arial" panose="020B0604020202020204" pitchFamily="34" charset="0"/>
                          <a:ea typeface="Times New Roman" panose="02020603050405020304" pitchFamily="18" charset="0"/>
                        </a:rPr>
                        <a:t>-</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300"/>
                        </a:lnSpc>
                        <a:spcAft>
                          <a:spcPts val="0"/>
                        </a:spcAft>
                      </a:pPr>
                      <a:r>
                        <a:rPr lang="en-ZA" sz="1100" dirty="0" smtClean="0">
                          <a:effectLst/>
                          <a:latin typeface="Times New Roman" panose="02020603050405020304" pitchFamily="18" charset="0"/>
                          <a:ea typeface="Times New Roman" panose="02020603050405020304" pitchFamily="18" charset="0"/>
                        </a:rPr>
                        <a:t>100%</a:t>
                      </a:r>
                      <a:endParaRPr lang="en-ZA"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fontAlgn="b"/>
                      <a:r>
                        <a:rPr lang="en-GB" sz="1100" b="0" i="0" u="none" strike="noStrike" dirty="0">
                          <a:solidFill>
                            <a:srgbClr val="000000"/>
                          </a:solidFill>
                          <a:effectLst/>
                          <a:latin typeface="Calibri" panose="020F0502020204030204" pitchFamily="34" charset="0"/>
                        </a:rPr>
                        <a:t>62</a:t>
                      </a:r>
                    </a:p>
                  </a:txBody>
                  <a:tcPr marL="6350" marR="6350" marT="6350" marB="0">
                    <a:solidFill>
                      <a:schemeClr val="accent6">
                        <a:lumMod val="60000"/>
                        <a:lumOff val="40000"/>
                      </a:schemeClr>
                    </a:solidFill>
                  </a:tcPr>
                </a:tc>
                <a:tc>
                  <a:txBody>
                    <a:bodyPr/>
                    <a:lstStyle/>
                    <a:p>
                      <a:pPr algn="r" fontAlgn="b"/>
                      <a:r>
                        <a:rPr lang="en-GB" sz="1100" b="0" i="0" u="none" strike="noStrike" dirty="0">
                          <a:solidFill>
                            <a:srgbClr val="000000"/>
                          </a:solidFill>
                          <a:effectLst/>
                          <a:latin typeface="Calibri" panose="020F0502020204030204" pitchFamily="34" charset="0"/>
                        </a:rPr>
                        <a:t>62</a:t>
                      </a:r>
                    </a:p>
                  </a:txBody>
                  <a:tcPr marL="6350" marR="6350" marT="6350" marB="0">
                    <a:solidFill>
                      <a:schemeClr val="accent6">
                        <a:lumMod val="60000"/>
                        <a:lumOff val="40000"/>
                      </a:schemeClr>
                    </a:solidFill>
                  </a:tcPr>
                </a:tc>
              </a:tr>
              <a:tr h="188160">
                <a:tc>
                  <a:txBody>
                    <a:bodyPr/>
                    <a:lstStyle/>
                    <a:p>
                      <a:pPr lvl="1">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tc>
                <a:tc>
                  <a:txBody>
                    <a:bodyPr/>
                    <a:lstStyle/>
                    <a:p>
                      <a:pPr marL="0" algn="r" defTabSz="914400" rtl="0" eaLnBrk="1" latinLnBrk="0" hangingPunct="1">
                        <a:lnSpc>
                          <a:spcPts val="1300"/>
                        </a:lnSpc>
                        <a:spcBef>
                          <a:spcPts val="150"/>
                        </a:spcBef>
                        <a:spcAft>
                          <a:spcPts val="150"/>
                        </a:spcAft>
                      </a:pPr>
                      <a:endParaRPr lang="en-ZA" sz="1000" kern="1200" dirty="0">
                        <a:solidFill>
                          <a:schemeClr val="dk1"/>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algn="r" defTabSz="914400" rtl="0" eaLnBrk="1" latinLnBrk="0" hangingPunct="1">
                        <a:lnSpc>
                          <a:spcPts val="1300"/>
                        </a:lnSpc>
                        <a:spcBef>
                          <a:spcPts val="150"/>
                        </a:spcBef>
                        <a:spcAft>
                          <a:spcPts val="150"/>
                        </a:spcAft>
                      </a:pPr>
                      <a:endParaRPr lang="en-ZA" sz="1000" kern="1200" dirty="0">
                        <a:solidFill>
                          <a:schemeClr val="dk1"/>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algn="r" defTabSz="914400" rtl="0" eaLnBrk="1" latinLnBrk="0" hangingPunct="1">
                        <a:lnSpc>
                          <a:spcPts val="1300"/>
                        </a:lnSpc>
                        <a:spcBef>
                          <a:spcPts val="150"/>
                        </a:spcBef>
                        <a:spcAft>
                          <a:spcPts val="150"/>
                        </a:spcAft>
                      </a:pPr>
                      <a:endParaRPr lang="en-ZA" sz="1000" kern="1200" dirty="0">
                        <a:solidFill>
                          <a:schemeClr val="dk1"/>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algn="r" defTabSz="914400" rtl="0" eaLnBrk="1" latinLnBrk="0" hangingPunct="1">
                        <a:lnSpc>
                          <a:spcPts val="1300"/>
                        </a:lnSpc>
                        <a:spcBef>
                          <a:spcPts val="150"/>
                        </a:spcBef>
                        <a:spcAft>
                          <a:spcPts val="150"/>
                        </a:spcAft>
                      </a:pPr>
                      <a:endParaRPr lang="en-ZA" sz="1000" kern="1200" dirty="0">
                        <a:solidFill>
                          <a:schemeClr val="dk1"/>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algn="r" defTabSz="914400" rtl="0" eaLnBrk="1" latinLnBrk="0" hangingPunct="1">
                        <a:lnSpc>
                          <a:spcPts val="1300"/>
                        </a:lnSpc>
                        <a:spcBef>
                          <a:spcPts val="150"/>
                        </a:spcBef>
                        <a:spcAft>
                          <a:spcPts val="150"/>
                        </a:spcAft>
                      </a:pPr>
                      <a:endParaRPr lang="en-ZA" sz="1000" kern="1200" dirty="0">
                        <a:solidFill>
                          <a:schemeClr val="dk1"/>
                        </a:solidFill>
                        <a:effectLst/>
                        <a:latin typeface="+mn-lt"/>
                        <a:ea typeface="Times New Roman" panose="02020603050405020304" pitchFamily="18" charset="0"/>
                        <a:cs typeface="Arial" panose="020B0604020202020204" pitchFamily="34" charset="0"/>
                      </a:endParaRPr>
                    </a:p>
                  </a:txBody>
                  <a:tcPr marL="68580" marR="68580" marT="0" marB="0">
                    <a:solidFill>
                      <a:schemeClr val="accent6">
                        <a:lumMod val="60000"/>
                        <a:lumOff val="40000"/>
                      </a:schemeClr>
                    </a:solidFill>
                  </a:tcPr>
                </a:tc>
                <a:tc>
                  <a:txBody>
                    <a:bodyPr/>
                    <a:lstStyle/>
                    <a:p>
                      <a:pPr marL="0" algn="r" defTabSz="914400" rtl="0" eaLnBrk="1" latinLnBrk="0" hangingPunct="1">
                        <a:lnSpc>
                          <a:spcPts val="1300"/>
                        </a:lnSpc>
                        <a:spcBef>
                          <a:spcPts val="150"/>
                        </a:spcBef>
                        <a:spcAft>
                          <a:spcPts val="150"/>
                        </a:spcAft>
                      </a:pPr>
                      <a:endParaRPr lang="en-ZA" sz="1000" kern="1200" dirty="0">
                        <a:solidFill>
                          <a:schemeClr val="dk1"/>
                        </a:solidFill>
                        <a:effectLst/>
                        <a:latin typeface="+mn-lt"/>
                        <a:ea typeface="Times New Roman" panose="02020603050405020304" pitchFamily="18" charset="0"/>
                        <a:cs typeface="Arial" panose="020B0604020202020204" pitchFamily="34" charset="0"/>
                      </a:endParaRPr>
                    </a:p>
                  </a:txBody>
                  <a:tcPr marL="68580" marR="68580" marT="0" marB="0">
                    <a:solidFill>
                      <a:schemeClr val="accent6">
                        <a:lumMod val="60000"/>
                        <a:lumOff val="40000"/>
                      </a:schemeClr>
                    </a:solidFill>
                  </a:tcPr>
                </a:tc>
              </a:tr>
              <a:tr h="201708">
                <a:tc>
                  <a:txBody>
                    <a:bodyPr/>
                    <a:lstStyle/>
                    <a:p>
                      <a:pPr>
                        <a:lnSpc>
                          <a:spcPts val="1300"/>
                        </a:lnSpc>
                        <a:spcBef>
                          <a:spcPts val="150"/>
                        </a:spcBef>
                        <a:spcAft>
                          <a:spcPts val="150"/>
                        </a:spcAft>
                      </a:pPr>
                      <a:r>
                        <a:rPr lang="en-GB" sz="1000" b="1" dirty="0">
                          <a:effectLst/>
                          <a:latin typeface="+mn-lt"/>
                          <a:cs typeface="Arial" panose="020B0604020202020204" pitchFamily="34" charset="0"/>
                        </a:rPr>
                        <a:t>Payments for financial assets</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650"/>
                        </a:spcBef>
                        <a:spcAft>
                          <a:spcPts val="0"/>
                        </a:spcAft>
                      </a:pPr>
                      <a:r>
                        <a:rPr lang="en-GB" sz="900" dirty="0">
                          <a:effectLst/>
                          <a:latin typeface="Arial" panose="020B0604020202020204" pitchFamily="34" charset="0"/>
                          <a:ea typeface="Times New Roman" panose="02020603050405020304" pitchFamily="18" charset="0"/>
                        </a:rPr>
                        <a:t>2 085</a:t>
                      </a:r>
                      <a:endParaRPr lang="en-ZA" sz="11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r">
                        <a:lnSpc>
                          <a:spcPts val="1300"/>
                        </a:lnSpc>
                        <a:spcBef>
                          <a:spcPts val="650"/>
                        </a:spcBef>
                        <a:spcAft>
                          <a:spcPts val="0"/>
                        </a:spcAft>
                      </a:pPr>
                      <a:r>
                        <a:rPr lang="en-GB" sz="900" dirty="0">
                          <a:effectLst/>
                          <a:latin typeface="Arial" panose="020B0604020202020204" pitchFamily="34" charset="0"/>
                          <a:ea typeface="Times New Roman" panose="02020603050405020304" pitchFamily="18" charset="0"/>
                        </a:rPr>
                        <a:t>2 085</a:t>
                      </a:r>
                      <a:endParaRPr lang="en-ZA" sz="11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r">
                        <a:lnSpc>
                          <a:spcPts val="1300"/>
                        </a:lnSpc>
                        <a:spcBef>
                          <a:spcPts val="650"/>
                        </a:spcBef>
                        <a:spcAft>
                          <a:spcPts val="0"/>
                        </a:spcAft>
                      </a:pPr>
                      <a:r>
                        <a:rPr lang="en-GB" sz="900" dirty="0">
                          <a:effectLst/>
                          <a:latin typeface="Arial" panose="020B0604020202020204" pitchFamily="34" charset="0"/>
                          <a:ea typeface="Times New Roman" panose="02020603050405020304" pitchFamily="18" charset="0"/>
                        </a:rPr>
                        <a:t>-</a:t>
                      </a:r>
                      <a:endParaRPr lang="en-ZA" sz="11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102870" algn="r" defTabSz="914400" rtl="0" eaLnBrk="1" fontAlgn="b" latinLnBrk="0" hangingPunct="1">
                        <a:lnSpc>
                          <a:spcPts val="1300"/>
                        </a:lnSpc>
                        <a:spcBef>
                          <a:spcPts val="150"/>
                        </a:spcBef>
                        <a:spcAft>
                          <a:spcPts val="150"/>
                        </a:spcAft>
                      </a:pPr>
                      <a:r>
                        <a:rPr lang="en-ZA" sz="1000" kern="1200" dirty="0" smtClean="0">
                          <a:solidFill>
                            <a:schemeClr val="dk1"/>
                          </a:solidFill>
                          <a:effectLst/>
                          <a:latin typeface="+mn-lt"/>
                          <a:ea typeface="Times New Roman" panose="02020603050405020304" pitchFamily="18" charset="0"/>
                          <a:cs typeface="Arial" panose="020B0604020202020204" pitchFamily="34" charset="0"/>
                        </a:rPr>
                        <a:t>100%</a:t>
                      </a:r>
                      <a:endParaRPr lang="en-ZA" sz="1000" kern="1200" dirty="0">
                        <a:solidFill>
                          <a:schemeClr val="dk1"/>
                        </a:solidFill>
                        <a:effectLst/>
                        <a:latin typeface="+mn-lt"/>
                        <a:ea typeface="Times New Roman" panose="02020603050405020304" pitchFamily="18" charset="0"/>
                        <a:cs typeface="Arial" panose="020B0604020202020204" pitchFamily="34" charset="0"/>
                      </a:endParaRPr>
                    </a:p>
                  </a:txBody>
                  <a:tcPr marL="9525" marR="9525" marT="9525" marB="0">
                    <a:lnB w="12700" cap="flat" cmpd="sng" algn="ctr">
                      <a:solidFill>
                        <a:schemeClr val="tx1"/>
                      </a:solidFill>
                      <a:prstDash val="solid"/>
                      <a:round/>
                      <a:headEnd type="none" w="med" len="med"/>
                      <a:tailEnd type="none" w="med" len="med"/>
                    </a:lnB>
                  </a:tcPr>
                </a:tc>
                <a:tc>
                  <a:txBody>
                    <a:bodyPr/>
                    <a:lstStyle/>
                    <a:p>
                      <a:pPr marL="102870" algn="r" defTabSz="914400" rtl="0" eaLnBrk="1" fontAlgn="b" latinLnBrk="0" hangingPunct="1">
                        <a:lnSpc>
                          <a:spcPts val="1300"/>
                        </a:lnSpc>
                        <a:spcBef>
                          <a:spcPts val="150"/>
                        </a:spcBef>
                        <a:spcAft>
                          <a:spcPts val="150"/>
                        </a:spcAft>
                      </a:pPr>
                      <a:r>
                        <a:rPr lang="en-ZA" sz="1000" kern="1200" dirty="0" smtClean="0">
                          <a:solidFill>
                            <a:schemeClr val="dk1"/>
                          </a:solidFill>
                          <a:effectLst/>
                          <a:latin typeface="+mn-lt"/>
                          <a:ea typeface="Times New Roman" panose="02020603050405020304" pitchFamily="18" charset="0"/>
                          <a:cs typeface="Arial" panose="020B0604020202020204" pitchFamily="34" charset="0"/>
                        </a:rPr>
                        <a:t>5 221</a:t>
                      </a:r>
                      <a:endParaRPr lang="en-ZA" sz="1000" kern="1200" dirty="0">
                        <a:solidFill>
                          <a:schemeClr val="dk1"/>
                        </a:solidFill>
                        <a:effectLst/>
                        <a:latin typeface="+mn-lt"/>
                        <a:ea typeface="Times New Roman" panose="02020603050405020304" pitchFamily="18" charset="0"/>
                        <a:cs typeface="Arial" panose="020B0604020202020204" pitchFamily="34" charset="0"/>
                      </a:endParaRPr>
                    </a:p>
                  </a:txBody>
                  <a:tcPr marL="9525" marR="9525" marT="9525" marB="0">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102870" algn="r" defTabSz="914400" rtl="0" eaLnBrk="1" fontAlgn="b" latinLnBrk="0" hangingPunct="1">
                        <a:lnSpc>
                          <a:spcPts val="1300"/>
                        </a:lnSpc>
                        <a:spcBef>
                          <a:spcPts val="150"/>
                        </a:spcBef>
                        <a:spcAft>
                          <a:spcPts val="150"/>
                        </a:spcAft>
                      </a:pPr>
                      <a:r>
                        <a:rPr lang="en-ZA" sz="1000" kern="1200" dirty="0" smtClean="0">
                          <a:solidFill>
                            <a:schemeClr val="dk1"/>
                          </a:solidFill>
                          <a:effectLst/>
                          <a:latin typeface="+mn-lt"/>
                          <a:ea typeface="Times New Roman" panose="02020603050405020304" pitchFamily="18" charset="0"/>
                          <a:cs typeface="Arial" panose="020B0604020202020204" pitchFamily="34" charset="0"/>
                        </a:rPr>
                        <a:t>5221</a:t>
                      </a:r>
                      <a:endParaRPr lang="en-ZA" sz="1000" kern="1200" dirty="0">
                        <a:solidFill>
                          <a:schemeClr val="dk1"/>
                        </a:solidFill>
                        <a:effectLst/>
                        <a:latin typeface="+mn-lt"/>
                        <a:ea typeface="Times New Roman" panose="02020603050405020304" pitchFamily="18" charset="0"/>
                        <a:cs typeface="Arial" panose="020B0604020202020204" pitchFamily="34" charset="0"/>
                      </a:endParaRPr>
                    </a:p>
                  </a:txBody>
                  <a:tcPr marL="9525" marR="9525" marT="9525" marB="0">
                    <a:lnB w="12700" cap="flat" cmpd="sng" algn="ctr">
                      <a:solidFill>
                        <a:schemeClr val="tx1"/>
                      </a:solidFill>
                      <a:prstDash val="solid"/>
                      <a:round/>
                      <a:headEnd type="none" w="med" len="med"/>
                      <a:tailEnd type="none" w="med" len="med"/>
                    </a:lnB>
                    <a:solidFill>
                      <a:schemeClr val="accent6">
                        <a:lumMod val="60000"/>
                        <a:lumOff val="40000"/>
                      </a:schemeClr>
                    </a:solidFill>
                  </a:tcPr>
                </a:tc>
              </a:tr>
              <a:tr h="201708">
                <a:tc>
                  <a:txBody>
                    <a:bodyPr/>
                    <a:lstStyle/>
                    <a:p>
                      <a:pPr>
                        <a:lnSpc>
                          <a:spcPts val="1300"/>
                        </a:lnSpc>
                        <a:spcBef>
                          <a:spcPts val="150"/>
                        </a:spcBef>
                        <a:spcAft>
                          <a:spcPts val="150"/>
                        </a:spcAft>
                      </a:pPr>
                      <a:r>
                        <a:rPr lang="en-GB" sz="1000" b="1" dirty="0">
                          <a:effectLst/>
                          <a:latin typeface="+mn-lt"/>
                          <a:cs typeface="Arial" panose="020B0604020202020204" pitchFamily="34" charset="0"/>
                        </a:rPr>
                        <a:t>Total</a:t>
                      </a:r>
                      <a:endParaRPr lang="en-ZA" sz="1000" b="1" dirty="0">
                        <a:effectLst/>
                        <a:latin typeface="+mn-lt"/>
                        <a:ea typeface="Times New Roman"/>
                        <a:cs typeface="Arial" panose="020B0604020202020204" pitchFamily="34" charset="0"/>
                      </a:endParaRPr>
                    </a:p>
                  </a:txBody>
                  <a:tcPr marL="63850" marR="63850" marT="0" marB="0"/>
                </a:tc>
                <a:tc>
                  <a:txBody>
                    <a:bodyPr/>
                    <a:lstStyle/>
                    <a:p>
                      <a:pPr algn="r" fontAlgn="b"/>
                      <a:r>
                        <a:rPr lang="en-GB" sz="1100" b="1" i="0" u="none" strike="noStrike" dirty="0">
                          <a:solidFill>
                            <a:srgbClr val="000000"/>
                          </a:solidFill>
                          <a:effectLst/>
                          <a:latin typeface="Calibri" panose="020F0502020204030204" pitchFamily="34" charset="0"/>
                        </a:rPr>
                        <a:t>7 483 326</a:t>
                      </a:r>
                      <a:endParaRPr lang="en-ZA" sz="1100" b="1" i="0" u="none" strike="noStrike" dirty="0">
                        <a:solidFill>
                          <a:srgbClr val="000000"/>
                        </a:solidFill>
                        <a:effectLst/>
                        <a:latin typeface="Calibri" panose="020F0502020204030204" pitchFamily="34" charset="0"/>
                      </a:endParaRPr>
                    </a:p>
                  </a:txBody>
                  <a:tcPr marL="6350" marR="6350" marT="635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lnSpc>
                          <a:spcPts val="1300"/>
                        </a:lnSpc>
                        <a:spcBef>
                          <a:spcPts val="650"/>
                        </a:spcBef>
                        <a:spcAft>
                          <a:spcPts val="0"/>
                        </a:spcAft>
                      </a:pPr>
                      <a:r>
                        <a:rPr lang="en-ZA" sz="1100" b="1" i="0" u="none" strike="noStrike" kern="1200" dirty="0" smtClean="0">
                          <a:solidFill>
                            <a:srgbClr val="000000"/>
                          </a:solidFill>
                          <a:effectLst/>
                          <a:latin typeface="Calibri" panose="020F0502020204030204" pitchFamily="34" charset="0"/>
                          <a:ea typeface="+mn-ea"/>
                          <a:cs typeface="+mn-cs"/>
                        </a:rPr>
                        <a:t>7 448 549</a:t>
                      </a:r>
                      <a:endParaRPr lang="en-ZA" sz="1100" b="1" i="0" u="none" strike="noStrike" kern="1200" dirty="0">
                        <a:solidFill>
                          <a:srgbClr val="000000"/>
                        </a:solidFill>
                        <a:effectLst/>
                        <a:latin typeface="Calibri" panose="020F0502020204030204" pitchFamily="34" charset="0"/>
                        <a:ea typeface="+mn-ea"/>
                        <a:cs typeface="+mn-cs"/>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lnSpc>
                          <a:spcPts val="1300"/>
                        </a:lnSpc>
                        <a:spcBef>
                          <a:spcPts val="650"/>
                        </a:spcBef>
                        <a:spcAft>
                          <a:spcPts val="0"/>
                        </a:spcAft>
                      </a:pPr>
                      <a:r>
                        <a:rPr lang="en-GB" sz="1100" b="1" i="0" u="none" strike="noStrike" kern="1200" dirty="0" smtClean="0">
                          <a:solidFill>
                            <a:srgbClr val="000000"/>
                          </a:solidFill>
                          <a:effectLst/>
                          <a:latin typeface="Calibri" panose="020F0502020204030204" pitchFamily="34" charset="0"/>
                          <a:ea typeface="+mn-ea"/>
                          <a:cs typeface="+mn-cs"/>
                        </a:rPr>
                        <a:t>34 777</a:t>
                      </a:r>
                      <a:endParaRPr lang="en-ZA" sz="1100" b="1" i="0" u="none" strike="noStrike" kern="1200" dirty="0">
                        <a:solidFill>
                          <a:srgbClr val="000000"/>
                        </a:solidFill>
                        <a:effectLst/>
                        <a:latin typeface="Calibri" panose="020F0502020204030204" pitchFamily="34" charset="0"/>
                        <a:ea typeface="+mn-ea"/>
                        <a:cs typeface="+mn-cs"/>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lnSpc>
                          <a:spcPts val="1300"/>
                        </a:lnSpc>
                        <a:spcBef>
                          <a:spcPts val="150"/>
                        </a:spcBef>
                        <a:spcAft>
                          <a:spcPts val="150"/>
                        </a:spcAft>
                      </a:pPr>
                      <a:r>
                        <a:rPr lang="en-ZA" sz="1000" b="1" kern="1200" dirty="0" smtClean="0">
                          <a:solidFill>
                            <a:schemeClr val="dk1"/>
                          </a:solidFill>
                          <a:effectLst/>
                          <a:latin typeface="+mn-lt"/>
                          <a:ea typeface="Times New Roman" panose="02020603050405020304" pitchFamily="18" charset="0"/>
                          <a:cs typeface="Arial" panose="020B0604020202020204" pitchFamily="34" charset="0"/>
                        </a:rPr>
                        <a:t>99.5%</a:t>
                      </a:r>
                      <a:endParaRPr lang="en-ZA" sz="1000" b="1" kern="1200" dirty="0">
                        <a:solidFill>
                          <a:schemeClr val="dk1"/>
                        </a:solidFill>
                        <a:effectLst/>
                        <a:latin typeface="+mn-lt"/>
                        <a:ea typeface="Times New Roman" panose="02020603050405020304" pitchFamily="18" charset="0"/>
                        <a:cs typeface="Arial" panose="020B0604020202020204" pitchFamily="34" charset="0"/>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lnSpc>
                          <a:spcPts val="1300"/>
                        </a:lnSpc>
                        <a:spcBef>
                          <a:spcPts val="150"/>
                        </a:spcBef>
                        <a:spcAft>
                          <a:spcPts val="150"/>
                        </a:spcAft>
                      </a:pPr>
                      <a:r>
                        <a:rPr lang="en-ZA" sz="1000" b="1" kern="1200" dirty="0" smtClean="0">
                          <a:solidFill>
                            <a:schemeClr val="dk1"/>
                          </a:solidFill>
                          <a:effectLst/>
                          <a:latin typeface="+mn-lt"/>
                          <a:ea typeface="Times New Roman" panose="02020603050405020304" pitchFamily="18" charset="0"/>
                          <a:cs typeface="Arial" panose="020B0604020202020204" pitchFamily="34" charset="0"/>
                        </a:rPr>
                        <a:t>6 985 130</a:t>
                      </a:r>
                      <a:endParaRPr lang="en-ZA" sz="1000" b="1" kern="1200" dirty="0">
                        <a:solidFill>
                          <a:schemeClr val="dk1"/>
                        </a:solidFill>
                        <a:effectLst/>
                        <a:latin typeface="+mn-lt"/>
                        <a:ea typeface="Times New Roman" panose="02020603050405020304" pitchFamily="18" charset="0"/>
                        <a:cs typeface="Arial" panose="020B0604020202020204" pitchFamily="34" charset="0"/>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r" defTabSz="914400" rtl="0" eaLnBrk="1" fontAlgn="b" latinLnBrk="0" hangingPunct="1">
                        <a:lnSpc>
                          <a:spcPts val="1300"/>
                        </a:lnSpc>
                        <a:spcBef>
                          <a:spcPts val="150"/>
                        </a:spcBef>
                        <a:spcAft>
                          <a:spcPts val="150"/>
                        </a:spcAft>
                      </a:pPr>
                      <a:r>
                        <a:rPr lang="en-ZA" sz="1000" b="1" kern="1200" dirty="0" smtClean="0">
                          <a:solidFill>
                            <a:schemeClr val="dk1"/>
                          </a:solidFill>
                          <a:effectLst/>
                          <a:latin typeface="+mn-lt"/>
                          <a:ea typeface="Times New Roman" panose="02020603050405020304" pitchFamily="18" charset="0"/>
                          <a:cs typeface="Arial" panose="020B0604020202020204" pitchFamily="34" charset="0"/>
                        </a:rPr>
                        <a:t>6 927 421</a:t>
                      </a:r>
                      <a:endParaRPr lang="en-ZA" sz="1000" b="1" kern="1200" dirty="0">
                        <a:solidFill>
                          <a:schemeClr val="dk1"/>
                        </a:solidFill>
                        <a:effectLst/>
                        <a:latin typeface="+mn-lt"/>
                        <a:ea typeface="Times New Roman" panose="02020603050405020304" pitchFamily="18" charset="0"/>
                        <a:cs typeface="Arial" panose="020B0604020202020204" pitchFamily="34" charset="0"/>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bl>
          </a:graphicData>
        </a:graphic>
      </p:graphicFrame>
    </p:spTree>
    <p:extLst>
      <p:ext uri="{BB962C8B-B14F-4D97-AF65-F5344CB8AC3E}">
        <p14:creationId xmlns:p14="http://schemas.microsoft.com/office/powerpoint/2010/main" xmlns="" val="52605555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37</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1569660"/>
          </a:xfrm>
          <a:prstGeom prst="rect">
            <a:avLst/>
          </a:prstGeom>
          <a:noFill/>
        </p:spPr>
        <p:txBody>
          <a:bodyPr wrap="square" rtlCol="0">
            <a:spAutoFit/>
          </a:bodyPr>
          <a:lstStyle/>
          <a:p>
            <a:r>
              <a:rPr lang="en-US" sz="2400" b="1" dirty="0" smtClean="0">
                <a:solidFill>
                  <a:schemeClr val="bg1"/>
                </a:solidFill>
              </a:rPr>
              <a:t>Explanatory Notes To Expenditure Variance </a:t>
            </a:r>
          </a:p>
          <a:p>
            <a:r>
              <a:rPr lang="en-US" sz="2400" b="1" dirty="0" smtClean="0">
                <a:solidFill>
                  <a:schemeClr val="bg1"/>
                </a:solidFill>
              </a:rPr>
              <a:t>Economic Classification</a:t>
            </a:r>
          </a:p>
          <a:p>
            <a:endParaRPr lang="en-ZA" sz="2400" b="1" dirty="0" smtClean="0">
              <a:solidFill>
                <a:schemeClr val="bg1"/>
              </a:solidFill>
            </a:endParaRPr>
          </a:p>
          <a:p>
            <a:endParaRPr lang="en-ZA" sz="2400" b="1" dirty="0">
              <a:solidFill>
                <a:schemeClr val="bg1"/>
              </a:solidFill>
            </a:endParaRP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76200" y="1052736"/>
            <a:ext cx="8884096" cy="4708981"/>
          </a:xfrm>
          <a:prstGeom prst="rect">
            <a:avLst/>
          </a:prstGeom>
        </p:spPr>
        <p:txBody>
          <a:bodyPr wrap="square">
            <a:spAutoFit/>
          </a:bodyPr>
          <a:lstStyle/>
          <a:p>
            <a:pPr algn="just">
              <a:buFont typeface="Wingdings" pitchFamily="2" charset="2"/>
              <a:buChar char="q"/>
            </a:pPr>
            <a:r>
              <a:rPr lang="en-ZA" sz="2000" b="1" dirty="0"/>
              <a:t>Compensation of employees</a:t>
            </a:r>
          </a:p>
          <a:p>
            <a:pPr lvl="1" algn="just">
              <a:buFont typeface="Wingdings" pitchFamily="2" charset="2"/>
              <a:buChar char="§"/>
            </a:pPr>
            <a:r>
              <a:rPr lang="en-GB" sz="2000" dirty="0"/>
              <a:t>Compensation of employees underspent by R21.8 million or 2% due to vacant positions that remained unfilled during the financial year.</a:t>
            </a:r>
          </a:p>
          <a:p>
            <a:pPr lvl="1" algn="just">
              <a:buFont typeface="Wingdings" pitchFamily="2" charset="2"/>
              <a:buChar char="§"/>
            </a:pPr>
            <a:r>
              <a:rPr lang="en-GB" sz="2000" dirty="0"/>
              <a:t>Under spending in compensation of employees relate to Programmes 1, 2 and 3.</a:t>
            </a:r>
          </a:p>
          <a:p>
            <a:pPr lvl="1" algn="just">
              <a:buFont typeface="Wingdings" pitchFamily="2" charset="2"/>
              <a:buChar char="§"/>
            </a:pPr>
            <a:endParaRPr lang="en-GB" sz="2000" dirty="0"/>
          </a:p>
          <a:p>
            <a:pPr marL="342900" lvl="1" indent="-342900" algn="just">
              <a:buFont typeface="Wingdings" pitchFamily="2" charset="2"/>
              <a:buChar char="q"/>
            </a:pPr>
            <a:r>
              <a:rPr lang="en-ZA" sz="2000" b="1" dirty="0"/>
              <a:t>Transfers and subsidies </a:t>
            </a:r>
          </a:p>
          <a:p>
            <a:pPr lvl="1" algn="just">
              <a:buFont typeface="Wingdings" pitchFamily="2" charset="2"/>
              <a:buChar char="§"/>
            </a:pPr>
            <a:r>
              <a:rPr lang="en-GB" sz="2000" dirty="0"/>
              <a:t>Transfers and subsidies (Households) underspending by R600 thousand or 6%  is due to expenditure for leave gratuities payments being lower than projected.</a:t>
            </a:r>
            <a:r>
              <a:rPr lang="en-ZA" sz="2000" dirty="0"/>
              <a:t> Spending for leave gratuities is linked to resignations and retirements. </a:t>
            </a:r>
          </a:p>
          <a:p>
            <a:pPr lvl="1" algn="just">
              <a:buFont typeface="Wingdings" pitchFamily="2" charset="2"/>
              <a:buChar char="§"/>
            </a:pPr>
            <a:endParaRPr lang="en-ZA" sz="2000" dirty="0"/>
          </a:p>
          <a:p>
            <a:pPr algn="just">
              <a:buFont typeface="Wingdings" pitchFamily="2" charset="2"/>
              <a:buChar char="q"/>
            </a:pPr>
            <a:r>
              <a:rPr lang="en-ZA" sz="2000" b="1" dirty="0"/>
              <a:t>Payments for capital assets</a:t>
            </a:r>
          </a:p>
          <a:p>
            <a:pPr lvl="1" algn="just">
              <a:buFont typeface="Wingdings" pitchFamily="2" charset="2"/>
              <a:buChar char="§"/>
            </a:pPr>
            <a:r>
              <a:rPr lang="en-ZA" sz="2000" dirty="0"/>
              <a:t>Machinery and equipment underspending of R12.2 million mainly relates to Programmes 1 and 5 and was a result of the delay in procurement processes.</a:t>
            </a:r>
          </a:p>
          <a:p>
            <a:pPr lvl="1" algn="just">
              <a:buFont typeface="Wingdings" pitchFamily="2" charset="2"/>
              <a:buChar char="§"/>
            </a:pPr>
            <a:r>
              <a:rPr lang="en-ZA" sz="2000" dirty="0"/>
              <a:t>Under spending is linked to filling of vacant positions.</a:t>
            </a:r>
          </a:p>
        </p:txBody>
      </p:sp>
    </p:spTree>
    <p:extLst>
      <p:ext uri="{BB962C8B-B14F-4D97-AF65-F5344CB8AC3E}">
        <p14:creationId xmlns:p14="http://schemas.microsoft.com/office/powerpoint/2010/main" xmlns="" val="395238948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38</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endParaRPr lang="en-ZA" sz="2400" b="1" dirty="0"/>
          </a:p>
          <a:p>
            <a:endParaRPr lang="en-ZA" sz="2400" b="1" dirty="0">
              <a:solidFill>
                <a:schemeClr val="bg1"/>
              </a:solidFill>
            </a:endParaRP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1729220" y="2924944"/>
            <a:ext cx="5890780" cy="1938992"/>
          </a:xfrm>
          <a:prstGeom prst="rect">
            <a:avLst/>
          </a:prstGeom>
        </p:spPr>
        <p:txBody>
          <a:bodyPr wrap="none">
            <a:spAutoFit/>
          </a:bodyPr>
          <a:lstStyle/>
          <a:p>
            <a:pPr algn="ctr"/>
            <a:r>
              <a:rPr lang="en-US" sz="4000" b="1" dirty="0" smtClean="0">
                <a:effectLst>
                  <a:outerShdw blurRad="38100" dist="38100" dir="2700000" algn="tl">
                    <a:srgbClr val="000000">
                      <a:alpha val="43137"/>
                    </a:srgbClr>
                  </a:outerShdw>
                </a:effectLst>
              </a:rPr>
              <a:t>DPW </a:t>
            </a:r>
          </a:p>
          <a:p>
            <a:pPr algn="ctr"/>
            <a:r>
              <a:rPr lang="en-US" sz="4000" b="1" dirty="0" smtClean="0">
                <a:effectLst>
                  <a:outerShdw blurRad="38100" dist="38100" dir="2700000" algn="tl">
                    <a:srgbClr val="000000">
                      <a:alpha val="43137"/>
                    </a:srgbClr>
                  </a:outerShdw>
                </a:effectLst>
              </a:rPr>
              <a:t>STATEMENT OF </a:t>
            </a:r>
          </a:p>
          <a:p>
            <a:pPr algn="ctr"/>
            <a:r>
              <a:rPr lang="en-US" sz="4000" b="1" dirty="0" smtClean="0">
                <a:effectLst>
                  <a:outerShdw blurRad="38100" dist="38100" dir="2700000" algn="tl">
                    <a:srgbClr val="000000">
                      <a:alpha val="43137"/>
                    </a:srgbClr>
                  </a:outerShdw>
                </a:effectLst>
              </a:rPr>
              <a:t>FINANCIAL PERFORMANCE</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33056294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39</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1200329"/>
          </a:xfrm>
          <a:prstGeom prst="rect">
            <a:avLst/>
          </a:prstGeom>
          <a:noFill/>
        </p:spPr>
        <p:txBody>
          <a:bodyPr wrap="square" rtlCol="0">
            <a:spAutoFit/>
          </a:bodyPr>
          <a:lstStyle/>
          <a:p>
            <a:r>
              <a:rPr lang="en-US" sz="2400" b="1" dirty="0" smtClean="0">
                <a:solidFill>
                  <a:schemeClr val="bg1"/>
                </a:solidFill>
              </a:rPr>
              <a:t>Statement Of Financial </a:t>
            </a:r>
          </a:p>
          <a:p>
            <a:r>
              <a:rPr lang="en-US" sz="2400" b="1" dirty="0" smtClean="0">
                <a:solidFill>
                  <a:schemeClr val="bg1"/>
                </a:solidFill>
              </a:rPr>
              <a:t>Performance </a:t>
            </a:r>
            <a:endParaRPr lang="en-ZA" sz="2400" b="1" dirty="0" smtClean="0">
              <a:solidFill>
                <a:schemeClr val="bg1"/>
              </a:solidFill>
            </a:endParaRPr>
          </a:p>
          <a:p>
            <a:endParaRPr lang="en-ZA" sz="2400" b="1" dirty="0">
              <a:solidFill>
                <a:schemeClr val="bg1"/>
              </a:solidFill>
            </a:endParaRP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xmlns="" val="2721237327"/>
              </p:ext>
            </p:extLst>
          </p:nvPr>
        </p:nvGraphicFramePr>
        <p:xfrm>
          <a:off x="372618" y="1028170"/>
          <a:ext cx="8587678" cy="5328180"/>
        </p:xfrm>
        <a:graphic>
          <a:graphicData uri="http://schemas.openxmlformats.org/drawingml/2006/table">
            <a:tbl>
              <a:tblPr firstRow="1" bandRow="1">
                <a:tableStyleId>{93296810-A885-4BE3-A3E7-6D5BEEA58F35}</a:tableStyleId>
              </a:tblPr>
              <a:tblGrid>
                <a:gridCol w="3417717"/>
                <a:gridCol w="859322"/>
                <a:gridCol w="1425679"/>
                <a:gridCol w="1442480"/>
                <a:gridCol w="1442480"/>
              </a:tblGrid>
              <a:tr h="1319712">
                <a:tc>
                  <a:txBody>
                    <a:bodyPr/>
                    <a:lstStyle/>
                    <a:p>
                      <a:endParaRPr lang="en-ZA" sz="1600" dirty="0"/>
                    </a:p>
                  </a:txBody>
                  <a:tcPr/>
                </a:tc>
                <a:tc>
                  <a:txBody>
                    <a:bodyPr/>
                    <a:lstStyle/>
                    <a:p>
                      <a:pPr algn="r"/>
                      <a:r>
                        <a:rPr lang="en-ZA" sz="1600" dirty="0" smtClean="0">
                          <a:solidFill>
                            <a:schemeClr val="bg1"/>
                          </a:solidFill>
                        </a:rPr>
                        <a:t>Note </a:t>
                      </a:r>
                      <a:endParaRPr lang="en-ZA" sz="1600" dirty="0">
                        <a:solidFill>
                          <a:schemeClr val="bg1"/>
                        </a:solidFill>
                      </a:endParaRPr>
                    </a:p>
                  </a:txBody>
                  <a:tcPr/>
                </a:tc>
                <a:tc>
                  <a:txBody>
                    <a:bodyPr/>
                    <a:lstStyle/>
                    <a:p>
                      <a:pPr algn="r"/>
                      <a:r>
                        <a:rPr lang="en-ZA" sz="1600" dirty="0" smtClean="0"/>
                        <a:t>2018/19</a:t>
                      </a:r>
                    </a:p>
                    <a:p>
                      <a:pPr algn="r"/>
                      <a:r>
                        <a:rPr lang="en-ZA" sz="1600" dirty="0" smtClean="0"/>
                        <a:t>R’000</a:t>
                      </a:r>
                      <a:endParaRPr lang="en-ZA" sz="1600" dirty="0"/>
                    </a:p>
                  </a:txBody>
                  <a:tcPr/>
                </a:tc>
                <a:tc>
                  <a:txBody>
                    <a:bodyPr/>
                    <a:lstStyle/>
                    <a:p>
                      <a:pPr marL="0" algn="r" defTabSz="914400" rtl="0" eaLnBrk="1" latinLnBrk="0" hangingPunct="1"/>
                      <a:r>
                        <a:rPr lang="en-ZA" sz="1600" kern="1200" dirty="0" smtClean="0"/>
                        <a:t>2017/18</a:t>
                      </a:r>
                    </a:p>
                    <a:p>
                      <a:pPr marL="0" algn="r" defTabSz="914400" rtl="0" eaLnBrk="1" latinLnBrk="0" hangingPunct="1"/>
                      <a:r>
                        <a:rPr lang="en-ZA" sz="1600" kern="1200" dirty="0" smtClean="0"/>
                        <a:t>R’000</a:t>
                      </a:r>
                      <a:endParaRPr lang="en-ZA" sz="1600" b="1" kern="1200" dirty="0" smtClean="0">
                        <a:solidFill>
                          <a:schemeClr val="lt1"/>
                        </a:solidFill>
                        <a:latin typeface="+mn-lt"/>
                        <a:ea typeface="+mn-ea"/>
                        <a:cs typeface="+mn-cs"/>
                      </a:endParaRPr>
                    </a:p>
                  </a:txBody>
                  <a:tcPr/>
                </a:tc>
                <a:tc>
                  <a:txBody>
                    <a:bodyPr/>
                    <a:lstStyle/>
                    <a:p>
                      <a:pPr marL="0" algn="r" defTabSz="914400" rtl="0" eaLnBrk="1" latinLnBrk="0" hangingPunct="1"/>
                      <a:r>
                        <a:rPr lang="en-ZA" sz="1600" kern="1200" dirty="0" smtClean="0"/>
                        <a:t>Year on Year comparative</a:t>
                      </a:r>
                    </a:p>
                    <a:p>
                      <a:pPr marL="0" algn="r" defTabSz="914400" rtl="0" eaLnBrk="1" latinLnBrk="0" hangingPunct="1"/>
                      <a:r>
                        <a:rPr lang="en-ZA" sz="1600" kern="1200" dirty="0" smtClean="0"/>
                        <a:t>- Increase /(decrease)</a:t>
                      </a:r>
                    </a:p>
                    <a:p>
                      <a:pPr marL="0" algn="r" defTabSz="914400" rtl="0" eaLnBrk="1" latinLnBrk="0" hangingPunct="1"/>
                      <a:r>
                        <a:rPr lang="en-ZA" sz="1600" kern="1200" dirty="0" smtClean="0"/>
                        <a:t>R’000 </a:t>
                      </a:r>
                      <a:endParaRPr lang="en-ZA" sz="1600" b="1" kern="1200" dirty="0" smtClean="0">
                        <a:solidFill>
                          <a:schemeClr val="lt1"/>
                        </a:solidFill>
                        <a:latin typeface="+mn-lt"/>
                        <a:ea typeface="+mn-ea"/>
                        <a:cs typeface="+mn-cs"/>
                      </a:endParaRPr>
                    </a:p>
                  </a:txBody>
                  <a:tcPr/>
                </a:tc>
              </a:tr>
              <a:tr h="322255">
                <a:tc>
                  <a:txBody>
                    <a:bodyPr/>
                    <a:lstStyle/>
                    <a:p>
                      <a:r>
                        <a:rPr lang="en-ZA" sz="1400" b="1" baseline="0" dirty="0" smtClean="0">
                          <a:solidFill>
                            <a:schemeClr val="tx1"/>
                          </a:solidFill>
                        </a:rPr>
                        <a:t>Revenue</a:t>
                      </a:r>
                    </a:p>
                  </a:txBody>
                  <a:tcPr/>
                </a:tc>
                <a:tc>
                  <a:txBody>
                    <a:bodyPr/>
                    <a:lstStyle/>
                    <a:p>
                      <a:pPr algn="ctr"/>
                      <a:endParaRPr lang="en-ZA" sz="1400" b="0" dirty="0">
                        <a:solidFill>
                          <a:schemeClr val="tx1"/>
                        </a:solidFill>
                      </a:endParaRPr>
                    </a:p>
                  </a:txBody>
                  <a:tcPr/>
                </a:tc>
                <a:tc>
                  <a:txBody>
                    <a:bodyPr/>
                    <a:lstStyle/>
                    <a:p>
                      <a:pPr algn="r" fontAlgn="b"/>
                      <a:r>
                        <a:rPr lang="en-ZA" sz="1400" b="1" i="0" u="none" strike="noStrike" dirty="0">
                          <a:solidFill>
                            <a:srgbClr val="000000"/>
                          </a:solidFill>
                          <a:effectLst/>
                          <a:latin typeface="+mn-lt"/>
                        </a:rPr>
                        <a:t>7 486 804</a:t>
                      </a:r>
                    </a:p>
                  </a:txBody>
                  <a:tcPr marL="6350" marR="6350" marT="6350" marB="0"/>
                </a:tc>
                <a:tc>
                  <a:txBody>
                    <a:bodyPr/>
                    <a:lstStyle/>
                    <a:p>
                      <a:pPr algn="r" fontAlgn="b"/>
                      <a:r>
                        <a:rPr lang="en-ZA" sz="1400" b="1" i="0" u="none" strike="noStrike" dirty="0">
                          <a:solidFill>
                            <a:srgbClr val="000000"/>
                          </a:solidFill>
                          <a:effectLst/>
                          <a:latin typeface="+mn-lt"/>
                        </a:rPr>
                        <a:t>6 995 488</a:t>
                      </a:r>
                    </a:p>
                  </a:txBody>
                  <a:tcPr marL="6350" marR="6350" marT="6350" marB="0"/>
                </a:tc>
                <a:tc>
                  <a:txBody>
                    <a:bodyPr/>
                    <a:lstStyle/>
                    <a:p>
                      <a:pPr algn="r" fontAlgn="b"/>
                      <a:r>
                        <a:rPr lang="en-ZA" sz="1400" b="1" i="0" u="none" strike="noStrike" dirty="0">
                          <a:solidFill>
                            <a:srgbClr val="000000"/>
                          </a:solidFill>
                          <a:effectLst/>
                          <a:latin typeface="+mn-lt"/>
                        </a:rPr>
                        <a:t>491 316</a:t>
                      </a:r>
                    </a:p>
                  </a:txBody>
                  <a:tcPr marL="6350" marR="6350" marT="6350" marB="0"/>
                </a:tc>
              </a:tr>
              <a:tr h="306910">
                <a:tc>
                  <a:txBody>
                    <a:bodyPr/>
                    <a:lstStyle/>
                    <a:p>
                      <a:pPr lvl="1"/>
                      <a:r>
                        <a:rPr lang="en-ZA" sz="1400" b="0" baseline="0" dirty="0" smtClean="0">
                          <a:solidFill>
                            <a:schemeClr val="tx1"/>
                          </a:solidFill>
                        </a:rPr>
                        <a:t>Annual appropriation</a:t>
                      </a:r>
                    </a:p>
                  </a:txBody>
                  <a:tcPr/>
                </a:tc>
                <a:tc>
                  <a:txBody>
                    <a:bodyPr/>
                    <a:lstStyle/>
                    <a:p>
                      <a:pPr algn="ctr"/>
                      <a:r>
                        <a:rPr lang="en-ZA" sz="1400" b="0" dirty="0" smtClean="0">
                          <a:solidFill>
                            <a:schemeClr val="tx1"/>
                          </a:solidFill>
                        </a:rPr>
                        <a:t>1</a:t>
                      </a:r>
                      <a:endParaRPr lang="en-ZA" sz="1400" b="0" dirty="0">
                        <a:solidFill>
                          <a:schemeClr val="tx1"/>
                        </a:solidFill>
                      </a:endParaRPr>
                    </a:p>
                  </a:txBody>
                  <a:tcPr marL="90000" marR="90000"/>
                </a:tc>
                <a:tc>
                  <a:txBody>
                    <a:bodyPr/>
                    <a:lstStyle/>
                    <a:p>
                      <a:pPr algn="r" fontAlgn="b"/>
                      <a:r>
                        <a:rPr lang="en-ZA" sz="1400" b="0" i="0" u="none" strike="noStrike" dirty="0">
                          <a:solidFill>
                            <a:srgbClr val="000000"/>
                          </a:solidFill>
                          <a:effectLst/>
                          <a:latin typeface="+mn-lt"/>
                        </a:rPr>
                        <a:t>7 483 326</a:t>
                      </a:r>
                    </a:p>
                  </a:txBody>
                  <a:tcPr marL="6350" marR="6350" marT="6350" marB="0"/>
                </a:tc>
                <a:tc>
                  <a:txBody>
                    <a:bodyPr/>
                    <a:lstStyle/>
                    <a:p>
                      <a:pPr algn="r" fontAlgn="b"/>
                      <a:r>
                        <a:rPr lang="en-ZA" sz="1400" b="0" i="0" u="none" strike="noStrike" dirty="0" smtClean="0">
                          <a:solidFill>
                            <a:srgbClr val="000000"/>
                          </a:solidFill>
                          <a:effectLst/>
                          <a:latin typeface="+mn-lt"/>
                        </a:rPr>
                        <a:t>6 985 130</a:t>
                      </a:r>
                      <a:endParaRPr lang="en-ZA" sz="1400" b="0" i="0" u="none" strike="noStrike" dirty="0">
                        <a:solidFill>
                          <a:srgbClr val="000000"/>
                        </a:solidFill>
                        <a:effectLst/>
                        <a:latin typeface="+mn-lt"/>
                      </a:endParaRPr>
                    </a:p>
                  </a:txBody>
                  <a:tcPr marL="6350" marR="6350" marT="6350" marB="0"/>
                </a:tc>
                <a:tc>
                  <a:txBody>
                    <a:bodyPr/>
                    <a:lstStyle/>
                    <a:p>
                      <a:pPr algn="r" fontAlgn="b"/>
                      <a:r>
                        <a:rPr lang="en-ZA" sz="1400" b="0" i="0" u="none" strike="noStrike" dirty="0">
                          <a:solidFill>
                            <a:srgbClr val="000000"/>
                          </a:solidFill>
                          <a:effectLst/>
                          <a:latin typeface="+mn-lt"/>
                        </a:rPr>
                        <a:t>498 196</a:t>
                      </a:r>
                    </a:p>
                  </a:txBody>
                  <a:tcPr marL="6350" marR="6350" marT="6350" marB="0"/>
                </a:tc>
              </a:tr>
              <a:tr h="337122">
                <a:tc>
                  <a:txBody>
                    <a:bodyPr/>
                    <a:lstStyle/>
                    <a:p>
                      <a:pPr lvl="1"/>
                      <a:r>
                        <a:rPr lang="en-ZA" sz="1400" dirty="0" smtClean="0"/>
                        <a:t>Departmental</a:t>
                      </a:r>
                      <a:r>
                        <a:rPr lang="en-ZA" sz="1400" baseline="0" dirty="0" smtClean="0"/>
                        <a:t> revenue</a:t>
                      </a:r>
                      <a:endParaRPr lang="en-ZA" sz="1400" b="1" baseline="0" dirty="0" smtClean="0">
                        <a:solidFill>
                          <a:srgbClr val="FF0000"/>
                        </a:solidFill>
                      </a:endParaRPr>
                    </a:p>
                  </a:txBody>
                  <a:tcPr/>
                </a:tc>
                <a:tc>
                  <a:txBody>
                    <a:bodyPr/>
                    <a:lstStyle/>
                    <a:p>
                      <a:pPr algn="ctr"/>
                      <a:r>
                        <a:rPr lang="en-ZA" sz="1400" b="0" dirty="0" smtClean="0">
                          <a:solidFill>
                            <a:schemeClr val="tx1"/>
                          </a:solidFill>
                        </a:rPr>
                        <a:t>2</a:t>
                      </a:r>
                      <a:endParaRPr lang="en-ZA" sz="1400" b="0" dirty="0">
                        <a:solidFill>
                          <a:schemeClr val="tx1"/>
                        </a:solidFill>
                      </a:endParaRPr>
                    </a:p>
                  </a:txBody>
                  <a:tcPr marL="90000" marR="90000"/>
                </a:tc>
                <a:tc>
                  <a:txBody>
                    <a:bodyPr/>
                    <a:lstStyle/>
                    <a:p>
                      <a:pPr algn="r" fontAlgn="b"/>
                      <a:r>
                        <a:rPr lang="en-ZA" sz="1400" b="0" i="0" u="none" strike="noStrike" dirty="0">
                          <a:solidFill>
                            <a:srgbClr val="000000"/>
                          </a:solidFill>
                          <a:effectLst/>
                          <a:latin typeface="+mn-lt"/>
                        </a:rPr>
                        <a:t>3 478</a:t>
                      </a:r>
                    </a:p>
                  </a:txBody>
                  <a:tcPr marL="6350" marR="6350" marT="6350" marB="0"/>
                </a:tc>
                <a:tc>
                  <a:txBody>
                    <a:bodyPr/>
                    <a:lstStyle/>
                    <a:p>
                      <a:pPr algn="r" fontAlgn="b"/>
                      <a:r>
                        <a:rPr lang="en-ZA" sz="1400" b="0" i="0" u="none" strike="noStrike" dirty="0">
                          <a:solidFill>
                            <a:srgbClr val="000000"/>
                          </a:solidFill>
                          <a:effectLst/>
                          <a:latin typeface="+mn-lt"/>
                        </a:rPr>
                        <a:t>10 358</a:t>
                      </a:r>
                    </a:p>
                  </a:txBody>
                  <a:tcPr marL="6350" marR="6350" marT="6350" marB="0"/>
                </a:tc>
                <a:tc>
                  <a:txBody>
                    <a:bodyPr/>
                    <a:lstStyle/>
                    <a:p>
                      <a:pPr algn="r" fontAlgn="b"/>
                      <a:r>
                        <a:rPr lang="en-ZA" sz="1400" b="0" i="0" u="none" strike="noStrike" dirty="0">
                          <a:solidFill>
                            <a:srgbClr val="000000"/>
                          </a:solidFill>
                          <a:effectLst/>
                          <a:latin typeface="+mn-lt"/>
                        </a:rPr>
                        <a:t>-6 880</a:t>
                      </a:r>
                    </a:p>
                  </a:txBody>
                  <a:tcPr marL="6350" marR="6350" marT="6350" marB="0"/>
                </a:tc>
              </a:tr>
              <a:tr h="3069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baseline="0" dirty="0" smtClean="0"/>
                        <a:t>Expenditure</a:t>
                      </a:r>
                    </a:p>
                  </a:txBody>
                  <a:tcPr/>
                </a:tc>
                <a:tc>
                  <a:txBody>
                    <a:bodyPr/>
                    <a:lstStyle/>
                    <a:p>
                      <a:pPr algn="ctr"/>
                      <a:endParaRPr lang="en-ZA" sz="1400" b="1" dirty="0">
                        <a:solidFill>
                          <a:schemeClr val="tx1"/>
                        </a:solidFill>
                      </a:endParaRPr>
                    </a:p>
                  </a:txBody>
                  <a:tcPr marL="90000" marR="90000"/>
                </a:tc>
                <a:tc>
                  <a:txBody>
                    <a:bodyPr/>
                    <a:lstStyle/>
                    <a:p>
                      <a:pPr algn="r" fontAlgn="b"/>
                      <a:r>
                        <a:rPr lang="en-ZA" sz="1400" b="1" i="0" u="none" strike="noStrike" dirty="0">
                          <a:solidFill>
                            <a:srgbClr val="000000"/>
                          </a:solidFill>
                          <a:effectLst/>
                          <a:latin typeface="+mn-lt"/>
                        </a:rPr>
                        <a:t>7 </a:t>
                      </a:r>
                      <a:r>
                        <a:rPr lang="en-ZA" sz="1400" b="1" i="0" u="none" strike="noStrike" dirty="0" smtClean="0">
                          <a:solidFill>
                            <a:srgbClr val="000000"/>
                          </a:solidFill>
                          <a:effectLst/>
                          <a:latin typeface="+mn-lt"/>
                        </a:rPr>
                        <a:t>486 804</a:t>
                      </a:r>
                      <a:endParaRPr lang="en-ZA" sz="1400" b="1" i="0" u="none" strike="noStrike" dirty="0">
                        <a:solidFill>
                          <a:srgbClr val="000000"/>
                        </a:solidFill>
                        <a:effectLst/>
                        <a:latin typeface="+mn-lt"/>
                      </a:endParaRPr>
                    </a:p>
                  </a:txBody>
                  <a:tcPr marL="6350" marR="6350" marT="6350" marB="0"/>
                </a:tc>
                <a:tc>
                  <a:txBody>
                    <a:bodyPr/>
                    <a:lstStyle/>
                    <a:p>
                      <a:pPr algn="r" fontAlgn="b"/>
                      <a:r>
                        <a:rPr lang="en-ZA" sz="1400" b="1" i="0" u="none" strike="noStrike" dirty="0">
                          <a:solidFill>
                            <a:srgbClr val="000000"/>
                          </a:solidFill>
                          <a:effectLst/>
                          <a:latin typeface="+mn-lt"/>
                        </a:rPr>
                        <a:t>6 </a:t>
                      </a:r>
                      <a:r>
                        <a:rPr lang="en-ZA" sz="1400" b="1" i="0" u="none" strike="noStrike" dirty="0" smtClean="0">
                          <a:solidFill>
                            <a:srgbClr val="000000"/>
                          </a:solidFill>
                          <a:effectLst/>
                          <a:latin typeface="+mn-lt"/>
                        </a:rPr>
                        <a:t>995 488</a:t>
                      </a:r>
                      <a:endParaRPr lang="en-ZA" sz="1400" b="1" i="0" u="none" strike="noStrike" dirty="0">
                        <a:solidFill>
                          <a:srgbClr val="000000"/>
                        </a:solidFill>
                        <a:effectLst/>
                        <a:latin typeface="+mn-lt"/>
                      </a:endParaRPr>
                    </a:p>
                  </a:txBody>
                  <a:tcPr marL="6350" marR="6350" marT="6350" marB="0"/>
                </a:tc>
                <a:tc>
                  <a:txBody>
                    <a:bodyPr/>
                    <a:lstStyle/>
                    <a:p>
                      <a:pPr algn="r" fontAlgn="b"/>
                      <a:r>
                        <a:rPr lang="en-ZA" sz="1400" b="1" i="0" u="none" strike="noStrike" dirty="0">
                          <a:solidFill>
                            <a:srgbClr val="000000"/>
                          </a:solidFill>
                          <a:effectLst/>
                          <a:latin typeface="+mn-lt"/>
                        </a:rPr>
                        <a:t>521 045</a:t>
                      </a:r>
                    </a:p>
                  </a:txBody>
                  <a:tcPr marL="6350" marR="6350" marT="6350" marB="0"/>
                </a:tc>
              </a:tr>
              <a:tr h="302690">
                <a:tc>
                  <a:txBody>
                    <a:bodyPr/>
                    <a:lstStyle/>
                    <a:p>
                      <a:pPr lvl="1"/>
                      <a:r>
                        <a:rPr lang="en-ZA" sz="1400" baseline="0" dirty="0" smtClean="0"/>
                        <a:t>Compensation of employees</a:t>
                      </a:r>
                      <a:endParaRPr lang="en-ZA" sz="1400" b="0" baseline="0" dirty="0" smtClean="0"/>
                    </a:p>
                  </a:txBody>
                  <a:tcPr/>
                </a:tc>
                <a:tc>
                  <a:txBody>
                    <a:bodyPr/>
                    <a:lstStyle/>
                    <a:p>
                      <a:pPr algn="ctr" fontAlgn="b"/>
                      <a:r>
                        <a:rPr lang="en-GB" sz="1400" b="0" i="0" u="none" strike="noStrike" dirty="0">
                          <a:solidFill>
                            <a:srgbClr val="000000"/>
                          </a:solidFill>
                          <a:effectLst/>
                          <a:latin typeface="Calibri" panose="020F0502020204030204" pitchFamily="34" charset="0"/>
                        </a:rPr>
                        <a:t>3</a:t>
                      </a:r>
                    </a:p>
                  </a:txBody>
                  <a:tcPr marL="6350" marR="6350" marT="6350" marB="0"/>
                </a:tc>
                <a:tc>
                  <a:txBody>
                    <a:bodyPr/>
                    <a:lstStyle/>
                    <a:p>
                      <a:pPr algn="r" fontAlgn="b"/>
                      <a:r>
                        <a:rPr lang="en-ZA" sz="1400" b="0" i="0" u="none" strike="noStrike" dirty="0">
                          <a:solidFill>
                            <a:srgbClr val="000000"/>
                          </a:solidFill>
                          <a:effectLst/>
                          <a:latin typeface="+mn-lt"/>
                        </a:rPr>
                        <a:t>496 388</a:t>
                      </a:r>
                    </a:p>
                  </a:txBody>
                  <a:tcPr marL="6350" marR="6350" marT="6350" marB="0"/>
                </a:tc>
                <a:tc>
                  <a:txBody>
                    <a:bodyPr/>
                    <a:lstStyle/>
                    <a:p>
                      <a:pPr algn="r" fontAlgn="b"/>
                      <a:r>
                        <a:rPr lang="en-ZA" sz="1400" b="0" i="0" u="none" strike="noStrike" dirty="0">
                          <a:solidFill>
                            <a:srgbClr val="000000"/>
                          </a:solidFill>
                          <a:effectLst/>
                          <a:latin typeface="+mn-lt"/>
                        </a:rPr>
                        <a:t>444 994</a:t>
                      </a:r>
                    </a:p>
                  </a:txBody>
                  <a:tcPr marL="6350" marR="6350" marT="6350" marB="0"/>
                </a:tc>
                <a:tc>
                  <a:txBody>
                    <a:bodyPr/>
                    <a:lstStyle/>
                    <a:p>
                      <a:pPr algn="r" fontAlgn="b"/>
                      <a:r>
                        <a:rPr lang="en-ZA" sz="1400" b="0" i="0" u="none" strike="noStrike" dirty="0">
                          <a:solidFill>
                            <a:srgbClr val="000000"/>
                          </a:solidFill>
                          <a:effectLst/>
                          <a:latin typeface="+mn-lt"/>
                        </a:rPr>
                        <a:t>51 394</a:t>
                      </a:r>
                    </a:p>
                  </a:txBody>
                  <a:tcPr marL="6350" marR="6350" marT="6350" marB="0"/>
                </a:tc>
              </a:tr>
              <a:tr h="306910">
                <a:tc>
                  <a:txBody>
                    <a:bodyPr/>
                    <a:lstStyle/>
                    <a:p>
                      <a:pPr lvl="1"/>
                      <a:r>
                        <a:rPr lang="en-ZA" sz="1400" dirty="0" smtClean="0"/>
                        <a:t>Goods and services</a:t>
                      </a:r>
                      <a:endParaRPr lang="en-ZA" sz="1400" b="0" baseline="0" dirty="0" smtClean="0"/>
                    </a:p>
                  </a:txBody>
                  <a:tcPr/>
                </a:tc>
                <a:tc>
                  <a:txBody>
                    <a:bodyPr/>
                    <a:lstStyle/>
                    <a:p>
                      <a:pPr algn="ctr" fontAlgn="b"/>
                      <a:r>
                        <a:rPr lang="en-GB" sz="1400" b="0" i="0" u="none" strike="noStrike" dirty="0">
                          <a:solidFill>
                            <a:srgbClr val="000000"/>
                          </a:solidFill>
                          <a:effectLst/>
                          <a:latin typeface="Calibri" panose="020F0502020204030204" pitchFamily="34" charset="0"/>
                        </a:rPr>
                        <a:t>4</a:t>
                      </a:r>
                    </a:p>
                  </a:txBody>
                  <a:tcPr marL="6350" marR="6350" marT="6350" marB="0"/>
                </a:tc>
                <a:tc>
                  <a:txBody>
                    <a:bodyPr/>
                    <a:lstStyle/>
                    <a:p>
                      <a:pPr algn="r" fontAlgn="b"/>
                      <a:r>
                        <a:rPr lang="en-ZA" sz="1400" b="0" i="0" u="none" strike="noStrike" dirty="0">
                          <a:solidFill>
                            <a:srgbClr val="000000"/>
                          </a:solidFill>
                          <a:effectLst/>
                          <a:latin typeface="+mn-lt"/>
                        </a:rPr>
                        <a:t>469 </a:t>
                      </a:r>
                      <a:r>
                        <a:rPr lang="en-ZA" sz="1400" b="0" i="0" u="none" strike="noStrike" dirty="0" smtClean="0">
                          <a:solidFill>
                            <a:srgbClr val="000000"/>
                          </a:solidFill>
                          <a:effectLst/>
                          <a:latin typeface="+mn-lt"/>
                        </a:rPr>
                        <a:t>583</a:t>
                      </a:r>
                      <a:endParaRPr lang="en-ZA" sz="1400" b="0" i="0" u="none" strike="noStrike" dirty="0">
                        <a:solidFill>
                          <a:srgbClr val="000000"/>
                        </a:solidFill>
                        <a:effectLst/>
                        <a:latin typeface="+mn-lt"/>
                      </a:endParaRPr>
                    </a:p>
                  </a:txBody>
                  <a:tcPr marL="6350" marR="6350" marT="6350" marB="0"/>
                </a:tc>
                <a:tc>
                  <a:txBody>
                    <a:bodyPr/>
                    <a:lstStyle/>
                    <a:p>
                      <a:pPr algn="r" fontAlgn="b"/>
                      <a:r>
                        <a:rPr lang="en-ZA" sz="1400" b="0" i="0" u="none" strike="noStrike" dirty="0">
                          <a:solidFill>
                            <a:srgbClr val="000000"/>
                          </a:solidFill>
                          <a:effectLst/>
                          <a:latin typeface="+mn-lt"/>
                        </a:rPr>
                        <a:t>369 420</a:t>
                      </a:r>
                    </a:p>
                  </a:txBody>
                  <a:tcPr marL="6350" marR="6350" marT="6350" marB="0"/>
                </a:tc>
                <a:tc>
                  <a:txBody>
                    <a:bodyPr/>
                    <a:lstStyle/>
                    <a:p>
                      <a:pPr algn="r" fontAlgn="b"/>
                      <a:r>
                        <a:rPr lang="en-ZA" sz="1400" b="0" i="0" u="none" strike="noStrike" dirty="0">
                          <a:solidFill>
                            <a:srgbClr val="000000"/>
                          </a:solidFill>
                          <a:effectLst/>
                          <a:latin typeface="+mn-lt"/>
                        </a:rPr>
                        <a:t>99 </a:t>
                      </a:r>
                      <a:r>
                        <a:rPr lang="en-ZA" sz="1400" b="0" i="0" u="none" strike="noStrike" dirty="0" smtClean="0">
                          <a:solidFill>
                            <a:srgbClr val="000000"/>
                          </a:solidFill>
                          <a:effectLst/>
                          <a:latin typeface="+mn-lt"/>
                        </a:rPr>
                        <a:t>728</a:t>
                      </a:r>
                      <a:endParaRPr lang="en-ZA" sz="1400" b="0" i="0" u="none" strike="noStrike" dirty="0">
                        <a:solidFill>
                          <a:srgbClr val="000000"/>
                        </a:solidFill>
                        <a:effectLst/>
                        <a:latin typeface="+mn-lt"/>
                      </a:endParaRPr>
                    </a:p>
                  </a:txBody>
                  <a:tcPr marL="6350" marR="6350" marT="6350" marB="0"/>
                </a:tc>
              </a:tr>
              <a:tr h="346760">
                <a:tc>
                  <a:txBody>
                    <a:bodyPr/>
                    <a:lstStyle/>
                    <a:p>
                      <a:pPr lvl="1"/>
                      <a:r>
                        <a:rPr lang="en-ZA" sz="1400" baseline="0" dirty="0" smtClean="0"/>
                        <a:t>Interest and rent on land</a:t>
                      </a:r>
                      <a:endParaRPr lang="en-ZA" sz="1400" b="0" baseline="0" dirty="0" smtClean="0"/>
                    </a:p>
                  </a:txBody>
                  <a:tcPr/>
                </a:tc>
                <a:tc>
                  <a:txBody>
                    <a:bodyPr/>
                    <a:lstStyle/>
                    <a:p>
                      <a:pPr algn="ctr" fontAlgn="b"/>
                      <a:r>
                        <a:rPr lang="en-GB" sz="1400" b="0" i="0" u="none" strike="noStrike" dirty="0">
                          <a:solidFill>
                            <a:srgbClr val="000000"/>
                          </a:solidFill>
                          <a:effectLst/>
                          <a:latin typeface="Calibri" panose="020F0502020204030204" pitchFamily="34" charset="0"/>
                        </a:rPr>
                        <a:t>5</a:t>
                      </a:r>
                    </a:p>
                  </a:txBody>
                  <a:tcPr marL="6350" marR="6350" marT="6350" marB="0"/>
                </a:tc>
                <a:tc>
                  <a:txBody>
                    <a:bodyPr/>
                    <a:lstStyle/>
                    <a:p>
                      <a:pPr algn="r" fontAlgn="b"/>
                      <a:r>
                        <a:rPr lang="en-ZA" sz="1400" b="0" i="0" u="none" strike="noStrike" dirty="0">
                          <a:solidFill>
                            <a:srgbClr val="000000"/>
                          </a:solidFill>
                          <a:effectLst/>
                          <a:latin typeface="+mn-lt"/>
                        </a:rPr>
                        <a:t>395</a:t>
                      </a:r>
                    </a:p>
                  </a:txBody>
                  <a:tcPr marL="6350" marR="6350" marT="6350" marB="0"/>
                </a:tc>
                <a:tc>
                  <a:txBody>
                    <a:bodyPr/>
                    <a:lstStyle/>
                    <a:p>
                      <a:pPr algn="r" fontAlgn="b"/>
                      <a:r>
                        <a:rPr lang="en-ZA" sz="1400" b="0" i="0" u="none" strike="noStrike" dirty="0">
                          <a:solidFill>
                            <a:srgbClr val="000000"/>
                          </a:solidFill>
                          <a:effectLst/>
                          <a:latin typeface="+mn-lt"/>
                        </a:rPr>
                        <a:t>1 806</a:t>
                      </a:r>
                    </a:p>
                  </a:txBody>
                  <a:tcPr marL="6350" marR="6350" marT="6350" marB="0"/>
                </a:tc>
                <a:tc>
                  <a:txBody>
                    <a:bodyPr/>
                    <a:lstStyle/>
                    <a:p>
                      <a:pPr algn="r" fontAlgn="b"/>
                      <a:r>
                        <a:rPr lang="en-ZA" sz="1400" b="0" i="0" u="none" strike="noStrike" dirty="0">
                          <a:solidFill>
                            <a:srgbClr val="000000"/>
                          </a:solidFill>
                          <a:effectLst/>
                          <a:latin typeface="+mn-lt"/>
                        </a:rPr>
                        <a:t>-1 411</a:t>
                      </a:r>
                    </a:p>
                  </a:txBody>
                  <a:tcPr marL="6350" marR="6350" marT="6350" marB="0"/>
                </a:tc>
              </a:tr>
              <a:tr h="375211">
                <a:tc>
                  <a:txBody>
                    <a:bodyPr/>
                    <a:lstStyle/>
                    <a:p>
                      <a:pPr lvl="1"/>
                      <a:r>
                        <a:rPr lang="en-ZA" sz="1400" baseline="0" dirty="0" smtClean="0"/>
                        <a:t>Transfers and subsidies</a:t>
                      </a:r>
                      <a:endParaRPr lang="en-ZA" sz="1400" b="0" baseline="0" dirty="0" smtClean="0"/>
                    </a:p>
                  </a:txBody>
                  <a:tcPr/>
                </a:tc>
                <a:tc>
                  <a:txBody>
                    <a:bodyPr/>
                    <a:lstStyle/>
                    <a:p>
                      <a:pPr algn="ctr" fontAlgn="b"/>
                      <a:r>
                        <a:rPr lang="en-GB" sz="1400" b="0" i="0" u="none" strike="noStrike" dirty="0">
                          <a:solidFill>
                            <a:srgbClr val="000000"/>
                          </a:solidFill>
                          <a:effectLst/>
                          <a:latin typeface="Calibri" panose="020F0502020204030204" pitchFamily="34" charset="0"/>
                        </a:rPr>
                        <a:t>7</a:t>
                      </a:r>
                    </a:p>
                  </a:txBody>
                  <a:tcPr marL="6350" marR="6350" marT="6350" marB="0"/>
                </a:tc>
                <a:tc>
                  <a:txBody>
                    <a:bodyPr/>
                    <a:lstStyle/>
                    <a:p>
                      <a:pPr algn="r" fontAlgn="b"/>
                      <a:r>
                        <a:rPr lang="en-ZA" sz="1400" b="0" i="0" u="none" strike="noStrike" dirty="0">
                          <a:solidFill>
                            <a:srgbClr val="000000"/>
                          </a:solidFill>
                          <a:effectLst/>
                          <a:latin typeface="+mn-lt"/>
                        </a:rPr>
                        <a:t>6 470 599</a:t>
                      </a:r>
                    </a:p>
                  </a:txBody>
                  <a:tcPr marL="6350" marR="6350" marT="6350" marB="0"/>
                </a:tc>
                <a:tc>
                  <a:txBody>
                    <a:bodyPr/>
                    <a:lstStyle/>
                    <a:p>
                      <a:pPr algn="r" fontAlgn="b"/>
                      <a:r>
                        <a:rPr lang="en-ZA" sz="1400" b="0" i="0" u="none" strike="noStrike" dirty="0">
                          <a:solidFill>
                            <a:srgbClr val="000000"/>
                          </a:solidFill>
                          <a:effectLst/>
                          <a:latin typeface="+mn-lt"/>
                        </a:rPr>
                        <a:t>6 088 989</a:t>
                      </a:r>
                    </a:p>
                  </a:txBody>
                  <a:tcPr marL="6350" marR="6350" marT="6350" marB="0"/>
                </a:tc>
                <a:tc>
                  <a:txBody>
                    <a:bodyPr/>
                    <a:lstStyle/>
                    <a:p>
                      <a:pPr algn="r" fontAlgn="b"/>
                      <a:r>
                        <a:rPr lang="en-ZA" sz="1400" b="0" i="0" u="none" strike="noStrike" dirty="0">
                          <a:solidFill>
                            <a:srgbClr val="000000"/>
                          </a:solidFill>
                          <a:effectLst/>
                          <a:latin typeface="+mn-lt"/>
                        </a:rPr>
                        <a:t>381 610</a:t>
                      </a:r>
                    </a:p>
                  </a:txBody>
                  <a:tcPr marL="6350" marR="6350" marT="6350" marB="0"/>
                </a:tc>
              </a:tr>
              <a:tr h="401160">
                <a:tc>
                  <a:txBody>
                    <a:bodyPr/>
                    <a:lstStyle/>
                    <a:p>
                      <a:pPr lvl="1"/>
                      <a:r>
                        <a:rPr lang="en-ZA" sz="1400" baseline="0" dirty="0" smtClean="0"/>
                        <a:t>Tangible capital assets</a:t>
                      </a:r>
                      <a:endParaRPr lang="en-ZA" sz="1400" b="0" baseline="0" dirty="0" smtClean="0"/>
                    </a:p>
                  </a:txBody>
                  <a:tcPr/>
                </a:tc>
                <a:tc>
                  <a:txBody>
                    <a:bodyPr/>
                    <a:lstStyle/>
                    <a:p>
                      <a:pPr marL="0" algn="ctr" defTabSz="914400" rtl="0" eaLnBrk="1" fontAlgn="b" latinLnBrk="0" hangingPunct="1"/>
                      <a:r>
                        <a:rPr lang="en-ZA" sz="1400" b="0" kern="1200" baseline="0" dirty="0" smtClean="0">
                          <a:solidFill>
                            <a:schemeClr val="dk1"/>
                          </a:solidFill>
                          <a:latin typeface="+mn-lt"/>
                          <a:ea typeface="+mn-ea"/>
                          <a:cs typeface="+mn-cs"/>
                        </a:rPr>
                        <a:t>8</a:t>
                      </a:r>
                      <a:endParaRPr lang="en-ZA" sz="1400" b="0" kern="1200" baseline="0" dirty="0">
                        <a:solidFill>
                          <a:schemeClr val="dk1"/>
                        </a:solidFill>
                        <a:latin typeface="+mn-lt"/>
                        <a:ea typeface="+mn-ea"/>
                        <a:cs typeface="+mn-cs"/>
                      </a:endParaRPr>
                    </a:p>
                  </a:txBody>
                  <a:tcPr marL="90000" marR="90000" marT="0" marB="0"/>
                </a:tc>
                <a:tc>
                  <a:txBody>
                    <a:bodyPr/>
                    <a:lstStyle/>
                    <a:p>
                      <a:pPr algn="r" fontAlgn="b"/>
                      <a:r>
                        <a:rPr lang="en-ZA" sz="1400" b="0" i="0" u="none" strike="noStrike" dirty="0">
                          <a:solidFill>
                            <a:srgbClr val="000000"/>
                          </a:solidFill>
                          <a:effectLst/>
                          <a:latin typeface="+mn-lt"/>
                        </a:rPr>
                        <a:t>8 981</a:t>
                      </a:r>
                    </a:p>
                  </a:txBody>
                  <a:tcPr marL="6350" marR="6350" marT="6350" marB="0"/>
                </a:tc>
                <a:tc>
                  <a:txBody>
                    <a:bodyPr/>
                    <a:lstStyle/>
                    <a:p>
                      <a:pPr algn="r" fontAlgn="b"/>
                      <a:r>
                        <a:rPr lang="en-ZA" sz="1400" b="0" i="0" u="none" strike="noStrike" dirty="0" smtClean="0">
                          <a:solidFill>
                            <a:srgbClr val="000000"/>
                          </a:solidFill>
                          <a:effectLst/>
                          <a:latin typeface="+mn-lt"/>
                        </a:rPr>
                        <a:t>167 94</a:t>
                      </a:r>
                      <a:endParaRPr lang="en-ZA" sz="1400" b="0" i="0" u="none" strike="noStrike" dirty="0">
                        <a:solidFill>
                          <a:srgbClr val="000000"/>
                        </a:solidFill>
                        <a:effectLst/>
                        <a:latin typeface="+mn-lt"/>
                      </a:endParaRPr>
                    </a:p>
                  </a:txBody>
                  <a:tcPr marL="6350" marR="6350" marT="6350" marB="0"/>
                </a:tc>
                <a:tc>
                  <a:txBody>
                    <a:bodyPr/>
                    <a:lstStyle/>
                    <a:p>
                      <a:pPr algn="r" fontAlgn="b"/>
                      <a:r>
                        <a:rPr lang="en-ZA" sz="1400" b="0" i="0" u="none" strike="noStrike" dirty="0">
                          <a:solidFill>
                            <a:srgbClr val="000000"/>
                          </a:solidFill>
                          <a:effectLst/>
                          <a:latin typeface="+mn-lt"/>
                        </a:rPr>
                        <a:t>-7 813</a:t>
                      </a:r>
                    </a:p>
                  </a:txBody>
                  <a:tcPr marL="6350" marR="6350" marT="6350" marB="0"/>
                </a:tc>
              </a:tr>
              <a:tr h="306910">
                <a:tc>
                  <a:txBody>
                    <a:bodyPr/>
                    <a:lstStyle/>
                    <a:p>
                      <a:pPr lvl="1"/>
                      <a:r>
                        <a:rPr lang="en-ZA" sz="1400" baseline="0" dirty="0" smtClean="0"/>
                        <a:t>Intangible assets</a:t>
                      </a:r>
                      <a:endParaRPr lang="en-ZA" sz="1400" b="0" baseline="0" dirty="0" smtClean="0"/>
                    </a:p>
                  </a:txBody>
                  <a:tcPr/>
                </a:tc>
                <a:tc>
                  <a:txBody>
                    <a:bodyPr/>
                    <a:lstStyle/>
                    <a:p>
                      <a:pPr marL="0" algn="ctr" defTabSz="914400" rtl="0" eaLnBrk="1" fontAlgn="b" latinLnBrk="0" hangingPunct="1"/>
                      <a:r>
                        <a:rPr lang="en-ZA" sz="1400" b="0" kern="1200" baseline="0" dirty="0" smtClean="0">
                          <a:solidFill>
                            <a:schemeClr val="dk1"/>
                          </a:solidFill>
                          <a:latin typeface="+mn-lt"/>
                          <a:ea typeface="+mn-ea"/>
                          <a:cs typeface="+mn-cs"/>
                        </a:rPr>
                        <a:t>8</a:t>
                      </a:r>
                      <a:endParaRPr lang="en-ZA" sz="1400" b="0" kern="1200" baseline="0" dirty="0">
                        <a:solidFill>
                          <a:schemeClr val="dk1"/>
                        </a:solidFill>
                        <a:latin typeface="+mn-lt"/>
                        <a:ea typeface="+mn-ea"/>
                        <a:cs typeface="+mn-cs"/>
                      </a:endParaRPr>
                    </a:p>
                  </a:txBody>
                  <a:tcPr marL="90000" marR="90000" marT="0" marB="0"/>
                </a:tc>
                <a:tc>
                  <a:txBody>
                    <a:bodyPr/>
                    <a:lstStyle/>
                    <a:p>
                      <a:pPr algn="r" fontAlgn="b"/>
                      <a:r>
                        <a:rPr lang="en-ZA" sz="1400" b="0" i="0" u="none" strike="noStrike" dirty="0">
                          <a:solidFill>
                            <a:srgbClr val="000000"/>
                          </a:solidFill>
                          <a:effectLst/>
                          <a:latin typeface="+mn-lt"/>
                        </a:rPr>
                        <a:t>518</a:t>
                      </a:r>
                    </a:p>
                  </a:txBody>
                  <a:tcPr marL="6350" marR="6350" marT="6350" marB="0"/>
                </a:tc>
                <a:tc>
                  <a:txBody>
                    <a:bodyPr/>
                    <a:lstStyle/>
                    <a:p>
                      <a:pPr algn="r" fontAlgn="b"/>
                      <a:r>
                        <a:rPr lang="en-ZA" sz="1400" b="0" i="0" u="none" strike="noStrike" dirty="0">
                          <a:solidFill>
                            <a:srgbClr val="000000"/>
                          </a:solidFill>
                          <a:effectLst/>
                          <a:latin typeface="+mn-lt"/>
                        </a:rPr>
                        <a:t>62</a:t>
                      </a:r>
                    </a:p>
                  </a:txBody>
                  <a:tcPr marL="6350" marR="6350" marT="6350" marB="0"/>
                </a:tc>
                <a:tc>
                  <a:txBody>
                    <a:bodyPr/>
                    <a:lstStyle/>
                    <a:p>
                      <a:pPr algn="r" fontAlgn="b"/>
                      <a:r>
                        <a:rPr lang="en-ZA" sz="1400" b="0" i="0" u="none" strike="noStrike" dirty="0">
                          <a:solidFill>
                            <a:srgbClr val="000000"/>
                          </a:solidFill>
                          <a:effectLst/>
                          <a:latin typeface="+mn-lt"/>
                        </a:rPr>
                        <a:t>456</a:t>
                      </a:r>
                    </a:p>
                  </a:txBody>
                  <a:tcPr marL="6350" marR="6350" marT="6350" marB="0"/>
                </a:tc>
              </a:tr>
              <a:tr h="346760">
                <a:tc>
                  <a:txBody>
                    <a:bodyPr/>
                    <a:lstStyle/>
                    <a:p>
                      <a:pPr lvl="1"/>
                      <a:r>
                        <a:rPr lang="en-ZA" sz="1400" b="0" baseline="0" dirty="0" smtClean="0"/>
                        <a:t>Payments for financial assets</a:t>
                      </a:r>
                    </a:p>
                  </a:txBody>
                  <a:tcPr/>
                </a:tc>
                <a:tc>
                  <a:txBody>
                    <a:bodyPr/>
                    <a:lstStyle/>
                    <a:p>
                      <a:pPr marL="0" algn="ctr" defTabSz="914400" rtl="0" eaLnBrk="1" fontAlgn="b" latinLnBrk="0" hangingPunct="1"/>
                      <a:r>
                        <a:rPr lang="en-ZA" sz="1400" b="0" kern="1200" baseline="0" dirty="0" smtClean="0">
                          <a:solidFill>
                            <a:schemeClr val="dk1"/>
                          </a:solidFill>
                          <a:latin typeface="+mn-lt"/>
                          <a:ea typeface="+mn-ea"/>
                          <a:cs typeface="+mn-cs"/>
                        </a:rPr>
                        <a:t>6</a:t>
                      </a:r>
                      <a:endParaRPr lang="en-ZA" sz="1400" b="0" kern="1200" baseline="0" dirty="0">
                        <a:solidFill>
                          <a:schemeClr val="dk1"/>
                        </a:solidFill>
                        <a:latin typeface="+mn-lt"/>
                        <a:ea typeface="+mn-ea"/>
                        <a:cs typeface="+mn-cs"/>
                      </a:endParaRPr>
                    </a:p>
                  </a:txBody>
                  <a:tcPr marL="90000" marR="90000" marT="0" marB="0"/>
                </a:tc>
                <a:tc>
                  <a:txBody>
                    <a:bodyPr/>
                    <a:lstStyle/>
                    <a:p>
                      <a:pPr algn="r" fontAlgn="b"/>
                      <a:r>
                        <a:rPr lang="en-ZA" sz="1400" b="0" i="0" u="none" strike="noStrike" dirty="0">
                          <a:solidFill>
                            <a:srgbClr val="000000"/>
                          </a:solidFill>
                          <a:effectLst/>
                          <a:latin typeface="+mn-lt"/>
                        </a:rPr>
                        <a:t>2 085</a:t>
                      </a:r>
                    </a:p>
                  </a:txBody>
                  <a:tcPr marL="6350" marR="6350" marT="6350" marB="0"/>
                </a:tc>
                <a:tc>
                  <a:txBody>
                    <a:bodyPr/>
                    <a:lstStyle/>
                    <a:p>
                      <a:pPr algn="r" fontAlgn="b"/>
                      <a:r>
                        <a:rPr lang="en-ZA" sz="1400" b="0" i="0" u="none" strike="noStrike" dirty="0">
                          <a:solidFill>
                            <a:srgbClr val="000000"/>
                          </a:solidFill>
                          <a:effectLst/>
                          <a:latin typeface="+mn-lt"/>
                        </a:rPr>
                        <a:t>5 222</a:t>
                      </a:r>
                    </a:p>
                  </a:txBody>
                  <a:tcPr marL="6350" marR="6350" marT="6350" marB="0"/>
                </a:tc>
                <a:tc>
                  <a:txBody>
                    <a:bodyPr/>
                    <a:lstStyle/>
                    <a:p>
                      <a:pPr algn="r" fontAlgn="b"/>
                      <a:r>
                        <a:rPr lang="en-ZA" sz="1400" b="0" i="0" u="none" strike="noStrike" dirty="0">
                          <a:solidFill>
                            <a:srgbClr val="000000"/>
                          </a:solidFill>
                          <a:effectLst/>
                          <a:latin typeface="+mn-lt"/>
                        </a:rPr>
                        <a:t>-3 137</a:t>
                      </a:r>
                    </a:p>
                  </a:txBody>
                  <a:tcPr marL="6350" marR="6350" marT="6350" marB="0"/>
                </a:tc>
              </a:tr>
              <a:tr h="346760">
                <a:tc>
                  <a:txBody>
                    <a:bodyPr/>
                    <a:lstStyle/>
                    <a:p>
                      <a:r>
                        <a:rPr lang="en-ZA" sz="1400" b="1" baseline="0" dirty="0" smtClean="0"/>
                        <a:t>Surplus for the year</a:t>
                      </a:r>
                    </a:p>
                  </a:txBody>
                  <a:tcPr/>
                </a:tc>
                <a:tc>
                  <a:txBody>
                    <a:bodyPr/>
                    <a:lstStyle/>
                    <a:p>
                      <a:pPr marL="0" algn="ctr" defTabSz="914400" rtl="0" eaLnBrk="1" fontAlgn="b" latinLnBrk="0" hangingPunct="1"/>
                      <a:endParaRPr lang="en-ZA" sz="1400" b="1" kern="1200" baseline="0" dirty="0">
                        <a:solidFill>
                          <a:schemeClr val="dk1"/>
                        </a:solidFill>
                        <a:latin typeface="+mn-lt"/>
                        <a:ea typeface="+mn-ea"/>
                        <a:cs typeface="+mn-cs"/>
                      </a:endParaRPr>
                    </a:p>
                  </a:txBody>
                  <a:tcPr marL="90000" marR="90000" marT="0" marB="0"/>
                </a:tc>
                <a:tc>
                  <a:txBody>
                    <a:bodyPr/>
                    <a:lstStyle/>
                    <a:p>
                      <a:pPr algn="r" fontAlgn="b"/>
                      <a:r>
                        <a:rPr lang="en-ZA" sz="1400" b="1" i="0" u="none" strike="noStrike" dirty="0">
                          <a:solidFill>
                            <a:srgbClr val="000000"/>
                          </a:solidFill>
                          <a:effectLst/>
                          <a:latin typeface="+mn-lt"/>
                        </a:rPr>
                        <a:t>38 </a:t>
                      </a:r>
                      <a:r>
                        <a:rPr lang="en-ZA" sz="1400" b="1" i="0" u="none" strike="noStrike" dirty="0" smtClean="0">
                          <a:solidFill>
                            <a:srgbClr val="000000"/>
                          </a:solidFill>
                          <a:effectLst/>
                          <a:latin typeface="+mn-lt"/>
                        </a:rPr>
                        <a:t>255</a:t>
                      </a:r>
                      <a:endParaRPr lang="en-ZA" sz="1400" b="1" i="0" u="none" strike="noStrike" dirty="0">
                        <a:solidFill>
                          <a:srgbClr val="000000"/>
                        </a:solidFill>
                        <a:effectLst/>
                        <a:latin typeface="+mn-lt"/>
                      </a:endParaRPr>
                    </a:p>
                  </a:txBody>
                  <a:tcPr marL="6350" marR="6350" marT="6350" marB="0"/>
                </a:tc>
                <a:tc>
                  <a:txBody>
                    <a:bodyPr/>
                    <a:lstStyle/>
                    <a:p>
                      <a:pPr algn="r" fontAlgn="b"/>
                      <a:r>
                        <a:rPr lang="en-ZA" sz="1400" b="1" i="0" u="none" strike="noStrike" dirty="0">
                          <a:solidFill>
                            <a:srgbClr val="000000"/>
                          </a:solidFill>
                          <a:effectLst/>
                          <a:latin typeface="+mn-lt"/>
                        </a:rPr>
                        <a:t>68 201</a:t>
                      </a:r>
                    </a:p>
                  </a:txBody>
                  <a:tcPr marL="6350" marR="6350" marT="6350" marB="0"/>
                </a:tc>
                <a:tc>
                  <a:txBody>
                    <a:bodyPr/>
                    <a:lstStyle/>
                    <a:p>
                      <a:pPr algn="r" fontAlgn="b"/>
                      <a:r>
                        <a:rPr lang="en-ZA" sz="1400" b="1" i="0" u="none" strike="noStrike" dirty="0">
                          <a:solidFill>
                            <a:srgbClr val="000000"/>
                          </a:solidFill>
                          <a:effectLst/>
                          <a:latin typeface="+mn-lt"/>
                        </a:rPr>
                        <a:t>-29 </a:t>
                      </a:r>
                      <a:r>
                        <a:rPr lang="en-ZA" sz="1400" b="1" i="0" u="none" strike="noStrike" dirty="0" smtClean="0">
                          <a:solidFill>
                            <a:srgbClr val="000000"/>
                          </a:solidFill>
                          <a:effectLst/>
                          <a:latin typeface="+mn-lt"/>
                        </a:rPr>
                        <a:t>947</a:t>
                      </a:r>
                      <a:endParaRPr lang="en-ZA" sz="1400" b="1" i="0" u="none" strike="noStrike" dirty="0">
                        <a:solidFill>
                          <a:srgbClr val="000000"/>
                        </a:solidFill>
                        <a:effectLst/>
                        <a:latin typeface="+mn-lt"/>
                      </a:endParaRPr>
                    </a:p>
                  </a:txBody>
                  <a:tcPr marL="6350" marR="6350" marT="6350" marB="0"/>
                </a:tc>
              </a:tr>
            </a:tbl>
          </a:graphicData>
        </a:graphic>
      </p:graphicFrame>
    </p:spTree>
    <p:extLst>
      <p:ext uri="{BB962C8B-B14F-4D97-AF65-F5344CB8AC3E}">
        <p14:creationId xmlns:p14="http://schemas.microsoft.com/office/powerpoint/2010/main" xmlns="" val="287289751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4</a:t>
            </a:fld>
            <a:endParaRPr lang="en-US" altLang="en-US" sz="1400" smtClean="0">
              <a:latin typeface="Times" pitchFamily="18" charset="0"/>
            </a:endParaRPr>
          </a:p>
        </p:txBody>
      </p:sp>
      <p:cxnSp>
        <p:nvCxnSpPr>
          <p:cNvPr id="6" name="Straight Connector 5"/>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48088" y="690050"/>
            <a:ext cx="7799670" cy="954107"/>
          </a:xfrm>
          <a:prstGeom prst="rect">
            <a:avLst/>
          </a:prstGeom>
          <a:noFill/>
        </p:spPr>
        <p:txBody>
          <a:bodyPr wrap="square" rtlCol="0">
            <a:spAutoFit/>
          </a:bodyPr>
          <a:lstStyle/>
          <a:p>
            <a:r>
              <a:rPr lang="en-US" sz="2800" b="1" dirty="0" smtClean="0">
                <a:solidFill>
                  <a:schemeClr val="accent6"/>
                </a:solidFill>
              </a:rPr>
              <a:t>Part A – Non-Financial Information </a:t>
            </a:r>
            <a:endParaRPr lang="en-ZA" sz="2800" b="1" dirty="0" smtClean="0">
              <a:solidFill>
                <a:schemeClr val="accent6"/>
              </a:solidFill>
            </a:endParaRPr>
          </a:p>
          <a:p>
            <a:r>
              <a:rPr lang="en-ZA" sz="2800" b="1" dirty="0" smtClean="0">
                <a:solidFill>
                  <a:schemeClr val="accent6"/>
                </a:solidFill>
              </a:rPr>
              <a:t>Mandate of the Department </a:t>
            </a:r>
            <a:endParaRPr lang="en-ZA" sz="2800" b="1" dirty="0">
              <a:solidFill>
                <a:schemeClr val="accent6"/>
              </a:solidFill>
            </a:endParaRPr>
          </a:p>
        </p:txBody>
      </p:sp>
      <p:pic>
        <p:nvPicPr>
          <p:cNvPr id="8" name="Picture 7" descr="southafrica-flag1"/>
          <p:cNvPicPr>
            <a:picLocks noChangeAspect="1" noChangeArrowheads="1" noCrop="1"/>
          </p:cNvPicPr>
          <p:nvPr/>
        </p:nvPicPr>
        <p:blipFill>
          <a:blip r:embed="rId4" cstate="print"/>
          <a:srcRect/>
          <a:stretch>
            <a:fillRect/>
          </a:stretch>
        </p:blipFill>
        <p:spPr bwMode="auto">
          <a:xfrm>
            <a:off x="7668344" y="6263640"/>
            <a:ext cx="415052" cy="274320"/>
          </a:xfrm>
          <a:prstGeom prst="rect">
            <a:avLst/>
          </a:prstGeom>
          <a:noFill/>
          <a:ln w="9525">
            <a:noFill/>
            <a:miter lim="800000"/>
            <a:headEnd/>
            <a:tailEnd/>
          </a:ln>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Picture 8"/>
          <p:cNvPicPr>
            <a:picLocks noChangeAspect="1"/>
          </p:cNvPicPr>
          <p:nvPr/>
        </p:nvPicPr>
        <p:blipFill>
          <a:blip r:embed="rId5" cstate="print"/>
          <a:stretch>
            <a:fillRect/>
          </a:stretch>
        </p:blipFill>
        <p:spPr>
          <a:xfrm>
            <a:off x="-7962" y="1616326"/>
            <a:ext cx="9168908" cy="853572"/>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962" y="1849176"/>
            <a:ext cx="9168908" cy="5013176"/>
          </a:xfrm>
          <a:prstGeom prst="rect">
            <a:avLst/>
          </a:prstGeom>
        </p:spPr>
      </p:pic>
    </p:spTree>
    <p:extLst>
      <p:ext uri="{BB962C8B-B14F-4D97-AF65-F5344CB8AC3E}">
        <p14:creationId xmlns:p14="http://schemas.microsoft.com/office/powerpoint/2010/main" xmlns="" val="253353251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40</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US" sz="2400" b="1" dirty="0" smtClean="0">
                <a:solidFill>
                  <a:schemeClr val="bg1"/>
                </a:solidFill>
              </a:rPr>
              <a:t>Explanatory Notes To Statement </a:t>
            </a:r>
          </a:p>
          <a:p>
            <a:r>
              <a:rPr lang="en-US" sz="2400" b="1" dirty="0" smtClean="0">
                <a:solidFill>
                  <a:schemeClr val="bg1"/>
                </a:solidFill>
              </a:rPr>
              <a:t>Of Financial Performance</a:t>
            </a:r>
            <a:endParaRPr lang="en-ZA" sz="2400" b="1" dirty="0">
              <a:solidFill>
                <a:schemeClr val="bg1"/>
              </a:solidFill>
            </a:endParaRP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Content Placeholder 2"/>
          <p:cNvSpPr txBox="1">
            <a:spLocks/>
          </p:cNvSpPr>
          <p:nvPr/>
        </p:nvSpPr>
        <p:spPr>
          <a:xfrm>
            <a:off x="197296" y="990072"/>
            <a:ext cx="8763000" cy="53641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n-ZA" sz="1600" b="1" u="sng" dirty="0" smtClean="0"/>
              <a:t>Revenue</a:t>
            </a:r>
          </a:p>
          <a:p>
            <a:pPr algn="just">
              <a:buFont typeface="Wingdings" pitchFamily="2" charset="2"/>
              <a:buChar char="q"/>
            </a:pPr>
            <a:r>
              <a:rPr lang="en-ZA" sz="1600" b="1" dirty="0" smtClean="0"/>
              <a:t>Annual appropriation </a:t>
            </a:r>
          </a:p>
          <a:p>
            <a:pPr algn="just"/>
            <a:r>
              <a:rPr lang="en-ZA" sz="1600" dirty="0" smtClean="0"/>
              <a:t>Increase of R498 million or 7% in the budget allocation relates to year-on-year annual inflationary increase for salary adjustments, goods and services and transfers and subsidies.</a:t>
            </a:r>
          </a:p>
          <a:p>
            <a:pPr algn="just">
              <a:buFont typeface="Wingdings" panose="05000000000000000000" pitchFamily="2" charset="2"/>
              <a:buChar char="q"/>
            </a:pPr>
            <a:r>
              <a:rPr lang="en-ZA" sz="1600" b="1" u="sng" dirty="0" smtClean="0"/>
              <a:t>Departmental Revenue</a:t>
            </a:r>
            <a:endParaRPr lang="en-ZA" sz="1600" b="1" dirty="0" smtClean="0"/>
          </a:p>
          <a:p>
            <a:pPr algn="just"/>
            <a:r>
              <a:rPr lang="en-ZA" sz="1600" dirty="0" smtClean="0"/>
              <a:t>Departmental revenue variance of R6.9 million or 66% and it is mainly attributable to interest generated from transfer payment for the Non-state Sector Incentive that were not paid over to the Department by the 31</a:t>
            </a:r>
            <a:r>
              <a:rPr lang="en-ZA" sz="1600" baseline="30000" dirty="0" smtClean="0"/>
              <a:t>st</a:t>
            </a:r>
            <a:r>
              <a:rPr lang="en-ZA" sz="1600" dirty="0" smtClean="0"/>
              <a:t> of March 2019. The interest amount was subsequently paid in April 2019.</a:t>
            </a:r>
            <a:endParaRPr lang="en-ZA" sz="1600" b="1" u="sng" dirty="0" smtClean="0"/>
          </a:p>
          <a:p>
            <a:pPr marL="0" indent="0" algn="just">
              <a:buFont typeface="Arial" panose="020B0604020202020204" pitchFamily="34" charset="0"/>
              <a:buNone/>
            </a:pPr>
            <a:r>
              <a:rPr lang="en-ZA" sz="1600" b="1" u="sng" dirty="0" smtClean="0"/>
              <a:t>Expenditure</a:t>
            </a:r>
          </a:p>
          <a:p>
            <a:pPr algn="just">
              <a:buFont typeface="Wingdings" pitchFamily="2" charset="2"/>
              <a:buChar char="q"/>
            </a:pPr>
            <a:r>
              <a:rPr lang="en-ZA" sz="1600" b="1" dirty="0" smtClean="0"/>
              <a:t>Compensation of employees</a:t>
            </a:r>
          </a:p>
          <a:p>
            <a:pPr algn="just"/>
            <a:r>
              <a:rPr lang="en-ZA" sz="1600" dirty="0" smtClean="0"/>
              <a:t>Compensation of employees variance of R51 million or 12% compared to  the previous financial year. The improvements in conditions of service as well as the filling of posts in the current financial year as part of the implementation of the new organisational structure has contributed to increase in the expenditure. </a:t>
            </a:r>
          </a:p>
          <a:p>
            <a:pPr marL="342900" lvl="1" indent="-342900" algn="just">
              <a:buFont typeface="Wingdings" pitchFamily="2" charset="2"/>
              <a:buChar char="q"/>
            </a:pPr>
            <a:r>
              <a:rPr lang="en-ZA" sz="1600" b="1" dirty="0" smtClean="0"/>
              <a:t>Goods and Services</a:t>
            </a:r>
          </a:p>
          <a:p>
            <a:pPr marL="285750" lvl="1" algn="just">
              <a:buFont typeface="Arial" panose="020B0604020202020204" pitchFamily="34" charset="0"/>
              <a:buChar char="•"/>
            </a:pPr>
            <a:r>
              <a:rPr lang="en-ZA" sz="1600" dirty="0" smtClean="0"/>
              <a:t>Goods and services expenditure variance of R99.9 million or 27% and is mainly due to the number of declared state funerals that are unforeseen and unavoidable in nature. </a:t>
            </a:r>
            <a:endParaRPr lang="en-GB" sz="1600" dirty="0" smtClean="0"/>
          </a:p>
        </p:txBody>
      </p:sp>
    </p:spTree>
    <p:extLst>
      <p:ext uri="{BB962C8B-B14F-4D97-AF65-F5344CB8AC3E}">
        <p14:creationId xmlns:p14="http://schemas.microsoft.com/office/powerpoint/2010/main" xmlns="" val="28134542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41</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US" sz="2400" b="1" dirty="0" smtClean="0">
                <a:solidFill>
                  <a:schemeClr val="bg1"/>
                </a:solidFill>
              </a:rPr>
              <a:t>Cont.</a:t>
            </a:r>
            <a:endParaRPr lang="en-ZA" sz="2400" b="1" dirty="0" smtClean="0">
              <a:solidFill>
                <a:schemeClr val="bg1"/>
              </a:solidFill>
            </a:endParaRPr>
          </a:p>
          <a:p>
            <a:endParaRPr lang="en-ZA" sz="2400" b="1" dirty="0">
              <a:solidFill>
                <a:schemeClr val="bg1"/>
              </a:solidFill>
            </a:endParaRP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179512" y="1124744"/>
            <a:ext cx="8780784" cy="4031873"/>
          </a:xfrm>
          <a:prstGeom prst="rect">
            <a:avLst/>
          </a:prstGeom>
        </p:spPr>
        <p:txBody>
          <a:bodyPr wrap="square">
            <a:spAutoFit/>
          </a:bodyPr>
          <a:lstStyle/>
          <a:p>
            <a:pPr marL="342900" lvl="1" indent="-342900" algn="just">
              <a:buFont typeface="Wingdings" pitchFamily="2" charset="2"/>
              <a:buChar char="q"/>
            </a:pPr>
            <a:r>
              <a:rPr lang="en-ZA" sz="1600" b="1" dirty="0"/>
              <a:t>Transfers and subsidies</a:t>
            </a:r>
          </a:p>
          <a:p>
            <a:pPr marL="742950" lvl="2" indent="-342900" algn="just">
              <a:buFont typeface="Wingdings" pitchFamily="2" charset="2"/>
              <a:buChar char="§"/>
            </a:pPr>
            <a:r>
              <a:rPr lang="en-ZA" sz="1600" dirty="0"/>
              <a:t>The variance in transfers and subsidies relate to annual inflationary adjustment of 6% or R381.6 million</a:t>
            </a:r>
            <a:r>
              <a:rPr lang="en-ZA" sz="1600" dirty="0" smtClean="0"/>
              <a:t>.</a:t>
            </a:r>
          </a:p>
          <a:p>
            <a:pPr marL="400050" lvl="2" algn="just"/>
            <a:endParaRPr lang="en-ZA" sz="1600" dirty="0"/>
          </a:p>
          <a:p>
            <a:pPr marL="342900" lvl="1" indent="-342900" algn="just">
              <a:buFont typeface="Wingdings" pitchFamily="2" charset="2"/>
              <a:buChar char="q"/>
            </a:pPr>
            <a:r>
              <a:rPr lang="en-ZA" sz="1600" b="1" dirty="0"/>
              <a:t>Tangible capital assets</a:t>
            </a:r>
          </a:p>
          <a:p>
            <a:pPr marL="742950" lvl="2" indent="-342900" algn="just">
              <a:buFont typeface="Wingdings" pitchFamily="2" charset="2"/>
              <a:buChar char="§"/>
            </a:pPr>
            <a:r>
              <a:rPr lang="en-ZA" sz="1600" dirty="0"/>
              <a:t>Machinery and equipment expenditure variance of R7.8 million or 47% compared to the previous financial year. </a:t>
            </a:r>
          </a:p>
          <a:p>
            <a:pPr marL="742950" lvl="2" indent="-342900" algn="just">
              <a:buFont typeface="Wingdings" pitchFamily="2" charset="2"/>
              <a:buChar char="§"/>
            </a:pPr>
            <a:r>
              <a:rPr lang="en-ZA" sz="1600" dirty="0"/>
              <a:t>The spending is linked to filling of vacant positions</a:t>
            </a:r>
            <a:r>
              <a:rPr lang="en-ZA" sz="1600" dirty="0" smtClean="0"/>
              <a:t>.</a:t>
            </a:r>
          </a:p>
          <a:p>
            <a:pPr marL="400050" lvl="2" algn="just"/>
            <a:endParaRPr lang="en-ZA" sz="1600" dirty="0"/>
          </a:p>
          <a:p>
            <a:pPr marL="342900" lvl="1" indent="-342900" algn="just">
              <a:buFont typeface="Wingdings" pitchFamily="2" charset="2"/>
              <a:buChar char="q"/>
            </a:pPr>
            <a:r>
              <a:rPr lang="en-ZA" sz="1600" b="1" dirty="0"/>
              <a:t>Software and intangible assets</a:t>
            </a:r>
          </a:p>
          <a:p>
            <a:pPr marL="742950" lvl="2" indent="-342900" algn="just">
              <a:buFont typeface="Wingdings" pitchFamily="2" charset="2"/>
              <a:buChar char="§"/>
            </a:pPr>
            <a:r>
              <a:rPr lang="en-ZA" sz="1600" dirty="0"/>
              <a:t>Software and intangible assets variance is due to more intangible assets being procured compared to 2017/18</a:t>
            </a:r>
            <a:r>
              <a:rPr lang="en-ZA" sz="1600" dirty="0" smtClean="0"/>
              <a:t>.</a:t>
            </a:r>
          </a:p>
          <a:p>
            <a:pPr marL="400050" lvl="2" algn="just"/>
            <a:endParaRPr lang="en-ZA" sz="1600" dirty="0"/>
          </a:p>
          <a:p>
            <a:pPr marL="342900" lvl="1" indent="-342900" algn="just">
              <a:buFont typeface="Wingdings" pitchFamily="2" charset="2"/>
              <a:buChar char="q"/>
            </a:pPr>
            <a:r>
              <a:rPr lang="en-ZA" sz="1600" b="1" dirty="0"/>
              <a:t>Payments for financial assets</a:t>
            </a:r>
          </a:p>
          <a:p>
            <a:pPr marL="742950" lvl="2" indent="-342900" algn="just">
              <a:buFont typeface="Wingdings" pitchFamily="2" charset="2"/>
              <a:buChar char="§"/>
            </a:pPr>
            <a:r>
              <a:rPr lang="en-ZA" sz="1600" dirty="0"/>
              <a:t>Write offs decreased compared to the pervious financial year and it is mainly on recoverable claims.</a:t>
            </a:r>
          </a:p>
        </p:txBody>
      </p:sp>
    </p:spTree>
    <p:extLst>
      <p:ext uri="{BB962C8B-B14F-4D97-AF65-F5344CB8AC3E}">
        <p14:creationId xmlns:p14="http://schemas.microsoft.com/office/powerpoint/2010/main" xmlns="" val="213872085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42</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ZA" sz="2400" b="1" dirty="0" smtClean="0">
                <a:solidFill>
                  <a:schemeClr val="bg1"/>
                </a:solidFill>
              </a:rPr>
              <a:t>Compensation Of Employees  </a:t>
            </a:r>
          </a:p>
          <a:p>
            <a:r>
              <a:rPr lang="en-ZA" sz="2400" b="1" dirty="0" smtClean="0">
                <a:solidFill>
                  <a:schemeClr val="bg1"/>
                </a:solidFill>
              </a:rPr>
              <a:t>Expenditure Analysis</a:t>
            </a: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xmlns="" val="2560510882"/>
              </p:ext>
            </p:extLst>
          </p:nvPr>
        </p:nvGraphicFramePr>
        <p:xfrm>
          <a:off x="304800" y="1143000"/>
          <a:ext cx="8686800" cy="4056648"/>
        </p:xfrm>
        <a:graphic>
          <a:graphicData uri="http://schemas.openxmlformats.org/drawingml/2006/table">
            <a:tbl>
              <a:tblPr firstRow="1" bandRow="1">
                <a:tableStyleId>{93296810-A885-4BE3-A3E7-6D5BEEA58F35}</a:tableStyleId>
              </a:tblPr>
              <a:tblGrid>
                <a:gridCol w="4723132"/>
                <a:gridCol w="1970225"/>
                <a:gridCol w="1993443"/>
              </a:tblGrid>
              <a:tr h="60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lt1"/>
                          </a:solidFill>
                          <a:latin typeface="+mn-lt"/>
                          <a:ea typeface="+mn-ea"/>
                          <a:cs typeface="+mn-cs"/>
                        </a:rPr>
                        <a:t>Compensation of employees analysis</a:t>
                      </a:r>
                    </a:p>
                  </a:txBody>
                  <a:tcPr/>
                </a:tc>
                <a:tc>
                  <a:txBody>
                    <a:bodyPr/>
                    <a:lstStyle/>
                    <a:p>
                      <a:pPr algn="r"/>
                      <a:r>
                        <a:rPr lang="en-ZA" sz="1400" dirty="0" smtClean="0">
                          <a:latin typeface="+mn-lt"/>
                        </a:rPr>
                        <a:t>2017/18</a:t>
                      </a:r>
                    </a:p>
                    <a:p>
                      <a:pPr algn="r"/>
                      <a:r>
                        <a:rPr lang="en-ZA" sz="1400" dirty="0" smtClean="0">
                          <a:latin typeface="+mn-lt"/>
                        </a:rPr>
                        <a:t>R’000</a:t>
                      </a:r>
                      <a:endParaRPr lang="en-ZA" sz="1400" dirty="0">
                        <a:latin typeface="+mn-lt"/>
                      </a:endParaRPr>
                    </a:p>
                  </a:txBody>
                  <a:tcPr/>
                </a:tc>
                <a:tc>
                  <a:txBody>
                    <a:bodyPr/>
                    <a:lstStyle/>
                    <a:p>
                      <a:pPr algn="r"/>
                      <a:r>
                        <a:rPr lang="en-ZA" sz="1400" dirty="0" smtClean="0">
                          <a:latin typeface="+mn-lt"/>
                        </a:rPr>
                        <a:t>2016/17</a:t>
                      </a:r>
                    </a:p>
                    <a:p>
                      <a:pPr marL="0" algn="r" defTabSz="914400" rtl="0" eaLnBrk="1" latinLnBrk="0" hangingPunct="1"/>
                      <a:r>
                        <a:rPr lang="en-ZA" sz="1400" kern="1200" dirty="0" smtClean="0">
                          <a:latin typeface="+mn-lt"/>
                        </a:rPr>
                        <a:t>R’000</a:t>
                      </a:r>
                      <a:endParaRPr lang="en-ZA" sz="1400" b="1" kern="1200" dirty="0" smtClean="0">
                        <a:solidFill>
                          <a:schemeClr val="lt1"/>
                        </a:solidFill>
                        <a:latin typeface="+mn-lt"/>
                        <a:ea typeface="+mn-ea"/>
                        <a:cs typeface="+mn-cs"/>
                      </a:endParaRPr>
                    </a:p>
                  </a:txBody>
                  <a:tcPr/>
                </a:tc>
              </a:tr>
              <a:tr h="288967">
                <a:tc>
                  <a:txBody>
                    <a:bodyPr/>
                    <a:lstStyle/>
                    <a:p>
                      <a:pPr algn="l" fontAlgn="b"/>
                      <a:r>
                        <a:rPr lang="en-ZA" sz="14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l" fontAlgn="b"/>
                      <a:r>
                        <a:rPr lang="en-ZA" sz="14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l" fontAlgn="b"/>
                      <a:r>
                        <a:rPr lang="en-ZA" sz="1400" b="0" i="0" u="none" strike="noStrike" dirty="0">
                          <a:solidFill>
                            <a:srgbClr val="000000"/>
                          </a:solidFill>
                          <a:effectLst/>
                          <a:latin typeface="Calibri" panose="020F0502020204030204" pitchFamily="34" charset="0"/>
                        </a:rPr>
                        <a:t> </a:t>
                      </a:r>
                    </a:p>
                  </a:txBody>
                  <a:tcPr marL="9525" marR="9525" marT="9525" marB="0" anchor="b"/>
                </a:tc>
              </a:tr>
              <a:tr h="275207">
                <a:tc>
                  <a:txBody>
                    <a:bodyPr/>
                    <a:lstStyle/>
                    <a:p>
                      <a:pPr algn="l" fontAlgn="b"/>
                      <a:r>
                        <a:rPr lang="en-ZA" sz="1400" b="1" i="0" u="none" strike="noStrike" dirty="0">
                          <a:solidFill>
                            <a:srgbClr val="000000"/>
                          </a:solidFill>
                          <a:effectLst/>
                          <a:latin typeface="Calibri" panose="020F0502020204030204" pitchFamily="34" charset="0"/>
                        </a:rPr>
                        <a:t>Salaries and wages</a:t>
                      </a:r>
                    </a:p>
                  </a:txBody>
                  <a:tcPr marL="9525" marR="9525" marT="9525" marB="0"/>
                </a:tc>
                <a:tc>
                  <a:txBody>
                    <a:bodyPr/>
                    <a:lstStyle/>
                    <a:p>
                      <a:pPr algn="r" fontAlgn="b"/>
                      <a:r>
                        <a:rPr lang="en-ZA" sz="1400" b="1" i="0" u="none" strike="noStrike" dirty="0">
                          <a:solidFill>
                            <a:srgbClr val="000000"/>
                          </a:solidFill>
                          <a:effectLst/>
                          <a:latin typeface="+mn-lt"/>
                        </a:rPr>
                        <a:t>441 787</a:t>
                      </a:r>
                    </a:p>
                  </a:txBody>
                  <a:tcPr marL="6350" marR="6350" marT="6350" marB="0"/>
                </a:tc>
                <a:tc>
                  <a:txBody>
                    <a:bodyPr/>
                    <a:lstStyle/>
                    <a:p>
                      <a:pPr algn="r" fontAlgn="b"/>
                      <a:r>
                        <a:rPr lang="en-ZA" sz="1400" b="1" i="0" u="none" strike="noStrike" dirty="0">
                          <a:solidFill>
                            <a:srgbClr val="000000"/>
                          </a:solidFill>
                          <a:effectLst/>
                          <a:latin typeface="+mn-lt"/>
                        </a:rPr>
                        <a:t>397 368</a:t>
                      </a:r>
                    </a:p>
                  </a:txBody>
                  <a:tcPr marL="6350" marR="6350" marT="6350" marB="0"/>
                </a:tc>
              </a:tr>
              <a:tr h="357771">
                <a:tc>
                  <a:txBody>
                    <a:bodyPr/>
                    <a:lstStyle/>
                    <a:p>
                      <a:pPr algn="l" fontAlgn="b"/>
                      <a:r>
                        <a:rPr lang="en-GB" sz="1400" b="0" i="0" u="none" strike="noStrike" dirty="0">
                          <a:solidFill>
                            <a:srgbClr val="000000"/>
                          </a:solidFill>
                          <a:effectLst/>
                          <a:latin typeface="Calibri" panose="020F0502020204030204" pitchFamily="34" charset="0"/>
                        </a:rPr>
                        <a:t>As percentage of compensation of employees</a:t>
                      </a:r>
                    </a:p>
                  </a:txBody>
                  <a:tcPr marL="85725" marR="9525" marT="9525" marB="0"/>
                </a:tc>
                <a:tc>
                  <a:txBody>
                    <a:bodyPr/>
                    <a:lstStyle/>
                    <a:p>
                      <a:pPr algn="r" fontAlgn="b"/>
                      <a:r>
                        <a:rPr lang="en-ZA" sz="1400" b="0" i="0" u="none" strike="noStrike" dirty="0">
                          <a:solidFill>
                            <a:srgbClr val="000000"/>
                          </a:solidFill>
                          <a:effectLst/>
                          <a:latin typeface="+mn-lt"/>
                        </a:rPr>
                        <a:t>89%</a:t>
                      </a:r>
                    </a:p>
                  </a:txBody>
                  <a:tcPr marL="6350" marR="6350" marT="6350" marB="0"/>
                </a:tc>
                <a:tc>
                  <a:txBody>
                    <a:bodyPr/>
                    <a:lstStyle/>
                    <a:p>
                      <a:pPr algn="r" fontAlgn="b"/>
                      <a:r>
                        <a:rPr lang="en-ZA" sz="1400" b="0" i="0" u="none" strike="noStrike" dirty="0">
                          <a:solidFill>
                            <a:srgbClr val="000000"/>
                          </a:solidFill>
                          <a:effectLst/>
                          <a:latin typeface="+mn-lt"/>
                        </a:rPr>
                        <a:t>89%</a:t>
                      </a:r>
                    </a:p>
                  </a:txBody>
                  <a:tcPr marL="6350" marR="6350" marT="6350" marB="0"/>
                </a:tc>
              </a:tr>
              <a:tr h="275207">
                <a:tc>
                  <a:txBody>
                    <a:bodyPr/>
                    <a:lstStyle/>
                    <a:p>
                      <a:pPr algn="l" fontAlgn="b"/>
                      <a:r>
                        <a:rPr lang="en-ZA" sz="1400" b="1" i="0" u="none" strike="noStrike" dirty="0">
                          <a:solidFill>
                            <a:srgbClr val="000000"/>
                          </a:solidFill>
                          <a:effectLst/>
                          <a:latin typeface="Calibri" panose="020F0502020204030204" pitchFamily="34" charset="0"/>
                        </a:rPr>
                        <a:t>Social Contributions</a:t>
                      </a:r>
                    </a:p>
                  </a:txBody>
                  <a:tcPr marL="9525" marR="9525" marT="9525" marB="0"/>
                </a:tc>
                <a:tc>
                  <a:txBody>
                    <a:bodyPr/>
                    <a:lstStyle/>
                    <a:p>
                      <a:pPr algn="r" fontAlgn="b"/>
                      <a:r>
                        <a:rPr lang="en-ZA" sz="1400" b="1" i="0" u="none" strike="noStrike" dirty="0">
                          <a:solidFill>
                            <a:srgbClr val="000000"/>
                          </a:solidFill>
                          <a:effectLst/>
                          <a:latin typeface="+mn-lt"/>
                        </a:rPr>
                        <a:t>54 601</a:t>
                      </a:r>
                    </a:p>
                  </a:txBody>
                  <a:tcPr marL="6350" marR="6350" marT="6350" marB="0"/>
                </a:tc>
                <a:tc>
                  <a:txBody>
                    <a:bodyPr/>
                    <a:lstStyle/>
                    <a:p>
                      <a:pPr algn="r" fontAlgn="b"/>
                      <a:r>
                        <a:rPr lang="en-ZA" sz="1400" b="1" i="0" u="none" strike="noStrike" dirty="0">
                          <a:solidFill>
                            <a:srgbClr val="000000"/>
                          </a:solidFill>
                          <a:effectLst/>
                          <a:latin typeface="+mn-lt"/>
                        </a:rPr>
                        <a:t>47 626</a:t>
                      </a:r>
                    </a:p>
                  </a:txBody>
                  <a:tcPr marL="6350" marR="6350" marT="6350" marB="0"/>
                </a:tc>
              </a:tr>
              <a:tr h="359723">
                <a:tc>
                  <a:txBody>
                    <a:bodyPr/>
                    <a:lstStyle/>
                    <a:p>
                      <a:pPr algn="l" fontAlgn="b"/>
                      <a:r>
                        <a:rPr lang="en-GB" sz="1400" b="0" i="0" u="none" strike="noStrike" dirty="0">
                          <a:solidFill>
                            <a:srgbClr val="000000"/>
                          </a:solidFill>
                          <a:effectLst/>
                          <a:latin typeface="Calibri" panose="020F0502020204030204" pitchFamily="34" charset="0"/>
                        </a:rPr>
                        <a:t>As percentage of compensation of employees</a:t>
                      </a:r>
                    </a:p>
                  </a:txBody>
                  <a:tcPr marL="85725" marR="9525" marT="9525" marB="0"/>
                </a:tc>
                <a:tc>
                  <a:txBody>
                    <a:bodyPr/>
                    <a:lstStyle/>
                    <a:p>
                      <a:pPr algn="r" fontAlgn="b"/>
                      <a:r>
                        <a:rPr lang="en-ZA" sz="1400" b="0" i="0" u="none" strike="noStrike" dirty="0">
                          <a:solidFill>
                            <a:srgbClr val="000000"/>
                          </a:solidFill>
                          <a:effectLst/>
                          <a:latin typeface="+mn-lt"/>
                        </a:rPr>
                        <a:t>11%</a:t>
                      </a:r>
                    </a:p>
                  </a:txBody>
                  <a:tcPr marL="6350" marR="6350" marT="6350" marB="0"/>
                </a:tc>
                <a:tc>
                  <a:txBody>
                    <a:bodyPr/>
                    <a:lstStyle/>
                    <a:p>
                      <a:pPr algn="r" fontAlgn="b"/>
                      <a:r>
                        <a:rPr lang="en-ZA" sz="1400" b="0" i="0" u="none" strike="noStrike" dirty="0">
                          <a:solidFill>
                            <a:srgbClr val="000000"/>
                          </a:solidFill>
                          <a:effectLst/>
                          <a:latin typeface="+mn-lt"/>
                        </a:rPr>
                        <a:t>11%</a:t>
                      </a:r>
                    </a:p>
                  </a:txBody>
                  <a:tcPr marL="6350" marR="6350" marT="6350" marB="0"/>
                </a:tc>
              </a:tr>
              <a:tr h="275207">
                <a:tc>
                  <a:txBody>
                    <a:bodyPr/>
                    <a:lstStyle/>
                    <a:p>
                      <a:pPr algn="l" fontAlgn="b"/>
                      <a:r>
                        <a:rPr lang="en-ZA" sz="1400" b="0" i="0" u="none" strike="noStrike" dirty="0">
                          <a:solidFill>
                            <a:srgbClr val="000000"/>
                          </a:solidFill>
                          <a:effectLst/>
                          <a:latin typeface="Calibri" panose="020F0502020204030204" pitchFamily="34" charset="0"/>
                        </a:rPr>
                        <a:t> </a:t>
                      </a:r>
                    </a:p>
                  </a:txBody>
                  <a:tcPr marL="9525" marR="9525" marT="9525" marB="0"/>
                </a:tc>
                <a:tc>
                  <a:txBody>
                    <a:bodyPr/>
                    <a:lstStyle/>
                    <a:p>
                      <a:pPr algn="l" fontAlgn="b"/>
                      <a:endParaRPr lang="en-ZA" sz="1400" b="0" i="0" u="none" strike="noStrike" dirty="0">
                        <a:solidFill>
                          <a:srgbClr val="000000"/>
                        </a:solidFill>
                        <a:effectLst/>
                        <a:latin typeface="+mn-lt"/>
                      </a:endParaRPr>
                    </a:p>
                  </a:txBody>
                  <a:tcPr marL="6350" marR="6350" marT="6350" marB="0"/>
                </a:tc>
                <a:tc>
                  <a:txBody>
                    <a:bodyPr/>
                    <a:lstStyle/>
                    <a:p>
                      <a:pPr algn="l" fontAlgn="b"/>
                      <a:endParaRPr lang="en-ZA" sz="1400" b="0" i="0" u="none" strike="noStrike" dirty="0">
                        <a:solidFill>
                          <a:srgbClr val="000000"/>
                        </a:solidFill>
                        <a:effectLst/>
                        <a:latin typeface="+mn-lt"/>
                      </a:endParaRPr>
                    </a:p>
                  </a:txBody>
                  <a:tcPr marL="6350" marR="6350" marT="6350" marB="0"/>
                </a:tc>
              </a:tr>
              <a:tr h="332641">
                <a:tc>
                  <a:txBody>
                    <a:bodyPr/>
                    <a:lstStyle/>
                    <a:p>
                      <a:pPr algn="l" fontAlgn="b"/>
                      <a:r>
                        <a:rPr lang="en-ZA" sz="1400" b="1" i="0" u="none" strike="noStrike" dirty="0">
                          <a:solidFill>
                            <a:srgbClr val="000000"/>
                          </a:solidFill>
                          <a:effectLst/>
                          <a:latin typeface="Calibri" panose="020F0502020204030204" pitchFamily="34" charset="0"/>
                        </a:rPr>
                        <a:t>Total compensation of employees</a:t>
                      </a:r>
                    </a:p>
                  </a:txBody>
                  <a:tcPr marL="9525" marR="9525" marT="9525" marB="0"/>
                </a:tc>
                <a:tc>
                  <a:txBody>
                    <a:bodyPr/>
                    <a:lstStyle/>
                    <a:p>
                      <a:pPr algn="r" fontAlgn="b"/>
                      <a:r>
                        <a:rPr lang="en-ZA" sz="1400" b="1" i="0" u="none" strike="noStrike" dirty="0">
                          <a:solidFill>
                            <a:srgbClr val="000000"/>
                          </a:solidFill>
                          <a:effectLst/>
                          <a:latin typeface="+mn-lt"/>
                        </a:rPr>
                        <a:t>496 388</a:t>
                      </a:r>
                    </a:p>
                  </a:txBody>
                  <a:tcPr marL="6350" marR="6350" marT="6350" marB="0"/>
                </a:tc>
                <a:tc>
                  <a:txBody>
                    <a:bodyPr/>
                    <a:lstStyle/>
                    <a:p>
                      <a:pPr algn="r" fontAlgn="b"/>
                      <a:r>
                        <a:rPr lang="en-ZA" sz="1400" b="1" i="0" u="none" strike="noStrike" dirty="0">
                          <a:solidFill>
                            <a:srgbClr val="000000"/>
                          </a:solidFill>
                          <a:effectLst/>
                          <a:latin typeface="+mn-lt"/>
                        </a:rPr>
                        <a:t>444 994</a:t>
                      </a:r>
                    </a:p>
                  </a:txBody>
                  <a:tcPr marL="6350" marR="6350" marT="6350" marB="0"/>
                </a:tc>
              </a:tr>
              <a:tr h="336454">
                <a:tc>
                  <a:txBody>
                    <a:bodyPr/>
                    <a:lstStyle/>
                    <a:p>
                      <a:pPr algn="l" fontAlgn="b"/>
                      <a:r>
                        <a:rPr lang="en-ZA" sz="1400" b="0" i="0" u="none" strike="noStrike" dirty="0">
                          <a:solidFill>
                            <a:srgbClr val="000000"/>
                          </a:solidFill>
                          <a:effectLst/>
                          <a:latin typeface="Calibri" panose="020F0502020204030204" pitchFamily="34" charset="0"/>
                        </a:rPr>
                        <a:t> </a:t>
                      </a:r>
                    </a:p>
                  </a:txBody>
                  <a:tcPr marL="9525" marR="9525" marT="9525" marB="0"/>
                </a:tc>
                <a:tc>
                  <a:txBody>
                    <a:bodyPr/>
                    <a:lstStyle/>
                    <a:p>
                      <a:pPr algn="l" fontAlgn="b"/>
                      <a:endParaRPr lang="en-ZA" sz="1400" b="0" i="0" u="none" strike="noStrike" dirty="0">
                        <a:solidFill>
                          <a:srgbClr val="000000"/>
                        </a:solidFill>
                        <a:effectLst/>
                        <a:latin typeface="+mn-lt"/>
                      </a:endParaRPr>
                    </a:p>
                  </a:txBody>
                  <a:tcPr marL="6350" marR="6350" marT="6350" marB="0"/>
                </a:tc>
                <a:tc>
                  <a:txBody>
                    <a:bodyPr/>
                    <a:lstStyle/>
                    <a:p>
                      <a:pPr algn="l" fontAlgn="b"/>
                      <a:endParaRPr lang="en-ZA" sz="1400" b="0" i="0" u="none" strike="noStrike" dirty="0">
                        <a:solidFill>
                          <a:srgbClr val="000000"/>
                        </a:solidFill>
                        <a:effectLst/>
                        <a:latin typeface="+mn-lt"/>
                      </a:endParaRPr>
                    </a:p>
                  </a:txBody>
                  <a:tcPr marL="6350" marR="6350" marT="6350" marB="0"/>
                </a:tc>
              </a:tr>
              <a:tr h="359723">
                <a:tc>
                  <a:txBody>
                    <a:bodyPr/>
                    <a:lstStyle/>
                    <a:p>
                      <a:pPr algn="l" fontAlgn="b"/>
                      <a:r>
                        <a:rPr lang="en-ZA" sz="1400" b="1" i="0" u="none" strike="noStrike" dirty="0">
                          <a:solidFill>
                            <a:srgbClr val="000000"/>
                          </a:solidFill>
                          <a:effectLst/>
                          <a:latin typeface="Calibri" panose="020F0502020204030204" pitchFamily="34" charset="0"/>
                        </a:rPr>
                        <a:t>Number of employees</a:t>
                      </a:r>
                    </a:p>
                  </a:txBody>
                  <a:tcPr marL="9525" marR="9525" marT="9525" marB="0"/>
                </a:tc>
                <a:tc>
                  <a:txBody>
                    <a:bodyPr/>
                    <a:lstStyle/>
                    <a:p>
                      <a:pPr algn="r" fontAlgn="b"/>
                      <a:r>
                        <a:rPr lang="en-ZA" sz="1400" b="1" i="0" u="none" strike="noStrike" dirty="0">
                          <a:solidFill>
                            <a:srgbClr val="000000"/>
                          </a:solidFill>
                          <a:effectLst/>
                          <a:latin typeface="+mn-lt"/>
                        </a:rPr>
                        <a:t>762</a:t>
                      </a:r>
                    </a:p>
                  </a:txBody>
                  <a:tcPr marL="6350" marR="6350" marT="6350" marB="0"/>
                </a:tc>
                <a:tc>
                  <a:txBody>
                    <a:bodyPr/>
                    <a:lstStyle/>
                    <a:p>
                      <a:pPr algn="r" fontAlgn="b"/>
                      <a:r>
                        <a:rPr lang="en-ZA" sz="1400" b="1" i="0" u="none" strike="noStrike" dirty="0">
                          <a:solidFill>
                            <a:srgbClr val="000000"/>
                          </a:solidFill>
                          <a:effectLst/>
                          <a:latin typeface="+mn-lt"/>
                        </a:rPr>
                        <a:t>875</a:t>
                      </a:r>
                    </a:p>
                  </a:txBody>
                  <a:tcPr marL="6350" marR="6350" marT="6350" marB="0"/>
                </a:tc>
              </a:tr>
              <a:tr h="275207">
                <a:tc>
                  <a:txBody>
                    <a:bodyPr/>
                    <a:lstStyle/>
                    <a:p>
                      <a:pPr algn="l" fontAlgn="b"/>
                      <a:r>
                        <a:rPr lang="en-ZA" sz="1400" b="0" i="0" u="none" strike="noStrike" dirty="0">
                          <a:solidFill>
                            <a:srgbClr val="000000"/>
                          </a:solidFill>
                          <a:effectLst/>
                          <a:latin typeface="Calibri" panose="020F0502020204030204" pitchFamily="34" charset="0"/>
                        </a:rPr>
                        <a:t> </a:t>
                      </a:r>
                    </a:p>
                  </a:txBody>
                  <a:tcPr marL="9525" marR="9525" marT="9525" marB="0"/>
                </a:tc>
                <a:tc>
                  <a:txBody>
                    <a:bodyPr/>
                    <a:lstStyle/>
                    <a:p>
                      <a:pPr algn="l" fontAlgn="b"/>
                      <a:endParaRPr lang="en-ZA" sz="1400" b="0" i="0" u="none" strike="noStrike" dirty="0">
                        <a:solidFill>
                          <a:srgbClr val="000000"/>
                        </a:solidFill>
                        <a:effectLst/>
                        <a:latin typeface="+mn-lt"/>
                      </a:endParaRPr>
                    </a:p>
                  </a:txBody>
                  <a:tcPr marL="6350" marR="6350" marT="6350" marB="0"/>
                </a:tc>
                <a:tc>
                  <a:txBody>
                    <a:bodyPr/>
                    <a:lstStyle/>
                    <a:p>
                      <a:pPr algn="l" fontAlgn="b"/>
                      <a:endParaRPr lang="en-ZA" sz="1400" b="0" i="0" u="none" strike="noStrike" dirty="0">
                        <a:solidFill>
                          <a:srgbClr val="000000"/>
                        </a:solidFill>
                        <a:effectLst/>
                        <a:latin typeface="+mn-lt"/>
                      </a:endParaRPr>
                    </a:p>
                  </a:txBody>
                  <a:tcPr marL="6350" marR="6350" marT="6350" marB="0"/>
                </a:tc>
              </a:tr>
              <a:tr h="310941">
                <a:tc>
                  <a:txBody>
                    <a:bodyPr/>
                    <a:lstStyle/>
                    <a:p>
                      <a:pPr algn="l" fontAlgn="b"/>
                      <a:r>
                        <a:rPr lang="en-ZA" sz="1400" b="0" i="0" u="none" strike="noStrike" dirty="0">
                          <a:solidFill>
                            <a:srgbClr val="000000"/>
                          </a:solidFill>
                          <a:effectLst/>
                          <a:latin typeface="Calibri" panose="020F0502020204030204" pitchFamily="34" charset="0"/>
                        </a:rPr>
                        <a:t>Average spending per employees</a:t>
                      </a:r>
                    </a:p>
                  </a:txBody>
                  <a:tcPr marL="9525" marR="9525" marT="9525" marB="0"/>
                </a:tc>
                <a:tc>
                  <a:txBody>
                    <a:bodyPr/>
                    <a:lstStyle/>
                    <a:p>
                      <a:pPr algn="r" fontAlgn="b"/>
                      <a:r>
                        <a:rPr lang="en-ZA" sz="1400" b="0" i="0" u="none" strike="noStrike" dirty="0">
                          <a:solidFill>
                            <a:srgbClr val="000000"/>
                          </a:solidFill>
                          <a:effectLst/>
                          <a:latin typeface="+mn-lt"/>
                        </a:rPr>
                        <a:t>          651 </a:t>
                      </a:r>
                    </a:p>
                  </a:txBody>
                  <a:tcPr marL="6350" marR="6350" marT="6350" marB="0"/>
                </a:tc>
                <a:tc>
                  <a:txBody>
                    <a:bodyPr/>
                    <a:lstStyle/>
                    <a:p>
                      <a:pPr algn="r" fontAlgn="b"/>
                      <a:r>
                        <a:rPr lang="en-ZA" sz="1400" b="0" i="0" u="none" strike="noStrike" dirty="0">
                          <a:solidFill>
                            <a:srgbClr val="000000"/>
                          </a:solidFill>
                          <a:effectLst/>
                          <a:latin typeface="+mn-lt"/>
                        </a:rPr>
                        <a:t>          509 </a:t>
                      </a:r>
                    </a:p>
                  </a:txBody>
                  <a:tcPr marL="6350" marR="6350" marT="6350" marB="0"/>
                </a:tc>
              </a:tr>
            </a:tbl>
          </a:graphicData>
        </a:graphic>
      </p:graphicFrame>
    </p:spTree>
    <p:extLst>
      <p:ext uri="{BB962C8B-B14F-4D97-AF65-F5344CB8AC3E}">
        <p14:creationId xmlns:p14="http://schemas.microsoft.com/office/powerpoint/2010/main" xmlns="" val="278561922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43</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ZA" sz="2400" b="1" dirty="0">
                <a:solidFill>
                  <a:schemeClr val="bg1"/>
                </a:solidFill>
              </a:rPr>
              <a:t>Analyses of Significant </a:t>
            </a:r>
            <a:endParaRPr lang="en-ZA" sz="2400" b="1" dirty="0" smtClean="0">
              <a:solidFill>
                <a:schemeClr val="bg1"/>
              </a:solidFill>
            </a:endParaRPr>
          </a:p>
          <a:p>
            <a:r>
              <a:rPr lang="en-ZA" sz="2400" b="1" dirty="0" smtClean="0">
                <a:solidFill>
                  <a:schemeClr val="bg1"/>
                </a:solidFill>
              </a:rPr>
              <a:t>Goods </a:t>
            </a:r>
            <a:r>
              <a:rPr lang="en-ZA" sz="2400" b="1" dirty="0">
                <a:solidFill>
                  <a:schemeClr val="bg1"/>
                </a:solidFill>
              </a:rPr>
              <a:t>and Services items</a:t>
            </a: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xmlns="" val="3580742284"/>
              </p:ext>
            </p:extLst>
          </p:nvPr>
        </p:nvGraphicFramePr>
        <p:xfrm>
          <a:off x="103589" y="1052736"/>
          <a:ext cx="8856707" cy="5099016"/>
        </p:xfrm>
        <a:graphic>
          <a:graphicData uri="http://schemas.openxmlformats.org/drawingml/2006/table">
            <a:tbl>
              <a:tblPr firstRow="1" bandRow="1">
                <a:tableStyleId>{93296810-A885-4BE3-A3E7-6D5BEEA58F35}</a:tableStyleId>
              </a:tblPr>
              <a:tblGrid>
                <a:gridCol w="4296821"/>
                <a:gridCol w="1231620"/>
                <a:gridCol w="1664133"/>
                <a:gridCol w="1664133"/>
              </a:tblGrid>
              <a:tr h="1523999">
                <a:tc>
                  <a:txBody>
                    <a:bodyPr/>
                    <a:lstStyle/>
                    <a:p>
                      <a:endParaRPr lang="en-ZA" sz="2000" dirty="0"/>
                    </a:p>
                  </a:txBody>
                  <a:tcPr/>
                </a:tc>
                <a:tc>
                  <a:txBody>
                    <a:bodyPr/>
                    <a:lstStyle/>
                    <a:p>
                      <a:pPr algn="r"/>
                      <a:r>
                        <a:rPr lang="en-ZA" sz="2000" dirty="0" smtClean="0"/>
                        <a:t>2018/19</a:t>
                      </a:r>
                    </a:p>
                    <a:p>
                      <a:pPr algn="r"/>
                      <a:r>
                        <a:rPr lang="en-ZA" sz="2000" dirty="0" smtClean="0"/>
                        <a:t>R’000</a:t>
                      </a:r>
                      <a:endParaRPr lang="en-ZA" sz="2000" dirty="0"/>
                    </a:p>
                  </a:txBody>
                  <a:tcPr/>
                </a:tc>
                <a:tc>
                  <a:txBody>
                    <a:bodyPr/>
                    <a:lstStyle/>
                    <a:p>
                      <a:pPr marL="0" algn="r" defTabSz="914400" rtl="0" eaLnBrk="1" latinLnBrk="0" hangingPunct="1"/>
                      <a:r>
                        <a:rPr lang="en-ZA" sz="2000" kern="1200" dirty="0" smtClean="0"/>
                        <a:t>2017/18</a:t>
                      </a:r>
                    </a:p>
                    <a:p>
                      <a:pPr marL="0" algn="r" defTabSz="914400" rtl="0" eaLnBrk="1" latinLnBrk="0" hangingPunct="1"/>
                      <a:endParaRPr lang="en-ZA" sz="2000" kern="1200" dirty="0" smtClean="0"/>
                    </a:p>
                    <a:p>
                      <a:pPr marL="0" algn="r" defTabSz="914400" rtl="0" eaLnBrk="1" latinLnBrk="0" hangingPunct="1"/>
                      <a:r>
                        <a:rPr lang="en-ZA" sz="2000" kern="1200" dirty="0" smtClean="0"/>
                        <a:t>R’000</a:t>
                      </a:r>
                      <a:endParaRPr lang="en-ZA" sz="2000" b="1" kern="1200" dirty="0" smtClean="0">
                        <a:solidFill>
                          <a:schemeClr val="lt1"/>
                        </a:solidFill>
                        <a:latin typeface="+mn-lt"/>
                        <a:ea typeface="+mn-ea"/>
                        <a:cs typeface="+mn-cs"/>
                      </a:endParaRPr>
                    </a:p>
                  </a:txBody>
                  <a:tcPr/>
                </a:tc>
                <a:tc>
                  <a:txBody>
                    <a:bodyPr/>
                    <a:lstStyle/>
                    <a:p>
                      <a:pPr marL="0" algn="r" defTabSz="914400" rtl="0" eaLnBrk="1" latinLnBrk="0" hangingPunct="1"/>
                      <a:r>
                        <a:rPr lang="en-ZA" sz="2000" kern="1200" dirty="0" smtClean="0"/>
                        <a:t>Year on Year comparative</a:t>
                      </a:r>
                    </a:p>
                    <a:p>
                      <a:pPr marL="0" algn="r" defTabSz="914400" rtl="0" eaLnBrk="1" latinLnBrk="0" hangingPunct="1"/>
                      <a:r>
                        <a:rPr lang="en-ZA" sz="2000" kern="1200" dirty="0" smtClean="0"/>
                        <a:t>- Increase /(decrease)</a:t>
                      </a:r>
                    </a:p>
                    <a:p>
                      <a:pPr marL="0" algn="r" defTabSz="914400" rtl="0" eaLnBrk="1" latinLnBrk="0" hangingPunct="1"/>
                      <a:r>
                        <a:rPr lang="en-ZA" sz="2000" kern="1200" dirty="0" smtClean="0"/>
                        <a:t>R’000 </a:t>
                      </a:r>
                      <a:endParaRPr lang="en-ZA" sz="2000" b="1" kern="1200" dirty="0" smtClean="0">
                        <a:solidFill>
                          <a:schemeClr val="lt1"/>
                        </a:solidFill>
                        <a:latin typeface="+mn-lt"/>
                        <a:ea typeface="+mn-ea"/>
                        <a:cs typeface="+mn-cs"/>
                      </a:endParaRPr>
                    </a:p>
                  </a:txBody>
                  <a:tcPr/>
                </a:tc>
              </a:tr>
              <a:tr h="427936">
                <a:tc>
                  <a:txBody>
                    <a:bodyPr/>
                    <a:lstStyle/>
                    <a:p>
                      <a:pPr algn="l" fontAlgn="b"/>
                      <a:r>
                        <a:rPr lang="en-ZA" sz="1400" b="0" i="0" u="none" strike="noStrike" dirty="0">
                          <a:solidFill>
                            <a:srgbClr val="000000"/>
                          </a:solidFill>
                          <a:effectLst/>
                          <a:latin typeface="+mn-lt"/>
                        </a:rPr>
                        <a:t>Administrative fees</a:t>
                      </a:r>
                    </a:p>
                  </a:txBody>
                  <a:tcPr marL="6350" marR="6350" marT="6350" marB="0"/>
                </a:tc>
                <a:tc>
                  <a:txBody>
                    <a:bodyPr/>
                    <a:lstStyle/>
                    <a:p>
                      <a:pPr algn="r" fontAlgn="b"/>
                      <a:r>
                        <a:rPr lang="en-ZA" sz="1400" b="0" i="0" u="none" strike="noStrike" dirty="0">
                          <a:solidFill>
                            <a:srgbClr val="000000"/>
                          </a:solidFill>
                          <a:effectLst/>
                          <a:latin typeface="+mn-lt"/>
                        </a:rPr>
                        <a:t>42 292</a:t>
                      </a:r>
                    </a:p>
                  </a:txBody>
                  <a:tcPr marL="6350" marR="6350" marT="6350" marB="0"/>
                </a:tc>
                <a:tc>
                  <a:txBody>
                    <a:bodyPr/>
                    <a:lstStyle/>
                    <a:p>
                      <a:pPr algn="r" fontAlgn="b"/>
                      <a:r>
                        <a:rPr lang="en-ZA" sz="1400" b="0" i="0" u="none" strike="noStrike" dirty="0">
                          <a:solidFill>
                            <a:srgbClr val="000000"/>
                          </a:solidFill>
                          <a:effectLst/>
                          <a:latin typeface="+mn-lt"/>
                        </a:rPr>
                        <a:t>1 062</a:t>
                      </a:r>
                    </a:p>
                  </a:txBody>
                  <a:tcPr marL="6350" marR="6350" marT="6350" marB="0"/>
                </a:tc>
                <a:tc>
                  <a:txBody>
                    <a:bodyPr/>
                    <a:lstStyle/>
                    <a:p>
                      <a:pPr algn="r" fontAlgn="b"/>
                      <a:r>
                        <a:rPr lang="en-ZA" sz="1400" b="0" i="0" u="none" strike="noStrike" dirty="0">
                          <a:solidFill>
                            <a:srgbClr val="000000"/>
                          </a:solidFill>
                          <a:effectLst/>
                          <a:latin typeface="+mn-lt"/>
                        </a:rPr>
                        <a:t>41 230</a:t>
                      </a:r>
                    </a:p>
                  </a:txBody>
                  <a:tcPr marL="6350" marR="6350" marT="6350" marB="0"/>
                </a:tc>
              </a:tr>
              <a:tr h="381175">
                <a:tc>
                  <a:txBody>
                    <a:bodyPr/>
                    <a:lstStyle/>
                    <a:p>
                      <a:pPr algn="l" fontAlgn="b"/>
                      <a:r>
                        <a:rPr lang="en-ZA" sz="1400" b="0" i="0" u="none" strike="noStrike" dirty="0">
                          <a:solidFill>
                            <a:srgbClr val="000000"/>
                          </a:solidFill>
                          <a:effectLst/>
                          <a:latin typeface="+mn-lt"/>
                        </a:rPr>
                        <a:t>Communication</a:t>
                      </a:r>
                    </a:p>
                  </a:txBody>
                  <a:tcPr marL="6350" marR="6350" marT="6350" marB="0"/>
                </a:tc>
                <a:tc>
                  <a:txBody>
                    <a:bodyPr/>
                    <a:lstStyle/>
                    <a:p>
                      <a:pPr algn="r" fontAlgn="b"/>
                      <a:r>
                        <a:rPr lang="en-ZA" sz="1400" b="0" i="0" u="none" strike="noStrike" dirty="0">
                          <a:solidFill>
                            <a:srgbClr val="000000"/>
                          </a:solidFill>
                          <a:effectLst/>
                          <a:latin typeface="+mn-lt"/>
                        </a:rPr>
                        <a:t>25 </a:t>
                      </a:r>
                      <a:r>
                        <a:rPr lang="en-ZA" sz="1400" b="0" i="0" u="none" strike="noStrike" dirty="0" smtClean="0">
                          <a:solidFill>
                            <a:srgbClr val="000000"/>
                          </a:solidFill>
                          <a:effectLst/>
                          <a:latin typeface="+mn-lt"/>
                        </a:rPr>
                        <a:t>953</a:t>
                      </a:r>
                      <a:endParaRPr lang="en-ZA" sz="1400" b="0" i="0" u="none" strike="noStrike" dirty="0">
                        <a:solidFill>
                          <a:srgbClr val="000000"/>
                        </a:solidFill>
                        <a:effectLst/>
                        <a:latin typeface="+mn-lt"/>
                      </a:endParaRPr>
                    </a:p>
                  </a:txBody>
                  <a:tcPr marL="6350" marR="6350" marT="6350" marB="0"/>
                </a:tc>
                <a:tc>
                  <a:txBody>
                    <a:bodyPr/>
                    <a:lstStyle/>
                    <a:p>
                      <a:pPr algn="r" fontAlgn="b"/>
                      <a:r>
                        <a:rPr lang="en-ZA" sz="1400" b="0" i="0" u="none" strike="noStrike" dirty="0">
                          <a:solidFill>
                            <a:srgbClr val="000000"/>
                          </a:solidFill>
                          <a:effectLst/>
                          <a:latin typeface="+mn-lt"/>
                        </a:rPr>
                        <a:t>5 680</a:t>
                      </a:r>
                    </a:p>
                  </a:txBody>
                  <a:tcPr marL="6350" marR="6350" marT="6350" marB="0"/>
                </a:tc>
                <a:tc>
                  <a:txBody>
                    <a:bodyPr/>
                    <a:lstStyle/>
                    <a:p>
                      <a:pPr algn="r" fontAlgn="b"/>
                      <a:r>
                        <a:rPr lang="en-ZA" sz="1400" b="0" i="0" u="none" strike="noStrike" dirty="0">
                          <a:solidFill>
                            <a:srgbClr val="000000"/>
                          </a:solidFill>
                          <a:effectLst/>
                          <a:latin typeface="+mn-lt"/>
                        </a:rPr>
                        <a:t>20 </a:t>
                      </a:r>
                      <a:r>
                        <a:rPr lang="en-ZA" sz="1400" b="0" i="0" u="none" strike="noStrike" dirty="0" smtClean="0">
                          <a:solidFill>
                            <a:srgbClr val="000000"/>
                          </a:solidFill>
                          <a:effectLst/>
                          <a:latin typeface="+mn-lt"/>
                        </a:rPr>
                        <a:t>273</a:t>
                      </a:r>
                      <a:endParaRPr lang="en-ZA" sz="1400" b="0" i="0" u="none" strike="noStrike" dirty="0">
                        <a:solidFill>
                          <a:srgbClr val="000000"/>
                        </a:solidFill>
                        <a:effectLst/>
                        <a:latin typeface="+mn-lt"/>
                      </a:endParaRPr>
                    </a:p>
                  </a:txBody>
                  <a:tcPr marL="6350" marR="6350" marT="6350" marB="0"/>
                </a:tc>
              </a:tr>
              <a:tr h="381175">
                <a:tc>
                  <a:txBody>
                    <a:bodyPr/>
                    <a:lstStyle/>
                    <a:p>
                      <a:pPr algn="l" fontAlgn="b"/>
                      <a:r>
                        <a:rPr lang="en-ZA" sz="1400" b="0" i="0" u="none" strike="noStrike" dirty="0">
                          <a:solidFill>
                            <a:srgbClr val="000000"/>
                          </a:solidFill>
                          <a:effectLst/>
                          <a:latin typeface="+mn-lt"/>
                        </a:rPr>
                        <a:t>Computer services</a:t>
                      </a:r>
                    </a:p>
                  </a:txBody>
                  <a:tcPr marL="6350" marR="6350" marT="6350" marB="0"/>
                </a:tc>
                <a:tc>
                  <a:txBody>
                    <a:bodyPr/>
                    <a:lstStyle/>
                    <a:p>
                      <a:pPr algn="r" fontAlgn="b"/>
                      <a:r>
                        <a:rPr lang="en-ZA" sz="1400" b="0" i="0" u="none" strike="noStrike" dirty="0">
                          <a:solidFill>
                            <a:srgbClr val="000000"/>
                          </a:solidFill>
                          <a:effectLst/>
                          <a:latin typeface="+mn-lt"/>
                        </a:rPr>
                        <a:t>29 294</a:t>
                      </a:r>
                    </a:p>
                  </a:txBody>
                  <a:tcPr marL="6350" marR="6350" marT="6350" marB="0"/>
                </a:tc>
                <a:tc>
                  <a:txBody>
                    <a:bodyPr/>
                    <a:lstStyle/>
                    <a:p>
                      <a:pPr algn="r" fontAlgn="b"/>
                      <a:r>
                        <a:rPr lang="en-ZA" sz="1400" b="0" i="0" u="none" strike="noStrike" dirty="0">
                          <a:solidFill>
                            <a:srgbClr val="000000"/>
                          </a:solidFill>
                          <a:effectLst/>
                          <a:latin typeface="+mn-lt"/>
                        </a:rPr>
                        <a:t>48 450</a:t>
                      </a:r>
                    </a:p>
                  </a:txBody>
                  <a:tcPr marL="6350" marR="6350" marT="6350" marB="0"/>
                </a:tc>
                <a:tc>
                  <a:txBody>
                    <a:bodyPr/>
                    <a:lstStyle/>
                    <a:p>
                      <a:pPr algn="r" fontAlgn="b"/>
                      <a:r>
                        <a:rPr lang="en-ZA" sz="1400" b="0" i="0" u="none" strike="noStrike" dirty="0" smtClean="0">
                          <a:solidFill>
                            <a:srgbClr val="000000"/>
                          </a:solidFill>
                          <a:effectLst/>
                          <a:latin typeface="+mn-lt"/>
                        </a:rPr>
                        <a:t>(19 156)</a:t>
                      </a:r>
                      <a:endParaRPr lang="en-ZA" sz="1400" b="0" i="0" u="none" strike="noStrike" dirty="0">
                        <a:solidFill>
                          <a:srgbClr val="000000"/>
                        </a:solidFill>
                        <a:effectLst/>
                        <a:latin typeface="+mn-lt"/>
                      </a:endParaRPr>
                    </a:p>
                  </a:txBody>
                  <a:tcPr marL="6350" marR="6350" marT="6350" marB="0"/>
                </a:tc>
              </a:tr>
              <a:tr h="381175">
                <a:tc>
                  <a:txBody>
                    <a:bodyPr/>
                    <a:lstStyle/>
                    <a:p>
                      <a:pPr algn="l" fontAlgn="b"/>
                      <a:r>
                        <a:rPr lang="en-US" sz="1400" b="0" i="0" u="none" strike="noStrike" dirty="0">
                          <a:solidFill>
                            <a:srgbClr val="000000"/>
                          </a:solidFill>
                          <a:effectLst/>
                          <a:latin typeface="+mn-lt"/>
                        </a:rPr>
                        <a:t>Consultants: Business and advisory services</a:t>
                      </a:r>
                    </a:p>
                  </a:txBody>
                  <a:tcPr marL="6350" marR="6350" marT="6350" marB="0"/>
                </a:tc>
                <a:tc>
                  <a:txBody>
                    <a:bodyPr/>
                    <a:lstStyle/>
                    <a:p>
                      <a:pPr algn="r" fontAlgn="b"/>
                      <a:r>
                        <a:rPr lang="en-ZA" sz="1400" b="0" i="0" u="none" strike="noStrike" dirty="0">
                          <a:solidFill>
                            <a:srgbClr val="000000"/>
                          </a:solidFill>
                          <a:effectLst/>
                          <a:latin typeface="+mn-lt"/>
                        </a:rPr>
                        <a:t>27 009</a:t>
                      </a:r>
                    </a:p>
                  </a:txBody>
                  <a:tcPr marL="6350" marR="6350" marT="6350" marB="0"/>
                </a:tc>
                <a:tc>
                  <a:txBody>
                    <a:bodyPr/>
                    <a:lstStyle/>
                    <a:p>
                      <a:pPr algn="r" fontAlgn="b"/>
                      <a:r>
                        <a:rPr lang="en-ZA" sz="1400" b="0" i="0" u="none" strike="noStrike" dirty="0">
                          <a:solidFill>
                            <a:srgbClr val="000000"/>
                          </a:solidFill>
                          <a:effectLst/>
                          <a:latin typeface="+mn-lt"/>
                        </a:rPr>
                        <a:t>28 642</a:t>
                      </a:r>
                    </a:p>
                  </a:txBody>
                  <a:tcPr marL="6350" marR="6350" marT="6350" marB="0"/>
                </a:tc>
                <a:tc>
                  <a:txBody>
                    <a:bodyPr/>
                    <a:lstStyle/>
                    <a:p>
                      <a:pPr algn="r" fontAlgn="b"/>
                      <a:r>
                        <a:rPr lang="en-ZA" sz="1400" b="0" i="0" u="none" strike="noStrike" dirty="0" smtClean="0">
                          <a:solidFill>
                            <a:srgbClr val="000000"/>
                          </a:solidFill>
                          <a:effectLst/>
                          <a:latin typeface="+mn-lt"/>
                        </a:rPr>
                        <a:t>(1 633)</a:t>
                      </a:r>
                      <a:endParaRPr lang="en-ZA" sz="1400" b="0" i="0" u="none" strike="noStrike" dirty="0">
                        <a:solidFill>
                          <a:srgbClr val="000000"/>
                        </a:solidFill>
                        <a:effectLst/>
                        <a:latin typeface="+mn-lt"/>
                      </a:endParaRPr>
                    </a:p>
                  </a:txBody>
                  <a:tcPr marL="6350" marR="6350" marT="6350" marB="0"/>
                </a:tc>
              </a:tr>
              <a:tr h="381175">
                <a:tc>
                  <a:txBody>
                    <a:bodyPr/>
                    <a:lstStyle/>
                    <a:p>
                      <a:pPr algn="l" fontAlgn="b"/>
                      <a:r>
                        <a:rPr lang="en-ZA" sz="1400" b="0" i="0" u="none" strike="noStrike" dirty="0">
                          <a:solidFill>
                            <a:srgbClr val="000000"/>
                          </a:solidFill>
                          <a:effectLst/>
                          <a:latin typeface="+mn-lt"/>
                        </a:rPr>
                        <a:t>Legal services</a:t>
                      </a:r>
                    </a:p>
                  </a:txBody>
                  <a:tcPr marL="6350" marR="6350" marT="6350" marB="0"/>
                </a:tc>
                <a:tc>
                  <a:txBody>
                    <a:bodyPr/>
                    <a:lstStyle/>
                    <a:p>
                      <a:pPr algn="r" fontAlgn="b"/>
                      <a:r>
                        <a:rPr lang="en-ZA" sz="1400" b="0" i="0" u="none" strike="noStrike" dirty="0">
                          <a:solidFill>
                            <a:srgbClr val="000000"/>
                          </a:solidFill>
                          <a:effectLst/>
                          <a:latin typeface="+mn-lt"/>
                        </a:rPr>
                        <a:t>17 587</a:t>
                      </a:r>
                    </a:p>
                  </a:txBody>
                  <a:tcPr marL="6350" marR="6350" marT="6350" marB="0"/>
                </a:tc>
                <a:tc>
                  <a:txBody>
                    <a:bodyPr/>
                    <a:lstStyle/>
                    <a:p>
                      <a:pPr algn="r" fontAlgn="b"/>
                      <a:r>
                        <a:rPr lang="en-ZA" sz="1400" b="0" i="0" u="none" strike="noStrike" dirty="0">
                          <a:solidFill>
                            <a:srgbClr val="000000"/>
                          </a:solidFill>
                          <a:effectLst/>
                          <a:latin typeface="+mn-lt"/>
                        </a:rPr>
                        <a:t>16 955</a:t>
                      </a:r>
                    </a:p>
                  </a:txBody>
                  <a:tcPr marL="6350" marR="6350" marT="6350" marB="0"/>
                </a:tc>
                <a:tc>
                  <a:txBody>
                    <a:bodyPr/>
                    <a:lstStyle/>
                    <a:p>
                      <a:pPr algn="r" fontAlgn="b"/>
                      <a:r>
                        <a:rPr lang="en-ZA" sz="1400" b="0" i="0" u="none" strike="noStrike" dirty="0">
                          <a:solidFill>
                            <a:srgbClr val="000000"/>
                          </a:solidFill>
                          <a:effectLst/>
                          <a:latin typeface="+mn-lt"/>
                        </a:rPr>
                        <a:t>632</a:t>
                      </a:r>
                    </a:p>
                  </a:txBody>
                  <a:tcPr marL="6350" marR="6350" marT="6350" marB="0"/>
                </a:tc>
              </a:tr>
              <a:tr h="383255">
                <a:tc>
                  <a:txBody>
                    <a:bodyPr/>
                    <a:lstStyle/>
                    <a:p>
                      <a:pPr algn="l" fontAlgn="b"/>
                      <a:r>
                        <a:rPr lang="en-ZA" sz="1400" b="0" i="0" u="none" strike="noStrike" dirty="0">
                          <a:solidFill>
                            <a:srgbClr val="000000"/>
                          </a:solidFill>
                          <a:effectLst/>
                          <a:latin typeface="+mn-lt"/>
                        </a:rPr>
                        <a:t>Contractors</a:t>
                      </a:r>
                    </a:p>
                  </a:txBody>
                  <a:tcPr marL="6350" marR="6350" marT="6350" marB="0"/>
                </a:tc>
                <a:tc>
                  <a:txBody>
                    <a:bodyPr/>
                    <a:lstStyle/>
                    <a:p>
                      <a:pPr algn="r" fontAlgn="b"/>
                      <a:r>
                        <a:rPr lang="en-ZA" sz="1400" b="0" i="0" u="none" strike="noStrike" dirty="0">
                          <a:solidFill>
                            <a:srgbClr val="000000"/>
                          </a:solidFill>
                          <a:effectLst/>
                          <a:latin typeface="+mn-lt"/>
                        </a:rPr>
                        <a:t>130 629</a:t>
                      </a:r>
                    </a:p>
                  </a:txBody>
                  <a:tcPr marL="6350" marR="6350" marT="6350" marB="0"/>
                </a:tc>
                <a:tc>
                  <a:txBody>
                    <a:bodyPr/>
                    <a:lstStyle/>
                    <a:p>
                      <a:pPr algn="r" fontAlgn="b"/>
                      <a:r>
                        <a:rPr lang="en-ZA" sz="1400" b="0" i="0" u="none" strike="noStrike" dirty="0">
                          <a:solidFill>
                            <a:srgbClr val="000000"/>
                          </a:solidFill>
                          <a:effectLst/>
                          <a:latin typeface="+mn-lt"/>
                        </a:rPr>
                        <a:t>32 321</a:t>
                      </a:r>
                    </a:p>
                  </a:txBody>
                  <a:tcPr marL="6350" marR="6350" marT="6350" marB="0"/>
                </a:tc>
                <a:tc>
                  <a:txBody>
                    <a:bodyPr/>
                    <a:lstStyle/>
                    <a:p>
                      <a:pPr algn="r" fontAlgn="b"/>
                      <a:r>
                        <a:rPr lang="en-ZA" sz="1400" b="0" i="0" u="none" strike="noStrike" dirty="0">
                          <a:solidFill>
                            <a:srgbClr val="000000"/>
                          </a:solidFill>
                          <a:effectLst/>
                          <a:latin typeface="+mn-lt"/>
                        </a:rPr>
                        <a:t>98 308</a:t>
                      </a:r>
                    </a:p>
                  </a:txBody>
                  <a:tcPr marL="6350" marR="6350" marT="6350" marB="0"/>
                </a:tc>
              </a:tr>
              <a:tr h="381175">
                <a:tc>
                  <a:txBody>
                    <a:bodyPr/>
                    <a:lstStyle/>
                    <a:p>
                      <a:pPr algn="l" fontAlgn="b"/>
                      <a:r>
                        <a:rPr lang="en-US" sz="1400" b="0" i="0" u="none" strike="noStrike" dirty="0">
                          <a:solidFill>
                            <a:srgbClr val="000000"/>
                          </a:solidFill>
                          <a:effectLst/>
                          <a:latin typeface="+mn-lt"/>
                        </a:rPr>
                        <a:t>Agency and support / outsourced services</a:t>
                      </a:r>
                    </a:p>
                  </a:txBody>
                  <a:tcPr marL="6350" marR="6350" marT="6350" marB="0"/>
                </a:tc>
                <a:tc>
                  <a:txBody>
                    <a:bodyPr/>
                    <a:lstStyle/>
                    <a:p>
                      <a:pPr algn="r" fontAlgn="b"/>
                      <a:r>
                        <a:rPr lang="en-ZA" sz="1400" b="0" i="0" u="none" strike="noStrike" dirty="0">
                          <a:solidFill>
                            <a:srgbClr val="000000"/>
                          </a:solidFill>
                          <a:effectLst/>
                          <a:latin typeface="+mn-lt"/>
                        </a:rPr>
                        <a:t>69 951</a:t>
                      </a:r>
                    </a:p>
                  </a:txBody>
                  <a:tcPr marL="6350" marR="6350" marT="6350" marB="0"/>
                </a:tc>
                <a:tc>
                  <a:txBody>
                    <a:bodyPr/>
                    <a:lstStyle/>
                    <a:p>
                      <a:pPr algn="r" fontAlgn="b"/>
                      <a:r>
                        <a:rPr lang="en-ZA" sz="1400" b="0" i="0" u="none" strike="noStrike" dirty="0">
                          <a:solidFill>
                            <a:srgbClr val="000000"/>
                          </a:solidFill>
                          <a:effectLst/>
                          <a:latin typeface="+mn-lt"/>
                        </a:rPr>
                        <a:t>100 251</a:t>
                      </a:r>
                    </a:p>
                  </a:txBody>
                  <a:tcPr marL="6350" marR="6350" marT="6350" marB="0"/>
                </a:tc>
                <a:tc>
                  <a:txBody>
                    <a:bodyPr/>
                    <a:lstStyle/>
                    <a:p>
                      <a:pPr algn="r" fontAlgn="b"/>
                      <a:r>
                        <a:rPr lang="en-ZA" sz="1400" b="0" i="0" u="none" strike="noStrike" dirty="0" smtClean="0">
                          <a:solidFill>
                            <a:srgbClr val="000000"/>
                          </a:solidFill>
                          <a:effectLst/>
                          <a:latin typeface="+mn-lt"/>
                        </a:rPr>
                        <a:t>(30 300)</a:t>
                      </a:r>
                      <a:endParaRPr lang="en-ZA" sz="1400" b="0" i="0" u="none" strike="noStrike" dirty="0">
                        <a:solidFill>
                          <a:srgbClr val="000000"/>
                        </a:solidFill>
                        <a:effectLst/>
                        <a:latin typeface="+mn-lt"/>
                      </a:endParaRPr>
                    </a:p>
                  </a:txBody>
                  <a:tcPr marL="6350" marR="6350" marT="6350" marB="0"/>
                </a:tc>
              </a:tr>
              <a:tr h="383255">
                <a:tc>
                  <a:txBody>
                    <a:bodyPr/>
                    <a:lstStyle/>
                    <a:p>
                      <a:pPr algn="l" fontAlgn="b"/>
                      <a:r>
                        <a:rPr lang="en-ZA" sz="1400" b="0" i="0" u="none" strike="noStrike" dirty="0">
                          <a:solidFill>
                            <a:srgbClr val="000000"/>
                          </a:solidFill>
                          <a:effectLst/>
                          <a:latin typeface="+mn-lt"/>
                        </a:rPr>
                        <a:t>Audit cost – external</a:t>
                      </a:r>
                    </a:p>
                  </a:txBody>
                  <a:tcPr marL="6350" marR="6350" marT="6350" marB="0"/>
                </a:tc>
                <a:tc>
                  <a:txBody>
                    <a:bodyPr/>
                    <a:lstStyle/>
                    <a:p>
                      <a:pPr algn="r" fontAlgn="b"/>
                      <a:r>
                        <a:rPr lang="en-ZA" sz="1400" b="0" i="0" u="none" strike="noStrike" dirty="0">
                          <a:solidFill>
                            <a:srgbClr val="000000"/>
                          </a:solidFill>
                          <a:effectLst/>
                          <a:latin typeface="+mn-lt"/>
                        </a:rPr>
                        <a:t>13 107</a:t>
                      </a:r>
                    </a:p>
                  </a:txBody>
                  <a:tcPr marL="6350" marR="6350" marT="6350" marB="0"/>
                </a:tc>
                <a:tc>
                  <a:txBody>
                    <a:bodyPr/>
                    <a:lstStyle/>
                    <a:p>
                      <a:pPr algn="r" fontAlgn="b"/>
                      <a:r>
                        <a:rPr lang="en-ZA" sz="1400" b="0" i="0" u="none" strike="noStrike" dirty="0">
                          <a:solidFill>
                            <a:srgbClr val="000000"/>
                          </a:solidFill>
                          <a:effectLst/>
                          <a:latin typeface="+mn-lt"/>
                        </a:rPr>
                        <a:t>12 378</a:t>
                      </a:r>
                    </a:p>
                  </a:txBody>
                  <a:tcPr marL="6350" marR="6350" marT="6350" marB="0"/>
                </a:tc>
                <a:tc>
                  <a:txBody>
                    <a:bodyPr/>
                    <a:lstStyle/>
                    <a:p>
                      <a:pPr algn="r" fontAlgn="b"/>
                      <a:r>
                        <a:rPr lang="en-ZA" sz="1400" b="0" i="0" u="none" strike="noStrike" dirty="0">
                          <a:solidFill>
                            <a:srgbClr val="000000"/>
                          </a:solidFill>
                          <a:effectLst/>
                          <a:latin typeface="+mn-lt"/>
                        </a:rPr>
                        <a:t>729</a:t>
                      </a:r>
                    </a:p>
                  </a:txBody>
                  <a:tcPr marL="6350" marR="6350" marT="6350" marB="0"/>
                </a:tc>
              </a:tr>
              <a:tr h="383255">
                <a:tc>
                  <a:txBody>
                    <a:bodyPr/>
                    <a:lstStyle/>
                    <a:p>
                      <a:pPr algn="l" fontAlgn="b"/>
                      <a:r>
                        <a:rPr lang="en-ZA" sz="1400" b="0" i="0" u="none" strike="noStrike" dirty="0">
                          <a:solidFill>
                            <a:srgbClr val="000000"/>
                          </a:solidFill>
                          <a:effectLst/>
                          <a:latin typeface="+mn-lt"/>
                        </a:rPr>
                        <a:t>Travel and subsistence</a:t>
                      </a:r>
                    </a:p>
                  </a:txBody>
                  <a:tcPr marL="6350" marR="6350" marT="6350" marB="0"/>
                </a:tc>
                <a:tc>
                  <a:txBody>
                    <a:bodyPr/>
                    <a:lstStyle/>
                    <a:p>
                      <a:pPr algn="r" fontAlgn="b"/>
                      <a:r>
                        <a:rPr lang="en-ZA" sz="1400" b="0" i="0" u="none" strike="noStrike" dirty="0">
                          <a:solidFill>
                            <a:srgbClr val="000000"/>
                          </a:solidFill>
                          <a:effectLst/>
                          <a:latin typeface="+mn-lt"/>
                        </a:rPr>
                        <a:t>41 044</a:t>
                      </a:r>
                    </a:p>
                  </a:txBody>
                  <a:tcPr marL="6350" marR="6350" marT="6350" marB="0"/>
                </a:tc>
                <a:tc>
                  <a:txBody>
                    <a:bodyPr/>
                    <a:lstStyle/>
                    <a:p>
                      <a:pPr algn="r" fontAlgn="b"/>
                      <a:r>
                        <a:rPr lang="en-ZA" sz="1400" b="0" i="0" u="none" strike="noStrike" dirty="0">
                          <a:solidFill>
                            <a:srgbClr val="000000"/>
                          </a:solidFill>
                          <a:effectLst/>
                          <a:latin typeface="+mn-lt"/>
                        </a:rPr>
                        <a:t>48 002</a:t>
                      </a:r>
                    </a:p>
                  </a:txBody>
                  <a:tcPr marL="6350" marR="6350" marT="6350" marB="0"/>
                </a:tc>
                <a:tc>
                  <a:txBody>
                    <a:bodyPr/>
                    <a:lstStyle/>
                    <a:p>
                      <a:pPr algn="r" fontAlgn="b"/>
                      <a:r>
                        <a:rPr lang="en-ZA" sz="1400" b="0" i="0" u="none" strike="noStrike" dirty="0" smtClean="0">
                          <a:solidFill>
                            <a:srgbClr val="000000"/>
                          </a:solidFill>
                          <a:effectLst/>
                          <a:latin typeface="+mn-lt"/>
                        </a:rPr>
                        <a:t>(6 958)</a:t>
                      </a:r>
                      <a:endParaRPr lang="en-ZA" sz="1400" b="0" i="0" u="none" strike="noStrike" dirty="0">
                        <a:solidFill>
                          <a:srgbClr val="000000"/>
                        </a:solidFill>
                        <a:effectLst/>
                        <a:latin typeface="+mn-lt"/>
                      </a:endParaRPr>
                    </a:p>
                  </a:txBody>
                  <a:tcPr marL="6350" marR="6350" marT="6350" marB="0"/>
                </a:tc>
              </a:tr>
            </a:tbl>
          </a:graphicData>
        </a:graphic>
      </p:graphicFrame>
    </p:spTree>
    <p:extLst>
      <p:ext uri="{BB962C8B-B14F-4D97-AF65-F5344CB8AC3E}">
        <p14:creationId xmlns:p14="http://schemas.microsoft.com/office/powerpoint/2010/main" xmlns="" val="207582085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44</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1200329"/>
          </a:xfrm>
          <a:prstGeom prst="rect">
            <a:avLst/>
          </a:prstGeom>
          <a:noFill/>
        </p:spPr>
        <p:txBody>
          <a:bodyPr wrap="square" rtlCol="0">
            <a:spAutoFit/>
          </a:bodyPr>
          <a:lstStyle/>
          <a:p>
            <a:r>
              <a:rPr lang="en-US" sz="2400" b="1" dirty="0" smtClean="0">
                <a:solidFill>
                  <a:schemeClr val="bg1"/>
                </a:solidFill>
              </a:rPr>
              <a:t>Explanatory Notes Goods </a:t>
            </a:r>
          </a:p>
          <a:p>
            <a:r>
              <a:rPr lang="en-US" sz="2400" b="1" dirty="0" smtClean="0">
                <a:solidFill>
                  <a:schemeClr val="bg1"/>
                </a:solidFill>
              </a:rPr>
              <a:t>And Services</a:t>
            </a:r>
            <a:endParaRPr lang="en-ZA" sz="2400" b="1" dirty="0" smtClean="0">
              <a:solidFill>
                <a:schemeClr val="bg1"/>
              </a:solidFill>
            </a:endParaRPr>
          </a:p>
          <a:p>
            <a:endParaRPr lang="en-ZA" sz="2400" b="1" dirty="0">
              <a:solidFill>
                <a:schemeClr val="bg1"/>
              </a:solidFill>
            </a:endParaRP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Content Placeholder 2"/>
          <p:cNvSpPr txBox="1">
            <a:spLocks/>
          </p:cNvSpPr>
          <p:nvPr/>
        </p:nvSpPr>
        <p:spPr>
          <a:xfrm>
            <a:off x="228600" y="980728"/>
            <a:ext cx="8763000" cy="506923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1" indent="-342900" algn="just">
              <a:buFont typeface="Wingdings" pitchFamily="2" charset="2"/>
              <a:buChar char="q"/>
            </a:pPr>
            <a:r>
              <a:rPr lang="en-ZA" sz="1400" b="1" dirty="0" smtClean="0"/>
              <a:t>Administrative fees</a:t>
            </a:r>
          </a:p>
          <a:p>
            <a:pPr marL="742950" lvl="2" indent="-342900" algn="just">
              <a:buFont typeface="Wingdings" pitchFamily="2" charset="2"/>
              <a:buChar char="§"/>
            </a:pPr>
            <a:r>
              <a:rPr lang="en-ZA" sz="1400" dirty="0" smtClean="0"/>
              <a:t>The variance expenditure in administrative fees by R41 million  is mainly due to the change in the </a:t>
            </a:r>
            <a:r>
              <a:rPr lang="en-ZA" sz="1400" dirty="0" err="1" smtClean="0"/>
              <a:t>Scoa</a:t>
            </a:r>
            <a:r>
              <a:rPr lang="en-ZA" sz="1400" dirty="0" smtClean="0"/>
              <a:t> item classification for administrative fees in respect of IDT from Agency and support / outsource services to administrative fees.</a:t>
            </a:r>
          </a:p>
          <a:p>
            <a:pPr marL="400050" lvl="2" indent="0" algn="just">
              <a:buNone/>
            </a:pPr>
            <a:endParaRPr lang="en-ZA" sz="1400" dirty="0" smtClean="0"/>
          </a:p>
          <a:p>
            <a:pPr marL="342900" lvl="1" indent="-342900" algn="just">
              <a:buFont typeface="Wingdings" pitchFamily="2" charset="2"/>
              <a:buChar char="q"/>
            </a:pPr>
            <a:r>
              <a:rPr lang="en-ZA" sz="1400" b="1" dirty="0" smtClean="0"/>
              <a:t>Communication </a:t>
            </a:r>
          </a:p>
          <a:p>
            <a:pPr marL="742950" lvl="2" indent="-342900" algn="just">
              <a:buFont typeface="Wingdings" pitchFamily="2" charset="2"/>
              <a:buChar char="§"/>
            </a:pPr>
            <a:r>
              <a:rPr lang="en-ZA" sz="1400" dirty="0" smtClean="0"/>
              <a:t>The R20 million variance is attributable to data costs that were previously not charged by Vodacom.</a:t>
            </a:r>
          </a:p>
          <a:p>
            <a:pPr marL="742950" lvl="2" indent="-342900" algn="just">
              <a:buFont typeface="Wingdings" pitchFamily="2" charset="2"/>
              <a:buChar char="§"/>
            </a:pPr>
            <a:endParaRPr lang="en-ZA" sz="1400" dirty="0" smtClean="0"/>
          </a:p>
          <a:p>
            <a:pPr marL="342900" lvl="1" indent="-342900" algn="just">
              <a:buFont typeface="Wingdings" pitchFamily="2" charset="2"/>
              <a:buChar char="q"/>
            </a:pPr>
            <a:r>
              <a:rPr lang="en-ZA" sz="1400" b="1" dirty="0" smtClean="0"/>
              <a:t>Computer services</a:t>
            </a:r>
          </a:p>
          <a:p>
            <a:pPr marL="742950" lvl="2" indent="-342900" algn="just">
              <a:buFont typeface="Wingdings" pitchFamily="2" charset="2"/>
              <a:buChar char="§"/>
            </a:pPr>
            <a:r>
              <a:rPr lang="en-ZA" sz="1400" dirty="0" smtClean="0"/>
              <a:t>The variance of R19 million is attributable to the payment relating to </a:t>
            </a:r>
            <a:r>
              <a:rPr lang="en-US" sz="1400" dirty="0" smtClean="0"/>
              <a:t>application security solutions. </a:t>
            </a:r>
            <a:r>
              <a:rPr lang="en-ZA" sz="1400" dirty="0" smtClean="0">
                <a:solidFill>
                  <a:srgbClr val="FF0000"/>
                </a:solidFill>
              </a:rPr>
              <a:t>    </a:t>
            </a:r>
          </a:p>
          <a:p>
            <a:pPr marL="742950" lvl="2" indent="-342900" algn="just">
              <a:buFont typeface="Wingdings" pitchFamily="2" charset="2"/>
              <a:buChar char="§"/>
            </a:pPr>
            <a:endParaRPr lang="en-ZA" sz="1400" dirty="0" smtClean="0">
              <a:solidFill>
                <a:srgbClr val="FF0000"/>
              </a:solidFill>
            </a:endParaRPr>
          </a:p>
          <a:p>
            <a:pPr marL="342900" lvl="1" indent="-342900" algn="just">
              <a:buFont typeface="Wingdings" pitchFamily="2" charset="2"/>
              <a:buChar char="q"/>
            </a:pPr>
            <a:r>
              <a:rPr lang="en-ZA" sz="1400" b="1" dirty="0" smtClean="0"/>
              <a:t>Contractors</a:t>
            </a:r>
          </a:p>
          <a:p>
            <a:pPr marL="742950" lvl="2" indent="-342900" algn="just">
              <a:buFont typeface="Wingdings" pitchFamily="2" charset="2"/>
              <a:buChar char="§"/>
            </a:pPr>
            <a:r>
              <a:rPr lang="en-ZA" sz="1400" dirty="0" smtClean="0"/>
              <a:t>The variance of R98 million is due to an increase in the number of declared state funerals compared to the previous financial year.</a:t>
            </a:r>
          </a:p>
          <a:p>
            <a:pPr marL="400050" lvl="2" indent="0" algn="just">
              <a:buNone/>
            </a:pPr>
            <a:endParaRPr lang="en-ZA" sz="1400" dirty="0" smtClean="0"/>
          </a:p>
          <a:p>
            <a:pPr marL="342900" lvl="1" indent="-342900" algn="just">
              <a:buFont typeface="Wingdings" pitchFamily="2" charset="2"/>
              <a:buChar char="q"/>
            </a:pPr>
            <a:r>
              <a:rPr lang="en-US" sz="1400" b="1" dirty="0" smtClean="0">
                <a:solidFill>
                  <a:srgbClr val="000000"/>
                </a:solidFill>
              </a:rPr>
              <a:t>Agency and support / outsourced services</a:t>
            </a:r>
            <a:endParaRPr lang="en-ZA" sz="1400" b="1" dirty="0" smtClean="0"/>
          </a:p>
          <a:p>
            <a:pPr marL="742950" lvl="2" indent="-342900" algn="just">
              <a:buFont typeface="Wingdings" pitchFamily="2" charset="2"/>
              <a:buChar char="§"/>
            </a:pPr>
            <a:r>
              <a:rPr lang="en-ZA" sz="1400" dirty="0" smtClean="0"/>
              <a:t>The expenditure variance of R30 million  as a result of a change in the </a:t>
            </a:r>
            <a:r>
              <a:rPr lang="en-ZA" sz="1400" dirty="0" err="1" smtClean="0"/>
              <a:t>Scoa</a:t>
            </a:r>
            <a:r>
              <a:rPr lang="en-ZA" sz="1400" dirty="0" smtClean="0"/>
              <a:t> item classification for administrative fees in respect of IDT from Agency and support / outsource services to administrative fees.</a:t>
            </a:r>
          </a:p>
          <a:p>
            <a:pPr marL="400050" lvl="2" indent="0" algn="just">
              <a:buFont typeface="Arial" panose="020B0604020202020204" pitchFamily="34" charset="0"/>
              <a:buNone/>
            </a:pPr>
            <a:endParaRPr lang="en-ZA" sz="1400" dirty="0" smtClean="0">
              <a:solidFill>
                <a:srgbClr val="FF0000"/>
              </a:solidFill>
            </a:endParaRPr>
          </a:p>
        </p:txBody>
      </p:sp>
    </p:spTree>
    <p:extLst>
      <p:ext uri="{BB962C8B-B14F-4D97-AF65-F5344CB8AC3E}">
        <p14:creationId xmlns:p14="http://schemas.microsoft.com/office/powerpoint/2010/main" xmlns="" val="119517494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45</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endParaRPr lang="en-ZA" sz="2400" b="1" dirty="0"/>
          </a:p>
          <a:p>
            <a:endParaRPr lang="en-ZA" sz="2400" b="1" dirty="0">
              <a:solidFill>
                <a:schemeClr val="bg1"/>
              </a:solidFill>
            </a:endParaRP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2342080" y="2924944"/>
            <a:ext cx="4665060" cy="1938992"/>
          </a:xfrm>
          <a:prstGeom prst="rect">
            <a:avLst/>
          </a:prstGeom>
        </p:spPr>
        <p:txBody>
          <a:bodyPr wrap="none">
            <a:spAutoFit/>
          </a:bodyPr>
          <a:lstStyle/>
          <a:p>
            <a:pPr algn="ctr"/>
            <a:r>
              <a:rPr lang="en-US" sz="4000" b="1" dirty="0" smtClean="0">
                <a:effectLst>
                  <a:outerShdw blurRad="38100" dist="38100" dir="2700000" algn="tl">
                    <a:srgbClr val="000000">
                      <a:alpha val="43137"/>
                    </a:srgbClr>
                  </a:outerShdw>
                </a:effectLst>
              </a:rPr>
              <a:t>DPW </a:t>
            </a:r>
          </a:p>
          <a:p>
            <a:pPr algn="ctr"/>
            <a:r>
              <a:rPr lang="en-US" sz="4000" b="1" dirty="0" smtClean="0">
                <a:effectLst>
                  <a:outerShdw blurRad="38100" dist="38100" dir="2700000" algn="tl">
                    <a:srgbClr val="000000">
                      <a:alpha val="43137"/>
                    </a:srgbClr>
                  </a:outerShdw>
                </a:effectLst>
              </a:rPr>
              <a:t>STATEMENT OF </a:t>
            </a:r>
          </a:p>
          <a:p>
            <a:pPr algn="ctr"/>
            <a:r>
              <a:rPr lang="en-US" sz="4000" b="1" dirty="0" smtClean="0">
                <a:effectLst>
                  <a:outerShdw blurRad="38100" dist="38100" dir="2700000" algn="tl">
                    <a:srgbClr val="000000">
                      <a:alpha val="43137"/>
                    </a:srgbClr>
                  </a:outerShdw>
                </a:effectLst>
              </a:rPr>
              <a:t>FINANCIAL POSITION</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28167611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46</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US" sz="2400" b="1" dirty="0" smtClean="0">
                <a:solidFill>
                  <a:schemeClr val="bg1"/>
                </a:solidFill>
              </a:rPr>
              <a:t>Statement Of Financial </a:t>
            </a:r>
          </a:p>
          <a:p>
            <a:r>
              <a:rPr lang="en-US" sz="2400" b="1" dirty="0" smtClean="0">
                <a:solidFill>
                  <a:schemeClr val="bg1"/>
                </a:solidFill>
              </a:rPr>
              <a:t>Position </a:t>
            </a:r>
            <a:endParaRPr lang="en-ZA" sz="2400" b="1" dirty="0">
              <a:solidFill>
                <a:schemeClr val="bg1"/>
              </a:solidFill>
            </a:endParaRP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xmlns="" val="1857569655"/>
              </p:ext>
            </p:extLst>
          </p:nvPr>
        </p:nvGraphicFramePr>
        <p:xfrm>
          <a:off x="121095" y="1000718"/>
          <a:ext cx="8839201" cy="5355632"/>
        </p:xfrm>
        <a:graphic>
          <a:graphicData uri="http://schemas.openxmlformats.org/drawingml/2006/table">
            <a:tbl>
              <a:tblPr firstRow="1" bandRow="1">
                <a:tableStyleId>{93296810-A885-4BE3-A3E7-6D5BEEA58F35}</a:tableStyleId>
              </a:tblPr>
              <a:tblGrid>
                <a:gridCol w="3730303"/>
                <a:gridCol w="648749"/>
                <a:gridCol w="1382255"/>
                <a:gridCol w="1401493"/>
                <a:gridCol w="1676401"/>
              </a:tblGrid>
              <a:tr h="838201">
                <a:tc>
                  <a:txBody>
                    <a:bodyPr/>
                    <a:lstStyle/>
                    <a:p>
                      <a:endParaRPr lang="en-ZA" sz="1200" dirty="0">
                        <a:latin typeface="+mn-lt"/>
                      </a:endParaRPr>
                    </a:p>
                  </a:txBody>
                  <a:tcPr/>
                </a:tc>
                <a:tc>
                  <a:txBody>
                    <a:bodyPr/>
                    <a:lstStyle/>
                    <a:p>
                      <a:pPr algn="r"/>
                      <a:r>
                        <a:rPr lang="en-ZA" sz="1200" b="1" kern="1200" dirty="0" smtClean="0">
                          <a:solidFill>
                            <a:schemeClr val="lt1"/>
                          </a:solidFill>
                          <a:latin typeface="+mn-lt"/>
                          <a:ea typeface="+mn-ea"/>
                          <a:cs typeface="+mn-cs"/>
                        </a:rPr>
                        <a:t>Note</a:t>
                      </a:r>
                      <a:endParaRPr lang="en-ZA" sz="1200" b="1" kern="1200" dirty="0">
                        <a:solidFill>
                          <a:schemeClr val="lt1"/>
                        </a:solidFill>
                        <a:latin typeface="+mn-lt"/>
                        <a:ea typeface="+mn-ea"/>
                        <a:cs typeface="+mn-cs"/>
                      </a:endParaRPr>
                    </a:p>
                  </a:txBody>
                  <a:tcPr/>
                </a:tc>
                <a:tc>
                  <a:txBody>
                    <a:bodyPr/>
                    <a:lstStyle/>
                    <a:p>
                      <a:pPr algn="r"/>
                      <a:r>
                        <a:rPr lang="en-ZA" sz="1200" dirty="0" smtClean="0">
                          <a:latin typeface="+mn-lt"/>
                        </a:rPr>
                        <a:t>2018/19</a:t>
                      </a:r>
                    </a:p>
                    <a:p>
                      <a:pPr algn="r"/>
                      <a:endParaRPr lang="en-ZA" sz="1200" dirty="0" smtClean="0">
                        <a:latin typeface="+mn-lt"/>
                      </a:endParaRPr>
                    </a:p>
                    <a:p>
                      <a:pPr algn="r"/>
                      <a:endParaRPr lang="en-ZA" sz="1200" dirty="0" smtClean="0">
                        <a:latin typeface="+mn-lt"/>
                      </a:endParaRPr>
                    </a:p>
                    <a:p>
                      <a:pPr algn="r"/>
                      <a:r>
                        <a:rPr lang="en-ZA" sz="1200" dirty="0" smtClean="0">
                          <a:latin typeface="+mn-lt"/>
                        </a:rPr>
                        <a:t>R’000</a:t>
                      </a:r>
                      <a:endParaRPr lang="en-ZA" sz="1200" dirty="0">
                        <a:latin typeface="+mn-lt"/>
                      </a:endParaRPr>
                    </a:p>
                  </a:txBody>
                  <a:tcPr/>
                </a:tc>
                <a:tc>
                  <a:txBody>
                    <a:bodyPr/>
                    <a:lstStyle/>
                    <a:p>
                      <a:pPr algn="r"/>
                      <a:r>
                        <a:rPr lang="en-ZA" sz="1200" dirty="0" smtClean="0">
                          <a:latin typeface="+mn-lt"/>
                        </a:rPr>
                        <a:t>2017/18</a:t>
                      </a:r>
                    </a:p>
                    <a:p>
                      <a:pPr marL="0" algn="r" defTabSz="914400" rtl="0" eaLnBrk="1" latinLnBrk="0" hangingPunct="1"/>
                      <a:endParaRPr lang="en-ZA" sz="1200" kern="1200" dirty="0" smtClean="0">
                        <a:latin typeface="+mn-lt"/>
                      </a:endParaRPr>
                    </a:p>
                    <a:p>
                      <a:pPr marL="0" algn="r" defTabSz="914400" rtl="0" eaLnBrk="1" latinLnBrk="0" hangingPunct="1"/>
                      <a:endParaRPr lang="en-ZA" sz="1200" kern="1200" dirty="0" smtClean="0">
                        <a:latin typeface="+mn-lt"/>
                      </a:endParaRPr>
                    </a:p>
                    <a:p>
                      <a:pPr marL="0" algn="r" defTabSz="914400" rtl="0" eaLnBrk="1" latinLnBrk="0" hangingPunct="1"/>
                      <a:r>
                        <a:rPr lang="en-ZA" sz="1200" kern="1200" dirty="0" smtClean="0">
                          <a:latin typeface="+mn-lt"/>
                        </a:rPr>
                        <a:t>R’000</a:t>
                      </a:r>
                      <a:endParaRPr lang="en-ZA" sz="1200" b="1" kern="1200" dirty="0" smtClean="0">
                        <a:solidFill>
                          <a:schemeClr val="lt1"/>
                        </a:solidFill>
                        <a:latin typeface="+mn-lt"/>
                        <a:ea typeface="+mn-ea"/>
                        <a:cs typeface="+mn-cs"/>
                      </a:endParaRPr>
                    </a:p>
                  </a:txBody>
                  <a:tcPr/>
                </a:tc>
                <a:tc>
                  <a:txBody>
                    <a:bodyPr/>
                    <a:lstStyle/>
                    <a:p>
                      <a:pPr marL="0" algn="r" defTabSz="914400" rtl="0" eaLnBrk="1" latinLnBrk="0" hangingPunct="1"/>
                      <a:r>
                        <a:rPr lang="en-ZA" sz="1200" kern="1200" dirty="0" smtClean="0"/>
                        <a:t>Year on Year comparative</a:t>
                      </a:r>
                    </a:p>
                    <a:p>
                      <a:pPr marL="0" algn="r" defTabSz="914400" rtl="0" eaLnBrk="1" latinLnBrk="0" hangingPunct="1"/>
                      <a:r>
                        <a:rPr lang="en-ZA" sz="1200" kern="1200" dirty="0" smtClean="0"/>
                        <a:t>- Increase /(decrease)</a:t>
                      </a:r>
                    </a:p>
                    <a:p>
                      <a:pPr marL="0" algn="r" defTabSz="914400" rtl="0" eaLnBrk="1" latinLnBrk="0" hangingPunct="1"/>
                      <a:r>
                        <a:rPr lang="en-ZA" sz="1200" kern="1200" dirty="0" smtClean="0"/>
                        <a:t>R’000</a:t>
                      </a:r>
                      <a:endParaRPr lang="en-ZA" sz="1200" b="1" kern="1200" dirty="0" smtClean="0">
                        <a:solidFill>
                          <a:schemeClr val="lt1"/>
                        </a:solidFill>
                        <a:latin typeface="+mn-lt"/>
                        <a:ea typeface="+mn-ea"/>
                        <a:cs typeface="+mn-cs"/>
                      </a:endParaRPr>
                    </a:p>
                  </a:txBody>
                  <a:tcPr/>
                </a:tc>
              </a:tr>
              <a:tr h="280185">
                <a:tc>
                  <a:txBody>
                    <a:bodyPr/>
                    <a:lstStyle/>
                    <a:p>
                      <a:r>
                        <a:rPr lang="en-ZA" sz="1200" b="1" baseline="0" dirty="0" smtClean="0">
                          <a:solidFill>
                            <a:schemeClr val="tx1"/>
                          </a:solidFill>
                          <a:latin typeface="+mn-lt"/>
                        </a:rPr>
                        <a:t>Assets</a:t>
                      </a:r>
                    </a:p>
                  </a:txBody>
                  <a:tcPr/>
                </a:tc>
                <a:tc>
                  <a:txBody>
                    <a:bodyPr/>
                    <a:lstStyle/>
                    <a:p>
                      <a:pPr algn="r"/>
                      <a:endParaRPr lang="en-ZA" sz="1200" b="0" dirty="0">
                        <a:solidFill>
                          <a:schemeClr val="tx1"/>
                        </a:solidFill>
                        <a:latin typeface="+mn-lt"/>
                      </a:endParaRPr>
                    </a:p>
                  </a:txBody>
                  <a:tcPr/>
                </a:tc>
                <a:tc>
                  <a:txBody>
                    <a:bodyPr/>
                    <a:lstStyle/>
                    <a:p>
                      <a:pPr algn="r" fontAlgn="b"/>
                      <a:r>
                        <a:rPr lang="en-ZA" sz="1400" b="1" i="0" u="none" strike="noStrike" dirty="0">
                          <a:solidFill>
                            <a:srgbClr val="000000"/>
                          </a:solidFill>
                          <a:effectLst/>
                          <a:latin typeface="Calibri" panose="020F0502020204030204" pitchFamily="34" charset="0"/>
                        </a:rPr>
                        <a:t>357 </a:t>
                      </a:r>
                      <a:r>
                        <a:rPr lang="en-ZA" sz="1400" b="1" i="0" u="none" strike="noStrike" dirty="0" smtClean="0">
                          <a:solidFill>
                            <a:srgbClr val="000000"/>
                          </a:solidFill>
                          <a:effectLst/>
                          <a:latin typeface="Calibri" panose="020F0502020204030204" pitchFamily="34" charset="0"/>
                        </a:rPr>
                        <a:t>519</a:t>
                      </a:r>
                      <a:endParaRPr lang="en-ZA" sz="1400" b="1" i="0" u="none" strike="noStrike" dirty="0">
                        <a:solidFill>
                          <a:srgbClr val="000000"/>
                        </a:solidFill>
                        <a:effectLst/>
                        <a:latin typeface="Calibri" panose="020F0502020204030204" pitchFamily="34" charset="0"/>
                      </a:endParaRPr>
                    </a:p>
                  </a:txBody>
                  <a:tcPr marL="6350" marR="6350" marT="6350" marB="0"/>
                </a:tc>
                <a:tc>
                  <a:txBody>
                    <a:bodyPr/>
                    <a:lstStyle/>
                    <a:p>
                      <a:pPr algn="r" fontAlgn="b"/>
                      <a:r>
                        <a:rPr lang="en-ZA" sz="1400" b="1" i="0" u="none" strike="noStrike" dirty="0">
                          <a:solidFill>
                            <a:srgbClr val="000000"/>
                          </a:solidFill>
                          <a:effectLst/>
                          <a:latin typeface="Calibri" panose="020F0502020204030204" pitchFamily="34" charset="0"/>
                        </a:rPr>
                        <a:t>378 171</a:t>
                      </a:r>
                    </a:p>
                  </a:txBody>
                  <a:tcPr marL="6350" marR="6350" marT="6350" marB="0"/>
                </a:tc>
                <a:tc>
                  <a:txBody>
                    <a:bodyPr/>
                    <a:lstStyle/>
                    <a:p>
                      <a:pPr algn="r" fontAlgn="b"/>
                      <a:r>
                        <a:rPr lang="en-ZA" sz="1200" b="1" i="0" u="none" strike="noStrike" dirty="0" smtClean="0">
                          <a:solidFill>
                            <a:srgbClr val="000000"/>
                          </a:solidFill>
                          <a:effectLst/>
                          <a:latin typeface="Calibri" panose="020F0502020204030204" pitchFamily="34" charset="0"/>
                        </a:rPr>
                        <a:t>(20 652)</a:t>
                      </a:r>
                      <a:endParaRPr lang="en-ZA" sz="1200" b="1" i="0" u="none" strike="noStrike" dirty="0">
                        <a:solidFill>
                          <a:srgbClr val="000000"/>
                        </a:solidFill>
                        <a:effectLst/>
                        <a:latin typeface="Calibri" panose="020F0502020204030204" pitchFamily="34" charset="0"/>
                      </a:endParaRPr>
                    </a:p>
                  </a:txBody>
                  <a:tcPr marL="9525" marR="9525" marT="9525" marB="0"/>
                </a:tc>
              </a:tr>
              <a:tr h="280185">
                <a:tc>
                  <a:txBody>
                    <a:bodyPr/>
                    <a:lstStyle/>
                    <a:p>
                      <a:r>
                        <a:rPr lang="en-ZA" sz="1200" b="1" baseline="0" dirty="0" smtClean="0">
                          <a:solidFill>
                            <a:schemeClr val="tx1"/>
                          </a:solidFill>
                          <a:latin typeface="+mn-lt"/>
                        </a:rPr>
                        <a:t>Current Assets </a:t>
                      </a:r>
                    </a:p>
                  </a:txBody>
                  <a:tcPr/>
                </a:tc>
                <a:tc>
                  <a:txBody>
                    <a:bodyPr/>
                    <a:lstStyle/>
                    <a:p>
                      <a:pPr algn="r"/>
                      <a:endParaRPr lang="en-ZA" sz="1200" b="0" dirty="0">
                        <a:solidFill>
                          <a:schemeClr val="tx1"/>
                        </a:solidFill>
                        <a:latin typeface="+mn-lt"/>
                      </a:endParaRPr>
                    </a:p>
                  </a:txBody>
                  <a:tcPr/>
                </a:tc>
                <a:tc>
                  <a:txBody>
                    <a:bodyPr/>
                    <a:lstStyle/>
                    <a:p>
                      <a:pPr algn="r" fontAlgn="b"/>
                      <a:r>
                        <a:rPr lang="en-ZA" sz="1400" b="1" i="0" u="none" strike="noStrike" dirty="0">
                          <a:solidFill>
                            <a:srgbClr val="000000"/>
                          </a:solidFill>
                          <a:effectLst/>
                          <a:latin typeface="Calibri" panose="020F0502020204030204" pitchFamily="34" charset="0"/>
                        </a:rPr>
                        <a:t>285 </a:t>
                      </a:r>
                      <a:r>
                        <a:rPr lang="en-ZA" sz="1400" b="1" i="0" u="none" strike="noStrike" dirty="0" smtClean="0">
                          <a:solidFill>
                            <a:srgbClr val="000000"/>
                          </a:solidFill>
                          <a:effectLst/>
                          <a:latin typeface="Calibri" panose="020F0502020204030204" pitchFamily="34" charset="0"/>
                        </a:rPr>
                        <a:t>541</a:t>
                      </a:r>
                      <a:endParaRPr lang="en-ZA" sz="1400" b="1" i="0" u="none" strike="noStrike" dirty="0">
                        <a:solidFill>
                          <a:srgbClr val="000000"/>
                        </a:solidFill>
                        <a:effectLst/>
                        <a:latin typeface="Calibri" panose="020F0502020204030204" pitchFamily="34" charset="0"/>
                      </a:endParaRPr>
                    </a:p>
                  </a:txBody>
                  <a:tcPr marL="6350" marR="6350" marT="6350" marB="0"/>
                </a:tc>
                <a:tc>
                  <a:txBody>
                    <a:bodyPr/>
                    <a:lstStyle/>
                    <a:p>
                      <a:pPr algn="r" fontAlgn="b"/>
                      <a:r>
                        <a:rPr lang="en-ZA" sz="1400" b="1" i="0" u="none" strike="noStrike" dirty="0">
                          <a:solidFill>
                            <a:srgbClr val="000000"/>
                          </a:solidFill>
                          <a:effectLst/>
                          <a:latin typeface="Calibri" panose="020F0502020204030204" pitchFamily="34" charset="0"/>
                        </a:rPr>
                        <a:t>294 080</a:t>
                      </a:r>
                    </a:p>
                  </a:txBody>
                  <a:tcPr marL="6350" marR="6350" marT="6350" marB="0"/>
                </a:tc>
                <a:tc>
                  <a:txBody>
                    <a:bodyPr/>
                    <a:lstStyle/>
                    <a:p>
                      <a:pPr algn="r" fontAlgn="b"/>
                      <a:r>
                        <a:rPr lang="en-ZA" sz="1200" b="1" i="0" u="none" strike="noStrike" dirty="0" smtClean="0">
                          <a:solidFill>
                            <a:srgbClr val="000000"/>
                          </a:solidFill>
                          <a:effectLst/>
                          <a:latin typeface="Calibri" panose="020F0502020204030204" pitchFamily="34" charset="0"/>
                        </a:rPr>
                        <a:t>(8 539)</a:t>
                      </a:r>
                      <a:endParaRPr lang="en-ZA" sz="1200" b="1" i="0" u="none" strike="noStrike" dirty="0">
                        <a:solidFill>
                          <a:srgbClr val="000000"/>
                        </a:solidFill>
                        <a:effectLst/>
                        <a:latin typeface="Calibri" panose="020F0502020204030204" pitchFamily="34" charset="0"/>
                      </a:endParaRPr>
                    </a:p>
                  </a:txBody>
                  <a:tcPr marL="9525" marR="9525" marT="9525" marB="0"/>
                </a:tc>
              </a:tr>
              <a:tr h="280185">
                <a:tc>
                  <a:txBody>
                    <a:bodyPr/>
                    <a:lstStyle/>
                    <a:p>
                      <a:pPr lvl="1"/>
                      <a:r>
                        <a:rPr lang="en-ZA" sz="1200" b="0" baseline="0" dirty="0" smtClean="0">
                          <a:solidFill>
                            <a:schemeClr val="tx1"/>
                          </a:solidFill>
                          <a:latin typeface="+mn-lt"/>
                        </a:rPr>
                        <a:t>Unauthorised expenditure</a:t>
                      </a:r>
                    </a:p>
                  </a:txBody>
                  <a:tcPr/>
                </a:tc>
                <a:tc>
                  <a:txBody>
                    <a:bodyPr/>
                    <a:lstStyle/>
                    <a:p>
                      <a:pPr algn="r"/>
                      <a:r>
                        <a:rPr lang="en-ZA" sz="1200" b="0" dirty="0" smtClean="0">
                          <a:solidFill>
                            <a:schemeClr val="tx1"/>
                          </a:solidFill>
                          <a:latin typeface="+mn-lt"/>
                        </a:rPr>
                        <a:t>9</a:t>
                      </a:r>
                      <a:endParaRPr lang="en-ZA" sz="1200" b="0" dirty="0">
                        <a:solidFill>
                          <a:schemeClr val="tx1"/>
                        </a:solidFill>
                        <a:latin typeface="+mn-lt"/>
                      </a:endParaRPr>
                    </a:p>
                  </a:txBody>
                  <a:tcPr marL="90000" marR="90000"/>
                </a:tc>
                <a:tc>
                  <a:txBody>
                    <a:bodyPr/>
                    <a:lstStyle/>
                    <a:p>
                      <a:pPr algn="r" fontAlgn="b"/>
                      <a:r>
                        <a:rPr lang="en-ZA" sz="1400" b="0" i="0" u="none" strike="noStrike" dirty="0">
                          <a:solidFill>
                            <a:srgbClr val="000000"/>
                          </a:solidFill>
                          <a:effectLst/>
                          <a:latin typeface="Calibri" panose="020F0502020204030204" pitchFamily="34" charset="0"/>
                        </a:rPr>
                        <a:t>261 169</a:t>
                      </a:r>
                    </a:p>
                  </a:txBody>
                  <a:tcPr marL="6350" marR="6350" marT="6350" marB="0"/>
                </a:tc>
                <a:tc>
                  <a:txBody>
                    <a:bodyPr/>
                    <a:lstStyle/>
                    <a:p>
                      <a:pPr algn="r" fontAlgn="b"/>
                      <a:r>
                        <a:rPr lang="en-ZA" sz="1400" b="0" i="0" u="none" strike="noStrike" dirty="0">
                          <a:solidFill>
                            <a:srgbClr val="000000"/>
                          </a:solidFill>
                          <a:effectLst/>
                          <a:latin typeface="Calibri" panose="020F0502020204030204" pitchFamily="34" charset="0"/>
                        </a:rPr>
                        <a:t>261 169</a:t>
                      </a:r>
                    </a:p>
                  </a:txBody>
                  <a:tcPr marL="6350" marR="6350" marT="6350" marB="0"/>
                </a:tc>
                <a:tc>
                  <a:txBody>
                    <a:bodyPr/>
                    <a:lstStyle/>
                    <a:p>
                      <a:pPr algn="r" fontAlgn="b"/>
                      <a:r>
                        <a:rPr lang="en-ZA" sz="1200" b="0" i="0" u="none" strike="noStrike">
                          <a:solidFill>
                            <a:srgbClr val="000000"/>
                          </a:solidFill>
                          <a:effectLst/>
                          <a:latin typeface="Calibri" panose="020F0502020204030204" pitchFamily="34" charset="0"/>
                        </a:rPr>
                        <a:t>0</a:t>
                      </a:r>
                    </a:p>
                  </a:txBody>
                  <a:tcPr marL="9525" marR="9525" marT="9525" marB="0"/>
                </a:tc>
              </a:tr>
              <a:tr h="280185">
                <a:tc>
                  <a:txBody>
                    <a:bodyPr/>
                    <a:lstStyle/>
                    <a:p>
                      <a:pPr lvl="1"/>
                      <a:r>
                        <a:rPr lang="en-ZA" sz="1200" b="0" baseline="0" dirty="0" smtClean="0">
                          <a:solidFill>
                            <a:schemeClr val="dk1"/>
                          </a:solidFill>
                          <a:latin typeface="+mn-lt"/>
                        </a:rPr>
                        <a:t>Cash and cash equivalents</a:t>
                      </a:r>
                      <a:endParaRPr lang="en-ZA" sz="1200" b="1" baseline="0" dirty="0" smtClean="0">
                        <a:solidFill>
                          <a:srgbClr val="FF0000"/>
                        </a:solidFill>
                        <a:latin typeface="+mn-lt"/>
                      </a:endParaRPr>
                    </a:p>
                  </a:txBody>
                  <a:tcPr/>
                </a:tc>
                <a:tc>
                  <a:txBody>
                    <a:bodyPr/>
                    <a:lstStyle/>
                    <a:p>
                      <a:pPr marL="0" algn="r" defTabSz="914400" rtl="0" eaLnBrk="1" latinLnBrk="0" hangingPunct="1"/>
                      <a:r>
                        <a:rPr lang="en-ZA" sz="1200" b="0" kern="1200" dirty="0" smtClean="0">
                          <a:solidFill>
                            <a:schemeClr val="tx1"/>
                          </a:solidFill>
                          <a:latin typeface="+mn-lt"/>
                          <a:ea typeface="+mn-ea"/>
                          <a:cs typeface="+mn-cs"/>
                        </a:rPr>
                        <a:t>10</a:t>
                      </a:r>
                      <a:endParaRPr lang="en-ZA" sz="1200" b="0" kern="1200" dirty="0">
                        <a:solidFill>
                          <a:schemeClr val="tx1"/>
                        </a:solidFill>
                        <a:latin typeface="+mn-lt"/>
                        <a:ea typeface="+mn-ea"/>
                        <a:cs typeface="+mn-cs"/>
                      </a:endParaRPr>
                    </a:p>
                  </a:txBody>
                  <a:tcPr marL="90000" marR="90000"/>
                </a:tc>
                <a:tc>
                  <a:txBody>
                    <a:bodyPr/>
                    <a:lstStyle/>
                    <a:p>
                      <a:pPr algn="r" fontAlgn="b"/>
                      <a:r>
                        <a:rPr lang="en-ZA" sz="1400" b="0" i="0" u="none" strike="noStrike" dirty="0">
                          <a:solidFill>
                            <a:srgbClr val="000000"/>
                          </a:solidFill>
                          <a:effectLst/>
                          <a:latin typeface="Calibri" panose="020F0502020204030204" pitchFamily="34" charset="0"/>
                        </a:rPr>
                        <a:t>125</a:t>
                      </a:r>
                    </a:p>
                  </a:txBody>
                  <a:tcPr marL="6350" marR="6350" marT="6350" marB="0"/>
                </a:tc>
                <a:tc>
                  <a:txBody>
                    <a:bodyPr/>
                    <a:lstStyle/>
                    <a:p>
                      <a:pPr algn="r" fontAlgn="b"/>
                      <a:r>
                        <a:rPr lang="en-ZA" sz="1400" b="0" i="0" u="none" strike="noStrike" dirty="0">
                          <a:solidFill>
                            <a:srgbClr val="000000"/>
                          </a:solidFill>
                          <a:effectLst/>
                          <a:latin typeface="Calibri" panose="020F0502020204030204" pitchFamily="34" charset="0"/>
                        </a:rPr>
                        <a:t>125</a:t>
                      </a:r>
                    </a:p>
                  </a:txBody>
                  <a:tcPr marL="6350" marR="6350" marT="6350" marB="0"/>
                </a:tc>
                <a:tc>
                  <a:txBody>
                    <a:bodyPr/>
                    <a:lstStyle/>
                    <a:p>
                      <a:pPr algn="r" fontAlgn="b"/>
                      <a:r>
                        <a:rPr lang="en-ZA" sz="1200" b="0" i="0" u="none" strike="noStrike">
                          <a:solidFill>
                            <a:srgbClr val="000000"/>
                          </a:solidFill>
                          <a:effectLst/>
                          <a:latin typeface="Calibri" panose="020F0502020204030204" pitchFamily="34" charset="0"/>
                        </a:rPr>
                        <a:t>0</a:t>
                      </a:r>
                    </a:p>
                  </a:txBody>
                  <a:tcPr marL="9525" marR="9525" marT="9525" marB="0"/>
                </a:tc>
              </a:tr>
              <a:tr h="330468">
                <a:tc>
                  <a:txBody>
                    <a:bodyPr/>
                    <a:lstStyle/>
                    <a:p>
                      <a:pPr lvl="1"/>
                      <a:r>
                        <a:rPr lang="en-ZA" sz="1200" b="0" baseline="0" dirty="0" smtClean="0">
                          <a:latin typeface="+mn-lt"/>
                        </a:rPr>
                        <a:t>Prepayments and advances</a:t>
                      </a:r>
                    </a:p>
                  </a:txBody>
                  <a:tcPr anchor="ctr"/>
                </a:tc>
                <a:tc>
                  <a:txBody>
                    <a:bodyPr/>
                    <a:lstStyle/>
                    <a:p>
                      <a:pPr marL="0" algn="r" defTabSz="914400" rtl="0" eaLnBrk="1" fontAlgn="b" latinLnBrk="0" hangingPunct="1"/>
                      <a:r>
                        <a:rPr lang="en-ZA" sz="1200" b="0" kern="1200" dirty="0" smtClean="0">
                          <a:solidFill>
                            <a:schemeClr val="tx1"/>
                          </a:solidFill>
                          <a:latin typeface="+mn-lt"/>
                          <a:ea typeface="+mn-ea"/>
                          <a:cs typeface="+mn-cs"/>
                        </a:rPr>
                        <a:t>11</a:t>
                      </a:r>
                      <a:endParaRPr lang="en-ZA" sz="1200" b="0" kern="1200" dirty="0">
                        <a:solidFill>
                          <a:schemeClr val="tx1"/>
                        </a:solidFill>
                        <a:latin typeface="+mn-lt"/>
                        <a:ea typeface="+mn-ea"/>
                        <a:cs typeface="+mn-cs"/>
                      </a:endParaRPr>
                    </a:p>
                  </a:txBody>
                  <a:tcPr marL="90000" marR="90000" marT="0" marB="0"/>
                </a:tc>
                <a:tc>
                  <a:txBody>
                    <a:bodyPr/>
                    <a:lstStyle/>
                    <a:p>
                      <a:pPr algn="r" fontAlgn="b"/>
                      <a:r>
                        <a:rPr lang="en-ZA" sz="1400" b="0" i="0" u="none" strike="noStrike" dirty="0">
                          <a:solidFill>
                            <a:srgbClr val="000000"/>
                          </a:solidFill>
                          <a:effectLst/>
                          <a:latin typeface="Calibri" panose="020F0502020204030204" pitchFamily="34" charset="0"/>
                        </a:rPr>
                        <a:t>5 </a:t>
                      </a:r>
                      <a:r>
                        <a:rPr lang="en-ZA" sz="1400" b="0" i="0" u="none" strike="noStrike" dirty="0" smtClean="0">
                          <a:solidFill>
                            <a:srgbClr val="000000"/>
                          </a:solidFill>
                          <a:effectLst/>
                          <a:latin typeface="Calibri" panose="020F0502020204030204" pitchFamily="34" charset="0"/>
                        </a:rPr>
                        <a:t>130</a:t>
                      </a:r>
                      <a:endParaRPr lang="en-ZA" sz="1400" b="0" i="0" u="none" strike="noStrike" dirty="0">
                        <a:solidFill>
                          <a:srgbClr val="000000"/>
                        </a:solidFill>
                        <a:effectLst/>
                        <a:latin typeface="Calibri" panose="020F0502020204030204" pitchFamily="34" charset="0"/>
                      </a:endParaRPr>
                    </a:p>
                  </a:txBody>
                  <a:tcPr marL="6350" marR="6350" marT="6350" marB="0"/>
                </a:tc>
                <a:tc>
                  <a:txBody>
                    <a:bodyPr/>
                    <a:lstStyle/>
                    <a:p>
                      <a:pPr algn="r" fontAlgn="b"/>
                      <a:r>
                        <a:rPr lang="en-ZA" sz="1400" b="0" i="0" u="none" strike="noStrike" dirty="0">
                          <a:solidFill>
                            <a:srgbClr val="000000"/>
                          </a:solidFill>
                          <a:effectLst/>
                          <a:latin typeface="Calibri" panose="020F0502020204030204" pitchFamily="34" charset="0"/>
                        </a:rPr>
                        <a:t>14 847</a:t>
                      </a:r>
                    </a:p>
                  </a:txBody>
                  <a:tcPr marL="6350" marR="6350" marT="6350" marB="0"/>
                </a:tc>
                <a:tc>
                  <a:txBody>
                    <a:bodyPr/>
                    <a:lstStyle/>
                    <a:p>
                      <a:pPr algn="r" fontAlgn="b"/>
                      <a:r>
                        <a:rPr lang="en-ZA" sz="1200" b="0" i="0" u="none" strike="noStrike" dirty="0" smtClean="0">
                          <a:solidFill>
                            <a:srgbClr val="000000"/>
                          </a:solidFill>
                          <a:effectLst/>
                          <a:latin typeface="Calibri" panose="020F0502020204030204" pitchFamily="34" charset="0"/>
                        </a:rPr>
                        <a:t>(9 717)</a:t>
                      </a:r>
                      <a:endParaRPr lang="en-ZA" sz="1200" b="0" i="0" u="none" strike="noStrike" dirty="0">
                        <a:solidFill>
                          <a:srgbClr val="000000"/>
                        </a:solidFill>
                        <a:effectLst/>
                        <a:latin typeface="Calibri" panose="020F0502020204030204" pitchFamily="34" charset="0"/>
                      </a:endParaRPr>
                    </a:p>
                  </a:txBody>
                  <a:tcPr marL="9525" marR="9525" marT="9525" marB="0"/>
                </a:tc>
              </a:tr>
              <a:tr h="280185">
                <a:tc>
                  <a:txBody>
                    <a:bodyPr/>
                    <a:lstStyle/>
                    <a:p>
                      <a:pPr lvl="1"/>
                      <a:r>
                        <a:rPr lang="en-ZA" sz="1200" b="0" baseline="0" dirty="0" smtClean="0">
                          <a:latin typeface="+mn-lt"/>
                        </a:rPr>
                        <a:t>Receivables</a:t>
                      </a:r>
                    </a:p>
                  </a:txBody>
                  <a:tcPr anchor="ctr"/>
                </a:tc>
                <a:tc>
                  <a:txBody>
                    <a:bodyPr/>
                    <a:lstStyle/>
                    <a:p>
                      <a:pPr marL="0" algn="r" defTabSz="914400" rtl="0" eaLnBrk="1" fontAlgn="b" latinLnBrk="0" hangingPunct="1"/>
                      <a:r>
                        <a:rPr lang="en-ZA" sz="1200" b="0" kern="1200" dirty="0" smtClean="0">
                          <a:solidFill>
                            <a:schemeClr val="tx1"/>
                          </a:solidFill>
                          <a:latin typeface="+mn-lt"/>
                          <a:ea typeface="+mn-ea"/>
                          <a:cs typeface="+mn-cs"/>
                        </a:rPr>
                        <a:t>12</a:t>
                      </a:r>
                      <a:endParaRPr lang="en-ZA" sz="1200" b="0" kern="1200" dirty="0">
                        <a:solidFill>
                          <a:schemeClr val="tx1"/>
                        </a:solidFill>
                        <a:latin typeface="+mn-lt"/>
                        <a:ea typeface="+mn-ea"/>
                        <a:cs typeface="+mn-cs"/>
                      </a:endParaRPr>
                    </a:p>
                  </a:txBody>
                  <a:tcPr marL="90000" marR="90000" marT="0" marB="0"/>
                </a:tc>
                <a:tc>
                  <a:txBody>
                    <a:bodyPr/>
                    <a:lstStyle/>
                    <a:p>
                      <a:pPr algn="r" fontAlgn="b"/>
                      <a:r>
                        <a:rPr lang="en-ZA" sz="1400" b="0" i="0" u="none" strike="noStrike" dirty="0">
                          <a:solidFill>
                            <a:srgbClr val="000000"/>
                          </a:solidFill>
                          <a:effectLst/>
                          <a:latin typeface="Calibri" panose="020F0502020204030204" pitchFamily="34" charset="0"/>
                        </a:rPr>
                        <a:t>19 117</a:t>
                      </a:r>
                    </a:p>
                  </a:txBody>
                  <a:tcPr marL="6350" marR="6350" marT="6350" marB="0"/>
                </a:tc>
                <a:tc>
                  <a:txBody>
                    <a:bodyPr/>
                    <a:lstStyle/>
                    <a:p>
                      <a:pPr algn="r" fontAlgn="b"/>
                      <a:r>
                        <a:rPr lang="en-ZA" sz="1400" b="0" i="0" u="none" strike="noStrike" dirty="0">
                          <a:solidFill>
                            <a:srgbClr val="000000"/>
                          </a:solidFill>
                          <a:effectLst/>
                          <a:latin typeface="Calibri" panose="020F0502020204030204" pitchFamily="34" charset="0"/>
                        </a:rPr>
                        <a:t>17 939</a:t>
                      </a:r>
                    </a:p>
                  </a:txBody>
                  <a:tcPr marL="6350" marR="6350" marT="6350" marB="0"/>
                </a:tc>
                <a:tc>
                  <a:txBody>
                    <a:bodyPr/>
                    <a:lstStyle/>
                    <a:p>
                      <a:pPr algn="r" fontAlgn="b"/>
                      <a:r>
                        <a:rPr lang="en-ZA" sz="1200" b="0" i="0" u="none" strike="noStrike">
                          <a:solidFill>
                            <a:srgbClr val="000000"/>
                          </a:solidFill>
                          <a:effectLst/>
                          <a:latin typeface="Calibri" panose="020F0502020204030204" pitchFamily="34" charset="0"/>
                        </a:rPr>
                        <a:t>1 178</a:t>
                      </a:r>
                    </a:p>
                  </a:txBody>
                  <a:tcPr marL="9525" marR="9525" marT="9525" marB="0"/>
                </a:tc>
              </a:tr>
              <a:tr h="339670">
                <a:tc>
                  <a:txBody>
                    <a:bodyPr/>
                    <a:lstStyle/>
                    <a:p>
                      <a:r>
                        <a:rPr lang="en-ZA" sz="1200" b="1" baseline="0" dirty="0" smtClean="0">
                          <a:latin typeface="+mn-lt"/>
                        </a:rPr>
                        <a:t>Non-current assets</a:t>
                      </a:r>
                    </a:p>
                  </a:txBody>
                  <a:tcPr anchor="ctr"/>
                </a:tc>
                <a:tc>
                  <a:txBody>
                    <a:bodyPr/>
                    <a:lstStyle/>
                    <a:p>
                      <a:pPr marL="0" algn="r" defTabSz="914400" rtl="0" eaLnBrk="1" fontAlgn="b" latinLnBrk="0" hangingPunct="1"/>
                      <a:endParaRPr lang="en-ZA" sz="1200" b="0" kern="1200" dirty="0">
                        <a:solidFill>
                          <a:schemeClr val="tx1"/>
                        </a:solidFill>
                        <a:latin typeface="+mn-lt"/>
                        <a:ea typeface="+mn-ea"/>
                        <a:cs typeface="+mn-cs"/>
                      </a:endParaRPr>
                    </a:p>
                  </a:txBody>
                  <a:tcPr marL="90000" marR="90000" marT="0" marB="0"/>
                </a:tc>
                <a:tc>
                  <a:txBody>
                    <a:bodyPr/>
                    <a:lstStyle/>
                    <a:p>
                      <a:pPr algn="l" fontAlgn="b"/>
                      <a:endParaRPr lang="en-ZA" sz="1400" b="0" i="0" u="none" strike="noStrike" dirty="0">
                        <a:solidFill>
                          <a:srgbClr val="000000"/>
                        </a:solidFill>
                        <a:effectLst/>
                        <a:latin typeface="Calibri" panose="020F0502020204030204" pitchFamily="34" charset="0"/>
                      </a:endParaRPr>
                    </a:p>
                  </a:txBody>
                  <a:tcPr marL="6350" marR="6350" marT="6350" marB="0"/>
                </a:tc>
                <a:tc>
                  <a:txBody>
                    <a:bodyPr/>
                    <a:lstStyle/>
                    <a:p>
                      <a:pPr algn="l" fontAlgn="b"/>
                      <a:endParaRPr lang="en-ZA" sz="1400" b="0" i="0" u="none" strike="noStrike" dirty="0">
                        <a:solidFill>
                          <a:srgbClr val="000000"/>
                        </a:solidFill>
                        <a:effectLst/>
                        <a:latin typeface="Calibri" panose="020F0502020204030204" pitchFamily="34" charset="0"/>
                      </a:endParaRPr>
                    </a:p>
                  </a:txBody>
                  <a:tcPr marL="6350" marR="6350" marT="6350" marB="0"/>
                </a:tc>
                <a:tc>
                  <a:txBody>
                    <a:bodyPr/>
                    <a:lstStyle/>
                    <a:p>
                      <a:pPr algn="r" fontAlgn="b"/>
                      <a:r>
                        <a:rPr lang="en-ZA" sz="1200" b="0" i="0" u="none" strike="noStrike">
                          <a:solidFill>
                            <a:srgbClr val="000000"/>
                          </a:solidFill>
                          <a:effectLst/>
                          <a:latin typeface="Calibri" panose="020F0502020204030204" pitchFamily="34" charset="0"/>
                        </a:rPr>
                        <a:t>0</a:t>
                      </a:r>
                    </a:p>
                  </a:txBody>
                  <a:tcPr marL="9525" marR="9525" marT="9525" marB="0"/>
                </a:tc>
              </a:tr>
              <a:tr h="373580">
                <a:tc>
                  <a:txBody>
                    <a:bodyPr/>
                    <a:lstStyle/>
                    <a:p>
                      <a:r>
                        <a:rPr lang="en-ZA" sz="1200" b="0" baseline="0" dirty="0" smtClean="0">
                          <a:latin typeface="+mn-lt"/>
                        </a:rPr>
                        <a:t>          Receivables</a:t>
                      </a:r>
                    </a:p>
                  </a:txBody>
                  <a:tcPr anchor="ctr"/>
                </a:tc>
                <a:tc>
                  <a:txBody>
                    <a:bodyPr/>
                    <a:lstStyle/>
                    <a:p>
                      <a:pPr marL="0" algn="r" defTabSz="914400" rtl="0" eaLnBrk="1" fontAlgn="b" latinLnBrk="0" hangingPunct="1"/>
                      <a:r>
                        <a:rPr lang="en-ZA" sz="1200" b="0" kern="1200" dirty="0" smtClean="0">
                          <a:solidFill>
                            <a:schemeClr val="tx1"/>
                          </a:solidFill>
                          <a:latin typeface="+mn-lt"/>
                          <a:ea typeface="+mn-ea"/>
                          <a:cs typeface="+mn-cs"/>
                        </a:rPr>
                        <a:t>12</a:t>
                      </a:r>
                      <a:endParaRPr lang="en-ZA" sz="1200" b="0" kern="1200" dirty="0">
                        <a:solidFill>
                          <a:schemeClr val="tx1"/>
                        </a:solidFill>
                        <a:latin typeface="+mn-lt"/>
                        <a:ea typeface="+mn-ea"/>
                        <a:cs typeface="+mn-cs"/>
                      </a:endParaRPr>
                    </a:p>
                  </a:txBody>
                  <a:tcPr marL="90000" marR="90000" marT="0" marB="0"/>
                </a:tc>
                <a:tc>
                  <a:txBody>
                    <a:bodyPr/>
                    <a:lstStyle/>
                    <a:p>
                      <a:pPr algn="r" fontAlgn="b"/>
                      <a:r>
                        <a:rPr lang="en-ZA" sz="1400" b="0" i="0" u="none" strike="noStrike" dirty="0">
                          <a:solidFill>
                            <a:srgbClr val="000000"/>
                          </a:solidFill>
                          <a:effectLst/>
                          <a:latin typeface="Calibri" panose="020F0502020204030204" pitchFamily="34" charset="0"/>
                        </a:rPr>
                        <a:t>71 978</a:t>
                      </a:r>
                    </a:p>
                  </a:txBody>
                  <a:tcPr marL="6350" marR="6350" marT="6350" marB="0"/>
                </a:tc>
                <a:tc>
                  <a:txBody>
                    <a:bodyPr/>
                    <a:lstStyle/>
                    <a:p>
                      <a:pPr algn="r" fontAlgn="b"/>
                      <a:r>
                        <a:rPr lang="en-ZA" sz="1400" b="0" i="0" u="none" strike="noStrike" dirty="0">
                          <a:solidFill>
                            <a:srgbClr val="000000"/>
                          </a:solidFill>
                          <a:effectLst/>
                          <a:latin typeface="Calibri" panose="020F0502020204030204" pitchFamily="34" charset="0"/>
                        </a:rPr>
                        <a:t>84 091</a:t>
                      </a:r>
                    </a:p>
                  </a:txBody>
                  <a:tcPr marL="6350" marR="6350" marT="6350" marB="0"/>
                </a:tc>
                <a:tc>
                  <a:txBody>
                    <a:bodyPr/>
                    <a:lstStyle/>
                    <a:p>
                      <a:pPr algn="r" fontAlgn="b"/>
                      <a:r>
                        <a:rPr lang="en-ZA" sz="1200" b="0" i="0" u="none" strike="noStrike" dirty="0" smtClean="0">
                          <a:solidFill>
                            <a:srgbClr val="000000"/>
                          </a:solidFill>
                          <a:effectLst/>
                          <a:latin typeface="Calibri" panose="020F0502020204030204" pitchFamily="34" charset="0"/>
                        </a:rPr>
                        <a:t>(12 113)</a:t>
                      </a:r>
                      <a:endParaRPr lang="en-ZA" sz="1200" b="0" i="0" u="none" strike="noStrike" dirty="0">
                        <a:solidFill>
                          <a:srgbClr val="000000"/>
                        </a:solidFill>
                        <a:effectLst/>
                        <a:latin typeface="Calibri" panose="020F0502020204030204" pitchFamily="34" charset="0"/>
                      </a:endParaRPr>
                    </a:p>
                  </a:txBody>
                  <a:tcPr marL="9525" marR="9525" marT="9525" marB="0"/>
                </a:tc>
              </a:tr>
              <a:tr h="222357">
                <a:tc>
                  <a:txBody>
                    <a:bodyPr/>
                    <a:lstStyle/>
                    <a:p>
                      <a:r>
                        <a:rPr lang="en-ZA" sz="1200" b="1" baseline="0" dirty="0" smtClean="0">
                          <a:latin typeface="+mn-lt"/>
                        </a:rPr>
                        <a:t>Liabilities</a:t>
                      </a:r>
                    </a:p>
                  </a:txBody>
                  <a:tcPr anchor="ctr"/>
                </a:tc>
                <a:tc>
                  <a:txBody>
                    <a:bodyPr/>
                    <a:lstStyle/>
                    <a:p>
                      <a:pPr marL="0" algn="r" defTabSz="914400" rtl="0" eaLnBrk="1" fontAlgn="b" latinLnBrk="0" hangingPunct="1"/>
                      <a:endParaRPr lang="en-ZA" sz="1200" b="0" kern="1200" dirty="0">
                        <a:solidFill>
                          <a:schemeClr val="tx1"/>
                        </a:solidFill>
                        <a:latin typeface="+mn-lt"/>
                        <a:ea typeface="+mn-ea"/>
                        <a:cs typeface="+mn-cs"/>
                      </a:endParaRPr>
                    </a:p>
                  </a:txBody>
                  <a:tcPr marL="90000" marR="90000" marT="0" marB="0"/>
                </a:tc>
                <a:tc>
                  <a:txBody>
                    <a:bodyPr/>
                    <a:lstStyle/>
                    <a:p>
                      <a:pPr algn="r" fontAlgn="b"/>
                      <a:r>
                        <a:rPr lang="en-ZA" sz="1400" b="1" i="0" u="none" strike="noStrike" dirty="0" smtClean="0">
                          <a:solidFill>
                            <a:srgbClr val="000000"/>
                          </a:solidFill>
                          <a:effectLst/>
                          <a:latin typeface="Calibri" panose="020F0502020204030204" pitchFamily="34" charset="0"/>
                        </a:rPr>
                        <a:t>353</a:t>
                      </a:r>
                      <a:r>
                        <a:rPr lang="en-ZA" sz="1400" b="1" i="0" u="none" strike="noStrike" baseline="0" dirty="0" smtClean="0">
                          <a:solidFill>
                            <a:srgbClr val="000000"/>
                          </a:solidFill>
                          <a:effectLst/>
                          <a:latin typeface="Calibri" panose="020F0502020204030204" pitchFamily="34" charset="0"/>
                        </a:rPr>
                        <a:t> 853</a:t>
                      </a:r>
                      <a:endParaRPr lang="en-ZA" sz="1400" b="1" i="0" u="none" strike="noStrike" dirty="0">
                        <a:solidFill>
                          <a:srgbClr val="000000"/>
                        </a:solidFill>
                        <a:effectLst/>
                        <a:latin typeface="Calibri" panose="020F0502020204030204" pitchFamily="34" charset="0"/>
                      </a:endParaRPr>
                    </a:p>
                  </a:txBody>
                  <a:tcPr marL="6350" marR="6350" marT="6350" marB="0"/>
                </a:tc>
                <a:tc>
                  <a:txBody>
                    <a:bodyPr/>
                    <a:lstStyle/>
                    <a:p>
                      <a:pPr algn="r" fontAlgn="b"/>
                      <a:r>
                        <a:rPr lang="en-ZA" sz="1400" b="1" i="0" u="none" strike="noStrike" dirty="0">
                          <a:solidFill>
                            <a:srgbClr val="000000"/>
                          </a:solidFill>
                          <a:effectLst/>
                          <a:latin typeface="Calibri" panose="020F0502020204030204" pitchFamily="34" charset="0"/>
                        </a:rPr>
                        <a:t>373 659</a:t>
                      </a:r>
                    </a:p>
                  </a:txBody>
                  <a:tcPr marL="6350" marR="6350" marT="6350" marB="0"/>
                </a:tc>
                <a:tc>
                  <a:txBody>
                    <a:bodyPr/>
                    <a:lstStyle/>
                    <a:p>
                      <a:pPr algn="r" fontAlgn="b"/>
                      <a:r>
                        <a:rPr lang="en-ZA" sz="1200" b="1" i="0" u="none" strike="noStrike" dirty="0" smtClean="0">
                          <a:solidFill>
                            <a:srgbClr val="000000"/>
                          </a:solidFill>
                          <a:effectLst/>
                          <a:latin typeface="Calibri" panose="020F0502020204030204" pitchFamily="34" charset="0"/>
                        </a:rPr>
                        <a:t>(19 806)</a:t>
                      </a:r>
                      <a:endParaRPr lang="en-ZA" sz="1200" b="1" i="0" u="none" strike="noStrike" dirty="0">
                        <a:solidFill>
                          <a:srgbClr val="000000"/>
                        </a:solidFill>
                        <a:effectLst/>
                        <a:latin typeface="Calibri" panose="020F0502020204030204" pitchFamily="34" charset="0"/>
                      </a:endParaRPr>
                    </a:p>
                  </a:txBody>
                  <a:tcPr marL="9525" marR="9525" marT="9525" marB="0"/>
                </a:tc>
              </a:tr>
              <a:tr h="466193">
                <a:tc>
                  <a:txBody>
                    <a:bodyPr/>
                    <a:lstStyle/>
                    <a:p>
                      <a:pPr lvl="1"/>
                      <a:r>
                        <a:rPr lang="en-ZA" sz="1200" b="0" baseline="0" dirty="0" smtClean="0">
                          <a:latin typeface="+mn-lt"/>
                        </a:rPr>
                        <a:t>Voted funds to be surrendered to the Revenue Fund</a:t>
                      </a:r>
                    </a:p>
                  </a:txBody>
                  <a:tcPr anchor="ctr"/>
                </a:tc>
                <a:tc>
                  <a:txBody>
                    <a:bodyPr/>
                    <a:lstStyle/>
                    <a:p>
                      <a:pPr marL="0" algn="r" defTabSz="914400" rtl="0" eaLnBrk="1" latinLnBrk="0" hangingPunct="1"/>
                      <a:r>
                        <a:rPr lang="en-ZA" sz="1200" b="0" kern="1200" baseline="0" dirty="0" smtClean="0">
                          <a:solidFill>
                            <a:schemeClr val="dk1"/>
                          </a:solidFill>
                          <a:latin typeface="+mn-lt"/>
                          <a:ea typeface="+mn-ea"/>
                          <a:cs typeface="+mn-cs"/>
                        </a:rPr>
                        <a:t>13</a:t>
                      </a:r>
                      <a:endParaRPr lang="en-ZA" sz="1200" b="0" kern="1200" baseline="0" dirty="0">
                        <a:solidFill>
                          <a:schemeClr val="dk1"/>
                        </a:solidFill>
                        <a:latin typeface="+mn-lt"/>
                        <a:ea typeface="+mn-ea"/>
                        <a:cs typeface="+mn-cs"/>
                      </a:endParaRPr>
                    </a:p>
                  </a:txBody>
                  <a:tcPr marL="90000" marR="90000"/>
                </a:tc>
                <a:tc>
                  <a:txBody>
                    <a:bodyPr/>
                    <a:lstStyle/>
                    <a:p>
                      <a:pPr algn="r" fontAlgn="b"/>
                      <a:r>
                        <a:rPr lang="en-ZA" sz="1400" b="0" i="0" u="none" strike="noStrike" dirty="0">
                          <a:solidFill>
                            <a:srgbClr val="000000"/>
                          </a:solidFill>
                          <a:effectLst/>
                          <a:latin typeface="Calibri" panose="020F0502020204030204" pitchFamily="34" charset="0"/>
                        </a:rPr>
                        <a:t>34 </a:t>
                      </a:r>
                      <a:r>
                        <a:rPr lang="en-ZA" sz="1400" b="0" i="0" u="none" strike="noStrike" dirty="0" smtClean="0">
                          <a:solidFill>
                            <a:srgbClr val="000000"/>
                          </a:solidFill>
                          <a:effectLst/>
                          <a:latin typeface="Calibri" panose="020F0502020204030204" pitchFamily="34" charset="0"/>
                        </a:rPr>
                        <a:t>777</a:t>
                      </a:r>
                      <a:endParaRPr lang="en-ZA" sz="1400" b="0" i="0" u="none" strike="noStrike" dirty="0">
                        <a:solidFill>
                          <a:srgbClr val="000000"/>
                        </a:solidFill>
                        <a:effectLst/>
                        <a:latin typeface="Calibri" panose="020F0502020204030204" pitchFamily="34" charset="0"/>
                      </a:endParaRPr>
                    </a:p>
                  </a:txBody>
                  <a:tcPr marL="6350" marR="6350" marT="6350" marB="0"/>
                </a:tc>
                <a:tc>
                  <a:txBody>
                    <a:bodyPr/>
                    <a:lstStyle/>
                    <a:p>
                      <a:pPr algn="r" fontAlgn="b"/>
                      <a:r>
                        <a:rPr lang="en-ZA" sz="1400" b="0" i="0" u="none" strike="noStrike" dirty="0">
                          <a:solidFill>
                            <a:srgbClr val="000000"/>
                          </a:solidFill>
                          <a:effectLst/>
                          <a:latin typeface="Calibri" panose="020F0502020204030204" pitchFamily="34" charset="0"/>
                        </a:rPr>
                        <a:t>57 843</a:t>
                      </a:r>
                    </a:p>
                  </a:txBody>
                  <a:tcPr marL="6350" marR="6350" marT="6350" marB="0"/>
                </a:tc>
                <a:tc>
                  <a:txBody>
                    <a:bodyPr/>
                    <a:lstStyle/>
                    <a:p>
                      <a:pPr algn="r" fontAlgn="b"/>
                      <a:r>
                        <a:rPr lang="en-ZA" sz="1200" b="0" i="0" u="none" strike="noStrike" dirty="0" smtClean="0">
                          <a:solidFill>
                            <a:srgbClr val="000000"/>
                          </a:solidFill>
                          <a:effectLst/>
                          <a:latin typeface="Calibri" panose="020F0502020204030204" pitchFamily="34" charset="0"/>
                        </a:rPr>
                        <a:t>(23 066)</a:t>
                      </a:r>
                      <a:endParaRPr lang="en-ZA" sz="1200" b="0" i="0" u="none" strike="noStrike" dirty="0">
                        <a:solidFill>
                          <a:srgbClr val="000000"/>
                        </a:solidFill>
                        <a:effectLst/>
                        <a:latin typeface="Calibri" panose="020F0502020204030204" pitchFamily="34" charset="0"/>
                      </a:endParaRPr>
                    </a:p>
                  </a:txBody>
                  <a:tcPr marL="9525" marR="9525" marT="9525" marB="0"/>
                </a:tc>
              </a:tr>
              <a:tr h="466975">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ZA" sz="1200" b="0" baseline="0" dirty="0" smtClean="0">
                          <a:latin typeface="+mn-lt"/>
                        </a:rPr>
                        <a:t>Departmental revenue to be surrendered to the Revenue Fund</a:t>
                      </a:r>
                    </a:p>
                  </a:txBody>
                  <a:tcPr anchor="ctr"/>
                </a:tc>
                <a:tc>
                  <a:txBody>
                    <a:bodyPr/>
                    <a:lstStyle/>
                    <a:p>
                      <a:pPr marL="0" algn="r" defTabSz="914400" rtl="0" eaLnBrk="1" fontAlgn="b" latinLnBrk="0" hangingPunct="1"/>
                      <a:r>
                        <a:rPr lang="en-ZA" sz="1200" b="0" kern="1200" baseline="0" dirty="0" smtClean="0">
                          <a:solidFill>
                            <a:schemeClr val="dk1"/>
                          </a:solidFill>
                          <a:latin typeface="+mn-lt"/>
                          <a:ea typeface="+mn-ea"/>
                          <a:cs typeface="+mn-cs"/>
                        </a:rPr>
                        <a:t>14</a:t>
                      </a:r>
                      <a:endParaRPr lang="en-ZA" sz="1200" b="0" kern="1200" baseline="0" dirty="0">
                        <a:solidFill>
                          <a:schemeClr val="dk1"/>
                        </a:solidFill>
                        <a:latin typeface="+mn-lt"/>
                        <a:ea typeface="+mn-ea"/>
                        <a:cs typeface="+mn-cs"/>
                      </a:endParaRPr>
                    </a:p>
                  </a:txBody>
                  <a:tcPr marL="90000" marR="90000" marT="0" marB="0"/>
                </a:tc>
                <a:tc>
                  <a:txBody>
                    <a:bodyPr/>
                    <a:lstStyle/>
                    <a:p>
                      <a:pPr algn="r" fontAlgn="b"/>
                      <a:r>
                        <a:rPr lang="en-ZA" sz="1400" b="0" i="0" u="none" strike="noStrike" dirty="0">
                          <a:solidFill>
                            <a:srgbClr val="000000"/>
                          </a:solidFill>
                          <a:effectLst/>
                          <a:latin typeface="Calibri" panose="020F0502020204030204" pitchFamily="34" charset="0"/>
                        </a:rPr>
                        <a:t>1 669</a:t>
                      </a:r>
                    </a:p>
                  </a:txBody>
                  <a:tcPr marL="6350" marR="6350" marT="6350" marB="0"/>
                </a:tc>
                <a:tc>
                  <a:txBody>
                    <a:bodyPr/>
                    <a:lstStyle/>
                    <a:p>
                      <a:pPr algn="r" fontAlgn="b"/>
                      <a:r>
                        <a:rPr lang="en-ZA" sz="1400" b="0" i="0" u="none" strike="noStrike" dirty="0">
                          <a:solidFill>
                            <a:srgbClr val="000000"/>
                          </a:solidFill>
                          <a:effectLst/>
                          <a:latin typeface="Calibri" panose="020F0502020204030204" pitchFamily="34" charset="0"/>
                        </a:rPr>
                        <a:t>8 769</a:t>
                      </a:r>
                    </a:p>
                  </a:txBody>
                  <a:tcPr marL="6350" marR="6350" marT="6350" marB="0"/>
                </a:tc>
                <a:tc>
                  <a:txBody>
                    <a:bodyPr/>
                    <a:lstStyle/>
                    <a:p>
                      <a:pPr algn="r" fontAlgn="b"/>
                      <a:r>
                        <a:rPr lang="en-ZA" sz="1200" b="0" i="0" u="none" strike="noStrike" dirty="0" smtClean="0">
                          <a:solidFill>
                            <a:srgbClr val="000000"/>
                          </a:solidFill>
                          <a:effectLst/>
                          <a:latin typeface="Calibri" panose="020F0502020204030204" pitchFamily="34" charset="0"/>
                        </a:rPr>
                        <a:t>(7 100)</a:t>
                      </a:r>
                      <a:endParaRPr lang="en-ZA" sz="1200" b="0" i="0" u="none" strike="noStrike" dirty="0">
                        <a:solidFill>
                          <a:srgbClr val="000000"/>
                        </a:solidFill>
                        <a:effectLst/>
                        <a:latin typeface="Calibri" panose="020F0502020204030204" pitchFamily="34" charset="0"/>
                      </a:endParaRPr>
                    </a:p>
                  </a:txBody>
                  <a:tcPr marL="9525" marR="9525" marT="9525" marB="0"/>
                </a:tc>
              </a:tr>
              <a:tr h="280185">
                <a:tc>
                  <a:txBody>
                    <a:bodyPr/>
                    <a:lstStyle/>
                    <a:p>
                      <a:pPr lvl="1"/>
                      <a:r>
                        <a:rPr lang="en-ZA" sz="1200" b="0" baseline="0" dirty="0" smtClean="0">
                          <a:latin typeface="+mn-lt"/>
                        </a:rPr>
                        <a:t>Bank overdraft</a:t>
                      </a:r>
                    </a:p>
                  </a:txBody>
                  <a:tcPr anchor="ctr"/>
                </a:tc>
                <a:tc>
                  <a:txBody>
                    <a:bodyPr/>
                    <a:lstStyle/>
                    <a:p>
                      <a:pPr marL="0" algn="r" defTabSz="914400" rtl="0" eaLnBrk="1" fontAlgn="b" latinLnBrk="0" hangingPunct="1"/>
                      <a:r>
                        <a:rPr lang="en-ZA" sz="1200" b="0" kern="1200" baseline="0" dirty="0" smtClean="0">
                          <a:solidFill>
                            <a:schemeClr val="dk1"/>
                          </a:solidFill>
                          <a:latin typeface="+mn-lt"/>
                          <a:ea typeface="+mn-ea"/>
                          <a:cs typeface="+mn-cs"/>
                        </a:rPr>
                        <a:t>15</a:t>
                      </a:r>
                      <a:endParaRPr lang="en-ZA" sz="1200" b="0" kern="1200" baseline="0" dirty="0">
                        <a:solidFill>
                          <a:schemeClr val="dk1"/>
                        </a:solidFill>
                        <a:latin typeface="+mn-lt"/>
                        <a:ea typeface="+mn-ea"/>
                        <a:cs typeface="+mn-cs"/>
                      </a:endParaRPr>
                    </a:p>
                  </a:txBody>
                  <a:tcPr marL="90000" marR="90000" marT="0" marB="0"/>
                </a:tc>
                <a:tc>
                  <a:txBody>
                    <a:bodyPr/>
                    <a:lstStyle/>
                    <a:p>
                      <a:pPr algn="r" fontAlgn="b"/>
                      <a:r>
                        <a:rPr lang="en-ZA" sz="1400" b="0" i="0" u="none" strike="noStrike" dirty="0">
                          <a:solidFill>
                            <a:srgbClr val="000000"/>
                          </a:solidFill>
                          <a:effectLst/>
                          <a:latin typeface="Calibri" panose="020F0502020204030204" pitchFamily="34" charset="0"/>
                        </a:rPr>
                        <a:t>266 533</a:t>
                      </a:r>
                    </a:p>
                  </a:txBody>
                  <a:tcPr marL="6350" marR="6350" marT="6350" marB="0"/>
                </a:tc>
                <a:tc>
                  <a:txBody>
                    <a:bodyPr/>
                    <a:lstStyle/>
                    <a:p>
                      <a:pPr algn="r" fontAlgn="b"/>
                      <a:r>
                        <a:rPr lang="en-ZA" sz="1400" b="0" i="0" u="none" strike="noStrike" dirty="0">
                          <a:solidFill>
                            <a:srgbClr val="000000"/>
                          </a:solidFill>
                          <a:effectLst/>
                          <a:latin typeface="Calibri" panose="020F0502020204030204" pitchFamily="34" charset="0"/>
                        </a:rPr>
                        <a:t>277 932</a:t>
                      </a:r>
                    </a:p>
                  </a:txBody>
                  <a:tcPr marL="6350" marR="6350" marT="6350" marB="0"/>
                </a:tc>
                <a:tc>
                  <a:txBody>
                    <a:bodyPr/>
                    <a:lstStyle/>
                    <a:p>
                      <a:pPr algn="r" fontAlgn="b"/>
                      <a:r>
                        <a:rPr lang="en-ZA" sz="1200" b="0" i="0" u="none" strike="noStrike" dirty="0" smtClean="0">
                          <a:solidFill>
                            <a:srgbClr val="000000"/>
                          </a:solidFill>
                          <a:effectLst/>
                          <a:latin typeface="Calibri" panose="020F0502020204030204" pitchFamily="34" charset="0"/>
                        </a:rPr>
                        <a:t>(11 399)</a:t>
                      </a:r>
                      <a:endParaRPr lang="en-ZA" sz="1200" b="0" i="0" u="none" strike="noStrike" dirty="0">
                        <a:solidFill>
                          <a:srgbClr val="000000"/>
                        </a:solidFill>
                        <a:effectLst/>
                        <a:latin typeface="Calibri" panose="020F0502020204030204" pitchFamily="34" charset="0"/>
                      </a:endParaRPr>
                    </a:p>
                  </a:txBody>
                  <a:tcPr marL="9525" marR="9525" marT="9525" marB="0"/>
                </a:tc>
              </a:tr>
              <a:tr h="310795">
                <a:tc>
                  <a:txBody>
                    <a:bodyPr/>
                    <a:lstStyle/>
                    <a:p>
                      <a:pPr lvl="1"/>
                      <a:r>
                        <a:rPr lang="en-ZA" sz="1200" b="0" baseline="0" dirty="0" smtClean="0">
                          <a:latin typeface="+mn-lt"/>
                        </a:rPr>
                        <a:t>Payables</a:t>
                      </a:r>
                    </a:p>
                  </a:txBody>
                  <a:tcPr anchor="ctr"/>
                </a:tc>
                <a:tc>
                  <a:txBody>
                    <a:bodyPr/>
                    <a:lstStyle/>
                    <a:p>
                      <a:pPr marL="0" algn="r" defTabSz="914400" rtl="0" eaLnBrk="1" fontAlgn="b" latinLnBrk="0" hangingPunct="1"/>
                      <a:r>
                        <a:rPr lang="en-ZA" sz="1200" b="0" kern="1200" baseline="0" dirty="0" smtClean="0">
                          <a:solidFill>
                            <a:schemeClr val="dk1"/>
                          </a:solidFill>
                          <a:latin typeface="+mn-lt"/>
                          <a:ea typeface="+mn-ea"/>
                          <a:cs typeface="+mn-cs"/>
                        </a:rPr>
                        <a:t>16</a:t>
                      </a:r>
                      <a:endParaRPr lang="en-ZA" sz="1200" b="0" kern="1200" baseline="0" dirty="0">
                        <a:solidFill>
                          <a:schemeClr val="dk1"/>
                        </a:solidFill>
                        <a:latin typeface="+mn-lt"/>
                        <a:ea typeface="+mn-ea"/>
                        <a:cs typeface="+mn-cs"/>
                      </a:endParaRPr>
                    </a:p>
                  </a:txBody>
                  <a:tcPr marL="90000" marR="90000" marT="0" marB="0"/>
                </a:tc>
                <a:tc>
                  <a:txBody>
                    <a:bodyPr/>
                    <a:lstStyle/>
                    <a:p>
                      <a:pPr algn="r" fontAlgn="b"/>
                      <a:r>
                        <a:rPr lang="en-ZA" sz="1400" b="0" i="0" u="none" strike="noStrike" dirty="0">
                          <a:solidFill>
                            <a:srgbClr val="000000"/>
                          </a:solidFill>
                          <a:effectLst/>
                          <a:latin typeface="Calibri" panose="020F0502020204030204" pitchFamily="34" charset="0"/>
                        </a:rPr>
                        <a:t>50 874</a:t>
                      </a:r>
                    </a:p>
                  </a:txBody>
                  <a:tcPr marL="6350" marR="6350" marT="6350" marB="0"/>
                </a:tc>
                <a:tc>
                  <a:txBody>
                    <a:bodyPr/>
                    <a:lstStyle/>
                    <a:p>
                      <a:pPr algn="r" fontAlgn="b"/>
                      <a:r>
                        <a:rPr lang="en-ZA" sz="1400" b="0" i="0" u="none" strike="noStrike" dirty="0">
                          <a:solidFill>
                            <a:srgbClr val="000000"/>
                          </a:solidFill>
                          <a:effectLst/>
                          <a:latin typeface="Calibri" panose="020F0502020204030204" pitchFamily="34" charset="0"/>
                        </a:rPr>
                        <a:t>29 115</a:t>
                      </a:r>
                    </a:p>
                  </a:txBody>
                  <a:tcPr marL="6350" marR="6350" marT="6350" marB="0"/>
                </a:tc>
                <a:tc>
                  <a:txBody>
                    <a:bodyPr/>
                    <a:lstStyle/>
                    <a:p>
                      <a:pPr algn="r" fontAlgn="b"/>
                      <a:r>
                        <a:rPr lang="en-ZA" sz="1200" b="0" i="0" u="none" strike="noStrike" dirty="0">
                          <a:solidFill>
                            <a:srgbClr val="000000"/>
                          </a:solidFill>
                          <a:effectLst/>
                          <a:latin typeface="Calibri" panose="020F0502020204030204" pitchFamily="34" charset="0"/>
                        </a:rPr>
                        <a:t>21 759</a:t>
                      </a:r>
                    </a:p>
                  </a:txBody>
                  <a:tcPr marL="9525" marR="9525" marT="9525" marB="0"/>
                </a:tc>
              </a:tr>
              <a:tr h="252689">
                <a:tc>
                  <a:txBody>
                    <a:bodyPr/>
                    <a:lstStyle/>
                    <a:p>
                      <a:r>
                        <a:rPr lang="en-ZA" sz="1200" b="1" baseline="0" dirty="0" smtClean="0">
                          <a:latin typeface="+mn-lt"/>
                        </a:rPr>
                        <a:t>Net assets</a:t>
                      </a:r>
                    </a:p>
                  </a:txBody>
                  <a:tcPr anchor="ctr"/>
                </a:tc>
                <a:tc>
                  <a:txBody>
                    <a:bodyPr/>
                    <a:lstStyle/>
                    <a:p>
                      <a:pPr marL="0" algn="r" defTabSz="914400" rtl="0" eaLnBrk="1" fontAlgn="b" latinLnBrk="0" hangingPunct="1"/>
                      <a:endParaRPr lang="en-ZA" sz="1200" b="1" kern="1200" baseline="0" dirty="0">
                        <a:solidFill>
                          <a:schemeClr val="dk1"/>
                        </a:solidFill>
                        <a:latin typeface="+mn-lt"/>
                        <a:ea typeface="+mn-ea"/>
                        <a:cs typeface="+mn-cs"/>
                      </a:endParaRPr>
                    </a:p>
                  </a:txBody>
                  <a:tcPr marL="90000" marR="90000" marT="0" marB="0"/>
                </a:tc>
                <a:tc>
                  <a:txBody>
                    <a:bodyPr/>
                    <a:lstStyle/>
                    <a:p>
                      <a:pPr algn="r" fontAlgn="b"/>
                      <a:r>
                        <a:rPr lang="en-ZA" sz="1400" b="1" i="0" u="none" strike="noStrike" dirty="0">
                          <a:solidFill>
                            <a:srgbClr val="000000"/>
                          </a:solidFill>
                          <a:effectLst/>
                          <a:latin typeface="Calibri" panose="020F0502020204030204" pitchFamily="34" charset="0"/>
                        </a:rPr>
                        <a:t>3 </a:t>
                      </a:r>
                      <a:r>
                        <a:rPr lang="en-ZA" sz="1400" b="1" i="0" u="none" strike="noStrike" dirty="0" smtClean="0">
                          <a:solidFill>
                            <a:srgbClr val="000000"/>
                          </a:solidFill>
                          <a:effectLst/>
                          <a:latin typeface="Calibri" panose="020F0502020204030204" pitchFamily="34" charset="0"/>
                        </a:rPr>
                        <a:t>666</a:t>
                      </a:r>
                      <a:endParaRPr lang="en-ZA" sz="1400" b="1" i="0" u="none" strike="noStrike" dirty="0">
                        <a:solidFill>
                          <a:srgbClr val="000000"/>
                        </a:solidFill>
                        <a:effectLst/>
                        <a:latin typeface="Calibri" panose="020F0502020204030204" pitchFamily="34" charset="0"/>
                      </a:endParaRPr>
                    </a:p>
                  </a:txBody>
                  <a:tcPr marL="6350" marR="6350" marT="6350" marB="0"/>
                </a:tc>
                <a:tc>
                  <a:txBody>
                    <a:bodyPr/>
                    <a:lstStyle/>
                    <a:p>
                      <a:pPr algn="r" fontAlgn="b"/>
                      <a:r>
                        <a:rPr lang="en-ZA" sz="1400" b="1" i="0" u="none" strike="noStrike" dirty="0">
                          <a:solidFill>
                            <a:srgbClr val="000000"/>
                          </a:solidFill>
                          <a:effectLst/>
                          <a:latin typeface="Calibri" panose="020F0502020204030204" pitchFamily="34" charset="0"/>
                        </a:rPr>
                        <a:t>4 512</a:t>
                      </a:r>
                    </a:p>
                  </a:txBody>
                  <a:tcPr marL="6350" marR="6350" marT="6350" marB="0"/>
                </a:tc>
                <a:tc>
                  <a:txBody>
                    <a:bodyPr/>
                    <a:lstStyle/>
                    <a:p>
                      <a:pPr algn="r" fontAlgn="b"/>
                      <a:r>
                        <a:rPr lang="en-ZA" sz="1200" b="1" i="0" u="none" strike="noStrike" dirty="0" smtClean="0">
                          <a:solidFill>
                            <a:srgbClr val="000000"/>
                          </a:solidFill>
                          <a:effectLst/>
                          <a:latin typeface="Calibri" panose="020F0502020204030204" pitchFamily="34" charset="0"/>
                        </a:rPr>
                        <a:t>(846)</a:t>
                      </a:r>
                      <a:endParaRPr lang="en-ZA" sz="1200" b="1" i="0" u="none" strike="noStrike" dirty="0">
                        <a:solidFill>
                          <a:srgbClr val="000000"/>
                        </a:solidFill>
                        <a:effectLst/>
                        <a:latin typeface="Calibri" panose="020F0502020204030204" pitchFamily="34" charset="0"/>
                      </a:endParaRPr>
                    </a:p>
                  </a:txBody>
                  <a:tcPr marL="9525" marR="9525" marT="9525" marB="0"/>
                </a:tc>
              </a:tr>
            </a:tbl>
          </a:graphicData>
        </a:graphic>
      </p:graphicFrame>
    </p:spTree>
    <p:extLst>
      <p:ext uri="{BB962C8B-B14F-4D97-AF65-F5344CB8AC3E}">
        <p14:creationId xmlns:p14="http://schemas.microsoft.com/office/powerpoint/2010/main" xmlns="" val="175715855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47</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1200329"/>
          </a:xfrm>
          <a:prstGeom prst="rect">
            <a:avLst/>
          </a:prstGeom>
          <a:noFill/>
        </p:spPr>
        <p:txBody>
          <a:bodyPr wrap="square" rtlCol="0">
            <a:spAutoFit/>
          </a:bodyPr>
          <a:lstStyle/>
          <a:p>
            <a:r>
              <a:rPr lang="en-US" sz="2400" b="1" dirty="0" smtClean="0">
                <a:solidFill>
                  <a:schemeClr val="bg1"/>
                </a:solidFill>
              </a:rPr>
              <a:t>Explanatory Notes To Statement </a:t>
            </a:r>
          </a:p>
          <a:p>
            <a:r>
              <a:rPr lang="en-US" sz="2400" b="1" dirty="0" smtClean="0">
                <a:solidFill>
                  <a:schemeClr val="bg1"/>
                </a:solidFill>
              </a:rPr>
              <a:t>of Financial Position</a:t>
            </a:r>
            <a:endParaRPr lang="en-ZA" sz="2400" b="1" dirty="0" smtClean="0">
              <a:solidFill>
                <a:schemeClr val="bg1"/>
              </a:solidFill>
            </a:endParaRPr>
          </a:p>
          <a:p>
            <a:endParaRPr lang="en-ZA" sz="2400" b="1" dirty="0">
              <a:solidFill>
                <a:schemeClr val="bg1"/>
              </a:solidFill>
            </a:endParaRP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Content Placeholder 2"/>
          <p:cNvSpPr txBox="1">
            <a:spLocks/>
          </p:cNvSpPr>
          <p:nvPr/>
        </p:nvSpPr>
        <p:spPr>
          <a:xfrm>
            <a:off x="190500" y="990072"/>
            <a:ext cx="8763000" cy="53641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 typeface="Wingdings" pitchFamily="2" charset="2"/>
              <a:buChar char="q"/>
            </a:pPr>
            <a:r>
              <a:rPr lang="en-ZA" sz="1600" b="1" dirty="0" smtClean="0"/>
              <a:t>Unauthorised expenditure</a:t>
            </a:r>
          </a:p>
          <a:p>
            <a:pPr lvl="1" algn="just">
              <a:buFont typeface="Wingdings" pitchFamily="2" charset="2"/>
              <a:buChar char="§"/>
            </a:pPr>
            <a:r>
              <a:rPr lang="en-ZA" sz="1600" dirty="0" smtClean="0"/>
              <a:t>No unauthorised expenditure reported in 2018/19</a:t>
            </a:r>
            <a:r>
              <a:rPr lang="en-ZA" sz="1600" b="1" dirty="0" smtClean="0"/>
              <a:t>.</a:t>
            </a:r>
          </a:p>
          <a:p>
            <a:pPr>
              <a:buFont typeface="Wingdings" pitchFamily="2" charset="2"/>
              <a:buChar char="q"/>
            </a:pPr>
            <a:r>
              <a:rPr lang="en-ZA" sz="1600" b="1" dirty="0" smtClean="0"/>
              <a:t>Cash and cash equivalents including Bank Overdraft</a:t>
            </a:r>
          </a:p>
          <a:p>
            <a:pPr lvl="1">
              <a:buFont typeface="Wingdings" pitchFamily="2" charset="2"/>
              <a:buChar char="§"/>
            </a:pPr>
            <a:r>
              <a:rPr lang="en-ZA" sz="1600" dirty="0" smtClean="0"/>
              <a:t>Bank overdraft variance is due to a decrease in receivables relating to PMTE. </a:t>
            </a:r>
          </a:p>
          <a:p>
            <a:pPr marL="342900" lvl="1" indent="-342900">
              <a:buFont typeface="Wingdings" pitchFamily="2" charset="2"/>
              <a:buChar char="q"/>
            </a:pPr>
            <a:r>
              <a:rPr lang="en-ZA" sz="1600" b="1" dirty="0" smtClean="0"/>
              <a:t>Receivables</a:t>
            </a:r>
          </a:p>
          <a:p>
            <a:pPr lvl="1" algn="just">
              <a:buFont typeface="Wingdings" pitchFamily="2" charset="2"/>
              <a:buChar char="§"/>
            </a:pPr>
            <a:r>
              <a:rPr lang="en-ZA" sz="1600" dirty="0" smtClean="0"/>
              <a:t>Year-on-year balance decreased due to less PMTE recoverable. </a:t>
            </a:r>
          </a:p>
          <a:p>
            <a:pPr>
              <a:buFont typeface="Wingdings" pitchFamily="2" charset="2"/>
              <a:buChar char="q"/>
            </a:pPr>
            <a:r>
              <a:rPr lang="en-ZA" sz="1600" b="1" dirty="0" smtClean="0"/>
              <a:t>Voted funds to be surrendered to the Revenue Fund</a:t>
            </a:r>
          </a:p>
          <a:p>
            <a:pPr marL="742950" lvl="2" indent="-342900" algn="just">
              <a:buFont typeface="Wingdings" pitchFamily="2" charset="2"/>
              <a:buChar char="§"/>
            </a:pPr>
            <a:r>
              <a:rPr lang="en-ZA" sz="1600" dirty="0" smtClean="0"/>
              <a:t>Current year unspent funds is less than the previous year’s (2018/19 - R35 million  and 2017/18 – R58 million)</a:t>
            </a:r>
          </a:p>
          <a:p>
            <a:pPr marL="400050" lvl="2" indent="0" algn="just">
              <a:buFont typeface="Arial" panose="020B0604020202020204" pitchFamily="34" charset="0"/>
              <a:buNone/>
            </a:pPr>
            <a:endParaRPr lang="en-ZA" sz="1600" b="1" dirty="0" smtClean="0">
              <a:solidFill>
                <a:srgbClr val="FF0000"/>
              </a:solidFill>
            </a:endParaRPr>
          </a:p>
          <a:p>
            <a:pPr>
              <a:spcBef>
                <a:spcPts val="0"/>
              </a:spcBef>
              <a:buFont typeface="Wingdings" pitchFamily="2" charset="2"/>
              <a:buChar char="q"/>
              <a:defRPr/>
            </a:pPr>
            <a:r>
              <a:rPr lang="en-ZA" sz="1600" b="1" dirty="0" smtClean="0"/>
              <a:t>Departmental revenue to be surrendered to the Revenue Fund</a:t>
            </a:r>
          </a:p>
          <a:p>
            <a:pPr lvl="1" algn="just">
              <a:buFont typeface="Wingdings" pitchFamily="2" charset="2"/>
              <a:buChar char="§"/>
            </a:pPr>
            <a:r>
              <a:rPr lang="en-ZA" sz="1600" dirty="0" smtClean="0"/>
              <a:t>Decreased due to interest (R10.7m) generated from transfer payment for the Non-state Sector Incentive which is usually paid over to the Department towards the end of the financial year not being paid. The interest amount was subsequently paid in April 2019.</a:t>
            </a:r>
          </a:p>
          <a:p>
            <a:pPr lvl="1" algn="just">
              <a:buFont typeface="Wingdings" pitchFamily="2" charset="2"/>
              <a:buChar char="§"/>
            </a:pPr>
            <a:r>
              <a:rPr lang="en-ZA" sz="1600" dirty="0" smtClean="0"/>
              <a:t>Revenue to be surrendered (2018/19 – R1.7 and 2017/18 – R8.8 million)</a:t>
            </a:r>
            <a:endParaRPr lang="en-ZA" sz="1600" dirty="0"/>
          </a:p>
        </p:txBody>
      </p:sp>
    </p:spTree>
    <p:extLst>
      <p:ext uri="{BB962C8B-B14F-4D97-AF65-F5344CB8AC3E}">
        <p14:creationId xmlns:p14="http://schemas.microsoft.com/office/powerpoint/2010/main" xmlns="" val="57671752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48</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endParaRPr lang="en-ZA" sz="2400" b="1" dirty="0"/>
          </a:p>
          <a:p>
            <a:endParaRPr lang="en-ZA" sz="2400" b="1" dirty="0">
              <a:solidFill>
                <a:schemeClr val="bg1"/>
              </a:solidFill>
            </a:endParaRP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2000513" y="2924944"/>
            <a:ext cx="5348194" cy="1938992"/>
          </a:xfrm>
          <a:prstGeom prst="rect">
            <a:avLst/>
          </a:prstGeom>
        </p:spPr>
        <p:txBody>
          <a:bodyPr wrap="none">
            <a:spAutoFit/>
          </a:bodyPr>
          <a:lstStyle/>
          <a:p>
            <a:pPr algn="ctr"/>
            <a:r>
              <a:rPr lang="en-US" sz="4000" b="1" dirty="0" smtClean="0">
                <a:effectLst>
                  <a:outerShdw blurRad="38100" dist="38100" dir="2700000" algn="tl">
                    <a:srgbClr val="000000">
                      <a:alpha val="43137"/>
                    </a:srgbClr>
                  </a:outerShdw>
                </a:effectLst>
              </a:rPr>
              <a:t>DPW </a:t>
            </a:r>
          </a:p>
          <a:p>
            <a:pPr algn="ctr"/>
            <a:r>
              <a:rPr lang="en-US" sz="4000" b="1" dirty="0">
                <a:effectLst>
                  <a:outerShdw blurRad="38100" dist="38100" dir="2700000" algn="tl">
                    <a:srgbClr val="000000">
                      <a:alpha val="43137"/>
                    </a:srgbClr>
                  </a:outerShdw>
                </a:effectLst>
              </a:rPr>
              <a:t>NOTES TO THE </a:t>
            </a:r>
            <a:endParaRPr lang="en-US" sz="4000" b="1" dirty="0" smtClean="0">
              <a:effectLst>
                <a:outerShdw blurRad="38100" dist="38100" dir="2700000" algn="tl">
                  <a:srgbClr val="000000">
                    <a:alpha val="43137"/>
                  </a:srgbClr>
                </a:outerShdw>
              </a:effectLst>
            </a:endParaRPr>
          </a:p>
          <a:p>
            <a:pPr algn="ctr"/>
            <a:r>
              <a:rPr lang="en-US" sz="4000" b="1" dirty="0" smtClean="0">
                <a:effectLst>
                  <a:outerShdw blurRad="38100" dist="38100" dir="2700000" algn="tl">
                    <a:srgbClr val="000000">
                      <a:alpha val="43137"/>
                    </a:srgbClr>
                  </a:outerShdw>
                </a:effectLst>
              </a:rPr>
              <a:t>FINANCIAL </a:t>
            </a:r>
            <a:r>
              <a:rPr lang="en-US" sz="4000" b="1" dirty="0">
                <a:effectLst>
                  <a:outerShdw blurRad="38100" dist="38100" dir="2700000" algn="tl">
                    <a:srgbClr val="000000">
                      <a:alpha val="43137"/>
                    </a:srgbClr>
                  </a:outerShdw>
                </a:effectLst>
              </a:rPr>
              <a:t>STATEMENTS</a:t>
            </a:r>
          </a:p>
        </p:txBody>
      </p:sp>
      <p:sp>
        <p:nvSpPr>
          <p:cNvPr id="4" name="Rectangle 3"/>
          <p:cNvSpPr/>
          <p:nvPr/>
        </p:nvSpPr>
        <p:spPr>
          <a:xfrm>
            <a:off x="1137" y="87869"/>
            <a:ext cx="3103798" cy="830997"/>
          </a:xfrm>
          <a:prstGeom prst="rect">
            <a:avLst/>
          </a:prstGeom>
        </p:spPr>
        <p:txBody>
          <a:bodyPr wrap="none">
            <a:spAutoFit/>
          </a:bodyPr>
          <a:lstStyle/>
          <a:p>
            <a:r>
              <a:rPr lang="en-US" sz="2400" b="1" dirty="0" smtClean="0">
                <a:ln w="1905"/>
                <a:solidFill>
                  <a:schemeClr val="bg1"/>
                </a:solidFill>
                <a:effectLst/>
              </a:rPr>
              <a:t>Notes To The Financial </a:t>
            </a:r>
          </a:p>
          <a:p>
            <a:r>
              <a:rPr lang="en-US" sz="2400" b="1" dirty="0" smtClean="0">
                <a:ln w="1905"/>
                <a:solidFill>
                  <a:schemeClr val="bg1"/>
                </a:solidFill>
                <a:effectLst>
                  <a:innerShdw blurRad="69850" dist="43180" dir="5400000">
                    <a:srgbClr val="000000">
                      <a:alpha val="65000"/>
                    </a:srgbClr>
                  </a:innerShdw>
                  <a:reflection blurRad="6350" stA="55000" endA="300" endPos="45500" dir="5400000" sy="-100000" algn="bl" rotWithShape="0"/>
                </a:effectLst>
              </a:rPr>
              <a:t>Statements</a:t>
            </a:r>
            <a:endParaRPr lang="en-ZA" sz="2400" dirty="0"/>
          </a:p>
        </p:txBody>
      </p:sp>
    </p:spTree>
    <p:extLst>
      <p:ext uri="{BB962C8B-B14F-4D97-AF65-F5344CB8AC3E}">
        <p14:creationId xmlns:p14="http://schemas.microsoft.com/office/powerpoint/2010/main" xmlns="" val="282583823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49</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1569660"/>
          </a:xfrm>
          <a:prstGeom prst="rect">
            <a:avLst/>
          </a:prstGeom>
          <a:noFill/>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rPr>
              <a:t>Notes To The Financial </a:t>
            </a:r>
          </a:p>
          <a:p>
            <a:r>
              <a:rPr lang="en-US" sz="2400" b="1" dirty="0" smtClean="0">
                <a:solidFill>
                  <a:schemeClr val="bg1"/>
                </a:solidFill>
                <a:effectLst>
                  <a:outerShdw blurRad="38100" dist="38100" dir="2700000" algn="tl">
                    <a:srgbClr val="000000">
                      <a:alpha val="43137"/>
                    </a:srgbClr>
                  </a:outerShdw>
                </a:effectLst>
              </a:rPr>
              <a:t>Statements</a:t>
            </a:r>
          </a:p>
          <a:p>
            <a:endParaRPr lang="en-ZA" sz="2400" b="1" dirty="0" smtClean="0">
              <a:solidFill>
                <a:schemeClr val="bg1"/>
              </a:solidFill>
            </a:endParaRPr>
          </a:p>
          <a:p>
            <a:endParaRPr lang="en-ZA" sz="2400" b="1" dirty="0">
              <a:solidFill>
                <a:schemeClr val="bg1"/>
              </a:solidFill>
            </a:endParaRP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xmlns="" val="2267880481"/>
              </p:ext>
            </p:extLst>
          </p:nvPr>
        </p:nvGraphicFramePr>
        <p:xfrm>
          <a:off x="197296" y="980728"/>
          <a:ext cx="8763000" cy="3013538"/>
        </p:xfrm>
        <a:graphic>
          <a:graphicData uri="http://schemas.openxmlformats.org/drawingml/2006/table">
            <a:tbl>
              <a:tblPr firstRow="1" bandRow="1">
                <a:tableStyleId>{93296810-A885-4BE3-A3E7-6D5BEEA58F35}</a:tableStyleId>
              </a:tblPr>
              <a:tblGrid>
                <a:gridCol w="4251359"/>
                <a:gridCol w="1218589"/>
                <a:gridCol w="1646526"/>
                <a:gridCol w="1646526"/>
              </a:tblGrid>
              <a:tr h="602658">
                <a:tc>
                  <a:txBody>
                    <a:bodyPr/>
                    <a:lstStyle/>
                    <a:p>
                      <a:endParaRPr lang="en-ZA" sz="1200" dirty="0">
                        <a:latin typeface="+mn-lt"/>
                      </a:endParaRPr>
                    </a:p>
                  </a:txBody>
                  <a:tcPr/>
                </a:tc>
                <a:tc>
                  <a:txBody>
                    <a:bodyPr/>
                    <a:lstStyle/>
                    <a:p>
                      <a:pPr algn="r"/>
                      <a:r>
                        <a:rPr lang="en-ZA" sz="1200" dirty="0" smtClean="0">
                          <a:latin typeface="+mn-lt"/>
                        </a:rPr>
                        <a:t>2018/19</a:t>
                      </a:r>
                    </a:p>
                    <a:p>
                      <a:pPr algn="r"/>
                      <a:endParaRPr lang="en-ZA" sz="1200" dirty="0" smtClean="0">
                        <a:latin typeface="+mn-lt"/>
                      </a:endParaRPr>
                    </a:p>
                    <a:p>
                      <a:pPr algn="r"/>
                      <a:endParaRPr lang="en-ZA" sz="1200" dirty="0" smtClean="0">
                        <a:latin typeface="+mn-lt"/>
                      </a:endParaRPr>
                    </a:p>
                    <a:p>
                      <a:pPr algn="r"/>
                      <a:r>
                        <a:rPr lang="en-ZA" sz="1200" dirty="0" smtClean="0">
                          <a:latin typeface="+mn-lt"/>
                        </a:rPr>
                        <a:t>R’000</a:t>
                      </a:r>
                      <a:endParaRPr lang="en-ZA" sz="1200" dirty="0">
                        <a:latin typeface="+mn-lt"/>
                      </a:endParaRPr>
                    </a:p>
                  </a:txBody>
                  <a:tcPr/>
                </a:tc>
                <a:tc>
                  <a:txBody>
                    <a:bodyPr/>
                    <a:lstStyle/>
                    <a:p>
                      <a:pPr algn="r"/>
                      <a:r>
                        <a:rPr lang="en-ZA" sz="1200" dirty="0" smtClean="0">
                          <a:latin typeface="+mn-lt"/>
                        </a:rPr>
                        <a:t>2017/18</a:t>
                      </a:r>
                    </a:p>
                    <a:p>
                      <a:pPr marL="0" algn="r" defTabSz="914400" rtl="0" eaLnBrk="1" latinLnBrk="0" hangingPunct="1"/>
                      <a:endParaRPr lang="en-ZA" sz="1200" kern="1200" dirty="0" smtClean="0">
                        <a:latin typeface="+mn-lt"/>
                      </a:endParaRPr>
                    </a:p>
                    <a:p>
                      <a:pPr marL="0" algn="r" defTabSz="914400" rtl="0" eaLnBrk="1" latinLnBrk="0" hangingPunct="1"/>
                      <a:endParaRPr lang="en-ZA" sz="1200" kern="1200" dirty="0" smtClean="0">
                        <a:latin typeface="+mn-lt"/>
                      </a:endParaRPr>
                    </a:p>
                    <a:p>
                      <a:pPr marL="0" algn="r" defTabSz="914400" rtl="0" eaLnBrk="1" latinLnBrk="0" hangingPunct="1"/>
                      <a:r>
                        <a:rPr lang="en-ZA" sz="1200" kern="1200" dirty="0" smtClean="0">
                          <a:latin typeface="+mn-lt"/>
                        </a:rPr>
                        <a:t>R’000</a:t>
                      </a:r>
                      <a:endParaRPr lang="en-ZA" sz="1200" b="1" kern="1200" dirty="0" smtClean="0">
                        <a:solidFill>
                          <a:schemeClr val="lt1"/>
                        </a:solidFill>
                        <a:latin typeface="+mn-lt"/>
                        <a:ea typeface="+mn-ea"/>
                        <a:cs typeface="+mn-cs"/>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b="1" kern="1200" dirty="0" smtClean="0">
                          <a:solidFill>
                            <a:schemeClr val="lt1"/>
                          </a:solidFill>
                          <a:latin typeface="+mn-lt"/>
                          <a:ea typeface="+mn-ea"/>
                          <a:cs typeface="+mn-cs"/>
                        </a:rPr>
                        <a:t>Year on Year comparative </a:t>
                      </a:r>
                      <a:r>
                        <a:rPr lang="en-ZA" sz="1200" kern="1200" dirty="0" smtClean="0">
                          <a:latin typeface="+mn-lt"/>
                        </a:rPr>
                        <a:t>- Increase /(decrease)</a:t>
                      </a:r>
                    </a:p>
                    <a:p>
                      <a:pPr marL="0" marR="0" indent="0" algn="r" defTabSz="914400" rtl="0" eaLnBrk="1" fontAlgn="auto" latinLnBrk="0" hangingPunct="1">
                        <a:lnSpc>
                          <a:spcPct val="100000"/>
                        </a:lnSpc>
                        <a:spcBef>
                          <a:spcPts val="0"/>
                        </a:spcBef>
                        <a:spcAft>
                          <a:spcPts val="0"/>
                        </a:spcAft>
                        <a:buClrTx/>
                        <a:buSzTx/>
                        <a:buFontTx/>
                        <a:buNone/>
                        <a:tabLst/>
                        <a:defRPr/>
                      </a:pPr>
                      <a:r>
                        <a:rPr lang="en-ZA" sz="1200" kern="1200" dirty="0" smtClean="0"/>
                        <a:t>R’000</a:t>
                      </a:r>
                      <a:endParaRPr lang="en-ZA" sz="1200" kern="1200" dirty="0" smtClean="0">
                        <a:latin typeface="+mn-lt"/>
                      </a:endParaRPr>
                    </a:p>
                  </a:txBody>
                  <a:tcPr/>
                </a:tc>
              </a:tr>
              <a:tr h="350520">
                <a:tc>
                  <a:txBody>
                    <a:bodyPr/>
                    <a:lstStyle/>
                    <a:p>
                      <a:r>
                        <a:rPr lang="en-ZA" sz="1200" b="0" dirty="0" smtClean="0">
                          <a:latin typeface="+mn-lt"/>
                        </a:rPr>
                        <a:t>Contingent liabilities</a:t>
                      </a:r>
                    </a:p>
                  </a:txBody>
                  <a:tcPr anchor="ctr"/>
                </a:tc>
                <a:tc>
                  <a:txBody>
                    <a:bodyPr/>
                    <a:lstStyle/>
                    <a:p>
                      <a:pPr algn="r" fontAlgn="b"/>
                      <a:r>
                        <a:rPr lang="en-ZA" sz="1200" b="0" i="0" u="none" strike="noStrike" dirty="0" smtClean="0">
                          <a:solidFill>
                            <a:srgbClr val="000000"/>
                          </a:solidFill>
                          <a:effectLst/>
                          <a:latin typeface="Calibri" panose="020F0502020204030204" pitchFamily="34" charset="0"/>
                        </a:rPr>
                        <a:t>6 077</a:t>
                      </a:r>
                      <a:endParaRPr lang="en-ZA" sz="1200" b="0" i="0" u="none" strike="noStrike" dirty="0">
                        <a:solidFill>
                          <a:srgbClr val="000000"/>
                        </a:solidFill>
                        <a:effectLst/>
                        <a:latin typeface="Calibri" panose="020F0502020204030204" pitchFamily="34" charset="0"/>
                      </a:endParaRPr>
                    </a:p>
                  </a:txBody>
                  <a:tcPr marL="6350" marR="6350" marT="6350" marB="0">
                    <a:solidFill>
                      <a:schemeClr val="bg1"/>
                    </a:solidFill>
                  </a:tcPr>
                </a:tc>
                <a:tc>
                  <a:txBody>
                    <a:bodyPr/>
                    <a:lstStyle/>
                    <a:p>
                      <a:pPr algn="r" fontAlgn="b"/>
                      <a:r>
                        <a:rPr lang="en-ZA" sz="1200" b="0" i="0" u="none" strike="noStrike" dirty="0">
                          <a:solidFill>
                            <a:srgbClr val="000000"/>
                          </a:solidFill>
                          <a:effectLst/>
                          <a:latin typeface="Calibri" panose="020F0502020204030204" pitchFamily="34" charset="0"/>
                        </a:rPr>
                        <a:t>16 805</a:t>
                      </a:r>
                    </a:p>
                  </a:txBody>
                  <a:tcPr marL="6350" marR="6350" marT="6350" marB="0">
                    <a:solidFill>
                      <a:schemeClr val="bg1"/>
                    </a:solidFill>
                  </a:tcPr>
                </a:tc>
                <a:tc>
                  <a:txBody>
                    <a:bodyPr/>
                    <a:lstStyle/>
                    <a:p>
                      <a:pPr marL="0" algn="r" defTabSz="914400" rtl="0" eaLnBrk="1" fontAlgn="b" latinLnBrk="0" hangingPunct="1"/>
                      <a:r>
                        <a:rPr lang="en-ZA" sz="1200" b="0" i="0" u="none" strike="noStrike" kern="1200" dirty="0" smtClean="0">
                          <a:solidFill>
                            <a:srgbClr val="000000"/>
                          </a:solidFill>
                          <a:effectLst/>
                          <a:latin typeface="Calibri" panose="020F0502020204030204" pitchFamily="34" charset="0"/>
                          <a:ea typeface="+mn-ea"/>
                          <a:cs typeface="+mn-cs"/>
                        </a:rPr>
                        <a:t>(10 728)</a:t>
                      </a:r>
                      <a:endParaRPr lang="en-ZA" sz="1200" b="0" i="0" u="none" strike="noStrike" kern="1200" dirty="0">
                        <a:solidFill>
                          <a:srgbClr val="000000"/>
                        </a:solidFill>
                        <a:effectLst/>
                        <a:latin typeface="Calibri" panose="020F0502020204030204" pitchFamily="34" charset="0"/>
                        <a:ea typeface="+mn-ea"/>
                        <a:cs typeface="+mn-cs"/>
                      </a:endParaRPr>
                    </a:p>
                  </a:txBody>
                  <a:tcPr marL="9525" marR="9525" marT="9525" marB="0"/>
                </a:tc>
              </a:tr>
              <a:tr h="304800">
                <a:tc>
                  <a:txBody>
                    <a:bodyPr/>
                    <a:lstStyle/>
                    <a:p>
                      <a:pPr algn="l"/>
                      <a:r>
                        <a:rPr lang="en-ZA" sz="1200" b="0" dirty="0" smtClean="0">
                          <a:solidFill>
                            <a:schemeClr val="tx1"/>
                          </a:solidFill>
                          <a:latin typeface="+mn-lt"/>
                        </a:rPr>
                        <a:t>Commitments</a:t>
                      </a:r>
                    </a:p>
                  </a:txBody>
                  <a:tcPr anchor="ctr"/>
                </a:tc>
                <a:tc>
                  <a:txBody>
                    <a:bodyPr/>
                    <a:lstStyle/>
                    <a:p>
                      <a:pPr algn="r" fontAlgn="b"/>
                      <a:r>
                        <a:rPr lang="en-ZA" sz="1200" b="0" i="0" u="none" strike="noStrike" dirty="0" smtClean="0">
                          <a:solidFill>
                            <a:srgbClr val="000000"/>
                          </a:solidFill>
                          <a:effectLst/>
                          <a:latin typeface="Calibri" panose="020F0502020204030204" pitchFamily="34" charset="0"/>
                        </a:rPr>
                        <a:t>108</a:t>
                      </a:r>
                      <a:r>
                        <a:rPr lang="en-ZA" sz="1200" b="0" i="0" u="none" strike="noStrike" baseline="0" dirty="0" smtClean="0">
                          <a:solidFill>
                            <a:srgbClr val="000000"/>
                          </a:solidFill>
                          <a:effectLst/>
                          <a:latin typeface="Calibri" panose="020F0502020204030204" pitchFamily="34" charset="0"/>
                        </a:rPr>
                        <a:t> 266</a:t>
                      </a:r>
                      <a:endParaRPr lang="en-ZA" sz="1200" b="0" i="0" u="none" strike="noStrike" dirty="0">
                        <a:solidFill>
                          <a:srgbClr val="000000"/>
                        </a:solidFill>
                        <a:effectLst/>
                        <a:latin typeface="Calibri" panose="020F0502020204030204" pitchFamily="34" charset="0"/>
                      </a:endParaRPr>
                    </a:p>
                  </a:txBody>
                  <a:tcPr marL="6350" marR="6350" marT="6350" marB="0"/>
                </a:tc>
                <a:tc>
                  <a:txBody>
                    <a:bodyPr/>
                    <a:lstStyle/>
                    <a:p>
                      <a:pPr algn="r" fontAlgn="b"/>
                      <a:r>
                        <a:rPr lang="en-ZA" sz="1200" b="0" i="0" u="none" strike="noStrike" dirty="0">
                          <a:solidFill>
                            <a:srgbClr val="000000"/>
                          </a:solidFill>
                          <a:effectLst/>
                          <a:latin typeface="Calibri" panose="020F0502020204030204" pitchFamily="34" charset="0"/>
                        </a:rPr>
                        <a:t>128 365</a:t>
                      </a:r>
                    </a:p>
                  </a:txBody>
                  <a:tcPr marL="6350" marR="6350" marT="6350" marB="0"/>
                </a:tc>
                <a:tc>
                  <a:txBody>
                    <a:bodyPr/>
                    <a:lstStyle/>
                    <a:p>
                      <a:pPr marL="0" algn="r" defTabSz="914400" rtl="0" eaLnBrk="1" fontAlgn="b" latinLnBrk="0" hangingPunct="1"/>
                      <a:r>
                        <a:rPr lang="en-ZA" sz="1200" b="0" i="0" u="none" strike="noStrike" kern="1200" dirty="0" smtClean="0">
                          <a:solidFill>
                            <a:srgbClr val="000000"/>
                          </a:solidFill>
                          <a:effectLst/>
                          <a:latin typeface="Calibri" panose="020F0502020204030204" pitchFamily="34" charset="0"/>
                          <a:ea typeface="+mn-ea"/>
                          <a:cs typeface="+mn-cs"/>
                        </a:rPr>
                        <a:t>(20 099)</a:t>
                      </a:r>
                      <a:endParaRPr lang="en-ZA" sz="1200" b="0" i="0" u="none" strike="noStrike" kern="1200" dirty="0">
                        <a:solidFill>
                          <a:srgbClr val="000000"/>
                        </a:solidFill>
                        <a:effectLst/>
                        <a:latin typeface="Calibri" panose="020F0502020204030204" pitchFamily="34" charset="0"/>
                        <a:ea typeface="+mn-ea"/>
                        <a:cs typeface="+mn-cs"/>
                      </a:endParaRPr>
                    </a:p>
                  </a:txBody>
                  <a:tcPr marL="9525" marR="9525" marT="9525" marB="0"/>
                </a:tc>
              </a:tr>
              <a:tr h="396240">
                <a:tc>
                  <a:txBody>
                    <a:bodyPr/>
                    <a:lstStyle/>
                    <a:p>
                      <a:r>
                        <a:rPr lang="en-ZA" sz="1200" b="0" dirty="0" smtClean="0">
                          <a:solidFill>
                            <a:schemeClr val="tx1"/>
                          </a:solidFill>
                          <a:latin typeface="+mn-lt"/>
                        </a:rPr>
                        <a:t>Accruals</a:t>
                      </a:r>
                    </a:p>
                  </a:txBody>
                  <a:tcPr anchor="ctr"/>
                </a:tc>
                <a:tc>
                  <a:txBody>
                    <a:bodyPr/>
                    <a:lstStyle/>
                    <a:p>
                      <a:pPr algn="r" fontAlgn="b"/>
                      <a:r>
                        <a:rPr lang="en-ZA" sz="1200" b="0" i="0" u="none" strike="noStrike" dirty="0">
                          <a:solidFill>
                            <a:srgbClr val="000000"/>
                          </a:solidFill>
                          <a:effectLst/>
                          <a:latin typeface="Calibri" panose="020F0502020204030204" pitchFamily="34" charset="0"/>
                        </a:rPr>
                        <a:t>10 </a:t>
                      </a:r>
                      <a:r>
                        <a:rPr lang="en-ZA" sz="1200" b="0" i="0" u="none" strike="noStrike" dirty="0" smtClean="0">
                          <a:solidFill>
                            <a:srgbClr val="000000"/>
                          </a:solidFill>
                          <a:effectLst/>
                          <a:latin typeface="Calibri" panose="020F0502020204030204" pitchFamily="34" charset="0"/>
                        </a:rPr>
                        <a:t>599</a:t>
                      </a:r>
                      <a:endParaRPr lang="en-ZA" sz="1200" b="0" i="0" u="none" strike="noStrike" dirty="0">
                        <a:solidFill>
                          <a:srgbClr val="000000"/>
                        </a:solidFill>
                        <a:effectLst/>
                        <a:latin typeface="Calibri" panose="020F0502020204030204" pitchFamily="34" charset="0"/>
                      </a:endParaRPr>
                    </a:p>
                  </a:txBody>
                  <a:tcPr marL="6350" marR="6350" marT="6350" marB="0"/>
                </a:tc>
                <a:tc>
                  <a:txBody>
                    <a:bodyPr/>
                    <a:lstStyle/>
                    <a:p>
                      <a:pPr algn="r" fontAlgn="b"/>
                      <a:r>
                        <a:rPr lang="en-ZA" sz="1200" b="0" i="0" u="none" strike="noStrike" dirty="0">
                          <a:solidFill>
                            <a:srgbClr val="000000"/>
                          </a:solidFill>
                          <a:effectLst/>
                          <a:latin typeface="Calibri" panose="020F0502020204030204" pitchFamily="34" charset="0"/>
                        </a:rPr>
                        <a:t>27 255</a:t>
                      </a:r>
                    </a:p>
                  </a:txBody>
                  <a:tcPr marL="6350" marR="6350" marT="6350" marB="0"/>
                </a:tc>
                <a:tc>
                  <a:txBody>
                    <a:bodyPr/>
                    <a:lstStyle/>
                    <a:p>
                      <a:pPr marL="0" algn="r" defTabSz="914400" rtl="0" eaLnBrk="1" fontAlgn="b" latinLnBrk="0" hangingPunct="1"/>
                      <a:r>
                        <a:rPr lang="en-ZA" sz="1200" b="0" i="0" u="none" strike="noStrike" kern="1200" dirty="0" smtClean="0">
                          <a:solidFill>
                            <a:srgbClr val="000000"/>
                          </a:solidFill>
                          <a:effectLst/>
                          <a:latin typeface="Calibri" panose="020F0502020204030204" pitchFamily="34" charset="0"/>
                          <a:ea typeface="+mn-ea"/>
                          <a:cs typeface="+mn-cs"/>
                        </a:rPr>
                        <a:t>(16 656)</a:t>
                      </a:r>
                      <a:endParaRPr lang="en-ZA" sz="1200" b="0" i="0" u="none" strike="noStrike" kern="1200" dirty="0">
                        <a:solidFill>
                          <a:srgbClr val="000000"/>
                        </a:solidFill>
                        <a:effectLst/>
                        <a:latin typeface="Calibri" panose="020F0502020204030204" pitchFamily="34" charset="0"/>
                        <a:ea typeface="+mn-ea"/>
                        <a:cs typeface="+mn-cs"/>
                      </a:endParaRPr>
                    </a:p>
                  </a:txBody>
                  <a:tcPr marL="9525" marR="9525" marT="9525" marB="0"/>
                </a:tc>
              </a:tr>
              <a:tr h="396240">
                <a:tc>
                  <a:txBody>
                    <a:bodyPr/>
                    <a:lstStyle/>
                    <a:p>
                      <a:r>
                        <a:rPr lang="en-ZA" sz="1200" b="0" dirty="0" smtClean="0">
                          <a:solidFill>
                            <a:schemeClr val="tx1"/>
                          </a:solidFill>
                          <a:latin typeface="+mn-lt"/>
                        </a:rPr>
                        <a:t>Payables not recognised</a:t>
                      </a:r>
                    </a:p>
                  </a:txBody>
                  <a:tcPr anchor="ctr"/>
                </a:tc>
                <a:tc>
                  <a:txBody>
                    <a:bodyPr/>
                    <a:lstStyle/>
                    <a:p>
                      <a:pPr algn="r" fontAlgn="b"/>
                      <a:r>
                        <a:rPr lang="en-ZA" sz="1200" b="0" i="0" u="none" strike="noStrike" dirty="0" smtClean="0">
                          <a:solidFill>
                            <a:srgbClr val="000000"/>
                          </a:solidFill>
                          <a:effectLst/>
                          <a:latin typeface="Calibri" panose="020F0502020204030204" pitchFamily="34" charset="0"/>
                        </a:rPr>
                        <a:t>38 613</a:t>
                      </a:r>
                      <a:endParaRPr lang="en-ZA" sz="1200" b="0" i="0" u="none" strike="noStrike" dirty="0">
                        <a:solidFill>
                          <a:srgbClr val="000000"/>
                        </a:solidFill>
                        <a:effectLst/>
                        <a:latin typeface="Calibri" panose="020F0502020204030204" pitchFamily="34" charset="0"/>
                      </a:endParaRPr>
                    </a:p>
                  </a:txBody>
                  <a:tcPr marL="6350" marR="6350" marT="6350" marB="0"/>
                </a:tc>
                <a:tc>
                  <a:txBody>
                    <a:bodyPr/>
                    <a:lstStyle/>
                    <a:p>
                      <a:pPr algn="r" fontAlgn="b"/>
                      <a:r>
                        <a:rPr lang="en-ZA" sz="1200" b="0" i="0" u="none" strike="noStrike" dirty="0">
                          <a:solidFill>
                            <a:srgbClr val="000000"/>
                          </a:solidFill>
                          <a:effectLst/>
                          <a:latin typeface="Calibri" panose="020F0502020204030204" pitchFamily="34" charset="0"/>
                        </a:rPr>
                        <a:t>23 </a:t>
                      </a:r>
                      <a:r>
                        <a:rPr lang="en-ZA" sz="1200" b="0" i="0" u="none" strike="noStrike" dirty="0" smtClean="0">
                          <a:solidFill>
                            <a:srgbClr val="000000"/>
                          </a:solidFill>
                          <a:effectLst/>
                          <a:latin typeface="Calibri" panose="020F0502020204030204" pitchFamily="34" charset="0"/>
                        </a:rPr>
                        <a:t>288</a:t>
                      </a:r>
                      <a:endParaRPr lang="en-ZA" sz="1200" b="0" i="0" u="none" strike="noStrike" dirty="0">
                        <a:solidFill>
                          <a:srgbClr val="000000"/>
                        </a:solidFill>
                        <a:effectLst/>
                        <a:latin typeface="Calibri" panose="020F0502020204030204" pitchFamily="34" charset="0"/>
                      </a:endParaRPr>
                    </a:p>
                  </a:txBody>
                  <a:tcPr marL="6350" marR="6350" marT="6350" marB="0"/>
                </a:tc>
                <a:tc>
                  <a:txBody>
                    <a:bodyPr/>
                    <a:lstStyle/>
                    <a:p>
                      <a:pPr marL="0" algn="r" defTabSz="914400" rtl="0" eaLnBrk="1" fontAlgn="b" latinLnBrk="0" hangingPunct="1"/>
                      <a:r>
                        <a:rPr lang="en-ZA" sz="1200" b="0" i="0" u="none" strike="noStrike" kern="1200" dirty="0">
                          <a:solidFill>
                            <a:srgbClr val="000000"/>
                          </a:solidFill>
                          <a:effectLst/>
                          <a:latin typeface="Calibri" panose="020F0502020204030204" pitchFamily="34" charset="0"/>
                          <a:ea typeface="+mn-ea"/>
                          <a:cs typeface="+mn-cs"/>
                        </a:rPr>
                        <a:t>15 325</a:t>
                      </a:r>
                    </a:p>
                  </a:txBody>
                  <a:tcPr marL="9525" marR="9525" marT="9525" marB="0"/>
                </a:tc>
              </a:tr>
              <a:tr h="398402">
                <a:tc>
                  <a:txBody>
                    <a:bodyPr/>
                    <a:lstStyle/>
                    <a:p>
                      <a:r>
                        <a:rPr lang="en-ZA" sz="1200" b="0" dirty="0" smtClean="0">
                          <a:latin typeface="+mn-lt"/>
                        </a:rPr>
                        <a:t>Employee</a:t>
                      </a:r>
                      <a:r>
                        <a:rPr lang="en-ZA" sz="1200" b="0" baseline="0" dirty="0" smtClean="0">
                          <a:latin typeface="+mn-lt"/>
                        </a:rPr>
                        <a:t> benefits</a:t>
                      </a:r>
                      <a:endParaRPr lang="en-ZA" sz="1200" b="0" baseline="0" dirty="0" smtClean="0">
                        <a:solidFill>
                          <a:srgbClr val="FF0000"/>
                        </a:solidFill>
                        <a:latin typeface="+mn-lt"/>
                      </a:endParaRPr>
                    </a:p>
                  </a:txBody>
                  <a:tcPr anchor="ctr"/>
                </a:tc>
                <a:tc>
                  <a:txBody>
                    <a:bodyPr/>
                    <a:lstStyle/>
                    <a:p>
                      <a:pPr algn="r" fontAlgn="b"/>
                      <a:r>
                        <a:rPr lang="en-ZA" sz="1200" b="0" i="0" u="none" strike="noStrike" dirty="0">
                          <a:solidFill>
                            <a:srgbClr val="000000"/>
                          </a:solidFill>
                          <a:effectLst/>
                          <a:latin typeface="Calibri" panose="020F0502020204030204" pitchFamily="34" charset="0"/>
                        </a:rPr>
                        <a:t>51 </a:t>
                      </a:r>
                      <a:r>
                        <a:rPr lang="en-ZA" sz="1200" b="0" i="0" u="none" strike="noStrike" dirty="0" smtClean="0">
                          <a:solidFill>
                            <a:srgbClr val="000000"/>
                          </a:solidFill>
                          <a:effectLst/>
                          <a:latin typeface="Calibri" panose="020F0502020204030204" pitchFamily="34" charset="0"/>
                        </a:rPr>
                        <a:t>124</a:t>
                      </a:r>
                      <a:endParaRPr lang="en-ZA" sz="1200" b="0" i="0" u="none" strike="noStrike" dirty="0">
                        <a:solidFill>
                          <a:srgbClr val="000000"/>
                        </a:solidFill>
                        <a:effectLst/>
                        <a:latin typeface="Calibri" panose="020F0502020204030204" pitchFamily="34" charset="0"/>
                      </a:endParaRPr>
                    </a:p>
                  </a:txBody>
                  <a:tcPr marL="6350" marR="6350" marT="6350" marB="0"/>
                </a:tc>
                <a:tc>
                  <a:txBody>
                    <a:bodyPr/>
                    <a:lstStyle/>
                    <a:p>
                      <a:pPr algn="r" fontAlgn="b"/>
                      <a:r>
                        <a:rPr lang="en-ZA" sz="1200" b="0" i="0" u="none" strike="noStrike" dirty="0">
                          <a:solidFill>
                            <a:srgbClr val="000000"/>
                          </a:solidFill>
                          <a:effectLst/>
                          <a:latin typeface="Calibri" panose="020F0502020204030204" pitchFamily="34" charset="0"/>
                        </a:rPr>
                        <a:t>47 929</a:t>
                      </a:r>
                    </a:p>
                  </a:txBody>
                  <a:tcPr marL="6350" marR="6350" marT="6350" marB="0"/>
                </a:tc>
                <a:tc>
                  <a:txBody>
                    <a:bodyPr/>
                    <a:lstStyle/>
                    <a:p>
                      <a:pPr marL="0" algn="r" defTabSz="914400" rtl="0" eaLnBrk="1" fontAlgn="b" latinLnBrk="0" hangingPunct="1"/>
                      <a:r>
                        <a:rPr lang="en-ZA" sz="1200" b="0" i="0" u="none" strike="noStrike" kern="1200" dirty="0">
                          <a:solidFill>
                            <a:srgbClr val="000000"/>
                          </a:solidFill>
                          <a:effectLst/>
                          <a:latin typeface="Calibri" panose="020F0502020204030204" pitchFamily="34" charset="0"/>
                          <a:ea typeface="+mn-ea"/>
                          <a:cs typeface="+mn-cs"/>
                        </a:rPr>
                        <a:t>3 195</a:t>
                      </a:r>
                    </a:p>
                  </a:txBody>
                  <a:tcPr marL="9525" marR="9525" marT="9525" marB="0"/>
                </a:tc>
              </a:tr>
              <a:tr h="344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baseline="0" dirty="0" smtClean="0">
                          <a:latin typeface="+mn-lt"/>
                        </a:rPr>
                        <a:t>Finance leases </a:t>
                      </a:r>
                    </a:p>
                  </a:txBody>
                  <a:tcPr anchor="ctr"/>
                </a:tc>
                <a:tc>
                  <a:txBody>
                    <a:bodyPr/>
                    <a:lstStyle/>
                    <a:p>
                      <a:pPr algn="r" fontAlgn="b"/>
                      <a:r>
                        <a:rPr lang="en-ZA" sz="1200" b="0" i="0" u="none" strike="noStrike" dirty="0" smtClean="0">
                          <a:solidFill>
                            <a:srgbClr val="000000"/>
                          </a:solidFill>
                          <a:effectLst/>
                          <a:latin typeface="Calibri" panose="020F0502020204030204" pitchFamily="34" charset="0"/>
                        </a:rPr>
                        <a:t>3 475</a:t>
                      </a:r>
                      <a:endParaRPr lang="en-ZA" sz="1200" b="0" i="0" u="none" strike="noStrike" dirty="0">
                        <a:solidFill>
                          <a:srgbClr val="000000"/>
                        </a:solidFill>
                        <a:effectLst/>
                        <a:latin typeface="Calibri" panose="020F0502020204030204" pitchFamily="34" charset="0"/>
                      </a:endParaRPr>
                    </a:p>
                  </a:txBody>
                  <a:tcPr marL="6350" marR="6350" marT="6350" marB="0"/>
                </a:tc>
                <a:tc>
                  <a:txBody>
                    <a:bodyPr/>
                    <a:lstStyle/>
                    <a:p>
                      <a:pPr algn="r" fontAlgn="b"/>
                      <a:r>
                        <a:rPr lang="en-ZA" sz="1200" b="0" i="0" u="none" strike="noStrike" dirty="0">
                          <a:solidFill>
                            <a:srgbClr val="000000"/>
                          </a:solidFill>
                          <a:effectLst/>
                          <a:latin typeface="Calibri" panose="020F0502020204030204" pitchFamily="34" charset="0"/>
                        </a:rPr>
                        <a:t>8 406</a:t>
                      </a:r>
                    </a:p>
                  </a:txBody>
                  <a:tcPr marL="6350" marR="6350" marT="6350" marB="0"/>
                </a:tc>
                <a:tc>
                  <a:txBody>
                    <a:bodyPr/>
                    <a:lstStyle/>
                    <a:p>
                      <a:pPr marL="0" algn="r" defTabSz="914400" rtl="0" eaLnBrk="1" fontAlgn="b" latinLnBrk="0" hangingPunct="1"/>
                      <a:r>
                        <a:rPr lang="en-ZA" sz="1200" b="0" i="0" u="none" strike="noStrike" kern="1200" dirty="0" smtClean="0">
                          <a:solidFill>
                            <a:srgbClr val="000000"/>
                          </a:solidFill>
                          <a:effectLst/>
                          <a:latin typeface="Calibri" panose="020F0502020204030204" pitchFamily="34" charset="0"/>
                          <a:ea typeface="+mn-ea"/>
                          <a:cs typeface="+mn-cs"/>
                        </a:rPr>
                        <a:t>(4 931)</a:t>
                      </a:r>
                      <a:endParaRPr lang="en-ZA" sz="1200" b="0" i="0" u="none" strike="noStrike" kern="1200" dirty="0">
                        <a:solidFill>
                          <a:srgbClr val="000000"/>
                        </a:solidFill>
                        <a:effectLst/>
                        <a:latin typeface="Calibri" panose="020F0502020204030204" pitchFamily="34" charset="0"/>
                        <a:ea typeface="+mn-ea"/>
                        <a:cs typeface="+mn-cs"/>
                      </a:endParaRPr>
                    </a:p>
                  </a:txBody>
                  <a:tcPr marL="9525" marR="9525" marT="9525" marB="0"/>
                </a:tc>
              </a:tr>
            </a:tbl>
          </a:graphicData>
        </a:graphic>
      </p:graphicFrame>
      <p:sp>
        <p:nvSpPr>
          <p:cNvPr id="8" name="TextBox 7"/>
          <p:cNvSpPr txBox="1"/>
          <p:nvPr/>
        </p:nvSpPr>
        <p:spPr>
          <a:xfrm>
            <a:off x="327248" y="4168340"/>
            <a:ext cx="8305800" cy="1815882"/>
          </a:xfrm>
          <a:prstGeom prst="rect">
            <a:avLst/>
          </a:prstGeom>
          <a:noFill/>
        </p:spPr>
        <p:txBody>
          <a:bodyPr wrap="square" rtlCol="0">
            <a:spAutoFit/>
          </a:bodyPr>
          <a:lstStyle/>
          <a:p>
            <a:pPr marL="285750" indent="-285750" algn="just">
              <a:buFont typeface="Wingdings" panose="05000000000000000000" pitchFamily="2" charset="2"/>
              <a:buChar char="q"/>
            </a:pPr>
            <a:r>
              <a:rPr lang="en-ZA" sz="1400" dirty="0" smtClean="0"/>
              <a:t>Contingent liabilities variance is due to an increase in Intergovernmental payables</a:t>
            </a:r>
            <a:r>
              <a:rPr lang="en-US" sz="1400" dirty="0"/>
              <a:t>.</a:t>
            </a:r>
          </a:p>
          <a:p>
            <a:pPr marL="285750" indent="-285750" algn="just">
              <a:buFont typeface="Wingdings" panose="05000000000000000000" pitchFamily="2" charset="2"/>
              <a:buChar char="q"/>
            </a:pPr>
            <a:r>
              <a:rPr lang="en-ZA" sz="1400" dirty="0" smtClean="0"/>
              <a:t>Commitments variance compared to 2017/18 is attributable to events relating to Prestige, computer services as well as a decrease in prepayments made.</a:t>
            </a:r>
            <a:endParaRPr lang="en-ZA" sz="1400" b="1" dirty="0" smtClean="0"/>
          </a:p>
          <a:p>
            <a:pPr marL="285750" indent="-285750" algn="just">
              <a:buFont typeface="Wingdings" panose="05000000000000000000" pitchFamily="2" charset="2"/>
              <a:buChar char="q"/>
            </a:pPr>
            <a:r>
              <a:rPr lang="en-ZA" sz="1400" dirty="0" smtClean="0"/>
              <a:t>Accruals variance compared to the previous year is mainly as a result of a decrease in accruals relating to EPWP (NSF)</a:t>
            </a:r>
            <a:r>
              <a:rPr lang="en-ZA" sz="1400" dirty="0" smtClean="0">
                <a:solidFill>
                  <a:srgbClr val="FF0000"/>
                </a:solidFill>
              </a:rPr>
              <a:t>.</a:t>
            </a:r>
          </a:p>
          <a:p>
            <a:pPr marL="285750" indent="-285750" algn="just">
              <a:buFont typeface="Wingdings" panose="05000000000000000000" pitchFamily="2" charset="2"/>
              <a:buChar char="q"/>
            </a:pPr>
            <a:r>
              <a:rPr lang="en-ZA" sz="1400" dirty="0" smtClean="0"/>
              <a:t>Employees benefits</a:t>
            </a:r>
            <a:r>
              <a:rPr lang="en-ZA" sz="1400" dirty="0"/>
              <a:t> </a:t>
            </a:r>
            <a:r>
              <a:rPr lang="en-ZA" sz="1400" dirty="0" smtClean="0"/>
              <a:t>increased as a result of annual inflationary adjustments.</a:t>
            </a:r>
          </a:p>
          <a:p>
            <a:pPr marL="285750" indent="-285750" algn="just">
              <a:buFont typeface="Wingdings" panose="05000000000000000000" pitchFamily="2" charset="2"/>
              <a:buChar char="q"/>
            </a:pPr>
            <a:r>
              <a:rPr lang="en-ZA" sz="1400" dirty="0" smtClean="0"/>
              <a:t>The variance in financial lease commitments is attributable to the RT15 cellular phone contract that came into effect from April 2018.</a:t>
            </a:r>
            <a:endParaRPr lang="en-ZA" sz="1400" b="1" dirty="0">
              <a:solidFill>
                <a:srgbClr val="FF0000"/>
              </a:solidFill>
            </a:endParaRPr>
          </a:p>
        </p:txBody>
      </p:sp>
    </p:spTree>
    <p:extLst>
      <p:ext uri="{BB962C8B-B14F-4D97-AF65-F5344CB8AC3E}">
        <p14:creationId xmlns:p14="http://schemas.microsoft.com/office/powerpoint/2010/main" xmlns="" val="58620244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5</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a:xfrm>
            <a:off x="76200" y="836712"/>
            <a:ext cx="9032304" cy="5933932"/>
          </a:xfrm>
          <a:prstGeom prst="rect">
            <a:avLst/>
          </a:prstGeom>
        </p:spPr>
        <p:txBody>
          <a:bodyPr wrap="square">
            <a:spAutoFit/>
          </a:bodyPr>
          <a:lstStyle/>
          <a:p>
            <a:pPr algn="just" fontAlgn="base">
              <a:spcBef>
                <a:spcPct val="0"/>
              </a:spcBef>
              <a:spcAft>
                <a:spcPct val="0"/>
              </a:spcAft>
              <a:defRPr/>
            </a:pPr>
            <a:r>
              <a:rPr lang="en-GB" b="1" dirty="0">
                <a:solidFill>
                  <a:srgbClr val="000000"/>
                </a:solidFill>
                <a:ea typeface="Arial Unicode MS" pitchFamily="34" charset="-128"/>
                <a:cs typeface="Arial Unicode MS" pitchFamily="34" charset="-128"/>
              </a:rPr>
              <a:t>Constitutional mandate</a:t>
            </a:r>
          </a:p>
          <a:p>
            <a:pPr algn="just" fontAlgn="base">
              <a:spcBef>
                <a:spcPct val="0"/>
              </a:spcBef>
              <a:spcAft>
                <a:spcPct val="0"/>
              </a:spcAft>
              <a:defRPr/>
            </a:pPr>
            <a:endParaRPr lang="en-GB" sz="1400" b="1" dirty="0">
              <a:solidFill>
                <a:srgbClr val="000000"/>
              </a:solidFill>
              <a:ea typeface="Arial Unicode MS" pitchFamily="34" charset="-128"/>
              <a:cs typeface="Arial Unicode MS" pitchFamily="34" charset="-128"/>
            </a:endParaRPr>
          </a:p>
          <a:p>
            <a:pPr algn="just" fontAlgn="base">
              <a:spcBef>
                <a:spcPct val="0"/>
              </a:spcBef>
              <a:spcAft>
                <a:spcPct val="0"/>
              </a:spcAft>
              <a:defRPr/>
            </a:pPr>
            <a:r>
              <a:rPr lang="en-GB" sz="1400" dirty="0">
                <a:solidFill>
                  <a:srgbClr val="000000"/>
                </a:solidFill>
                <a:ea typeface="Arial Unicode MS" pitchFamily="34" charset="-128"/>
                <a:cs typeface="Arial Unicode MS" pitchFamily="34" charset="-128"/>
              </a:rPr>
              <a:t>The Constitutional mandate is provided for in Schedule 4, Part A, of the Constitution of the Republic of South Africa: Functional Areas of Concurrent National and Provincial Legislative Competence.</a:t>
            </a:r>
          </a:p>
          <a:p>
            <a:pPr algn="just" fontAlgn="base">
              <a:spcBef>
                <a:spcPct val="0"/>
              </a:spcBef>
              <a:spcAft>
                <a:spcPct val="0"/>
              </a:spcAft>
              <a:defRPr/>
            </a:pPr>
            <a:endParaRPr lang="en-GB" sz="1400" dirty="0">
              <a:solidFill>
                <a:srgbClr val="000000"/>
              </a:solidFill>
              <a:ea typeface="Arial Unicode MS" pitchFamily="34" charset="-128"/>
              <a:cs typeface="Arial Unicode MS" pitchFamily="34" charset="-128"/>
            </a:endParaRPr>
          </a:p>
          <a:p>
            <a:pPr algn="just" fontAlgn="base">
              <a:spcBef>
                <a:spcPct val="0"/>
              </a:spcBef>
              <a:spcAft>
                <a:spcPct val="0"/>
              </a:spcAft>
              <a:defRPr/>
            </a:pPr>
            <a:r>
              <a:rPr lang="en-GB" b="1" dirty="0" smtClean="0">
                <a:solidFill>
                  <a:srgbClr val="000000"/>
                </a:solidFill>
                <a:ea typeface="Arial Unicode MS" pitchFamily="34" charset="-128"/>
                <a:cs typeface="Arial Unicode MS" pitchFamily="34" charset="-128"/>
              </a:rPr>
              <a:t>Legislative </a:t>
            </a:r>
            <a:r>
              <a:rPr lang="en-GB" b="1" dirty="0">
                <a:solidFill>
                  <a:srgbClr val="000000"/>
                </a:solidFill>
                <a:ea typeface="Arial Unicode MS" pitchFamily="34" charset="-128"/>
                <a:cs typeface="Arial Unicode MS" pitchFamily="34" charset="-128"/>
              </a:rPr>
              <a:t>mandate</a:t>
            </a:r>
          </a:p>
          <a:p>
            <a:pPr algn="just" fontAlgn="base">
              <a:spcBef>
                <a:spcPct val="0"/>
              </a:spcBef>
              <a:spcAft>
                <a:spcPct val="0"/>
              </a:spcAft>
              <a:defRPr/>
            </a:pPr>
            <a:endParaRPr lang="en-GB" sz="1400" b="1" dirty="0">
              <a:solidFill>
                <a:srgbClr val="000000"/>
              </a:solidFill>
              <a:ea typeface="Arial Unicode MS" pitchFamily="34" charset="-128"/>
              <a:cs typeface="Arial Unicode MS" pitchFamily="34" charset="-128"/>
            </a:endParaRPr>
          </a:p>
          <a:p>
            <a:pPr algn="just" fontAlgn="base">
              <a:spcBef>
                <a:spcPct val="0"/>
              </a:spcBef>
              <a:spcAft>
                <a:spcPct val="0"/>
              </a:spcAft>
              <a:defRPr/>
            </a:pPr>
            <a:r>
              <a:rPr lang="en-GB" sz="1400" dirty="0">
                <a:solidFill>
                  <a:srgbClr val="000000"/>
                </a:solidFill>
                <a:ea typeface="Arial Unicode MS" pitchFamily="34" charset="-128"/>
                <a:cs typeface="Arial Unicode MS" pitchFamily="34" charset="-128"/>
              </a:rPr>
              <a:t>The legislative mandate is primarily governed by the Government Immovable Asset Management Act, 2007.</a:t>
            </a:r>
          </a:p>
          <a:p>
            <a:pPr algn="just" fontAlgn="base">
              <a:spcBef>
                <a:spcPct val="0"/>
              </a:spcBef>
              <a:spcAft>
                <a:spcPct val="0"/>
              </a:spcAft>
              <a:defRPr/>
            </a:pPr>
            <a:endParaRPr lang="en-GB" sz="1400" dirty="0">
              <a:solidFill>
                <a:srgbClr val="000000"/>
              </a:solidFill>
              <a:ea typeface="Arial Unicode MS" pitchFamily="34" charset="-128"/>
              <a:cs typeface="Arial Unicode MS" pitchFamily="34" charset="-128"/>
            </a:endParaRPr>
          </a:p>
          <a:p>
            <a:pPr algn="just" fontAlgn="base">
              <a:spcBef>
                <a:spcPct val="0"/>
              </a:spcBef>
              <a:spcAft>
                <a:spcPct val="0"/>
              </a:spcAft>
              <a:defRPr/>
            </a:pPr>
            <a:r>
              <a:rPr lang="en-US" sz="1400" dirty="0">
                <a:solidFill>
                  <a:srgbClr val="000000"/>
                </a:solidFill>
                <a:ea typeface="Arial Unicode MS" pitchFamily="34" charset="-128"/>
                <a:cs typeface="Arial Unicode MS" pitchFamily="34" charset="-128"/>
              </a:rPr>
              <a:t>The Department regulates the construction industry and built environment through the Construction Industry Development Board Act, 2000 (Act No. 38 of 2000) and the six Professional Council Acts that regulate the six Built Environment Professions (BEPs), and through the Council for the Built Environment Act (Act No. 43 of 2000)</a:t>
            </a:r>
          </a:p>
          <a:p>
            <a:pPr algn="just" fontAlgn="base">
              <a:lnSpc>
                <a:spcPct val="120000"/>
              </a:lnSpc>
              <a:spcBef>
                <a:spcPct val="0"/>
              </a:spcBef>
              <a:spcAft>
                <a:spcPct val="0"/>
              </a:spcAft>
              <a:defRPr/>
            </a:pPr>
            <a:endParaRPr lang="en-US" sz="1400" b="1" dirty="0" smtClean="0">
              <a:ea typeface="Arial Unicode MS" pitchFamily="34" charset="-128"/>
              <a:cs typeface="Arial Unicode MS" pitchFamily="34" charset="-128"/>
            </a:endParaRPr>
          </a:p>
          <a:p>
            <a:pPr algn="just" fontAlgn="base">
              <a:lnSpc>
                <a:spcPct val="120000"/>
              </a:lnSpc>
              <a:spcBef>
                <a:spcPct val="0"/>
              </a:spcBef>
              <a:spcAft>
                <a:spcPct val="0"/>
              </a:spcAft>
              <a:defRPr/>
            </a:pPr>
            <a:r>
              <a:rPr lang="en-US" b="1" dirty="0" smtClean="0">
                <a:ea typeface="Arial Unicode MS" pitchFamily="34" charset="-128"/>
                <a:cs typeface="Arial Unicode MS" pitchFamily="34" charset="-128"/>
              </a:rPr>
              <a:t>Policy </a:t>
            </a:r>
            <a:r>
              <a:rPr lang="en-US" b="1" dirty="0">
                <a:ea typeface="Arial Unicode MS" pitchFamily="34" charset="-128"/>
                <a:cs typeface="Arial Unicode MS" pitchFamily="34" charset="-128"/>
              </a:rPr>
              <a:t>mandates</a:t>
            </a:r>
          </a:p>
          <a:p>
            <a:pPr marL="285750" indent="-285750" algn="just" fontAlgn="base">
              <a:lnSpc>
                <a:spcPct val="120000"/>
              </a:lnSpc>
              <a:spcBef>
                <a:spcPct val="0"/>
              </a:spcBef>
              <a:spcAft>
                <a:spcPct val="0"/>
              </a:spcAft>
              <a:defRPr/>
            </a:pPr>
            <a:endParaRPr lang="en-US" sz="1400" dirty="0">
              <a:solidFill>
                <a:srgbClr val="000000"/>
              </a:solidFill>
              <a:ea typeface="Arial Unicode MS" pitchFamily="34" charset="-128"/>
              <a:cs typeface="Arial Unicode MS" pitchFamily="34" charset="-128"/>
            </a:endParaRPr>
          </a:p>
          <a:p>
            <a:pPr marL="742950" lvl="1" indent="-285750" algn="just" fontAlgn="base">
              <a:lnSpc>
                <a:spcPct val="120000"/>
              </a:lnSpc>
              <a:spcBef>
                <a:spcPct val="0"/>
              </a:spcBef>
              <a:spcAft>
                <a:spcPct val="0"/>
              </a:spcAft>
              <a:buFont typeface="Arial" panose="020B0604020202020204" pitchFamily="34" charset="0"/>
              <a:buChar char="•"/>
              <a:defRPr/>
            </a:pPr>
            <a:r>
              <a:rPr lang="en-US" sz="1400" dirty="0">
                <a:solidFill>
                  <a:srgbClr val="000000"/>
                </a:solidFill>
                <a:ea typeface="Arial Unicode MS" pitchFamily="34" charset="-128"/>
                <a:cs typeface="Arial Unicode MS" pitchFamily="34" charset="-128"/>
              </a:rPr>
              <a:t>DPW White Paper: Public Works, Towards the 21st Century, 1997</a:t>
            </a:r>
          </a:p>
          <a:p>
            <a:pPr marL="742950" lvl="1" indent="-285750" algn="just" fontAlgn="base">
              <a:lnSpc>
                <a:spcPct val="120000"/>
              </a:lnSpc>
              <a:spcBef>
                <a:spcPct val="0"/>
              </a:spcBef>
              <a:spcAft>
                <a:spcPct val="0"/>
              </a:spcAft>
              <a:buFont typeface="Arial" panose="020B0604020202020204" pitchFamily="34" charset="0"/>
              <a:buChar char="•"/>
              <a:defRPr/>
            </a:pPr>
            <a:r>
              <a:rPr lang="en-US" sz="1400" dirty="0">
                <a:solidFill>
                  <a:srgbClr val="000000"/>
                </a:solidFill>
                <a:ea typeface="Arial Unicode MS" pitchFamily="34" charset="-128"/>
                <a:cs typeface="Arial Unicode MS" pitchFamily="34" charset="-128"/>
              </a:rPr>
              <a:t>DPW White Paper: Creating an Enabling Environment for Reconstruction, Growth and Development in the Construction Industry, 1999</a:t>
            </a:r>
          </a:p>
          <a:p>
            <a:pPr marL="742950" lvl="1" indent="-285750" algn="just" fontAlgn="base">
              <a:lnSpc>
                <a:spcPct val="120000"/>
              </a:lnSpc>
              <a:spcBef>
                <a:spcPct val="0"/>
              </a:spcBef>
              <a:spcAft>
                <a:spcPct val="0"/>
              </a:spcAft>
              <a:buFont typeface="Arial" panose="020B0604020202020204" pitchFamily="34" charset="0"/>
              <a:buChar char="•"/>
              <a:defRPr/>
            </a:pPr>
            <a:r>
              <a:rPr lang="en-US" sz="1400" dirty="0">
                <a:solidFill>
                  <a:srgbClr val="000000"/>
                </a:solidFill>
                <a:ea typeface="Arial Unicode MS" pitchFamily="34" charset="-128"/>
                <a:cs typeface="Arial Unicode MS" pitchFamily="34" charset="-128"/>
              </a:rPr>
              <a:t>Construction Sector Transformation Charter, 2006</a:t>
            </a:r>
          </a:p>
          <a:p>
            <a:pPr marL="742950" lvl="1" indent="-285750" algn="just" fontAlgn="base">
              <a:lnSpc>
                <a:spcPct val="120000"/>
              </a:lnSpc>
              <a:spcBef>
                <a:spcPct val="0"/>
              </a:spcBef>
              <a:spcAft>
                <a:spcPct val="0"/>
              </a:spcAft>
              <a:buFont typeface="Arial" panose="020B0604020202020204" pitchFamily="34" charset="0"/>
              <a:buChar char="•"/>
              <a:defRPr/>
            </a:pPr>
            <a:r>
              <a:rPr lang="en-US" sz="1400" dirty="0">
                <a:solidFill>
                  <a:srgbClr val="000000"/>
                </a:solidFill>
                <a:ea typeface="Arial Unicode MS" pitchFamily="34" charset="-128"/>
                <a:cs typeface="Arial Unicode MS" pitchFamily="34" charset="-128"/>
              </a:rPr>
              <a:t>Property Sector Transformation Charter, 2007</a:t>
            </a:r>
          </a:p>
          <a:p>
            <a:pPr marL="742950" lvl="1" indent="-285750" algn="just" fontAlgn="base">
              <a:lnSpc>
                <a:spcPct val="120000"/>
              </a:lnSpc>
              <a:spcBef>
                <a:spcPct val="0"/>
              </a:spcBef>
              <a:spcAft>
                <a:spcPct val="0"/>
              </a:spcAft>
              <a:buFont typeface="Arial" panose="020B0604020202020204" pitchFamily="34" charset="0"/>
              <a:buChar char="•"/>
              <a:defRPr/>
            </a:pPr>
            <a:r>
              <a:rPr lang="en-US" sz="1400" dirty="0">
                <a:solidFill>
                  <a:srgbClr val="000000"/>
                </a:solidFill>
                <a:ea typeface="Arial Unicode MS" pitchFamily="34" charset="-128"/>
                <a:cs typeface="Arial Unicode MS" pitchFamily="34" charset="-128"/>
              </a:rPr>
              <a:t>DPW Broad-based Black Economic Empowerment Strategy, 2006</a:t>
            </a:r>
          </a:p>
          <a:p>
            <a:pPr marL="742950" lvl="1" indent="-285750" algn="just" fontAlgn="base">
              <a:lnSpc>
                <a:spcPct val="120000"/>
              </a:lnSpc>
              <a:spcBef>
                <a:spcPct val="0"/>
              </a:spcBef>
              <a:spcAft>
                <a:spcPct val="0"/>
              </a:spcAft>
              <a:buFont typeface="Arial" panose="020B0604020202020204" pitchFamily="34" charset="0"/>
              <a:buChar char="•"/>
              <a:defRPr/>
            </a:pPr>
            <a:r>
              <a:rPr lang="en-US" sz="1400" dirty="0">
                <a:solidFill>
                  <a:srgbClr val="000000"/>
                </a:solidFill>
                <a:ea typeface="Arial Unicode MS" pitchFamily="34" charset="-128"/>
                <a:cs typeface="Arial Unicode MS" pitchFamily="34" charset="-128"/>
              </a:rPr>
              <a:t>Property Management Strategy on BBBEE, Job Creation and Poverty Alleviation, 2007</a:t>
            </a:r>
          </a:p>
          <a:p>
            <a:pPr marL="742950" lvl="1" indent="-285750" algn="just" fontAlgn="base">
              <a:lnSpc>
                <a:spcPct val="120000"/>
              </a:lnSpc>
              <a:spcBef>
                <a:spcPct val="0"/>
              </a:spcBef>
              <a:spcAft>
                <a:spcPct val="0"/>
              </a:spcAft>
              <a:buFont typeface="Arial" panose="020B0604020202020204" pitchFamily="34" charset="0"/>
              <a:buChar char="•"/>
              <a:defRPr/>
            </a:pPr>
            <a:r>
              <a:rPr lang="en-US" sz="1400" dirty="0">
                <a:solidFill>
                  <a:srgbClr val="000000"/>
                </a:solidFill>
                <a:ea typeface="Arial Unicode MS" pitchFamily="34" charset="-128"/>
                <a:cs typeface="Arial Unicode MS" pitchFamily="34" charset="-128"/>
              </a:rPr>
              <a:t>Green Building Framework, 2011</a:t>
            </a:r>
          </a:p>
          <a:p>
            <a:endParaRPr lang="en-ZA" sz="1400" dirty="0"/>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ZA" sz="2400" b="1" dirty="0" smtClean="0">
                <a:solidFill>
                  <a:schemeClr val="bg1"/>
                </a:solidFill>
              </a:rPr>
              <a:t>Mandate of the </a:t>
            </a:r>
          </a:p>
          <a:p>
            <a:r>
              <a:rPr lang="en-ZA" sz="2400" b="1" dirty="0" smtClean="0">
                <a:solidFill>
                  <a:schemeClr val="bg1"/>
                </a:solidFill>
              </a:rPr>
              <a:t>Department </a:t>
            </a:r>
            <a:endParaRPr lang="en-ZA" sz="2400" b="1" dirty="0">
              <a:solidFill>
                <a:schemeClr val="bg1"/>
              </a:solidFill>
            </a:endParaRP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6457373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50</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461665"/>
          </a:xfrm>
          <a:prstGeom prst="rect">
            <a:avLst/>
          </a:prstGeom>
          <a:noFill/>
        </p:spPr>
        <p:txBody>
          <a:bodyPr wrap="square" rtlCol="0">
            <a:spAutoFit/>
          </a:bodyPr>
          <a:lstStyle/>
          <a:p>
            <a:r>
              <a:rPr lang="en-US" sz="2400" b="1" dirty="0" smtClean="0">
                <a:solidFill>
                  <a:schemeClr val="bg1"/>
                </a:solidFill>
              </a:rPr>
              <a:t>Bank Overdraft Analysis</a:t>
            </a:r>
            <a:endParaRPr lang="en-ZA" sz="2400" b="1" dirty="0">
              <a:solidFill>
                <a:schemeClr val="bg1"/>
              </a:solidFill>
            </a:endParaRP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xmlns="" val="3029057285"/>
              </p:ext>
            </p:extLst>
          </p:nvPr>
        </p:nvGraphicFramePr>
        <p:xfrm>
          <a:off x="76200" y="980728"/>
          <a:ext cx="9067800" cy="4921174"/>
        </p:xfrm>
        <a:graphic>
          <a:graphicData uri="http://schemas.openxmlformats.org/drawingml/2006/table">
            <a:tbl>
              <a:tblPr firstRow="1" bandRow="1">
                <a:tableStyleId>{93296810-A885-4BE3-A3E7-6D5BEEA58F35}</a:tableStyleId>
              </a:tblPr>
              <a:tblGrid>
                <a:gridCol w="5135746"/>
                <a:gridCol w="1444428"/>
                <a:gridCol w="1123444"/>
                <a:gridCol w="1364182"/>
              </a:tblGrid>
              <a:tr h="921511">
                <a:tc>
                  <a:txBody>
                    <a:bodyPr/>
                    <a:lstStyle/>
                    <a:p>
                      <a:endParaRPr lang="en-ZA" sz="1400" dirty="0">
                        <a:latin typeface="+mn-lt"/>
                      </a:endParaRPr>
                    </a:p>
                  </a:txBody>
                  <a:tcPr/>
                </a:tc>
                <a:tc>
                  <a:txBody>
                    <a:bodyPr/>
                    <a:lstStyle/>
                    <a:p>
                      <a:pPr algn="r"/>
                      <a:r>
                        <a:rPr lang="en-ZA" sz="1400" dirty="0" smtClean="0">
                          <a:latin typeface="+mn-lt"/>
                        </a:rPr>
                        <a:t>2018/19</a:t>
                      </a:r>
                    </a:p>
                    <a:p>
                      <a:pPr algn="r"/>
                      <a:endParaRPr lang="en-ZA" sz="1400" dirty="0" smtClean="0">
                        <a:latin typeface="+mn-lt"/>
                      </a:endParaRPr>
                    </a:p>
                    <a:p>
                      <a:pPr algn="r"/>
                      <a:endParaRPr lang="en-ZA" sz="1400" dirty="0" smtClean="0">
                        <a:latin typeface="+mn-lt"/>
                      </a:endParaRPr>
                    </a:p>
                    <a:p>
                      <a:pPr algn="r"/>
                      <a:endParaRPr lang="en-ZA" sz="1400" dirty="0" smtClean="0">
                        <a:latin typeface="+mn-lt"/>
                      </a:endParaRPr>
                    </a:p>
                    <a:p>
                      <a:pPr algn="r"/>
                      <a:r>
                        <a:rPr lang="en-ZA" sz="1400" dirty="0" smtClean="0">
                          <a:latin typeface="+mn-lt"/>
                        </a:rPr>
                        <a:t>R’000</a:t>
                      </a:r>
                      <a:endParaRPr lang="en-ZA" sz="1400" dirty="0">
                        <a:latin typeface="+mn-lt"/>
                      </a:endParaRPr>
                    </a:p>
                  </a:txBody>
                  <a:tcPr/>
                </a:tc>
                <a:tc>
                  <a:txBody>
                    <a:bodyPr/>
                    <a:lstStyle/>
                    <a:p>
                      <a:pPr algn="r"/>
                      <a:r>
                        <a:rPr lang="en-ZA" sz="1400" dirty="0" smtClean="0">
                          <a:latin typeface="+mn-lt"/>
                        </a:rPr>
                        <a:t>2017/18</a:t>
                      </a:r>
                    </a:p>
                    <a:p>
                      <a:pPr marL="0" algn="r" defTabSz="914400" rtl="0" eaLnBrk="1" latinLnBrk="0" hangingPunct="1"/>
                      <a:endParaRPr lang="en-ZA" sz="1400" kern="1200" dirty="0" smtClean="0">
                        <a:latin typeface="+mn-lt"/>
                      </a:endParaRPr>
                    </a:p>
                    <a:p>
                      <a:pPr marL="0" algn="r" defTabSz="914400" rtl="0" eaLnBrk="1" latinLnBrk="0" hangingPunct="1"/>
                      <a:endParaRPr lang="en-ZA" sz="1400" kern="1200" dirty="0" smtClean="0">
                        <a:latin typeface="+mn-lt"/>
                      </a:endParaRPr>
                    </a:p>
                    <a:p>
                      <a:pPr marL="0" algn="r" defTabSz="914400" rtl="0" eaLnBrk="1" latinLnBrk="0" hangingPunct="1"/>
                      <a:endParaRPr lang="en-ZA" sz="1400" kern="1200" dirty="0" smtClean="0">
                        <a:latin typeface="+mn-lt"/>
                      </a:endParaRPr>
                    </a:p>
                    <a:p>
                      <a:pPr marL="0" algn="r" defTabSz="914400" rtl="0" eaLnBrk="1" latinLnBrk="0" hangingPunct="1"/>
                      <a:r>
                        <a:rPr lang="en-ZA" sz="1400" kern="1200" dirty="0" smtClean="0">
                          <a:latin typeface="+mn-lt"/>
                        </a:rPr>
                        <a:t>R’000</a:t>
                      </a:r>
                      <a:endParaRPr lang="en-ZA" sz="1400" b="1" kern="1200" dirty="0" smtClean="0">
                        <a:solidFill>
                          <a:schemeClr val="lt1"/>
                        </a:solidFill>
                        <a:latin typeface="+mn-lt"/>
                        <a:ea typeface="+mn-ea"/>
                        <a:cs typeface="+mn-cs"/>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lt1"/>
                          </a:solidFill>
                          <a:latin typeface="+mn-lt"/>
                          <a:ea typeface="+mn-ea"/>
                          <a:cs typeface="+mn-cs"/>
                        </a:rPr>
                        <a:t>Year on Year comparative </a:t>
                      </a:r>
                      <a:r>
                        <a:rPr lang="en-ZA" sz="1400" kern="1200" dirty="0" smtClean="0">
                          <a:latin typeface="+mn-lt"/>
                        </a:rPr>
                        <a:t>- Increase /(decrease)</a:t>
                      </a:r>
                    </a:p>
                    <a:p>
                      <a:pPr marL="0" marR="0" indent="0" algn="r" defTabSz="914400" rtl="0" eaLnBrk="1" fontAlgn="auto" latinLnBrk="0" hangingPunct="1">
                        <a:lnSpc>
                          <a:spcPct val="100000"/>
                        </a:lnSpc>
                        <a:spcBef>
                          <a:spcPts val="0"/>
                        </a:spcBef>
                        <a:spcAft>
                          <a:spcPts val="0"/>
                        </a:spcAft>
                        <a:buClrTx/>
                        <a:buSzTx/>
                        <a:buFontTx/>
                        <a:buNone/>
                        <a:tabLst/>
                        <a:defRPr/>
                      </a:pPr>
                      <a:r>
                        <a:rPr lang="en-ZA" sz="1400" kern="1200" dirty="0" smtClean="0"/>
                        <a:t>R’000</a:t>
                      </a:r>
                      <a:endParaRPr lang="en-ZA" sz="1400" kern="1200" dirty="0" smtClean="0">
                        <a:latin typeface="+mn-lt"/>
                      </a:endParaRPr>
                    </a:p>
                  </a:txBody>
                  <a:tcPr/>
                </a:tc>
              </a:tr>
              <a:tr h="276825">
                <a:tc>
                  <a:txBody>
                    <a:bodyPr/>
                    <a:lstStyle/>
                    <a:p>
                      <a:pPr algn="l" fontAlgn="b"/>
                      <a:r>
                        <a:rPr lang="en-GB" sz="1400" b="1" u="none" strike="noStrike" dirty="0">
                          <a:effectLst/>
                          <a:latin typeface="+mn-lt"/>
                        </a:rPr>
                        <a:t>The bank overdraft </a:t>
                      </a:r>
                      <a:r>
                        <a:rPr lang="en-GB" sz="1400" b="1" u="none" strike="noStrike" dirty="0" smtClean="0">
                          <a:effectLst/>
                          <a:latin typeface="+mn-lt"/>
                        </a:rPr>
                        <a:t>analysis:</a:t>
                      </a:r>
                      <a:endParaRPr lang="en-GB" sz="1400" b="1" i="0" u="none" strike="noStrike" dirty="0">
                        <a:solidFill>
                          <a:srgbClr val="000000"/>
                        </a:solidFill>
                        <a:effectLst/>
                        <a:latin typeface="+mn-lt"/>
                      </a:endParaRPr>
                    </a:p>
                  </a:txBody>
                  <a:tcPr marL="9525" marR="9525" marT="9525" marB="0"/>
                </a:tc>
                <a:tc>
                  <a:txBody>
                    <a:bodyPr/>
                    <a:lstStyle/>
                    <a:p>
                      <a:endParaRPr lang="en-ZA" dirty="0"/>
                    </a:p>
                  </a:txBody>
                  <a:tcPr marL="9525" marR="9525" marT="9525" marB="0" anchor="b"/>
                </a:tc>
                <a:tc>
                  <a:txBody>
                    <a:bodyPr/>
                    <a:lstStyle/>
                    <a:p>
                      <a:endParaRPr lang="en-ZA" dirty="0"/>
                    </a:p>
                  </a:txBody>
                  <a:tcPr marL="9525" marR="9525" marT="9525" marB="0" anchor="b"/>
                </a:tc>
                <a:tc>
                  <a:txBody>
                    <a:bodyPr/>
                    <a:lstStyle/>
                    <a:p>
                      <a:endParaRPr lang="en-ZA" dirty="0"/>
                    </a:p>
                  </a:txBody>
                  <a:tcPr marL="9525" marR="9525" marT="9525" marB="0" anchor="b"/>
                </a:tc>
              </a:tr>
              <a:tr h="242806">
                <a:tc>
                  <a:txBody>
                    <a:bodyPr/>
                    <a:lstStyle/>
                    <a:p>
                      <a:pPr algn="l" fontAlgn="b"/>
                      <a:r>
                        <a:rPr lang="en-GB" sz="1400" b="1" u="none" strike="noStrike" dirty="0">
                          <a:effectLst/>
                          <a:latin typeface="+mn-lt"/>
                        </a:rPr>
                        <a:t>Unauthorised </a:t>
                      </a:r>
                      <a:r>
                        <a:rPr lang="en-GB" sz="1400" b="1" u="none" strike="noStrike" dirty="0" smtClean="0">
                          <a:effectLst/>
                          <a:latin typeface="+mn-lt"/>
                        </a:rPr>
                        <a:t>expenditure</a:t>
                      </a:r>
                      <a:endParaRPr lang="en-GB" sz="1400" b="1" i="0" u="none" strike="noStrike" dirty="0">
                        <a:solidFill>
                          <a:srgbClr val="000000"/>
                        </a:solidFill>
                        <a:effectLst/>
                        <a:latin typeface="+mn-lt"/>
                      </a:endParaRPr>
                    </a:p>
                  </a:txBody>
                  <a:tcPr marL="9525" marR="9525" marT="9525" marB="0"/>
                </a:tc>
                <a:tc>
                  <a:txBody>
                    <a:bodyPr/>
                    <a:lstStyle/>
                    <a:p>
                      <a:pPr algn="r" fontAlgn="b"/>
                      <a:r>
                        <a:rPr lang="en-ZA" sz="1400" b="1" u="none" strike="noStrike" dirty="0">
                          <a:effectLst/>
                          <a:latin typeface="+mn-lt"/>
                        </a:rPr>
                        <a:t>         261 169 </a:t>
                      </a:r>
                      <a:endParaRPr lang="en-ZA" sz="1400" b="1" i="0" u="none" strike="noStrike" dirty="0">
                        <a:solidFill>
                          <a:srgbClr val="000000"/>
                        </a:solidFill>
                        <a:effectLst/>
                        <a:latin typeface="+mn-lt"/>
                      </a:endParaRPr>
                    </a:p>
                  </a:txBody>
                  <a:tcPr marL="9525" marR="9525" marT="9525" marB="0"/>
                </a:tc>
                <a:tc>
                  <a:txBody>
                    <a:bodyPr/>
                    <a:lstStyle/>
                    <a:p>
                      <a:pPr algn="r" fontAlgn="b"/>
                      <a:r>
                        <a:rPr lang="en-ZA" sz="1400" b="1" u="none" strike="noStrike" dirty="0">
                          <a:effectLst/>
                          <a:latin typeface="+mn-lt"/>
                        </a:rPr>
                        <a:t>         261 169 </a:t>
                      </a:r>
                      <a:endParaRPr lang="en-ZA" sz="1400" b="1" i="0" u="none" strike="noStrike" dirty="0">
                        <a:solidFill>
                          <a:srgbClr val="000000"/>
                        </a:solidFill>
                        <a:effectLst/>
                        <a:latin typeface="+mn-lt"/>
                      </a:endParaRPr>
                    </a:p>
                  </a:txBody>
                  <a:tcPr marL="9525" marR="9525" marT="9525" marB="0"/>
                </a:tc>
                <a:tc>
                  <a:txBody>
                    <a:bodyPr/>
                    <a:lstStyle/>
                    <a:p>
                      <a:pPr marL="0" algn="r" defTabSz="914400" rtl="0" eaLnBrk="1" fontAlgn="b" latinLnBrk="0" hangingPunct="1"/>
                      <a:r>
                        <a:rPr lang="en-ZA" sz="1400" u="none" strike="noStrike" kern="1200" dirty="0" smtClean="0">
                          <a:solidFill>
                            <a:schemeClr val="tx1"/>
                          </a:solidFill>
                          <a:effectLst/>
                          <a:latin typeface="+mn-lt"/>
                          <a:ea typeface="+mn-ea"/>
                          <a:cs typeface="+mn-cs"/>
                        </a:rPr>
                        <a:t>-</a:t>
                      </a:r>
                      <a:endParaRPr lang="en-ZA" sz="1400" u="none" strike="noStrike" kern="1200" dirty="0">
                        <a:solidFill>
                          <a:schemeClr val="tx1"/>
                        </a:solidFill>
                        <a:effectLst/>
                        <a:latin typeface="+mn-lt"/>
                        <a:ea typeface="+mn-ea"/>
                        <a:cs typeface="+mn-cs"/>
                      </a:endParaRPr>
                    </a:p>
                  </a:txBody>
                  <a:tcPr marL="7620" marR="7620" marT="7620" marB="0"/>
                </a:tc>
              </a:tr>
              <a:tr h="276825">
                <a:tc>
                  <a:txBody>
                    <a:bodyPr/>
                    <a:lstStyle/>
                    <a:p>
                      <a:pPr algn="l" fontAlgn="b"/>
                      <a:r>
                        <a:rPr lang="en-ZA" sz="1200" u="none" strike="noStrike" dirty="0">
                          <a:effectLst/>
                          <a:latin typeface="+mn-lt"/>
                        </a:rPr>
                        <a:t> </a:t>
                      </a:r>
                      <a:endParaRPr lang="en-ZA" sz="1200" b="0" i="0" u="none" strike="noStrike" dirty="0">
                        <a:solidFill>
                          <a:srgbClr val="000000"/>
                        </a:solidFill>
                        <a:effectLst/>
                        <a:latin typeface="+mn-lt"/>
                      </a:endParaRPr>
                    </a:p>
                  </a:txBody>
                  <a:tcPr marL="9525" marR="9525" marT="9525" marB="0"/>
                </a:tc>
                <a:tc>
                  <a:txBody>
                    <a:bodyPr/>
                    <a:lstStyle/>
                    <a:p>
                      <a:endParaRPr lang="en-ZA" sz="1200" dirty="0"/>
                    </a:p>
                  </a:txBody>
                  <a:tcPr marL="9525" marR="9525" marT="9525" marB="0"/>
                </a:tc>
                <a:tc>
                  <a:txBody>
                    <a:bodyPr/>
                    <a:lstStyle/>
                    <a:p>
                      <a:endParaRPr lang="en-ZA" sz="1200" dirty="0"/>
                    </a:p>
                  </a:txBody>
                  <a:tcPr marL="9525" marR="9525" marT="9525" marB="0"/>
                </a:tc>
                <a:tc>
                  <a:txBody>
                    <a:bodyPr/>
                    <a:lstStyle/>
                    <a:p>
                      <a:pPr marL="0" algn="r" defTabSz="914400" rtl="0" eaLnBrk="1" fontAlgn="b" latinLnBrk="0" hangingPunct="1"/>
                      <a:endParaRPr lang="en-ZA" sz="1400" u="none" strike="noStrike" kern="1200" dirty="0">
                        <a:solidFill>
                          <a:schemeClr val="tx1"/>
                        </a:solidFill>
                        <a:effectLst/>
                        <a:latin typeface="+mn-lt"/>
                        <a:ea typeface="+mn-ea"/>
                        <a:cs typeface="+mn-cs"/>
                      </a:endParaRPr>
                    </a:p>
                  </a:txBody>
                  <a:tcPr marL="7620" marR="7620" marT="7620" marB="0"/>
                </a:tc>
              </a:tr>
              <a:tr h="425456">
                <a:tc>
                  <a:txBody>
                    <a:bodyPr/>
                    <a:lstStyle/>
                    <a:p>
                      <a:pPr algn="l" fontAlgn="b"/>
                      <a:r>
                        <a:rPr lang="en-GB" sz="1400" b="1" u="none" strike="noStrike" dirty="0" smtClean="0">
                          <a:effectLst/>
                          <a:latin typeface="+mn-lt"/>
                        </a:rPr>
                        <a:t>Add:  </a:t>
                      </a:r>
                      <a:r>
                        <a:rPr lang="en-GB" sz="1400" b="1" u="none" strike="noStrike" dirty="0">
                          <a:effectLst/>
                          <a:latin typeface="+mn-lt"/>
                        </a:rPr>
                        <a:t>Payments made to be recovered from other parties (receivables) or advance payments not yet expensed</a:t>
                      </a:r>
                      <a:endParaRPr lang="en-GB" sz="1400" b="1" i="1" u="none" strike="noStrike" dirty="0">
                        <a:solidFill>
                          <a:srgbClr val="000000"/>
                        </a:solidFill>
                        <a:effectLst/>
                        <a:latin typeface="+mn-lt"/>
                      </a:endParaRPr>
                    </a:p>
                  </a:txBody>
                  <a:tcPr marL="9525" marR="9525" marT="9525" marB="0"/>
                </a:tc>
                <a:tc>
                  <a:txBody>
                    <a:bodyPr/>
                    <a:lstStyle/>
                    <a:p>
                      <a:pPr algn="r" fontAlgn="b"/>
                      <a:r>
                        <a:rPr lang="en-ZA" sz="1400" b="1" i="0" u="none" strike="noStrike" dirty="0">
                          <a:solidFill>
                            <a:srgbClr val="000000"/>
                          </a:solidFill>
                          <a:effectLst/>
                          <a:latin typeface="Calibri" panose="020F0502020204030204" pitchFamily="34" charset="0"/>
                        </a:rPr>
                        <a:t>96 567</a:t>
                      </a:r>
                    </a:p>
                  </a:txBody>
                  <a:tcPr marL="6350" marR="6350" marT="6350" marB="0"/>
                </a:tc>
                <a:tc>
                  <a:txBody>
                    <a:bodyPr/>
                    <a:lstStyle/>
                    <a:p>
                      <a:pPr algn="r" fontAlgn="b"/>
                      <a:r>
                        <a:rPr lang="en-ZA" sz="1400" b="1" i="0" u="none" strike="noStrike" dirty="0">
                          <a:solidFill>
                            <a:srgbClr val="000000"/>
                          </a:solidFill>
                          <a:effectLst/>
                          <a:latin typeface="Calibri" panose="020F0502020204030204" pitchFamily="34" charset="0"/>
                        </a:rPr>
                        <a:t>117 002</a:t>
                      </a:r>
                    </a:p>
                  </a:txBody>
                  <a:tcPr marL="6350" marR="6350" marT="6350" marB="0"/>
                </a:tc>
                <a:tc>
                  <a:txBody>
                    <a:bodyPr/>
                    <a:lstStyle/>
                    <a:p>
                      <a:pPr algn="r" fontAlgn="b"/>
                      <a:r>
                        <a:rPr lang="en-ZA" sz="1400" b="1" i="0" u="none" strike="noStrike" dirty="0" smtClean="0">
                          <a:solidFill>
                            <a:srgbClr val="000000"/>
                          </a:solidFill>
                          <a:effectLst/>
                          <a:latin typeface="Calibri" panose="020F0502020204030204" pitchFamily="34" charset="0"/>
                        </a:rPr>
                        <a:t>(20 435)</a:t>
                      </a:r>
                      <a:endParaRPr lang="en-ZA" sz="1400" b="1" i="0" u="none" strike="noStrike" dirty="0">
                        <a:solidFill>
                          <a:srgbClr val="000000"/>
                        </a:solidFill>
                        <a:effectLst/>
                        <a:latin typeface="Calibri" panose="020F0502020204030204" pitchFamily="34" charset="0"/>
                      </a:endParaRPr>
                    </a:p>
                  </a:txBody>
                  <a:tcPr marL="6350" marR="6350" marT="6350" marB="0"/>
                </a:tc>
              </a:tr>
              <a:tr h="311305">
                <a:tc>
                  <a:txBody>
                    <a:bodyPr/>
                    <a:lstStyle/>
                    <a:p>
                      <a:pPr lvl="1" algn="l" fontAlgn="b"/>
                      <a:r>
                        <a:rPr lang="en-ZA" sz="1400" u="none" strike="noStrike" dirty="0">
                          <a:effectLst/>
                          <a:latin typeface="+mn-lt"/>
                        </a:rPr>
                        <a:t>Prepayments and advances</a:t>
                      </a:r>
                      <a:endParaRPr lang="en-ZA" sz="1400" b="0" i="0" u="none" strike="noStrike" dirty="0">
                        <a:solidFill>
                          <a:srgbClr val="000000"/>
                        </a:solidFill>
                        <a:effectLst/>
                        <a:latin typeface="+mn-lt"/>
                      </a:endParaRPr>
                    </a:p>
                  </a:txBody>
                  <a:tcPr marL="9525" marR="9525" marT="9525" marB="0"/>
                </a:tc>
                <a:tc>
                  <a:txBody>
                    <a:bodyPr/>
                    <a:lstStyle/>
                    <a:p>
                      <a:pPr algn="r" fontAlgn="b"/>
                      <a:r>
                        <a:rPr lang="en-ZA" sz="1400" b="0" i="0" u="none" strike="noStrike" dirty="0">
                          <a:solidFill>
                            <a:srgbClr val="000000"/>
                          </a:solidFill>
                          <a:effectLst/>
                          <a:latin typeface="Calibri" panose="020F0502020204030204" pitchFamily="34" charset="0"/>
                        </a:rPr>
                        <a:t>5 347</a:t>
                      </a:r>
                    </a:p>
                  </a:txBody>
                  <a:tcPr marL="6350" marR="6350" marT="6350" marB="0"/>
                </a:tc>
                <a:tc>
                  <a:txBody>
                    <a:bodyPr/>
                    <a:lstStyle/>
                    <a:p>
                      <a:pPr algn="r" fontAlgn="b"/>
                      <a:r>
                        <a:rPr lang="en-ZA" sz="1400" b="0" i="0" u="none" strike="noStrike" dirty="0">
                          <a:solidFill>
                            <a:srgbClr val="000000"/>
                          </a:solidFill>
                          <a:effectLst/>
                          <a:latin typeface="Calibri" panose="020F0502020204030204" pitchFamily="34" charset="0"/>
                        </a:rPr>
                        <a:t>14 847</a:t>
                      </a:r>
                    </a:p>
                  </a:txBody>
                  <a:tcPr marL="6350" marR="6350" marT="6350" marB="0"/>
                </a:tc>
                <a:tc>
                  <a:txBody>
                    <a:bodyPr/>
                    <a:lstStyle/>
                    <a:p>
                      <a:pPr algn="r" fontAlgn="b"/>
                      <a:r>
                        <a:rPr lang="en-ZA" sz="1400" b="0" i="0" u="none" strike="noStrike" dirty="0" smtClean="0">
                          <a:solidFill>
                            <a:srgbClr val="000000"/>
                          </a:solidFill>
                          <a:effectLst/>
                          <a:latin typeface="Calibri" panose="020F0502020204030204" pitchFamily="34" charset="0"/>
                        </a:rPr>
                        <a:t>(9 500)</a:t>
                      </a:r>
                      <a:endParaRPr lang="en-ZA" sz="1400" b="0" i="0" u="none" strike="noStrike" dirty="0">
                        <a:solidFill>
                          <a:srgbClr val="000000"/>
                        </a:solidFill>
                        <a:effectLst/>
                        <a:latin typeface="Calibri" panose="020F0502020204030204" pitchFamily="34" charset="0"/>
                      </a:endParaRPr>
                    </a:p>
                  </a:txBody>
                  <a:tcPr marL="6350" marR="6350" marT="6350" marB="0"/>
                </a:tc>
              </a:tr>
              <a:tr h="194825">
                <a:tc>
                  <a:txBody>
                    <a:bodyPr/>
                    <a:lstStyle/>
                    <a:p>
                      <a:pPr lvl="1" algn="l" fontAlgn="b"/>
                      <a:r>
                        <a:rPr lang="en-ZA" sz="1400" u="none" strike="noStrike" dirty="0">
                          <a:effectLst/>
                          <a:latin typeface="+mn-lt"/>
                        </a:rPr>
                        <a:t>Receivables</a:t>
                      </a:r>
                      <a:endParaRPr lang="en-ZA" sz="1400" b="0" i="0" u="none" strike="noStrike" dirty="0">
                        <a:solidFill>
                          <a:srgbClr val="000000"/>
                        </a:solidFill>
                        <a:effectLst/>
                        <a:latin typeface="+mn-lt"/>
                      </a:endParaRPr>
                    </a:p>
                  </a:txBody>
                  <a:tcPr marL="9525" marR="9525" marT="9525" marB="0"/>
                </a:tc>
                <a:tc>
                  <a:txBody>
                    <a:bodyPr/>
                    <a:lstStyle/>
                    <a:p>
                      <a:pPr algn="r" fontAlgn="b"/>
                      <a:r>
                        <a:rPr lang="en-ZA" sz="1400" b="0" i="0" u="none" strike="noStrike" dirty="0">
                          <a:solidFill>
                            <a:srgbClr val="000000"/>
                          </a:solidFill>
                          <a:effectLst/>
                          <a:latin typeface="Calibri" panose="020F0502020204030204" pitchFamily="34" charset="0"/>
                        </a:rPr>
                        <a:t>91 095</a:t>
                      </a:r>
                    </a:p>
                  </a:txBody>
                  <a:tcPr marL="6350" marR="6350" marT="6350" marB="0"/>
                </a:tc>
                <a:tc>
                  <a:txBody>
                    <a:bodyPr/>
                    <a:lstStyle/>
                    <a:p>
                      <a:pPr algn="r" fontAlgn="b"/>
                      <a:r>
                        <a:rPr lang="en-ZA" sz="1400" b="0" i="0" u="none" strike="noStrike" dirty="0">
                          <a:solidFill>
                            <a:srgbClr val="000000"/>
                          </a:solidFill>
                          <a:effectLst/>
                          <a:latin typeface="Calibri" panose="020F0502020204030204" pitchFamily="34" charset="0"/>
                        </a:rPr>
                        <a:t>102 030</a:t>
                      </a:r>
                    </a:p>
                  </a:txBody>
                  <a:tcPr marL="6350" marR="6350" marT="6350" marB="0"/>
                </a:tc>
                <a:tc>
                  <a:txBody>
                    <a:bodyPr/>
                    <a:lstStyle/>
                    <a:p>
                      <a:pPr algn="r" fontAlgn="b"/>
                      <a:r>
                        <a:rPr lang="en-ZA" sz="1400" b="0" i="0" u="none" strike="noStrike" dirty="0" smtClean="0">
                          <a:solidFill>
                            <a:srgbClr val="000000"/>
                          </a:solidFill>
                          <a:effectLst/>
                          <a:latin typeface="Calibri" panose="020F0502020204030204" pitchFamily="34" charset="0"/>
                        </a:rPr>
                        <a:t>(10 935)</a:t>
                      </a:r>
                      <a:endParaRPr lang="en-ZA" sz="1400" b="0" i="0" u="none" strike="noStrike" dirty="0">
                        <a:solidFill>
                          <a:srgbClr val="000000"/>
                        </a:solidFill>
                        <a:effectLst/>
                        <a:latin typeface="Calibri" panose="020F0502020204030204" pitchFamily="34" charset="0"/>
                      </a:endParaRPr>
                    </a:p>
                  </a:txBody>
                  <a:tcPr marL="6350" marR="6350" marT="6350" marB="0"/>
                </a:tc>
              </a:tr>
              <a:tr h="206852">
                <a:tc>
                  <a:txBody>
                    <a:bodyPr/>
                    <a:lstStyle/>
                    <a:p>
                      <a:pPr lvl="1" algn="l" fontAlgn="b"/>
                      <a:r>
                        <a:rPr lang="en-ZA" sz="1400" u="none" strike="noStrike" dirty="0">
                          <a:effectLst/>
                          <a:latin typeface="+mn-lt"/>
                        </a:rPr>
                        <a:t>Petty cash</a:t>
                      </a:r>
                      <a:endParaRPr lang="en-ZA" sz="1400" b="0" i="0" u="none" strike="noStrike" dirty="0">
                        <a:solidFill>
                          <a:srgbClr val="000000"/>
                        </a:solidFill>
                        <a:effectLst/>
                        <a:latin typeface="+mn-lt"/>
                      </a:endParaRPr>
                    </a:p>
                  </a:txBody>
                  <a:tcPr marL="9525" marR="9525" marT="9525" marB="0"/>
                </a:tc>
                <a:tc>
                  <a:txBody>
                    <a:bodyPr/>
                    <a:lstStyle/>
                    <a:p>
                      <a:pPr algn="r" fontAlgn="b"/>
                      <a:r>
                        <a:rPr lang="en-ZA" sz="1400" b="0" i="0" u="none" strike="noStrike" dirty="0">
                          <a:solidFill>
                            <a:srgbClr val="000000"/>
                          </a:solidFill>
                          <a:effectLst/>
                          <a:latin typeface="Calibri" panose="020F0502020204030204" pitchFamily="34" charset="0"/>
                        </a:rPr>
                        <a:t>125</a:t>
                      </a:r>
                    </a:p>
                  </a:txBody>
                  <a:tcPr marL="6350" marR="6350" marT="6350" marB="0"/>
                </a:tc>
                <a:tc>
                  <a:txBody>
                    <a:bodyPr/>
                    <a:lstStyle/>
                    <a:p>
                      <a:pPr algn="r" fontAlgn="b"/>
                      <a:r>
                        <a:rPr lang="en-ZA" sz="1400" b="0" i="0" u="none" strike="noStrike" dirty="0">
                          <a:solidFill>
                            <a:srgbClr val="000000"/>
                          </a:solidFill>
                          <a:effectLst/>
                          <a:latin typeface="Calibri" panose="020F0502020204030204" pitchFamily="34" charset="0"/>
                        </a:rPr>
                        <a:t>125</a:t>
                      </a:r>
                    </a:p>
                  </a:txBody>
                  <a:tcPr marL="6350" marR="6350" marT="6350" marB="0"/>
                </a:tc>
                <a:tc>
                  <a:txBody>
                    <a:bodyPr/>
                    <a:lstStyle/>
                    <a:p>
                      <a:pPr algn="r" fontAlgn="b"/>
                      <a:r>
                        <a:rPr lang="en-ZA" sz="1400" b="0" i="0" u="none" strike="noStrike" dirty="0" smtClean="0">
                          <a:solidFill>
                            <a:srgbClr val="000000"/>
                          </a:solidFill>
                          <a:effectLst/>
                          <a:latin typeface="Calibri" panose="020F0502020204030204" pitchFamily="34" charset="0"/>
                        </a:rPr>
                        <a:t>-</a:t>
                      </a:r>
                      <a:endParaRPr lang="en-ZA" sz="1400" b="0" i="0" u="none" strike="noStrike" dirty="0">
                        <a:solidFill>
                          <a:srgbClr val="000000"/>
                        </a:solidFill>
                        <a:effectLst/>
                        <a:latin typeface="Calibri" panose="020F0502020204030204" pitchFamily="34" charset="0"/>
                      </a:endParaRPr>
                    </a:p>
                  </a:txBody>
                  <a:tcPr marL="6350" marR="6350" marT="6350" marB="0"/>
                </a:tc>
              </a:tr>
              <a:tr h="143619">
                <a:tc>
                  <a:txBody>
                    <a:bodyPr/>
                    <a:lstStyle/>
                    <a:p>
                      <a:pPr algn="l" fontAlgn="b"/>
                      <a:r>
                        <a:rPr lang="en-ZA" sz="1200" u="none" strike="noStrike" dirty="0">
                          <a:effectLst/>
                          <a:latin typeface="+mn-lt"/>
                        </a:rPr>
                        <a:t> </a:t>
                      </a:r>
                      <a:endParaRPr lang="en-ZA" sz="1200" b="0" i="0" u="none" strike="noStrike" dirty="0">
                        <a:solidFill>
                          <a:srgbClr val="000000"/>
                        </a:solidFill>
                        <a:effectLst/>
                        <a:latin typeface="+mn-lt"/>
                      </a:endParaRPr>
                    </a:p>
                  </a:txBody>
                  <a:tcPr marL="9525" marR="9525" marT="9525" marB="0"/>
                </a:tc>
                <a:tc>
                  <a:txBody>
                    <a:bodyPr/>
                    <a:lstStyle/>
                    <a:p>
                      <a:endParaRPr lang="en-ZA" sz="1200" dirty="0"/>
                    </a:p>
                  </a:txBody>
                  <a:tcPr marL="9525" marR="9525" marT="9525" marB="0"/>
                </a:tc>
                <a:tc>
                  <a:txBody>
                    <a:bodyPr/>
                    <a:lstStyle/>
                    <a:p>
                      <a:endParaRPr lang="en-ZA" sz="1200" dirty="0"/>
                    </a:p>
                  </a:txBody>
                  <a:tcPr marL="9525" marR="9525" marT="9525" marB="0"/>
                </a:tc>
                <a:tc>
                  <a:txBody>
                    <a:bodyPr/>
                    <a:lstStyle/>
                    <a:p>
                      <a:pPr marL="0" algn="r" defTabSz="914400" rtl="0" eaLnBrk="1" fontAlgn="b" latinLnBrk="0" hangingPunct="1"/>
                      <a:endParaRPr lang="en-ZA" sz="1400" u="none" strike="noStrike" kern="1200" dirty="0">
                        <a:solidFill>
                          <a:schemeClr val="tx1"/>
                        </a:solidFill>
                        <a:effectLst/>
                        <a:latin typeface="+mn-lt"/>
                        <a:ea typeface="+mn-ea"/>
                        <a:cs typeface="+mn-cs"/>
                      </a:endParaRPr>
                    </a:p>
                  </a:txBody>
                  <a:tcPr marL="7620" marR="7620" marT="7620" marB="0"/>
                </a:tc>
              </a:tr>
              <a:tr h="219593">
                <a:tc>
                  <a:txBody>
                    <a:bodyPr/>
                    <a:lstStyle/>
                    <a:p>
                      <a:pPr algn="l" fontAlgn="b"/>
                      <a:r>
                        <a:rPr lang="en-GB" sz="1400" b="1" u="none" strike="noStrike" dirty="0" smtClean="0">
                          <a:effectLst/>
                          <a:latin typeface="+mn-lt"/>
                        </a:rPr>
                        <a:t>Less:  </a:t>
                      </a:r>
                      <a:r>
                        <a:rPr lang="en-GB" sz="1400" b="1" u="none" strike="noStrike" dirty="0">
                          <a:effectLst/>
                          <a:latin typeface="+mn-lt"/>
                        </a:rPr>
                        <a:t>Liabilities (monies received not yet paid)</a:t>
                      </a:r>
                      <a:endParaRPr lang="en-GB" sz="1400" b="1" i="1" u="none" strike="noStrike" dirty="0">
                        <a:solidFill>
                          <a:srgbClr val="000000"/>
                        </a:solidFill>
                        <a:effectLst/>
                        <a:latin typeface="+mn-lt"/>
                      </a:endParaRPr>
                    </a:p>
                  </a:txBody>
                  <a:tcPr marL="9525" marR="9525" marT="9525" marB="0"/>
                </a:tc>
                <a:tc>
                  <a:txBody>
                    <a:bodyPr/>
                    <a:lstStyle/>
                    <a:p>
                      <a:pPr algn="r" fontAlgn="b"/>
                      <a:r>
                        <a:rPr lang="en-ZA" sz="1400" b="1" i="0" u="none" strike="noStrike" dirty="0">
                          <a:solidFill>
                            <a:srgbClr val="000000"/>
                          </a:solidFill>
                          <a:effectLst/>
                          <a:latin typeface="Calibri" panose="020F0502020204030204" pitchFamily="34" charset="0"/>
                        </a:rPr>
                        <a:t>91 203</a:t>
                      </a:r>
                    </a:p>
                  </a:txBody>
                  <a:tcPr marL="6350" marR="6350" marT="6350" marB="0"/>
                </a:tc>
                <a:tc>
                  <a:txBody>
                    <a:bodyPr/>
                    <a:lstStyle/>
                    <a:p>
                      <a:pPr algn="r" fontAlgn="b"/>
                      <a:r>
                        <a:rPr lang="en-ZA" sz="1400" b="1" i="0" u="none" strike="noStrike" dirty="0">
                          <a:solidFill>
                            <a:srgbClr val="000000"/>
                          </a:solidFill>
                          <a:effectLst/>
                          <a:latin typeface="Calibri" panose="020F0502020204030204" pitchFamily="34" charset="0"/>
                        </a:rPr>
                        <a:t>100 239</a:t>
                      </a:r>
                    </a:p>
                  </a:txBody>
                  <a:tcPr marL="6350" marR="6350" marT="6350" marB="0"/>
                </a:tc>
                <a:tc>
                  <a:txBody>
                    <a:bodyPr/>
                    <a:lstStyle/>
                    <a:p>
                      <a:pPr algn="r" fontAlgn="b"/>
                      <a:r>
                        <a:rPr lang="en-ZA" sz="1400" b="1" i="0" u="none" strike="noStrike" dirty="0" smtClean="0">
                          <a:solidFill>
                            <a:srgbClr val="000000"/>
                          </a:solidFill>
                          <a:effectLst/>
                          <a:latin typeface="Calibri" panose="020F0502020204030204" pitchFamily="34" charset="0"/>
                        </a:rPr>
                        <a:t>(9 036)</a:t>
                      </a:r>
                      <a:endParaRPr lang="en-ZA" sz="1400" b="1" i="0" u="none" strike="noStrike" dirty="0">
                        <a:solidFill>
                          <a:srgbClr val="000000"/>
                        </a:solidFill>
                        <a:effectLst/>
                        <a:latin typeface="Calibri" panose="020F0502020204030204" pitchFamily="34" charset="0"/>
                      </a:endParaRPr>
                    </a:p>
                  </a:txBody>
                  <a:tcPr marL="6350" marR="6350" marT="6350" marB="0"/>
                </a:tc>
              </a:tr>
              <a:tr h="425456">
                <a:tc>
                  <a:txBody>
                    <a:bodyPr/>
                    <a:lstStyle/>
                    <a:p>
                      <a:pPr lvl="1" algn="l" fontAlgn="b"/>
                      <a:r>
                        <a:rPr lang="en-GB" sz="1400" u="none" strike="noStrike" dirty="0">
                          <a:effectLst/>
                          <a:latin typeface="+mn-lt"/>
                        </a:rPr>
                        <a:t>National Treasury (voted funds* and departmental revenue not yet paid over)</a:t>
                      </a:r>
                      <a:endParaRPr lang="en-GB" sz="1400" b="0" i="0" u="none" strike="noStrike" dirty="0">
                        <a:solidFill>
                          <a:srgbClr val="000000"/>
                        </a:solidFill>
                        <a:effectLst/>
                        <a:latin typeface="+mn-lt"/>
                      </a:endParaRPr>
                    </a:p>
                  </a:txBody>
                  <a:tcPr marL="9525" marR="9525" marT="9525" marB="0"/>
                </a:tc>
                <a:tc>
                  <a:txBody>
                    <a:bodyPr/>
                    <a:lstStyle/>
                    <a:p>
                      <a:pPr algn="r" fontAlgn="b"/>
                      <a:r>
                        <a:rPr lang="en-ZA" sz="1400" b="0" i="0" u="none" strike="noStrike" dirty="0">
                          <a:solidFill>
                            <a:srgbClr val="000000"/>
                          </a:solidFill>
                          <a:effectLst/>
                          <a:latin typeface="Calibri" panose="020F0502020204030204" pitchFamily="34" charset="0"/>
                        </a:rPr>
                        <a:t>36 663</a:t>
                      </a:r>
                    </a:p>
                  </a:txBody>
                  <a:tcPr marL="6350" marR="6350" marT="6350" marB="0"/>
                </a:tc>
                <a:tc>
                  <a:txBody>
                    <a:bodyPr/>
                    <a:lstStyle/>
                    <a:p>
                      <a:pPr algn="r" fontAlgn="b"/>
                      <a:r>
                        <a:rPr lang="en-ZA" sz="1400" b="0" i="0" u="none" strike="noStrike" dirty="0">
                          <a:solidFill>
                            <a:srgbClr val="000000"/>
                          </a:solidFill>
                          <a:effectLst/>
                          <a:latin typeface="Calibri" panose="020F0502020204030204" pitchFamily="34" charset="0"/>
                        </a:rPr>
                        <a:t>66 612</a:t>
                      </a:r>
                    </a:p>
                  </a:txBody>
                  <a:tcPr marL="6350" marR="6350" marT="6350" marB="0"/>
                </a:tc>
                <a:tc>
                  <a:txBody>
                    <a:bodyPr/>
                    <a:lstStyle/>
                    <a:p>
                      <a:pPr algn="r" fontAlgn="b"/>
                      <a:r>
                        <a:rPr lang="en-ZA" sz="1400" b="0" i="0" u="none" strike="noStrike" dirty="0" smtClean="0">
                          <a:solidFill>
                            <a:srgbClr val="000000"/>
                          </a:solidFill>
                          <a:effectLst/>
                          <a:latin typeface="Calibri" panose="020F0502020204030204" pitchFamily="34" charset="0"/>
                        </a:rPr>
                        <a:t>(29 949)</a:t>
                      </a:r>
                      <a:endParaRPr lang="en-ZA" sz="1400" b="0" i="0" u="none" strike="noStrike" dirty="0">
                        <a:solidFill>
                          <a:srgbClr val="000000"/>
                        </a:solidFill>
                        <a:effectLst/>
                        <a:latin typeface="Calibri" panose="020F0502020204030204" pitchFamily="34" charset="0"/>
                      </a:endParaRPr>
                    </a:p>
                  </a:txBody>
                  <a:tcPr marL="6350" marR="6350" marT="6350" marB="0"/>
                </a:tc>
              </a:tr>
              <a:tr h="217373">
                <a:tc>
                  <a:txBody>
                    <a:bodyPr/>
                    <a:lstStyle/>
                    <a:p>
                      <a:pPr lvl="1" algn="l" fontAlgn="b"/>
                      <a:r>
                        <a:rPr lang="en-GB" sz="1400" u="none" strike="noStrike" dirty="0">
                          <a:effectLst/>
                          <a:latin typeface="+mn-lt"/>
                        </a:rPr>
                        <a:t>Other payables </a:t>
                      </a:r>
                      <a:r>
                        <a:rPr lang="en-GB" sz="1400" u="none" strike="noStrike" dirty="0" smtClean="0">
                          <a:effectLst/>
                          <a:latin typeface="+mn-lt"/>
                        </a:rPr>
                        <a:t>(e.g. </a:t>
                      </a:r>
                      <a:r>
                        <a:rPr lang="en-GB" sz="1400" u="none" strike="noStrike" dirty="0">
                          <a:effectLst/>
                          <a:latin typeface="+mn-lt"/>
                        </a:rPr>
                        <a:t>Advances received)</a:t>
                      </a:r>
                      <a:endParaRPr lang="en-GB" sz="1400" b="0" i="0" u="none" strike="noStrike" dirty="0">
                        <a:solidFill>
                          <a:srgbClr val="000000"/>
                        </a:solidFill>
                        <a:effectLst/>
                        <a:latin typeface="+mn-lt"/>
                      </a:endParaRPr>
                    </a:p>
                  </a:txBody>
                  <a:tcPr marL="9525" marR="9525" marT="9525" marB="0"/>
                </a:tc>
                <a:tc>
                  <a:txBody>
                    <a:bodyPr/>
                    <a:lstStyle/>
                    <a:p>
                      <a:pPr algn="r" fontAlgn="b"/>
                      <a:r>
                        <a:rPr lang="en-ZA" sz="1400" b="0" i="0" u="none" strike="noStrike" dirty="0">
                          <a:solidFill>
                            <a:srgbClr val="000000"/>
                          </a:solidFill>
                          <a:effectLst/>
                          <a:latin typeface="Calibri" panose="020F0502020204030204" pitchFamily="34" charset="0"/>
                        </a:rPr>
                        <a:t>50 873</a:t>
                      </a:r>
                    </a:p>
                  </a:txBody>
                  <a:tcPr marL="6350" marR="6350" marT="6350" marB="0"/>
                </a:tc>
                <a:tc>
                  <a:txBody>
                    <a:bodyPr/>
                    <a:lstStyle/>
                    <a:p>
                      <a:pPr algn="r" fontAlgn="b"/>
                      <a:r>
                        <a:rPr lang="en-ZA" sz="1400" b="0" i="0" u="none" strike="noStrike" dirty="0">
                          <a:solidFill>
                            <a:srgbClr val="000000"/>
                          </a:solidFill>
                          <a:effectLst/>
                          <a:latin typeface="Calibri" panose="020F0502020204030204" pitchFamily="34" charset="0"/>
                        </a:rPr>
                        <a:t>29 115</a:t>
                      </a:r>
                    </a:p>
                  </a:txBody>
                  <a:tcPr marL="6350" marR="6350" marT="6350" marB="0"/>
                </a:tc>
                <a:tc>
                  <a:txBody>
                    <a:bodyPr/>
                    <a:lstStyle/>
                    <a:p>
                      <a:pPr algn="r" fontAlgn="b"/>
                      <a:r>
                        <a:rPr lang="en-ZA" sz="1400" b="0" i="0" u="none" strike="noStrike" dirty="0" smtClean="0">
                          <a:solidFill>
                            <a:srgbClr val="000000"/>
                          </a:solidFill>
                          <a:effectLst/>
                          <a:latin typeface="Calibri" panose="020F0502020204030204" pitchFamily="34" charset="0"/>
                        </a:rPr>
                        <a:t>(21 758)</a:t>
                      </a:r>
                      <a:endParaRPr lang="en-ZA" sz="1400" b="0" i="0" u="none" strike="noStrike" dirty="0">
                        <a:solidFill>
                          <a:srgbClr val="000000"/>
                        </a:solidFill>
                        <a:effectLst/>
                        <a:latin typeface="Calibri" panose="020F0502020204030204" pitchFamily="34" charset="0"/>
                      </a:endParaRPr>
                    </a:p>
                  </a:txBody>
                  <a:tcPr marL="6350" marR="6350" marT="6350" marB="0"/>
                </a:tc>
              </a:tr>
              <a:tr h="219580">
                <a:tc>
                  <a:txBody>
                    <a:bodyPr/>
                    <a:lstStyle/>
                    <a:p>
                      <a:pPr lvl="1" algn="l" fontAlgn="b"/>
                      <a:r>
                        <a:rPr lang="en-ZA" sz="1400" u="none" strike="noStrike" dirty="0">
                          <a:effectLst/>
                          <a:latin typeface="+mn-lt"/>
                        </a:rPr>
                        <a:t>Recoverable revenue</a:t>
                      </a:r>
                      <a:endParaRPr lang="en-ZA" sz="1400" b="0" i="0" u="none" strike="noStrike" dirty="0">
                        <a:solidFill>
                          <a:srgbClr val="000000"/>
                        </a:solidFill>
                        <a:effectLst/>
                        <a:latin typeface="+mn-lt"/>
                      </a:endParaRPr>
                    </a:p>
                  </a:txBody>
                  <a:tcPr marL="9525" marR="9525" marT="9525" marB="0"/>
                </a:tc>
                <a:tc>
                  <a:txBody>
                    <a:bodyPr/>
                    <a:lstStyle/>
                    <a:p>
                      <a:pPr algn="r" fontAlgn="b"/>
                      <a:r>
                        <a:rPr lang="en-ZA" sz="1400" b="0" i="0" u="none" strike="noStrike" dirty="0">
                          <a:solidFill>
                            <a:srgbClr val="000000"/>
                          </a:solidFill>
                          <a:effectLst/>
                          <a:latin typeface="Calibri" panose="020F0502020204030204" pitchFamily="34" charset="0"/>
                        </a:rPr>
                        <a:t>3 667</a:t>
                      </a:r>
                    </a:p>
                  </a:txBody>
                  <a:tcPr marL="6350" marR="6350" marT="6350" marB="0"/>
                </a:tc>
                <a:tc>
                  <a:txBody>
                    <a:bodyPr/>
                    <a:lstStyle/>
                    <a:p>
                      <a:pPr algn="r" fontAlgn="b"/>
                      <a:r>
                        <a:rPr lang="en-ZA" sz="1400" b="0" i="0" u="none" strike="noStrike" dirty="0">
                          <a:solidFill>
                            <a:srgbClr val="000000"/>
                          </a:solidFill>
                          <a:effectLst/>
                          <a:latin typeface="Calibri" panose="020F0502020204030204" pitchFamily="34" charset="0"/>
                        </a:rPr>
                        <a:t>4 512</a:t>
                      </a:r>
                    </a:p>
                  </a:txBody>
                  <a:tcPr marL="6350" marR="6350" marT="6350" marB="0"/>
                </a:tc>
                <a:tc>
                  <a:txBody>
                    <a:bodyPr/>
                    <a:lstStyle/>
                    <a:p>
                      <a:pPr algn="r" fontAlgn="b"/>
                      <a:r>
                        <a:rPr lang="en-ZA" sz="1400" b="0" i="0" u="none" strike="noStrike" dirty="0" smtClean="0">
                          <a:solidFill>
                            <a:srgbClr val="000000"/>
                          </a:solidFill>
                          <a:effectLst/>
                          <a:latin typeface="Calibri" panose="020F0502020204030204" pitchFamily="34" charset="0"/>
                        </a:rPr>
                        <a:t>(845)</a:t>
                      </a:r>
                      <a:endParaRPr lang="en-ZA" sz="1400" b="0" i="0" u="none" strike="noStrike" dirty="0">
                        <a:solidFill>
                          <a:srgbClr val="000000"/>
                        </a:solidFill>
                        <a:effectLst/>
                        <a:latin typeface="Calibri" panose="020F0502020204030204" pitchFamily="34" charset="0"/>
                      </a:endParaRPr>
                    </a:p>
                  </a:txBody>
                  <a:tcPr marL="6350" marR="6350" marT="6350" marB="0"/>
                </a:tc>
              </a:tr>
              <a:tr h="217373">
                <a:tc>
                  <a:txBody>
                    <a:bodyPr/>
                    <a:lstStyle/>
                    <a:p>
                      <a:pPr algn="l" fontAlgn="b"/>
                      <a:r>
                        <a:rPr lang="en-ZA" sz="1200" u="none" strike="noStrike" dirty="0">
                          <a:effectLst/>
                          <a:latin typeface="+mn-lt"/>
                        </a:rPr>
                        <a:t> </a:t>
                      </a:r>
                      <a:endParaRPr lang="en-ZA" sz="1200" b="0" i="0" u="none" strike="noStrike" dirty="0">
                        <a:solidFill>
                          <a:srgbClr val="000000"/>
                        </a:solidFill>
                        <a:effectLst/>
                        <a:latin typeface="+mn-lt"/>
                      </a:endParaRPr>
                    </a:p>
                  </a:txBody>
                  <a:tcPr marL="9525" marR="9525" marT="9525" marB="0"/>
                </a:tc>
                <a:tc>
                  <a:txBody>
                    <a:bodyPr/>
                    <a:lstStyle/>
                    <a:p>
                      <a:pPr algn="r" fontAlgn="b"/>
                      <a:endParaRPr lang="en-ZA" sz="1200" b="1" i="0" u="none" strike="noStrike" dirty="0">
                        <a:solidFill>
                          <a:srgbClr val="000000"/>
                        </a:solidFill>
                        <a:effectLst/>
                        <a:latin typeface="+mn-lt"/>
                      </a:endParaRPr>
                    </a:p>
                  </a:txBody>
                  <a:tcPr marL="9525" marR="9525" marT="9525" marB="0"/>
                </a:tc>
                <a:tc>
                  <a:txBody>
                    <a:bodyPr/>
                    <a:lstStyle/>
                    <a:p>
                      <a:pPr algn="r" fontAlgn="b"/>
                      <a:endParaRPr lang="en-ZA" sz="1200" b="1" i="0" u="none" strike="noStrike" dirty="0">
                        <a:solidFill>
                          <a:srgbClr val="000000"/>
                        </a:solidFill>
                        <a:effectLst/>
                        <a:latin typeface="+mn-lt"/>
                      </a:endParaRPr>
                    </a:p>
                  </a:txBody>
                  <a:tcPr marL="9525" marR="9525" marT="9525" marB="0"/>
                </a:tc>
                <a:tc>
                  <a:txBody>
                    <a:bodyPr/>
                    <a:lstStyle/>
                    <a:p>
                      <a:pPr algn="r" fontAlgn="b"/>
                      <a:endParaRPr lang="en-ZA" sz="1200" b="1" i="0" u="none" strike="noStrike" dirty="0">
                        <a:solidFill>
                          <a:srgbClr val="000000"/>
                        </a:solidFill>
                        <a:effectLst/>
                        <a:latin typeface="+mn-lt"/>
                      </a:endParaRPr>
                    </a:p>
                  </a:txBody>
                  <a:tcPr marL="9525" marR="9525" marT="9525" marB="0"/>
                </a:tc>
              </a:tr>
              <a:tr h="217373">
                <a:tc>
                  <a:txBody>
                    <a:bodyPr/>
                    <a:lstStyle/>
                    <a:p>
                      <a:pPr algn="l" fontAlgn="b"/>
                      <a:r>
                        <a:rPr lang="en-ZA" sz="1400" b="1" u="none" strike="noStrike" dirty="0">
                          <a:effectLst/>
                          <a:latin typeface="+mn-lt"/>
                        </a:rPr>
                        <a:t>Bank overdraft</a:t>
                      </a:r>
                      <a:endParaRPr lang="en-ZA" sz="1400" b="1" i="0" u="none" strike="noStrike" dirty="0">
                        <a:solidFill>
                          <a:srgbClr val="000000"/>
                        </a:solidFill>
                        <a:effectLst/>
                        <a:latin typeface="+mn-lt"/>
                      </a:endParaRPr>
                    </a:p>
                  </a:txBody>
                  <a:tcPr marL="9525" marR="9525" marT="9525" marB="0"/>
                </a:tc>
                <a:tc>
                  <a:txBody>
                    <a:bodyPr/>
                    <a:lstStyle/>
                    <a:p>
                      <a:pPr algn="r" fontAlgn="b"/>
                      <a:r>
                        <a:rPr lang="en-ZA" sz="1400" b="1" i="0" u="none" strike="noStrike" dirty="0">
                          <a:solidFill>
                            <a:srgbClr val="000000"/>
                          </a:solidFill>
                          <a:effectLst/>
                          <a:latin typeface="Calibri" panose="020F0502020204030204" pitchFamily="34" charset="0"/>
                        </a:rPr>
                        <a:t>266 533</a:t>
                      </a:r>
                    </a:p>
                  </a:txBody>
                  <a:tcPr marL="6350" marR="6350" marT="6350" marB="0"/>
                </a:tc>
                <a:tc>
                  <a:txBody>
                    <a:bodyPr/>
                    <a:lstStyle/>
                    <a:p>
                      <a:pPr algn="r" fontAlgn="b"/>
                      <a:r>
                        <a:rPr lang="en-ZA" sz="1400" b="1" u="none" strike="noStrike" dirty="0" smtClean="0">
                          <a:solidFill>
                            <a:schemeClr val="tx1"/>
                          </a:solidFill>
                          <a:effectLst/>
                          <a:latin typeface="+mn-lt"/>
                        </a:rPr>
                        <a:t>277 932</a:t>
                      </a:r>
                      <a:endParaRPr lang="en-ZA" sz="1400" b="1" i="0" u="none" strike="noStrike" dirty="0">
                        <a:solidFill>
                          <a:schemeClr val="tx1"/>
                        </a:solidFill>
                        <a:effectLst/>
                        <a:latin typeface="+mn-lt"/>
                      </a:endParaRPr>
                    </a:p>
                  </a:txBody>
                  <a:tcPr marL="9525" marR="9525" marT="9525" marB="0"/>
                </a:tc>
                <a:tc>
                  <a:txBody>
                    <a:bodyPr/>
                    <a:lstStyle/>
                    <a:p>
                      <a:pPr algn="r" fontAlgn="b"/>
                      <a:r>
                        <a:rPr lang="en-ZA" sz="1400" b="1" i="0" u="none" strike="noStrike" dirty="0" smtClean="0">
                          <a:solidFill>
                            <a:srgbClr val="000000"/>
                          </a:solidFill>
                          <a:effectLst/>
                          <a:latin typeface="Calibri" panose="020F0502020204030204" pitchFamily="34" charset="0"/>
                        </a:rPr>
                        <a:t>(11 399)</a:t>
                      </a:r>
                      <a:endParaRPr lang="en-ZA" sz="1400" b="1" i="0" u="none" strike="noStrike" dirty="0">
                        <a:solidFill>
                          <a:srgbClr val="000000"/>
                        </a:solidFill>
                        <a:effectLst/>
                        <a:latin typeface="Calibri" panose="020F0502020204030204" pitchFamily="34" charset="0"/>
                      </a:endParaRPr>
                    </a:p>
                  </a:txBody>
                  <a:tcPr marL="6350" marR="6350" marT="6350" marB="0"/>
                </a:tc>
              </a:tr>
            </a:tbl>
          </a:graphicData>
        </a:graphic>
      </p:graphicFrame>
    </p:spTree>
    <p:extLst>
      <p:ext uri="{BB962C8B-B14F-4D97-AF65-F5344CB8AC3E}">
        <p14:creationId xmlns:p14="http://schemas.microsoft.com/office/powerpoint/2010/main" xmlns="" val="272576211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51</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US" sz="2400" b="1" dirty="0" smtClean="0">
                <a:solidFill>
                  <a:schemeClr val="bg1"/>
                </a:solidFill>
              </a:rPr>
              <a:t> Unauthorised Expenditure </a:t>
            </a:r>
            <a:endParaRPr lang="en-ZA" sz="2400" b="1" dirty="0" smtClean="0">
              <a:solidFill>
                <a:schemeClr val="bg1"/>
              </a:solidFill>
            </a:endParaRPr>
          </a:p>
          <a:p>
            <a:endParaRPr lang="en-ZA" sz="2400" b="1" dirty="0">
              <a:solidFill>
                <a:schemeClr val="bg1"/>
              </a:solidFill>
            </a:endParaRP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xmlns="" val="3773198150"/>
              </p:ext>
            </p:extLst>
          </p:nvPr>
        </p:nvGraphicFramePr>
        <p:xfrm>
          <a:off x="323528" y="1052736"/>
          <a:ext cx="8439472" cy="3171875"/>
        </p:xfrm>
        <a:graphic>
          <a:graphicData uri="http://schemas.openxmlformats.org/drawingml/2006/table">
            <a:tbl>
              <a:tblPr firstRow="1" bandRow="1">
                <a:tableStyleId>{93296810-A885-4BE3-A3E7-6D5BEEA58F35}</a:tableStyleId>
              </a:tblPr>
              <a:tblGrid>
                <a:gridCol w="4624368"/>
                <a:gridCol w="1849748"/>
                <a:gridCol w="1965356"/>
              </a:tblGrid>
              <a:tr h="416322">
                <a:tc>
                  <a:txBody>
                    <a:bodyPr/>
                    <a:lstStyle/>
                    <a:p>
                      <a:endParaRPr lang="en-ZA" dirty="0"/>
                    </a:p>
                  </a:txBody>
                  <a:tcPr/>
                </a:tc>
                <a:tc>
                  <a:txBody>
                    <a:bodyPr/>
                    <a:lstStyle/>
                    <a:p>
                      <a:pPr algn="r"/>
                      <a:r>
                        <a:rPr lang="en-ZA" dirty="0" smtClean="0"/>
                        <a:t>2018/19</a:t>
                      </a:r>
                    </a:p>
                    <a:p>
                      <a:pPr algn="r"/>
                      <a:r>
                        <a:rPr lang="en-ZA" dirty="0" smtClean="0"/>
                        <a:t>R’000</a:t>
                      </a:r>
                      <a:endParaRPr lang="en-ZA" dirty="0"/>
                    </a:p>
                  </a:txBody>
                  <a:tcPr/>
                </a:tc>
                <a:tc>
                  <a:txBody>
                    <a:bodyPr/>
                    <a:lstStyle/>
                    <a:p>
                      <a:pPr marL="0" algn="r" defTabSz="914400" rtl="0" eaLnBrk="1" latinLnBrk="0" hangingPunct="1"/>
                      <a:r>
                        <a:rPr lang="en-ZA" sz="1800" kern="1200" dirty="0" smtClean="0"/>
                        <a:t>Prior</a:t>
                      </a:r>
                      <a:r>
                        <a:rPr lang="en-ZA" sz="1800" kern="1200" baseline="0" dirty="0" smtClean="0"/>
                        <a:t> years</a:t>
                      </a:r>
                      <a:r>
                        <a:rPr lang="en-ZA" sz="1800" kern="1200" dirty="0" smtClean="0"/>
                        <a:t> </a:t>
                      </a:r>
                    </a:p>
                    <a:p>
                      <a:pPr marL="0" algn="r" defTabSz="914400" rtl="0" eaLnBrk="1" latinLnBrk="0" hangingPunct="1"/>
                      <a:r>
                        <a:rPr lang="en-ZA" sz="1800" kern="1200" dirty="0" smtClean="0"/>
                        <a:t>R’000</a:t>
                      </a:r>
                      <a:endParaRPr lang="en-ZA" sz="1800" b="1" kern="1200" dirty="0" smtClean="0">
                        <a:solidFill>
                          <a:schemeClr val="lt1"/>
                        </a:solidFill>
                        <a:latin typeface="+mn-lt"/>
                        <a:ea typeface="+mn-ea"/>
                        <a:cs typeface="+mn-cs"/>
                      </a:endParaRPr>
                    </a:p>
                  </a:txBody>
                  <a:tcPr/>
                </a:tc>
              </a:tr>
              <a:tr h="3783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b="0" dirty="0" smtClean="0"/>
                        <a:t>Overspending</a:t>
                      </a:r>
                      <a:r>
                        <a:rPr lang="en-ZA" b="0" baseline="0" dirty="0" smtClean="0"/>
                        <a:t> on compensation of employees</a:t>
                      </a:r>
                      <a:endParaRPr lang="en-ZA" b="0" dirty="0" smtClean="0"/>
                    </a:p>
                  </a:txBody>
                  <a:tcPr/>
                </a:tc>
                <a:tc>
                  <a:txBody>
                    <a:bodyPr/>
                    <a:lstStyle/>
                    <a:p>
                      <a:pPr marL="0" algn="r" defTabSz="914400" rtl="0" eaLnBrk="1" fontAlgn="b" latinLnBrk="0" hangingPunct="1"/>
                      <a:r>
                        <a:rPr lang="en-ZA" sz="1800" b="0" kern="1200" dirty="0" smtClean="0">
                          <a:solidFill>
                            <a:schemeClr val="dk1"/>
                          </a:solidFill>
                          <a:latin typeface="+mn-lt"/>
                          <a:ea typeface="+mn-ea"/>
                          <a:cs typeface="+mn-cs"/>
                        </a:rPr>
                        <a:t>67 135</a:t>
                      </a:r>
                      <a:endParaRPr lang="en-ZA" sz="1800" b="0" kern="1200" dirty="0">
                        <a:solidFill>
                          <a:schemeClr val="dk1"/>
                        </a:solidFill>
                        <a:latin typeface="+mn-lt"/>
                        <a:ea typeface="+mn-ea"/>
                        <a:cs typeface="+mn-cs"/>
                      </a:endParaRPr>
                    </a:p>
                  </a:txBody>
                  <a:tcPr marL="0" marR="0" marT="0" marB="0"/>
                </a:tc>
                <a:tc>
                  <a:txBody>
                    <a:bodyPr/>
                    <a:lstStyle/>
                    <a:p>
                      <a:pPr marL="0" algn="r" defTabSz="914400" rtl="0" eaLnBrk="1" fontAlgn="b" latinLnBrk="0" hangingPunct="1"/>
                      <a:r>
                        <a:rPr lang="en-ZA" sz="1800" b="0" kern="1200" dirty="0" smtClean="0">
                          <a:solidFill>
                            <a:schemeClr val="dk1"/>
                          </a:solidFill>
                          <a:latin typeface="+mn-lt"/>
                          <a:ea typeface="+mn-ea"/>
                          <a:cs typeface="+mn-cs"/>
                        </a:rPr>
                        <a:t>67 135</a:t>
                      </a:r>
                      <a:endParaRPr lang="en-ZA" sz="1800" b="0" kern="1200" dirty="0">
                        <a:solidFill>
                          <a:schemeClr val="dk1"/>
                        </a:solidFill>
                        <a:latin typeface="+mn-lt"/>
                        <a:ea typeface="+mn-ea"/>
                        <a:cs typeface="+mn-cs"/>
                      </a:endParaRPr>
                    </a:p>
                  </a:txBody>
                  <a:tcPr marL="0" marR="0" marT="0" marB="0"/>
                </a:tc>
              </a:tr>
              <a:tr h="378343">
                <a:tc>
                  <a:txBody>
                    <a:bodyPr/>
                    <a:lstStyle/>
                    <a:p>
                      <a:r>
                        <a:rPr lang="en-ZA" b="0" dirty="0" smtClean="0"/>
                        <a:t>Overspending</a:t>
                      </a:r>
                      <a:r>
                        <a:rPr lang="en-ZA" b="0" baseline="0" dirty="0" smtClean="0"/>
                        <a:t> on goods and services</a:t>
                      </a:r>
                      <a:endParaRPr lang="en-ZA" b="0" dirty="0" smtClean="0"/>
                    </a:p>
                  </a:txBody>
                  <a:tcPr/>
                </a:tc>
                <a:tc>
                  <a:txBody>
                    <a:bodyPr/>
                    <a:lstStyle/>
                    <a:p>
                      <a:pPr marL="0" algn="r" defTabSz="914400" rtl="0" eaLnBrk="1" fontAlgn="b" latinLnBrk="0" hangingPunct="1"/>
                      <a:r>
                        <a:rPr lang="en-ZA" sz="1800" b="0" kern="1200" dirty="0" smtClean="0">
                          <a:solidFill>
                            <a:schemeClr val="dk1"/>
                          </a:solidFill>
                          <a:latin typeface="+mn-lt"/>
                          <a:ea typeface="+mn-ea"/>
                          <a:cs typeface="+mn-cs"/>
                        </a:rPr>
                        <a:t>13 620</a:t>
                      </a:r>
                      <a:endParaRPr lang="en-ZA" sz="1800" b="0" kern="1200" dirty="0">
                        <a:solidFill>
                          <a:schemeClr val="dk1"/>
                        </a:solidFill>
                        <a:latin typeface="+mn-lt"/>
                        <a:ea typeface="+mn-ea"/>
                        <a:cs typeface="+mn-cs"/>
                      </a:endParaRPr>
                    </a:p>
                  </a:txBody>
                  <a:tcPr marL="0" marR="0" marT="0" marB="0"/>
                </a:tc>
                <a:tc>
                  <a:txBody>
                    <a:bodyPr/>
                    <a:lstStyle/>
                    <a:p>
                      <a:pPr marL="0" algn="r" defTabSz="914400" rtl="0" eaLnBrk="1" fontAlgn="b" latinLnBrk="0" hangingPunct="1"/>
                      <a:r>
                        <a:rPr lang="en-ZA" sz="1800" b="0" kern="1200" dirty="0" smtClean="0">
                          <a:solidFill>
                            <a:schemeClr val="dk1"/>
                          </a:solidFill>
                          <a:latin typeface="+mn-lt"/>
                          <a:ea typeface="+mn-ea"/>
                          <a:cs typeface="+mn-cs"/>
                        </a:rPr>
                        <a:t>13 620</a:t>
                      </a:r>
                      <a:endParaRPr lang="en-ZA" sz="1800" b="0" kern="1200" dirty="0">
                        <a:solidFill>
                          <a:schemeClr val="dk1"/>
                        </a:solidFill>
                        <a:latin typeface="+mn-lt"/>
                        <a:ea typeface="+mn-ea"/>
                        <a:cs typeface="+mn-cs"/>
                      </a:endParaRPr>
                    </a:p>
                  </a:txBody>
                  <a:tcPr marL="0" marR="0" marT="0" marB="0"/>
                </a:tc>
              </a:tr>
              <a:tr h="378343">
                <a:tc>
                  <a:txBody>
                    <a:bodyPr/>
                    <a:lstStyle/>
                    <a:p>
                      <a:r>
                        <a:rPr lang="en-ZA" b="0" dirty="0" smtClean="0"/>
                        <a:t>Unauthorised expenditure as a result of capital expenditure on schools </a:t>
                      </a:r>
                    </a:p>
                  </a:txBody>
                  <a:tcPr/>
                </a:tc>
                <a:tc>
                  <a:txBody>
                    <a:bodyPr/>
                    <a:lstStyle/>
                    <a:p>
                      <a:pPr marL="0" algn="r" defTabSz="914400" rtl="0" eaLnBrk="1" fontAlgn="b" latinLnBrk="0" hangingPunct="1"/>
                      <a:r>
                        <a:rPr lang="en-ZA" sz="1800" b="0" kern="1200" dirty="0" smtClean="0">
                          <a:solidFill>
                            <a:schemeClr val="dk1"/>
                          </a:solidFill>
                          <a:latin typeface="+mn-lt"/>
                          <a:ea typeface="+mn-ea"/>
                          <a:cs typeface="+mn-cs"/>
                        </a:rPr>
                        <a:t>178 087</a:t>
                      </a:r>
                      <a:endParaRPr lang="en-ZA" sz="1800" b="0" kern="1200" dirty="0">
                        <a:solidFill>
                          <a:schemeClr val="dk1"/>
                        </a:solidFill>
                        <a:latin typeface="+mn-lt"/>
                        <a:ea typeface="+mn-ea"/>
                        <a:cs typeface="+mn-cs"/>
                      </a:endParaRPr>
                    </a:p>
                  </a:txBody>
                  <a:tcPr marL="0" marR="0" marT="0" marB="0"/>
                </a:tc>
                <a:tc>
                  <a:txBody>
                    <a:bodyPr/>
                    <a:lstStyle/>
                    <a:p>
                      <a:pPr marL="0" algn="r" defTabSz="914400" rtl="0" eaLnBrk="1" fontAlgn="b" latinLnBrk="0" hangingPunct="1"/>
                      <a:r>
                        <a:rPr lang="en-ZA" sz="1800" b="0" kern="1200" dirty="0" smtClean="0">
                          <a:solidFill>
                            <a:schemeClr val="dk1"/>
                          </a:solidFill>
                          <a:latin typeface="+mn-lt"/>
                          <a:ea typeface="+mn-ea"/>
                          <a:cs typeface="+mn-cs"/>
                        </a:rPr>
                        <a:t>178 087</a:t>
                      </a:r>
                      <a:endParaRPr lang="en-ZA" sz="1800" b="0" kern="1200" dirty="0">
                        <a:solidFill>
                          <a:schemeClr val="dk1"/>
                        </a:solidFill>
                        <a:latin typeface="+mn-lt"/>
                        <a:ea typeface="+mn-ea"/>
                        <a:cs typeface="+mn-cs"/>
                      </a:endParaRPr>
                    </a:p>
                  </a:txBody>
                  <a:tcPr marL="0" marR="0" marT="0" marB="0"/>
                </a:tc>
              </a:tr>
              <a:tr h="378343">
                <a:tc>
                  <a:txBody>
                    <a:bodyPr/>
                    <a:lstStyle/>
                    <a:p>
                      <a:r>
                        <a:rPr lang="en-ZA" b="0" dirty="0" smtClean="0"/>
                        <a:t>Overspending on transfer and</a:t>
                      </a:r>
                      <a:r>
                        <a:rPr lang="en-ZA" b="0" baseline="0" dirty="0" smtClean="0"/>
                        <a:t> subsidies</a:t>
                      </a:r>
                      <a:endParaRPr lang="en-ZA" b="0" dirty="0" smtClean="0"/>
                    </a:p>
                  </a:txBody>
                  <a:tcPr/>
                </a:tc>
                <a:tc>
                  <a:txBody>
                    <a:bodyPr/>
                    <a:lstStyle/>
                    <a:p>
                      <a:pPr marL="0" algn="r" defTabSz="914400" rtl="0" eaLnBrk="1" fontAlgn="b" latinLnBrk="0" hangingPunct="1"/>
                      <a:r>
                        <a:rPr lang="en-ZA" sz="1800" b="0" kern="1200" dirty="0" smtClean="0">
                          <a:solidFill>
                            <a:schemeClr val="dk1"/>
                          </a:solidFill>
                          <a:latin typeface="+mn-lt"/>
                          <a:ea typeface="+mn-ea"/>
                          <a:cs typeface="+mn-cs"/>
                        </a:rPr>
                        <a:t>2 327</a:t>
                      </a:r>
                      <a:endParaRPr lang="en-ZA" sz="1800" b="0" kern="1200" dirty="0">
                        <a:solidFill>
                          <a:schemeClr val="dk1"/>
                        </a:solidFill>
                        <a:latin typeface="+mn-lt"/>
                        <a:ea typeface="+mn-ea"/>
                        <a:cs typeface="+mn-cs"/>
                      </a:endParaRPr>
                    </a:p>
                  </a:txBody>
                  <a:tcPr marL="0" marR="0" marT="0" marB="0"/>
                </a:tc>
                <a:tc>
                  <a:txBody>
                    <a:bodyPr/>
                    <a:lstStyle/>
                    <a:p>
                      <a:pPr marL="0" algn="r" defTabSz="914400" rtl="0" eaLnBrk="1" fontAlgn="b" latinLnBrk="0" hangingPunct="1"/>
                      <a:r>
                        <a:rPr lang="en-ZA" sz="1800" b="0" kern="1200" dirty="0" smtClean="0">
                          <a:solidFill>
                            <a:schemeClr val="dk1"/>
                          </a:solidFill>
                          <a:latin typeface="+mn-lt"/>
                          <a:ea typeface="+mn-ea"/>
                          <a:cs typeface="+mn-cs"/>
                        </a:rPr>
                        <a:t>2 327</a:t>
                      </a:r>
                      <a:endParaRPr lang="en-ZA" sz="1800" b="0" kern="1200" dirty="0">
                        <a:solidFill>
                          <a:schemeClr val="dk1"/>
                        </a:solidFill>
                        <a:latin typeface="+mn-lt"/>
                        <a:ea typeface="+mn-ea"/>
                        <a:cs typeface="+mn-cs"/>
                      </a:endParaRPr>
                    </a:p>
                  </a:txBody>
                  <a:tcPr marL="0" marR="0" marT="0" marB="0"/>
                </a:tc>
              </a:tr>
              <a:tr h="378343">
                <a:tc>
                  <a:txBody>
                    <a:bodyPr/>
                    <a:lstStyle/>
                    <a:p>
                      <a:endParaRPr lang="en-ZA" b="1" dirty="0" smtClean="0"/>
                    </a:p>
                  </a:txBody>
                  <a:tcPr/>
                </a:tc>
                <a:tc>
                  <a:txBody>
                    <a:bodyPr/>
                    <a:lstStyle/>
                    <a:p>
                      <a:pPr marL="0" algn="r" defTabSz="914400" rtl="0" eaLnBrk="1" fontAlgn="b" latinLnBrk="0" hangingPunct="1"/>
                      <a:endParaRPr lang="en-ZA" sz="1800" b="1" kern="1200" dirty="0">
                        <a:solidFill>
                          <a:schemeClr val="dk1"/>
                        </a:solidFill>
                        <a:latin typeface="+mn-lt"/>
                        <a:ea typeface="+mn-ea"/>
                        <a:cs typeface="+mn-cs"/>
                      </a:endParaRPr>
                    </a:p>
                  </a:txBody>
                  <a:tcPr marL="0" marR="0" marT="0" marB="0"/>
                </a:tc>
                <a:tc>
                  <a:txBody>
                    <a:bodyPr/>
                    <a:lstStyle/>
                    <a:p>
                      <a:pPr marL="0" algn="r" defTabSz="914400" rtl="0" eaLnBrk="1" fontAlgn="b" latinLnBrk="0" hangingPunct="1"/>
                      <a:endParaRPr lang="en-ZA" sz="1800" b="1" kern="1200" dirty="0">
                        <a:solidFill>
                          <a:schemeClr val="dk1"/>
                        </a:solidFill>
                        <a:latin typeface="+mn-lt"/>
                        <a:ea typeface="+mn-ea"/>
                        <a:cs typeface="+mn-cs"/>
                      </a:endParaRPr>
                    </a:p>
                  </a:txBody>
                  <a:tcPr marL="0" marR="0" marT="0" marB="0"/>
                </a:tc>
              </a:tr>
              <a:tr h="378343">
                <a:tc>
                  <a:txBody>
                    <a:bodyPr/>
                    <a:lstStyle/>
                    <a:p>
                      <a:r>
                        <a:rPr lang="en-ZA" b="1" dirty="0" smtClean="0"/>
                        <a:t>Closing balance </a:t>
                      </a:r>
                    </a:p>
                  </a:txBody>
                  <a:tcPr/>
                </a:tc>
                <a:tc>
                  <a:txBody>
                    <a:bodyPr/>
                    <a:lstStyle/>
                    <a:p>
                      <a:pPr marL="0" algn="r" defTabSz="914400" rtl="0" eaLnBrk="1" fontAlgn="b" latinLnBrk="0" hangingPunct="1"/>
                      <a:r>
                        <a:rPr lang="en-ZA" sz="1800" kern="1200" dirty="0" smtClean="0"/>
                        <a:t> </a:t>
                      </a:r>
                      <a:r>
                        <a:rPr lang="en-ZA" sz="1800" b="1" kern="1200" dirty="0" smtClean="0"/>
                        <a:t>261 169 </a:t>
                      </a:r>
                      <a:endParaRPr lang="en-ZA" sz="1800" b="1" kern="1200" dirty="0">
                        <a:solidFill>
                          <a:schemeClr val="dk1"/>
                        </a:solidFill>
                        <a:latin typeface="+mn-lt"/>
                        <a:ea typeface="+mn-ea"/>
                        <a:cs typeface="+mn-cs"/>
                      </a:endParaRPr>
                    </a:p>
                  </a:txBody>
                  <a:tcPr marL="0" marR="0" marT="0" marB="0"/>
                </a:tc>
                <a:tc>
                  <a:txBody>
                    <a:bodyPr/>
                    <a:lstStyle/>
                    <a:p>
                      <a:pPr marL="0" algn="r" defTabSz="914400" rtl="0" eaLnBrk="1" fontAlgn="b" latinLnBrk="0" hangingPunct="1"/>
                      <a:r>
                        <a:rPr lang="en-ZA" sz="1800" b="1" kern="1200" dirty="0" smtClean="0"/>
                        <a:t>261 169 </a:t>
                      </a:r>
                      <a:endParaRPr lang="en-ZA" sz="1800" b="1" kern="1200" dirty="0">
                        <a:solidFill>
                          <a:schemeClr val="dk1"/>
                        </a:solidFill>
                        <a:latin typeface="+mn-lt"/>
                        <a:ea typeface="+mn-ea"/>
                        <a:cs typeface="+mn-cs"/>
                      </a:endParaRPr>
                    </a:p>
                  </a:txBody>
                  <a:tcPr marL="0" marR="0" marT="0" marB="0"/>
                </a:tc>
              </a:tr>
            </a:tbl>
          </a:graphicData>
        </a:graphic>
      </p:graphicFrame>
      <p:sp>
        <p:nvSpPr>
          <p:cNvPr id="8" name="TextBox 7"/>
          <p:cNvSpPr txBox="1"/>
          <p:nvPr/>
        </p:nvSpPr>
        <p:spPr>
          <a:xfrm>
            <a:off x="533400" y="4876800"/>
            <a:ext cx="8229600"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indent="-285750">
              <a:buFont typeface="Wingdings" pitchFamily="2" charset="2"/>
              <a:buChar char="q"/>
            </a:pPr>
            <a:r>
              <a:rPr lang="en-US" dirty="0" smtClean="0"/>
              <a:t>No </a:t>
            </a:r>
            <a:r>
              <a:rPr lang="en-ZA" dirty="0" smtClean="0"/>
              <a:t>unauthorised</a:t>
            </a:r>
            <a:r>
              <a:rPr lang="en-US" dirty="0" smtClean="0"/>
              <a:t> expenditure incurred in the current financial year.</a:t>
            </a:r>
          </a:p>
          <a:p>
            <a:pPr marL="285750" indent="-285750">
              <a:buFont typeface="Wingdings" pitchFamily="2" charset="2"/>
              <a:buChar char="q"/>
            </a:pPr>
            <a:r>
              <a:rPr lang="en-ZA" dirty="0"/>
              <a:t>Unauthorised expenditure still being investigated by the GRC in line with recommendation from  National </a:t>
            </a:r>
            <a:r>
              <a:rPr lang="en-ZA" dirty="0" smtClean="0"/>
              <a:t>Treasury.</a:t>
            </a:r>
            <a:endParaRPr lang="en-ZA" dirty="0"/>
          </a:p>
          <a:p>
            <a:pPr marL="285750" indent="-285750">
              <a:buFont typeface="Wingdings" pitchFamily="2" charset="2"/>
              <a:buChar char="q"/>
            </a:pPr>
            <a:endParaRPr lang="en-US" dirty="0"/>
          </a:p>
        </p:txBody>
      </p:sp>
    </p:spTree>
    <p:extLst>
      <p:ext uri="{BB962C8B-B14F-4D97-AF65-F5344CB8AC3E}">
        <p14:creationId xmlns:p14="http://schemas.microsoft.com/office/powerpoint/2010/main" xmlns="" val="344288890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52</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US" sz="2400" b="1" dirty="0" smtClean="0">
                <a:solidFill>
                  <a:schemeClr val="bg1"/>
                </a:solidFill>
              </a:rPr>
              <a:t>Cont.</a:t>
            </a:r>
            <a:endParaRPr lang="en-ZA" sz="2400" b="1" dirty="0" smtClean="0">
              <a:solidFill>
                <a:schemeClr val="bg1"/>
              </a:solidFill>
            </a:endParaRPr>
          </a:p>
          <a:p>
            <a:endParaRPr lang="en-ZA" sz="2400" b="1" dirty="0">
              <a:solidFill>
                <a:schemeClr val="bg1"/>
              </a:solidFill>
            </a:endParaRP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Content Placeholder 2"/>
          <p:cNvSpPr txBox="1">
            <a:spLocks/>
          </p:cNvSpPr>
          <p:nvPr/>
        </p:nvSpPr>
        <p:spPr>
          <a:xfrm>
            <a:off x="197296" y="1104639"/>
            <a:ext cx="8763000" cy="53641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Font typeface="Wingdings" pitchFamily="2" charset="2"/>
              <a:buChar char="q"/>
            </a:pPr>
            <a:r>
              <a:rPr lang="en-ZA" sz="1450" b="1" smtClean="0"/>
              <a:t>Compensation of employees	Total R67.135 million</a:t>
            </a:r>
            <a:endParaRPr lang="en-US" sz="1450" smtClean="0"/>
          </a:p>
          <a:p>
            <a:pPr lvl="2"/>
            <a:r>
              <a:rPr lang="en-ZA" sz="1450" smtClean="0"/>
              <a:t>2008/09			R48.84 million (Programme 1)</a:t>
            </a:r>
            <a:endParaRPr lang="en-US" sz="1450" smtClean="0"/>
          </a:p>
          <a:p>
            <a:pPr lvl="2"/>
            <a:r>
              <a:rPr lang="en-ZA" sz="1450" smtClean="0"/>
              <a:t>2011/12			R18.294 million (Programme 1 and 2)</a:t>
            </a:r>
            <a:endParaRPr lang="en-US" sz="1450" smtClean="0"/>
          </a:p>
          <a:p>
            <a:pPr marL="457200" lvl="1" indent="0">
              <a:buFont typeface="Arial" panose="020B0604020202020204" pitchFamily="34" charset="0"/>
              <a:buNone/>
            </a:pPr>
            <a:r>
              <a:rPr lang="en-ZA" sz="1450" smtClean="0"/>
              <a:t>		</a:t>
            </a:r>
            <a:endParaRPr lang="en-US" sz="1450" smtClean="0"/>
          </a:p>
          <a:p>
            <a:pPr lvl="1">
              <a:buFont typeface="Wingdings" pitchFamily="2" charset="2"/>
              <a:buChar char="q"/>
            </a:pPr>
            <a:r>
              <a:rPr lang="en-ZA" sz="1450" b="1" smtClean="0"/>
              <a:t>Goods and services		Total R13.62 million</a:t>
            </a:r>
            <a:endParaRPr lang="en-US" sz="1450" smtClean="0"/>
          </a:p>
          <a:p>
            <a:pPr lvl="2"/>
            <a:r>
              <a:rPr lang="en-ZA" sz="1450" smtClean="0"/>
              <a:t>2007/08			R9.653 million (Programme 3 – EPWP)</a:t>
            </a:r>
          </a:p>
          <a:p>
            <a:pPr lvl="2"/>
            <a:r>
              <a:rPr lang="en-ZA" sz="1450" smtClean="0"/>
              <a:t>2011/12			R3.966 million (Programme 2 - Energy Efficiency Project)</a:t>
            </a:r>
            <a:endParaRPr lang="en-US" sz="1450" smtClean="0"/>
          </a:p>
          <a:p>
            <a:pPr marL="914400" lvl="2" indent="0">
              <a:buFont typeface="Arial" panose="020B0604020202020204" pitchFamily="34" charset="0"/>
              <a:buNone/>
            </a:pPr>
            <a:r>
              <a:rPr lang="en-ZA" sz="1450" smtClean="0"/>
              <a:t> </a:t>
            </a:r>
            <a:endParaRPr lang="en-US" sz="1450" smtClean="0"/>
          </a:p>
          <a:p>
            <a:pPr lvl="1">
              <a:buFont typeface="Wingdings" pitchFamily="2" charset="2"/>
              <a:buChar char="q"/>
            </a:pPr>
            <a:r>
              <a:rPr lang="en-ZA" sz="1450" b="1" smtClean="0"/>
              <a:t>Transfers and subsidies		Total R2.327 million</a:t>
            </a:r>
            <a:endParaRPr lang="en-US" sz="1450" smtClean="0"/>
          </a:p>
          <a:p>
            <a:pPr lvl="2"/>
            <a:r>
              <a:rPr lang="en-ZA" sz="1450" smtClean="0"/>
              <a:t>2011/12			R82 000 (Programme 2 – Household)</a:t>
            </a:r>
            <a:endParaRPr lang="en-US" sz="1450" smtClean="0"/>
          </a:p>
          <a:p>
            <a:pPr lvl="2"/>
            <a:r>
              <a:rPr lang="en-ZA" sz="1450" smtClean="0"/>
              <a:t>2011/12			R2.245 million (Programme 4 – Agrement SA)				</a:t>
            </a:r>
            <a:endParaRPr lang="en-US" sz="1450" smtClean="0"/>
          </a:p>
          <a:p>
            <a:pPr lvl="1">
              <a:buFont typeface="Wingdings" pitchFamily="2" charset="2"/>
              <a:buChar char="q"/>
            </a:pPr>
            <a:r>
              <a:rPr lang="en-ZA" sz="1450" b="1" smtClean="0"/>
              <a:t>Payments for capital assets 	Total R178.587 million (</a:t>
            </a:r>
            <a:r>
              <a:rPr lang="en-US" sz="1600" i="1" smtClean="0"/>
              <a:t>Amounts spent in response to the call 				for the eradication of mud schools)</a:t>
            </a:r>
            <a:endParaRPr lang="en-US" sz="1450" i="1" smtClean="0">
              <a:solidFill>
                <a:srgbClr val="FF0000"/>
              </a:solidFill>
            </a:endParaRPr>
          </a:p>
          <a:p>
            <a:pPr lvl="2"/>
            <a:r>
              <a:rPr lang="en-ZA" sz="1450" smtClean="0"/>
              <a:t>2012/13	                                            R3.985 million (Furniture for constructed schools in EC &amp; NW)</a:t>
            </a:r>
          </a:p>
          <a:p>
            <a:pPr lvl="2"/>
            <a:r>
              <a:rPr lang="en-ZA" sz="1450" smtClean="0"/>
              <a:t>2012/13	                                            R162.386 million (Construction of schools in EC &amp; NW)</a:t>
            </a:r>
          </a:p>
          <a:p>
            <a:pPr lvl="2"/>
            <a:r>
              <a:rPr lang="en-ZA" sz="1450" smtClean="0"/>
              <a:t>2013/14			R6.215 million (Construction of schools in EC &amp; NW)</a:t>
            </a:r>
          </a:p>
          <a:p>
            <a:pPr lvl="2"/>
            <a:r>
              <a:rPr lang="en-ZA" sz="1450" smtClean="0"/>
              <a:t>2014/15			R5.501 million (Construction of schools in EC &amp; NW)</a:t>
            </a:r>
            <a:endParaRPr lang="en-ZA" sz="1600" dirty="0"/>
          </a:p>
        </p:txBody>
      </p:sp>
    </p:spTree>
    <p:extLst>
      <p:ext uri="{BB962C8B-B14F-4D97-AF65-F5344CB8AC3E}">
        <p14:creationId xmlns:p14="http://schemas.microsoft.com/office/powerpoint/2010/main" xmlns="" val="325820158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53</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ZA" sz="2400" b="1" dirty="0" smtClean="0">
                <a:solidFill>
                  <a:schemeClr val="bg1"/>
                </a:solidFill>
              </a:rPr>
              <a:t>Irregular Expenditure </a:t>
            </a:r>
          </a:p>
          <a:p>
            <a:endParaRPr lang="en-ZA" sz="2400" b="1" dirty="0">
              <a:solidFill>
                <a:schemeClr val="bg1"/>
              </a:solidFill>
            </a:endParaRP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xmlns="" val="3039977338"/>
              </p:ext>
            </p:extLst>
          </p:nvPr>
        </p:nvGraphicFramePr>
        <p:xfrm>
          <a:off x="75201" y="908720"/>
          <a:ext cx="8915400" cy="3657600"/>
        </p:xfrm>
        <a:graphic>
          <a:graphicData uri="http://schemas.openxmlformats.org/drawingml/2006/table">
            <a:tbl>
              <a:tblPr firstRow="1" bandRow="1">
                <a:tableStyleId>{5C22544A-7EE6-4342-B048-85BDC9FD1C3A}</a:tableStyleId>
              </a:tblPr>
              <a:tblGrid>
                <a:gridCol w="4876800"/>
                <a:gridCol w="1661161"/>
                <a:gridCol w="2377439"/>
              </a:tblGrid>
              <a:tr h="778049">
                <a:tc>
                  <a:txBody>
                    <a:bodyPr/>
                    <a:lstStyle/>
                    <a:p>
                      <a:endParaRPr lang="en-ZA" dirty="0" smtClean="0"/>
                    </a:p>
                  </a:txBody>
                  <a:tcPr>
                    <a:solidFill>
                      <a:schemeClr val="accent6">
                        <a:lumMod val="75000"/>
                      </a:schemeClr>
                    </a:solidFill>
                  </a:tcPr>
                </a:tc>
                <a:tc>
                  <a:txBody>
                    <a:bodyPr/>
                    <a:lstStyle/>
                    <a:p>
                      <a:pPr algn="r"/>
                      <a:r>
                        <a:rPr lang="en-ZA" sz="1600" dirty="0" smtClean="0"/>
                        <a:t>2018/19</a:t>
                      </a:r>
                    </a:p>
                    <a:p>
                      <a:pPr algn="r"/>
                      <a:endParaRPr lang="en-ZA" sz="1600" dirty="0" smtClean="0"/>
                    </a:p>
                    <a:p>
                      <a:pPr algn="r"/>
                      <a:r>
                        <a:rPr lang="en-ZA" sz="1600" dirty="0" smtClean="0"/>
                        <a:t>R’000</a:t>
                      </a:r>
                      <a:endParaRPr lang="en-ZA" sz="1600" dirty="0"/>
                    </a:p>
                  </a:txBody>
                  <a:tcPr>
                    <a:solidFill>
                      <a:schemeClr val="accent6">
                        <a:lumMod val="75000"/>
                      </a:schemeClr>
                    </a:solidFill>
                  </a:tcPr>
                </a:tc>
                <a:tc>
                  <a:txBody>
                    <a:bodyPr/>
                    <a:lstStyle/>
                    <a:p>
                      <a:pPr marL="0" algn="r" defTabSz="914400" rtl="0" eaLnBrk="1" latinLnBrk="0" hangingPunct="1"/>
                      <a:r>
                        <a:rPr lang="en-ZA" sz="1600" b="1" kern="1200" dirty="0" smtClean="0">
                          <a:solidFill>
                            <a:schemeClr val="lt1"/>
                          </a:solidFill>
                          <a:latin typeface="+mn-lt"/>
                          <a:ea typeface="+mn-ea"/>
                          <a:cs typeface="+mn-cs"/>
                        </a:rPr>
                        <a:t>2017/18</a:t>
                      </a:r>
                    </a:p>
                    <a:p>
                      <a:pPr marL="0" algn="r" defTabSz="914400" rtl="0" eaLnBrk="1" latinLnBrk="0" hangingPunct="1"/>
                      <a:endParaRPr lang="en-ZA" sz="1600" b="1" kern="1200" dirty="0" smtClean="0">
                        <a:solidFill>
                          <a:schemeClr val="lt1"/>
                        </a:solidFill>
                        <a:latin typeface="+mn-lt"/>
                        <a:ea typeface="+mn-ea"/>
                        <a:cs typeface="+mn-cs"/>
                      </a:endParaRPr>
                    </a:p>
                    <a:p>
                      <a:pPr marL="0" algn="r" defTabSz="914400" rtl="0" eaLnBrk="1" latinLnBrk="0" hangingPunct="1"/>
                      <a:r>
                        <a:rPr lang="en-ZA" sz="1600" b="1" kern="1200" dirty="0" smtClean="0">
                          <a:solidFill>
                            <a:schemeClr val="lt1"/>
                          </a:solidFill>
                          <a:latin typeface="+mn-lt"/>
                          <a:ea typeface="+mn-ea"/>
                          <a:cs typeface="+mn-cs"/>
                        </a:rPr>
                        <a:t>R’000</a:t>
                      </a:r>
                    </a:p>
                  </a:txBody>
                  <a:tcPr>
                    <a:solidFill>
                      <a:schemeClr val="accent6">
                        <a:lumMod val="75000"/>
                      </a:schemeClr>
                    </a:solidFill>
                  </a:tcPr>
                </a:tc>
              </a:tr>
              <a:tr h="288751">
                <a:tc>
                  <a:txBody>
                    <a:bodyPr/>
                    <a:lstStyle/>
                    <a:p>
                      <a:r>
                        <a:rPr lang="en-ZA" sz="1600" dirty="0" smtClean="0"/>
                        <a:t>Opening balance</a:t>
                      </a:r>
                      <a:endParaRPr lang="en-ZA" sz="1600" dirty="0"/>
                    </a:p>
                  </a:txBody>
                  <a:tcPr>
                    <a:solidFill>
                      <a:schemeClr val="accent6">
                        <a:lumMod val="20000"/>
                        <a:lumOff val="80000"/>
                      </a:scheme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ZA" sz="1600" b="1" kern="1200" dirty="0" smtClean="0">
                          <a:solidFill>
                            <a:schemeClr val="dk1"/>
                          </a:solidFill>
                          <a:latin typeface="+mn-lt"/>
                          <a:ea typeface="+mn-ea"/>
                          <a:cs typeface="+mn-cs"/>
                        </a:rPr>
                        <a:t>115 532</a:t>
                      </a:r>
                    </a:p>
                  </a:txBody>
                  <a:tcPr marL="0" marR="0" marT="0" marB="0">
                    <a:solidFill>
                      <a:schemeClr val="accent6">
                        <a:lumMod val="20000"/>
                        <a:lumOff val="8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ZA" sz="1600" b="1" kern="1200" dirty="0" smtClean="0">
                          <a:solidFill>
                            <a:schemeClr val="dk1"/>
                          </a:solidFill>
                          <a:latin typeface="+mn-lt"/>
                          <a:ea typeface="+mn-ea"/>
                          <a:cs typeface="+mn-cs"/>
                        </a:rPr>
                        <a:t>151</a:t>
                      </a:r>
                      <a:r>
                        <a:rPr lang="en-ZA" sz="1600" b="1" kern="1200" baseline="0" dirty="0" smtClean="0">
                          <a:solidFill>
                            <a:schemeClr val="dk1"/>
                          </a:solidFill>
                          <a:latin typeface="+mn-lt"/>
                          <a:ea typeface="+mn-ea"/>
                          <a:cs typeface="+mn-cs"/>
                        </a:rPr>
                        <a:t> 417</a:t>
                      </a:r>
                      <a:endParaRPr lang="en-ZA" sz="1600" b="1" kern="1200" dirty="0" smtClean="0">
                        <a:solidFill>
                          <a:schemeClr val="dk1"/>
                        </a:solidFill>
                        <a:latin typeface="+mn-lt"/>
                        <a:ea typeface="+mn-ea"/>
                        <a:cs typeface="+mn-cs"/>
                      </a:endParaRPr>
                    </a:p>
                  </a:txBody>
                  <a:tcPr marL="0" marR="0" marT="0" marB="0">
                    <a:solidFill>
                      <a:schemeClr val="accent6">
                        <a:lumMod val="20000"/>
                        <a:lumOff val="80000"/>
                      </a:schemeClr>
                    </a:solidFill>
                  </a:tcPr>
                </a:tc>
              </a:tr>
              <a:tr h="303991">
                <a:tc>
                  <a:txBody>
                    <a:bodyPr/>
                    <a:lstStyle/>
                    <a:p>
                      <a:r>
                        <a:rPr lang="en-ZA" sz="1600" dirty="0" smtClean="0"/>
                        <a:t>Prior period error</a:t>
                      </a:r>
                      <a:endParaRPr lang="en-ZA" sz="1600" dirty="0"/>
                    </a:p>
                  </a:txBody>
                  <a:tcPr>
                    <a:solidFill>
                      <a:schemeClr val="accent6">
                        <a:lumMod val="20000"/>
                        <a:lumOff val="80000"/>
                      </a:schemeClr>
                    </a:solidFill>
                  </a:tcPr>
                </a:tc>
                <a:tc>
                  <a:txBody>
                    <a:bodyPr/>
                    <a:lstStyle/>
                    <a:p>
                      <a:pPr marL="0" algn="r" defTabSz="914400" rtl="0" eaLnBrk="1" fontAlgn="b" latinLnBrk="0" hangingPunct="1"/>
                      <a:r>
                        <a:rPr lang="en-ZA" sz="1600" b="0" kern="1200" dirty="0" smtClean="0">
                          <a:solidFill>
                            <a:schemeClr val="dk1"/>
                          </a:solidFill>
                          <a:latin typeface="+mn-lt"/>
                          <a:ea typeface="+mn-ea"/>
                          <a:cs typeface="+mn-cs"/>
                        </a:rPr>
                        <a:t>-</a:t>
                      </a:r>
                      <a:endParaRPr lang="en-ZA" sz="1600" b="0" kern="1200" dirty="0">
                        <a:solidFill>
                          <a:schemeClr val="dk1"/>
                        </a:solidFill>
                        <a:latin typeface="+mn-lt"/>
                        <a:ea typeface="+mn-ea"/>
                        <a:cs typeface="+mn-cs"/>
                      </a:endParaRPr>
                    </a:p>
                  </a:txBody>
                  <a:tcPr marL="0" marR="0" marT="0" marB="0">
                    <a:solidFill>
                      <a:schemeClr val="accent6">
                        <a:lumMod val="20000"/>
                        <a:lumOff val="80000"/>
                      </a:schemeClr>
                    </a:solidFill>
                  </a:tcPr>
                </a:tc>
                <a:tc>
                  <a:txBody>
                    <a:bodyPr/>
                    <a:lstStyle/>
                    <a:p>
                      <a:pPr marL="0" algn="r" defTabSz="914400" rtl="0" eaLnBrk="1" fontAlgn="b" latinLnBrk="0" hangingPunct="1"/>
                      <a:r>
                        <a:rPr lang="en-ZA" sz="1600" b="0" kern="1200" dirty="0" smtClean="0">
                          <a:solidFill>
                            <a:schemeClr val="dk1"/>
                          </a:solidFill>
                          <a:latin typeface="+mn-lt"/>
                          <a:ea typeface="+mn-ea"/>
                          <a:cs typeface="+mn-cs"/>
                        </a:rPr>
                        <a:t>(10 352)</a:t>
                      </a:r>
                      <a:endParaRPr lang="en-ZA" sz="1600" b="0" kern="1200" dirty="0">
                        <a:solidFill>
                          <a:schemeClr val="dk1"/>
                        </a:solidFill>
                        <a:latin typeface="+mn-lt"/>
                        <a:ea typeface="+mn-ea"/>
                        <a:cs typeface="+mn-cs"/>
                      </a:endParaRPr>
                    </a:p>
                  </a:txBody>
                  <a:tcPr marL="0" marR="0" marT="0" marB="0">
                    <a:solidFill>
                      <a:schemeClr val="accent6">
                        <a:lumMod val="20000"/>
                        <a:lumOff val="80000"/>
                      </a:schemeClr>
                    </a:solidFill>
                  </a:tcPr>
                </a:tc>
              </a:tr>
              <a:tr h="307439">
                <a:tc>
                  <a:txBody>
                    <a:bodyPr/>
                    <a:lstStyle/>
                    <a:p>
                      <a:r>
                        <a:rPr lang="en-US" sz="1600" dirty="0" smtClean="0"/>
                        <a:t>Add: IE</a:t>
                      </a:r>
                      <a:r>
                        <a:rPr lang="en-US" sz="1600" baseline="0" dirty="0" smtClean="0"/>
                        <a:t> relating to the prior year</a:t>
                      </a:r>
                      <a:endParaRPr lang="en-ZA" sz="1600" dirty="0"/>
                    </a:p>
                  </a:txBody>
                  <a:tcPr>
                    <a:solidFill>
                      <a:schemeClr val="accent6">
                        <a:lumMod val="20000"/>
                        <a:lumOff val="80000"/>
                      </a:schemeClr>
                    </a:solidFill>
                  </a:tcPr>
                </a:tc>
                <a:tc>
                  <a:txBody>
                    <a:bodyPr/>
                    <a:lstStyle/>
                    <a:p>
                      <a:pPr marL="0" algn="r" defTabSz="914400" rtl="0" eaLnBrk="1" fontAlgn="b" latinLnBrk="0" hangingPunct="1"/>
                      <a:r>
                        <a:rPr lang="en-ZA" sz="1600" b="0" kern="1200" dirty="0" smtClean="0">
                          <a:solidFill>
                            <a:schemeClr val="dk1"/>
                          </a:solidFill>
                          <a:latin typeface="+mn-lt"/>
                          <a:ea typeface="+mn-ea"/>
                          <a:cs typeface="+mn-cs"/>
                        </a:rPr>
                        <a:t>-</a:t>
                      </a:r>
                      <a:endParaRPr lang="en-ZA" sz="1600" b="0" kern="1200" dirty="0">
                        <a:solidFill>
                          <a:schemeClr val="dk1"/>
                        </a:solidFill>
                        <a:latin typeface="+mn-lt"/>
                        <a:ea typeface="+mn-ea"/>
                        <a:cs typeface="+mn-cs"/>
                      </a:endParaRPr>
                    </a:p>
                  </a:txBody>
                  <a:tcPr marL="0" marR="0" marT="0" marB="0">
                    <a:solidFill>
                      <a:schemeClr val="accent6">
                        <a:lumMod val="20000"/>
                        <a:lumOff val="80000"/>
                      </a:schemeClr>
                    </a:solidFill>
                  </a:tcPr>
                </a:tc>
                <a:tc>
                  <a:txBody>
                    <a:bodyPr/>
                    <a:lstStyle/>
                    <a:p>
                      <a:pPr marL="0" algn="r" defTabSz="914400" rtl="0" eaLnBrk="1" fontAlgn="b" latinLnBrk="0" hangingPunct="1"/>
                      <a:r>
                        <a:rPr lang="en-ZA" sz="1600" b="0" kern="1200" dirty="0" smtClean="0">
                          <a:solidFill>
                            <a:schemeClr val="dk1"/>
                          </a:solidFill>
                          <a:latin typeface="+mn-lt"/>
                          <a:ea typeface="+mn-ea"/>
                          <a:cs typeface="+mn-cs"/>
                        </a:rPr>
                        <a:t>-</a:t>
                      </a:r>
                      <a:endParaRPr lang="en-ZA" sz="1600" b="0" kern="1200" dirty="0">
                        <a:solidFill>
                          <a:schemeClr val="dk1"/>
                        </a:solidFill>
                        <a:latin typeface="+mn-lt"/>
                        <a:ea typeface="+mn-ea"/>
                        <a:cs typeface="+mn-cs"/>
                      </a:endParaRPr>
                    </a:p>
                  </a:txBody>
                  <a:tcPr marL="0" marR="0" marT="0" marB="0">
                    <a:solidFill>
                      <a:schemeClr val="accent6">
                        <a:lumMod val="20000"/>
                        <a:lumOff val="80000"/>
                      </a:schemeClr>
                    </a:solidFill>
                  </a:tcPr>
                </a:tc>
              </a:tr>
              <a:tr h="320040">
                <a:tc>
                  <a:txBody>
                    <a:bodyPr/>
                    <a:lstStyle/>
                    <a:p>
                      <a:r>
                        <a:rPr lang="en-US" sz="1600" dirty="0" smtClean="0"/>
                        <a:t>Add: IE</a:t>
                      </a:r>
                      <a:r>
                        <a:rPr lang="en-US" sz="1600" baseline="0" dirty="0" smtClean="0"/>
                        <a:t> relating to the current year</a:t>
                      </a:r>
                      <a:endParaRPr lang="en-ZA" sz="1600" dirty="0"/>
                    </a:p>
                  </a:txBody>
                  <a:tcPr>
                    <a:solidFill>
                      <a:schemeClr val="accent6">
                        <a:lumMod val="20000"/>
                        <a:lumOff val="80000"/>
                      </a:schemeClr>
                    </a:solidFill>
                  </a:tcPr>
                </a:tc>
                <a:tc>
                  <a:txBody>
                    <a:bodyPr/>
                    <a:lstStyle/>
                    <a:p>
                      <a:pPr marL="0" algn="r" defTabSz="914400" rtl="0" eaLnBrk="1" fontAlgn="b" latinLnBrk="0" hangingPunct="1"/>
                      <a:r>
                        <a:rPr lang="en-ZA" sz="1600" b="0" kern="1200" dirty="0" smtClean="0">
                          <a:solidFill>
                            <a:schemeClr val="dk1"/>
                          </a:solidFill>
                          <a:latin typeface="+mn-lt"/>
                          <a:ea typeface="+mn-ea"/>
                          <a:cs typeface="+mn-cs"/>
                        </a:rPr>
                        <a:t>-</a:t>
                      </a:r>
                      <a:endParaRPr lang="en-ZA" sz="1600" b="0" kern="1200" dirty="0">
                        <a:solidFill>
                          <a:schemeClr val="dk1"/>
                        </a:solidFill>
                        <a:latin typeface="+mn-lt"/>
                        <a:ea typeface="+mn-ea"/>
                        <a:cs typeface="+mn-cs"/>
                      </a:endParaRPr>
                    </a:p>
                  </a:txBody>
                  <a:tcPr marL="0" marR="0" marT="0" marB="0">
                    <a:solidFill>
                      <a:schemeClr val="accent6">
                        <a:lumMod val="20000"/>
                        <a:lumOff val="80000"/>
                      </a:schemeClr>
                    </a:solidFill>
                  </a:tcPr>
                </a:tc>
                <a:tc>
                  <a:txBody>
                    <a:bodyPr/>
                    <a:lstStyle/>
                    <a:p>
                      <a:pPr marL="0" algn="r" defTabSz="914400" rtl="0" eaLnBrk="1" fontAlgn="b" latinLnBrk="0" hangingPunct="1"/>
                      <a:r>
                        <a:rPr lang="en-ZA" sz="1600" b="0" kern="1200" dirty="0" smtClean="0">
                          <a:solidFill>
                            <a:schemeClr val="dk1"/>
                          </a:solidFill>
                          <a:latin typeface="+mn-lt"/>
                          <a:ea typeface="+mn-ea"/>
                          <a:cs typeface="+mn-cs"/>
                        </a:rPr>
                        <a:t>-</a:t>
                      </a:r>
                      <a:endParaRPr lang="en-ZA" sz="1600" b="0" kern="1200" dirty="0">
                        <a:solidFill>
                          <a:schemeClr val="dk1"/>
                        </a:solidFill>
                        <a:latin typeface="+mn-lt"/>
                        <a:ea typeface="+mn-ea"/>
                        <a:cs typeface="+mn-cs"/>
                      </a:endParaRPr>
                    </a:p>
                  </a:txBody>
                  <a:tcPr marL="0" marR="0" marT="0" marB="0">
                    <a:solidFill>
                      <a:schemeClr val="accent6">
                        <a:lumMod val="20000"/>
                        <a:lumOff val="80000"/>
                      </a:schemeClr>
                    </a:solidFill>
                  </a:tcPr>
                </a:tc>
              </a:tr>
              <a:tr h="319231">
                <a:tc>
                  <a:txBody>
                    <a:bodyPr/>
                    <a:lstStyle/>
                    <a:p>
                      <a:r>
                        <a:rPr lang="en-ZA" sz="1600" dirty="0" smtClean="0"/>
                        <a:t>Less:</a:t>
                      </a:r>
                      <a:r>
                        <a:rPr lang="en-ZA" sz="1600" baseline="0" dirty="0" smtClean="0"/>
                        <a:t> Prior year amounts condoned</a:t>
                      </a:r>
                      <a:endParaRPr lang="en-ZA" sz="1600" dirty="0"/>
                    </a:p>
                  </a:txBody>
                  <a:tcPr>
                    <a:solidFill>
                      <a:schemeClr val="accent6">
                        <a:lumMod val="20000"/>
                        <a:lumOff val="80000"/>
                      </a:schemeClr>
                    </a:solidFill>
                  </a:tcPr>
                </a:tc>
                <a:tc>
                  <a:txBody>
                    <a:bodyPr/>
                    <a:lstStyle/>
                    <a:p>
                      <a:pPr marL="0" algn="r" defTabSz="914400" rtl="0" eaLnBrk="1" fontAlgn="b" latinLnBrk="0" hangingPunct="1"/>
                      <a:r>
                        <a:rPr lang="en-GB" sz="1800" kern="1200" dirty="0" smtClean="0">
                          <a:solidFill>
                            <a:schemeClr val="dk1"/>
                          </a:solidFill>
                          <a:effectLst/>
                          <a:latin typeface="+mn-lt"/>
                          <a:ea typeface="+mn-ea"/>
                          <a:cs typeface="+mn-cs"/>
                        </a:rPr>
                        <a:t>(2 353)</a:t>
                      </a:r>
                      <a:endParaRPr lang="en-ZA" sz="1600" b="0" kern="1200" dirty="0">
                        <a:solidFill>
                          <a:schemeClr val="dk1"/>
                        </a:solidFill>
                        <a:latin typeface="+mn-lt"/>
                        <a:ea typeface="+mn-ea"/>
                        <a:cs typeface="+mn-cs"/>
                      </a:endParaRPr>
                    </a:p>
                  </a:txBody>
                  <a:tcPr marL="0" marR="0" marT="0" marB="0">
                    <a:solidFill>
                      <a:schemeClr val="accent6">
                        <a:lumMod val="20000"/>
                        <a:lumOff val="80000"/>
                      </a:schemeClr>
                    </a:solidFill>
                  </a:tcPr>
                </a:tc>
                <a:tc>
                  <a:txBody>
                    <a:bodyPr/>
                    <a:lstStyle/>
                    <a:p>
                      <a:pPr marL="0" algn="r" defTabSz="914400" rtl="0" eaLnBrk="1" fontAlgn="b" latinLnBrk="0" hangingPunct="1"/>
                      <a:r>
                        <a:rPr lang="en-ZA" sz="1600" b="0" kern="1200" dirty="0" smtClean="0">
                          <a:solidFill>
                            <a:schemeClr val="dk1"/>
                          </a:solidFill>
                          <a:latin typeface="+mn-lt"/>
                          <a:ea typeface="+mn-ea"/>
                          <a:cs typeface="+mn-cs"/>
                        </a:rPr>
                        <a:t>-</a:t>
                      </a:r>
                      <a:endParaRPr lang="en-ZA" sz="1600" b="0" kern="1200" dirty="0">
                        <a:solidFill>
                          <a:schemeClr val="dk1"/>
                        </a:solidFill>
                        <a:latin typeface="+mn-lt"/>
                        <a:ea typeface="+mn-ea"/>
                        <a:cs typeface="+mn-cs"/>
                      </a:endParaRPr>
                    </a:p>
                  </a:txBody>
                  <a:tcPr marL="0" marR="0" marT="0" marB="0">
                    <a:solidFill>
                      <a:schemeClr val="accent6">
                        <a:lumMod val="20000"/>
                        <a:lumOff val="80000"/>
                      </a:schemeClr>
                    </a:solidFill>
                  </a:tcPr>
                </a:tc>
              </a:tr>
              <a:tr h="2582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t>Less:</a:t>
                      </a:r>
                      <a:r>
                        <a:rPr lang="en-ZA" sz="1600" baseline="0" dirty="0" smtClean="0"/>
                        <a:t> Current year amounts condoned </a:t>
                      </a:r>
                      <a:endParaRPr lang="en-ZA" sz="1600" dirty="0" smtClean="0"/>
                    </a:p>
                  </a:txBody>
                  <a:tcPr>
                    <a:solidFill>
                      <a:schemeClr val="accent6">
                        <a:lumMod val="20000"/>
                        <a:lumOff val="80000"/>
                      </a:schemeClr>
                    </a:solidFill>
                  </a:tcPr>
                </a:tc>
                <a:tc>
                  <a:txBody>
                    <a:bodyPr/>
                    <a:lstStyle/>
                    <a:p>
                      <a:pPr marL="0" algn="r" defTabSz="914400" rtl="0" eaLnBrk="1" fontAlgn="b" latinLnBrk="0" hangingPunct="1"/>
                      <a:r>
                        <a:rPr lang="en-ZA" sz="1600" b="0" kern="1200" dirty="0" smtClean="0">
                          <a:solidFill>
                            <a:schemeClr val="dk1"/>
                          </a:solidFill>
                          <a:latin typeface="+mn-lt"/>
                          <a:ea typeface="+mn-ea"/>
                          <a:cs typeface="+mn-cs"/>
                        </a:rPr>
                        <a:t>-</a:t>
                      </a:r>
                      <a:endParaRPr lang="en-ZA" sz="1600" b="0" kern="1200" dirty="0">
                        <a:solidFill>
                          <a:schemeClr val="dk1"/>
                        </a:solidFill>
                        <a:latin typeface="+mn-lt"/>
                        <a:ea typeface="+mn-ea"/>
                        <a:cs typeface="+mn-cs"/>
                      </a:endParaRPr>
                    </a:p>
                  </a:txBody>
                  <a:tcPr marL="0" marR="0" marT="0" marB="0">
                    <a:solidFill>
                      <a:schemeClr val="accent6">
                        <a:lumMod val="20000"/>
                        <a:lumOff val="80000"/>
                      </a:schemeClr>
                    </a:solidFill>
                  </a:tcPr>
                </a:tc>
                <a:tc>
                  <a:txBody>
                    <a:bodyPr/>
                    <a:lstStyle/>
                    <a:p>
                      <a:pPr marL="0" algn="r" defTabSz="914400" rtl="0" eaLnBrk="1" fontAlgn="b" latinLnBrk="0" hangingPunct="1"/>
                      <a:r>
                        <a:rPr lang="en-ZA" sz="1600" b="0" kern="1200" dirty="0" smtClean="0">
                          <a:solidFill>
                            <a:schemeClr val="dk1"/>
                          </a:solidFill>
                          <a:latin typeface="+mn-lt"/>
                          <a:ea typeface="+mn-ea"/>
                          <a:cs typeface="+mn-cs"/>
                        </a:rPr>
                        <a:t>-</a:t>
                      </a:r>
                      <a:endParaRPr lang="en-ZA" sz="1600" b="0" kern="1200" dirty="0">
                        <a:solidFill>
                          <a:schemeClr val="dk1"/>
                        </a:solidFill>
                        <a:latin typeface="+mn-lt"/>
                        <a:ea typeface="+mn-ea"/>
                        <a:cs typeface="+mn-cs"/>
                      </a:endParaRPr>
                    </a:p>
                  </a:txBody>
                  <a:tcPr marL="0" marR="0" marT="0" marB="0">
                    <a:solidFill>
                      <a:schemeClr val="accent6">
                        <a:lumMod val="20000"/>
                        <a:lumOff val="80000"/>
                      </a:schemeClr>
                    </a:solidFill>
                  </a:tcPr>
                </a:tc>
              </a:tr>
              <a:tr h="320040">
                <a:tc>
                  <a:txBody>
                    <a:bodyPr/>
                    <a:lstStyle/>
                    <a:p>
                      <a:r>
                        <a:rPr lang="en-ZA" sz="1600" dirty="0" smtClean="0"/>
                        <a:t>Less : amounts not condoned and recoverable</a:t>
                      </a:r>
                      <a:endParaRPr lang="en-ZA" sz="1600" dirty="0"/>
                    </a:p>
                  </a:txBody>
                  <a:tcPr>
                    <a:solidFill>
                      <a:schemeClr val="accent6">
                        <a:lumMod val="20000"/>
                        <a:lumOff val="80000"/>
                      </a:schemeClr>
                    </a:solidFill>
                  </a:tcPr>
                </a:tc>
                <a:tc>
                  <a:txBody>
                    <a:bodyPr/>
                    <a:lstStyle/>
                    <a:p>
                      <a:pPr marL="0" algn="r" defTabSz="914400" rtl="0" eaLnBrk="1" fontAlgn="b" latinLnBrk="0" hangingPunct="1"/>
                      <a:r>
                        <a:rPr lang="en-ZA" sz="1600" b="0" kern="1200" dirty="0" smtClean="0">
                          <a:solidFill>
                            <a:schemeClr val="dk1"/>
                          </a:solidFill>
                          <a:latin typeface="+mn-lt"/>
                          <a:ea typeface="+mn-ea"/>
                          <a:cs typeface="+mn-cs"/>
                        </a:rPr>
                        <a:t>-</a:t>
                      </a:r>
                      <a:endParaRPr lang="en-ZA" sz="1600" b="0" kern="1200" dirty="0">
                        <a:solidFill>
                          <a:schemeClr val="dk1"/>
                        </a:solidFill>
                        <a:latin typeface="+mn-lt"/>
                        <a:ea typeface="+mn-ea"/>
                        <a:cs typeface="+mn-cs"/>
                      </a:endParaRPr>
                    </a:p>
                  </a:txBody>
                  <a:tcPr marL="0" marR="0" marT="0" marB="0">
                    <a:solidFill>
                      <a:schemeClr val="accent6">
                        <a:lumMod val="20000"/>
                        <a:lumOff val="80000"/>
                      </a:schemeClr>
                    </a:solidFill>
                  </a:tcPr>
                </a:tc>
                <a:tc>
                  <a:txBody>
                    <a:bodyPr/>
                    <a:lstStyle/>
                    <a:p>
                      <a:pPr marL="0" algn="r" defTabSz="914400" rtl="0" eaLnBrk="1" fontAlgn="b" latinLnBrk="0" hangingPunct="1"/>
                      <a:r>
                        <a:rPr lang="en-ZA" sz="1600" b="0" kern="1200" dirty="0" smtClean="0">
                          <a:solidFill>
                            <a:schemeClr val="dk1"/>
                          </a:solidFill>
                          <a:latin typeface="+mn-lt"/>
                          <a:ea typeface="+mn-ea"/>
                          <a:cs typeface="+mn-cs"/>
                        </a:rPr>
                        <a:t>(25 533)</a:t>
                      </a:r>
                      <a:endParaRPr lang="en-ZA" sz="1600" b="0" kern="1200" dirty="0">
                        <a:solidFill>
                          <a:schemeClr val="dk1"/>
                        </a:solidFill>
                        <a:latin typeface="+mn-lt"/>
                        <a:ea typeface="+mn-ea"/>
                        <a:cs typeface="+mn-cs"/>
                      </a:endParaRPr>
                    </a:p>
                  </a:txBody>
                  <a:tcPr marL="0" marR="0" marT="0" marB="0">
                    <a:solidFill>
                      <a:schemeClr val="accent6">
                        <a:lumMod val="20000"/>
                        <a:lumOff val="80000"/>
                      </a:schemeClr>
                    </a:solidFill>
                  </a:tcPr>
                </a:tc>
              </a:tr>
              <a:tr h="444599">
                <a:tc>
                  <a:txBody>
                    <a:bodyPr/>
                    <a:lstStyle/>
                    <a:p>
                      <a:r>
                        <a:rPr lang="en-US" sz="1600" b="1" dirty="0" smtClean="0"/>
                        <a:t>Closing</a:t>
                      </a:r>
                      <a:r>
                        <a:rPr lang="en-US" sz="1600" baseline="0" dirty="0" smtClean="0"/>
                        <a:t> </a:t>
                      </a:r>
                      <a:r>
                        <a:rPr lang="en-US" sz="1600" b="1" baseline="0" dirty="0" smtClean="0"/>
                        <a:t>balance</a:t>
                      </a:r>
                      <a:endParaRPr lang="en-ZA" sz="1600" b="1" dirty="0"/>
                    </a:p>
                  </a:txBody>
                  <a:tcPr>
                    <a:solidFill>
                      <a:schemeClr val="accent6">
                        <a:lumMod val="20000"/>
                        <a:lumOff val="80000"/>
                      </a:scheme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lang="en-ZA" sz="1600" b="1" kern="1200" dirty="0" smtClean="0">
                        <a:solidFill>
                          <a:schemeClr val="dk1"/>
                        </a:solidFill>
                        <a:latin typeface="+mn-lt"/>
                        <a:ea typeface="+mn-ea"/>
                        <a:cs typeface="+mn-cs"/>
                      </a:endParaRPr>
                    </a:p>
                    <a:p>
                      <a:pPr marL="0" marR="0" lvl="0" indent="0" algn="r" defTabSz="914400" rtl="0" eaLnBrk="1" fontAlgn="b" latinLnBrk="0" hangingPunct="1">
                        <a:lnSpc>
                          <a:spcPct val="100000"/>
                        </a:lnSpc>
                        <a:spcBef>
                          <a:spcPts val="0"/>
                        </a:spcBef>
                        <a:spcAft>
                          <a:spcPts val="0"/>
                        </a:spcAft>
                        <a:buClrTx/>
                        <a:buSzTx/>
                        <a:buFontTx/>
                        <a:buNone/>
                        <a:tabLst/>
                        <a:defRPr/>
                      </a:pPr>
                      <a:r>
                        <a:rPr lang="en-ZA" sz="1600" b="1" kern="1200" dirty="0" smtClean="0">
                          <a:solidFill>
                            <a:schemeClr val="dk1"/>
                          </a:solidFill>
                          <a:latin typeface="+mn-lt"/>
                          <a:ea typeface="+mn-ea"/>
                          <a:cs typeface="+mn-cs"/>
                        </a:rPr>
                        <a:t>113 179</a:t>
                      </a:r>
                    </a:p>
                  </a:txBody>
                  <a:tcPr marL="0" marR="0" marT="0" marB="0">
                    <a:solidFill>
                      <a:schemeClr val="accent6">
                        <a:lumMod val="20000"/>
                        <a:lumOff val="80000"/>
                      </a:schemeClr>
                    </a:solidFill>
                  </a:tcPr>
                </a:tc>
                <a:tc>
                  <a:txBody>
                    <a:bodyPr/>
                    <a:lstStyle/>
                    <a:p>
                      <a:pPr marL="0" algn="r" defTabSz="914400" rtl="0" eaLnBrk="1" fontAlgn="b" latinLnBrk="0" hangingPunct="1"/>
                      <a:r>
                        <a:rPr lang="en-ZA" sz="1600" b="1" kern="1200" dirty="0" smtClean="0">
                          <a:solidFill>
                            <a:schemeClr val="dk1"/>
                          </a:solidFill>
                          <a:latin typeface="+mn-lt"/>
                          <a:ea typeface="+mn-ea"/>
                          <a:cs typeface="+mn-cs"/>
                        </a:rPr>
                        <a:t>115 532</a:t>
                      </a:r>
                      <a:endParaRPr lang="en-ZA" sz="1600" b="1" kern="1200" dirty="0">
                        <a:solidFill>
                          <a:schemeClr val="dk1"/>
                        </a:solidFill>
                        <a:latin typeface="+mn-lt"/>
                        <a:ea typeface="+mn-ea"/>
                        <a:cs typeface="+mn-cs"/>
                      </a:endParaRPr>
                    </a:p>
                  </a:txBody>
                  <a:tcPr marL="0" marR="0" marT="0" marB="0">
                    <a:solidFill>
                      <a:schemeClr val="accent6">
                        <a:lumMod val="20000"/>
                        <a:lumOff val="80000"/>
                      </a:schemeClr>
                    </a:solidFill>
                  </a:tcPr>
                </a:tc>
              </a:tr>
            </a:tbl>
          </a:graphicData>
        </a:graphic>
      </p:graphicFrame>
      <p:sp>
        <p:nvSpPr>
          <p:cNvPr id="8" name="TextBox 7"/>
          <p:cNvSpPr txBox="1"/>
          <p:nvPr/>
        </p:nvSpPr>
        <p:spPr>
          <a:xfrm>
            <a:off x="76200" y="4724400"/>
            <a:ext cx="8839200" cy="338554"/>
          </a:xfrm>
          <a:prstGeom prst="rect">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ZA" sz="1600" dirty="0" smtClean="0">
                <a:solidFill>
                  <a:schemeClr val="tx1"/>
                </a:solidFill>
              </a:rPr>
              <a:t>- No new irregular expenditure reported in the current financial year</a:t>
            </a:r>
          </a:p>
        </p:txBody>
      </p:sp>
      <p:sp>
        <p:nvSpPr>
          <p:cNvPr id="9" name="Down Arrow 8"/>
          <p:cNvSpPr/>
          <p:nvPr/>
        </p:nvSpPr>
        <p:spPr>
          <a:xfrm>
            <a:off x="4398206" y="4495800"/>
            <a:ext cx="267897"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xmlns="" val="3189255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54</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US" sz="2400" b="1" dirty="0" smtClean="0">
                <a:solidFill>
                  <a:schemeClr val="bg1"/>
                </a:solidFill>
              </a:rPr>
              <a:t>DPW Fruitless And Wasteful </a:t>
            </a:r>
          </a:p>
          <a:p>
            <a:r>
              <a:rPr lang="en-US" sz="2400" b="1" dirty="0" smtClean="0">
                <a:solidFill>
                  <a:schemeClr val="bg1"/>
                </a:solidFill>
              </a:rPr>
              <a:t>Expenditure </a:t>
            </a:r>
            <a:endParaRPr lang="en-ZA" sz="2400" b="1" dirty="0">
              <a:solidFill>
                <a:schemeClr val="bg1"/>
              </a:solidFill>
            </a:endParaRP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xmlns="" val="413012900"/>
              </p:ext>
            </p:extLst>
          </p:nvPr>
        </p:nvGraphicFramePr>
        <p:xfrm>
          <a:off x="381000" y="980728"/>
          <a:ext cx="8579296" cy="3600400"/>
        </p:xfrm>
        <a:graphic>
          <a:graphicData uri="http://schemas.openxmlformats.org/drawingml/2006/table">
            <a:tbl>
              <a:tblPr firstRow="1" bandRow="1">
                <a:tableStyleId>{93296810-A885-4BE3-A3E7-6D5BEEA58F35}</a:tableStyleId>
              </a:tblPr>
              <a:tblGrid>
                <a:gridCol w="4757610"/>
                <a:gridCol w="2027833"/>
                <a:gridCol w="1793853"/>
              </a:tblGrid>
              <a:tr h="396810">
                <a:tc>
                  <a:txBody>
                    <a:bodyPr/>
                    <a:lstStyle/>
                    <a:p>
                      <a:endParaRPr lang="en-Z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ZA" sz="1800" kern="1200" baseline="0" dirty="0" smtClean="0"/>
                        <a:t>Note to AFS:</a:t>
                      </a:r>
                      <a:endParaRPr lang="en-ZA" sz="1800" b="1" baseline="0" dirty="0" smtClean="0">
                        <a:solidFill>
                          <a:srgbClr val="FF0000"/>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dirty="0" smtClean="0"/>
                        <a:t>2018/19</a:t>
                      </a:r>
                    </a:p>
                    <a:p>
                      <a:pPr marL="0" indent="0" algn="r">
                        <a:buNone/>
                      </a:pPr>
                      <a:r>
                        <a:rPr lang="en-ZA" dirty="0" smtClean="0"/>
                        <a:t>R’000</a:t>
                      </a:r>
                      <a:endParaRPr lang="en-ZA" dirty="0"/>
                    </a:p>
                  </a:txBody>
                  <a:tcPr/>
                </a:tc>
                <a:tc>
                  <a:txBody>
                    <a:bodyPr/>
                    <a:lstStyle/>
                    <a:p>
                      <a:pPr marL="0" indent="0" algn="r">
                        <a:buNone/>
                      </a:pPr>
                      <a:r>
                        <a:rPr lang="en-ZA" dirty="0" smtClean="0"/>
                        <a:t>2017/18</a:t>
                      </a:r>
                    </a:p>
                    <a:p>
                      <a:pPr marL="0" indent="0" algn="r">
                        <a:buNone/>
                      </a:pPr>
                      <a:r>
                        <a:rPr lang="en-ZA" dirty="0" smtClean="0"/>
                        <a:t>R’000</a:t>
                      </a:r>
                    </a:p>
                  </a:txBody>
                  <a:tcPr/>
                </a:tc>
              </a:tr>
              <a:tr h="152007">
                <a:tc>
                  <a:txBody>
                    <a:bodyPr/>
                    <a:lstStyle/>
                    <a:p>
                      <a:r>
                        <a:rPr lang="en-ZA" b="1" dirty="0" smtClean="0"/>
                        <a:t>Opening balance</a:t>
                      </a:r>
                      <a:endParaRPr lang="en-ZA" b="1" dirty="0"/>
                    </a:p>
                  </a:txBody>
                  <a:tcPr/>
                </a:tc>
                <a:tc>
                  <a:txBody>
                    <a:bodyPr/>
                    <a:lstStyle/>
                    <a:p>
                      <a:pPr algn="r"/>
                      <a:r>
                        <a:rPr lang="en-ZA" b="1" dirty="0" smtClean="0"/>
                        <a:t>1 169</a:t>
                      </a:r>
                      <a:endParaRPr lang="en-ZA" b="1" dirty="0">
                        <a:solidFill>
                          <a:schemeClr val="tx1"/>
                        </a:solidFill>
                      </a:endParaRPr>
                    </a:p>
                  </a:txBody>
                  <a:tcPr/>
                </a:tc>
                <a:tc>
                  <a:txBody>
                    <a:bodyPr/>
                    <a:lstStyle/>
                    <a:p>
                      <a:pPr algn="r"/>
                      <a:r>
                        <a:rPr lang="en-ZA" b="1" dirty="0" smtClean="0"/>
                        <a:t>2 715</a:t>
                      </a:r>
                      <a:endParaRPr lang="en-ZA" b="1" dirty="0">
                        <a:solidFill>
                          <a:schemeClr val="tx1"/>
                        </a:solidFill>
                      </a:endParaRPr>
                    </a:p>
                  </a:txBody>
                  <a:tcPr/>
                </a:tc>
              </a:tr>
              <a:tr h="146287">
                <a:tc>
                  <a:txBody>
                    <a:bodyPr/>
                    <a:lstStyle/>
                    <a:p>
                      <a:r>
                        <a:rPr lang="en-ZA" dirty="0" smtClean="0"/>
                        <a:t>Prior period</a:t>
                      </a:r>
                      <a:r>
                        <a:rPr lang="en-ZA" baseline="0" dirty="0" smtClean="0"/>
                        <a:t> errors</a:t>
                      </a:r>
                      <a:endParaRPr lang="en-ZA" dirty="0"/>
                    </a:p>
                  </a:txBody>
                  <a:tcPr/>
                </a:tc>
                <a:tc>
                  <a:txBody>
                    <a:bodyPr/>
                    <a:lstStyle/>
                    <a:p>
                      <a:pPr algn="r"/>
                      <a:r>
                        <a:rPr lang="en-ZA" dirty="0" smtClean="0">
                          <a:solidFill>
                            <a:schemeClr val="tx1"/>
                          </a:solidFill>
                        </a:rPr>
                        <a:t>-</a:t>
                      </a:r>
                      <a:endParaRPr lang="en-ZA" dirty="0">
                        <a:solidFill>
                          <a:schemeClr val="tx1"/>
                        </a:solidFill>
                      </a:endParaRPr>
                    </a:p>
                  </a:txBody>
                  <a:tcPr/>
                </a:tc>
                <a:tc>
                  <a:txBody>
                    <a:bodyPr/>
                    <a:lstStyle/>
                    <a:p>
                      <a:pPr algn="r"/>
                      <a:r>
                        <a:rPr lang="en-ZA" dirty="0" smtClean="0">
                          <a:solidFill>
                            <a:schemeClr val="tx1"/>
                          </a:solidFill>
                        </a:rPr>
                        <a:t>-</a:t>
                      </a:r>
                      <a:endParaRPr lang="en-ZA" dirty="0">
                        <a:solidFill>
                          <a:schemeClr val="tx1"/>
                        </a:solidFill>
                      </a:endParaRPr>
                    </a:p>
                  </a:txBody>
                  <a:tcPr/>
                </a:tc>
              </a:tr>
              <a:tr h="146287">
                <a:tc>
                  <a:txBody>
                    <a:bodyPr/>
                    <a:lstStyle/>
                    <a:p>
                      <a:r>
                        <a:rPr lang="en-US" dirty="0" smtClean="0"/>
                        <a:t>Add: F&amp;W</a:t>
                      </a:r>
                      <a:r>
                        <a:rPr lang="en-US" baseline="0" dirty="0" smtClean="0"/>
                        <a:t> relating to the prior year</a:t>
                      </a:r>
                      <a:endParaRPr lang="en-ZA" dirty="0"/>
                    </a:p>
                  </a:txBody>
                  <a:tcPr/>
                </a:tc>
                <a:tc>
                  <a:txBody>
                    <a:bodyPr/>
                    <a:lstStyle/>
                    <a:p>
                      <a:pPr algn="r"/>
                      <a:r>
                        <a:rPr lang="en-ZA" dirty="0" smtClean="0"/>
                        <a:t>-</a:t>
                      </a:r>
                      <a:endParaRPr lang="en-ZA" dirty="0">
                        <a:solidFill>
                          <a:schemeClr val="tx1"/>
                        </a:solidFill>
                      </a:endParaRPr>
                    </a:p>
                  </a:txBody>
                  <a:tcPr/>
                </a:tc>
                <a:tc>
                  <a:txBody>
                    <a:bodyPr/>
                    <a:lstStyle/>
                    <a:p>
                      <a:pPr algn="r"/>
                      <a:r>
                        <a:rPr lang="en-ZA" dirty="0" smtClean="0"/>
                        <a:t>-</a:t>
                      </a:r>
                      <a:endParaRPr lang="en-ZA" dirty="0">
                        <a:solidFill>
                          <a:schemeClr val="tx1"/>
                        </a:solidFill>
                      </a:endParaRPr>
                    </a:p>
                  </a:txBody>
                  <a:tcPr/>
                </a:tc>
              </a:tr>
              <a:tr h="428600">
                <a:tc>
                  <a:txBody>
                    <a:bodyPr/>
                    <a:lstStyle/>
                    <a:p>
                      <a:r>
                        <a:rPr lang="en-US" dirty="0" smtClean="0"/>
                        <a:t>Add: F&amp;W</a:t>
                      </a:r>
                      <a:r>
                        <a:rPr lang="en-US" baseline="0" dirty="0" smtClean="0"/>
                        <a:t> relating to the current year</a:t>
                      </a:r>
                      <a:endParaRPr lang="en-ZA"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dirty="0" smtClean="0">
                          <a:solidFill>
                            <a:schemeClr val="tx1"/>
                          </a:solidFill>
                        </a:rPr>
                        <a:t>-</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dirty="0" smtClean="0">
                          <a:solidFill>
                            <a:schemeClr val="tx1"/>
                          </a:solidFill>
                        </a:rPr>
                        <a:t>-</a:t>
                      </a:r>
                    </a:p>
                  </a:txBody>
                  <a:tcPr/>
                </a:tc>
              </a:tr>
              <a:tr h="428600">
                <a:tc>
                  <a:txBody>
                    <a:bodyPr/>
                    <a:lstStyle/>
                    <a:p>
                      <a:r>
                        <a:rPr lang="en-ZA" dirty="0" smtClean="0"/>
                        <a:t>Less: Amounts resolved</a:t>
                      </a:r>
                      <a:endParaRPr lang="en-ZA"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dirty="0" smtClean="0">
                          <a:solidFill>
                            <a:schemeClr val="tx1"/>
                          </a:solidFill>
                        </a:rPr>
                        <a:t>(12)</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dirty="0" smtClean="0">
                          <a:solidFill>
                            <a:schemeClr val="dk1"/>
                          </a:solidFill>
                        </a:rPr>
                        <a:t>(1</a:t>
                      </a:r>
                      <a:r>
                        <a:rPr lang="en-ZA" baseline="0" dirty="0" smtClean="0">
                          <a:solidFill>
                            <a:schemeClr val="dk1"/>
                          </a:solidFill>
                        </a:rPr>
                        <a:t> 546)</a:t>
                      </a:r>
                      <a:endParaRPr lang="en-ZA" dirty="0" smtClean="0">
                        <a:solidFill>
                          <a:schemeClr val="tx1"/>
                        </a:solidFill>
                      </a:endParaRPr>
                    </a:p>
                  </a:txBody>
                  <a:tcPr/>
                </a:tc>
              </a:tr>
              <a:tr h="428600">
                <a:tc>
                  <a:txBody>
                    <a:bodyPr/>
                    <a:lstStyle/>
                    <a:p>
                      <a:r>
                        <a:rPr lang="en-ZA" dirty="0" smtClean="0"/>
                        <a:t>Less: Amounts transferred to receivables for recovery</a:t>
                      </a:r>
                      <a:endParaRPr lang="en-ZA"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dirty="0" smtClean="0"/>
                        <a:t>-</a:t>
                      </a:r>
                      <a:endParaRPr lang="en-ZA" dirty="0" smtClean="0">
                        <a:solidFill>
                          <a:schemeClr val="tx1"/>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dirty="0" smtClean="0"/>
                        <a:t>-</a:t>
                      </a:r>
                      <a:endParaRPr lang="en-ZA" dirty="0" smtClean="0">
                        <a:solidFill>
                          <a:schemeClr val="tx1"/>
                        </a:solidFill>
                      </a:endParaRPr>
                    </a:p>
                  </a:txBody>
                  <a:tcPr/>
                </a:tc>
              </a:tr>
              <a:tr h="129127">
                <a:tc>
                  <a:txBody>
                    <a:bodyPr/>
                    <a:lstStyle/>
                    <a:p>
                      <a:pPr algn="l"/>
                      <a:r>
                        <a:rPr lang="en-US" b="1" dirty="0" smtClean="0"/>
                        <a:t>Closing</a:t>
                      </a:r>
                      <a:r>
                        <a:rPr lang="en-US" b="1" baseline="0" dirty="0" smtClean="0"/>
                        <a:t> balance</a:t>
                      </a:r>
                      <a:endParaRPr lang="en-ZA" b="1" dirty="0"/>
                    </a:p>
                  </a:txBody>
                  <a:tcPr/>
                </a:tc>
                <a:tc>
                  <a:txBody>
                    <a:bodyPr/>
                    <a:lstStyle/>
                    <a:p>
                      <a:pPr algn="r"/>
                      <a:r>
                        <a:rPr lang="en-ZA" b="1" dirty="0" smtClean="0"/>
                        <a:t>1</a:t>
                      </a:r>
                      <a:r>
                        <a:rPr lang="en-ZA" b="1" baseline="0" dirty="0" smtClean="0"/>
                        <a:t> 157</a:t>
                      </a:r>
                      <a:endParaRPr lang="en-ZA" b="1" dirty="0">
                        <a:solidFill>
                          <a:schemeClr val="tx1"/>
                        </a:solidFill>
                      </a:endParaRPr>
                    </a:p>
                  </a:txBody>
                  <a:tcPr/>
                </a:tc>
                <a:tc>
                  <a:txBody>
                    <a:bodyPr/>
                    <a:lstStyle/>
                    <a:p>
                      <a:pPr algn="r"/>
                      <a:r>
                        <a:rPr lang="en-ZA" b="1" dirty="0" smtClean="0"/>
                        <a:t>1</a:t>
                      </a:r>
                      <a:r>
                        <a:rPr lang="en-ZA" b="1" baseline="0" dirty="0" smtClean="0"/>
                        <a:t> 169</a:t>
                      </a:r>
                      <a:endParaRPr lang="en-ZA" b="1" dirty="0">
                        <a:solidFill>
                          <a:schemeClr val="tx1"/>
                        </a:solidFill>
                      </a:endParaRPr>
                    </a:p>
                  </a:txBody>
                  <a:tcPr/>
                </a:tc>
              </a:tr>
            </a:tbl>
          </a:graphicData>
        </a:graphic>
      </p:graphicFrame>
      <p:sp>
        <p:nvSpPr>
          <p:cNvPr id="8" name="Rectangle 7"/>
          <p:cNvSpPr/>
          <p:nvPr/>
        </p:nvSpPr>
        <p:spPr>
          <a:xfrm>
            <a:off x="381000" y="4800600"/>
            <a:ext cx="8579296" cy="533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400" b="1" dirty="0" smtClean="0">
                <a:solidFill>
                  <a:schemeClr val="tx1"/>
                </a:solidFill>
              </a:rPr>
              <a:t>- No new cases of fruitless and wasteful expenditure reported in the current financial year</a:t>
            </a:r>
            <a:endParaRPr lang="en-US" sz="1400" b="1" dirty="0">
              <a:solidFill>
                <a:schemeClr val="tx1"/>
              </a:solidFill>
            </a:endParaRPr>
          </a:p>
        </p:txBody>
      </p:sp>
    </p:spTree>
    <p:extLst>
      <p:ext uri="{BB962C8B-B14F-4D97-AF65-F5344CB8AC3E}">
        <p14:creationId xmlns:p14="http://schemas.microsoft.com/office/powerpoint/2010/main" xmlns="" val="223070168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55</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1306618" y="3244334"/>
            <a:ext cx="6530763" cy="646331"/>
          </a:xfrm>
          <a:prstGeom prst="rect">
            <a:avLst/>
          </a:prstGeom>
        </p:spPr>
        <p:txBody>
          <a:bodyPr wrap="none">
            <a:spAutoFit/>
          </a:bodyPr>
          <a:lstStyle/>
          <a:p>
            <a:pPr algn="ctr"/>
            <a:r>
              <a:rPr lang="en-US" sz="3600" b="1" dirty="0">
                <a:effectLst>
                  <a:outerShdw blurRad="38100" dist="38100" dir="2700000" algn="tl">
                    <a:srgbClr val="000000">
                      <a:alpha val="43137"/>
                    </a:srgbClr>
                  </a:outerShdw>
                </a:effectLst>
              </a:rPr>
              <a:t>PMTE FINANCIAL PERFORMANCE</a:t>
            </a:r>
          </a:p>
        </p:txBody>
      </p:sp>
    </p:spTree>
    <p:extLst>
      <p:ext uri="{BB962C8B-B14F-4D97-AF65-F5344CB8AC3E}">
        <p14:creationId xmlns:p14="http://schemas.microsoft.com/office/powerpoint/2010/main" xmlns="" val="325032538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56</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a:xfrm>
            <a:off x="91852" y="1093117"/>
            <a:ext cx="8960296" cy="4247317"/>
          </a:xfrm>
          <a:prstGeom prst="rect">
            <a:avLst/>
          </a:prstGeom>
        </p:spPr>
        <p:txBody>
          <a:bodyPr wrap="square">
            <a:spAutoFit/>
          </a:bodyPr>
          <a:lstStyle/>
          <a:p>
            <a:pPr marL="285750" indent="-285750" fontAlgn="t">
              <a:buFont typeface="Arial" panose="020B0604020202020204" pitchFamily="34" charset="0"/>
              <a:buChar char="•"/>
            </a:pPr>
            <a:r>
              <a:rPr lang="en-ZA" dirty="0" smtClean="0"/>
              <a:t>No changes in accounting policies</a:t>
            </a:r>
          </a:p>
          <a:p>
            <a:pPr marL="285750" indent="-285750" fontAlgn="t">
              <a:buFont typeface="Arial" panose="020B0604020202020204" pitchFamily="34" charset="0"/>
              <a:buChar char="•"/>
            </a:pPr>
            <a:endParaRPr lang="en-ZA" dirty="0" smtClean="0"/>
          </a:p>
          <a:p>
            <a:pPr marL="285750" indent="-285750" fontAlgn="t">
              <a:buFont typeface="Arial" panose="020B0604020202020204" pitchFamily="34" charset="0"/>
              <a:buChar char="•"/>
            </a:pPr>
            <a:r>
              <a:rPr lang="en-US" b="1" dirty="0" smtClean="0"/>
              <a:t>Qualification </a:t>
            </a:r>
            <a:r>
              <a:rPr lang="en-US" dirty="0" smtClean="0"/>
              <a:t>due to material misstatement of </a:t>
            </a:r>
            <a:r>
              <a:rPr lang="en-US" dirty="0"/>
              <a:t>Immovable Assets </a:t>
            </a:r>
            <a:r>
              <a:rPr lang="en-US" dirty="0" smtClean="0"/>
              <a:t>with reference to the Valuation </a:t>
            </a:r>
            <a:r>
              <a:rPr lang="en-US" dirty="0"/>
              <a:t>and Rights and Obligations </a:t>
            </a:r>
            <a:r>
              <a:rPr lang="en-US" dirty="0" smtClean="0"/>
              <a:t>assertions. </a:t>
            </a:r>
          </a:p>
          <a:p>
            <a:pPr marL="285750" indent="-285750" fontAlgn="t">
              <a:buFont typeface="Arial" panose="020B0604020202020204" pitchFamily="34" charset="0"/>
              <a:buChar char="•"/>
            </a:pPr>
            <a:endParaRPr lang="en-US" dirty="0" smtClean="0"/>
          </a:p>
          <a:p>
            <a:pPr marL="285750" indent="-285750" fontAlgn="t">
              <a:buFont typeface="Arial" panose="020B0604020202020204" pitchFamily="34" charset="0"/>
              <a:buChar char="•"/>
            </a:pPr>
            <a:r>
              <a:rPr lang="en-US" b="1" dirty="0" smtClean="0"/>
              <a:t>Emphasis of matter </a:t>
            </a:r>
            <a:r>
              <a:rPr lang="en-US" dirty="0" smtClean="0"/>
              <a:t>draws attention to: </a:t>
            </a:r>
            <a:endParaRPr lang="en-US" dirty="0"/>
          </a:p>
          <a:p>
            <a:pPr marL="285750" indent="-285750" fontAlgn="t">
              <a:buFont typeface="Arial" panose="020B0604020202020204" pitchFamily="34" charset="0"/>
              <a:buChar char="•"/>
            </a:pPr>
            <a:r>
              <a:rPr lang="en-US" b="1" dirty="0" smtClean="0"/>
              <a:t>Impairment Provisions</a:t>
            </a:r>
            <a:r>
              <a:rPr lang="en-US" dirty="0" smtClean="0"/>
              <a:t> of R756 million  (2018: R1.1 billion)</a:t>
            </a:r>
          </a:p>
          <a:p>
            <a:pPr marL="742950" lvl="1" indent="-285750" fontAlgn="t">
              <a:buFont typeface="Arial" panose="020B0604020202020204" pitchFamily="34" charset="0"/>
              <a:buChar char="•"/>
            </a:pPr>
            <a:r>
              <a:rPr lang="en-US" dirty="0" smtClean="0"/>
              <a:t>This results primarily on impairments on recoverable municipal services and recoverable operating lease payments.</a:t>
            </a:r>
          </a:p>
          <a:p>
            <a:pPr marL="285750" indent="-285750">
              <a:buFont typeface="Arial" panose="020B0604020202020204" pitchFamily="34" charset="0"/>
              <a:buChar char="•"/>
            </a:pPr>
            <a:r>
              <a:rPr lang="en-ZA" b="1" dirty="0" smtClean="0"/>
              <a:t>Bank overdraft </a:t>
            </a:r>
            <a:r>
              <a:rPr lang="en-ZA" dirty="0" smtClean="0"/>
              <a:t>of R2,6 billion</a:t>
            </a:r>
          </a:p>
          <a:p>
            <a:pPr marL="742950" lvl="1" indent="-285750">
              <a:buFont typeface="Arial" panose="020B0604020202020204" pitchFamily="34" charset="0"/>
              <a:buChar char="•"/>
            </a:pPr>
            <a:r>
              <a:rPr lang="en-ZA" dirty="0" smtClean="0"/>
              <a:t>Increased mainly as a result of poor recovery in government debt – number of disputes </a:t>
            </a:r>
          </a:p>
          <a:p>
            <a:pPr marL="742950" lvl="1" indent="-285750">
              <a:buFont typeface="Arial" panose="020B0604020202020204" pitchFamily="34" charset="0"/>
              <a:buChar char="•"/>
            </a:pPr>
            <a:r>
              <a:rPr lang="en-ZA" dirty="0" smtClean="0"/>
              <a:t>Current drive to resolve disputes and ensure revenue billed is recovered</a:t>
            </a:r>
          </a:p>
          <a:p>
            <a:pPr marL="742950" lvl="1" indent="-285750">
              <a:buFont typeface="Arial" panose="020B0604020202020204" pitchFamily="34" charset="0"/>
              <a:buChar char="•"/>
            </a:pPr>
            <a:endParaRPr lang="en-ZA" dirty="0" smtClean="0"/>
          </a:p>
          <a:p>
            <a:pPr marL="285750" indent="-285750">
              <a:buFont typeface="Arial" panose="020B0604020202020204" pitchFamily="34" charset="0"/>
              <a:buChar char="•"/>
            </a:pPr>
            <a:r>
              <a:rPr lang="en-US" b="1" dirty="0" smtClean="0"/>
              <a:t>Operating surplus </a:t>
            </a:r>
            <a:r>
              <a:rPr lang="en-US" dirty="0" smtClean="0"/>
              <a:t>of R1.1 billion (2018: loss of R218 million)</a:t>
            </a: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ZA" sz="2400" b="1" dirty="0" smtClean="0">
                <a:solidFill>
                  <a:schemeClr val="bg1"/>
                </a:solidFill>
              </a:rPr>
              <a:t>2. Financial Results</a:t>
            </a:r>
          </a:p>
          <a:p>
            <a:r>
              <a:rPr lang="en-ZA" sz="2400" b="1" dirty="0" smtClean="0">
                <a:solidFill>
                  <a:schemeClr val="bg1"/>
                </a:solidFill>
              </a:rPr>
              <a:t>Executive summary</a:t>
            </a:r>
            <a:endParaRPr lang="en-ZA" sz="2400" b="1" dirty="0">
              <a:solidFill>
                <a:schemeClr val="bg1"/>
              </a:solidFill>
            </a:endParaRP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0968364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57</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ZA" sz="2400" b="1" dirty="0" smtClean="0">
                <a:solidFill>
                  <a:schemeClr val="bg1"/>
                </a:solidFill>
              </a:rPr>
              <a:t>Audit Opinion</a:t>
            </a:r>
          </a:p>
          <a:p>
            <a:r>
              <a:rPr lang="en-ZA" sz="2400" b="1" dirty="0" smtClean="0">
                <a:solidFill>
                  <a:schemeClr val="bg1"/>
                </a:solidFill>
              </a:rPr>
              <a:t>DPW and PMTE </a:t>
            </a:r>
            <a:endParaRPr lang="en-ZA" sz="2400" b="1" dirty="0">
              <a:solidFill>
                <a:schemeClr val="bg1"/>
              </a:solidFill>
            </a:endParaRP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ctangle 9"/>
          <p:cNvSpPr/>
          <p:nvPr/>
        </p:nvSpPr>
        <p:spPr>
          <a:xfrm>
            <a:off x="111531" y="1675322"/>
            <a:ext cx="535360" cy="28803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en-ZA" sz="1100" b="1" dirty="0" smtClean="0"/>
              <a:t>Clean</a:t>
            </a:r>
            <a:endParaRPr lang="en-US" sz="1100" b="1" dirty="0"/>
          </a:p>
        </p:txBody>
      </p:sp>
      <p:sp>
        <p:nvSpPr>
          <p:cNvPr id="14" name="Rectangle 13"/>
          <p:cNvSpPr/>
          <p:nvPr/>
        </p:nvSpPr>
        <p:spPr>
          <a:xfrm>
            <a:off x="-8682" y="2013242"/>
            <a:ext cx="1534833" cy="24905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b="1" dirty="0" smtClean="0">
                <a:solidFill>
                  <a:schemeClr val="tx1"/>
                </a:solidFill>
              </a:rPr>
              <a:t>Unqualified</a:t>
            </a:r>
            <a:endParaRPr lang="en-US" sz="1100" b="1" dirty="0">
              <a:solidFill>
                <a:schemeClr val="tx1"/>
              </a:solidFill>
            </a:endParaRPr>
          </a:p>
        </p:txBody>
      </p:sp>
      <p:sp>
        <p:nvSpPr>
          <p:cNvPr id="15" name="Rectangle 14"/>
          <p:cNvSpPr/>
          <p:nvPr/>
        </p:nvSpPr>
        <p:spPr>
          <a:xfrm>
            <a:off x="-5318" y="2484942"/>
            <a:ext cx="1512168" cy="29249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b="1" dirty="0" smtClean="0">
                <a:solidFill>
                  <a:schemeClr val="tx1"/>
                </a:solidFill>
              </a:rPr>
              <a:t>Qualified</a:t>
            </a:r>
            <a:endParaRPr lang="en-US" sz="1100" b="1" dirty="0">
              <a:solidFill>
                <a:schemeClr val="tx1"/>
              </a:solidFill>
            </a:endParaRPr>
          </a:p>
        </p:txBody>
      </p:sp>
      <p:sp>
        <p:nvSpPr>
          <p:cNvPr id="16" name="Rectangle 15"/>
          <p:cNvSpPr/>
          <p:nvPr/>
        </p:nvSpPr>
        <p:spPr>
          <a:xfrm>
            <a:off x="69989" y="2914640"/>
            <a:ext cx="1534833" cy="26463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b="1" dirty="0" smtClean="0">
                <a:solidFill>
                  <a:schemeClr val="tx1"/>
                </a:solidFill>
              </a:rPr>
              <a:t>Adverse</a:t>
            </a:r>
            <a:endParaRPr lang="en-US" sz="1100" b="1" dirty="0">
              <a:solidFill>
                <a:schemeClr val="tx1"/>
              </a:solidFill>
            </a:endParaRPr>
          </a:p>
        </p:txBody>
      </p:sp>
      <p:sp>
        <p:nvSpPr>
          <p:cNvPr id="17" name="Rectangle 16"/>
          <p:cNvSpPr/>
          <p:nvPr/>
        </p:nvSpPr>
        <p:spPr>
          <a:xfrm>
            <a:off x="69989" y="3498546"/>
            <a:ext cx="1420197" cy="2681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b="1" dirty="0" smtClean="0">
                <a:solidFill>
                  <a:schemeClr val="tx1"/>
                </a:solidFill>
              </a:rPr>
              <a:t>Disclaimer</a:t>
            </a:r>
            <a:endParaRPr lang="en-US" sz="1100" b="1" dirty="0">
              <a:solidFill>
                <a:schemeClr val="tx1"/>
              </a:solidFill>
            </a:endParaRPr>
          </a:p>
        </p:txBody>
      </p:sp>
      <p:graphicFrame>
        <p:nvGraphicFramePr>
          <p:cNvPr id="21" name="Table 20"/>
          <p:cNvGraphicFramePr>
            <a:graphicFrameLocks noGrp="1"/>
          </p:cNvGraphicFramePr>
          <p:nvPr>
            <p:extLst/>
          </p:nvPr>
        </p:nvGraphicFramePr>
        <p:xfrm>
          <a:off x="1259632" y="4797152"/>
          <a:ext cx="3672408" cy="828040"/>
        </p:xfrm>
        <a:graphic>
          <a:graphicData uri="http://schemas.openxmlformats.org/drawingml/2006/table">
            <a:tbl>
              <a:tblPr firstRow="1" bandRow="1">
                <a:tableStyleId>{073A0DAA-6AF3-43AB-8588-CEC1D06C72B9}</a:tableStyleId>
              </a:tblPr>
              <a:tblGrid>
                <a:gridCol w="1224136"/>
                <a:gridCol w="1224136"/>
                <a:gridCol w="1224136"/>
              </a:tblGrid>
              <a:tr h="370840">
                <a:tc>
                  <a:txBody>
                    <a:bodyPr/>
                    <a:lstStyle/>
                    <a:p>
                      <a:r>
                        <a:rPr lang="en-US" sz="1200" dirty="0" smtClean="0"/>
                        <a:t>2017/18</a:t>
                      </a:r>
                      <a:endParaRPr lang="en-ZA" sz="1200" dirty="0"/>
                    </a:p>
                  </a:txBody>
                  <a:tcPr/>
                </a:tc>
                <a:tc>
                  <a:txBody>
                    <a:bodyPr/>
                    <a:lstStyle/>
                    <a:p>
                      <a:r>
                        <a:rPr lang="en-US" sz="1200" dirty="0" smtClean="0"/>
                        <a:t>2018/19</a:t>
                      </a:r>
                      <a:endParaRPr lang="en-ZA" sz="1200" dirty="0"/>
                    </a:p>
                  </a:txBody>
                  <a:tcPr/>
                </a:tc>
                <a:tc>
                  <a:txBody>
                    <a:bodyPr/>
                    <a:lstStyle/>
                    <a:p>
                      <a:r>
                        <a:rPr lang="en-US" sz="1200" dirty="0" smtClean="0"/>
                        <a:t>Analysis</a:t>
                      </a:r>
                      <a:r>
                        <a:rPr lang="en-US" sz="1200" baseline="0" dirty="0" smtClean="0"/>
                        <a:t> of performance </a:t>
                      </a:r>
                      <a:endParaRPr lang="en-ZA" sz="1200" dirty="0"/>
                    </a:p>
                  </a:txBody>
                  <a:tcPr/>
                </a:tc>
              </a:tr>
              <a:tr h="370840">
                <a:tc>
                  <a:txBody>
                    <a:bodyPr/>
                    <a:lstStyle/>
                    <a:p>
                      <a:r>
                        <a:rPr lang="en-US" sz="1200" dirty="0" smtClean="0"/>
                        <a:t>Unqualified</a:t>
                      </a:r>
                      <a:endParaRPr lang="en-ZA" sz="1200" dirty="0"/>
                    </a:p>
                  </a:txBody>
                  <a:tcPr/>
                </a:tc>
                <a:tc>
                  <a:txBody>
                    <a:bodyPr/>
                    <a:lstStyle/>
                    <a:p>
                      <a:r>
                        <a:rPr lang="en-US" sz="1200" dirty="0" smtClean="0"/>
                        <a:t>Unqualified </a:t>
                      </a:r>
                      <a:endParaRPr lang="en-ZA" sz="1200" dirty="0"/>
                    </a:p>
                  </a:txBody>
                  <a:tcPr/>
                </a:tc>
                <a:tc>
                  <a:txBody>
                    <a:bodyPr/>
                    <a:lstStyle/>
                    <a:p>
                      <a:r>
                        <a:rPr lang="en-US" sz="1200" dirty="0" smtClean="0"/>
                        <a:t>Unchanged</a:t>
                      </a:r>
                      <a:endParaRPr lang="en-ZA" sz="1200" dirty="0"/>
                    </a:p>
                  </a:txBody>
                  <a:tcPr>
                    <a:solidFill>
                      <a:schemeClr val="accent1">
                        <a:lumMod val="60000"/>
                        <a:lumOff val="40000"/>
                      </a:schemeClr>
                    </a:solidFill>
                  </a:tcPr>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xmlns="" val="1533705359"/>
              </p:ext>
            </p:extLst>
          </p:nvPr>
        </p:nvGraphicFramePr>
        <p:xfrm>
          <a:off x="5292080" y="4797152"/>
          <a:ext cx="3668217" cy="828040"/>
        </p:xfrm>
        <a:graphic>
          <a:graphicData uri="http://schemas.openxmlformats.org/drawingml/2006/table">
            <a:tbl>
              <a:tblPr firstRow="1" bandRow="1">
                <a:tableStyleId>{073A0DAA-6AF3-43AB-8588-CEC1D06C72B9}</a:tableStyleId>
              </a:tblPr>
              <a:tblGrid>
                <a:gridCol w="1222739"/>
                <a:gridCol w="1222739"/>
                <a:gridCol w="1222739"/>
              </a:tblGrid>
              <a:tr h="370840">
                <a:tc>
                  <a:txBody>
                    <a:bodyPr/>
                    <a:lstStyle/>
                    <a:p>
                      <a:r>
                        <a:rPr lang="en-US" sz="1200" dirty="0" smtClean="0"/>
                        <a:t>2017/18</a:t>
                      </a:r>
                      <a:endParaRPr lang="en-ZA" sz="1200" dirty="0"/>
                    </a:p>
                  </a:txBody>
                  <a:tcPr/>
                </a:tc>
                <a:tc>
                  <a:txBody>
                    <a:bodyPr/>
                    <a:lstStyle/>
                    <a:p>
                      <a:r>
                        <a:rPr lang="en-US" sz="1200" dirty="0" smtClean="0"/>
                        <a:t>2018/19</a:t>
                      </a:r>
                      <a:endParaRPr lang="en-ZA" sz="1200" dirty="0"/>
                    </a:p>
                  </a:txBody>
                  <a:tcPr/>
                </a:tc>
                <a:tc>
                  <a:txBody>
                    <a:bodyPr/>
                    <a:lstStyle/>
                    <a:p>
                      <a:r>
                        <a:rPr lang="en-US" sz="1200" dirty="0" smtClean="0"/>
                        <a:t>Analysis</a:t>
                      </a:r>
                      <a:r>
                        <a:rPr lang="en-US" sz="1200" baseline="0" dirty="0" smtClean="0"/>
                        <a:t> of performance </a:t>
                      </a:r>
                      <a:endParaRPr lang="en-ZA" sz="1200" dirty="0"/>
                    </a:p>
                  </a:txBody>
                  <a:tcPr/>
                </a:tc>
              </a:tr>
              <a:tr h="370840">
                <a:tc>
                  <a:txBody>
                    <a:bodyPr/>
                    <a:lstStyle/>
                    <a:p>
                      <a:r>
                        <a:rPr lang="en-US" sz="1200" dirty="0" smtClean="0"/>
                        <a:t>Qualified</a:t>
                      </a:r>
                      <a:endParaRPr lang="en-ZA" sz="1200" dirty="0"/>
                    </a:p>
                  </a:txBody>
                  <a:tcPr/>
                </a:tc>
                <a:tc>
                  <a:txBody>
                    <a:bodyPr/>
                    <a:lstStyle/>
                    <a:p>
                      <a:r>
                        <a:rPr lang="en-US" sz="1200" dirty="0" smtClean="0"/>
                        <a:t>Qualified </a:t>
                      </a:r>
                      <a:endParaRPr lang="en-ZA"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Unchanged</a:t>
                      </a:r>
                      <a:endParaRPr lang="en-ZA" sz="1200" dirty="0" smtClean="0"/>
                    </a:p>
                  </a:txBody>
                  <a:tcPr>
                    <a:solidFill>
                      <a:schemeClr val="accent1">
                        <a:lumMod val="60000"/>
                        <a:lumOff val="40000"/>
                      </a:schemeClr>
                    </a:solidFill>
                  </a:tcPr>
                </a:tc>
              </a:tr>
            </a:tbl>
          </a:graphicData>
        </a:graphic>
      </p:graphicFrame>
      <p:graphicFrame>
        <p:nvGraphicFramePr>
          <p:cNvPr id="26" name="Chart 25"/>
          <p:cNvGraphicFramePr>
            <a:graphicFrameLocks/>
          </p:cNvGraphicFramePr>
          <p:nvPr>
            <p:extLst>
              <p:ext uri="{D42A27DB-BD31-4B8C-83A1-F6EECF244321}">
                <p14:modId xmlns:p14="http://schemas.microsoft.com/office/powerpoint/2010/main" xmlns="" val="242782095"/>
              </p:ext>
            </p:extLst>
          </p:nvPr>
        </p:nvGraphicFramePr>
        <p:xfrm>
          <a:off x="899592" y="1599187"/>
          <a:ext cx="3312368" cy="2493526"/>
        </p:xfrm>
        <a:graphic>
          <a:graphicData uri="http://schemas.openxmlformats.org/drawingml/2006/chart">
            <c:chart xmlns:c="http://schemas.openxmlformats.org/drawingml/2006/chart" xmlns:r="http://schemas.openxmlformats.org/officeDocument/2006/relationships" r:id="rId5"/>
          </a:graphicData>
        </a:graphic>
      </p:graphicFrame>
      <p:sp>
        <p:nvSpPr>
          <p:cNvPr id="29" name="TextBox 1"/>
          <p:cNvSpPr txBox="1"/>
          <p:nvPr/>
        </p:nvSpPr>
        <p:spPr>
          <a:xfrm>
            <a:off x="1259632" y="2204864"/>
            <a:ext cx="494436"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b="1" dirty="0" smtClean="0"/>
              <a:t>2014</a:t>
            </a:r>
            <a:endParaRPr lang="en-ZA" sz="800" b="1" dirty="0"/>
          </a:p>
        </p:txBody>
      </p:sp>
      <p:sp>
        <p:nvSpPr>
          <p:cNvPr id="30" name="TextBox 1"/>
          <p:cNvSpPr txBox="1"/>
          <p:nvPr/>
        </p:nvSpPr>
        <p:spPr>
          <a:xfrm>
            <a:off x="1691089" y="2179598"/>
            <a:ext cx="494436"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b="1" dirty="0" smtClean="0"/>
              <a:t>2015</a:t>
            </a:r>
            <a:endParaRPr lang="en-ZA" sz="800" b="1" dirty="0"/>
          </a:p>
        </p:txBody>
      </p:sp>
      <p:sp>
        <p:nvSpPr>
          <p:cNvPr id="31" name="TextBox 1"/>
          <p:cNvSpPr txBox="1"/>
          <p:nvPr/>
        </p:nvSpPr>
        <p:spPr>
          <a:xfrm>
            <a:off x="2277364" y="2204864"/>
            <a:ext cx="494436"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b="1" dirty="0" smtClean="0"/>
              <a:t>2016</a:t>
            </a:r>
            <a:endParaRPr lang="en-ZA" sz="800" b="1" dirty="0"/>
          </a:p>
        </p:txBody>
      </p:sp>
      <p:sp>
        <p:nvSpPr>
          <p:cNvPr id="32" name="TextBox 1"/>
          <p:cNvSpPr txBox="1"/>
          <p:nvPr/>
        </p:nvSpPr>
        <p:spPr>
          <a:xfrm>
            <a:off x="2739700" y="2204864"/>
            <a:ext cx="494436"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b="1" dirty="0" smtClean="0"/>
              <a:t>2017</a:t>
            </a:r>
            <a:endParaRPr lang="en-ZA" sz="800" b="1" dirty="0"/>
          </a:p>
        </p:txBody>
      </p:sp>
      <p:sp>
        <p:nvSpPr>
          <p:cNvPr id="33" name="TextBox 1"/>
          <p:cNvSpPr txBox="1"/>
          <p:nvPr/>
        </p:nvSpPr>
        <p:spPr>
          <a:xfrm>
            <a:off x="3253691" y="2204864"/>
            <a:ext cx="494436"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b="1" dirty="0" smtClean="0"/>
              <a:t>2018</a:t>
            </a:r>
            <a:endParaRPr lang="en-ZA" sz="800" b="1" dirty="0"/>
          </a:p>
        </p:txBody>
      </p:sp>
      <p:sp>
        <p:nvSpPr>
          <p:cNvPr id="34" name="TextBox 1"/>
          <p:cNvSpPr txBox="1"/>
          <p:nvPr/>
        </p:nvSpPr>
        <p:spPr>
          <a:xfrm>
            <a:off x="3696472" y="2198630"/>
            <a:ext cx="494436"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b="1" dirty="0" smtClean="0"/>
              <a:t>2019</a:t>
            </a:r>
            <a:endParaRPr lang="en-ZA" sz="800" b="1" dirty="0"/>
          </a:p>
        </p:txBody>
      </p:sp>
      <p:graphicFrame>
        <p:nvGraphicFramePr>
          <p:cNvPr id="35" name="Chart 34"/>
          <p:cNvGraphicFramePr>
            <a:graphicFrameLocks/>
          </p:cNvGraphicFramePr>
          <p:nvPr>
            <p:extLst>
              <p:ext uri="{D42A27DB-BD31-4B8C-83A1-F6EECF244321}">
                <p14:modId xmlns:p14="http://schemas.microsoft.com/office/powerpoint/2010/main" xmlns="" val="3169875338"/>
              </p:ext>
            </p:extLst>
          </p:nvPr>
        </p:nvGraphicFramePr>
        <p:xfrm>
          <a:off x="5292080" y="1556792"/>
          <a:ext cx="3767884" cy="2526709"/>
        </p:xfrm>
        <a:graphic>
          <a:graphicData uri="http://schemas.openxmlformats.org/drawingml/2006/chart">
            <c:chart xmlns:c="http://schemas.openxmlformats.org/drawingml/2006/chart" xmlns:r="http://schemas.openxmlformats.org/officeDocument/2006/relationships" r:id="rId6"/>
          </a:graphicData>
        </a:graphic>
      </p:graphicFrame>
      <p:sp>
        <p:nvSpPr>
          <p:cNvPr id="23" name="Rectangle 22"/>
          <p:cNvSpPr/>
          <p:nvPr/>
        </p:nvSpPr>
        <p:spPr>
          <a:xfrm>
            <a:off x="4361733" y="1985236"/>
            <a:ext cx="535360" cy="2880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en-ZA" sz="1100" b="1" dirty="0" smtClean="0"/>
              <a:t>Clean</a:t>
            </a:r>
            <a:endParaRPr lang="en-US" sz="1100" b="1" dirty="0"/>
          </a:p>
        </p:txBody>
      </p:sp>
      <p:sp>
        <p:nvSpPr>
          <p:cNvPr id="24" name="Rectangle 23"/>
          <p:cNvSpPr/>
          <p:nvPr/>
        </p:nvSpPr>
        <p:spPr>
          <a:xfrm>
            <a:off x="4348163" y="2414654"/>
            <a:ext cx="1534833" cy="249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b="1" dirty="0" smtClean="0">
                <a:solidFill>
                  <a:schemeClr val="tx1"/>
                </a:solidFill>
              </a:rPr>
              <a:t>Unqualified</a:t>
            </a:r>
            <a:endParaRPr lang="en-US" sz="1100" b="1" dirty="0">
              <a:solidFill>
                <a:schemeClr val="tx1"/>
              </a:solidFill>
            </a:endParaRPr>
          </a:p>
        </p:txBody>
      </p:sp>
      <p:sp>
        <p:nvSpPr>
          <p:cNvPr id="25" name="Rectangle 24"/>
          <p:cNvSpPr/>
          <p:nvPr/>
        </p:nvSpPr>
        <p:spPr>
          <a:xfrm>
            <a:off x="4365356" y="2835202"/>
            <a:ext cx="1512168" cy="292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b="1" dirty="0" smtClean="0">
                <a:solidFill>
                  <a:schemeClr val="tx1"/>
                </a:solidFill>
              </a:rPr>
              <a:t>Qualified</a:t>
            </a:r>
            <a:endParaRPr lang="en-US" sz="1100" b="1" dirty="0">
              <a:solidFill>
                <a:schemeClr val="tx1"/>
              </a:solidFill>
            </a:endParaRPr>
          </a:p>
        </p:txBody>
      </p:sp>
      <p:sp>
        <p:nvSpPr>
          <p:cNvPr id="27" name="Rectangle 26"/>
          <p:cNvSpPr/>
          <p:nvPr/>
        </p:nvSpPr>
        <p:spPr>
          <a:xfrm>
            <a:off x="4365356" y="3240223"/>
            <a:ext cx="1534833" cy="264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b="1" dirty="0" smtClean="0">
                <a:solidFill>
                  <a:schemeClr val="tx1"/>
                </a:solidFill>
              </a:rPr>
              <a:t>Adverse</a:t>
            </a:r>
            <a:endParaRPr lang="en-US" sz="1100" b="1" dirty="0">
              <a:solidFill>
                <a:schemeClr val="tx1"/>
              </a:solidFill>
            </a:endParaRPr>
          </a:p>
        </p:txBody>
      </p:sp>
      <p:sp>
        <p:nvSpPr>
          <p:cNvPr id="28" name="Rectangle 27"/>
          <p:cNvSpPr/>
          <p:nvPr/>
        </p:nvSpPr>
        <p:spPr>
          <a:xfrm>
            <a:off x="4355522" y="3634046"/>
            <a:ext cx="1420197" cy="268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b="1" dirty="0" smtClean="0">
                <a:solidFill>
                  <a:schemeClr val="tx1"/>
                </a:solidFill>
              </a:rPr>
              <a:t>Disclaimer</a:t>
            </a:r>
            <a:endParaRPr lang="en-US" sz="1100" b="1" dirty="0">
              <a:solidFill>
                <a:schemeClr val="tx1"/>
              </a:solidFill>
            </a:endParaRPr>
          </a:p>
        </p:txBody>
      </p:sp>
    </p:spTree>
    <p:extLst>
      <p:ext uri="{BB962C8B-B14F-4D97-AF65-F5344CB8AC3E}">
        <p14:creationId xmlns:p14="http://schemas.microsoft.com/office/powerpoint/2010/main" xmlns="" val="211096412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pic>
        <p:nvPicPr>
          <p:cNvPr id="9"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7504" y="6292302"/>
            <a:ext cx="1028700" cy="49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06FDB8B8-F605-4586-B934-FF56C8C71DDE}" type="slidenum">
              <a:rPr lang="en-US" smtClean="0"/>
              <a:pPr/>
              <a:t>58</a:t>
            </a:fld>
            <a:endParaRPr lang="en-US" dirty="0"/>
          </a:p>
        </p:txBody>
      </p:sp>
      <p:sp>
        <p:nvSpPr>
          <p:cNvPr id="8" name="Rectangle 7"/>
          <p:cNvSpPr/>
          <p:nvPr/>
        </p:nvSpPr>
        <p:spPr>
          <a:xfrm>
            <a:off x="0" y="803613"/>
            <a:ext cx="6572250" cy="323165"/>
          </a:xfrm>
          <a:prstGeom prst="rect">
            <a:avLst/>
          </a:prstGeom>
        </p:spPr>
        <p:txBody>
          <a:bodyPr wrap="square">
            <a:spAutoFit/>
          </a:bodyPr>
          <a:lstStyle/>
          <a:p>
            <a:r>
              <a:rPr lang="en-ZA" sz="1500" b="1" dirty="0"/>
              <a:t>Results of the Finance &amp; SCM stabilisation efforts</a:t>
            </a:r>
            <a:endParaRPr lang="en-ZA" sz="1500" dirty="0"/>
          </a:p>
        </p:txBody>
      </p:sp>
      <p:graphicFrame>
        <p:nvGraphicFramePr>
          <p:cNvPr id="7" name="Diagram 6"/>
          <p:cNvGraphicFramePr/>
          <p:nvPr>
            <p:extLst>
              <p:ext uri="{D42A27DB-BD31-4B8C-83A1-F6EECF244321}">
                <p14:modId xmlns:p14="http://schemas.microsoft.com/office/powerpoint/2010/main" xmlns="" val="1956604892"/>
              </p:ext>
            </p:extLst>
          </p:nvPr>
        </p:nvGraphicFramePr>
        <p:xfrm>
          <a:off x="-18331" y="343185"/>
          <a:ext cx="8018527" cy="580767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TextBox 9"/>
          <p:cNvSpPr txBox="1"/>
          <p:nvPr/>
        </p:nvSpPr>
        <p:spPr>
          <a:xfrm>
            <a:off x="2047923" y="4322063"/>
            <a:ext cx="1296144" cy="1785104"/>
          </a:xfrm>
          <a:prstGeom prst="rect">
            <a:avLst/>
          </a:prstGeom>
          <a:noFill/>
        </p:spPr>
        <p:txBody>
          <a:bodyPr wrap="square" rtlCol="0">
            <a:spAutoFit/>
          </a:bodyPr>
          <a:lstStyle/>
          <a:p>
            <a:r>
              <a:rPr lang="en-ZA" sz="1000" b="1" dirty="0" smtClean="0"/>
              <a:t>Emphasis</a:t>
            </a:r>
          </a:p>
          <a:p>
            <a:r>
              <a:rPr lang="en-ZA" sz="1000" b="1" dirty="0" smtClean="0"/>
              <a:t> </a:t>
            </a:r>
            <a:r>
              <a:rPr lang="en-ZA" sz="1000" b="1" dirty="0"/>
              <a:t>matters:</a:t>
            </a:r>
          </a:p>
          <a:p>
            <a:r>
              <a:rPr lang="en-ZA" sz="1000" dirty="0"/>
              <a:t>1. Immovable Tangible Assets</a:t>
            </a:r>
          </a:p>
          <a:p>
            <a:r>
              <a:rPr lang="en-ZA" sz="1000" dirty="0"/>
              <a:t>2. Restatement of corresponding figures</a:t>
            </a:r>
          </a:p>
          <a:p>
            <a:r>
              <a:rPr lang="en-ZA" sz="1000" dirty="0"/>
              <a:t>3. Material Impairment</a:t>
            </a:r>
          </a:p>
          <a:p>
            <a:r>
              <a:rPr lang="en-ZA" sz="1000" dirty="0"/>
              <a:t>4. Material under spending</a:t>
            </a:r>
          </a:p>
        </p:txBody>
      </p:sp>
      <p:sp>
        <p:nvSpPr>
          <p:cNvPr id="11" name="TextBox 10"/>
          <p:cNvSpPr txBox="1"/>
          <p:nvPr/>
        </p:nvSpPr>
        <p:spPr>
          <a:xfrm>
            <a:off x="3269632" y="4581128"/>
            <a:ext cx="1296144" cy="1785104"/>
          </a:xfrm>
          <a:prstGeom prst="rect">
            <a:avLst/>
          </a:prstGeom>
          <a:noFill/>
        </p:spPr>
        <p:txBody>
          <a:bodyPr wrap="square" rtlCol="0">
            <a:spAutoFit/>
          </a:bodyPr>
          <a:lstStyle/>
          <a:p>
            <a:r>
              <a:rPr lang="en-ZA" sz="1000" b="1" dirty="0"/>
              <a:t>Emphasis </a:t>
            </a:r>
            <a:endParaRPr lang="en-ZA" sz="1000" b="1" dirty="0" smtClean="0"/>
          </a:p>
          <a:p>
            <a:r>
              <a:rPr lang="en-ZA" sz="1000" b="1" dirty="0" smtClean="0"/>
              <a:t>matters:</a:t>
            </a:r>
          </a:p>
          <a:p>
            <a:endParaRPr lang="en-ZA" sz="1000" b="1" dirty="0"/>
          </a:p>
          <a:p>
            <a:r>
              <a:rPr lang="en-ZA" sz="1000" dirty="0" smtClean="0"/>
              <a:t>1.Restatement of corresponding </a:t>
            </a:r>
            <a:r>
              <a:rPr lang="en-ZA" sz="1000" dirty="0"/>
              <a:t>figures</a:t>
            </a:r>
          </a:p>
          <a:p>
            <a:r>
              <a:rPr lang="en-ZA" sz="1000" dirty="0"/>
              <a:t>2. Material Impairment</a:t>
            </a:r>
          </a:p>
          <a:p>
            <a:r>
              <a:rPr lang="en-ZA" sz="1000" dirty="0"/>
              <a:t>3. Material under spending</a:t>
            </a:r>
          </a:p>
          <a:p>
            <a:endParaRPr lang="en-ZA" sz="1000" dirty="0"/>
          </a:p>
        </p:txBody>
      </p:sp>
      <p:sp>
        <p:nvSpPr>
          <p:cNvPr id="13" name="TextBox 12"/>
          <p:cNvSpPr txBox="1"/>
          <p:nvPr/>
        </p:nvSpPr>
        <p:spPr>
          <a:xfrm>
            <a:off x="4459938" y="4924512"/>
            <a:ext cx="1046568" cy="1200329"/>
          </a:xfrm>
          <a:prstGeom prst="rect">
            <a:avLst/>
          </a:prstGeom>
          <a:noFill/>
        </p:spPr>
        <p:txBody>
          <a:bodyPr wrap="square" rtlCol="0">
            <a:spAutoFit/>
          </a:bodyPr>
          <a:lstStyle/>
          <a:p>
            <a:r>
              <a:rPr lang="en-ZA" sz="900" b="1" dirty="0"/>
              <a:t>Emphasis matters:</a:t>
            </a:r>
          </a:p>
          <a:p>
            <a:r>
              <a:rPr lang="en-ZA" sz="900" dirty="0"/>
              <a:t>1. Restatement of corresponding figures</a:t>
            </a:r>
          </a:p>
          <a:p>
            <a:r>
              <a:rPr lang="en-ZA" sz="900" dirty="0"/>
              <a:t>2. Reliability of the performance information</a:t>
            </a:r>
          </a:p>
        </p:txBody>
      </p:sp>
      <p:sp>
        <p:nvSpPr>
          <p:cNvPr id="14" name="Rectangle 13"/>
          <p:cNvSpPr/>
          <p:nvPr/>
        </p:nvSpPr>
        <p:spPr>
          <a:xfrm>
            <a:off x="2047923" y="2453204"/>
            <a:ext cx="2106234" cy="38999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ZA" sz="1350" dirty="0"/>
              <a:t>Jan 2013 – Turnaround  initiative introduced</a:t>
            </a:r>
          </a:p>
        </p:txBody>
      </p:sp>
      <p:sp>
        <p:nvSpPr>
          <p:cNvPr id="15" name="Isosceles Triangle 14"/>
          <p:cNvSpPr/>
          <p:nvPr/>
        </p:nvSpPr>
        <p:spPr>
          <a:xfrm rot="10800000">
            <a:off x="2912019" y="2885252"/>
            <a:ext cx="270030" cy="204069"/>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18" name="TextBox 17"/>
          <p:cNvSpPr txBox="1"/>
          <p:nvPr/>
        </p:nvSpPr>
        <p:spPr>
          <a:xfrm>
            <a:off x="0" y="-27384"/>
            <a:ext cx="8960296" cy="830997"/>
          </a:xfrm>
          <a:prstGeom prst="rect">
            <a:avLst/>
          </a:prstGeom>
          <a:noFill/>
        </p:spPr>
        <p:txBody>
          <a:bodyPr wrap="square" rtlCol="0">
            <a:spAutoFit/>
          </a:bodyPr>
          <a:lstStyle/>
          <a:p>
            <a:r>
              <a:rPr lang="en-US" sz="2400" b="1" dirty="0" smtClean="0">
                <a:solidFill>
                  <a:schemeClr val="bg1"/>
                </a:solidFill>
              </a:rPr>
              <a:t>Progress on Audit Outcomes</a:t>
            </a:r>
          </a:p>
          <a:p>
            <a:r>
              <a:rPr lang="en-US" sz="2400" b="1" dirty="0" smtClean="0">
                <a:solidFill>
                  <a:schemeClr val="bg1"/>
                </a:solidFill>
              </a:rPr>
              <a:t>DPW Main Vote</a:t>
            </a:r>
          </a:p>
        </p:txBody>
      </p:sp>
      <p:sp>
        <p:nvSpPr>
          <p:cNvPr id="16" name="TextBox 15"/>
          <p:cNvSpPr txBox="1"/>
          <p:nvPr/>
        </p:nvSpPr>
        <p:spPr>
          <a:xfrm>
            <a:off x="5506506" y="4955647"/>
            <a:ext cx="1190306" cy="1169551"/>
          </a:xfrm>
          <a:prstGeom prst="rect">
            <a:avLst/>
          </a:prstGeom>
          <a:noFill/>
        </p:spPr>
        <p:txBody>
          <a:bodyPr wrap="square" rtlCol="0">
            <a:spAutoFit/>
          </a:bodyPr>
          <a:lstStyle/>
          <a:p>
            <a:r>
              <a:rPr lang="en-ZA" sz="1000" b="1" dirty="0"/>
              <a:t>Emphasis </a:t>
            </a:r>
            <a:endParaRPr lang="en-ZA" sz="1000" b="1" dirty="0" smtClean="0"/>
          </a:p>
          <a:p>
            <a:r>
              <a:rPr lang="en-ZA" sz="1000" b="1" dirty="0" smtClean="0"/>
              <a:t>matters:</a:t>
            </a:r>
          </a:p>
          <a:p>
            <a:endParaRPr lang="en-ZA" sz="1000" b="1" dirty="0"/>
          </a:p>
          <a:p>
            <a:pPr marL="228600" indent="-228600">
              <a:buAutoNum type="arabicPeriod"/>
            </a:pPr>
            <a:r>
              <a:rPr lang="en-ZA" sz="1000" dirty="0" smtClean="0"/>
              <a:t>Restatement of corresponding figures</a:t>
            </a:r>
          </a:p>
        </p:txBody>
      </p:sp>
      <p:grpSp>
        <p:nvGrpSpPr>
          <p:cNvPr id="17" name="Group 16"/>
          <p:cNvGrpSpPr/>
          <p:nvPr/>
        </p:nvGrpSpPr>
        <p:grpSpPr>
          <a:xfrm>
            <a:off x="8033510" y="4797152"/>
            <a:ext cx="1017551" cy="1375666"/>
            <a:chOff x="7000975" y="2200203"/>
            <a:chExt cx="1017551" cy="1438352"/>
          </a:xfrm>
          <a:solidFill>
            <a:srgbClr val="92D050"/>
          </a:solidFill>
        </p:grpSpPr>
        <p:sp>
          <p:nvSpPr>
            <p:cNvPr id="20" name="Rectangle 19"/>
            <p:cNvSpPr/>
            <p:nvPr/>
          </p:nvSpPr>
          <p:spPr>
            <a:xfrm>
              <a:off x="7000975" y="2200203"/>
              <a:ext cx="1017551" cy="1438352"/>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ectangle 20"/>
            <p:cNvSpPr/>
            <p:nvPr/>
          </p:nvSpPr>
          <p:spPr>
            <a:xfrm rot="16200000">
              <a:off x="7198284" y="2715180"/>
              <a:ext cx="1294517" cy="2645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0" rIns="53340" bIns="17780" numCol="1" spcCol="1270" anchor="ctr" anchorCtr="0">
              <a:noAutofit/>
            </a:bodyPr>
            <a:lstStyle/>
            <a:p>
              <a:pPr lvl="0" algn="r" defTabSz="622300">
                <a:lnSpc>
                  <a:spcPct val="90000"/>
                </a:lnSpc>
                <a:spcBef>
                  <a:spcPct val="0"/>
                </a:spcBef>
                <a:spcAft>
                  <a:spcPct val="35000"/>
                </a:spcAft>
              </a:pPr>
              <a:endParaRPr lang="en-ZA" sz="1400" kern="1200" dirty="0" smtClean="0">
                <a:solidFill>
                  <a:schemeClr val="tx1"/>
                </a:solidFill>
              </a:endParaRPr>
            </a:p>
          </p:txBody>
        </p:sp>
      </p:grpSp>
      <p:sp>
        <p:nvSpPr>
          <p:cNvPr id="22" name="TextBox 21"/>
          <p:cNvSpPr txBox="1"/>
          <p:nvPr/>
        </p:nvSpPr>
        <p:spPr>
          <a:xfrm>
            <a:off x="6927049" y="4964293"/>
            <a:ext cx="1140584" cy="1169551"/>
          </a:xfrm>
          <a:prstGeom prst="rect">
            <a:avLst/>
          </a:prstGeom>
          <a:noFill/>
        </p:spPr>
        <p:txBody>
          <a:bodyPr wrap="square" rtlCol="0">
            <a:spAutoFit/>
          </a:bodyPr>
          <a:lstStyle/>
          <a:p>
            <a:r>
              <a:rPr lang="en-ZA" sz="1000" b="1" dirty="0"/>
              <a:t>Emphasis </a:t>
            </a:r>
            <a:r>
              <a:rPr lang="en-ZA" sz="1000" b="1" dirty="0" smtClean="0"/>
              <a:t>matters:</a:t>
            </a:r>
          </a:p>
          <a:p>
            <a:endParaRPr lang="en-ZA" sz="1000" b="1" dirty="0"/>
          </a:p>
          <a:p>
            <a:pPr marL="228600" indent="-228600">
              <a:buAutoNum type="arabicPeriod"/>
            </a:pPr>
            <a:r>
              <a:rPr lang="en-ZA" sz="1000" dirty="0" smtClean="0"/>
              <a:t>Reliability </a:t>
            </a:r>
            <a:r>
              <a:rPr lang="en-ZA" sz="1000" dirty="0"/>
              <a:t>of the performance information</a:t>
            </a:r>
          </a:p>
        </p:txBody>
      </p:sp>
      <p:sp>
        <p:nvSpPr>
          <p:cNvPr id="23" name="TextBox 22"/>
          <p:cNvSpPr txBox="1"/>
          <p:nvPr/>
        </p:nvSpPr>
        <p:spPr>
          <a:xfrm>
            <a:off x="8003416" y="5214615"/>
            <a:ext cx="1140584" cy="861774"/>
          </a:xfrm>
          <a:prstGeom prst="rect">
            <a:avLst/>
          </a:prstGeom>
          <a:noFill/>
        </p:spPr>
        <p:txBody>
          <a:bodyPr wrap="square" rtlCol="0">
            <a:spAutoFit/>
          </a:bodyPr>
          <a:lstStyle/>
          <a:p>
            <a:r>
              <a:rPr lang="en-ZA" sz="1000" b="1" dirty="0"/>
              <a:t>Emphasis </a:t>
            </a:r>
            <a:r>
              <a:rPr lang="en-ZA" sz="1000" b="1" dirty="0" smtClean="0"/>
              <a:t>matters:</a:t>
            </a:r>
          </a:p>
          <a:p>
            <a:endParaRPr lang="en-ZA" sz="1000" b="1" dirty="0"/>
          </a:p>
          <a:p>
            <a:pPr marL="228600" indent="-228600">
              <a:buAutoNum type="arabicPeriod"/>
            </a:pPr>
            <a:r>
              <a:rPr lang="en-ZA" sz="1000" dirty="0"/>
              <a:t>Material Impairments</a:t>
            </a:r>
          </a:p>
        </p:txBody>
      </p:sp>
      <p:sp>
        <p:nvSpPr>
          <p:cNvPr id="4" name="Oval 3"/>
          <p:cNvSpPr/>
          <p:nvPr/>
        </p:nvSpPr>
        <p:spPr>
          <a:xfrm>
            <a:off x="-26218" y="1164854"/>
            <a:ext cx="1296144" cy="543820"/>
          </a:xfrm>
          <a:prstGeom prst="ellipse">
            <a:avLst/>
          </a:prstGeom>
          <a:no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r>
              <a:rPr lang="en-ZA" sz="1100" b="1" dirty="0">
                <a:solidFill>
                  <a:schemeClr val="tx1"/>
                </a:solidFill>
              </a:rPr>
              <a:t>2011/12 - </a:t>
            </a:r>
          </a:p>
          <a:p>
            <a:pPr lvl="0"/>
            <a:r>
              <a:rPr lang="en-ZA" sz="1100" b="1" dirty="0">
                <a:solidFill>
                  <a:schemeClr val="tx1"/>
                </a:solidFill>
              </a:rPr>
              <a:t>Disclaimer</a:t>
            </a:r>
          </a:p>
        </p:txBody>
      </p:sp>
      <p:sp>
        <p:nvSpPr>
          <p:cNvPr id="24" name="Oval 23"/>
          <p:cNvSpPr/>
          <p:nvPr/>
        </p:nvSpPr>
        <p:spPr>
          <a:xfrm>
            <a:off x="899592" y="2324253"/>
            <a:ext cx="1368152" cy="645812"/>
          </a:xfrm>
          <a:prstGeom prst="ellipse">
            <a:avLst/>
          </a:prstGeom>
          <a:no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r>
              <a:rPr lang="en-ZA" sz="1100" b="1" dirty="0">
                <a:solidFill>
                  <a:schemeClr val="tx1"/>
                </a:solidFill>
              </a:rPr>
              <a:t>2012/13 –</a:t>
            </a:r>
          </a:p>
          <a:p>
            <a:pPr lvl="0"/>
            <a:r>
              <a:rPr lang="en-ZA" sz="1100" b="1" dirty="0">
                <a:solidFill>
                  <a:schemeClr val="tx1"/>
                </a:solidFill>
              </a:rPr>
              <a:t> </a:t>
            </a:r>
            <a:r>
              <a:rPr lang="en-ZA" sz="1100" b="1" dirty="0" smtClean="0">
                <a:solidFill>
                  <a:schemeClr val="tx1"/>
                </a:solidFill>
              </a:rPr>
              <a:t>Qualification</a:t>
            </a:r>
            <a:endParaRPr lang="en-ZA" sz="1100" b="1" dirty="0">
              <a:solidFill>
                <a:schemeClr val="tx1"/>
              </a:solidFill>
            </a:endParaRPr>
          </a:p>
        </p:txBody>
      </p:sp>
      <p:sp>
        <p:nvSpPr>
          <p:cNvPr id="25" name="Oval 24"/>
          <p:cNvSpPr/>
          <p:nvPr/>
        </p:nvSpPr>
        <p:spPr>
          <a:xfrm>
            <a:off x="2146478" y="3096939"/>
            <a:ext cx="1368152" cy="645812"/>
          </a:xfrm>
          <a:prstGeom prst="ellipse">
            <a:avLst/>
          </a:prstGeom>
          <a:no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r>
              <a:rPr lang="en-ZA" sz="1100" b="1" dirty="0">
                <a:solidFill>
                  <a:schemeClr val="tx1"/>
                </a:solidFill>
              </a:rPr>
              <a:t>2013/14 – </a:t>
            </a:r>
          </a:p>
          <a:p>
            <a:pPr lvl="0"/>
            <a:r>
              <a:rPr lang="en-ZA" sz="1100" b="1" dirty="0">
                <a:solidFill>
                  <a:schemeClr val="tx1"/>
                </a:solidFill>
              </a:rPr>
              <a:t>Unqualified</a:t>
            </a:r>
          </a:p>
        </p:txBody>
      </p:sp>
      <p:sp>
        <p:nvSpPr>
          <p:cNvPr id="26" name="Oval 25"/>
          <p:cNvSpPr/>
          <p:nvPr/>
        </p:nvSpPr>
        <p:spPr>
          <a:xfrm>
            <a:off x="3315132" y="3546719"/>
            <a:ext cx="1368152" cy="645812"/>
          </a:xfrm>
          <a:prstGeom prst="ellipse">
            <a:avLst/>
          </a:prstGeom>
          <a:no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r>
              <a:rPr lang="en-ZA" sz="1100" b="1" dirty="0">
                <a:solidFill>
                  <a:schemeClr val="tx1"/>
                </a:solidFill>
              </a:rPr>
              <a:t>2014/15 – </a:t>
            </a:r>
          </a:p>
          <a:p>
            <a:pPr lvl="0"/>
            <a:r>
              <a:rPr lang="en-ZA" sz="1100" b="1" dirty="0">
                <a:solidFill>
                  <a:schemeClr val="tx1"/>
                </a:solidFill>
              </a:rPr>
              <a:t> Unqualified</a:t>
            </a:r>
          </a:p>
        </p:txBody>
      </p:sp>
      <p:sp>
        <p:nvSpPr>
          <p:cNvPr id="27" name="Oval 26"/>
          <p:cNvSpPr/>
          <p:nvPr/>
        </p:nvSpPr>
        <p:spPr>
          <a:xfrm>
            <a:off x="4498562" y="3995904"/>
            <a:ext cx="1368152" cy="645812"/>
          </a:xfrm>
          <a:prstGeom prst="ellipse">
            <a:avLst/>
          </a:prstGeom>
          <a:no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r>
              <a:rPr lang="en-ZA" sz="1100" b="1" dirty="0">
                <a:solidFill>
                  <a:schemeClr val="tx1"/>
                </a:solidFill>
              </a:rPr>
              <a:t>2015/16 – </a:t>
            </a:r>
          </a:p>
          <a:p>
            <a:pPr lvl="0"/>
            <a:r>
              <a:rPr lang="en-ZA" sz="1100" b="1" dirty="0">
                <a:solidFill>
                  <a:schemeClr val="tx1"/>
                </a:solidFill>
              </a:rPr>
              <a:t>Unqualified</a:t>
            </a:r>
          </a:p>
        </p:txBody>
      </p:sp>
      <p:sp>
        <p:nvSpPr>
          <p:cNvPr id="28" name="Oval 27"/>
          <p:cNvSpPr/>
          <p:nvPr/>
        </p:nvSpPr>
        <p:spPr>
          <a:xfrm>
            <a:off x="5832334" y="4327127"/>
            <a:ext cx="1217810" cy="645812"/>
          </a:xfrm>
          <a:prstGeom prst="ellipse">
            <a:avLst/>
          </a:prstGeom>
          <a:no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r>
              <a:rPr lang="en-US" sz="1100" b="1" dirty="0">
                <a:solidFill>
                  <a:schemeClr val="tx1"/>
                </a:solidFill>
              </a:rPr>
              <a:t>2016/17 – Unqualified </a:t>
            </a:r>
            <a:endParaRPr lang="en-ZA" sz="1100" b="1" dirty="0">
              <a:solidFill>
                <a:schemeClr val="tx1"/>
              </a:solidFill>
            </a:endParaRPr>
          </a:p>
        </p:txBody>
      </p:sp>
      <p:sp>
        <p:nvSpPr>
          <p:cNvPr id="29" name="Oval 28"/>
          <p:cNvSpPr/>
          <p:nvPr/>
        </p:nvSpPr>
        <p:spPr>
          <a:xfrm>
            <a:off x="7080238" y="4318810"/>
            <a:ext cx="1217810" cy="645812"/>
          </a:xfrm>
          <a:prstGeom prst="ellipse">
            <a:avLst/>
          </a:prstGeom>
          <a:no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r>
              <a:rPr lang="en-ZA" sz="1100" b="1" dirty="0">
                <a:solidFill>
                  <a:schemeClr val="tx1"/>
                </a:solidFill>
              </a:rPr>
              <a:t>2017/18 –</a:t>
            </a:r>
          </a:p>
          <a:p>
            <a:pPr lvl="0"/>
            <a:r>
              <a:rPr lang="en-US" sz="1100" b="1" dirty="0">
                <a:solidFill>
                  <a:schemeClr val="tx1"/>
                </a:solidFill>
              </a:rPr>
              <a:t>Unqualified </a:t>
            </a:r>
            <a:endParaRPr lang="en-ZA" sz="1100" b="1" dirty="0">
              <a:solidFill>
                <a:schemeClr val="tx1"/>
              </a:solidFill>
            </a:endParaRPr>
          </a:p>
        </p:txBody>
      </p:sp>
      <p:sp>
        <p:nvSpPr>
          <p:cNvPr id="30" name="Oval 29"/>
          <p:cNvSpPr/>
          <p:nvPr/>
        </p:nvSpPr>
        <p:spPr>
          <a:xfrm>
            <a:off x="8136891" y="4278700"/>
            <a:ext cx="1217810" cy="645812"/>
          </a:xfrm>
          <a:prstGeom prst="ellipse">
            <a:avLst/>
          </a:prstGeom>
          <a:no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r" defTabSz="622300">
              <a:lnSpc>
                <a:spcPct val="90000"/>
              </a:lnSpc>
              <a:spcBef>
                <a:spcPct val="0"/>
              </a:spcBef>
              <a:spcAft>
                <a:spcPct val="35000"/>
              </a:spcAft>
            </a:pPr>
            <a:r>
              <a:rPr lang="en-ZA" sz="1100" b="1" dirty="0">
                <a:solidFill>
                  <a:schemeClr val="tx1"/>
                </a:solidFill>
              </a:rPr>
              <a:t>2018/19 –</a:t>
            </a:r>
          </a:p>
          <a:p>
            <a:pPr lvl="0" algn="r" defTabSz="622300">
              <a:lnSpc>
                <a:spcPct val="90000"/>
              </a:lnSpc>
              <a:spcBef>
                <a:spcPct val="0"/>
              </a:spcBef>
              <a:spcAft>
                <a:spcPct val="35000"/>
              </a:spcAft>
            </a:pPr>
            <a:r>
              <a:rPr lang="en-US" sz="1100" b="1" dirty="0">
                <a:solidFill>
                  <a:schemeClr val="tx1"/>
                </a:solidFill>
              </a:rPr>
              <a:t>Unqualified </a:t>
            </a:r>
            <a:endParaRPr lang="en-ZA" sz="1100" b="1" dirty="0">
              <a:solidFill>
                <a:schemeClr val="tx1"/>
              </a:solidFill>
            </a:endParaRPr>
          </a:p>
        </p:txBody>
      </p:sp>
    </p:spTree>
    <p:extLst>
      <p:ext uri="{BB962C8B-B14F-4D97-AF65-F5344CB8AC3E}">
        <p14:creationId xmlns:p14="http://schemas.microsoft.com/office/powerpoint/2010/main" xmlns="" val="24403781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9342" y="6354115"/>
            <a:ext cx="1028700" cy="49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06FDB8B8-F605-4586-B934-FF56C8C71DDE}" type="slidenum">
              <a:rPr lang="en-US" smtClean="0"/>
              <a:pPr/>
              <a:t>59</a:t>
            </a:fld>
            <a:endParaRPr lang="en-US" dirty="0"/>
          </a:p>
        </p:txBody>
      </p:sp>
      <p:sp>
        <p:nvSpPr>
          <p:cNvPr id="8" name="Rectangle 7"/>
          <p:cNvSpPr/>
          <p:nvPr/>
        </p:nvSpPr>
        <p:spPr>
          <a:xfrm>
            <a:off x="0" y="830713"/>
            <a:ext cx="6572250" cy="323165"/>
          </a:xfrm>
          <a:prstGeom prst="rect">
            <a:avLst/>
          </a:prstGeom>
        </p:spPr>
        <p:txBody>
          <a:bodyPr wrap="square">
            <a:spAutoFit/>
          </a:bodyPr>
          <a:lstStyle/>
          <a:p>
            <a:r>
              <a:rPr lang="en-ZA" sz="1500" b="1" dirty="0"/>
              <a:t>Results of the Finance &amp; SCM stabilisation efforts</a:t>
            </a:r>
            <a:endParaRPr lang="en-ZA" sz="1500" dirty="0"/>
          </a:p>
        </p:txBody>
      </p:sp>
      <p:graphicFrame>
        <p:nvGraphicFramePr>
          <p:cNvPr id="7" name="Diagram 6"/>
          <p:cNvGraphicFramePr/>
          <p:nvPr>
            <p:extLst>
              <p:ext uri="{D42A27DB-BD31-4B8C-83A1-F6EECF244321}">
                <p14:modId xmlns:p14="http://schemas.microsoft.com/office/powerpoint/2010/main" xmlns="" val="2298499196"/>
              </p:ext>
            </p:extLst>
          </p:nvPr>
        </p:nvGraphicFramePr>
        <p:xfrm>
          <a:off x="0" y="850378"/>
          <a:ext cx="8200470" cy="51709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Rectangle 13"/>
          <p:cNvSpPr/>
          <p:nvPr/>
        </p:nvSpPr>
        <p:spPr>
          <a:xfrm>
            <a:off x="2195736" y="2924944"/>
            <a:ext cx="2106234" cy="38999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ZA" sz="1200" dirty="0"/>
              <a:t>Jan 2013 – Turnaround  initiative introduced</a:t>
            </a:r>
          </a:p>
        </p:txBody>
      </p:sp>
      <p:sp>
        <p:nvSpPr>
          <p:cNvPr id="15" name="Isosceles Triangle 14"/>
          <p:cNvSpPr/>
          <p:nvPr/>
        </p:nvSpPr>
        <p:spPr>
          <a:xfrm rot="10800000">
            <a:off x="3174132" y="3363342"/>
            <a:ext cx="270030" cy="204069"/>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a:p>
        </p:txBody>
      </p:sp>
      <p:pic>
        <p:nvPicPr>
          <p:cNvPr id="16" name="Content Placeholder 5"/>
          <p:cNvPicPr>
            <a:picLocks noGrp="1" noChangeAspect="1"/>
          </p:cNvPicPr>
          <p:nvPr>
            <p:ph idx="1"/>
          </p:nvPr>
        </p:nvPicPr>
        <p:blipFill>
          <a:blip r:embed="rId9" cstate="print"/>
          <a:stretch>
            <a:fillRect/>
          </a:stretch>
        </p:blipFill>
        <p:spPr>
          <a:xfrm>
            <a:off x="0" y="1"/>
            <a:ext cx="9156771" cy="805727"/>
          </a:xfrm>
          <a:prstGeom prst="rect">
            <a:avLst/>
          </a:prstGeom>
        </p:spPr>
      </p:pic>
      <p:sp>
        <p:nvSpPr>
          <p:cNvPr id="3" name="Rectangle 2"/>
          <p:cNvSpPr/>
          <p:nvPr/>
        </p:nvSpPr>
        <p:spPr>
          <a:xfrm>
            <a:off x="-15537" y="24986"/>
            <a:ext cx="4572000" cy="646331"/>
          </a:xfrm>
          <a:prstGeom prst="rect">
            <a:avLst/>
          </a:prstGeom>
        </p:spPr>
        <p:txBody>
          <a:bodyPr>
            <a:spAutoFit/>
          </a:bodyPr>
          <a:lstStyle/>
          <a:p>
            <a:r>
              <a:rPr lang="en-US" b="1" dirty="0">
                <a:solidFill>
                  <a:schemeClr val="bg1"/>
                </a:solidFill>
              </a:rPr>
              <a:t>Progress on Audit Outcomes</a:t>
            </a:r>
          </a:p>
          <a:p>
            <a:r>
              <a:rPr lang="en-US" b="1" dirty="0" smtClean="0">
                <a:solidFill>
                  <a:schemeClr val="bg1"/>
                </a:solidFill>
              </a:rPr>
              <a:t>PMTE </a:t>
            </a:r>
            <a:r>
              <a:rPr lang="en-US" b="1" dirty="0">
                <a:solidFill>
                  <a:schemeClr val="bg1"/>
                </a:solidFill>
              </a:rPr>
              <a:t>Main Vote</a:t>
            </a:r>
          </a:p>
        </p:txBody>
      </p:sp>
      <p:sp>
        <p:nvSpPr>
          <p:cNvPr id="11" name="Rectangle 10"/>
          <p:cNvSpPr/>
          <p:nvPr/>
        </p:nvSpPr>
        <p:spPr>
          <a:xfrm>
            <a:off x="7884368" y="4365104"/>
            <a:ext cx="979522" cy="1454981"/>
          </a:xfrm>
          <a:prstGeom prst="rect">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13" name="Group 12"/>
          <p:cNvGrpSpPr/>
          <p:nvPr/>
        </p:nvGrpSpPr>
        <p:grpSpPr>
          <a:xfrm>
            <a:off x="7884368" y="4812951"/>
            <a:ext cx="802432" cy="1405538"/>
            <a:chOff x="7207546" y="2333794"/>
            <a:chExt cx="802432" cy="1405538"/>
          </a:xfrm>
        </p:grpSpPr>
        <p:sp>
          <p:nvSpPr>
            <p:cNvPr id="17" name="Rectangle 16"/>
            <p:cNvSpPr/>
            <p:nvPr/>
          </p:nvSpPr>
          <p:spPr>
            <a:xfrm>
              <a:off x="7207546" y="2527796"/>
              <a:ext cx="728447" cy="1211536"/>
            </a:xfrm>
            <a:prstGeom prst="rect">
              <a:avLst/>
            </a:pr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Rectangle 17"/>
            <p:cNvSpPr/>
            <p:nvPr/>
          </p:nvSpPr>
          <p:spPr>
            <a:xfrm>
              <a:off x="7207546" y="2333794"/>
              <a:ext cx="802432" cy="12115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US" sz="1000" b="1" u="sng" kern="1200" dirty="0" smtClean="0">
                  <a:solidFill>
                    <a:schemeClr val="tx1"/>
                  </a:solidFill>
                </a:rPr>
                <a:t>Qualification matters</a:t>
              </a:r>
              <a:endParaRPr lang="en-ZA" sz="1000" b="1" u="sng" kern="1200" dirty="0">
                <a:solidFill>
                  <a:schemeClr val="tx1"/>
                </a:solidFill>
              </a:endParaRPr>
            </a:p>
            <a:p>
              <a:pPr lvl="0" algn="l" defTabSz="444500">
                <a:lnSpc>
                  <a:spcPct val="90000"/>
                </a:lnSpc>
                <a:spcBef>
                  <a:spcPct val="0"/>
                </a:spcBef>
                <a:spcAft>
                  <a:spcPct val="35000"/>
                </a:spcAft>
              </a:pPr>
              <a:r>
                <a:rPr lang="en-US" sz="1000" kern="1200" dirty="0" smtClean="0">
                  <a:solidFill>
                    <a:schemeClr val="tx1"/>
                  </a:solidFill>
                </a:rPr>
                <a:t>1. Immovable Assets</a:t>
              </a:r>
              <a:endParaRPr lang="en-ZA" sz="1000" kern="1200" dirty="0">
                <a:solidFill>
                  <a:schemeClr val="tx1"/>
                </a:solidFill>
              </a:endParaRPr>
            </a:p>
          </p:txBody>
        </p:sp>
      </p:grpSp>
      <p:sp>
        <p:nvSpPr>
          <p:cNvPr id="19" name="Oval 18"/>
          <p:cNvSpPr/>
          <p:nvPr/>
        </p:nvSpPr>
        <p:spPr>
          <a:xfrm>
            <a:off x="-26218" y="1052736"/>
            <a:ext cx="1296144" cy="543820"/>
          </a:xfrm>
          <a:prstGeom prst="ellipse">
            <a:avLst/>
          </a:prstGeom>
          <a:no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r>
              <a:rPr lang="en-ZA" sz="1100" b="1" dirty="0">
                <a:solidFill>
                  <a:schemeClr val="tx1"/>
                </a:solidFill>
              </a:rPr>
              <a:t>2011/12 - </a:t>
            </a:r>
          </a:p>
          <a:p>
            <a:pPr lvl="0"/>
            <a:r>
              <a:rPr lang="en-ZA" sz="1100" b="1" dirty="0">
                <a:solidFill>
                  <a:schemeClr val="tx1"/>
                </a:solidFill>
              </a:rPr>
              <a:t>Disclaimer</a:t>
            </a:r>
          </a:p>
        </p:txBody>
      </p:sp>
      <p:sp>
        <p:nvSpPr>
          <p:cNvPr id="20" name="Oval 19"/>
          <p:cNvSpPr/>
          <p:nvPr/>
        </p:nvSpPr>
        <p:spPr>
          <a:xfrm>
            <a:off x="1043608" y="1965215"/>
            <a:ext cx="1368152" cy="645812"/>
          </a:xfrm>
          <a:prstGeom prst="ellipse">
            <a:avLst/>
          </a:prstGeom>
          <a:no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r>
              <a:rPr lang="en-ZA" sz="1100" b="1" dirty="0">
                <a:solidFill>
                  <a:schemeClr val="tx1"/>
                </a:solidFill>
              </a:rPr>
              <a:t>2012/13 –</a:t>
            </a:r>
          </a:p>
          <a:p>
            <a:pPr lvl="0"/>
            <a:r>
              <a:rPr lang="en-ZA" sz="1100" b="1" dirty="0">
                <a:solidFill>
                  <a:schemeClr val="tx1"/>
                </a:solidFill>
              </a:rPr>
              <a:t> </a:t>
            </a:r>
            <a:r>
              <a:rPr lang="en-ZA" sz="1100" b="1" dirty="0" smtClean="0">
                <a:solidFill>
                  <a:schemeClr val="tx1"/>
                </a:solidFill>
              </a:rPr>
              <a:t>Disclaimer</a:t>
            </a:r>
            <a:endParaRPr lang="en-ZA" sz="1100" b="1" dirty="0">
              <a:solidFill>
                <a:schemeClr val="tx1"/>
              </a:solidFill>
            </a:endParaRPr>
          </a:p>
        </p:txBody>
      </p:sp>
      <p:sp>
        <p:nvSpPr>
          <p:cNvPr id="21" name="Oval 20"/>
          <p:cNvSpPr/>
          <p:nvPr/>
        </p:nvSpPr>
        <p:spPr>
          <a:xfrm>
            <a:off x="2228385" y="3573016"/>
            <a:ext cx="1282056" cy="678036"/>
          </a:xfrm>
          <a:prstGeom prst="ellipse">
            <a:avLst/>
          </a:prstGeom>
          <a:no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r>
              <a:rPr lang="en-ZA" sz="1100" b="1" dirty="0">
                <a:solidFill>
                  <a:schemeClr val="tx1"/>
                </a:solidFill>
              </a:rPr>
              <a:t>2013/14 – </a:t>
            </a:r>
          </a:p>
          <a:p>
            <a:pPr lvl="0"/>
            <a:r>
              <a:rPr lang="en-ZA" sz="1100" b="1" dirty="0">
                <a:solidFill>
                  <a:schemeClr val="tx1"/>
                </a:solidFill>
              </a:rPr>
              <a:t>Q</a:t>
            </a:r>
            <a:r>
              <a:rPr lang="en-ZA" sz="1100" b="1" dirty="0" smtClean="0">
                <a:solidFill>
                  <a:schemeClr val="tx1"/>
                </a:solidFill>
              </a:rPr>
              <a:t>ualified</a:t>
            </a:r>
            <a:endParaRPr lang="en-ZA" sz="1100" b="1" dirty="0">
              <a:solidFill>
                <a:schemeClr val="tx1"/>
              </a:solidFill>
            </a:endParaRPr>
          </a:p>
        </p:txBody>
      </p:sp>
      <p:sp>
        <p:nvSpPr>
          <p:cNvPr id="22" name="Oval 21"/>
          <p:cNvSpPr/>
          <p:nvPr/>
        </p:nvSpPr>
        <p:spPr>
          <a:xfrm>
            <a:off x="3526502" y="3605240"/>
            <a:ext cx="1226060" cy="645812"/>
          </a:xfrm>
          <a:prstGeom prst="ellipse">
            <a:avLst/>
          </a:prstGeom>
          <a:no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r>
              <a:rPr lang="en-ZA" sz="1100" b="1" dirty="0">
                <a:solidFill>
                  <a:schemeClr val="tx1"/>
                </a:solidFill>
              </a:rPr>
              <a:t>2014/15 – </a:t>
            </a:r>
          </a:p>
          <a:p>
            <a:pPr lvl="0"/>
            <a:r>
              <a:rPr lang="en-ZA" sz="1100" b="1" dirty="0">
                <a:solidFill>
                  <a:schemeClr val="tx1"/>
                </a:solidFill>
              </a:rPr>
              <a:t> Q</a:t>
            </a:r>
            <a:r>
              <a:rPr lang="en-ZA" sz="1100" b="1" dirty="0" smtClean="0">
                <a:solidFill>
                  <a:schemeClr val="tx1"/>
                </a:solidFill>
              </a:rPr>
              <a:t>ualified</a:t>
            </a:r>
            <a:endParaRPr lang="en-ZA" sz="1100" b="1" dirty="0">
              <a:solidFill>
                <a:schemeClr val="tx1"/>
              </a:solidFill>
            </a:endParaRPr>
          </a:p>
        </p:txBody>
      </p:sp>
      <p:sp>
        <p:nvSpPr>
          <p:cNvPr id="23" name="Oval 22"/>
          <p:cNvSpPr/>
          <p:nvPr/>
        </p:nvSpPr>
        <p:spPr>
          <a:xfrm>
            <a:off x="4722236" y="3605240"/>
            <a:ext cx="1157826" cy="645812"/>
          </a:xfrm>
          <a:prstGeom prst="ellipse">
            <a:avLst/>
          </a:prstGeom>
          <a:no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r>
              <a:rPr lang="en-ZA" sz="1100" b="1" dirty="0">
                <a:solidFill>
                  <a:schemeClr val="tx1"/>
                </a:solidFill>
              </a:rPr>
              <a:t>2015/16 – </a:t>
            </a:r>
          </a:p>
          <a:p>
            <a:pPr lvl="0"/>
            <a:r>
              <a:rPr lang="en-ZA" sz="1100" b="1" dirty="0">
                <a:solidFill>
                  <a:schemeClr val="tx1"/>
                </a:solidFill>
              </a:rPr>
              <a:t>Q</a:t>
            </a:r>
            <a:r>
              <a:rPr lang="en-ZA" sz="1100" b="1" dirty="0" smtClean="0">
                <a:solidFill>
                  <a:schemeClr val="tx1"/>
                </a:solidFill>
              </a:rPr>
              <a:t>ualified</a:t>
            </a:r>
            <a:endParaRPr lang="en-ZA" sz="1100" b="1" dirty="0">
              <a:solidFill>
                <a:schemeClr val="tx1"/>
              </a:solidFill>
            </a:endParaRPr>
          </a:p>
        </p:txBody>
      </p:sp>
      <p:sp>
        <p:nvSpPr>
          <p:cNvPr id="24" name="Oval 23"/>
          <p:cNvSpPr/>
          <p:nvPr/>
        </p:nvSpPr>
        <p:spPr>
          <a:xfrm>
            <a:off x="5880062" y="3605240"/>
            <a:ext cx="1217810" cy="645812"/>
          </a:xfrm>
          <a:prstGeom prst="ellipse">
            <a:avLst/>
          </a:prstGeom>
          <a:no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r>
              <a:rPr lang="en-US" sz="1100" b="1" dirty="0">
                <a:solidFill>
                  <a:schemeClr val="tx1"/>
                </a:solidFill>
              </a:rPr>
              <a:t>2016/17 – </a:t>
            </a:r>
            <a:r>
              <a:rPr lang="en-US" sz="1100" b="1" dirty="0" smtClean="0">
                <a:solidFill>
                  <a:schemeClr val="tx1"/>
                </a:solidFill>
              </a:rPr>
              <a:t>Adverse </a:t>
            </a:r>
            <a:endParaRPr lang="en-ZA" sz="1100" b="1" dirty="0">
              <a:solidFill>
                <a:schemeClr val="tx1"/>
              </a:solidFill>
            </a:endParaRPr>
          </a:p>
        </p:txBody>
      </p:sp>
      <p:sp>
        <p:nvSpPr>
          <p:cNvPr id="25" name="Oval 24"/>
          <p:cNvSpPr/>
          <p:nvPr/>
        </p:nvSpPr>
        <p:spPr>
          <a:xfrm>
            <a:off x="6919081" y="3614665"/>
            <a:ext cx="1217810" cy="645812"/>
          </a:xfrm>
          <a:prstGeom prst="ellipse">
            <a:avLst/>
          </a:prstGeom>
          <a:no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r>
              <a:rPr lang="en-ZA" sz="1100" b="1" dirty="0">
                <a:solidFill>
                  <a:schemeClr val="tx1"/>
                </a:solidFill>
              </a:rPr>
              <a:t>2017/18 –</a:t>
            </a:r>
          </a:p>
          <a:p>
            <a:pPr lvl="0"/>
            <a:r>
              <a:rPr lang="en-US" sz="1100" b="1" dirty="0">
                <a:solidFill>
                  <a:schemeClr val="tx1"/>
                </a:solidFill>
              </a:rPr>
              <a:t>Q</a:t>
            </a:r>
            <a:r>
              <a:rPr lang="en-US" sz="1100" b="1" dirty="0" smtClean="0">
                <a:solidFill>
                  <a:schemeClr val="tx1"/>
                </a:solidFill>
              </a:rPr>
              <a:t>ualified </a:t>
            </a:r>
            <a:endParaRPr lang="en-ZA" sz="1100" b="1" dirty="0">
              <a:solidFill>
                <a:schemeClr val="tx1"/>
              </a:solidFill>
            </a:endParaRPr>
          </a:p>
        </p:txBody>
      </p:sp>
      <p:sp>
        <p:nvSpPr>
          <p:cNvPr id="26" name="Oval 25"/>
          <p:cNvSpPr/>
          <p:nvPr/>
        </p:nvSpPr>
        <p:spPr>
          <a:xfrm>
            <a:off x="7958100" y="3643793"/>
            <a:ext cx="1217810" cy="645812"/>
          </a:xfrm>
          <a:prstGeom prst="ellipse">
            <a:avLst/>
          </a:prstGeom>
          <a:no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r" defTabSz="622300">
              <a:lnSpc>
                <a:spcPct val="90000"/>
              </a:lnSpc>
              <a:spcBef>
                <a:spcPct val="0"/>
              </a:spcBef>
              <a:spcAft>
                <a:spcPct val="35000"/>
              </a:spcAft>
            </a:pPr>
            <a:r>
              <a:rPr lang="en-ZA" sz="1100" b="1" dirty="0">
                <a:solidFill>
                  <a:schemeClr val="tx1"/>
                </a:solidFill>
              </a:rPr>
              <a:t>2018/19 –</a:t>
            </a:r>
          </a:p>
          <a:p>
            <a:pPr lvl="0" algn="r" defTabSz="622300">
              <a:lnSpc>
                <a:spcPct val="90000"/>
              </a:lnSpc>
              <a:spcBef>
                <a:spcPct val="0"/>
              </a:spcBef>
              <a:spcAft>
                <a:spcPct val="35000"/>
              </a:spcAft>
            </a:pPr>
            <a:r>
              <a:rPr lang="en-US" sz="1100" b="1" dirty="0">
                <a:solidFill>
                  <a:schemeClr val="tx1"/>
                </a:solidFill>
              </a:rPr>
              <a:t>Q</a:t>
            </a:r>
            <a:r>
              <a:rPr lang="en-US" sz="1100" b="1" dirty="0" smtClean="0">
                <a:solidFill>
                  <a:schemeClr val="tx1"/>
                </a:solidFill>
              </a:rPr>
              <a:t>ualified </a:t>
            </a:r>
            <a:endParaRPr lang="en-ZA" sz="1100" b="1" dirty="0">
              <a:solidFill>
                <a:schemeClr val="tx1"/>
              </a:solidFill>
            </a:endParaRPr>
          </a:p>
        </p:txBody>
      </p:sp>
    </p:spTree>
    <p:extLst>
      <p:ext uri="{BB962C8B-B14F-4D97-AF65-F5344CB8AC3E}">
        <p14:creationId xmlns:p14="http://schemas.microsoft.com/office/powerpoint/2010/main" xmlns="" val="338232467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6</a:t>
            </a:fld>
            <a:endParaRPr lang="en-US" altLang="en-US" sz="1400" smtClean="0">
              <a:latin typeface="Times" pitchFamily="18" charset="0"/>
            </a:endParaRPr>
          </a:p>
        </p:txBody>
      </p:sp>
      <p:cxnSp>
        <p:nvCxnSpPr>
          <p:cNvPr id="6" name="Straight Connector 5"/>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0" y="662219"/>
            <a:ext cx="8964488" cy="954107"/>
          </a:xfrm>
          <a:prstGeom prst="rect">
            <a:avLst/>
          </a:prstGeom>
          <a:noFill/>
        </p:spPr>
        <p:txBody>
          <a:bodyPr wrap="square" rtlCol="0">
            <a:spAutoFit/>
          </a:bodyPr>
          <a:lstStyle/>
          <a:p>
            <a:r>
              <a:rPr lang="en-ZA" sz="2800" b="1" dirty="0" smtClean="0">
                <a:solidFill>
                  <a:schemeClr val="accent6"/>
                </a:solidFill>
              </a:rPr>
              <a:t>Programme Structure of the Department (Main Vote and PMTE)</a:t>
            </a:r>
            <a:endParaRPr lang="en-ZA" sz="2800" b="1" dirty="0">
              <a:solidFill>
                <a:schemeClr val="accent6"/>
              </a:solidFill>
            </a:endParaRPr>
          </a:p>
        </p:txBody>
      </p:sp>
      <p:pic>
        <p:nvPicPr>
          <p:cNvPr id="8" name="Picture 7" descr="southafrica-flag1"/>
          <p:cNvPicPr>
            <a:picLocks noChangeAspect="1" noChangeArrowheads="1" noCrop="1"/>
          </p:cNvPicPr>
          <p:nvPr/>
        </p:nvPicPr>
        <p:blipFill>
          <a:blip r:embed="rId4" cstate="print"/>
          <a:srcRect/>
          <a:stretch>
            <a:fillRect/>
          </a:stretch>
        </p:blipFill>
        <p:spPr bwMode="auto">
          <a:xfrm>
            <a:off x="7668344" y="6263640"/>
            <a:ext cx="415052" cy="274320"/>
          </a:xfrm>
          <a:prstGeom prst="rect">
            <a:avLst/>
          </a:prstGeom>
          <a:noFill/>
          <a:ln w="9525">
            <a:noFill/>
            <a:miter lim="800000"/>
            <a:headEnd/>
            <a:tailEnd/>
          </a:ln>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Picture 10"/>
          <p:cNvPicPr>
            <a:picLocks noChangeAspect="1"/>
          </p:cNvPicPr>
          <p:nvPr/>
        </p:nvPicPr>
        <p:blipFill>
          <a:blip r:embed="rId5" cstate="print"/>
          <a:stretch>
            <a:fillRect/>
          </a:stretch>
        </p:blipFill>
        <p:spPr>
          <a:xfrm>
            <a:off x="-7962" y="1616326"/>
            <a:ext cx="9168908" cy="853572"/>
          </a:xfrm>
          <a:prstGeom prst="rect">
            <a:avLst/>
          </a:prstGeom>
        </p:spPr>
      </p:pic>
      <p:pic>
        <p:nvPicPr>
          <p:cNvPr id="12" name="Picture 11"/>
          <p:cNvPicPr>
            <a:picLocks noChangeAspect="1"/>
          </p:cNvPicPr>
          <p:nvPr/>
        </p:nvPicPr>
        <p:blipFill>
          <a:blip r:embed="rId6" cstate="print"/>
          <a:stretch>
            <a:fillRect/>
          </a:stretch>
        </p:blipFill>
        <p:spPr>
          <a:xfrm>
            <a:off x="-7962" y="1772815"/>
            <a:ext cx="9168908" cy="5085185"/>
          </a:xfrm>
          <a:prstGeom prst="rect">
            <a:avLst/>
          </a:prstGeom>
        </p:spPr>
      </p:pic>
    </p:spTree>
    <p:extLst>
      <p:ext uri="{BB962C8B-B14F-4D97-AF65-F5344CB8AC3E}">
        <p14:creationId xmlns:p14="http://schemas.microsoft.com/office/powerpoint/2010/main" xmlns="" val="382047806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60</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a:xfrm>
            <a:off x="91852" y="1093117"/>
            <a:ext cx="8960296" cy="369332"/>
          </a:xfrm>
          <a:prstGeom prst="rect">
            <a:avLst/>
          </a:prstGeom>
        </p:spPr>
        <p:txBody>
          <a:bodyPr wrap="square">
            <a:spAutoFit/>
          </a:bodyPr>
          <a:lstStyle/>
          <a:p>
            <a:pPr fontAlgn="t"/>
            <a:endParaRPr lang="en-ZA" dirty="0"/>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ZA" sz="2400" b="1" dirty="0" smtClean="0">
                <a:solidFill>
                  <a:schemeClr val="bg1"/>
                </a:solidFill>
              </a:rPr>
              <a:t>1. HISTORICAL AUDIT OUTCOMES</a:t>
            </a:r>
          </a:p>
          <a:p>
            <a:r>
              <a:rPr lang="en-US" sz="2400" b="1" dirty="0" smtClean="0">
                <a:solidFill>
                  <a:schemeClr val="bg1"/>
                </a:solidFill>
              </a:rPr>
              <a:t>An overview</a:t>
            </a:r>
            <a:endParaRPr lang="en-ZA" sz="2400" b="1" dirty="0">
              <a:solidFill>
                <a:schemeClr val="bg1"/>
              </a:solidFill>
            </a:endParaRP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22" name="Content Placeholder 3"/>
          <p:cNvGraphicFramePr>
            <a:graphicFrameLocks/>
          </p:cNvGraphicFramePr>
          <p:nvPr>
            <p:extLst>
              <p:ext uri="{D42A27DB-BD31-4B8C-83A1-F6EECF244321}">
                <p14:modId xmlns:p14="http://schemas.microsoft.com/office/powerpoint/2010/main" xmlns="" val="2603354827"/>
              </p:ext>
            </p:extLst>
          </p:nvPr>
        </p:nvGraphicFramePr>
        <p:xfrm>
          <a:off x="0" y="803612"/>
          <a:ext cx="9144000" cy="5915351"/>
        </p:xfrm>
        <a:graphic>
          <a:graphicData uri="http://schemas.openxmlformats.org/drawingml/2006/table">
            <a:tbl>
              <a:tblPr firstRow="1" bandRow="1">
                <a:tableStyleId>{93296810-A885-4BE3-A3E7-6D5BEEA58F35}</a:tableStyleId>
              </a:tblPr>
              <a:tblGrid>
                <a:gridCol w="1231882"/>
                <a:gridCol w="4209176"/>
                <a:gridCol w="3702942"/>
              </a:tblGrid>
              <a:tr h="228820">
                <a:tc>
                  <a:txBody>
                    <a:bodyPr/>
                    <a:lstStyle/>
                    <a:p>
                      <a:pPr algn="ctr"/>
                      <a:r>
                        <a:rPr lang="en-ZA" sz="1300" dirty="0" smtClean="0"/>
                        <a:t>Assertion</a:t>
                      </a:r>
                      <a:endParaRPr lang="en-ZA" sz="1300" dirty="0"/>
                    </a:p>
                  </a:txBody>
                  <a:tcPr marL="54416" marR="54416" marT="27208" marB="27208">
                    <a:solidFill>
                      <a:schemeClr val="accent6"/>
                    </a:solidFill>
                  </a:tcPr>
                </a:tc>
                <a:tc>
                  <a:txBody>
                    <a:bodyPr/>
                    <a:lstStyle/>
                    <a:p>
                      <a:pPr algn="ctr"/>
                      <a:r>
                        <a:rPr lang="en-ZA" sz="1300" dirty="0" smtClean="0"/>
                        <a:t>Approach</a:t>
                      </a:r>
                      <a:endParaRPr lang="en-ZA" sz="1300" dirty="0"/>
                    </a:p>
                  </a:txBody>
                  <a:tcPr marL="54416" marR="54416" marT="27208" marB="27208">
                    <a:solidFill>
                      <a:schemeClr val="accent6"/>
                    </a:solidFill>
                  </a:tcPr>
                </a:tc>
                <a:tc>
                  <a:txBody>
                    <a:bodyPr/>
                    <a:lstStyle/>
                    <a:p>
                      <a:pPr algn="ctr"/>
                      <a:r>
                        <a:rPr lang="en-ZA" sz="1300" dirty="0" smtClean="0"/>
                        <a:t>Management status</a:t>
                      </a:r>
                      <a:r>
                        <a:rPr lang="en-ZA" sz="1300" baseline="0" dirty="0" smtClean="0"/>
                        <a:t> confirmed by AGSA audit</a:t>
                      </a:r>
                      <a:endParaRPr lang="en-ZA" sz="1300" dirty="0"/>
                    </a:p>
                  </a:txBody>
                  <a:tcPr marL="54416" marR="54416" marT="27208" marB="27208">
                    <a:solidFill>
                      <a:schemeClr val="accent6"/>
                    </a:solidFill>
                  </a:tcPr>
                </a:tc>
              </a:tr>
              <a:tr h="1478455">
                <a:tc>
                  <a:txBody>
                    <a:bodyPr/>
                    <a:lstStyle/>
                    <a:p>
                      <a:r>
                        <a:rPr lang="en-ZA" sz="1300" dirty="0" smtClean="0">
                          <a:solidFill>
                            <a:schemeClr val="tx1"/>
                          </a:solidFill>
                        </a:rPr>
                        <a:t>Completeness</a:t>
                      </a:r>
                    </a:p>
                    <a:p>
                      <a:endParaRPr lang="en-ZA" sz="1300" b="1" dirty="0" smtClean="0">
                        <a:solidFill>
                          <a:schemeClr val="tx1"/>
                        </a:solidFill>
                      </a:endParaRPr>
                    </a:p>
                  </a:txBody>
                  <a:tcPr marL="54416" marR="54416" marT="27208" marB="27208">
                    <a:solidFill>
                      <a:srgbClr val="00B050"/>
                    </a:solidFill>
                  </a:tcPr>
                </a:tc>
                <a:tc>
                  <a:txBody>
                    <a:bodyPr/>
                    <a:lstStyle/>
                    <a:p>
                      <a:r>
                        <a:rPr lang="en-ZA" sz="1300" dirty="0" smtClean="0"/>
                        <a:t>Use of deeds download in conjunction with DRDLR &amp; extensive reconciliation of data with other State land custodians for all registered properties.</a:t>
                      </a:r>
                    </a:p>
                    <a:p>
                      <a:endParaRPr lang="en-ZA" sz="1300" dirty="0" smtClean="0"/>
                    </a:p>
                    <a:p>
                      <a:r>
                        <a:rPr lang="en-ZA" sz="1300" dirty="0" smtClean="0"/>
                        <a:t>Deeds / Aktex is used as a basis and substantiated with other documents  &amp; Sources e.g. Copy Original Title deeds &amp; SG diagrams</a:t>
                      </a:r>
                    </a:p>
                    <a:p>
                      <a:endParaRPr lang="en-ZA" sz="1300" dirty="0" smtClean="0"/>
                    </a:p>
                    <a:p>
                      <a:r>
                        <a:rPr lang="en-ZA" sz="1300" dirty="0" smtClean="0"/>
                        <a:t>-Compliance with the Immovable Asset Guide </a:t>
                      </a:r>
                      <a:endParaRPr lang="en-ZA" sz="1300" b="0" dirty="0" smtClean="0">
                        <a:solidFill>
                          <a:schemeClr val="tx1">
                            <a:lumMod val="50000"/>
                          </a:schemeClr>
                        </a:solidFill>
                      </a:endParaRPr>
                    </a:p>
                  </a:txBody>
                  <a:tcPr marL="54416" marR="54416" marT="27208" marB="27208">
                    <a:solidFill>
                      <a:schemeClr val="bg2"/>
                    </a:solidFill>
                  </a:tcPr>
                </a:tc>
                <a:tc>
                  <a:txBody>
                    <a:bodyPr/>
                    <a:lstStyle/>
                    <a:p>
                      <a:endParaRPr lang="en-ZA" sz="1300" dirty="0" smtClean="0"/>
                    </a:p>
                    <a:p>
                      <a:r>
                        <a:rPr lang="en-ZA" sz="1300" dirty="0" smtClean="0"/>
                        <a:t>Addressed by management</a:t>
                      </a:r>
                    </a:p>
                    <a:p>
                      <a:endParaRPr lang="en-US" sz="1300" b="0" dirty="0" smtClean="0">
                        <a:solidFill>
                          <a:schemeClr val="tx1">
                            <a:lumMod val="50000"/>
                          </a:schemeClr>
                        </a:solidFill>
                      </a:endParaRPr>
                    </a:p>
                    <a:p>
                      <a:r>
                        <a:rPr lang="en-US" sz="1300" b="0" dirty="0" smtClean="0">
                          <a:solidFill>
                            <a:schemeClr val="tx1">
                              <a:lumMod val="50000"/>
                            </a:schemeClr>
                          </a:solidFill>
                        </a:rPr>
                        <a:t>No significant</a:t>
                      </a:r>
                      <a:r>
                        <a:rPr lang="en-US" sz="1300" b="0" baseline="0" dirty="0" smtClean="0">
                          <a:solidFill>
                            <a:schemeClr val="tx1">
                              <a:lumMod val="50000"/>
                            </a:schemeClr>
                          </a:solidFill>
                        </a:rPr>
                        <a:t> exceptions identified by the AGSA</a:t>
                      </a:r>
                      <a:endParaRPr lang="en-ZA" sz="1300" b="0" dirty="0" smtClean="0">
                        <a:solidFill>
                          <a:schemeClr val="tx1">
                            <a:lumMod val="50000"/>
                          </a:schemeClr>
                        </a:solidFill>
                      </a:endParaRPr>
                    </a:p>
                  </a:txBody>
                  <a:tcPr marL="54416" marR="54416" marT="27208" marB="27208">
                    <a:solidFill>
                      <a:schemeClr val="bg2"/>
                    </a:solidFill>
                  </a:tcPr>
                </a:tc>
              </a:tr>
              <a:tr h="772955">
                <a:tc>
                  <a:txBody>
                    <a:bodyPr/>
                    <a:lstStyle/>
                    <a:p>
                      <a:r>
                        <a:rPr lang="en-ZA" sz="1300" dirty="0" smtClean="0">
                          <a:solidFill>
                            <a:schemeClr val="tx1"/>
                          </a:solidFill>
                        </a:rPr>
                        <a:t>Ownership</a:t>
                      </a:r>
                    </a:p>
                    <a:p>
                      <a:pPr marL="0" marR="0" indent="0" algn="l" defTabSz="914400" rtl="0" eaLnBrk="1" fontAlgn="auto" latinLnBrk="0" hangingPunct="1">
                        <a:lnSpc>
                          <a:spcPct val="100000"/>
                        </a:lnSpc>
                        <a:spcBef>
                          <a:spcPts val="0"/>
                        </a:spcBef>
                        <a:spcAft>
                          <a:spcPts val="0"/>
                        </a:spcAft>
                        <a:buClrTx/>
                        <a:buSzTx/>
                        <a:buFontTx/>
                        <a:buNone/>
                        <a:tabLst/>
                        <a:defRPr/>
                      </a:pPr>
                      <a:r>
                        <a:rPr lang="en-ZA" sz="1300" dirty="0" smtClean="0">
                          <a:solidFill>
                            <a:schemeClr val="tx1"/>
                          </a:solidFill>
                        </a:rPr>
                        <a:t>Rights &amp; Obligations</a:t>
                      </a:r>
                      <a:endParaRPr lang="en-ZA" sz="1300" b="1" dirty="0" smtClean="0">
                        <a:solidFill>
                          <a:schemeClr val="tx1"/>
                        </a:solidFill>
                      </a:endParaRPr>
                    </a:p>
                  </a:txBody>
                  <a:tcPr marL="54416" marR="54416" marT="27208" marB="27208">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300" dirty="0" smtClean="0"/>
                        <a:t>-Ownership is confirmed</a:t>
                      </a:r>
                      <a:r>
                        <a:rPr lang="en-ZA" sz="1300" baseline="0" dirty="0" smtClean="0"/>
                        <a:t> as per Title Deed/Aktex</a:t>
                      </a:r>
                      <a:endParaRPr lang="en-ZA" sz="1300" dirty="0" smtClean="0"/>
                    </a:p>
                    <a:p>
                      <a:r>
                        <a:rPr lang="en-ZA" sz="1300" dirty="0" smtClean="0"/>
                        <a:t>-Vesting process is</a:t>
                      </a:r>
                      <a:r>
                        <a:rPr lang="en-ZA" sz="1300" baseline="0" dirty="0" smtClean="0"/>
                        <a:t> also </a:t>
                      </a:r>
                      <a:r>
                        <a:rPr lang="en-ZA" sz="1300" dirty="0" smtClean="0"/>
                        <a:t>confirming ownership</a:t>
                      </a:r>
                    </a:p>
                    <a:p>
                      <a:r>
                        <a:rPr lang="en-ZA" sz="1300" dirty="0" smtClean="0"/>
                        <a:t>-Payment of rates and taxes</a:t>
                      </a:r>
                    </a:p>
                    <a:p>
                      <a:r>
                        <a:rPr lang="en-ZA" sz="1300" dirty="0" smtClean="0"/>
                        <a:t>-Physical verification</a:t>
                      </a:r>
                      <a:r>
                        <a:rPr lang="en-ZA" sz="1300" baseline="0" dirty="0" smtClean="0"/>
                        <a:t> to prove property use &amp; confirm custodian</a:t>
                      </a:r>
                      <a:endParaRPr lang="en-ZA" sz="1300" b="0" dirty="0">
                        <a:solidFill>
                          <a:schemeClr val="tx1">
                            <a:lumMod val="50000"/>
                          </a:schemeClr>
                        </a:solidFill>
                      </a:endParaRPr>
                    </a:p>
                  </a:txBody>
                  <a:tcPr marL="54416" marR="54416" marT="27208" marB="27208">
                    <a:solidFill>
                      <a:schemeClr val="bg1">
                        <a:lumMod val="95000"/>
                      </a:schemeClr>
                    </a:solidFill>
                  </a:tcPr>
                </a:tc>
                <a:tc>
                  <a:txBody>
                    <a:bodyPr/>
                    <a:lstStyle/>
                    <a:p>
                      <a:r>
                        <a:rPr lang="en-ZA" sz="1300" dirty="0" smtClean="0"/>
                        <a:t>Currently</a:t>
                      </a:r>
                      <a:r>
                        <a:rPr lang="en-ZA" sz="1300" baseline="0" dirty="0" smtClean="0"/>
                        <a:t> ongoing with respect to state domestic facilities</a:t>
                      </a:r>
                    </a:p>
                    <a:p>
                      <a:endParaRPr lang="en-US" sz="1300" b="0" baseline="0" dirty="0" smtClean="0">
                        <a:solidFill>
                          <a:schemeClr val="tx1">
                            <a:lumMod val="50000"/>
                          </a:schemeClr>
                        </a:solidFill>
                      </a:endParaRPr>
                    </a:p>
                    <a:p>
                      <a:r>
                        <a:rPr lang="en-US" sz="1300" b="0" dirty="0" smtClean="0">
                          <a:solidFill>
                            <a:schemeClr val="tx1">
                              <a:lumMod val="50000"/>
                            </a:schemeClr>
                          </a:solidFill>
                        </a:rPr>
                        <a:t>Significant</a:t>
                      </a:r>
                      <a:r>
                        <a:rPr lang="en-US" sz="1300" b="0" baseline="0" dirty="0" smtClean="0">
                          <a:solidFill>
                            <a:schemeClr val="tx1">
                              <a:lumMod val="50000"/>
                            </a:schemeClr>
                          </a:solidFill>
                        </a:rPr>
                        <a:t> exceptions  identified by the AGSA</a:t>
                      </a:r>
                      <a:endParaRPr lang="en-ZA" sz="1300" b="0" dirty="0">
                        <a:solidFill>
                          <a:schemeClr val="tx1">
                            <a:lumMod val="50000"/>
                          </a:schemeClr>
                        </a:solidFill>
                      </a:endParaRPr>
                    </a:p>
                  </a:txBody>
                  <a:tcPr marL="54416" marR="54416" marT="27208" marB="27208">
                    <a:solidFill>
                      <a:schemeClr val="bg1">
                        <a:lumMod val="95000"/>
                      </a:schemeClr>
                    </a:solidFill>
                  </a:tcPr>
                </a:tc>
              </a:tr>
              <a:tr h="734662">
                <a:tc>
                  <a:txBody>
                    <a:bodyPr/>
                    <a:lstStyle/>
                    <a:p>
                      <a:r>
                        <a:rPr lang="en-ZA" sz="1300" dirty="0" smtClean="0">
                          <a:solidFill>
                            <a:schemeClr val="tx1"/>
                          </a:solidFill>
                        </a:rPr>
                        <a:t>Existence</a:t>
                      </a:r>
                      <a:endParaRPr lang="en-ZA" sz="1300" b="1" dirty="0">
                        <a:solidFill>
                          <a:schemeClr val="tx1"/>
                        </a:solidFill>
                      </a:endParaRPr>
                    </a:p>
                  </a:txBody>
                  <a:tcPr marL="54416" marR="54416" marT="27208" marB="27208">
                    <a:solidFill>
                      <a:srgbClr val="00B050"/>
                    </a:solidFill>
                  </a:tcPr>
                </a:tc>
                <a:tc>
                  <a:txBody>
                    <a:bodyPr/>
                    <a:lstStyle/>
                    <a:p>
                      <a:pPr marL="0" algn="l" defTabSz="914400" rtl="0" eaLnBrk="1" latinLnBrk="0" hangingPunct="1"/>
                      <a:r>
                        <a:rPr lang="en-ZA" sz="1300" kern="1200" dirty="0" smtClean="0"/>
                        <a:t>-Conducting physical verification and other desktop methodologies to prove existence and have photos, GPS Coordinates &amp; SG diagrams as portfolio of evidence</a:t>
                      </a:r>
                      <a:endParaRPr lang="en-ZA" sz="1300" b="0" kern="1200" dirty="0">
                        <a:solidFill>
                          <a:schemeClr val="tx1">
                            <a:lumMod val="50000"/>
                          </a:schemeClr>
                        </a:solidFill>
                        <a:latin typeface="+mn-lt"/>
                        <a:ea typeface="+mn-ea"/>
                        <a:cs typeface="+mn-cs"/>
                      </a:endParaRPr>
                    </a:p>
                  </a:txBody>
                  <a:tcPr marL="54416" marR="54416" marT="27208" marB="27208">
                    <a:solidFill>
                      <a:schemeClr val="bg2"/>
                    </a:solidFill>
                  </a:tcPr>
                </a:tc>
                <a:tc>
                  <a:txBody>
                    <a:bodyPr/>
                    <a:lstStyle/>
                    <a:p>
                      <a:r>
                        <a:rPr lang="en-ZA" sz="1300" dirty="0" smtClean="0"/>
                        <a:t>Addressed by management</a:t>
                      </a:r>
                    </a:p>
                    <a:p>
                      <a:endParaRPr lang="en-US" sz="1300" b="0" dirty="0" smtClean="0">
                        <a:solidFill>
                          <a:schemeClr val="tx1">
                            <a:lumMod val="50000"/>
                          </a:schemeClr>
                        </a:solidFill>
                      </a:endParaRPr>
                    </a:p>
                    <a:p>
                      <a:r>
                        <a:rPr lang="en-US" sz="1300" b="0" dirty="0" smtClean="0">
                          <a:solidFill>
                            <a:schemeClr val="tx1">
                              <a:lumMod val="50000"/>
                            </a:schemeClr>
                          </a:solidFill>
                        </a:rPr>
                        <a:t>No significant</a:t>
                      </a:r>
                      <a:r>
                        <a:rPr lang="en-US" sz="1300" b="0" baseline="0" dirty="0" smtClean="0">
                          <a:solidFill>
                            <a:schemeClr val="tx1">
                              <a:lumMod val="50000"/>
                            </a:schemeClr>
                          </a:solidFill>
                        </a:rPr>
                        <a:t> exceptions identified by the AGSA</a:t>
                      </a:r>
                      <a:endParaRPr lang="en-ZA" sz="1300" b="0" dirty="0" smtClean="0">
                        <a:solidFill>
                          <a:schemeClr val="tx1">
                            <a:lumMod val="50000"/>
                          </a:schemeClr>
                        </a:solidFill>
                      </a:endParaRPr>
                    </a:p>
                    <a:p>
                      <a:pPr marL="0" algn="l" defTabSz="914400" rtl="0" eaLnBrk="1" latinLnBrk="0" hangingPunct="1"/>
                      <a:endParaRPr lang="en-ZA" sz="1300" b="0" kern="1200" dirty="0">
                        <a:solidFill>
                          <a:schemeClr val="tx1">
                            <a:lumMod val="50000"/>
                          </a:schemeClr>
                        </a:solidFill>
                        <a:latin typeface="+mn-lt"/>
                        <a:ea typeface="+mn-ea"/>
                        <a:cs typeface="+mn-cs"/>
                      </a:endParaRPr>
                    </a:p>
                  </a:txBody>
                  <a:tcPr marL="54416" marR="54416" marT="27208" marB="27208">
                    <a:solidFill>
                      <a:schemeClr val="bg2"/>
                    </a:solidFill>
                  </a:tcPr>
                </a:tc>
              </a:tr>
              <a:tr h="690271">
                <a:tc>
                  <a:txBody>
                    <a:bodyPr/>
                    <a:lstStyle/>
                    <a:p>
                      <a:pPr marL="0" algn="l" defTabSz="914400" rtl="0" eaLnBrk="1" latinLnBrk="0" hangingPunct="1"/>
                      <a:r>
                        <a:rPr lang="en-ZA" sz="1300" kern="1200" dirty="0" smtClean="0">
                          <a:solidFill>
                            <a:schemeClr val="tx1"/>
                          </a:solidFill>
                          <a:latin typeface="+mn-lt"/>
                          <a:ea typeface="+mn-ea"/>
                          <a:cs typeface="+mn-cs"/>
                        </a:rPr>
                        <a:t>Presentation &amp; Disclosure</a:t>
                      </a:r>
                      <a:endParaRPr lang="en-ZA" sz="1300" kern="1200" dirty="0">
                        <a:solidFill>
                          <a:schemeClr val="tx1"/>
                        </a:solidFill>
                        <a:latin typeface="+mn-lt"/>
                        <a:ea typeface="+mn-ea"/>
                        <a:cs typeface="+mn-cs"/>
                      </a:endParaRPr>
                    </a:p>
                  </a:txBody>
                  <a:tcPr marL="54416" marR="54416" marT="27208" marB="27208">
                    <a:solidFill>
                      <a:srgbClr val="00B050"/>
                    </a:solidFill>
                  </a:tcPr>
                </a:tc>
                <a:tc>
                  <a:txBody>
                    <a:bodyPr/>
                    <a:lstStyle/>
                    <a:p>
                      <a:pPr marL="0" algn="l" defTabSz="914400" rtl="0" eaLnBrk="1" latinLnBrk="0" hangingPunct="1"/>
                      <a:r>
                        <a:rPr lang="en-ZA" sz="1300" kern="1200" dirty="0" smtClean="0"/>
                        <a:t>-Comply with the applicable Accounting Framework (MCS or GRAP)</a:t>
                      </a:r>
                      <a:r>
                        <a:rPr lang="en-ZA" sz="1300" kern="1200" baseline="0" dirty="0" smtClean="0"/>
                        <a:t> and NT</a:t>
                      </a:r>
                      <a:r>
                        <a:rPr lang="en-ZA" sz="1300" kern="1200" dirty="0" smtClean="0"/>
                        <a:t> Immovable Asset Guide</a:t>
                      </a:r>
                      <a:endParaRPr lang="en-ZA" sz="1300" b="0" kern="1200" dirty="0">
                        <a:solidFill>
                          <a:schemeClr val="tx1">
                            <a:lumMod val="50000"/>
                          </a:schemeClr>
                        </a:solidFill>
                        <a:latin typeface="+mn-lt"/>
                        <a:ea typeface="+mn-ea"/>
                        <a:cs typeface="+mn-cs"/>
                      </a:endParaRPr>
                    </a:p>
                  </a:txBody>
                  <a:tcPr marL="54416" marR="54416" marT="27208" marB="27208">
                    <a:solidFill>
                      <a:schemeClr val="bg1">
                        <a:lumMod val="95000"/>
                      </a:schemeClr>
                    </a:solidFill>
                  </a:tcPr>
                </a:tc>
                <a:tc>
                  <a:txBody>
                    <a:bodyPr/>
                    <a:lstStyle/>
                    <a:p>
                      <a:pPr marL="0" algn="l" defTabSz="914400" rtl="0" eaLnBrk="1" latinLnBrk="0" hangingPunct="1"/>
                      <a:r>
                        <a:rPr lang="en-ZA" sz="1300" kern="1200" dirty="0" smtClean="0"/>
                        <a:t>-GRAP team to compile notes and supporting schedules to the financial statements including new disclosure requirements</a:t>
                      </a:r>
                      <a:endParaRPr lang="en-ZA" sz="1300" b="0" kern="1200" dirty="0" smtClean="0">
                        <a:solidFill>
                          <a:schemeClr val="tx1">
                            <a:lumMod val="50000"/>
                          </a:schemeClr>
                        </a:solidFill>
                        <a:latin typeface="+mn-lt"/>
                        <a:ea typeface="+mn-ea"/>
                        <a:cs typeface="+mn-cs"/>
                      </a:endParaRPr>
                    </a:p>
                  </a:txBody>
                  <a:tcPr marL="54416" marR="54416" marT="27208" marB="27208">
                    <a:solidFill>
                      <a:schemeClr val="bg1">
                        <a:lumMod val="95000"/>
                      </a:schemeClr>
                    </a:solidFill>
                  </a:tcPr>
                </a:tc>
              </a:tr>
              <a:tr h="1240504">
                <a:tc>
                  <a:txBody>
                    <a:bodyPr/>
                    <a:lstStyle/>
                    <a:p>
                      <a:pPr marL="0" algn="l" defTabSz="914400" rtl="0" eaLnBrk="1" latinLnBrk="0" hangingPunct="1"/>
                      <a:r>
                        <a:rPr lang="en-ZA" sz="1300" kern="1200" dirty="0" smtClean="0">
                          <a:solidFill>
                            <a:schemeClr val="tx1"/>
                          </a:solidFill>
                          <a:latin typeface="+mn-lt"/>
                          <a:ea typeface="+mn-ea"/>
                          <a:cs typeface="+mn-cs"/>
                        </a:rPr>
                        <a:t>Valuation </a:t>
                      </a:r>
                      <a:endParaRPr lang="en-ZA" sz="1300" kern="1200" dirty="0">
                        <a:solidFill>
                          <a:schemeClr val="tx1"/>
                        </a:solidFill>
                        <a:latin typeface="+mn-lt"/>
                        <a:ea typeface="+mn-ea"/>
                        <a:cs typeface="+mn-cs"/>
                      </a:endParaRPr>
                    </a:p>
                  </a:txBody>
                  <a:tcPr marL="54416" marR="54416" marT="27208" marB="27208">
                    <a:solidFill>
                      <a:srgbClr val="FF0000"/>
                    </a:solidFill>
                  </a:tcPr>
                </a:tc>
                <a:tc>
                  <a:txBody>
                    <a:bodyPr/>
                    <a:lstStyle/>
                    <a:p>
                      <a:pPr marL="0" algn="l" defTabSz="914400" rtl="0" eaLnBrk="1" latinLnBrk="0" hangingPunct="1"/>
                      <a:r>
                        <a:rPr lang="en-ZA" sz="1300" kern="1200" dirty="0" smtClean="0"/>
                        <a:t>- Apply the Fair Value/Deemed Cost Model on land,</a:t>
                      </a:r>
                      <a:r>
                        <a:rPr lang="en-ZA" sz="1300" kern="1200" baseline="0" dirty="0" smtClean="0"/>
                        <a:t> buildings and significant components to eliminate assets recorded at R1</a:t>
                      </a:r>
                      <a:endParaRPr lang="en-ZA" sz="1300" kern="1200" dirty="0" smtClean="0"/>
                    </a:p>
                    <a:p>
                      <a:pPr marL="0" algn="l" defTabSz="914400" rtl="0" eaLnBrk="1" latinLnBrk="0" hangingPunct="1"/>
                      <a:endParaRPr lang="en-ZA" sz="1300" kern="1200" dirty="0" smtClean="0"/>
                    </a:p>
                    <a:p>
                      <a:pPr marL="0" algn="l" defTabSz="914400" rtl="0" eaLnBrk="1" latinLnBrk="0" hangingPunct="1"/>
                      <a:r>
                        <a:rPr lang="en-ZA" sz="1300" kern="1200" dirty="0" smtClean="0"/>
                        <a:t>-Classification of WCS projects (Opex vs Capex) and capitalisation of completed projects</a:t>
                      </a:r>
                    </a:p>
                  </a:txBody>
                  <a:tcPr marL="54416" marR="54416" marT="27208" marB="27208">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300" kern="1200" dirty="0" smtClean="0"/>
                        <a:t>-Please refer to valuations (next) slide  for details</a:t>
                      </a:r>
                      <a:endParaRPr lang="en-ZA" sz="1300" b="0" kern="1200" dirty="0">
                        <a:solidFill>
                          <a:schemeClr val="tx1">
                            <a:lumMod val="50000"/>
                          </a:schemeClr>
                        </a:solidFill>
                        <a:latin typeface="+mn-lt"/>
                        <a:ea typeface="+mn-ea"/>
                        <a:cs typeface="+mn-cs"/>
                      </a:endParaRPr>
                    </a:p>
                  </a:txBody>
                  <a:tcPr marL="54416" marR="54416" marT="27208" marB="27208">
                    <a:solidFill>
                      <a:schemeClr val="bg2"/>
                    </a:solidFill>
                  </a:tcPr>
                </a:tc>
              </a:tr>
            </a:tbl>
          </a:graphicData>
        </a:graphic>
      </p:graphicFrame>
    </p:spTree>
    <p:extLst>
      <p:ext uri="{BB962C8B-B14F-4D97-AF65-F5344CB8AC3E}">
        <p14:creationId xmlns:p14="http://schemas.microsoft.com/office/powerpoint/2010/main" xmlns="" val="98389511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61</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a:xfrm>
            <a:off x="91852" y="1093117"/>
            <a:ext cx="8960296" cy="369332"/>
          </a:xfrm>
          <a:prstGeom prst="rect">
            <a:avLst/>
          </a:prstGeom>
        </p:spPr>
        <p:txBody>
          <a:bodyPr wrap="square">
            <a:spAutoFit/>
          </a:bodyPr>
          <a:lstStyle/>
          <a:p>
            <a:pPr fontAlgn="t"/>
            <a:endParaRPr lang="en-ZA" dirty="0"/>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ZA" sz="2400" b="1" dirty="0" smtClean="0">
                <a:solidFill>
                  <a:schemeClr val="bg1"/>
                </a:solidFill>
              </a:rPr>
              <a:t>1. HISTORICAL AUDIT OUTCOMES</a:t>
            </a:r>
          </a:p>
          <a:p>
            <a:r>
              <a:rPr lang="en-US" sz="2400" b="1" dirty="0" smtClean="0">
                <a:solidFill>
                  <a:schemeClr val="bg1"/>
                </a:solidFill>
              </a:rPr>
              <a:t>An overview</a:t>
            </a:r>
            <a:endParaRPr lang="en-ZA" sz="2400" b="1" dirty="0">
              <a:solidFill>
                <a:schemeClr val="bg1"/>
              </a:solidFill>
            </a:endParaRP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22" name="Content Placeholder 3"/>
          <p:cNvGraphicFramePr>
            <a:graphicFrameLocks/>
          </p:cNvGraphicFramePr>
          <p:nvPr>
            <p:extLst>
              <p:ext uri="{D42A27DB-BD31-4B8C-83A1-F6EECF244321}">
                <p14:modId xmlns:p14="http://schemas.microsoft.com/office/powerpoint/2010/main" xmlns="" val="2166192626"/>
              </p:ext>
            </p:extLst>
          </p:nvPr>
        </p:nvGraphicFramePr>
        <p:xfrm>
          <a:off x="0" y="803613"/>
          <a:ext cx="9144000" cy="5401946"/>
        </p:xfrm>
        <a:graphic>
          <a:graphicData uri="http://schemas.openxmlformats.org/drawingml/2006/table">
            <a:tbl>
              <a:tblPr firstRow="1" bandRow="1">
                <a:tableStyleId>{93296810-A885-4BE3-A3E7-6D5BEEA58F35}</a:tableStyleId>
              </a:tblPr>
              <a:tblGrid>
                <a:gridCol w="1360003"/>
                <a:gridCol w="2512749"/>
                <a:gridCol w="2635624"/>
                <a:gridCol w="2635624"/>
              </a:tblGrid>
              <a:tr h="770763">
                <a:tc>
                  <a:txBody>
                    <a:bodyPr/>
                    <a:lstStyle/>
                    <a:p>
                      <a:pPr algn="ctr"/>
                      <a:r>
                        <a:rPr lang="en-ZA" sz="1500" dirty="0" smtClean="0"/>
                        <a:t>Valuation</a:t>
                      </a:r>
                      <a:r>
                        <a:rPr lang="en-ZA" sz="1500" baseline="0" dirty="0" smtClean="0"/>
                        <a:t> Method</a:t>
                      </a:r>
                      <a:endParaRPr lang="en-ZA" sz="1500" dirty="0"/>
                    </a:p>
                  </a:txBody>
                  <a:tcPr marL="68562" marR="68562" marT="34281" marB="34281"/>
                </a:tc>
                <a:tc>
                  <a:txBody>
                    <a:bodyPr/>
                    <a:lstStyle/>
                    <a:p>
                      <a:pPr algn="ctr"/>
                      <a:r>
                        <a:rPr lang="en-ZA" sz="1500" dirty="0" smtClean="0"/>
                        <a:t>2016/17</a:t>
                      </a:r>
                      <a:r>
                        <a:rPr lang="en-ZA" sz="1500" baseline="0" dirty="0" smtClean="0"/>
                        <a:t> Status</a:t>
                      </a:r>
                      <a:endParaRPr lang="en-ZA" sz="1500" dirty="0"/>
                    </a:p>
                  </a:txBody>
                  <a:tcPr marL="68562" marR="68562" marT="34281" marB="34281"/>
                </a:tc>
                <a:tc>
                  <a:txBody>
                    <a:bodyPr/>
                    <a:lstStyle/>
                    <a:p>
                      <a:pPr algn="ctr"/>
                      <a:r>
                        <a:rPr lang="en-ZA" sz="1500" dirty="0" smtClean="0"/>
                        <a:t>2017/18 Status</a:t>
                      </a:r>
                      <a:endParaRPr lang="en-ZA" sz="1500" dirty="0"/>
                    </a:p>
                  </a:txBody>
                  <a:tcPr marL="68562" marR="68562" marT="34281" marB="3428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500" dirty="0" smtClean="0"/>
                        <a:t>2018/19 Status</a:t>
                      </a:r>
                    </a:p>
                    <a:p>
                      <a:pPr algn="ctr"/>
                      <a:endParaRPr lang="en-ZA" sz="1500" dirty="0"/>
                    </a:p>
                  </a:txBody>
                  <a:tcPr marL="68562" marR="68562" marT="34281" marB="34281"/>
                </a:tc>
              </a:tr>
              <a:tr h="800186">
                <a:tc>
                  <a:txBody>
                    <a:bodyPr/>
                    <a:lstStyle/>
                    <a:p>
                      <a:r>
                        <a:rPr lang="en-ZA" sz="1500" b="0" dirty="0" smtClean="0">
                          <a:solidFill>
                            <a:schemeClr val="tx1">
                              <a:lumMod val="50000"/>
                            </a:schemeClr>
                          </a:solidFill>
                        </a:rPr>
                        <a:t>Municipal</a:t>
                      </a:r>
                      <a:r>
                        <a:rPr lang="en-ZA" sz="1500" b="0" baseline="0" dirty="0" smtClean="0">
                          <a:solidFill>
                            <a:schemeClr val="tx1">
                              <a:lumMod val="50000"/>
                            </a:schemeClr>
                          </a:solidFill>
                        </a:rPr>
                        <a:t> Valuation Roll</a:t>
                      </a:r>
                      <a:endParaRPr lang="en-ZA" sz="1500" b="0" dirty="0" smtClean="0">
                        <a:solidFill>
                          <a:schemeClr val="tx1">
                            <a:lumMod val="50000"/>
                          </a:schemeClr>
                        </a:solidFill>
                      </a:endParaRPr>
                    </a:p>
                  </a:txBody>
                  <a:tcPr marL="68562" marR="68562" marT="34281" marB="34281">
                    <a:solidFill>
                      <a:srgbClr val="00B050"/>
                    </a:solidFill>
                  </a:tcPr>
                </a:tc>
                <a:tc>
                  <a:txBody>
                    <a:bodyPr/>
                    <a:lstStyle/>
                    <a:p>
                      <a:pPr marL="285750" indent="-285750">
                        <a:buFont typeface="Arial" panose="020B0604020202020204" pitchFamily="34" charset="0"/>
                        <a:buChar char="•"/>
                      </a:pPr>
                      <a:r>
                        <a:rPr lang="en-ZA" sz="1500" b="0" dirty="0" smtClean="0">
                          <a:solidFill>
                            <a:schemeClr val="tx1">
                              <a:lumMod val="50000"/>
                            </a:schemeClr>
                          </a:solidFill>
                        </a:rPr>
                        <a:t>Findings issued by the AG</a:t>
                      </a:r>
                    </a:p>
                  </a:txBody>
                  <a:tcPr marL="68562" marR="68562" marT="34281" marB="34281"/>
                </a:tc>
                <a:tc>
                  <a:txBody>
                    <a:bodyPr/>
                    <a:lstStyle/>
                    <a:p>
                      <a:pPr marL="285750" indent="-285750">
                        <a:buFont typeface="Arial" panose="020B0604020202020204" pitchFamily="34" charset="0"/>
                        <a:buChar char="•"/>
                      </a:pPr>
                      <a:r>
                        <a:rPr lang="en-ZA" sz="1500" b="0" dirty="0" smtClean="0">
                          <a:solidFill>
                            <a:schemeClr val="tx1">
                              <a:lumMod val="50000"/>
                            </a:schemeClr>
                          </a:solidFill>
                        </a:rPr>
                        <a:t>No findings issued in the 2017/18 period of the audit</a:t>
                      </a:r>
                    </a:p>
                  </a:txBody>
                  <a:tcPr marL="68562" marR="68562" marT="34281" marB="34281"/>
                </a:tc>
                <a:tc>
                  <a:txBody>
                    <a:bodyPr/>
                    <a:lstStyle/>
                    <a:p>
                      <a:pPr marL="285750" indent="-285750">
                        <a:buFont typeface="Arial" panose="020B0604020202020204" pitchFamily="34" charset="0"/>
                        <a:buChar char="•"/>
                      </a:pPr>
                      <a:r>
                        <a:rPr lang="en-ZA" sz="1500" b="0" dirty="0" smtClean="0">
                          <a:solidFill>
                            <a:schemeClr val="tx1">
                              <a:lumMod val="50000"/>
                            </a:schemeClr>
                          </a:solidFill>
                        </a:rPr>
                        <a:t>No findings issued in the 2017/18 period of the audit</a:t>
                      </a:r>
                    </a:p>
                  </a:txBody>
                  <a:tcPr marL="68562" marR="68562" marT="34281" marB="34281"/>
                </a:tc>
              </a:tr>
              <a:tr h="942706">
                <a:tc>
                  <a:txBody>
                    <a:bodyPr/>
                    <a:lstStyle/>
                    <a:p>
                      <a:r>
                        <a:rPr lang="en-ZA" sz="1500" b="0" dirty="0" smtClean="0">
                          <a:solidFill>
                            <a:schemeClr val="tx1">
                              <a:lumMod val="50000"/>
                            </a:schemeClr>
                          </a:solidFill>
                        </a:rPr>
                        <a:t>Lightstone</a:t>
                      </a:r>
                      <a:r>
                        <a:rPr lang="en-ZA" sz="1500" b="0" baseline="0" dirty="0" smtClean="0">
                          <a:solidFill>
                            <a:schemeClr val="tx1">
                              <a:lumMod val="50000"/>
                            </a:schemeClr>
                          </a:solidFill>
                        </a:rPr>
                        <a:t> municipal valuation roll value</a:t>
                      </a:r>
                      <a:endParaRPr lang="en-ZA" sz="1500" b="0" dirty="0" smtClean="0">
                        <a:solidFill>
                          <a:schemeClr val="tx1">
                            <a:lumMod val="50000"/>
                          </a:schemeClr>
                        </a:solidFill>
                      </a:endParaRPr>
                    </a:p>
                  </a:txBody>
                  <a:tcPr marL="68562" marR="68562" marT="34281" marB="34281">
                    <a:solidFill>
                      <a:srgbClr val="00B050"/>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500" b="0" dirty="0" smtClean="0">
                          <a:solidFill>
                            <a:schemeClr val="tx1">
                              <a:lumMod val="50000"/>
                            </a:schemeClr>
                          </a:solidFill>
                        </a:rPr>
                        <a:t>Findings issued by the AG</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500" b="0" dirty="0">
                        <a:solidFill>
                          <a:schemeClr val="tx1">
                            <a:lumMod val="50000"/>
                          </a:schemeClr>
                        </a:solidFill>
                      </a:endParaRPr>
                    </a:p>
                  </a:txBody>
                  <a:tcPr marL="68562" marR="68562" marT="34281" marB="34281"/>
                </a:tc>
                <a:tc>
                  <a:txBody>
                    <a:bodyPr/>
                    <a:lstStyle/>
                    <a:p>
                      <a:pPr marL="285750" marR="0" indent="-285750" algn="l" defTabSz="115214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500" b="0" dirty="0" smtClean="0">
                          <a:solidFill>
                            <a:schemeClr val="tx1">
                              <a:lumMod val="50000"/>
                            </a:schemeClr>
                          </a:solidFill>
                        </a:rPr>
                        <a:t>No findings issued in the 2017/18 period of the audit</a:t>
                      </a:r>
                    </a:p>
                    <a:p>
                      <a:endParaRPr lang="en-ZA" sz="1500" b="0" dirty="0">
                        <a:solidFill>
                          <a:schemeClr val="tx1">
                            <a:lumMod val="50000"/>
                          </a:schemeClr>
                        </a:solidFill>
                      </a:endParaRPr>
                    </a:p>
                  </a:txBody>
                  <a:tcPr marL="68562" marR="68562" marT="34281" marB="34281"/>
                </a:tc>
                <a:tc>
                  <a:txBody>
                    <a:bodyPr/>
                    <a:lstStyle/>
                    <a:p>
                      <a:pPr marL="285750" marR="0" indent="-285750" algn="l" defTabSz="115214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500" b="0" dirty="0" smtClean="0">
                          <a:solidFill>
                            <a:schemeClr val="tx1">
                              <a:lumMod val="50000"/>
                            </a:schemeClr>
                          </a:solidFill>
                        </a:rPr>
                        <a:t>No findings issued in the 2017/18 period of the audit</a:t>
                      </a:r>
                    </a:p>
                  </a:txBody>
                  <a:tcPr marL="68562" marR="68562" marT="34281" marB="34281"/>
                </a:tc>
              </a:tr>
              <a:tr h="601856">
                <a:tc>
                  <a:txBody>
                    <a:bodyPr/>
                    <a:lstStyle/>
                    <a:p>
                      <a:r>
                        <a:rPr lang="en-ZA" sz="1500" b="0" dirty="0" smtClean="0">
                          <a:solidFill>
                            <a:schemeClr val="tx1">
                              <a:lumMod val="50000"/>
                            </a:schemeClr>
                          </a:solidFill>
                        </a:rPr>
                        <a:t>Comparable sales value</a:t>
                      </a:r>
                      <a:endParaRPr lang="en-ZA" sz="1500" b="0" dirty="0">
                        <a:solidFill>
                          <a:schemeClr val="tx1">
                            <a:lumMod val="50000"/>
                          </a:schemeClr>
                        </a:solidFill>
                      </a:endParaRPr>
                    </a:p>
                  </a:txBody>
                  <a:tcPr marL="68562" marR="68562" marT="34281" marB="34281">
                    <a:solidFill>
                      <a:srgbClr val="00B050"/>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500" b="0" dirty="0" smtClean="0">
                          <a:solidFill>
                            <a:schemeClr val="tx1">
                              <a:lumMod val="50000"/>
                            </a:schemeClr>
                          </a:solidFill>
                        </a:rPr>
                        <a:t>Findings issued by the AG</a:t>
                      </a:r>
                    </a:p>
                    <a:p>
                      <a:pPr marL="0" algn="l" defTabSz="914400" rtl="0" eaLnBrk="1" latinLnBrk="0" hangingPunct="1"/>
                      <a:endParaRPr lang="en-ZA" sz="1500" b="0" kern="1200" dirty="0">
                        <a:solidFill>
                          <a:schemeClr val="tx1">
                            <a:lumMod val="50000"/>
                          </a:schemeClr>
                        </a:solidFill>
                        <a:latin typeface="+mn-lt"/>
                        <a:ea typeface="+mn-ea"/>
                        <a:cs typeface="+mn-cs"/>
                      </a:endParaRPr>
                    </a:p>
                  </a:txBody>
                  <a:tcPr marL="68562" marR="68562" marT="34281" marB="34281"/>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500" b="0" dirty="0" smtClean="0">
                          <a:solidFill>
                            <a:schemeClr val="tx1">
                              <a:lumMod val="50000"/>
                            </a:schemeClr>
                          </a:solidFill>
                        </a:rPr>
                        <a:t>No findings issued in the 2017/18 period of the audit</a:t>
                      </a:r>
                    </a:p>
                  </a:txBody>
                  <a:tcPr marL="68562" marR="68562" marT="34281" marB="34281"/>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500" b="0" dirty="0" smtClean="0">
                          <a:solidFill>
                            <a:schemeClr val="tx1">
                              <a:lumMod val="50000"/>
                            </a:schemeClr>
                          </a:solidFill>
                        </a:rPr>
                        <a:t>No findings issued in the 2017/18 period of the audit</a:t>
                      </a:r>
                    </a:p>
                  </a:txBody>
                  <a:tcPr marL="68562" marR="68562" marT="34281" marB="34281"/>
                </a:tc>
              </a:tr>
              <a:tr h="952697">
                <a:tc>
                  <a:txBody>
                    <a:bodyPr/>
                    <a:lstStyle/>
                    <a:p>
                      <a:r>
                        <a:rPr lang="en-ZA" sz="1500" b="0" kern="1200" dirty="0" smtClean="0">
                          <a:solidFill>
                            <a:schemeClr val="tx1">
                              <a:lumMod val="50000"/>
                            </a:schemeClr>
                          </a:solidFill>
                          <a:latin typeface="+mn-lt"/>
                          <a:ea typeface="+mn-ea"/>
                          <a:cs typeface="+mn-cs"/>
                        </a:rPr>
                        <a:t>Replacement Cost </a:t>
                      </a:r>
                      <a:endParaRPr lang="en-ZA" sz="1500" b="0" kern="1200" dirty="0">
                        <a:solidFill>
                          <a:schemeClr val="tx1">
                            <a:lumMod val="50000"/>
                          </a:schemeClr>
                        </a:solidFill>
                        <a:latin typeface="+mn-lt"/>
                        <a:ea typeface="+mn-ea"/>
                        <a:cs typeface="+mn-cs"/>
                      </a:endParaRPr>
                    </a:p>
                  </a:txBody>
                  <a:tcPr marL="68562" marR="68562" marT="34281" marB="34281">
                    <a:solidFill>
                      <a:srgbClr val="FF0000"/>
                    </a:solidFill>
                  </a:tcPr>
                </a:tc>
                <a:tc>
                  <a:txBody>
                    <a:bodyPr/>
                    <a:lstStyle/>
                    <a:p>
                      <a:pPr marL="285750" indent="-285750" algn="l" defTabSz="914400" rtl="0" eaLnBrk="1" latinLnBrk="0" hangingPunct="1">
                        <a:buFont typeface="Arial" panose="020B0604020202020204" pitchFamily="34" charset="0"/>
                        <a:buChar char="•"/>
                      </a:pPr>
                      <a:r>
                        <a:rPr lang="en-ZA" sz="1500" b="0" kern="1200" dirty="0" smtClean="0">
                          <a:solidFill>
                            <a:schemeClr val="tx1">
                              <a:lumMod val="50000"/>
                            </a:schemeClr>
                          </a:solidFill>
                          <a:latin typeface="+mn-lt"/>
                          <a:ea typeface="+mn-ea"/>
                          <a:cs typeface="+mn-cs"/>
                        </a:rPr>
                        <a:t>Significant</a:t>
                      </a:r>
                      <a:r>
                        <a:rPr lang="en-ZA" sz="1500" b="0" kern="1200" baseline="0" dirty="0" smtClean="0">
                          <a:solidFill>
                            <a:schemeClr val="tx1">
                              <a:lumMod val="50000"/>
                            </a:schemeClr>
                          </a:solidFill>
                          <a:latin typeface="+mn-lt"/>
                          <a:ea typeface="+mn-ea"/>
                          <a:cs typeface="+mn-cs"/>
                        </a:rPr>
                        <a:t> findings issued by the AG</a:t>
                      </a:r>
                      <a:endParaRPr lang="en-ZA" sz="1500" b="0" kern="1200" dirty="0">
                        <a:solidFill>
                          <a:schemeClr val="tx1">
                            <a:lumMod val="50000"/>
                          </a:schemeClr>
                        </a:solidFill>
                        <a:latin typeface="+mn-lt"/>
                        <a:ea typeface="+mn-ea"/>
                        <a:cs typeface="+mn-cs"/>
                      </a:endParaRPr>
                    </a:p>
                  </a:txBody>
                  <a:tcPr marL="68562" marR="68562" marT="34281" marB="34281"/>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500" b="0" kern="1200" dirty="0" smtClean="0">
                          <a:solidFill>
                            <a:schemeClr val="tx1">
                              <a:lumMod val="50000"/>
                            </a:schemeClr>
                          </a:solidFill>
                          <a:latin typeface="+mn-lt"/>
                          <a:ea typeface="+mn-ea"/>
                          <a:cs typeface="+mn-cs"/>
                        </a:rPr>
                        <a:t>Significant</a:t>
                      </a:r>
                      <a:r>
                        <a:rPr lang="en-ZA" sz="1500" b="0" kern="1200" baseline="0" dirty="0" smtClean="0">
                          <a:solidFill>
                            <a:schemeClr val="tx1">
                              <a:lumMod val="50000"/>
                            </a:schemeClr>
                          </a:solidFill>
                          <a:latin typeface="+mn-lt"/>
                          <a:ea typeface="+mn-ea"/>
                          <a:cs typeface="+mn-cs"/>
                        </a:rPr>
                        <a:t> findings issued by the AG (</a:t>
                      </a:r>
                      <a:r>
                        <a:rPr lang="en-ZA" sz="1500" b="0" kern="1200" baseline="0" dirty="0" smtClean="0">
                          <a:solidFill>
                            <a:schemeClr val="tx1"/>
                          </a:solidFill>
                          <a:latin typeface="+mn-lt"/>
                          <a:ea typeface="+mn-ea"/>
                          <a:cs typeface="+mn-cs"/>
                        </a:rPr>
                        <a:t>extent</a:t>
                      </a:r>
                      <a:r>
                        <a:rPr lang="en-ZA" sz="1500" b="0" kern="1200" baseline="0" dirty="0" smtClean="0">
                          <a:solidFill>
                            <a:schemeClr val="tx1">
                              <a:lumMod val="50000"/>
                            </a:schemeClr>
                          </a:solidFill>
                          <a:latin typeface="+mn-lt"/>
                          <a:ea typeface="+mn-ea"/>
                          <a:cs typeface="+mn-cs"/>
                        </a:rPr>
                        <a:t>)</a:t>
                      </a:r>
                      <a:endParaRPr lang="en-ZA" sz="1500" b="0" kern="1200" dirty="0">
                        <a:solidFill>
                          <a:schemeClr val="tx1">
                            <a:lumMod val="50000"/>
                          </a:schemeClr>
                        </a:solidFill>
                        <a:latin typeface="+mn-lt"/>
                        <a:ea typeface="+mn-ea"/>
                        <a:cs typeface="+mn-cs"/>
                      </a:endParaRPr>
                    </a:p>
                  </a:txBody>
                  <a:tcPr marL="68562" marR="68562" marT="34281" marB="34281"/>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500" b="0" kern="1200" dirty="0" smtClean="0">
                          <a:solidFill>
                            <a:schemeClr val="tx1">
                              <a:lumMod val="50000"/>
                            </a:schemeClr>
                          </a:solidFill>
                          <a:latin typeface="+mn-lt"/>
                          <a:ea typeface="+mn-ea"/>
                          <a:cs typeface="+mn-cs"/>
                        </a:rPr>
                        <a:t>Significant</a:t>
                      </a:r>
                      <a:r>
                        <a:rPr lang="en-ZA" sz="1500" b="0" kern="1200" baseline="0" dirty="0" smtClean="0">
                          <a:solidFill>
                            <a:schemeClr val="tx1">
                              <a:lumMod val="50000"/>
                            </a:schemeClr>
                          </a:solidFill>
                          <a:latin typeface="+mn-lt"/>
                          <a:ea typeface="+mn-ea"/>
                          <a:cs typeface="+mn-cs"/>
                        </a:rPr>
                        <a:t> findings issued by the AG (</a:t>
                      </a:r>
                      <a:r>
                        <a:rPr lang="en-ZA" sz="1500" b="0" kern="1200" baseline="0" dirty="0" smtClean="0">
                          <a:solidFill>
                            <a:schemeClr val="tx1"/>
                          </a:solidFill>
                          <a:latin typeface="+mn-lt"/>
                          <a:ea typeface="+mn-ea"/>
                          <a:cs typeface="+mn-cs"/>
                        </a:rPr>
                        <a:t>extent</a:t>
                      </a:r>
                      <a:r>
                        <a:rPr lang="en-ZA" sz="1500" b="0" kern="1200" baseline="0" dirty="0" smtClean="0">
                          <a:solidFill>
                            <a:schemeClr val="tx1">
                              <a:lumMod val="50000"/>
                            </a:schemeClr>
                          </a:solidFill>
                          <a:latin typeface="+mn-lt"/>
                          <a:ea typeface="+mn-ea"/>
                          <a:cs typeface="+mn-cs"/>
                        </a:rPr>
                        <a:t>)</a:t>
                      </a:r>
                      <a:endParaRPr lang="en-ZA" sz="1500" b="0" kern="1200" dirty="0">
                        <a:solidFill>
                          <a:schemeClr val="tx1">
                            <a:lumMod val="50000"/>
                          </a:schemeClr>
                        </a:solidFill>
                        <a:latin typeface="+mn-lt"/>
                        <a:ea typeface="+mn-ea"/>
                        <a:cs typeface="+mn-cs"/>
                      </a:endParaRPr>
                    </a:p>
                  </a:txBody>
                  <a:tcPr marL="68562" marR="68562" marT="34281" marB="34281"/>
                </a:tc>
              </a:tr>
              <a:tr h="1293482">
                <a:tc>
                  <a:txBody>
                    <a:bodyPr/>
                    <a:lstStyle/>
                    <a:p>
                      <a:r>
                        <a:rPr lang="en-ZA" sz="1500" b="0" kern="1200" dirty="0" smtClean="0">
                          <a:solidFill>
                            <a:schemeClr val="tx1">
                              <a:lumMod val="50000"/>
                            </a:schemeClr>
                          </a:solidFill>
                          <a:latin typeface="+mn-lt"/>
                          <a:ea typeface="+mn-ea"/>
                          <a:cs typeface="+mn-cs"/>
                        </a:rPr>
                        <a:t>Valuation – Assets Under Construction</a:t>
                      </a:r>
                      <a:endParaRPr lang="en-ZA" sz="1500" b="0" kern="1200" dirty="0">
                        <a:solidFill>
                          <a:schemeClr val="tx1">
                            <a:lumMod val="50000"/>
                          </a:schemeClr>
                        </a:solidFill>
                        <a:latin typeface="+mn-lt"/>
                        <a:ea typeface="+mn-ea"/>
                        <a:cs typeface="+mn-cs"/>
                      </a:endParaRPr>
                    </a:p>
                  </a:txBody>
                  <a:tcPr marL="68562" marR="68562" marT="34281" marB="34281">
                    <a:solidFill>
                      <a:srgbClr val="00B050"/>
                    </a:solidFill>
                  </a:tcPr>
                </a:tc>
                <a:tc>
                  <a:txBody>
                    <a:bodyPr/>
                    <a:lstStyle/>
                    <a:p>
                      <a:pPr marL="285750" indent="-285750" algn="l" defTabSz="914400" rtl="0" eaLnBrk="1" latinLnBrk="0" hangingPunct="1">
                        <a:buFont typeface="Arial" panose="020B0604020202020204" pitchFamily="34" charset="0"/>
                        <a:buChar char="•"/>
                      </a:pPr>
                      <a:r>
                        <a:rPr lang="en-ZA" sz="1500" kern="1200" dirty="0" smtClean="0"/>
                        <a:t>Significant findings issued by the AG</a:t>
                      </a:r>
                    </a:p>
                  </a:txBody>
                  <a:tcPr marL="68562" marR="68562" marT="34281" marB="34281"/>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500" kern="1200" dirty="0" smtClean="0"/>
                        <a:t>No findings issued in the 2017/18 period of the audit </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500" kern="1200" dirty="0" smtClean="0"/>
                    </a:p>
                  </a:txBody>
                  <a:tcPr marL="68562" marR="68562" marT="34281" marB="34281"/>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500" kern="1200" dirty="0" smtClean="0"/>
                        <a:t>No findings issued in the 2017/18 period of the audit </a:t>
                      </a:r>
                    </a:p>
                  </a:txBody>
                  <a:tcPr marL="68562" marR="68562" marT="34281" marB="34281"/>
                </a:tc>
              </a:tr>
            </a:tbl>
          </a:graphicData>
        </a:graphic>
      </p:graphicFrame>
    </p:spTree>
    <p:extLst>
      <p:ext uri="{BB962C8B-B14F-4D97-AF65-F5344CB8AC3E}">
        <p14:creationId xmlns:p14="http://schemas.microsoft.com/office/powerpoint/2010/main" xmlns="" val="49256448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62</a:t>
            </a:fld>
            <a:endParaRPr lang="en-US" altLang="en-US" sz="1400" dirty="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ZA" sz="2400" b="1" dirty="0" smtClean="0">
                <a:solidFill>
                  <a:schemeClr val="bg1"/>
                </a:solidFill>
              </a:rPr>
              <a:t>2. Going Concern </a:t>
            </a:r>
          </a:p>
          <a:p>
            <a:r>
              <a:rPr lang="en-ZA" sz="2400" b="1" dirty="0" smtClean="0">
                <a:solidFill>
                  <a:schemeClr val="bg1"/>
                </a:solidFill>
              </a:rPr>
              <a:t>Underlying assumption</a:t>
            </a:r>
            <a:endParaRPr lang="en-ZA" sz="2400" b="1" dirty="0">
              <a:solidFill>
                <a:schemeClr val="bg1"/>
              </a:solidFill>
            </a:endParaRP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8" name="Content Placeholder 4"/>
          <p:cNvGraphicFramePr>
            <a:graphicFrameLocks/>
          </p:cNvGraphicFramePr>
          <p:nvPr>
            <p:extLst>
              <p:ext uri="{D42A27DB-BD31-4B8C-83A1-F6EECF244321}">
                <p14:modId xmlns:p14="http://schemas.microsoft.com/office/powerpoint/2010/main" xmlns="" val="2520280306"/>
              </p:ext>
            </p:extLst>
          </p:nvPr>
        </p:nvGraphicFramePr>
        <p:xfrm>
          <a:off x="251520" y="657179"/>
          <a:ext cx="4156112" cy="54522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Rectangle 1"/>
          <p:cNvSpPr/>
          <p:nvPr/>
        </p:nvSpPr>
        <p:spPr>
          <a:xfrm>
            <a:off x="375184" y="1061759"/>
            <a:ext cx="3762855" cy="4320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Uncertainty: Major indicators</a:t>
            </a:r>
            <a:endParaRPr lang="en-ZA" dirty="0"/>
          </a:p>
        </p:txBody>
      </p:sp>
      <p:graphicFrame>
        <p:nvGraphicFramePr>
          <p:cNvPr id="6" name="Diagram 5"/>
          <p:cNvGraphicFramePr/>
          <p:nvPr>
            <p:extLst>
              <p:ext uri="{D42A27DB-BD31-4B8C-83A1-F6EECF244321}">
                <p14:modId xmlns:p14="http://schemas.microsoft.com/office/powerpoint/2010/main" xmlns="" val="3555864841"/>
              </p:ext>
            </p:extLst>
          </p:nvPr>
        </p:nvGraphicFramePr>
        <p:xfrm>
          <a:off x="4531296" y="946654"/>
          <a:ext cx="4361184" cy="504056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5" name="Rectangle 4"/>
          <p:cNvSpPr/>
          <p:nvPr/>
        </p:nvSpPr>
        <p:spPr>
          <a:xfrm>
            <a:off x="341952" y="5238223"/>
            <a:ext cx="3964437" cy="5625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Notwithstanding the indicators: PMTE is still considered a going concern:</a:t>
            </a:r>
          </a:p>
        </p:txBody>
      </p:sp>
      <p:sp>
        <p:nvSpPr>
          <p:cNvPr id="4" name="Oval 3"/>
          <p:cNvSpPr/>
          <p:nvPr/>
        </p:nvSpPr>
        <p:spPr>
          <a:xfrm>
            <a:off x="1331640" y="1772816"/>
            <a:ext cx="1080120"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smtClean="0"/>
              <a:t>Deferred revenue</a:t>
            </a:r>
            <a:endParaRPr lang="en-ZA" sz="1000" dirty="0"/>
          </a:p>
        </p:txBody>
      </p:sp>
    </p:spTree>
    <p:extLst>
      <p:ext uri="{BB962C8B-B14F-4D97-AF65-F5344CB8AC3E}">
        <p14:creationId xmlns:p14="http://schemas.microsoft.com/office/powerpoint/2010/main" xmlns="" val="121252041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36581"/>
            <a:ext cx="4146071" cy="4819769"/>
          </a:xfrm>
          <a:ln w="381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endParaRPr lang="en-US" sz="1200" dirty="0"/>
          </a:p>
          <a:p>
            <a:r>
              <a:rPr lang="en-US" b="1" dirty="0" smtClean="0"/>
              <a:t>Summarized:</a:t>
            </a:r>
          </a:p>
          <a:p>
            <a:pPr lvl="1"/>
            <a:r>
              <a:rPr lang="en-US" dirty="0" smtClean="0"/>
              <a:t>Non-current assets: R127.1 b</a:t>
            </a:r>
          </a:p>
          <a:p>
            <a:pPr lvl="1"/>
            <a:r>
              <a:rPr lang="en-US" dirty="0" smtClean="0"/>
              <a:t>Current assets: R6.1 b</a:t>
            </a:r>
          </a:p>
          <a:p>
            <a:pPr lvl="1"/>
            <a:r>
              <a:rPr lang="en-US" dirty="0" smtClean="0"/>
              <a:t>Non-current liabilities: R16 m</a:t>
            </a:r>
          </a:p>
          <a:p>
            <a:pPr lvl="1"/>
            <a:r>
              <a:rPr lang="en-US" dirty="0" smtClean="0"/>
              <a:t>Current liabilities: R16.9 b             (incl. deferred revenue: R7.8b and Bank overdraft: R2.6 b) </a:t>
            </a:r>
          </a:p>
          <a:p>
            <a:r>
              <a:rPr lang="en-US" b="1" dirty="0" smtClean="0"/>
              <a:t>Key Ratios:</a:t>
            </a:r>
          </a:p>
          <a:p>
            <a:pPr lvl="1"/>
            <a:r>
              <a:rPr lang="en-US" dirty="0" smtClean="0"/>
              <a:t>Solvency Ratio -  8:1      </a:t>
            </a:r>
          </a:p>
          <a:p>
            <a:pPr lvl="1"/>
            <a:r>
              <a:rPr lang="en-US" dirty="0" smtClean="0"/>
              <a:t>Liquidity Ratio - 0.36:1</a:t>
            </a:r>
          </a:p>
          <a:p>
            <a:pPr lvl="1"/>
            <a:r>
              <a:rPr lang="en-US" dirty="0" smtClean="0"/>
              <a:t>Ratio excl. Deferred revenue - 0.67:1</a:t>
            </a:r>
          </a:p>
        </p:txBody>
      </p:sp>
      <p:graphicFrame>
        <p:nvGraphicFramePr>
          <p:cNvPr id="7" name="Diagram 6"/>
          <p:cNvGraphicFramePr/>
          <p:nvPr>
            <p:extLst>
              <p:ext uri="{D42A27DB-BD31-4B8C-83A1-F6EECF244321}">
                <p14:modId xmlns:p14="http://schemas.microsoft.com/office/powerpoint/2010/main" xmlns="" val="2438616993"/>
              </p:ext>
            </p:extLst>
          </p:nvPr>
        </p:nvGraphicFramePr>
        <p:xfrm>
          <a:off x="4774721" y="1457887"/>
          <a:ext cx="4146071" cy="41092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3995936" y="3946465"/>
            <a:ext cx="697662" cy="811090"/>
          </a:xfrm>
          <a:prstGeom prst="rect">
            <a:avLst/>
          </a:prstGeom>
          <a:solidFill>
            <a:schemeClr val="accent6">
              <a:lumMod val="75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1500" dirty="0"/>
              <a:t>Norm </a:t>
            </a:r>
          </a:p>
          <a:p>
            <a:pPr algn="ctr"/>
            <a:r>
              <a:rPr lang="en-US" dirty="0"/>
              <a:t> 2:1</a:t>
            </a:r>
          </a:p>
          <a:p>
            <a:pPr algn="ctr"/>
            <a:r>
              <a:rPr lang="en-US" dirty="0"/>
              <a:t>1:1</a:t>
            </a:r>
            <a:endParaRPr lang="en-ZA" dirty="0"/>
          </a:p>
        </p:txBody>
      </p:sp>
      <p:sp>
        <p:nvSpPr>
          <p:cNvPr id="6" name="Slide Number Placeholder 2"/>
          <p:cNvSpPr>
            <a:spLocks noGrp="1"/>
          </p:cNvSpPr>
          <p:nvPr>
            <p:ph type="sldNum" sz="quarter" idx="12"/>
          </p:nvPr>
        </p:nvSpPr>
        <p:spPr>
          <a:xfrm>
            <a:off x="6553200" y="6356350"/>
            <a:ext cx="2133600" cy="365125"/>
          </a:xfrm>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63</a:t>
            </a:fld>
            <a:endParaRPr lang="en-US" altLang="en-US" sz="1400" dirty="0" smtClean="0">
              <a:latin typeface="Times" pitchFamily="18" charset="0"/>
            </a:endParaRPr>
          </a:p>
        </p:txBody>
      </p:sp>
      <p:pic>
        <p:nvPicPr>
          <p:cNvPr id="8" name="Content Placeholder 5"/>
          <p:cNvPicPr>
            <a:picLocks noChangeAspect="1"/>
          </p:cNvPicPr>
          <p:nvPr/>
        </p:nvPicPr>
        <p:blipFill>
          <a:blip r:embed="rId8" cstate="print"/>
          <a:stretch>
            <a:fillRect/>
          </a:stretch>
        </p:blipFill>
        <p:spPr>
          <a:xfrm>
            <a:off x="0" y="1"/>
            <a:ext cx="9156771" cy="805727"/>
          </a:xfrm>
          <a:prstGeom prst="rect">
            <a:avLst/>
          </a:prstGeom>
        </p:spPr>
      </p:pic>
      <p:sp>
        <p:nvSpPr>
          <p:cNvPr id="9" name="TextBox 8"/>
          <p:cNvSpPr txBox="1"/>
          <p:nvPr/>
        </p:nvSpPr>
        <p:spPr>
          <a:xfrm>
            <a:off x="0" y="-27384"/>
            <a:ext cx="8960296" cy="830997"/>
          </a:xfrm>
          <a:prstGeom prst="rect">
            <a:avLst/>
          </a:prstGeom>
          <a:noFill/>
        </p:spPr>
        <p:txBody>
          <a:bodyPr wrap="square" rtlCol="0">
            <a:spAutoFit/>
          </a:bodyPr>
          <a:lstStyle/>
          <a:p>
            <a:r>
              <a:rPr lang="en-ZA" sz="2400" b="1" dirty="0" smtClean="0">
                <a:solidFill>
                  <a:schemeClr val="bg1"/>
                </a:solidFill>
              </a:rPr>
              <a:t>2. Statement of Financial Position</a:t>
            </a:r>
          </a:p>
          <a:p>
            <a:r>
              <a:rPr lang="en-ZA" sz="2400" b="1" dirty="0" smtClean="0">
                <a:solidFill>
                  <a:schemeClr val="bg1"/>
                </a:solidFill>
              </a:rPr>
              <a:t>Highlights</a:t>
            </a:r>
            <a:endParaRPr lang="en-ZA" sz="2400" b="1" dirty="0">
              <a:solidFill>
                <a:schemeClr val="bg1"/>
              </a:solidFill>
            </a:endParaRPr>
          </a:p>
        </p:txBody>
      </p:sp>
      <p:pic>
        <p:nvPicPr>
          <p:cNvPr id="10" name="Picture 9"/>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2321087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64</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ZA" sz="2400" b="1" dirty="0" smtClean="0">
                <a:solidFill>
                  <a:schemeClr val="bg1"/>
                </a:solidFill>
              </a:rPr>
              <a:t>Statement Of Financial Position – </a:t>
            </a:r>
          </a:p>
          <a:p>
            <a:r>
              <a:rPr lang="en-ZA" sz="2400" b="1" dirty="0" smtClean="0">
                <a:solidFill>
                  <a:schemeClr val="bg1"/>
                </a:solidFill>
              </a:rPr>
              <a:t>Assets</a:t>
            </a:r>
            <a:endParaRPr lang="en-ZA" sz="2400" b="1" dirty="0">
              <a:solidFill>
                <a:schemeClr val="bg1"/>
              </a:solidFill>
            </a:endParaRP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8" name="Table 7"/>
          <p:cNvGraphicFramePr>
            <a:graphicFrameLocks noGrp="1"/>
          </p:cNvGraphicFramePr>
          <p:nvPr>
            <p:extLst>
              <p:ext uri="{D42A27DB-BD31-4B8C-83A1-F6EECF244321}">
                <p14:modId xmlns:p14="http://schemas.microsoft.com/office/powerpoint/2010/main" xmlns="" val="1701375146"/>
              </p:ext>
            </p:extLst>
          </p:nvPr>
        </p:nvGraphicFramePr>
        <p:xfrm>
          <a:off x="74085" y="1325270"/>
          <a:ext cx="9009529" cy="3666222"/>
        </p:xfrm>
        <a:graphic>
          <a:graphicData uri="http://schemas.openxmlformats.org/drawingml/2006/table">
            <a:tbl>
              <a:tblPr firstRow="1" bandRow="1">
                <a:tableStyleId>{21E4AEA4-8DFA-4A89-87EB-49C32662AFE0}</a:tableStyleId>
              </a:tblPr>
              <a:tblGrid>
                <a:gridCol w="1462615"/>
                <a:gridCol w="952500"/>
                <a:gridCol w="939800"/>
                <a:gridCol w="768350"/>
                <a:gridCol w="495300"/>
                <a:gridCol w="4390964"/>
              </a:tblGrid>
              <a:tr h="325755">
                <a:tc>
                  <a:txBody>
                    <a:bodyPr/>
                    <a:lstStyle/>
                    <a:p>
                      <a:endParaRPr lang="en-ZA" sz="900" dirty="0"/>
                    </a:p>
                  </a:txBody>
                  <a:tcPr marL="68580" marR="68580" marT="34290" marB="34290"/>
                </a:tc>
                <a:tc>
                  <a:txBody>
                    <a:bodyPr/>
                    <a:lstStyle/>
                    <a:p>
                      <a:pPr algn="ctr"/>
                      <a:r>
                        <a:rPr lang="en-ZA" sz="1200" dirty="0" smtClean="0"/>
                        <a:t>2019</a:t>
                      </a:r>
                      <a:r>
                        <a:rPr lang="en-ZA" sz="1400" dirty="0" smtClean="0"/>
                        <a:t> </a:t>
                      </a:r>
                    </a:p>
                    <a:p>
                      <a:pPr algn="ctr"/>
                      <a:r>
                        <a:rPr lang="en-ZA" sz="800" dirty="0" smtClean="0"/>
                        <a:t>R’000</a:t>
                      </a:r>
                      <a:endParaRPr lang="en-ZA" sz="800" dirty="0"/>
                    </a:p>
                  </a:txBody>
                  <a:tcPr marL="68580" marR="68580" marT="34290" marB="34290" anchor="ctr"/>
                </a:tc>
                <a:tc>
                  <a:txBody>
                    <a:bodyPr/>
                    <a:lstStyle/>
                    <a:p>
                      <a:pPr algn="ctr"/>
                      <a:r>
                        <a:rPr lang="en-ZA" sz="1200" dirty="0" smtClean="0"/>
                        <a:t>2018</a:t>
                      </a:r>
                      <a:r>
                        <a:rPr lang="en-ZA" sz="800" baseline="0" dirty="0" smtClean="0"/>
                        <a:t> </a:t>
                      </a:r>
                    </a:p>
                    <a:p>
                      <a:pPr algn="ctr"/>
                      <a:r>
                        <a:rPr lang="en-ZA" sz="800" baseline="0" dirty="0" smtClean="0"/>
                        <a:t>R’000</a:t>
                      </a:r>
                      <a:endParaRPr lang="en-ZA" sz="800" dirty="0"/>
                    </a:p>
                  </a:txBody>
                  <a:tcPr marL="68580" marR="68580" marT="34290" marB="34290" anchor="ctr"/>
                </a:tc>
                <a:tc>
                  <a:txBody>
                    <a:bodyPr/>
                    <a:lstStyle/>
                    <a:p>
                      <a:pPr algn="ctr"/>
                      <a:r>
                        <a:rPr lang="en-ZA" sz="900" dirty="0" smtClean="0"/>
                        <a:t>Year</a:t>
                      </a:r>
                      <a:r>
                        <a:rPr lang="en-ZA" sz="900" baseline="0" dirty="0" smtClean="0"/>
                        <a:t> on Year </a:t>
                      </a:r>
                      <a:r>
                        <a:rPr lang="en-ZA" sz="800" baseline="0" dirty="0" smtClean="0"/>
                        <a:t>R’000</a:t>
                      </a:r>
                      <a:endParaRPr lang="en-ZA" sz="800" dirty="0"/>
                    </a:p>
                  </a:txBody>
                  <a:tcPr marL="68580" marR="68580" marT="34290" marB="34290" anchor="ctr"/>
                </a:tc>
                <a:tc>
                  <a:txBody>
                    <a:bodyPr/>
                    <a:lstStyle/>
                    <a:p>
                      <a:pPr algn="ctr"/>
                      <a:r>
                        <a:rPr lang="en-ZA" sz="800" dirty="0" smtClean="0"/>
                        <a:t>% change</a:t>
                      </a:r>
                      <a:endParaRPr lang="en-ZA" sz="800" dirty="0"/>
                    </a:p>
                  </a:txBody>
                  <a:tcPr marL="68580" marR="68580" marT="34290" marB="34290" anchor="ctr"/>
                </a:tc>
                <a:tc>
                  <a:txBody>
                    <a:bodyPr/>
                    <a:lstStyle/>
                    <a:p>
                      <a:pPr algn="ctr"/>
                      <a:r>
                        <a:rPr lang="en-ZA" sz="1200" dirty="0" smtClean="0"/>
                        <a:t>Comments</a:t>
                      </a:r>
                      <a:endParaRPr lang="en-ZA" sz="900" dirty="0"/>
                    </a:p>
                  </a:txBody>
                  <a:tcPr marL="68580" marR="68580" marT="34290" marB="34290" anchor="ctr"/>
                </a:tc>
              </a:tr>
              <a:tr h="434340">
                <a:tc>
                  <a:txBody>
                    <a:bodyPr/>
                    <a:lstStyle/>
                    <a:p>
                      <a:r>
                        <a:rPr lang="en-ZA" sz="1200" b="1" dirty="0" smtClean="0"/>
                        <a:t>Current assets</a:t>
                      </a:r>
                    </a:p>
                  </a:txBody>
                  <a:tcPr marL="68580" marR="68580" marT="34290" marB="34290"/>
                </a:tc>
                <a:tc>
                  <a:txBody>
                    <a:bodyPr/>
                    <a:lstStyle/>
                    <a:p>
                      <a:pPr algn="r"/>
                      <a:r>
                        <a:rPr lang="en-ZA" sz="1200" b="1" dirty="0" smtClean="0"/>
                        <a:t>6 098 991</a:t>
                      </a:r>
                      <a:endParaRPr lang="en-ZA" sz="1200" b="1" dirty="0"/>
                    </a:p>
                  </a:txBody>
                  <a:tcPr marL="68580" marR="68580" marT="34290" marB="34290">
                    <a:lnB w="12700" cap="flat" cmpd="sng" algn="ctr">
                      <a:solidFill>
                        <a:schemeClr val="tx1"/>
                      </a:solidFill>
                      <a:prstDash val="solid"/>
                      <a:round/>
                      <a:headEnd type="none" w="med" len="med"/>
                      <a:tailEnd type="none" w="med" len="med"/>
                    </a:lnB>
                  </a:tcPr>
                </a:tc>
                <a:tc>
                  <a:txBody>
                    <a:bodyPr/>
                    <a:lstStyle/>
                    <a:p>
                      <a:pPr algn="r"/>
                      <a:r>
                        <a:rPr lang="en-ZA" sz="1200" b="1" dirty="0" smtClean="0"/>
                        <a:t>5</a:t>
                      </a:r>
                      <a:r>
                        <a:rPr lang="en-ZA" sz="1200" b="1" baseline="0" dirty="0" smtClean="0"/>
                        <a:t> 5 88 184</a:t>
                      </a:r>
                      <a:endParaRPr lang="en-ZA" sz="1200" b="1" dirty="0"/>
                    </a:p>
                  </a:txBody>
                  <a:tcPr marL="68580" marR="68580" marT="34290" marB="34290">
                    <a:lnB w="12700" cap="flat" cmpd="sng" algn="ctr">
                      <a:solidFill>
                        <a:schemeClr val="tx1"/>
                      </a:solidFill>
                      <a:prstDash val="solid"/>
                      <a:round/>
                      <a:headEnd type="none" w="med" len="med"/>
                      <a:tailEnd type="none" w="med" len="med"/>
                    </a:lnB>
                  </a:tcPr>
                </a:tc>
                <a:tc>
                  <a:txBody>
                    <a:bodyPr/>
                    <a:lstStyle/>
                    <a:p>
                      <a:pPr algn="r"/>
                      <a:r>
                        <a:rPr lang="en-US" sz="1200" b="1" dirty="0" smtClean="0"/>
                        <a:t>(510 807</a:t>
                      </a:r>
                      <a:r>
                        <a:rPr lang="en-US" sz="1200" b="1" baseline="0" dirty="0" smtClean="0"/>
                        <a:t>)</a:t>
                      </a:r>
                      <a:endParaRPr lang="en-ZA" sz="1200" b="1" dirty="0"/>
                    </a:p>
                  </a:txBody>
                  <a:tcPr marL="68580" marR="68580" marT="34290" marB="34290">
                    <a:lnR w="12700" cap="flat" cmpd="sng" algn="ctr">
                      <a:solidFill>
                        <a:schemeClr val="bg1"/>
                      </a:solidFill>
                      <a:prstDash val="solid"/>
                      <a:round/>
                      <a:headEnd type="none" w="med" len="med"/>
                      <a:tailEnd type="none" w="med" len="med"/>
                    </a:lnR>
                  </a:tcPr>
                </a:tc>
                <a:tc>
                  <a:txBody>
                    <a:bodyPr/>
                    <a:lstStyle/>
                    <a:p>
                      <a:pPr algn="ctr"/>
                      <a:r>
                        <a:rPr lang="en-ZA" sz="900" b="1" dirty="0" smtClean="0"/>
                        <a:t>9%</a:t>
                      </a:r>
                      <a:endParaRPr lang="en-ZA" sz="900" b="1" dirty="0"/>
                    </a:p>
                  </a:txBody>
                  <a:tcPr marL="68580" marR="68580" marT="34290" marB="34290">
                    <a:lnL w="12700" cap="flat" cmpd="sng" algn="ctr">
                      <a:solidFill>
                        <a:schemeClr val="bg1"/>
                      </a:solidFill>
                      <a:prstDash val="solid"/>
                      <a:round/>
                      <a:headEnd type="none" w="med" len="med"/>
                      <a:tailEnd type="none" w="med" len="med"/>
                    </a:lnL>
                  </a:tcPr>
                </a:tc>
                <a:tc>
                  <a:txBody>
                    <a:bodyPr/>
                    <a:lstStyle/>
                    <a:p>
                      <a:endParaRPr lang="en-ZA" sz="1200" dirty="0"/>
                    </a:p>
                  </a:txBody>
                  <a:tcPr marL="68580" marR="68580" marT="34290" marB="34290"/>
                </a:tc>
              </a:tr>
              <a:tr h="473442">
                <a:tc>
                  <a:txBody>
                    <a:bodyPr/>
                    <a:lstStyle/>
                    <a:p>
                      <a:pPr marL="271463" lvl="1" indent="0"/>
                      <a:r>
                        <a:rPr lang="en-ZA" sz="1200" dirty="0" smtClean="0"/>
                        <a:t>Receivables</a:t>
                      </a:r>
                      <a:r>
                        <a:rPr lang="en-ZA" sz="1200" baseline="0" dirty="0" smtClean="0"/>
                        <a:t> from exchange</a:t>
                      </a:r>
                      <a:endParaRPr lang="en-ZA" sz="12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200" dirty="0" smtClean="0"/>
                        <a:t>5 702 511</a:t>
                      </a:r>
                      <a:endParaRPr lang="en-ZA" sz="1200" dirty="0"/>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a:r>
                        <a:rPr lang="en-ZA" sz="1200" dirty="0" smtClean="0"/>
                        <a:t>5 000 041</a:t>
                      </a:r>
                      <a:endParaRPr lang="en-ZA" sz="1200" dirty="0"/>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r>
                        <a:rPr lang="en-ZA" sz="1200" dirty="0" smtClean="0"/>
                        <a:t>702 470</a:t>
                      </a:r>
                      <a:endParaRPr lang="en-ZA"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4E9E9"/>
                    </a:solidFill>
                  </a:tcPr>
                </a:tc>
                <a:tc>
                  <a:txBody>
                    <a:bodyPr/>
                    <a:lstStyle/>
                    <a:p>
                      <a:pPr algn="ctr"/>
                      <a:r>
                        <a:rPr lang="en-ZA" sz="900" dirty="0" smtClean="0"/>
                        <a:t>14%</a:t>
                      </a:r>
                      <a:endParaRPr lang="en-ZA" sz="900" dirty="0"/>
                    </a:p>
                  </a:txBody>
                  <a:tcPr marL="68580" marR="68580" marT="34290" marB="34290">
                    <a:lnL w="12700" cap="flat" cmpd="sng" algn="ctr">
                      <a:solidFill>
                        <a:schemeClr val="bg1"/>
                      </a:solidFill>
                      <a:prstDash val="solid"/>
                      <a:round/>
                      <a:headEnd type="none" w="med" len="med"/>
                      <a:tailEnd type="none" w="med" len="med"/>
                    </a:lnL>
                    <a:solidFill>
                      <a:srgbClr val="F4E9E9"/>
                    </a:solidFill>
                  </a:tcPr>
                </a:tc>
                <a:tc>
                  <a:txBody>
                    <a:bodyPr/>
                    <a:lstStyle/>
                    <a:p>
                      <a:r>
                        <a:rPr lang="en-ZA" sz="1200" dirty="0" smtClean="0">
                          <a:solidFill>
                            <a:schemeClr val="tx1"/>
                          </a:solidFill>
                        </a:rPr>
                        <a:t>Increase mainly due to slow payments from debtors</a:t>
                      </a:r>
                      <a:r>
                        <a:rPr lang="en-ZA" sz="1200" baseline="0" dirty="0" smtClean="0">
                          <a:solidFill>
                            <a:schemeClr val="tx1"/>
                          </a:solidFill>
                        </a:rPr>
                        <a:t> that was assessed as recoverable - negatively impacted the bank overdraft.</a:t>
                      </a:r>
                      <a:endParaRPr lang="en-ZA" sz="1200" dirty="0">
                        <a:solidFill>
                          <a:schemeClr val="tx1"/>
                        </a:solidFill>
                      </a:endParaRPr>
                    </a:p>
                  </a:txBody>
                  <a:tcPr marL="68580" marR="68580" marT="34290" marB="34290"/>
                </a:tc>
              </a:tr>
              <a:tr h="434340">
                <a:tc>
                  <a:txBody>
                    <a:bodyPr/>
                    <a:lstStyle/>
                    <a:p>
                      <a:pPr marL="271463" lvl="1" indent="0"/>
                      <a:r>
                        <a:rPr lang="en-ZA" sz="1200" dirty="0" smtClean="0"/>
                        <a:t>Receivables from non-exchange</a:t>
                      </a:r>
                      <a:endParaRPr lang="en-ZA" sz="12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200" dirty="0" smtClean="0"/>
                        <a:t>252</a:t>
                      </a:r>
                      <a:endParaRPr lang="en-ZA" sz="1200" dirty="0"/>
                    </a:p>
                  </a:txBody>
                  <a:tcPr marL="68580" marR="68580" marT="34290" marB="34290">
                    <a:lnL w="12700" cap="flat" cmpd="sng" algn="ctr">
                      <a:solidFill>
                        <a:schemeClr val="tx1"/>
                      </a:solidFill>
                      <a:prstDash val="solid"/>
                      <a:round/>
                      <a:headEnd type="none" w="med" len="med"/>
                      <a:tailEnd type="none" w="med" len="med"/>
                    </a:lnL>
                  </a:tcPr>
                </a:tc>
                <a:tc>
                  <a:txBody>
                    <a:bodyPr/>
                    <a:lstStyle/>
                    <a:p>
                      <a:pPr algn="r"/>
                      <a:r>
                        <a:rPr lang="en-ZA" sz="1200" dirty="0" smtClean="0"/>
                        <a:t> 22</a:t>
                      </a:r>
                      <a:endParaRPr lang="en-ZA" sz="12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200" dirty="0" smtClean="0"/>
                        <a:t>203</a:t>
                      </a:r>
                      <a:endParaRPr lang="en-ZA"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8D0D0"/>
                    </a:solidFill>
                  </a:tcPr>
                </a:tc>
                <a:tc>
                  <a:txBody>
                    <a:bodyPr/>
                    <a:lstStyle/>
                    <a:p>
                      <a:pPr algn="ctr"/>
                      <a:r>
                        <a:rPr lang="en-ZA" sz="900" dirty="0" smtClean="0"/>
                        <a:t>1 045%</a:t>
                      </a:r>
                      <a:endParaRPr lang="en-ZA" sz="900" dirty="0"/>
                    </a:p>
                  </a:txBody>
                  <a:tcPr marL="68580" marR="68580" marT="34290" marB="34290">
                    <a:lnL w="12700" cap="flat" cmpd="sng" algn="ctr">
                      <a:solidFill>
                        <a:schemeClr val="bg1"/>
                      </a:solidFill>
                      <a:prstDash val="solid"/>
                      <a:round/>
                      <a:headEnd type="none" w="med" len="med"/>
                      <a:tailEnd type="none" w="med" len="med"/>
                    </a:lnL>
                    <a:solidFill>
                      <a:srgbClr val="E8D0D0"/>
                    </a:solidFill>
                  </a:tcPr>
                </a:tc>
                <a:tc>
                  <a:txBody>
                    <a:bodyPr/>
                    <a:lstStyle/>
                    <a:p>
                      <a:r>
                        <a:rPr lang="en-ZA" sz="1200" dirty="0" smtClean="0"/>
                        <a:t>Increase in prestige debtors due to deterioration in recovery</a:t>
                      </a:r>
                      <a:endParaRPr lang="en-ZA" sz="1200" dirty="0"/>
                    </a:p>
                  </a:txBody>
                  <a:tcPr marL="68580" marR="68580" marT="34290" marB="34290"/>
                </a:tc>
              </a:tr>
              <a:tr h="434340">
                <a:tc>
                  <a:txBody>
                    <a:bodyPr/>
                    <a:lstStyle/>
                    <a:p>
                      <a:pPr marL="271463" lvl="1" indent="0"/>
                      <a:r>
                        <a:rPr lang="en-ZA" sz="1200" dirty="0" smtClean="0"/>
                        <a:t>Operating lease asset</a:t>
                      </a:r>
                      <a:endParaRPr lang="en-ZA" sz="12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200" dirty="0" smtClean="0"/>
                        <a:t>389 581</a:t>
                      </a:r>
                      <a:endParaRPr lang="en-ZA" sz="1200" dirty="0"/>
                    </a:p>
                  </a:txBody>
                  <a:tcPr marL="68580" marR="68580" marT="34290" marB="34290">
                    <a:lnL w="12700" cap="flat" cmpd="sng" algn="ctr">
                      <a:solidFill>
                        <a:schemeClr val="tx1"/>
                      </a:solidFill>
                      <a:prstDash val="solid"/>
                      <a:round/>
                      <a:headEnd type="none" w="med" len="med"/>
                      <a:tailEnd type="none" w="med" len="med"/>
                    </a:lnL>
                  </a:tcPr>
                </a:tc>
                <a:tc>
                  <a:txBody>
                    <a:bodyPr/>
                    <a:lstStyle/>
                    <a:p>
                      <a:pPr algn="r"/>
                      <a:r>
                        <a:rPr lang="en-ZA" sz="1200" dirty="0" smtClean="0"/>
                        <a:t>582 154</a:t>
                      </a:r>
                      <a:endParaRPr lang="en-ZA" sz="12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200" dirty="0" smtClean="0"/>
                        <a:t>(192 573)</a:t>
                      </a:r>
                      <a:endParaRPr lang="en-ZA"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ZA" sz="900" dirty="0" smtClean="0"/>
                        <a:t>-33%</a:t>
                      </a:r>
                      <a:endParaRPr lang="en-ZA" sz="900" dirty="0"/>
                    </a:p>
                  </a:txBody>
                  <a:tcPr marL="68580" marR="68580" marT="34290" marB="34290">
                    <a:lnL w="12700" cap="flat" cmpd="sng" algn="ctr">
                      <a:solidFill>
                        <a:schemeClr val="bg1"/>
                      </a:solidFill>
                      <a:prstDash val="solid"/>
                      <a:round/>
                      <a:headEnd type="none" w="med" len="med"/>
                      <a:tailEnd type="none" w="med" len="med"/>
                    </a:lnL>
                  </a:tcPr>
                </a:tc>
                <a:tc>
                  <a:txBody>
                    <a:bodyPr/>
                    <a:lstStyle/>
                    <a:p>
                      <a:r>
                        <a:rPr lang="en-ZA" sz="1200" dirty="0" smtClean="0"/>
                        <a:t>Straight lining adjustment  for leases – decrease due to a</a:t>
                      </a:r>
                      <a:r>
                        <a:rPr lang="en-ZA" sz="1200" baseline="0" dirty="0" smtClean="0"/>
                        <a:t> number of lease contracts ending and continuing on a month-to-month basis</a:t>
                      </a:r>
                      <a:endParaRPr lang="en-ZA" sz="1200" dirty="0"/>
                    </a:p>
                  </a:txBody>
                  <a:tcPr marL="68580" marR="68580" marT="34290" marB="34290"/>
                </a:tc>
              </a:tr>
              <a:tr h="434340">
                <a:tc>
                  <a:txBody>
                    <a:bodyPr/>
                    <a:lstStyle/>
                    <a:p>
                      <a:pPr marL="271463" marR="0" lvl="1" indent="0" algn="l" defTabSz="914400" rtl="0" eaLnBrk="1" fontAlgn="auto" latinLnBrk="0" hangingPunct="1">
                        <a:lnSpc>
                          <a:spcPct val="100000"/>
                        </a:lnSpc>
                        <a:spcBef>
                          <a:spcPts val="0"/>
                        </a:spcBef>
                        <a:spcAft>
                          <a:spcPts val="0"/>
                        </a:spcAft>
                        <a:buClrTx/>
                        <a:buSzTx/>
                        <a:buFontTx/>
                        <a:buNone/>
                        <a:tabLst/>
                        <a:defRPr/>
                      </a:pPr>
                      <a:r>
                        <a:rPr lang="en-ZA" sz="1200" dirty="0" smtClean="0"/>
                        <a:t>Cash and cash equivalent </a:t>
                      </a:r>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200" dirty="0" smtClean="0"/>
                        <a:t>6</a:t>
                      </a:r>
                      <a:r>
                        <a:rPr lang="en-ZA" sz="1200" baseline="0" dirty="0" smtClean="0"/>
                        <a:t> 647</a:t>
                      </a:r>
                      <a:endParaRPr lang="en-ZA" sz="1200" dirty="0"/>
                    </a:p>
                  </a:txBody>
                  <a:tcPr marL="68580" marR="68580" marT="34290" marB="3429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a:r>
                        <a:rPr lang="en-ZA" sz="1200" dirty="0" smtClean="0"/>
                        <a:t>5 967</a:t>
                      </a:r>
                      <a:endParaRPr lang="en-ZA" sz="1200" dirty="0"/>
                    </a:p>
                  </a:txBody>
                  <a:tcPr marL="68580" marR="68580" marT="34290" marB="3429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a:r>
                        <a:rPr lang="en-ZA" sz="1200" dirty="0" smtClean="0"/>
                        <a:t>680</a:t>
                      </a:r>
                      <a:endParaRPr lang="en-ZA"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8D0D0"/>
                    </a:solidFill>
                  </a:tcPr>
                </a:tc>
                <a:tc>
                  <a:txBody>
                    <a:bodyPr/>
                    <a:lstStyle/>
                    <a:p>
                      <a:pPr algn="ctr"/>
                      <a:r>
                        <a:rPr lang="en-ZA" sz="900" dirty="0" smtClean="0"/>
                        <a:t>11%</a:t>
                      </a:r>
                      <a:endParaRPr lang="en-ZA" sz="900" dirty="0"/>
                    </a:p>
                  </a:txBody>
                  <a:tcPr marL="68580" marR="68580" marT="34290" marB="34290">
                    <a:lnL w="12700" cap="flat" cmpd="sng" algn="ctr">
                      <a:solidFill>
                        <a:schemeClr val="bg1"/>
                      </a:solidFill>
                      <a:prstDash val="solid"/>
                      <a:round/>
                      <a:headEnd type="none" w="med" len="med"/>
                      <a:tailEnd type="none" w="med" len="med"/>
                    </a:lnL>
                    <a:solidFill>
                      <a:srgbClr val="E8D0D0"/>
                    </a:solidFill>
                  </a:tcPr>
                </a:tc>
                <a:tc>
                  <a:txBody>
                    <a:bodyPr/>
                    <a:lstStyle/>
                    <a:p>
                      <a:r>
                        <a:rPr lang="en-ZA" sz="1200" dirty="0" smtClean="0"/>
                        <a:t>Increase in</a:t>
                      </a:r>
                      <a:r>
                        <a:rPr lang="en-ZA" sz="1200" baseline="0" dirty="0" smtClean="0"/>
                        <a:t> deposits received in bank balance</a:t>
                      </a:r>
                      <a:endParaRPr lang="en-ZA" sz="1200" dirty="0"/>
                    </a:p>
                  </a:txBody>
                  <a:tcPr marL="68580" marR="68580" marT="34290" marB="34290"/>
                </a:tc>
              </a:tr>
              <a:tr h="6172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smtClean="0"/>
                        <a:t>Non-current assets</a:t>
                      </a:r>
                    </a:p>
                  </a:txBody>
                  <a:tcPr marL="68580" marR="68580" marT="34290" marB="34290"/>
                </a:tc>
                <a:tc>
                  <a:txBody>
                    <a:bodyPr/>
                    <a:lstStyle/>
                    <a:p>
                      <a:pPr algn="r"/>
                      <a:r>
                        <a:rPr lang="en-ZA" sz="1200" b="1" dirty="0" smtClean="0"/>
                        <a:t>127 914 691</a:t>
                      </a:r>
                      <a:endParaRPr lang="en-ZA" sz="1200" b="1" dirty="0"/>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200" b="1" dirty="0" smtClean="0"/>
                        <a:t>127</a:t>
                      </a:r>
                      <a:r>
                        <a:rPr lang="en-ZA" sz="1200" b="1" baseline="0" dirty="0" smtClean="0"/>
                        <a:t> 303 605</a:t>
                      </a:r>
                      <a:endParaRPr lang="en-ZA" sz="1200" b="1" dirty="0"/>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200" b="1" dirty="0" smtClean="0"/>
                        <a:t>611 086</a:t>
                      </a:r>
                      <a:endParaRPr lang="en-ZA" sz="1200" b="1" dirty="0"/>
                    </a:p>
                  </a:txBody>
                  <a:tcPr marL="68580" marR="68580" marT="34290" marB="34290">
                    <a:lnR w="12700" cap="flat" cmpd="sng" algn="ctr">
                      <a:solidFill>
                        <a:schemeClr val="bg1"/>
                      </a:solidFill>
                      <a:prstDash val="solid"/>
                      <a:round/>
                      <a:headEnd type="none" w="med" len="med"/>
                      <a:tailEnd type="none" w="med" len="med"/>
                    </a:lnR>
                    <a:solidFill>
                      <a:srgbClr val="F4E9E9"/>
                    </a:solidFill>
                  </a:tcPr>
                </a:tc>
                <a:tc>
                  <a:txBody>
                    <a:bodyPr/>
                    <a:lstStyle/>
                    <a:p>
                      <a:pPr algn="ctr"/>
                      <a:r>
                        <a:rPr lang="en-ZA" sz="900" b="1" dirty="0" smtClean="0"/>
                        <a:t>0%</a:t>
                      </a:r>
                      <a:endParaRPr lang="en-ZA" sz="900" b="1" dirty="0"/>
                    </a:p>
                  </a:txBody>
                  <a:tcPr marL="68580" marR="68580" marT="34290" marB="34290">
                    <a:lnL w="12700" cap="flat" cmpd="sng" algn="ctr">
                      <a:solidFill>
                        <a:schemeClr val="bg1"/>
                      </a:solidFill>
                      <a:prstDash val="solid"/>
                      <a:round/>
                      <a:headEnd type="none" w="med" len="med"/>
                      <a:tailEnd type="none" w="med" len="med"/>
                    </a:lnL>
                    <a:solidFill>
                      <a:srgbClr val="F4E9E9"/>
                    </a:solidFill>
                  </a:tcPr>
                </a:tc>
                <a:tc>
                  <a:txBody>
                    <a:bodyPr/>
                    <a:lstStyle/>
                    <a:p>
                      <a:r>
                        <a:rPr lang="en-US" sz="1200" dirty="0" smtClean="0"/>
                        <a:t>Immovable</a:t>
                      </a:r>
                      <a:r>
                        <a:rPr lang="en-US" sz="1200" baseline="0" dirty="0" smtClean="0"/>
                        <a:t> and movable assets consisting off property, equipment, heritage assets. Includes assets-under-construction of R10,5 billion (2017/18: R10,6 billion)</a:t>
                      </a:r>
                      <a:endParaRPr lang="en-ZA" sz="1200" dirty="0"/>
                    </a:p>
                  </a:txBody>
                  <a:tcPr marL="68580" marR="68580" marT="34290" marB="34290"/>
                </a:tc>
              </a:tr>
              <a:tr h="251460">
                <a:tc>
                  <a:txBody>
                    <a:bodyPr/>
                    <a:lstStyle/>
                    <a:p>
                      <a:r>
                        <a:rPr lang="en-ZA" sz="1200" b="1" dirty="0" smtClean="0"/>
                        <a:t>TOTAL ASSETS</a:t>
                      </a:r>
                      <a:endParaRPr lang="en-ZA" sz="1200" b="1" dirty="0"/>
                    </a:p>
                  </a:txBody>
                  <a:tcPr marL="68580" marR="68580" marT="34290" marB="34290"/>
                </a:tc>
                <a:tc>
                  <a:txBody>
                    <a:bodyPr/>
                    <a:lstStyle/>
                    <a:p>
                      <a:pPr algn="r"/>
                      <a:r>
                        <a:rPr lang="en-ZA" sz="1200" b="1" dirty="0" smtClean="0"/>
                        <a:t>134 013 682</a:t>
                      </a:r>
                      <a:endParaRPr lang="en-ZA" sz="1200" b="1" dirty="0"/>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200" b="1" dirty="0" smtClean="0"/>
                        <a:t>132 891 789</a:t>
                      </a:r>
                      <a:endParaRPr lang="en-ZA" sz="1200" b="1" dirty="0"/>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200" b="1" dirty="0" smtClean="0"/>
                        <a:t>1 121 893</a:t>
                      </a:r>
                      <a:endParaRPr lang="en-ZA" sz="1200" b="1" dirty="0"/>
                    </a:p>
                  </a:txBody>
                  <a:tcPr marL="68580" marR="68580" marT="34290" marB="34290"/>
                </a:tc>
                <a:tc>
                  <a:txBody>
                    <a:bodyPr/>
                    <a:lstStyle/>
                    <a:p>
                      <a:pPr algn="ctr"/>
                      <a:r>
                        <a:rPr lang="en-ZA" sz="900" b="1" dirty="0" smtClean="0"/>
                        <a:t>1%</a:t>
                      </a:r>
                      <a:endParaRPr lang="en-ZA" sz="900" b="1" dirty="0"/>
                    </a:p>
                  </a:txBody>
                  <a:tcPr marL="68580" marR="68580" marT="34290" marB="34290"/>
                </a:tc>
                <a:tc>
                  <a:txBody>
                    <a:bodyPr/>
                    <a:lstStyle/>
                    <a:p>
                      <a:endParaRPr lang="en-ZA" sz="1200" dirty="0"/>
                    </a:p>
                  </a:txBody>
                  <a:tcPr marL="68580" marR="68580" marT="34290" marB="34290"/>
                </a:tc>
              </a:tr>
            </a:tbl>
          </a:graphicData>
        </a:graphic>
      </p:graphicFrame>
    </p:spTree>
    <p:extLst>
      <p:ext uri="{BB962C8B-B14F-4D97-AF65-F5344CB8AC3E}">
        <p14:creationId xmlns:p14="http://schemas.microsoft.com/office/powerpoint/2010/main" xmlns="" val="264918840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65</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ZA" sz="2400" b="1" dirty="0" smtClean="0">
                <a:solidFill>
                  <a:schemeClr val="bg1"/>
                </a:solidFill>
              </a:rPr>
              <a:t>Statement Of Financial Position – </a:t>
            </a:r>
          </a:p>
          <a:p>
            <a:r>
              <a:rPr lang="en-ZA" sz="2400" b="1" dirty="0" smtClean="0">
                <a:solidFill>
                  <a:schemeClr val="bg1"/>
                </a:solidFill>
              </a:rPr>
              <a:t>Liabilities And Net Assets</a:t>
            </a:r>
            <a:endParaRPr lang="en-ZA" sz="2400" b="1" dirty="0">
              <a:solidFill>
                <a:schemeClr val="bg1"/>
              </a:solidFill>
            </a:endParaRP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8" name="Table 7"/>
          <p:cNvGraphicFramePr>
            <a:graphicFrameLocks noGrp="1"/>
          </p:cNvGraphicFramePr>
          <p:nvPr>
            <p:extLst>
              <p:ext uri="{D42A27DB-BD31-4B8C-83A1-F6EECF244321}">
                <p14:modId xmlns:p14="http://schemas.microsoft.com/office/powerpoint/2010/main" xmlns="" val="1027923294"/>
              </p:ext>
            </p:extLst>
          </p:nvPr>
        </p:nvGraphicFramePr>
        <p:xfrm>
          <a:off x="67235" y="877675"/>
          <a:ext cx="9009529" cy="4841637"/>
        </p:xfrm>
        <a:graphic>
          <a:graphicData uri="http://schemas.openxmlformats.org/drawingml/2006/table">
            <a:tbl>
              <a:tblPr firstRow="1" bandRow="1">
                <a:tableStyleId>{21E4AEA4-8DFA-4A89-87EB-49C32662AFE0}</a:tableStyleId>
              </a:tblPr>
              <a:tblGrid>
                <a:gridCol w="1526115"/>
                <a:gridCol w="857250"/>
                <a:gridCol w="897264"/>
                <a:gridCol w="792088"/>
                <a:gridCol w="504056"/>
                <a:gridCol w="4432756"/>
              </a:tblGrid>
              <a:tr h="314325">
                <a:tc>
                  <a:txBody>
                    <a:bodyPr/>
                    <a:lstStyle/>
                    <a:p>
                      <a:endParaRPr lang="en-ZA" sz="900" dirty="0"/>
                    </a:p>
                  </a:txBody>
                  <a:tcPr marL="68580" marR="68580" marT="34290" marB="34290"/>
                </a:tc>
                <a:tc>
                  <a:txBody>
                    <a:bodyPr/>
                    <a:lstStyle/>
                    <a:p>
                      <a:pPr algn="ctr"/>
                      <a:r>
                        <a:rPr lang="en-ZA" sz="1200" dirty="0" smtClean="0"/>
                        <a:t>2019</a:t>
                      </a:r>
                      <a:r>
                        <a:rPr lang="en-ZA" sz="1400" dirty="0" smtClean="0"/>
                        <a:t> </a:t>
                      </a:r>
                    </a:p>
                    <a:p>
                      <a:pPr algn="ctr"/>
                      <a:r>
                        <a:rPr lang="en-ZA" sz="800" dirty="0" smtClean="0"/>
                        <a:t>R’000</a:t>
                      </a:r>
                      <a:endParaRPr lang="en-ZA" sz="800" dirty="0"/>
                    </a:p>
                  </a:txBody>
                  <a:tcPr marL="68580" marR="68580" marT="34290" marB="34290" anchor="ctr"/>
                </a:tc>
                <a:tc>
                  <a:txBody>
                    <a:bodyPr/>
                    <a:lstStyle/>
                    <a:p>
                      <a:pPr algn="ctr"/>
                      <a:r>
                        <a:rPr lang="en-ZA" sz="1200" dirty="0" smtClean="0"/>
                        <a:t>2018</a:t>
                      </a:r>
                    </a:p>
                    <a:p>
                      <a:pPr algn="ctr"/>
                      <a:r>
                        <a:rPr lang="en-ZA" sz="800" baseline="0" dirty="0" smtClean="0"/>
                        <a:t> R’000</a:t>
                      </a:r>
                      <a:endParaRPr lang="en-ZA" sz="800" dirty="0"/>
                    </a:p>
                  </a:txBody>
                  <a:tcPr marL="68580" marR="68580" marT="34290" marB="34290" anchor="ctr"/>
                </a:tc>
                <a:tc>
                  <a:txBody>
                    <a:bodyPr/>
                    <a:lstStyle/>
                    <a:p>
                      <a:pPr algn="ctr"/>
                      <a:r>
                        <a:rPr lang="en-ZA" sz="900" dirty="0" smtClean="0"/>
                        <a:t>Year</a:t>
                      </a:r>
                      <a:r>
                        <a:rPr lang="en-ZA" sz="900" baseline="0" dirty="0" smtClean="0"/>
                        <a:t> on Year </a:t>
                      </a:r>
                      <a:r>
                        <a:rPr lang="en-ZA" sz="700" baseline="0" dirty="0" smtClean="0"/>
                        <a:t>R’000</a:t>
                      </a:r>
                      <a:endParaRPr lang="en-ZA" sz="700" dirty="0"/>
                    </a:p>
                  </a:txBody>
                  <a:tcPr marL="68580" marR="68580" marT="34290" marB="34290" anchor="ctr"/>
                </a:tc>
                <a:tc>
                  <a:txBody>
                    <a:bodyPr/>
                    <a:lstStyle/>
                    <a:p>
                      <a:pPr algn="ctr"/>
                      <a:r>
                        <a:rPr lang="en-ZA" sz="800" dirty="0" smtClean="0"/>
                        <a:t>% change</a:t>
                      </a:r>
                      <a:endParaRPr lang="en-ZA" sz="800" dirty="0"/>
                    </a:p>
                  </a:txBody>
                  <a:tcPr marL="68580" marR="68580" marT="34290" marB="34290" anchor="ctr"/>
                </a:tc>
                <a:tc>
                  <a:txBody>
                    <a:bodyPr/>
                    <a:lstStyle/>
                    <a:p>
                      <a:pPr algn="ctr"/>
                      <a:r>
                        <a:rPr lang="en-ZA" sz="1200" dirty="0" smtClean="0"/>
                        <a:t>Comments</a:t>
                      </a:r>
                      <a:endParaRPr lang="en-ZA" sz="900" dirty="0"/>
                    </a:p>
                  </a:txBody>
                  <a:tcPr marL="68580" marR="68580" marT="34290" marB="34290" anchor="ctr"/>
                </a:tc>
              </a:tr>
              <a:tr h="240030">
                <a:tc>
                  <a:txBody>
                    <a:bodyPr/>
                    <a:lstStyle/>
                    <a:p>
                      <a:r>
                        <a:rPr lang="en-ZA" sz="1100" b="1" dirty="0" smtClean="0"/>
                        <a:t>Current</a:t>
                      </a:r>
                      <a:r>
                        <a:rPr lang="en-ZA" sz="1100" b="1" baseline="0" dirty="0" smtClean="0"/>
                        <a:t> liabilities</a:t>
                      </a:r>
                      <a:endParaRPr lang="en-ZA" sz="1100" b="1" dirty="0"/>
                    </a:p>
                  </a:txBody>
                  <a:tcPr marL="68580" marR="68580" marT="34290" marB="34290"/>
                </a:tc>
                <a:tc>
                  <a:txBody>
                    <a:bodyPr/>
                    <a:lstStyle/>
                    <a:p>
                      <a:pPr algn="r"/>
                      <a:r>
                        <a:rPr lang="en-ZA" sz="1100" b="1" dirty="0" smtClean="0"/>
                        <a:t>16 950 895</a:t>
                      </a:r>
                      <a:endParaRPr lang="en-ZA" sz="1100" b="1" dirty="0"/>
                    </a:p>
                  </a:txBody>
                  <a:tcPr marL="68580" marR="68580" marT="34290" marB="34290">
                    <a:lnB w="12700" cap="flat" cmpd="sng" algn="ctr">
                      <a:solidFill>
                        <a:schemeClr val="tx1"/>
                      </a:solidFill>
                      <a:prstDash val="solid"/>
                      <a:round/>
                      <a:headEnd type="none" w="med" len="med"/>
                      <a:tailEnd type="none" w="med" len="med"/>
                    </a:lnB>
                  </a:tcPr>
                </a:tc>
                <a:tc>
                  <a:txBody>
                    <a:bodyPr/>
                    <a:lstStyle/>
                    <a:p>
                      <a:pPr algn="r"/>
                      <a:r>
                        <a:rPr lang="en-ZA" sz="1100" b="1" dirty="0" smtClean="0"/>
                        <a:t>16 905 408</a:t>
                      </a:r>
                      <a:endParaRPr lang="en-ZA" sz="1100" b="1" dirty="0"/>
                    </a:p>
                  </a:txBody>
                  <a:tcPr marL="68580" marR="68580" marT="34290" marB="34290">
                    <a:lnB w="12700" cap="flat" cmpd="sng" algn="ctr">
                      <a:solidFill>
                        <a:schemeClr val="tx1"/>
                      </a:solidFill>
                      <a:prstDash val="solid"/>
                      <a:round/>
                      <a:headEnd type="none" w="med" len="med"/>
                      <a:tailEnd type="none" w="med" len="med"/>
                    </a:lnB>
                  </a:tcPr>
                </a:tc>
                <a:tc>
                  <a:txBody>
                    <a:bodyPr/>
                    <a:lstStyle/>
                    <a:p>
                      <a:pPr algn="r"/>
                      <a:r>
                        <a:rPr lang="en-ZA" sz="1100" b="1" dirty="0" smtClean="0"/>
                        <a:t>45 487</a:t>
                      </a:r>
                      <a:endParaRPr lang="en-ZA" sz="1100" b="1" dirty="0"/>
                    </a:p>
                  </a:txBody>
                  <a:tcPr marL="68580" marR="68580" marT="34290" marB="34290">
                    <a:lnR w="12700" cap="flat" cmpd="sng" algn="ctr">
                      <a:solidFill>
                        <a:schemeClr val="bg1"/>
                      </a:solidFill>
                      <a:prstDash val="solid"/>
                      <a:round/>
                      <a:headEnd type="none" w="med" len="med"/>
                      <a:tailEnd type="none" w="med" len="med"/>
                    </a:lnR>
                  </a:tcPr>
                </a:tc>
                <a:tc>
                  <a:txBody>
                    <a:bodyPr/>
                    <a:lstStyle/>
                    <a:p>
                      <a:pPr algn="ctr"/>
                      <a:r>
                        <a:rPr lang="en-ZA" sz="900" b="1" dirty="0" smtClean="0"/>
                        <a:t>0%</a:t>
                      </a:r>
                      <a:endParaRPr lang="en-ZA" sz="900" b="1" dirty="0"/>
                    </a:p>
                  </a:txBody>
                  <a:tcPr marL="68580" marR="68580" marT="34290" marB="34290">
                    <a:lnL w="12700" cap="flat" cmpd="sng" algn="ctr">
                      <a:solidFill>
                        <a:schemeClr val="bg1"/>
                      </a:solidFill>
                      <a:prstDash val="solid"/>
                      <a:round/>
                      <a:headEnd type="none" w="med" len="med"/>
                      <a:tailEnd type="none" w="med" len="med"/>
                    </a:lnL>
                  </a:tcPr>
                </a:tc>
                <a:tc>
                  <a:txBody>
                    <a:bodyPr/>
                    <a:lstStyle/>
                    <a:p>
                      <a:endParaRPr lang="en-ZA" sz="1100" dirty="0"/>
                    </a:p>
                  </a:txBody>
                  <a:tcPr marL="68580" marR="68580" marT="34290" marB="34290"/>
                </a:tc>
              </a:tr>
              <a:tr h="388620">
                <a:tc>
                  <a:txBody>
                    <a:bodyPr/>
                    <a:lstStyle/>
                    <a:p>
                      <a:pPr marL="271463" indent="0"/>
                      <a:r>
                        <a:rPr lang="en-ZA" sz="1100" dirty="0" smtClean="0"/>
                        <a:t>Operating lease liability</a:t>
                      </a:r>
                      <a:endParaRPr lang="en-ZA" sz="11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100" dirty="0" smtClean="0"/>
                        <a:t>364 730</a:t>
                      </a:r>
                      <a:endParaRPr lang="en-ZA" sz="1100" dirty="0"/>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a:r>
                        <a:rPr lang="en-ZA" sz="1100" dirty="0" smtClean="0"/>
                        <a:t>553 790</a:t>
                      </a:r>
                      <a:endParaRPr lang="en-ZA" sz="1100" dirty="0"/>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r>
                        <a:rPr lang="en-ZA" sz="1100" dirty="0" smtClean="0"/>
                        <a:t>(189 060)</a:t>
                      </a:r>
                      <a:endParaRPr lang="en-ZA" sz="1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ZA" sz="900" dirty="0" smtClean="0"/>
                        <a:t>-34%</a:t>
                      </a:r>
                      <a:endParaRPr lang="en-ZA" sz="900" dirty="0"/>
                    </a:p>
                  </a:txBody>
                  <a:tcPr marL="68580" marR="68580" marT="34290" marB="34290">
                    <a:lnL w="12700" cap="flat" cmpd="sng" algn="ctr">
                      <a:solidFill>
                        <a:schemeClr val="bg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dirty="0" smtClean="0"/>
                        <a:t>Straight lining adjustment as per GRAP principles. Decrease due to most leases expiring and continuing on a month-to-month basis.</a:t>
                      </a:r>
                    </a:p>
                  </a:txBody>
                  <a:tcPr marL="68580" marR="68580" marT="34290" marB="34290"/>
                </a:tc>
              </a:tr>
              <a:tr h="388620">
                <a:tc>
                  <a:txBody>
                    <a:bodyPr/>
                    <a:lstStyle/>
                    <a:p>
                      <a:pPr marL="271463" indent="0"/>
                      <a:r>
                        <a:rPr lang="en-ZA" sz="1100" dirty="0" smtClean="0"/>
                        <a:t>Bank overdraft</a:t>
                      </a:r>
                      <a:endParaRPr lang="en-ZA" sz="11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100" dirty="0" smtClean="0"/>
                        <a:t>2 683 976</a:t>
                      </a:r>
                      <a:endParaRPr lang="en-ZA" sz="1100" dirty="0"/>
                    </a:p>
                  </a:txBody>
                  <a:tcPr marL="68580" marR="68580" marT="34290" marB="34290">
                    <a:lnL w="12700" cap="flat" cmpd="sng" algn="ctr">
                      <a:solidFill>
                        <a:schemeClr val="tx1"/>
                      </a:solidFill>
                      <a:prstDash val="solid"/>
                      <a:round/>
                      <a:headEnd type="none" w="med" len="med"/>
                      <a:tailEnd type="none" w="med" len="med"/>
                    </a:lnL>
                  </a:tcPr>
                </a:tc>
                <a:tc>
                  <a:txBody>
                    <a:bodyPr/>
                    <a:lstStyle/>
                    <a:p>
                      <a:pPr algn="r"/>
                      <a:r>
                        <a:rPr lang="en-ZA" sz="1100" dirty="0" smtClean="0"/>
                        <a:t>2 338 485</a:t>
                      </a:r>
                      <a:endParaRPr lang="en-ZA" sz="11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US" sz="1100" dirty="0" smtClean="0"/>
                        <a:t>345 491</a:t>
                      </a:r>
                      <a:endParaRPr lang="en-ZA" sz="1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8D0D0"/>
                    </a:solidFill>
                  </a:tcPr>
                </a:tc>
                <a:tc>
                  <a:txBody>
                    <a:bodyPr/>
                    <a:lstStyle/>
                    <a:p>
                      <a:pPr algn="ctr"/>
                      <a:r>
                        <a:rPr lang="en-ZA" sz="900" dirty="0" smtClean="0"/>
                        <a:t>15%</a:t>
                      </a:r>
                      <a:endParaRPr lang="en-ZA" sz="900" dirty="0"/>
                    </a:p>
                  </a:txBody>
                  <a:tcPr marL="68580" marR="68580" marT="34290" marB="34290">
                    <a:lnL w="12700" cap="flat" cmpd="sng" algn="ctr">
                      <a:solidFill>
                        <a:schemeClr val="bg1"/>
                      </a:solidFill>
                      <a:prstDash val="solid"/>
                      <a:round/>
                      <a:headEnd type="none" w="med" len="med"/>
                      <a:tailEnd type="none" w="med" len="med"/>
                    </a:lnL>
                    <a:solidFill>
                      <a:srgbClr val="E8D0D0"/>
                    </a:solidFill>
                  </a:tcPr>
                </a:tc>
                <a:tc>
                  <a:txBody>
                    <a:bodyPr/>
                    <a:lstStyle/>
                    <a:p>
                      <a:r>
                        <a:rPr lang="en-ZA" sz="1100" dirty="0" smtClean="0">
                          <a:solidFill>
                            <a:schemeClr val="tx1"/>
                          </a:solidFill>
                        </a:rPr>
                        <a:t>Under-recovery</a:t>
                      </a:r>
                      <a:r>
                        <a:rPr lang="en-ZA" sz="1100" baseline="0" dirty="0" smtClean="0">
                          <a:solidFill>
                            <a:schemeClr val="tx1"/>
                          </a:solidFill>
                        </a:rPr>
                        <a:t> of accommodation receivables and increase in losses resulted in an increase in the bank overdraft.</a:t>
                      </a:r>
                      <a:endParaRPr lang="en-ZA" sz="1100" dirty="0">
                        <a:solidFill>
                          <a:schemeClr val="tx1"/>
                        </a:solidFill>
                      </a:endParaRPr>
                    </a:p>
                  </a:txBody>
                  <a:tcPr marL="68580" marR="68580" marT="34290" marB="34290"/>
                </a:tc>
              </a:tr>
              <a:tr h="388620">
                <a:tc>
                  <a:txBody>
                    <a:bodyPr/>
                    <a:lstStyle/>
                    <a:p>
                      <a:pPr marL="271463" indent="0"/>
                      <a:r>
                        <a:rPr lang="en-ZA" sz="1100" dirty="0" smtClean="0"/>
                        <a:t>Deferred revenue</a:t>
                      </a:r>
                      <a:endParaRPr lang="en-ZA" sz="11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100" dirty="0" smtClean="0"/>
                        <a:t>7 802 448</a:t>
                      </a:r>
                      <a:endParaRPr lang="en-ZA" sz="1100" dirty="0"/>
                    </a:p>
                  </a:txBody>
                  <a:tcPr marL="68580" marR="68580" marT="34290" marB="34290">
                    <a:lnL w="12700" cap="flat" cmpd="sng" algn="ctr">
                      <a:solidFill>
                        <a:schemeClr val="tx1"/>
                      </a:solidFill>
                      <a:prstDash val="solid"/>
                      <a:round/>
                      <a:headEnd type="none" w="med" len="med"/>
                      <a:tailEnd type="none" w="med" len="med"/>
                    </a:lnL>
                  </a:tcPr>
                </a:tc>
                <a:tc>
                  <a:txBody>
                    <a:bodyPr/>
                    <a:lstStyle/>
                    <a:p>
                      <a:pPr algn="r"/>
                      <a:r>
                        <a:rPr lang="en-ZA" sz="1100" dirty="0" smtClean="0"/>
                        <a:t>7 786</a:t>
                      </a:r>
                      <a:r>
                        <a:rPr lang="en-ZA" sz="1100" baseline="0" dirty="0" smtClean="0"/>
                        <a:t> 687</a:t>
                      </a:r>
                      <a:endParaRPr lang="en-ZA" sz="11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100" dirty="0" smtClean="0"/>
                        <a:t>15 491</a:t>
                      </a:r>
                      <a:endParaRPr lang="en-ZA" sz="1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4E9E9"/>
                    </a:solidFill>
                  </a:tcPr>
                </a:tc>
                <a:tc>
                  <a:txBody>
                    <a:bodyPr/>
                    <a:lstStyle/>
                    <a:p>
                      <a:pPr algn="ctr"/>
                      <a:r>
                        <a:rPr lang="en-ZA" sz="900" dirty="0" smtClean="0"/>
                        <a:t>0%</a:t>
                      </a:r>
                      <a:endParaRPr lang="en-ZA" sz="900" dirty="0"/>
                    </a:p>
                  </a:txBody>
                  <a:tcPr marL="68580" marR="68580" marT="34290" marB="34290">
                    <a:lnL w="12700" cap="flat" cmpd="sng" algn="ctr">
                      <a:solidFill>
                        <a:schemeClr val="bg1"/>
                      </a:solidFill>
                      <a:prstDash val="solid"/>
                      <a:round/>
                      <a:headEnd type="none" w="med" len="med"/>
                      <a:tailEnd type="none" w="med" len="med"/>
                    </a:lnL>
                    <a:solidFill>
                      <a:srgbClr val="F4E9E9"/>
                    </a:solidFill>
                  </a:tcPr>
                </a:tc>
                <a:tc>
                  <a:txBody>
                    <a:bodyPr/>
                    <a:lstStyle/>
                    <a:p>
                      <a:endParaRPr lang="en-ZA" sz="1100" dirty="0"/>
                    </a:p>
                  </a:txBody>
                  <a:tcPr marL="68580" marR="68580" marT="34290" marB="34290"/>
                </a:tc>
              </a:tr>
              <a:tr h="388620">
                <a:tc>
                  <a:txBody>
                    <a:bodyPr/>
                    <a:lstStyle/>
                    <a:p>
                      <a:pPr marL="271463" indent="0"/>
                      <a:r>
                        <a:rPr lang="en-ZA" sz="1100" dirty="0" smtClean="0"/>
                        <a:t>Payables from exchange</a:t>
                      </a:r>
                      <a:endParaRPr lang="en-ZA" sz="11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100" dirty="0" smtClean="0"/>
                        <a:t>3 763 681</a:t>
                      </a:r>
                      <a:endParaRPr lang="en-ZA" sz="1100" dirty="0"/>
                    </a:p>
                  </a:txBody>
                  <a:tcPr marL="68580" marR="68580" marT="34290" marB="34290">
                    <a:lnL w="12700" cap="flat" cmpd="sng" algn="ctr">
                      <a:solidFill>
                        <a:schemeClr val="tx1"/>
                      </a:solidFill>
                      <a:prstDash val="solid"/>
                      <a:round/>
                      <a:headEnd type="none" w="med" len="med"/>
                      <a:tailEnd type="none" w="med" len="med"/>
                    </a:lnL>
                  </a:tcPr>
                </a:tc>
                <a:tc>
                  <a:txBody>
                    <a:bodyPr/>
                    <a:lstStyle/>
                    <a:p>
                      <a:pPr algn="r"/>
                      <a:r>
                        <a:rPr lang="en-ZA" sz="1100" dirty="0" smtClean="0"/>
                        <a:t>3 602 121 </a:t>
                      </a:r>
                      <a:endParaRPr lang="en-ZA" sz="11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100" dirty="0" smtClean="0"/>
                        <a:t>161 560</a:t>
                      </a:r>
                      <a:endParaRPr lang="en-ZA" sz="1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8D0D0"/>
                    </a:solidFill>
                  </a:tcPr>
                </a:tc>
                <a:tc>
                  <a:txBody>
                    <a:bodyPr/>
                    <a:lstStyle/>
                    <a:p>
                      <a:pPr algn="ctr"/>
                      <a:r>
                        <a:rPr lang="en-ZA" sz="900" dirty="0" smtClean="0"/>
                        <a:t>4%</a:t>
                      </a:r>
                      <a:endParaRPr lang="en-ZA" sz="900" dirty="0"/>
                    </a:p>
                  </a:txBody>
                  <a:tcPr marL="68580" marR="68580" marT="34290" marB="34290">
                    <a:lnL w="12700" cap="flat" cmpd="sng" algn="ctr">
                      <a:solidFill>
                        <a:schemeClr val="bg1"/>
                      </a:solidFill>
                      <a:prstDash val="solid"/>
                      <a:round/>
                      <a:headEnd type="none" w="med" len="med"/>
                      <a:tailEnd type="none" w="med" len="med"/>
                    </a:lnL>
                    <a:solidFill>
                      <a:srgbClr val="E8D0D0"/>
                    </a:solidFill>
                  </a:tcPr>
                </a:tc>
                <a:tc>
                  <a:txBody>
                    <a:bodyPr/>
                    <a:lstStyle/>
                    <a:p>
                      <a:endParaRPr lang="en-ZA" sz="1100" dirty="0"/>
                    </a:p>
                  </a:txBody>
                  <a:tcPr marL="68580" marR="68580" marT="34290" marB="34290"/>
                </a:tc>
              </a:tr>
              <a:tr h="430927">
                <a:tc>
                  <a:txBody>
                    <a:bodyPr/>
                    <a:lstStyle/>
                    <a:p>
                      <a:pPr marL="271463" indent="0"/>
                      <a:r>
                        <a:rPr lang="en-ZA" sz="1100" dirty="0" smtClean="0"/>
                        <a:t>Retention liabilities</a:t>
                      </a:r>
                      <a:endParaRPr lang="en-ZA" sz="11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100" dirty="0" smtClean="0"/>
                        <a:t>393 380</a:t>
                      </a:r>
                      <a:endParaRPr lang="en-ZA" sz="1100" dirty="0"/>
                    </a:p>
                  </a:txBody>
                  <a:tcPr marL="68580" marR="68580" marT="34290" marB="34290">
                    <a:lnL w="12700" cap="flat" cmpd="sng" algn="ctr">
                      <a:solidFill>
                        <a:schemeClr val="tx1"/>
                      </a:solidFill>
                      <a:prstDash val="solid"/>
                      <a:round/>
                      <a:headEnd type="none" w="med" len="med"/>
                      <a:tailEnd type="none" w="med" len="med"/>
                    </a:lnL>
                  </a:tcPr>
                </a:tc>
                <a:tc>
                  <a:txBody>
                    <a:bodyPr/>
                    <a:lstStyle/>
                    <a:p>
                      <a:pPr algn="r"/>
                      <a:r>
                        <a:rPr lang="en-ZA" sz="1100" dirty="0" smtClean="0"/>
                        <a:t>349 680</a:t>
                      </a:r>
                      <a:endParaRPr lang="en-ZA" sz="11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100" dirty="0" smtClean="0"/>
                        <a:t>43 700</a:t>
                      </a:r>
                      <a:endParaRPr lang="en-ZA" sz="1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ZA" sz="900" dirty="0" smtClean="0"/>
                        <a:t>12%</a:t>
                      </a:r>
                      <a:endParaRPr lang="en-ZA" sz="900" dirty="0"/>
                    </a:p>
                  </a:txBody>
                  <a:tcPr marL="68580" marR="68580" marT="34290" marB="34290">
                    <a:lnL w="12700" cap="flat" cmpd="sng" algn="ctr">
                      <a:solidFill>
                        <a:schemeClr val="bg1"/>
                      </a:solidFill>
                      <a:prstDash val="solid"/>
                      <a:round/>
                      <a:headEnd type="none" w="med" len="med"/>
                      <a:tailEnd type="none" w="med" len="med"/>
                    </a:lnL>
                  </a:tcPr>
                </a:tc>
                <a:tc>
                  <a:txBody>
                    <a:bodyPr/>
                    <a:lstStyle/>
                    <a:p>
                      <a:r>
                        <a:rPr lang="en-ZA" sz="1100" dirty="0" smtClean="0"/>
                        <a:t>Increase in current portion of retentions</a:t>
                      </a:r>
                      <a:r>
                        <a:rPr lang="en-ZA" sz="1100" baseline="0" dirty="0" smtClean="0"/>
                        <a:t> due to increase in projects nearing the completion stage (payable within 12 months) as well as inflation. </a:t>
                      </a:r>
                      <a:endParaRPr lang="en-ZA" sz="1100" dirty="0"/>
                    </a:p>
                  </a:txBody>
                  <a:tcPr marL="68580" marR="68580" marT="34290" marB="34290"/>
                </a:tc>
              </a:tr>
              <a:tr h="228600">
                <a:tc>
                  <a:txBody>
                    <a:bodyPr/>
                    <a:lstStyle/>
                    <a:p>
                      <a:pPr marL="271463" indent="0"/>
                      <a:r>
                        <a:rPr lang="en-ZA" sz="1100" dirty="0" smtClean="0"/>
                        <a:t>Employee obligation</a:t>
                      </a:r>
                      <a:endParaRPr lang="en-ZA" sz="11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100" dirty="0" smtClean="0"/>
                        <a:t>207 713</a:t>
                      </a:r>
                      <a:endParaRPr lang="en-ZA" sz="1100" dirty="0"/>
                    </a:p>
                  </a:txBody>
                  <a:tcPr marL="68580" marR="68580" marT="34290" marB="34290">
                    <a:lnL w="12700" cap="flat" cmpd="sng" algn="ctr">
                      <a:solidFill>
                        <a:schemeClr val="tx1"/>
                      </a:solidFill>
                      <a:prstDash val="solid"/>
                      <a:round/>
                      <a:headEnd type="none" w="med" len="med"/>
                      <a:tailEnd type="none" w="med" len="med"/>
                    </a:lnL>
                  </a:tcPr>
                </a:tc>
                <a:tc>
                  <a:txBody>
                    <a:bodyPr/>
                    <a:lstStyle/>
                    <a:p>
                      <a:pPr algn="r"/>
                      <a:r>
                        <a:rPr lang="en-ZA" sz="1100" dirty="0" smtClean="0"/>
                        <a:t>192 571</a:t>
                      </a:r>
                      <a:endParaRPr lang="en-ZA" sz="11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100" dirty="0" smtClean="0"/>
                        <a:t>15 142</a:t>
                      </a:r>
                      <a:endParaRPr lang="en-ZA" sz="1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ZA" sz="900" dirty="0" smtClean="0"/>
                        <a:t>8%</a:t>
                      </a:r>
                      <a:endParaRPr lang="en-ZA" sz="900" dirty="0"/>
                    </a:p>
                  </a:txBody>
                  <a:tcPr marL="68580" marR="68580" marT="34290" marB="34290">
                    <a:lnL w="12700" cap="flat" cmpd="sng" algn="ctr">
                      <a:solidFill>
                        <a:schemeClr val="bg1"/>
                      </a:solidFill>
                      <a:prstDash val="solid"/>
                      <a:round/>
                      <a:headEnd type="none" w="med" len="med"/>
                      <a:tailEnd type="none" w="med" len="med"/>
                    </a:lnL>
                  </a:tcPr>
                </a:tc>
                <a:tc>
                  <a:txBody>
                    <a:bodyPr/>
                    <a:lstStyle/>
                    <a:p>
                      <a:endParaRPr lang="en-ZA" sz="1100" dirty="0"/>
                    </a:p>
                  </a:txBody>
                  <a:tcPr marL="68580" marR="68580" marT="34290" marB="34290"/>
                </a:tc>
              </a:tr>
              <a:tr h="388620">
                <a:tc>
                  <a:txBody>
                    <a:bodyPr/>
                    <a:lstStyle/>
                    <a:p>
                      <a:pPr marL="271463" indent="0"/>
                      <a:r>
                        <a:rPr lang="en-ZA" sz="1100" dirty="0" smtClean="0"/>
                        <a:t>Finance</a:t>
                      </a:r>
                      <a:r>
                        <a:rPr lang="en-ZA" sz="1100" baseline="0" dirty="0" smtClean="0"/>
                        <a:t> lease obligation</a:t>
                      </a:r>
                      <a:endParaRPr lang="en-ZA" sz="11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100" dirty="0" smtClean="0"/>
                        <a:t>3 726</a:t>
                      </a:r>
                      <a:endParaRPr lang="en-ZA" sz="1100" dirty="0"/>
                    </a:p>
                  </a:txBody>
                  <a:tcPr marL="68580" marR="68580" marT="34290" marB="34290">
                    <a:lnL w="12700" cap="flat" cmpd="sng" algn="ctr">
                      <a:solidFill>
                        <a:schemeClr val="tx1"/>
                      </a:solidFill>
                      <a:prstDash val="solid"/>
                      <a:round/>
                      <a:headEnd type="none" w="med" len="med"/>
                      <a:tailEnd type="none" w="med" len="med"/>
                    </a:lnL>
                  </a:tcPr>
                </a:tc>
                <a:tc>
                  <a:txBody>
                    <a:bodyPr/>
                    <a:lstStyle/>
                    <a:p>
                      <a:pPr algn="r"/>
                      <a:r>
                        <a:rPr lang="en-ZA" sz="1100" dirty="0" smtClean="0"/>
                        <a:t>7 005</a:t>
                      </a:r>
                      <a:endParaRPr lang="en-ZA" sz="11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marL="0" algn="r" defTabSz="914400" rtl="0" eaLnBrk="1" latinLnBrk="0" hangingPunct="1"/>
                      <a:r>
                        <a:rPr lang="en-US" sz="1100" kern="1200" dirty="0" smtClean="0">
                          <a:solidFill>
                            <a:schemeClr val="dk1"/>
                          </a:solidFill>
                          <a:latin typeface="+mn-lt"/>
                          <a:ea typeface="+mn-ea"/>
                          <a:cs typeface="+mn-cs"/>
                        </a:rPr>
                        <a:t>(3 279)</a:t>
                      </a:r>
                      <a:endParaRPr lang="en-ZA" sz="1100" kern="1200" dirty="0">
                        <a:solidFill>
                          <a:schemeClr val="dk1"/>
                        </a:solidFill>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4E9E9"/>
                    </a:solidFill>
                  </a:tcPr>
                </a:tc>
                <a:tc>
                  <a:txBody>
                    <a:bodyPr/>
                    <a:lstStyle/>
                    <a:p>
                      <a:pPr marL="0" algn="ctr" defTabSz="914400" rtl="0" eaLnBrk="1" latinLnBrk="0" hangingPunct="1"/>
                      <a:r>
                        <a:rPr lang="en-ZA" sz="900" kern="1200" dirty="0" smtClean="0">
                          <a:solidFill>
                            <a:schemeClr val="dk1"/>
                          </a:solidFill>
                          <a:latin typeface="+mn-lt"/>
                          <a:ea typeface="+mn-ea"/>
                          <a:cs typeface="+mn-cs"/>
                        </a:rPr>
                        <a:t>-47%</a:t>
                      </a:r>
                      <a:endParaRPr lang="en-ZA" sz="900" kern="1200" dirty="0">
                        <a:solidFill>
                          <a:schemeClr val="dk1"/>
                        </a:solidFill>
                        <a:latin typeface="+mn-lt"/>
                        <a:ea typeface="+mn-ea"/>
                        <a:cs typeface="+mn-cs"/>
                      </a:endParaRPr>
                    </a:p>
                  </a:txBody>
                  <a:tcPr marL="68580" marR="68580" marT="34290" marB="34290">
                    <a:lnL w="12700" cap="flat" cmpd="sng" algn="ctr">
                      <a:solidFill>
                        <a:schemeClr val="bg1"/>
                      </a:solidFill>
                      <a:prstDash val="solid"/>
                      <a:round/>
                      <a:headEnd type="none" w="med" len="med"/>
                      <a:tailEnd type="none" w="med" len="med"/>
                    </a:lnL>
                    <a:solidFill>
                      <a:srgbClr val="F4E9E9"/>
                    </a:solidFill>
                  </a:tcPr>
                </a:tc>
                <a:tc>
                  <a:txBody>
                    <a:bodyPr/>
                    <a:lstStyle/>
                    <a:p>
                      <a:r>
                        <a:rPr lang="en-ZA" sz="1100" dirty="0" smtClean="0"/>
                        <a:t>Decrease mainly</a:t>
                      </a:r>
                      <a:r>
                        <a:rPr lang="en-ZA" sz="1100" baseline="0" dirty="0" smtClean="0"/>
                        <a:t> due to end of contract for cell phones and 3G contracts. Remainder relates to photocopiers.  </a:t>
                      </a:r>
                      <a:endParaRPr lang="en-ZA" sz="1100" dirty="0"/>
                    </a:p>
                  </a:txBody>
                  <a:tcPr marL="68580" marR="68580" marT="34290" marB="34290"/>
                </a:tc>
              </a:tr>
              <a:tr h="388620">
                <a:tc>
                  <a:txBody>
                    <a:bodyPr/>
                    <a:lstStyle/>
                    <a:p>
                      <a:pPr marL="271463" indent="0"/>
                      <a:r>
                        <a:rPr lang="en-ZA" sz="1100" dirty="0" smtClean="0"/>
                        <a:t>Provision</a:t>
                      </a:r>
                      <a:endParaRPr lang="en-ZA" sz="11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100" dirty="0" smtClean="0"/>
                        <a:t>1 731 241</a:t>
                      </a:r>
                      <a:endParaRPr lang="en-ZA" sz="1100" dirty="0"/>
                    </a:p>
                  </a:txBody>
                  <a:tcPr marL="68580" marR="68580" marT="34290" marB="3429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a:r>
                        <a:rPr lang="en-ZA" sz="1100" dirty="0" smtClean="0"/>
                        <a:t>2 075 069</a:t>
                      </a:r>
                      <a:endParaRPr lang="en-ZA" sz="1100" dirty="0"/>
                    </a:p>
                  </a:txBody>
                  <a:tcPr marL="68580" marR="68580" marT="34290" marB="3429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a:r>
                        <a:rPr lang="en-ZA" sz="1100" dirty="0" smtClean="0"/>
                        <a:t>(343 828)</a:t>
                      </a:r>
                      <a:endParaRPr lang="en-ZA" sz="1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8D0D0"/>
                    </a:solidFill>
                  </a:tcPr>
                </a:tc>
                <a:tc>
                  <a:txBody>
                    <a:bodyPr/>
                    <a:lstStyle/>
                    <a:p>
                      <a:pPr algn="ctr"/>
                      <a:r>
                        <a:rPr lang="en-ZA" sz="900" dirty="0" smtClean="0"/>
                        <a:t>-17</a:t>
                      </a:r>
                      <a:r>
                        <a:rPr lang="en-ZA" sz="900" baseline="0" dirty="0" smtClean="0"/>
                        <a:t>%</a:t>
                      </a:r>
                      <a:endParaRPr lang="en-ZA" sz="900" dirty="0"/>
                    </a:p>
                  </a:txBody>
                  <a:tcPr marL="68580" marR="68580" marT="34290" marB="34290">
                    <a:lnL w="12700" cap="flat" cmpd="sng" algn="ctr">
                      <a:solidFill>
                        <a:schemeClr val="bg1"/>
                      </a:solidFill>
                      <a:prstDash val="solid"/>
                      <a:round/>
                      <a:headEnd type="none" w="med" len="med"/>
                      <a:tailEnd type="none" w="med" len="med"/>
                    </a:lnL>
                    <a:solidFill>
                      <a:srgbClr val="E8D0D0"/>
                    </a:solidFill>
                  </a:tcPr>
                </a:tc>
                <a:tc>
                  <a:txBody>
                    <a:bodyPr/>
                    <a:lstStyle/>
                    <a:p>
                      <a:r>
                        <a:rPr lang="en-US" sz="1100" dirty="0" smtClean="0"/>
                        <a:t>Mainly relating to provision for maintenance and municipal</a:t>
                      </a:r>
                      <a:r>
                        <a:rPr lang="en-US" sz="1100" baseline="0" dirty="0" smtClean="0"/>
                        <a:t> services.</a:t>
                      </a:r>
                      <a:endParaRPr lang="en-ZA" sz="1100" dirty="0"/>
                    </a:p>
                  </a:txBody>
                  <a:tcPr marL="68580" marR="68580" marT="34290" marB="34290"/>
                </a:tc>
              </a:tr>
              <a:tr h="388620">
                <a:tc>
                  <a:txBody>
                    <a:bodyPr/>
                    <a:lstStyle/>
                    <a:p>
                      <a:r>
                        <a:rPr lang="en-ZA" sz="1100" b="1" dirty="0" smtClean="0"/>
                        <a:t>Non-current</a:t>
                      </a:r>
                      <a:r>
                        <a:rPr lang="en-ZA" sz="1100" b="1" baseline="0" dirty="0" smtClean="0"/>
                        <a:t> liabilities</a:t>
                      </a:r>
                      <a:endParaRPr lang="en-ZA" sz="1100" b="1" dirty="0"/>
                    </a:p>
                  </a:txBody>
                  <a:tcPr marL="68580" marR="68580" marT="34290" marB="34290"/>
                </a:tc>
                <a:tc>
                  <a:txBody>
                    <a:bodyPr/>
                    <a:lstStyle/>
                    <a:p>
                      <a:pPr algn="r"/>
                      <a:r>
                        <a:rPr lang="en-ZA" sz="1100" b="1" dirty="0" smtClean="0"/>
                        <a:t>16 157</a:t>
                      </a:r>
                      <a:endParaRPr lang="en-ZA" sz="1100" b="1" dirty="0"/>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100" b="1" dirty="0" smtClean="0"/>
                        <a:t>55 439</a:t>
                      </a:r>
                      <a:endParaRPr lang="en-ZA" sz="1100" b="1" dirty="0"/>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100" b="1" dirty="0" smtClean="0"/>
                        <a:t>(39 282)</a:t>
                      </a:r>
                      <a:endParaRPr lang="en-ZA" sz="1100" b="1" dirty="0"/>
                    </a:p>
                  </a:txBody>
                  <a:tcPr marL="68580" marR="68580" marT="34290" marB="34290">
                    <a:lnR w="12700" cap="flat" cmpd="sng" algn="ctr">
                      <a:solidFill>
                        <a:schemeClr val="bg1"/>
                      </a:solidFill>
                      <a:prstDash val="solid"/>
                      <a:round/>
                      <a:headEnd type="none" w="med" len="med"/>
                      <a:tailEnd type="none" w="med" len="med"/>
                    </a:lnR>
                  </a:tcPr>
                </a:tc>
                <a:tc>
                  <a:txBody>
                    <a:bodyPr/>
                    <a:lstStyle/>
                    <a:p>
                      <a:pPr algn="ctr"/>
                      <a:r>
                        <a:rPr lang="en-ZA" sz="900" b="1" dirty="0" smtClean="0"/>
                        <a:t>-71%</a:t>
                      </a:r>
                      <a:endParaRPr lang="en-ZA" sz="900" b="1" dirty="0"/>
                    </a:p>
                  </a:txBody>
                  <a:tcPr marL="68580" marR="68580" marT="34290" marB="34290">
                    <a:lnL w="12700" cap="flat" cmpd="sng" algn="ctr">
                      <a:solidFill>
                        <a:schemeClr val="bg1"/>
                      </a:solidFill>
                      <a:prstDash val="solid"/>
                      <a:round/>
                      <a:headEnd type="none" w="med" len="med"/>
                      <a:tailEnd type="none" w="med" len="med"/>
                    </a:lnL>
                  </a:tcPr>
                </a:tc>
                <a:tc>
                  <a:txBody>
                    <a:bodyPr/>
                    <a:lstStyle/>
                    <a:p>
                      <a:r>
                        <a:rPr lang="en-ZA" sz="1100" dirty="0" smtClean="0"/>
                        <a:t>Decrease</a:t>
                      </a:r>
                      <a:r>
                        <a:rPr lang="en-ZA" sz="1100" baseline="0" dirty="0" smtClean="0"/>
                        <a:t> due to increase in </a:t>
                      </a:r>
                      <a:r>
                        <a:rPr lang="en-ZA" sz="1100" dirty="0" smtClean="0"/>
                        <a:t>projects nearing</a:t>
                      </a:r>
                      <a:r>
                        <a:rPr lang="en-ZA" sz="1100" baseline="0" dirty="0" smtClean="0"/>
                        <a:t> completion and the retentions converting to current. </a:t>
                      </a:r>
                      <a:endParaRPr lang="en-ZA" sz="1100" dirty="0"/>
                    </a:p>
                  </a:txBody>
                  <a:tcPr marL="68580" marR="68580" marT="34290" marB="34290"/>
                </a:tc>
              </a:tr>
              <a:tr h="228600">
                <a:tc>
                  <a:txBody>
                    <a:bodyPr/>
                    <a:lstStyle/>
                    <a:p>
                      <a:r>
                        <a:rPr lang="en-ZA" sz="1100" b="1" dirty="0" smtClean="0"/>
                        <a:t>TOTAL LIABILITIES</a:t>
                      </a:r>
                      <a:endParaRPr lang="en-ZA" sz="1100" b="1" dirty="0"/>
                    </a:p>
                  </a:txBody>
                  <a:tcPr marL="68580" marR="68580" marT="34290" marB="34290"/>
                </a:tc>
                <a:tc>
                  <a:txBody>
                    <a:bodyPr/>
                    <a:lstStyle/>
                    <a:p>
                      <a:pPr algn="r"/>
                      <a:r>
                        <a:rPr lang="en-ZA" sz="1100" b="1" dirty="0" smtClean="0"/>
                        <a:t>16 967 052</a:t>
                      </a:r>
                      <a:endParaRPr lang="en-ZA" sz="1100" b="1" dirty="0"/>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100" b="1" dirty="0" smtClean="0"/>
                        <a:t>16 960 847</a:t>
                      </a:r>
                      <a:endParaRPr lang="en-ZA" sz="1100" b="1" dirty="0"/>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100" b="1" dirty="0" smtClean="0"/>
                        <a:t>6 205</a:t>
                      </a:r>
                      <a:endParaRPr lang="en-ZA" sz="1100" b="1" dirty="0"/>
                    </a:p>
                  </a:txBody>
                  <a:tcPr marL="68580" marR="68580" marT="34290" marB="34290">
                    <a:lnR w="12700" cap="flat" cmpd="sng" algn="ctr">
                      <a:solidFill>
                        <a:schemeClr val="bg1"/>
                      </a:solidFill>
                      <a:prstDash val="solid"/>
                      <a:round/>
                      <a:headEnd type="none" w="med" len="med"/>
                      <a:tailEnd type="none" w="med" len="med"/>
                    </a:lnR>
                  </a:tcPr>
                </a:tc>
                <a:tc>
                  <a:txBody>
                    <a:bodyPr/>
                    <a:lstStyle/>
                    <a:p>
                      <a:pPr algn="ctr"/>
                      <a:r>
                        <a:rPr lang="en-ZA" sz="900" b="1" dirty="0" smtClean="0"/>
                        <a:t>0%</a:t>
                      </a:r>
                      <a:endParaRPr lang="en-ZA" sz="900" b="1" dirty="0"/>
                    </a:p>
                  </a:txBody>
                  <a:tcPr marL="68580" marR="68580" marT="34290" marB="34290">
                    <a:lnL w="12700" cap="flat" cmpd="sng" algn="ctr">
                      <a:solidFill>
                        <a:schemeClr val="bg1"/>
                      </a:solidFill>
                      <a:prstDash val="solid"/>
                      <a:round/>
                      <a:headEnd type="none" w="med" len="med"/>
                      <a:tailEnd type="none" w="med" len="med"/>
                    </a:lnL>
                  </a:tcPr>
                </a:tc>
                <a:tc>
                  <a:txBody>
                    <a:bodyPr/>
                    <a:lstStyle/>
                    <a:p>
                      <a:endParaRPr lang="en-ZA" sz="1100" dirty="0"/>
                    </a:p>
                  </a:txBody>
                  <a:tcPr marL="68580" marR="68580" marT="34290" marB="34290"/>
                </a:tc>
              </a:tr>
              <a:tr h="0">
                <a:tc>
                  <a:txBody>
                    <a:bodyPr/>
                    <a:lstStyle/>
                    <a:p>
                      <a:endParaRPr lang="en-ZA" sz="100" b="1" dirty="0"/>
                    </a:p>
                  </a:txBody>
                  <a:tcPr marL="68580" marR="68580" marT="34290" marB="34290"/>
                </a:tc>
                <a:tc>
                  <a:txBody>
                    <a:bodyPr/>
                    <a:lstStyle/>
                    <a:p>
                      <a:pPr algn="r"/>
                      <a:endParaRPr lang="en-ZA" sz="100" b="1" dirty="0"/>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ZA" sz="100" b="1" dirty="0"/>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ZA" sz="100" b="1" dirty="0"/>
                    </a:p>
                  </a:txBody>
                  <a:tcPr marL="68580" marR="68580" marT="34290" marB="34290">
                    <a:lnR w="12700" cap="flat" cmpd="sng" algn="ctr">
                      <a:solidFill>
                        <a:schemeClr val="bg1"/>
                      </a:solidFill>
                      <a:prstDash val="solid"/>
                      <a:round/>
                      <a:headEnd type="none" w="med" len="med"/>
                      <a:tailEnd type="none" w="med" len="med"/>
                    </a:lnR>
                  </a:tcPr>
                </a:tc>
                <a:tc>
                  <a:txBody>
                    <a:bodyPr/>
                    <a:lstStyle/>
                    <a:p>
                      <a:pPr algn="ctr"/>
                      <a:endParaRPr lang="en-ZA" sz="100" b="1" dirty="0"/>
                    </a:p>
                  </a:txBody>
                  <a:tcPr marL="68580" marR="68580" marT="34290" marB="34290">
                    <a:lnL w="12700" cap="flat" cmpd="sng" algn="ctr">
                      <a:solidFill>
                        <a:schemeClr val="bg1"/>
                      </a:solidFill>
                      <a:prstDash val="solid"/>
                      <a:round/>
                      <a:headEnd type="none" w="med" len="med"/>
                      <a:tailEnd type="none" w="med" len="med"/>
                    </a:lnL>
                  </a:tcPr>
                </a:tc>
                <a:tc>
                  <a:txBody>
                    <a:bodyPr/>
                    <a:lstStyle/>
                    <a:p>
                      <a:endParaRPr lang="en-ZA" sz="100" dirty="0"/>
                    </a:p>
                  </a:txBody>
                  <a:tcPr marL="68580" marR="68580" marT="34290" marB="34290"/>
                </a:tc>
              </a:tr>
              <a:tr h="228600">
                <a:tc>
                  <a:txBody>
                    <a:bodyPr/>
                    <a:lstStyle/>
                    <a:p>
                      <a:r>
                        <a:rPr lang="en-ZA" sz="1100" b="1" dirty="0" smtClean="0"/>
                        <a:t>NET ASSETS </a:t>
                      </a:r>
                      <a:r>
                        <a:rPr lang="en-ZA" sz="500" b="1" dirty="0" smtClean="0"/>
                        <a:t>(Accumulated Surplus)</a:t>
                      </a:r>
                      <a:endParaRPr lang="en-ZA" sz="500" b="1" dirty="0"/>
                    </a:p>
                  </a:txBody>
                  <a:tcPr marL="68580" marR="68580" marT="34290" marB="34290"/>
                </a:tc>
                <a:tc>
                  <a:txBody>
                    <a:bodyPr/>
                    <a:lstStyle/>
                    <a:p>
                      <a:pPr algn="r"/>
                      <a:r>
                        <a:rPr lang="en-ZA" sz="1100" b="1" dirty="0" smtClean="0"/>
                        <a:t>117 046 630</a:t>
                      </a:r>
                      <a:endParaRPr lang="en-ZA" sz="1100" b="1" dirty="0"/>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100" b="1" dirty="0" smtClean="0"/>
                        <a:t>115 930 942</a:t>
                      </a:r>
                      <a:endParaRPr lang="en-ZA" sz="1100" b="1" dirty="0"/>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100" b="1" dirty="0" smtClean="0"/>
                        <a:t>1 115 688</a:t>
                      </a:r>
                      <a:endParaRPr lang="en-ZA" sz="1100" b="1" dirty="0"/>
                    </a:p>
                  </a:txBody>
                  <a:tcPr marL="68580" marR="68580" marT="34290" marB="34290">
                    <a:lnR w="12700" cap="flat" cmpd="sng" algn="ctr">
                      <a:solidFill>
                        <a:schemeClr val="bg1"/>
                      </a:solidFill>
                      <a:prstDash val="solid"/>
                      <a:round/>
                      <a:headEnd type="none" w="med" len="med"/>
                      <a:tailEnd type="none" w="med" len="med"/>
                    </a:lnR>
                  </a:tcPr>
                </a:tc>
                <a:tc>
                  <a:txBody>
                    <a:bodyPr/>
                    <a:lstStyle/>
                    <a:p>
                      <a:pPr algn="ctr"/>
                      <a:r>
                        <a:rPr lang="en-ZA" sz="900" b="1" dirty="0" smtClean="0"/>
                        <a:t>1%</a:t>
                      </a:r>
                      <a:endParaRPr lang="en-ZA" sz="900" b="1" dirty="0"/>
                    </a:p>
                  </a:txBody>
                  <a:tcPr marL="68580" marR="68580" marT="34290" marB="34290">
                    <a:lnL w="12700" cap="flat" cmpd="sng" algn="ctr">
                      <a:solidFill>
                        <a:schemeClr val="bg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100" dirty="0" smtClean="0"/>
                    </a:p>
                  </a:txBody>
                  <a:tcPr marL="68580" marR="68580" marT="34290" marB="34290"/>
                </a:tc>
              </a:tr>
            </a:tbl>
          </a:graphicData>
        </a:graphic>
      </p:graphicFrame>
    </p:spTree>
    <p:extLst>
      <p:ext uri="{BB962C8B-B14F-4D97-AF65-F5344CB8AC3E}">
        <p14:creationId xmlns:p14="http://schemas.microsoft.com/office/powerpoint/2010/main" xmlns="" val="208049062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36581"/>
            <a:ext cx="4146071" cy="3862477"/>
          </a:xfrm>
          <a:ln w="381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endParaRPr lang="en-US" sz="1200" dirty="0"/>
          </a:p>
          <a:p>
            <a:r>
              <a:rPr lang="en-US" dirty="0" smtClean="0"/>
              <a:t>Revenue recognised for deferred revenue increas</a:t>
            </a:r>
            <a:r>
              <a:rPr lang="en-US" dirty="0" smtClean="0">
                <a:solidFill>
                  <a:schemeClr val="tx1"/>
                </a:solidFill>
              </a:rPr>
              <a:t>ed by R680 million</a:t>
            </a:r>
          </a:p>
          <a:p>
            <a:pPr lvl="1"/>
            <a:r>
              <a:rPr lang="en-US" dirty="0" smtClean="0"/>
              <a:t>Impacted by completion of capital projects</a:t>
            </a:r>
          </a:p>
          <a:p>
            <a:r>
              <a:rPr lang="en-US" dirty="0" smtClean="0"/>
              <a:t>Impairment loss on receivables decreased by R327 million</a:t>
            </a:r>
          </a:p>
          <a:p>
            <a:endParaRPr lang="en-US" dirty="0" smtClean="0"/>
          </a:p>
        </p:txBody>
      </p:sp>
      <p:graphicFrame>
        <p:nvGraphicFramePr>
          <p:cNvPr id="7" name="Diagram 6"/>
          <p:cNvGraphicFramePr/>
          <p:nvPr>
            <p:extLst>
              <p:ext uri="{D42A27DB-BD31-4B8C-83A1-F6EECF244321}">
                <p14:modId xmlns:p14="http://schemas.microsoft.com/office/powerpoint/2010/main" xmlns="" val="1476971160"/>
              </p:ext>
            </p:extLst>
          </p:nvPr>
        </p:nvGraphicFramePr>
        <p:xfrm>
          <a:off x="4469561" y="1380680"/>
          <a:ext cx="4146071" cy="41092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2"/>
          <p:cNvSpPr>
            <a:spLocks noGrp="1"/>
          </p:cNvSpPr>
          <p:nvPr>
            <p:ph type="sldNum" sz="quarter" idx="12"/>
          </p:nvPr>
        </p:nvSpPr>
        <p:spPr>
          <a:xfrm>
            <a:off x="6553200" y="6356350"/>
            <a:ext cx="2133600" cy="365125"/>
          </a:xfrm>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66</a:t>
            </a:fld>
            <a:endParaRPr lang="en-US" altLang="en-US" sz="1400" dirty="0" smtClean="0">
              <a:latin typeface="Times" pitchFamily="18" charset="0"/>
            </a:endParaRPr>
          </a:p>
        </p:txBody>
      </p:sp>
      <p:pic>
        <p:nvPicPr>
          <p:cNvPr id="10" name="Content Placeholder 5"/>
          <p:cNvPicPr>
            <a:picLocks noChangeAspect="1"/>
          </p:cNvPicPr>
          <p:nvPr/>
        </p:nvPicPr>
        <p:blipFill>
          <a:blip r:embed="rId8" cstate="print"/>
          <a:stretch>
            <a:fillRect/>
          </a:stretch>
        </p:blipFill>
        <p:spPr>
          <a:xfrm>
            <a:off x="0" y="1"/>
            <a:ext cx="9156771" cy="805727"/>
          </a:xfrm>
          <a:prstGeom prst="rect">
            <a:avLst/>
          </a:prstGeom>
        </p:spPr>
      </p:pic>
      <p:sp>
        <p:nvSpPr>
          <p:cNvPr id="11" name="TextBox 10"/>
          <p:cNvSpPr txBox="1"/>
          <p:nvPr/>
        </p:nvSpPr>
        <p:spPr>
          <a:xfrm>
            <a:off x="0" y="-27384"/>
            <a:ext cx="8960296" cy="830997"/>
          </a:xfrm>
          <a:prstGeom prst="rect">
            <a:avLst/>
          </a:prstGeom>
          <a:noFill/>
        </p:spPr>
        <p:txBody>
          <a:bodyPr wrap="square" rtlCol="0">
            <a:spAutoFit/>
          </a:bodyPr>
          <a:lstStyle/>
          <a:p>
            <a:r>
              <a:rPr lang="en-ZA" sz="2400" b="1" dirty="0" smtClean="0">
                <a:solidFill>
                  <a:schemeClr val="bg1"/>
                </a:solidFill>
              </a:rPr>
              <a:t>2. Statement of Financial Performance</a:t>
            </a:r>
          </a:p>
          <a:p>
            <a:r>
              <a:rPr lang="en-ZA" sz="2400" b="1" dirty="0" smtClean="0">
                <a:solidFill>
                  <a:schemeClr val="bg1"/>
                </a:solidFill>
              </a:rPr>
              <a:t>Highlights</a:t>
            </a:r>
            <a:endParaRPr lang="en-ZA" sz="2400" b="1" dirty="0">
              <a:solidFill>
                <a:schemeClr val="bg1"/>
              </a:solidFill>
            </a:endParaRPr>
          </a:p>
        </p:txBody>
      </p:sp>
      <p:pic>
        <p:nvPicPr>
          <p:cNvPr id="12" name="Picture 11"/>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9003652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67</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US" sz="2400" b="1" dirty="0" smtClean="0">
                <a:solidFill>
                  <a:schemeClr val="bg1"/>
                </a:solidFill>
              </a:rPr>
              <a:t>Statement Of Financial </a:t>
            </a:r>
          </a:p>
          <a:p>
            <a:r>
              <a:rPr lang="en-US" sz="2400" b="1" dirty="0" smtClean="0">
                <a:solidFill>
                  <a:schemeClr val="bg1"/>
                </a:solidFill>
              </a:rPr>
              <a:t>Performance</a:t>
            </a:r>
            <a:endParaRPr lang="en-ZA" sz="2400" b="1" dirty="0">
              <a:solidFill>
                <a:schemeClr val="bg1"/>
              </a:solidFill>
            </a:endParaRP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9" name="Table 8"/>
          <p:cNvGraphicFramePr>
            <a:graphicFrameLocks noGrp="1"/>
          </p:cNvGraphicFramePr>
          <p:nvPr>
            <p:extLst>
              <p:ext uri="{D42A27DB-BD31-4B8C-83A1-F6EECF244321}">
                <p14:modId xmlns:p14="http://schemas.microsoft.com/office/powerpoint/2010/main" xmlns="" val="11810917"/>
              </p:ext>
            </p:extLst>
          </p:nvPr>
        </p:nvGraphicFramePr>
        <p:xfrm>
          <a:off x="59193" y="940669"/>
          <a:ext cx="9025613" cy="5651376"/>
        </p:xfrm>
        <a:graphic>
          <a:graphicData uri="http://schemas.openxmlformats.org/drawingml/2006/table">
            <a:tbl>
              <a:tblPr firstRow="1" bandRow="1">
                <a:tableStyleId>{21E4AEA4-8DFA-4A89-87EB-49C32662AFE0}</a:tableStyleId>
              </a:tblPr>
              <a:tblGrid>
                <a:gridCol w="1704495"/>
                <a:gridCol w="911547"/>
                <a:gridCol w="816645"/>
                <a:gridCol w="792088"/>
                <a:gridCol w="504056"/>
                <a:gridCol w="4296782"/>
              </a:tblGrid>
              <a:tr h="320040">
                <a:tc>
                  <a:txBody>
                    <a:bodyPr/>
                    <a:lstStyle/>
                    <a:p>
                      <a:endParaRPr lang="en-ZA" sz="900" dirty="0"/>
                    </a:p>
                  </a:txBody>
                  <a:tcPr marL="68580" marR="68580" marT="34290" marB="34290"/>
                </a:tc>
                <a:tc>
                  <a:txBody>
                    <a:bodyPr/>
                    <a:lstStyle/>
                    <a:p>
                      <a:pPr algn="ctr"/>
                      <a:r>
                        <a:rPr lang="en-ZA" sz="1200" dirty="0" smtClean="0"/>
                        <a:t>2019</a:t>
                      </a:r>
                      <a:r>
                        <a:rPr lang="en-ZA" sz="1400" dirty="0" smtClean="0"/>
                        <a:t> </a:t>
                      </a:r>
                    </a:p>
                    <a:p>
                      <a:pPr algn="ctr"/>
                      <a:r>
                        <a:rPr lang="en-ZA" sz="800" dirty="0" smtClean="0"/>
                        <a:t>R’000</a:t>
                      </a:r>
                      <a:endParaRPr lang="en-ZA" sz="800" dirty="0"/>
                    </a:p>
                  </a:txBody>
                  <a:tcPr marL="68580" marR="68580" marT="34290" marB="34290" anchor="ctr"/>
                </a:tc>
                <a:tc>
                  <a:txBody>
                    <a:bodyPr/>
                    <a:lstStyle/>
                    <a:p>
                      <a:pPr algn="ctr"/>
                      <a:r>
                        <a:rPr lang="en-ZA" sz="1200" dirty="0" smtClean="0"/>
                        <a:t>2018</a:t>
                      </a:r>
                    </a:p>
                    <a:p>
                      <a:pPr algn="ctr"/>
                      <a:r>
                        <a:rPr lang="en-ZA" sz="800" baseline="0" dirty="0" smtClean="0"/>
                        <a:t> R’000</a:t>
                      </a:r>
                      <a:endParaRPr lang="en-ZA" sz="800" dirty="0"/>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900" dirty="0" smtClean="0"/>
                        <a:t>Year</a:t>
                      </a:r>
                      <a:r>
                        <a:rPr lang="en-ZA" sz="900" baseline="0" dirty="0" smtClean="0"/>
                        <a:t> on Year </a:t>
                      </a:r>
                      <a:r>
                        <a:rPr lang="en-ZA" sz="700" baseline="0" dirty="0" smtClean="0"/>
                        <a:t>R’000</a:t>
                      </a:r>
                      <a:endParaRPr lang="en-ZA" sz="700" dirty="0" smtClean="0"/>
                    </a:p>
                  </a:txBody>
                  <a:tcPr marL="68580" marR="68580" marT="34290" marB="34290"/>
                </a:tc>
                <a:tc>
                  <a:txBody>
                    <a:bodyPr/>
                    <a:lstStyle/>
                    <a:p>
                      <a:pPr algn="ctr"/>
                      <a:r>
                        <a:rPr lang="en-ZA" sz="800" dirty="0" smtClean="0"/>
                        <a:t>% change</a:t>
                      </a:r>
                      <a:endParaRPr lang="en-ZA" sz="800" dirty="0"/>
                    </a:p>
                  </a:txBody>
                  <a:tcPr marL="68580" marR="68580" marT="34290" marB="34290"/>
                </a:tc>
                <a:tc>
                  <a:txBody>
                    <a:bodyPr/>
                    <a:lstStyle/>
                    <a:p>
                      <a:pPr algn="ctr"/>
                      <a:r>
                        <a:rPr lang="en-ZA" sz="1400" dirty="0" smtClean="0"/>
                        <a:t>Comments</a:t>
                      </a:r>
                      <a:endParaRPr lang="en-ZA" sz="900" dirty="0"/>
                    </a:p>
                  </a:txBody>
                  <a:tcPr marL="68580" marR="68580" marT="34290" marB="34290"/>
                </a:tc>
              </a:tr>
              <a:tr h="228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b="1" dirty="0" smtClean="0"/>
                        <a:t>TOTAL REVENUE</a:t>
                      </a:r>
                    </a:p>
                  </a:txBody>
                  <a:tcPr marL="68580" marR="68580" marT="34290" marB="34290"/>
                </a:tc>
                <a:tc>
                  <a:txBody>
                    <a:bodyPr/>
                    <a:lstStyle/>
                    <a:p>
                      <a:pPr algn="r"/>
                      <a:r>
                        <a:rPr lang="en-ZA" sz="1100" b="1" dirty="0" smtClean="0"/>
                        <a:t>16 475 512</a:t>
                      </a:r>
                      <a:endParaRPr lang="en-ZA" sz="1100" b="1" dirty="0"/>
                    </a:p>
                  </a:txBody>
                  <a:tcPr marL="68580" marR="68580" marT="34290" marB="34290">
                    <a:lnB w="12700" cap="flat" cmpd="sng" algn="ctr">
                      <a:solidFill>
                        <a:schemeClr val="tx1"/>
                      </a:solidFill>
                      <a:prstDash val="solid"/>
                      <a:round/>
                      <a:headEnd type="none" w="med" len="med"/>
                      <a:tailEnd type="none" w="med" len="med"/>
                    </a:lnB>
                  </a:tcPr>
                </a:tc>
                <a:tc>
                  <a:txBody>
                    <a:bodyPr/>
                    <a:lstStyle/>
                    <a:p>
                      <a:pPr algn="r"/>
                      <a:r>
                        <a:rPr lang="en-ZA" sz="1100" b="1" dirty="0" smtClean="0"/>
                        <a:t>14 501 418</a:t>
                      </a:r>
                      <a:endParaRPr lang="en-ZA" sz="1100" b="1" dirty="0"/>
                    </a:p>
                  </a:txBody>
                  <a:tcPr marL="68580" marR="68580" marT="34290" marB="34290">
                    <a:lnB w="12700" cap="flat" cmpd="sng" algn="ctr">
                      <a:solidFill>
                        <a:schemeClr val="tx1"/>
                      </a:solidFill>
                      <a:prstDash val="solid"/>
                      <a:round/>
                      <a:headEnd type="none" w="med" len="med"/>
                      <a:tailEnd type="none" w="med" len="med"/>
                    </a:lnB>
                  </a:tcPr>
                </a:tc>
                <a:tc>
                  <a:txBody>
                    <a:bodyPr/>
                    <a:lstStyle/>
                    <a:p>
                      <a:pPr algn="r"/>
                      <a:r>
                        <a:rPr lang="en-ZA" sz="1100" b="1" dirty="0" smtClean="0"/>
                        <a:t>1 974 094</a:t>
                      </a:r>
                      <a:endParaRPr lang="en-ZA" sz="1100" b="1" dirty="0"/>
                    </a:p>
                  </a:txBody>
                  <a:tcPr marL="68580" marR="68580" marT="34290" marB="34290">
                    <a:lnR w="12700" cap="flat" cmpd="sng" algn="ctr">
                      <a:solidFill>
                        <a:schemeClr val="bg1"/>
                      </a:solidFill>
                      <a:prstDash val="solid"/>
                      <a:round/>
                      <a:headEnd type="none" w="med" len="med"/>
                      <a:tailEnd type="none" w="med" len="med"/>
                    </a:lnR>
                  </a:tcPr>
                </a:tc>
                <a:tc>
                  <a:txBody>
                    <a:bodyPr/>
                    <a:lstStyle/>
                    <a:p>
                      <a:pPr algn="r"/>
                      <a:r>
                        <a:rPr lang="en-ZA" sz="900" b="1" dirty="0" smtClean="0"/>
                        <a:t>14%</a:t>
                      </a:r>
                      <a:endParaRPr lang="en-ZA" sz="900" b="1" dirty="0"/>
                    </a:p>
                  </a:txBody>
                  <a:tcPr marL="68580" marR="68580" marT="34290" marB="34290">
                    <a:lnL w="12700" cap="flat" cmpd="sng" algn="ctr">
                      <a:solidFill>
                        <a:schemeClr val="bg1"/>
                      </a:solidFill>
                      <a:prstDash val="solid"/>
                      <a:round/>
                      <a:headEnd type="none" w="med" len="med"/>
                      <a:tailEnd type="none" w="med" len="med"/>
                    </a:lnL>
                  </a:tcPr>
                </a:tc>
                <a:tc>
                  <a:txBody>
                    <a:bodyPr/>
                    <a:lstStyle/>
                    <a:p>
                      <a:endParaRPr lang="en-ZA" sz="900" dirty="0"/>
                    </a:p>
                  </a:txBody>
                  <a:tcPr marL="68580" marR="68580" marT="34290" marB="34290"/>
                </a:tc>
              </a:tr>
              <a:tr h="342900">
                <a:tc>
                  <a:txBody>
                    <a:bodyPr/>
                    <a:lstStyle/>
                    <a:p>
                      <a:pPr marL="271463" lvl="1" indent="0"/>
                      <a:r>
                        <a:rPr lang="en-ZA" sz="1000" dirty="0" smtClean="0"/>
                        <a:t>Revenue</a:t>
                      </a:r>
                      <a:r>
                        <a:rPr lang="en-ZA" sz="1000" baseline="0" dirty="0" smtClean="0"/>
                        <a:t> from exchange</a:t>
                      </a:r>
                      <a:endParaRPr lang="en-ZA" sz="10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100" dirty="0" smtClean="0"/>
                        <a:t>12 108 862</a:t>
                      </a:r>
                      <a:endParaRPr lang="en-ZA" sz="1100" dirty="0"/>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a:r>
                        <a:rPr lang="en-ZA" sz="1100" dirty="0" smtClean="0"/>
                        <a:t>10 514 798</a:t>
                      </a:r>
                      <a:endParaRPr lang="en-ZA" sz="1100" dirty="0"/>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r>
                        <a:rPr lang="en-ZA" sz="1100" dirty="0" smtClean="0"/>
                        <a:t>1 594 064</a:t>
                      </a:r>
                      <a:endParaRPr lang="en-ZA" sz="1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4E9E9"/>
                    </a:solidFill>
                  </a:tcPr>
                </a:tc>
                <a:tc>
                  <a:txBody>
                    <a:bodyPr/>
                    <a:lstStyle/>
                    <a:p>
                      <a:pPr algn="r"/>
                      <a:r>
                        <a:rPr lang="en-ZA" sz="900" dirty="0" smtClean="0"/>
                        <a:t>15%</a:t>
                      </a:r>
                      <a:endParaRPr lang="en-ZA" sz="900" dirty="0"/>
                    </a:p>
                  </a:txBody>
                  <a:tcPr marL="68580" marR="68580" marT="34290" marB="34290">
                    <a:lnL w="12700" cap="flat" cmpd="sng" algn="ctr">
                      <a:solidFill>
                        <a:schemeClr val="bg1"/>
                      </a:solidFill>
                      <a:prstDash val="solid"/>
                      <a:round/>
                      <a:headEnd type="none" w="med" len="med"/>
                      <a:tailEnd type="none" w="med" len="med"/>
                    </a:lnL>
                    <a:solidFill>
                      <a:srgbClr val="F4E9E9"/>
                    </a:solidFill>
                  </a:tcPr>
                </a:tc>
                <a:tc>
                  <a:txBody>
                    <a:bodyPr/>
                    <a:lstStyle/>
                    <a:p>
                      <a:r>
                        <a:rPr lang="en-ZA" sz="900" dirty="0" smtClean="0"/>
                        <a:t>Increase</a:t>
                      </a:r>
                      <a:r>
                        <a:rPr lang="en-ZA" sz="900" baseline="0" dirty="0" smtClean="0"/>
                        <a:t> due to </a:t>
                      </a:r>
                      <a:r>
                        <a:rPr lang="en-ZA" sz="900" dirty="0" smtClean="0"/>
                        <a:t>capital </a:t>
                      </a:r>
                      <a:r>
                        <a:rPr lang="en-ZA" sz="900" baseline="0" dirty="0" smtClean="0"/>
                        <a:t>projects completed during period whereby revenue can be recognised and reversal of prior periods impairment of  receivables from exchange transactions.</a:t>
                      </a:r>
                      <a:endParaRPr lang="en-ZA" sz="900" dirty="0"/>
                    </a:p>
                  </a:txBody>
                  <a:tcPr marL="68580" marR="68580" marT="34290" marB="34290"/>
                </a:tc>
              </a:tr>
              <a:tr h="425231">
                <a:tc>
                  <a:txBody>
                    <a:bodyPr/>
                    <a:lstStyle/>
                    <a:p>
                      <a:pPr marL="271463" lvl="1" indent="0"/>
                      <a:r>
                        <a:rPr lang="en-ZA" sz="1000" dirty="0" smtClean="0"/>
                        <a:t>Revenue from non-exchange</a:t>
                      </a:r>
                      <a:endParaRPr lang="en-ZA" sz="10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100" dirty="0" smtClean="0"/>
                        <a:t>4 042 032</a:t>
                      </a:r>
                      <a:endParaRPr lang="en-ZA" sz="1100" dirty="0"/>
                    </a:p>
                  </a:txBody>
                  <a:tcPr marL="68580" marR="68580" marT="34290" marB="34290">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r"/>
                      <a:r>
                        <a:rPr lang="en-ZA" sz="1100" dirty="0" smtClean="0"/>
                        <a:t>3 690 334</a:t>
                      </a:r>
                      <a:endParaRPr lang="en-ZA" sz="1100" dirty="0"/>
                    </a:p>
                  </a:txBody>
                  <a:tcPr marL="68580" marR="68580" marT="34290" marB="34290">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r"/>
                      <a:r>
                        <a:rPr lang="en-ZA" sz="1100" dirty="0" smtClean="0"/>
                        <a:t>351 698</a:t>
                      </a:r>
                      <a:endParaRPr lang="en-ZA" sz="1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8D0D0"/>
                    </a:solidFill>
                  </a:tcPr>
                </a:tc>
                <a:tc>
                  <a:txBody>
                    <a:bodyPr/>
                    <a:lstStyle/>
                    <a:p>
                      <a:pPr algn="r"/>
                      <a:r>
                        <a:rPr lang="en-ZA" sz="900" dirty="0" smtClean="0"/>
                        <a:t>10%</a:t>
                      </a:r>
                      <a:endParaRPr lang="en-ZA" sz="900" dirty="0"/>
                    </a:p>
                  </a:txBody>
                  <a:tcPr marL="68580" marR="68580" marT="34290" marB="34290">
                    <a:lnL w="12700" cap="flat" cmpd="sng" algn="ctr">
                      <a:solidFill>
                        <a:schemeClr val="bg1"/>
                      </a:solidFill>
                      <a:prstDash val="solid"/>
                      <a:round/>
                      <a:headEnd type="none" w="med" len="med"/>
                      <a:tailEnd type="none" w="med" len="med"/>
                    </a:lnL>
                    <a:solidFill>
                      <a:srgbClr val="E8D0D0"/>
                    </a:solidFill>
                  </a:tcPr>
                </a:tc>
                <a:tc>
                  <a:txBody>
                    <a:bodyPr/>
                    <a:lstStyle/>
                    <a:p>
                      <a:r>
                        <a:rPr lang="en-ZA" sz="900" dirty="0" smtClean="0"/>
                        <a:t>Augmentation (transfer</a:t>
                      </a:r>
                      <a:r>
                        <a:rPr lang="en-ZA" sz="900" baseline="0" dirty="0" smtClean="0"/>
                        <a:t> payment from DPW)</a:t>
                      </a:r>
                      <a:endParaRPr lang="en-ZA" sz="900" dirty="0"/>
                    </a:p>
                  </a:txBody>
                  <a:tcPr marL="68580" marR="68580" marT="34290" marB="34290"/>
                </a:tc>
              </a:tr>
              <a:tr h="228600">
                <a:tc>
                  <a:txBody>
                    <a:bodyPr/>
                    <a:lstStyle/>
                    <a:p>
                      <a:pPr marL="271463" lvl="1" indent="0"/>
                      <a:r>
                        <a:rPr lang="en-US" sz="1000" dirty="0" smtClean="0"/>
                        <a:t>Construction revenue</a:t>
                      </a:r>
                      <a:endParaRPr lang="en-ZA" sz="10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marL="0" algn="r" defTabSz="914400" rtl="0" eaLnBrk="1" latinLnBrk="0" hangingPunct="1"/>
                      <a:r>
                        <a:rPr lang="en-US" sz="1100" kern="1200" dirty="0" smtClean="0">
                          <a:solidFill>
                            <a:schemeClr val="dk1"/>
                          </a:solidFill>
                          <a:latin typeface="+mn-lt"/>
                          <a:ea typeface="+mn-ea"/>
                          <a:cs typeface="+mn-cs"/>
                        </a:rPr>
                        <a:t>324 618</a:t>
                      </a:r>
                      <a:endParaRPr lang="en-ZA" sz="1100" kern="1200" dirty="0">
                        <a:solidFill>
                          <a:schemeClr val="dk1"/>
                        </a:solidFill>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1"/>
                      <a:r>
                        <a:rPr lang="en-US" sz="1100" kern="1200" dirty="0" smtClean="0">
                          <a:solidFill>
                            <a:schemeClr val="dk1"/>
                          </a:solidFill>
                          <a:latin typeface="+mn-lt"/>
                          <a:ea typeface="+mn-ea"/>
                          <a:cs typeface="+mn-cs"/>
                        </a:rPr>
                        <a:t>296 286</a:t>
                      </a:r>
                      <a:endParaRPr lang="en-ZA" sz="1100" kern="1200" dirty="0">
                        <a:solidFill>
                          <a:schemeClr val="dk1"/>
                        </a:solidFill>
                        <a:latin typeface="+mn-lt"/>
                        <a:ea typeface="+mn-ea"/>
                        <a:cs typeface="+mn-cs"/>
                      </a:endParaRPr>
                    </a:p>
                  </a:txBody>
                  <a:tcPr marL="68580" marR="68580" marT="34290" marB="34290">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100" dirty="0" smtClean="0"/>
                        <a:t>28 332</a:t>
                      </a:r>
                      <a:endParaRPr lang="en-ZA" sz="1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4E9E9"/>
                    </a:solidFill>
                  </a:tcPr>
                </a:tc>
                <a:tc>
                  <a:txBody>
                    <a:bodyPr/>
                    <a:lstStyle/>
                    <a:p>
                      <a:pPr algn="r"/>
                      <a:r>
                        <a:rPr lang="en-US" sz="900" dirty="0" smtClean="0"/>
                        <a:t>10%</a:t>
                      </a:r>
                      <a:endParaRPr lang="en-ZA" sz="900" dirty="0"/>
                    </a:p>
                  </a:txBody>
                  <a:tcPr marL="68580" marR="68580" marT="34290" marB="34290">
                    <a:lnL w="12700" cap="flat" cmpd="sng" algn="ctr">
                      <a:solidFill>
                        <a:schemeClr val="bg1"/>
                      </a:solidFill>
                      <a:prstDash val="solid"/>
                      <a:round/>
                      <a:headEnd type="none" w="med" len="med"/>
                      <a:tailEnd type="none" w="med" len="med"/>
                    </a:lnL>
                    <a:solidFill>
                      <a:srgbClr val="F4E9E9"/>
                    </a:solidFill>
                  </a:tcPr>
                </a:tc>
                <a:tc>
                  <a:txBody>
                    <a:bodyPr/>
                    <a:lstStyle/>
                    <a:p>
                      <a:r>
                        <a:rPr lang="en-US" sz="900" dirty="0" smtClean="0"/>
                        <a:t>Increase in number of projects done</a:t>
                      </a:r>
                      <a:r>
                        <a:rPr lang="en-US" sz="900" baseline="0" dirty="0" smtClean="0"/>
                        <a:t> on behalf of other custodians (mainly Defense)</a:t>
                      </a:r>
                      <a:endParaRPr lang="en-ZA" sz="900" dirty="0"/>
                    </a:p>
                  </a:txBody>
                  <a:tcPr marL="68580" marR="68580" marT="34290" marB="34290"/>
                </a:tc>
              </a:tr>
              <a:tr h="228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b="1" dirty="0" smtClean="0"/>
                        <a:t>TOTAL EXPENSES</a:t>
                      </a:r>
                    </a:p>
                  </a:txBody>
                  <a:tcPr marL="68580" marR="68580" marT="34290" marB="34290" anchor="ctr"/>
                </a:tc>
                <a:tc>
                  <a:txBody>
                    <a:bodyPr/>
                    <a:lstStyle/>
                    <a:p>
                      <a:pPr algn="r"/>
                      <a:r>
                        <a:rPr lang="en-ZA" sz="1100" b="1" dirty="0" smtClean="0"/>
                        <a:t>15 359 824</a:t>
                      </a:r>
                      <a:endParaRPr lang="en-ZA" sz="1100" b="1" dirty="0"/>
                    </a:p>
                  </a:txBody>
                  <a:tcPr marL="68580" marR="6858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100" b="1" dirty="0" smtClean="0"/>
                        <a:t>14 719 325</a:t>
                      </a:r>
                      <a:endParaRPr lang="en-ZA" sz="1100" b="1" dirty="0"/>
                    </a:p>
                  </a:txBody>
                  <a:tcPr marL="68580" marR="6858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100" b="1" dirty="0" smtClean="0"/>
                        <a:t>640 499</a:t>
                      </a:r>
                      <a:endParaRPr lang="en-ZA" sz="1100" b="1" dirty="0"/>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r"/>
                      <a:r>
                        <a:rPr lang="en-ZA" sz="900" b="1" dirty="0" smtClean="0"/>
                        <a:t>4%</a:t>
                      </a:r>
                      <a:endParaRPr lang="en-ZA" sz="900" b="1" dirty="0"/>
                    </a:p>
                  </a:txBody>
                  <a:tcPr marL="68580" marR="68580" marT="34290" marB="34290" anchor="ctr">
                    <a:lnL w="12700" cap="flat" cmpd="sng" algn="ctr">
                      <a:solidFill>
                        <a:schemeClr val="bg1"/>
                      </a:solidFill>
                      <a:prstDash val="solid"/>
                      <a:round/>
                      <a:headEnd type="none" w="med" len="med"/>
                      <a:tailEnd type="none" w="med" len="med"/>
                    </a:lnL>
                  </a:tcPr>
                </a:tc>
                <a:tc>
                  <a:txBody>
                    <a:bodyPr/>
                    <a:lstStyle/>
                    <a:p>
                      <a:endParaRPr lang="en-ZA" sz="900" dirty="0"/>
                    </a:p>
                  </a:txBody>
                  <a:tcPr marL="68580" marR="68580" marT="34290" marB="34290"/>
                </a:tc>
              </a:tr>
              <a:tr h="182488">
                <a:tc>
                  <a:txBody>
                    <a:bodyPr/>
                    <a:lstStyle/>
                    <a:p>
                      <a:pPr marL="271463" indent="0"/>
                      <a:r>
                        <a:rPr lang="en-US" sz="1000" dirty="0" smtClean="0"/>
                        <a:t>Construction expenses</a:t>
                      </a:r>
                      <a:endParaRPr lang="en-ZA" sz="10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US" sz="1100" dirty="0" smtClean="0"/>
                        <a:t>324 618</a:t>
                      </a:r>
                      <a:endParaRPr lang="en-ZA" sz="1100" dirty="0"/>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a:r>
                        <a:rPr lang="en-US" sz="1100" dirty="0" smtClean="0"/>
                        <a:t>296 286</a:t>
                      </a:r>
                      <a:endParaRPr lang="en-ZA" sz="1100" dirty="0"/>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r>
                        <a:rPr lang="en-US" sz="1100" dirty="0" smtClean="0"/>
                        <a:t>28 332</a:t>
                      </a:r>
                      <a:endParaRPr lang="en-ZA" sz="1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en-ZA" sz="900" dirty="0" smtClean="0"/>
                        <a:t>10%</a:t>
                      </a:r>
                      <a:endParaRPr lang="en-ZA" sz="900" dirty="0"/>
                    </a:p>
                  </a:txBody>
                  <a:tcPr marL="68580" marR="68580" marT="34290" marB="34290">
                    <a:lnL w="12700" cap="flat" cmpd="sng" algn="ctr">
                      <a:solidFill>
                        <a:schemeClr val="bg1"/>
                      </a:solidFill>
                      <a:prstDash val="solid"/>
                      <a:round/>
                      <a:headEnd type="none" w="med" len="med"/>
                      <a:tailEnd type="none" w="med" len="med"/>
                    </a:lnL>
                  </a:tcPr>
                </a:tc>
                <a:tc>
                  <a:txBody>
                    <a:bodyPr/>
                    <a:lstStyle/>
                    <a:p>
                      <a:r>
                        <a:rPr lang="en-ZA" sz="900" dirty="0" smtClean="0"/>
                        <a:t>Increase</a:t>
                      </a:r>
                      <a:r>
                        <a:rPr lang="en-ZA" sz="900" baseline="0" dirty="0" smtClean="0"/>
                        <a:t> in impairment loss on assets during the period</a:t>
                      </a:r>
                      <a:endParaRPr lang="en-ZA" sz="900" dirty="0"/>
                    </a:p>
                  </a:txBody>
                  <a:tcPr marL="68580" marR="68580" marT="34290" marB="34290"/>
                </a:tc>
              </a:tr>
              <a:tr h="365760">
                <a:tc>
                  <a:txBody>
                    <a:bodyPr/>
                    <a:lstStyle/>
                    <a:p>
                      <a:pPr marL="271463" marR="0" lvl="0" indent="0" algn="l" defTabSz="914400" rtl="0" eaLnBrk="1" fontAlgn="auto" latinLnBrk="0" hangingPunct="1">
                        <a:lnSpc>
                          <a:spcPct val="100000"/>
                        </a:lnSpc>
                        <a:spcBef>
                          <a:spcPts val="0"/>
                        </a:spcBef>
                        <a:spcAft>
                          <a:spcPts val="0"/>
                        </a:spcAft>
                        <a:buClrTx/>
                        <a:buSzTx/>
                        <a:buFontTx/>
                        <a:buNone/>
                        <a:tabLst/>
                        <a:defRPr/>
                      </a:pPr>
                      <a:r>
                        <a:rPr lang="en-ZA" sz="1000" dirty="0" smtClean="0"/>
                        <a:t>Depreciation, amortisation</a:t>
                      </a:r>
                      <a:r>
                        <a:rPr lang="en-ZA" sz="1000" baseline="0" dirty="0" smtClean="0"/>
                        <a:t> and impairment</a:t>
                      </a:r>
                      <a:endParaRPr lang="en-ZA" sz="1000" dirty="0" smtClean="0"/>
                    </a:p>
                  </a:txBody>
                  <a:tcPr marL="68580" marR="68580" marT="34290" marB="34290">
                    <a:lnR w="12700" cap="flat" cmpd="sng" algn="ctr">
                      <a:solidFill>
                        <a:schemeClr val="tx1"/>
                      </a:solidFill>
                      <a:prstDash val="solid"/>
                      <a:round/>
                      <a:headEnd type="none" w="med" len="med"/>
                      <a:tailEnd type="none" w="med" len="med"/>
                    </a:ln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1100" dirty="0" smtClean="0"/>
                        <a:t>2 577 509</a:t>
                      </a:r>
                      <a:endParaRPr lang="en-ZA" sz="1100" dirty="0"/>
                    </a:p>
                  </a:txBody>
                  <a:tcPr marL="68580" marR="68580" marT="34290" marB="34290">
                    <a:lnL w="12700" cap="flat" cmpd="sng" algn="ctr">
                      <a:solidFill>
                        <a:schemeClr val="tx1"/>
                      </a:solidFill>
                      <a:prstDash val="solid"/>
                      <a:round/>
                      <a:headEnd type="none" w="med" len="med"/>
                      <a:tailEnd type="none" w="med" len="med"/>
                    </a:ln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1100" dirty="0" smtClean="0"/>
                        <a:t>2 404 051</a:t>
                      </a:r>
                      <a:endParaRPr lang="en-ZA" sz="11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1100" dirty="0" smtClean="0"/>
                        <a:t>173 458</a:t>
                      </a:r>
                      <a:endParaRPr lang="en-ZA" sz="1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900" dirty="0" smtClean="0"/>
                        <a:t>7%</a:t>
                      </a:r>
                    </a:p>
                    <a:p>
                      <a:pPr algn="r"/>
                      <a:endParaRPr lang="en-ZA" sz="900" dirty="0"/>
                    </a:p>
                  </a:txBody>
                  <a:tcPr marL="68580" marR="68580" marT="34290" marB="34290">
                    <a:lnL w="12700" cap="flat" cmpd="sng" algn="ctr">
                      <a:solidFill>
                        <a:schemeClr val="bg1"/>
                      </a:solidFill>
                      <a:prstDash val="solid"/>
                      <a:round/>
                      <a:headEnd type="none" w="med" len="med"/>
                      <a:tailEnd type="none" w="med" len="med"/>
                    </a:lnL>
                  </a:tcPr>
                </a:tc>
                <a:tc>
                  <a:txBody>
                    <a:bodyPr/>
                    <a:lstStyle/>
                    <a:p>
                      <a:endParaRPr lang="en-ZA" sz="900" dirty="0"/>
                    </a:p>
                  </a:txBody>
                  <a:tcPr marL="68580" marR="68580" marT="34290" marB="34290"/>
                </a:tc>
              </a:tr>
              <a:tr h="262985">
                <a:tc>
                  <a:txBody>
                    <a:bodyPr/>
                    <a:lstStyle/>
                    <a:p>
                      <a:pPr marL="271463" indent="0"/>
                      <a:r>
                        <a:rPr lang="en-ZA" sz="1000" dirty="0" smtClean="0"/>
                        <a:t>Employee</a:t>
                      </a:r>
                      <a:r>
                        <a:rPr lang="en-ZA" sz="1000" baseline="0" dirty="0" smtClean="0"/>
                        <a:t> related costs</a:t>
                      </a:r>
                      <a:endParaRPr lang="en-ZA" sz="10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100" dirty="0" smtClean="0"/>
                        <a:t>1 792 150</a:t>
                      </a:r>
                      <a:endParaRPr lang="en-ZA" sz="1100" dirty="0"/>
                    </a:p>
                  </a:txBody>
                  <a:tcPr marL="68580" marR="68580" marT="34290" marB="34290">
                    <a:lnL w="12700" cap="flat" cmpd="sng" algn="ctr">
                      <a:solidFill>
                        <a:schemeClr val="tx1"/>
                      </a:solidFill>
                      <a:prstDash val="solid"/>
                      <a:round/>
                      <a:headEnd type="none" w="med" len="med"/>
                      <a:tailEnd type="none" w="med" len="med"/>
                    </a:lnL>
                  </a:tcPr>
                </a:tc>
                <a:tc>
                  <a:txBody>
                    <a:bodyPr/>
                    <a:lstStyle/>
                    <a:p>
                      <a:pPr algn="r"/>
                      <a:r>
                        <a:rPr lang="en-ZA" sz="1100" dirty="0" smtClean="0"/>
                        <a:t>1 602 748</a:t>
                      </a:r>
                      <a:endParaRPr lang="en-ZA" sz="11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100" dirty="0" smtClean="0"/>
                        <a:t>189 402</a:t>
                      </a:r>
                      <a:endParaRPr lang="en-ZA" sz="1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en-ZA" sz="900" dirty="0" smtClean="0"/>
                        <a:t>12%</a:t>
                      </a:r>
                      <a:endParaRPr lang="en-ZA" sz="900" dirty="0"/>
                    </a:p>
                  </a:txBody>
                  <a:tcPr marL="68580" marR="68580" marT="34290" marB="34290">
                    <a:lnL w="12700" cap="flat" cmpd="sng" algn="ctr">
                      <a:solidFill>
                        <a:schemeClr val="bg1"/>
                      </a:solidFill>
                      <a:prstDash val="solid"/>
                      <a:round/>
                      <a:headEnd type="none" w="med" len="med"/>
                      <a:tailEnd type="none" w="med" len="med"/>
                    </a:lnL>
                  </a:tcPr>
                </a:tc>
                <a:tc>
                  <a:txBody>
                    <a:bodyPr/>
                    <a:lstStyle/>
                    <a:p>
                      <a:r>
                        <a:rPr lang="en-ZA" sz="900" dirty="0" smtClean="0">
                          <a:solidFill>
                            <a:schemeClr val="tx1"/>
                          </a:solidFill>
                        </a:rPr>
                        <a:t>In line</a:t>
                      </a:r>
                      <a:r>
                        <a:rPr lang="en-ZA" sz="900" baseline="0" dirty="0" smtClean="0">
                          <a:solidFill>
                            <a:schemeClr val="tx1"/>
                          </a:solidFill>
                        </a:rPr>
                        <a:t> with annual salary increase and filling of critical vacancies.  </a:t>
                      </a:r>
                      <a:endParaRPr lang="en-ZA" sz="900" dirty="0">
                        <a:solidFill>
                          <a:schemeClr val="tx1"/>
                        </a:solidFill>
                      </a:endParaRPr>
                    </a:p>
                  </a:txBody>
                  <a:tcPr marL="68580" marR="68580" marT="34290" marB="34290"/>
                </a:tc>
              </a:tr>
              <a:tr h="309631">
                <a:tc>
                  <a:txBody>
                    <a:bodyPr/>
                    <a:lstStyle/>
                    <a:p>
                      <a:pPr marL="271463" indent="0"/>
                      <a:r>
                        <a:rPr lang="en-ZA" sz="1000" dirty="0" smtClean="0"/>
                        <a:t>Impairment on receivables</a:t>
                      </a:r>
                      <a:endParaRPr lang="en-ZA" sz="10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100" dirty="0" smtClean="0"/>
                        <a:t>756 140</a:t>
                      </a:r>
                      <a:endParaRPr lang="en-ZA" sz="1100" dirty="0"/>
                    </a:p>
                  </a:txBody>
                  <a:tcPr marL="68580" marR="68580" marT="34290" marB="34290">
                    <a:lnL w="12700" cap="flat" cmpd="sng" algn="ctr">
                      <a:solidFill>
                        <a:schemeClr val="tx1"/>
                      </a:solidFill>
                      <a:prstDash val="solid"/>
                      <a:round/>
                      <a:headEnd type="none" w="med" len="med"/>
                      <a:tailEnd type="none" w="med" len="med"/>
                    </a:lnL>
                  </a:tcPr>
                </a:tc>
                <a:tc>
                  <a:txBody>
                    <a:bodyPr/>
                    <a:lstStyle/>
                    <a:p>
                      <a:pPr algn="r"/>
                      <a:r>
                        <a:rPr lang="en-ZA" sz="1100" dirty="0" smtClean="0"/>
                        <a:t>1 083 610</a:t>
                      </a:r>
                      <a:endParaRPr lang="en-ZA" sz="11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100" dirty="0" smtClean="0"/>
                        <a:t>(327 470)</a:t>
                      </a:r>
                      <a:endParaRPr lang="en-ZA" sz="1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8D0D0"/>
                    </a:solidFill>
                  </a:tcPr>
                </a:tc>
                <a:tc>
                  <a:txBody>
                    <a:bodyPr/>
                    <a:lstStyle/>
                    <a:p>
                      <a:pPr algn="r"/>
                      <a:r>
                        <a:rPr lang="en-ZA" sz="900" dirty="0" smtClean="0"/>
                        <a:t>-30%</a:t>
                      </a:r>
                      <a:endParaRPr lang="en-ZA" sz="900" dirty="0"/>
                    </a:p>
                  </a:txBody>
                  <a:tcPr marL="68580" marR="68580" marT="34290" marB="34290">
                    <a:lnL w="12700" cap="flat" cmpd="sng" algn="ctr">
                      <a:solidFill>
                        <a:schemeClr val="bg1"/>
                      </a:solidFill>
                      <a:prstDash val="solid"/>
                      <a:round/>
                      <a:headEnd type="none" w="med" len="med"/>
                      <a:tailEnd type="none" w="med" len="med"/>
                    </a:lnL>
                    <a:solidFill>
                      <a:srgbClr val="E8D0D0"/>
                    </a:solidFill>
                  </a:tcPr>
                </a:tc>
                <a:tc>
                  <a:txBody>
                    <a:bodyPr/>
                    <a:lstStyle/>
                    <a:p>
                      <a:r>
                        <a:rPr lang="en-ZA" sz="900" dirty="0" smtClean="0">
                          <a:solidFill>
                            <a:schemeClr val="tx1"/>
                          </a:solidFill>
                        </a:rPr>
                        <a:t>Decreas</a:t>
                      </a:r>
                      <a:r>
                        <a:rPr lang="en-ZA" sz="900" baseline="0" dirty="0" smtClean="0">
                          <a:solidFill>
                            <a:schemeClr val="tx1"/>
                          </a:solidFill>
                        </a:rPr>
                        <a:t>e</a:t>
                      </a:r>
                      <a:r>
                        <a:rPr lang="en-ZA" sz="900" dirty="0" smtClean="0">
                          <a:solidFill>
                            <a:schemeClr val="tx1"/>
                          </a:solidFill>
                        </a:rPr>
                        <a:t> in impairment on recoverable</a:t>
                      </a:r>
                      <a:r>
                        <a:rPr lang="en-ZA" sz="900" baseline="0" dirty="0" smtClean="0">
                          <a:solidFill>
                            <a:schemeClr val="tx1"/>
                          </a:solidFill>
                        </a:rPr>
                        <a:t> property rates and impairment on municipal services debtors for old charges not verifiable by municipality.  </a:t>
                      </a:r>
                      <a:endParaRPr lang="en-ZA" sz="900" dirty="0">
                        <a:solidFill>
                          <a:schemeClr val="tx1"/>
                        </a:solidFill>
                      </a:endParaRPr>
                    </a:p>
                  </a:txBody>
                  <a:tcPr marL="68580" marR="68580" marT="34290" marB="34290"/>
                </a:tc>
              </a:tr>
              <a:tr h="342900">
                <a:tc>
                  <a:txBody>
                    <a:bodyPr/>
                    <a:lstStyle/>
                    <a:p>
                      <a:pPr marL="271463" indent="0"/>
                      <a:r>
                        <a:rPr lang="en-ZA" sz="1000" dirty="0" smtClean="0"/>
                        <a:t>Interest expense</a:t>
                      </a:r>
                      <a:endParaRPr lang="en-ZA" sz="10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100" dirty="0" smtClean="0"/>
                        <a:t>73 549</a:t>
                      </a:r>
                      <a:endParaRPr lang="en-ZA" sz="1100" dirty="0"/>
                    </a:p>
                  </a:txBody>
                  <a:tcPr marL="68580" marR="68580" marT="34290" marB="34290">
                    <a:lnL w="12700" cap="flat" cmpd="sng" algn="ctr">
                      <a:solidFill>
                        <a:schemeClr val="tx1"/>
                      </a:solidFill>
                      <a:prstDash val="solid"/>
                      <a:round/>
                      <a:headEnd type="none" w="med" len="med"/>
                      <a:tailEnd type="none" w="med" len="med"/>
                    </a:lnL>
                  </a:tcPr>
                </a:tc>
                <a:tc>
                  <a:txBody>
                    <a:bodyPr/>
                    <a:lstStyle/>
                    <a:p>
                      <a:pPr algn="r"/>
                      <a:r>
                        <a:rPr lang="en-ZA" sz="1100" dirty="0" smtClean="0"/>
                        <a:t>85 081</a:t>
                      </a:r>
                      <a:endParaRPr lang="en-ZA" sz="11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100" dirty="0" smtClean="0"/>
                        <a:t>(11 532)</a:t>
                      </a:r>
                      <a:endParaRPr lang="en-ZA" sz="1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4E9E9"/>
                    </a:solidFill>
                  </a:tcPr>
                </a:tc>
                <a:tc>
                  <a:txBody>
                    <a:bodyPr/>
                    <a:lstStyle/>
                    <a:p>
                      <a:pPr algn="r"/>
                      <a:r>
                        <a:rPr lang="en-ZA" sz="900" dirty="0" smtClean="0"/>
                        <a:t>-14%</a:t>
                      </a:r>
                      <a:endParaRPr lang="en-ZA" sz="900" dirty="0"/>
                    </a:p>
                  </a:txBody>
                  <a:tcPr marL="68580" marR="68580" marT="34290" marB="34290">
                    <a:lnL w="12700" cap="flat" cmpd="sng" algn="ctr">
                      <a:solidFill>
                        <a:schemeClr val="bg1"/>
                      </a:solidFill>
                      <a:prstDash val="solid"/>
                      <a:round/>
                      <a:headEnd type="none" w="med" len="med"/>
                      <a:tailEnd type="none" w="med" len="med"/>
                    </a:lnL>
                    <a:solidFill>
                      <a:srgbClr val="F4E9E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Recognition</a:t>
                      </a:r>
                      <a:r>
                        <a:rPr lang="en-ZA" sz="900" baseline="0" dirty="0" smtClean="0"/>
                        <a:t> of interest due on municipal services &amp; property rates arising from “Verification of debts owed to municipalities by Government” project</a:t>
                      </a:r>
                      <a:endParaRPr lang="en-ZA" sz="900" dirty="0" smtClean="0"/>
                    </a:p>
                  </a:txBody>
                  <a:tcPr marL="68580" marR="68580" marT="34290" marB="34290"/>
                </a:tc>
              </a:tr>
              <a:tr h="365760">
                <a:tc>
                  <a:txBody>
                    <a:bodyPr/>
                    <a:lstStyle/>
                    <a:p>
                      <a:pPr marL="271463" indent="0"/>
                      <a:r>
                        <a:rPr lang="en-ZA" sz="1000" dirty="0" smtClean="0"/>
                        <a:t>Loss on disposal/transfer</a:t>
                      </a:r>
                      <a:r>
                        <a:rPr lang="en-ZA" sz="1000" baseline="0" dirty="0" smtClean="0"/>
                        <a:t> of assets</a:t>
                      </a:r>
                      <a:endParaRPr lang="en-ZA" sz="10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100" dirty="0" smtClean="0"/>
                        <a:t>52 609</a:t>
                      </a:r>
                      <a:endParaRPr lang="en-ZA" sz="1100" dirty="0"/>
                    </a:p>
                  </a:txBody>
                  <a:tcPr marL="68580" marR="68580" marT="34290" marB="34290">
                    <a:lnL w="12700" cap="flat" cmpd="sng" algn="ctr">
                      <a:solidFill>
                        <a:schemeClr val="tx1"/>
                      </a:solidFill>
                      <a:prstDash val="solid"/>
                      <a:round/>
                      <a:headEnd type="none" w="med" len="med"/>
                      <a:tailEnd type="none" w="med" len="med"/>
                    </a:lnL>
                  </a:tcPr>
                </a:tc>
                <a:tc>
                  <a:txBody>
                    <a:bodyPr/>
                    <a:lstStyle/>
                    <a:p>
                      <a:pPr algn="r"/>
                      <a:r>
                        <a:rPr lang="en-ZA" sz="1100" dirty="0" smtClean="0"/>
                        <a:t>3 219</a:t>
                      </a:r>
                      <a:endParaRPr lang="en-ZA" sz="11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100" dirty="0" smtClean="0"/>
                        <a:t>49 390</a:t>
                      </a:r>
                      <a:endParaRPr lang="en-ZA" sz="1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8D0D0"/>
                    </a:solidFill>
                  </a:tcPr>
                </a:tc>
                <a:tc>
                  <a:txBody>
                    <a:bodyPr/>
                    <a:lstStyle/>
                    <a:p>
                      <a:pPr algn="r"/>
                      <a:r>
                        <a:rPr lang="en-ZA" sz="900" dirty="0" smtClean="0"/>
                        <a:t>1 534%</a:t>
                      </a:r>
                      <a:endParaRPr lang="en-ZA" sz="900" dirty="0"/>
                    </a:p>
                  </a:txBody>
                  <a:tcPr marL="68580" marR="68580" marT="34290" marB="34290">
                    <a:lnL w="12700" cap="flat" cmpd="sng" algn="ctr">
                      <a:solidFill>
                        <a:schemeClr val="bg1"/>
                      </a:solidFill>
                      <a:prstDash val="solid"/>
                      <a:round/>
                      <a:headEnd type="none" w="med" len="med"/>
                      <a:tailEnd type="none" w="med" len="med"/>
                    </a:lnL>
                    <a:solidFill>
                      <a:srgbClr val="E8D0D0"/>
                    </a:solidFill>
                  </a:tcPr>
                </a:tc>
                <a:tc>
                  <a:txBody>
                    <a:bodyPr/>
                    <a:lstStyle/>
                    <a:p>
                      <a:r>
                        <a:rPr lang="en-ZA" sz="900" baseline="0" dirty="0" smtClean="0"/>
                        <a:t>Is a function of donated, scrapped and disposed immovable and movable assets during the year. </a:t>
                      </a:r>
                      <a:endParaRPr lang="en-ZA" sz="900" dirty="0"/>
                    </a:p>
                  </a:txBody>
                  <a:tcPr marL="68580" marR="68580" marT="34290" marB="34290"/>
                </a:tc>
              </a:tr>
              <a:tr h="228600">
                <a:tc>
                  <a:txBody>
                    <a:bodyPr/>
                    <a:lstStyle/>
                    <a:p>
                      <a:pPr marL="271463" indent="0"/>
                      <a:r>
                        <a:rPr lang="en-ZA" sz="1000" dirty="0" smtClean="0"/>
                        <a:t>Operating leases</a:t>
                      </a:r>
                      <a:endParaRPr lang="en-ZA" sz="10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100" dirty="0" smtClean="0"/>
                        <a:t>4 767 815</a:t>
                      </a:r>
                      <a:endParaRPr lang="en-ZA" sz="1100" dirty="0"/>
                    </a:p>
                  </a:txBody>
                  <a:tcPr marL="68580" marR="68580" marT="34290" marB="34290">
                    <a:lnL w="12700" cap="flat" cmpd="sng" algn="ctr">
                      <a:solidFill>
                        <a:schemeClr val="tx1"/>
                      </a:solidFill>
                      <a:prstDash val="solid"/>
                      <a:round/>
                      <a:headEnd type="none" w="med" len="med"/>
                      <a:tailEnd type="none" w="med" len="med"/>
                    </a:lnL>
                  </a:tcPr>
                </a:tc>
                <a:tc>
                  <a:txBody>
                    <a:bodyPr/>
                    <a:lstStyle/>
                    <a:p>
                      <a:pPr algn="r"/>
                      <a:r>
                        <a:rPr lang="en-ZA" sz="1100" dirty="0" smtClean="0"/>
                        <a:t>4 602 461</a:t>
                      </a:r>
                      <a:endParaRPr lang="en-ZA" sz="11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100" dirty="0" smtClean="0"/>
                        <a:t>165 354</a:t>
                      </a:r>
                      <a:endParaRPr lang="en-ZA" sz="1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4E9E9"/>
                    </a:solidFill>
                  </a:tcPr>
                </a:tc>
                <a:tc>
                  <a:txBody>
                    <a:bodyPr/>
                    <a:lstStyle/>
                    <a:p>
                      <a:pPr algn="r"/>
                      <a:r>
                        <a:rPr lang="en-ZA" sz="900" dirty="0" smtClean="0"/>
                        <a:t>4%</a:t>
                      </a:r>
                      <a:endParaRPr lang="en-ZA" sz="900" dirty="0"/>
                    </a:p>
                  </a:txBody>
                  <a:tcPr marL="68580" marR="68580" marT="34290" marB="34290">
                    <a:lnL w="12700" cap="flat" cmpd="sng" algn="ctr">
                      <a:solidFill>
                        <a:schemeClr val="bg1"/>
                      </a:solidFill>
                      <a:prstDash val="solid"/>
                      <a:round/>
                      <a:headEnd type="none" w="med" len="med"/>
                      <a:tailEnd type="none" w="med" len="med"/>
                    </a:lnL>
                    <a:solidFill>
                      <a:srgbClr val="F4E9E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900" dirty="0" smtClean="0"/>
                    </a:p>
                  </a:txBody>
                  <a:tcPr marL="68580" marR="68580" marT="34290" marB="34290"/>
                </a:tc>
              </a:tr>
              <a:tr h="228600">
                <a:tc>
                  <a:txBody>
                    <a:bodyPr/>
                    <a:lstStyle/>
                    <a:p>
                      <a:pPr marL="271463" indent="0"/>
                      <a:r>
                        <a:rPr lang="en-ZA" sz="1000" dirty="0" smtClean="0"/>
                        <a:t>Property maintenance</a:t>
                      </a:r>
                      <a:endParaRPr lang="en-ZA" sz="10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100" dirty="0" smtClean="0"/>
                        <a:t>2 317 211</a:t>
                      </a:r>
                      <a:endParaRPr lang="en-ZA" sz="1100" dirty="0"/>
                    </a:p>
                  </a:txBody>
                  <a:tcPr marL="68580" marR="68580" marT="34290" marB="34290">
                    <a:lnL w="12700" cap="flat" cmpd="sng" algn="ctr">
                      <a:solidFill>
                        <a:schemeClr val="tx1"/>
                      </a:solidFill>
                      <a:prstDash val="solid"/>
                      <a:round/>
                      <a:headEnd type="none" w="med" len="med"/>
                      <a:tailEnd type="none" w="med" len="med"/>
                    </a:lnL>
                  </a:tcPr>
                </a:tc>
                <a:tc>
                  <a:txBody>
                    <a:bodyPr/>
                    <a:lstStyle/>
                    <a:p>
                      <a:pPr algn="r"/>
                      <a:r>
                        <a:rPr lang="en-ZA" sz="1100" dirty="0" smtClean="0"/>
                        <a:t>2 161 617</a:t>
                      </a:r>
                      <a:endParaRPr lang="en-ZA" sz="11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100" dirty="0" smtClean="0"/>
                        <a:t>155 594</a:t>
                      </a:r>
                      <a:endParaRPr lang="en-ZA" sz="1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8D0D0"/>
                    </a:solidFill>
                  </a:tcPr>
                </a:tc>
                <a:tc>
                  <a:txBody>
                    <a:bodyPr/>
                    <a:lstStyle/>
                    <a:p>
                      <a:pPr algn="r"/>
                      <a:r>
                        <a:rPr lang="en-ZA" sz="900" dirty="0" smtClean="0"/>
                        <a:t>7%</a:t>
                      </a:r>
                      <a:endParaRPr lang="en-ZA" sz="900" dirty="0"/>
                    </a:p>
                  </a:txBody>
                  <a:tcPr marL="68580" marR="68580" marT="34290" marB="34290">
                    <a:lnL w="12700" cap="flat" cmpd="sng" algn="ctr">
                      <a:solidFill>
                        <a:schemeClr val="bg1"/>
                      </a:solidFill>
                      <a:prstDash val="solid"/>
                      <a:round/>
                      <a:headEnd type="none" w="med" len="med"/>
                      <a:tailEnd type="none" w="med" len="med"/>
                    </a:lnL>
                    <a:solidFill>
                      <a:srgbClr val="E8D0D0"/>
                    </a:solidFill>
                  </a:tcPr>
                </a:tc>
                <a:tc>
                  <a:txBody>
                    <a:bodyPr/>
                    <a:lstStyle/>
                    <a:p>
                      <a:endParaRPr lang="en-ZA" sz="900" dirty="0"/>
                    </a:p>
                  </a:txBody>
                  <a:tcPr marL="68580" marR="68580" marT="34290" marB="34290"/>
                </a:tc>
              </a:tr>
              <a:tr h="228600">
                <a:tc>
                  <a:txBody>
                    <a:bodyPr/>
                    <a:lstStyle/>
                    <a:p>
                      <a:pPr marL="271463" indent="0"/>
                      <a:r>
                        <a:rPr lang="en-ZA" sz="1000" dirty="0" smtClean="0"/>
                        <a:t>Property</a:t>
                      </a:r>
                      <a:r>
                        <a:rPr lang="en-ZA" sz="1000" baseline="0" dirty="0" smtClean="0"/>
                        <a:t> rates</a:t>
                      </a:r>
                      <a:endParaRPr lang="en-ZA" sz="10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100" dirty="0" smtClean="0"/>
                        <a:t>1 296 230</a:t>
                      </a:r>
                      <a:endParaRPr lang="en-ZA" sz="1100" dirty="0"/>
                    </a:p>
                  </a:txBody>
                  <a:tcPr marL="68580" marR="68580" marT="34290" marB="34290">
                    <a:lnL w="12700" cap="flat" cmpd="sng" algn="ctr">
                      <a:solidFill>
                        <a:schemeClr val="tx1"/>
                      </a:solidFill>
                      <a:prstDash val="solid"/>
                      <a:round/>
                      <a:headEnd type="none" w="med" len="med"/>
                      <a:tailEnd type="none" w="med" len="med"/>
                    </a:lnL>
                  </a:tcPr>
                </a:tc>
                <a:tc>
                  <a:txBody>
                    <a:bodyPr/>
                    <a:lstStyle/>
                    <a:p>
                      <a:pPr algn="r"/>
                      <a:r>
                        <a:rPr lang="en-ZA" sz="1100" dirty="0" smtClean="0"/>
                        <a:t>1 042 236</a:t>
                      </a:r>
                      <a:endParaRPr lang="en-ZA" sz="1100" dirty="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100" dirty="0" smtClean="0"/>
                        <a:t>253 994</a:t>
                      </a:r>
                      <a:endParaRPr lang="en-ZA" sz="1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4E9E9"/>
                    </a:solidFill>
                  </a:tcPr>
                </a:tc>
                <a:tc>
                  <a:txBody>
                    <a:bodyPr/>
                    <a:lstStyle/>
                    <a:p>
                      <a:pPr algn="r"/>
                      <a:r>
                        <a:rPr lang="en-ZA" sz="900" dirty="0" smtClean="0"/>
                        <a:t>24%</a:t>
                      </a:r>
                      <a:endParaRPr lang="en-ZA" sz="900" dirty="0"/>
                    </a:p>
                  </a:txBody>
                  <a:tcPr marL="68580" marR="68580" marT="34290" marB="34290">
                    <a:lnL w="12700" cap="flat" cmpd="sng" algn="ctr">
                      <a:solidFill>
                        <a:schemeClr val="bg1"/>
                      </a:solidFill>
                      <a:prstDash val="solid"/>
                      <a:round/>
                      <a:headEnd type="none" w="med" len="med"/>
                      <a:tailEnd type="none" w="med" len="med"/>
                    </a:lnL>
                    <a:solidFill>
                      <a:srgbClr val="F4E9E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Increase in settlement of arrear</a:t>
                      </a:r>
                      <a:r>
                        <a:rPr lang="en-ZA" sz="900" baseline="0" dirty="0" smtClean="0"/>
                        <a:t> property rates expenditure. </a:t>
                      </a:r>
                      <a:endParaRPr lang="en-ZA" sz="900" dirty="0" smtClean="0"/>
                    </a:p>
                  </a:txBody>
                  <a:tcPr marL="68580" marR="68580" marT="34290" marB="34290"/>
                </a:tc>
              </a:tr>
              <a:tr h="365987">
                <a:tc>
                  <a:txBody>
                    <a:bodyPr/>
                    <a:lstStyle/>
                    <a:p>
                      <a:pPr marL="271463" marR="0" indent="0" algn="l" defTabSz="914400" rtl="0" eaLnBrk="1" fontAlgn="auto" latinLnBrk="0" hangingPunct="1">
                        <a:lnSpc>
                          <a:spcPct val="100000"/>
                        </a:lnSpc>
                        <a:spcBef>
                          <a:spcPts val="0"/>
                        </a:spcBef>
                        <a:spcAft>
                          <a:spcPts val="0"/>
                        </a:spcAft>
                        <a:buClrTx/>
                        <a:buSzTx/>
                        <a:buFontTx/>
                        <a:buNone/>
                        <a:tabLst/>
                        <a:defRPr/>
                      </a:pPr>
                      <a:r>
                        <a:rPr lang="en-ZA" sz="1000" dirty="0" smtClean="0"/>
                        <a:t>Sundry operating</a:t>
                      </a:r>
                      <a:r>
                        <a:rPr lang="en-ZA" sz="1000" baseline="0" dirty="0" smtClean="0"/>
                        <a:t> expenses</a:t>
                      </a:r>
                      <a:endParaRPr lang="en-ZA" sz="1000" dirty="0" smtClean="0"/>
                    </a:p>
                  </a:txBody>
                  <a:tcPr marL="68580" marR="68580" marT="34290" marB="34290">
                    <a:lnR w="12700" cap="flat" cmpd="sng" algn="ctr">
                      <a:solidFill>
                        <a:schemeClr val="tx1"/>
                      </a:solidFill>
                      <a:prstDash val="solid"/>
                      <a:round/>
                      <a:headEnd type="none" w="med" len="med"/>
                      <a:tailEnd type="none" w="med" len="med"/>
                    </a:lnR>
                  </a:tcPr>
                </a:tc>
                <a:tc>
                  <a:txBody>
                    <a:bodyPr/>
                    <a:lstStyle/>
                    <a:p>
                      <a:pPr algn="r"/>
                      <a:r>
                        <a:rPr lang="en-ZA" sz="1100" dirty="0" smtClean="0"/>
                        <a:t>1 401 993</a:t>
                      </a:r>
                      <a:endParaRPr lang="en-ZA" sz="1100" dirty="0"/>
                    </a:p>
                  </a:txBody>
                  <a:tcPr marL="68580" marR="68580" marT="34290" marB="3429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a:r>
                        <a:rPr lang="en-ZA" sz="1100" dirty="0" smtClean="0"/>
                        <a:t>1 438 016</a:t>
                      </a:r>
                      <a:endParaRPr lang="en-ZA" sz="1100" dirty="0"/>
                    </a:p>
                  </a:txBody>
                  <a:tcPr marL="68580" marR="68580" marT="34290" marB="3429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a:r>
                        <a:rPr lang="en-ZA" sz="1100" dirty="0" smtClean="0"/>
                        <a:t>(36 023)</a:t>
                      </a:r>
                      <a:endParaRPr lang="en-ZA" sz="1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8D0D0"/>
                    </a:solidFill>
                  </a:tcPr>
                </a:tc>
                <a:tc>
                  <a:txBody>
                    <a:bodyPr/>
                    <a:lstStyle/>
                    <a:p>
                      <a:pPr algn="r"/>
                      <a:r>
                        <a:rPr lang="en-ZA" sz="900" dirty="0" smtClean="0"/>
                        <a:t>-3%</a:t>
                      </a:r>
                      <a:endParaRPr lang="en-ZA" sz="900" dirty="0"/>
                    </a:p>
                  </a:txBody>
                  <a:tcPr marL="68580" marR="68580" marT="34290" marB="34290">
                    <a:lnL w="12700" cap="flat" cmpd="sng" algn="ctr">
                      <a:solidFill>
                        <a:schemeClr val="bg1"/>
                      </a:solidFill>
                      <a:prstDash val="solid"/>
                      <a:round/>
                      <a:headEnd type="none" w="med" len="med"/>
                      <a:tailEnd type="none" w="med" len="med"/>
                    </a:lnL>
                    <a:solidFill>
                      <a:srgbClr val="E8D0D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900" dirty="0" smtClean="0"/>
                    </a:p>
                  </a:txBody>
                  <a:tcPr marL="68580" marR="68580" marT="34290" marB="34290"/>
                </a:tc>
              </a:tr>
              <a:tr h="0">
                <a:tc>
                  <a:txBody>
                    <a:bodyPr/>
                    <a:lstStyle/>
                    <a:p>
                      <a:endParaRPr lang="en-ZA" sz="100" b="1" dirty="0"/>
                    </a:p>
                  </a:txBody>
                  <a:tcPr marL="68580" marR="68580" marT="34290" marB="34290"/>
                </a:tc>
                <a:tc>
                  <a:txBody>
                    <a:bodyPr/>
                    <a:lstStyle/>
                    <a:p>
                      <a:pPr algn="r"/>
                      <a:endParaRPr lang="en-ZA" sz="100" dirty="0"/>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ZA" sz="100" dirty="0"/>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ZA" sz="100" dirty="0"/>
                    </a:p>
                  </a:txBody>
                  <a:tcPr marL="68580" marR="68580" marT="34290" marB="34290">
                    <a:lnR w="12700" cap="flat" cmpd="sng" algn="ctr">
                      <a:solidFill>
                        <a:schemeClr val="bg1"/>
                      </a:solidFill>
                      <a:prstDash val="solid"/>
                      <a:round/>
                      <a:headEnd type="none" w="med" len="med"/>
                      <a:tailEnd type="none" w="med" len="med"/>
                    </a:lnR>
                  </a:tcPr>
                </a:tc>
                <a:tc>
                  <a:txBody>
                    <a:bodyPr/>
                    <a:lstStyle/>
                    <a:p>
                      <a:pPr algn="r"/>
                      <a:endParaRPr lang="en-ZA" sz="100" dirty="0"/>
                    </a:p>
                  </a:txBody>
                  <a:tcPr marL="68580" marR="68580" marT="34290" marB="34290">
                    <a:lnL w="12700" cap="flat" cmpd="sng" algn="ctr">
                      <a:solidFill>
                        <a:schemeClr val="bg1"/>
                      </a:solidFill>
                      <a:prstDash val="solid"/>
                      <a:round/>
                      <a:headEnd type="none" w="med" len="med"/>
                      <a:tailEnd type="none" w="med" len="med"/>
                    </a:lnL>
                  </a:tcPr>
                </a:tc>
                <a:tc>
                  <a:txBody>
                    <a:bodyPr/>
                    <a:lstStyle/>
                    <a:p>
                      <a:endParaRPr lang="en-ZA" sz="100" dirty="0"/>
                    </a:p>
                  </a:txBody>
                  <a:tcPr marL="68580" marR="68580" marT="34290" marB="34290"/>
                </a:tc>
              </a:tr>
              <a:tr h="342900">
                <a:tc>
                  <a:txBody>
                    <a:bodyPr/>
                    <a:lstStyle/>
                    <a:p>
                      <a:r>
                        <a:rPr lang="en-ZA" sz="1000" b="1" dirty="0" smtClean="0"/>
                        <a:t>(DEFICIT) </a:t>
                      </a:r>
                      <a:r>
                        <a:rPr lang="en-ZA" sz="1000" b="1" baseline="0" dirty="0" smtClean="0"/>
                        <a:t>/ SURPLUS</a:t>
                      </a:r>
                      <a:endParaRPr lang="en-ZA" sz="1000" b="1" dirty="0"/>
                    </a:p>
                  </a:txBody>
                  <a:tcPr marL="68580" marR="68580" marT="34290" marB="34290" anchor="ctr"/>
                </a:tc>
                <a:tc>
                  <a:txBody>
                    <a:bodyPr/>
                    <a:lstStyle/>
                    <a:p>
                      <a:pPr algn="r"/>
                      <a:r>
                        <a:rPr lang="en-ZA" sz="1100" b="1" dirty="0" smtClean="0"/>
                        <a:t>1 115 688</a:t>
                      </a:r>
                      <a:endParaRPr lang="en-ZA" sz="1100" b="1" dirty="0"/>
                    </a:p>
                  </a:txBody>
                  <a:tcPr marL="68580" marR="6858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100" b="1" dirty="0" smtClean="0"/>
                        <a:t>(217 907)</a:t>
                      </a:r>
                      <a:endParaRPr lang="en-ZA" sz="1100" b="1" dirty="0"/>
                    </a:p>
                  </a:txBody>
                  <a:tcPr marL="68580" marR="6858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000" b="1" dirty="0" smtClean="0"/>
                        <a:t>1 333 595</a:t>
                      </a:r>
                      <a:endParaRPr lang="en-ZA" sz="1000" b="1" dirty="0"/>
                    </a:p>
                  </a:txBody>
                  <a:tcPr marL="68580" marR="68580" marT="34290" marB="34290" anchor="ctr">
                    <a:lnR w="12700" cap="flat" cmpd="sng" algn="ctr">
                      <a:solidFill>
                        <a:schemeClr val="bg1"/>
                      </a:solidFill>
                      <a:prstDash val="solid"/>
                      <a:round/>
                      <a:headEnd type="none" w="med" len="med"/>
                      <a:tailEnd type="none" w="med" len="med"/>
                    </a:lnR>
                  </a:tcPr>
                </a:tc>
                <a:tc>
                  <a:txBody>
                    <a:bodyPr/>
                    <a:lstStyle/>
                    <a:p>
                      <a:pPr algn="r"/>
                      <a:r>
                        <a:rPr lang="en-ZA" sz="900" b="1" dirty="0" smtClean="0"/>
                        <a:t>612%</a:t>
                      </a:r>
                      <a:endParaRPr lang="en-ZA" sz="900" b="1" dirty="0"/>
                    </a:p>
                  </a:txBody>
                  <a:tcPr marL="68580" marR="68580" marT="34290" marB="34290" anchor="ctr">
                    <a:lnL w="12700" cap="flat" cmpd="sng" algn="ctr">
                      <a:solidFill>
                        <a:schemeClr val="bg1"/>
                      </a:solidFill>
                      <a:prstDash val="solid"/>
                      <a:round/>
                      <a:headEnd type="none" w="med" len="med"/>
                      <a:tailEnd type="none" w="med" len="med"/>
                    </a:lnL>
                  </a:tcPr>
                </a:tc>
                <a:tc>
                  <a:txBody>
                    <a:bodyPr/>
                    <a:lstStyle/>
                    <a:p>
                      <a:endParaRPr lang="en-ZA" sz="900" dirty="0"/>
                    </a:p>
                  </a:txBody>
                  <a:tcPr marL="68580" marR="68580" marT="34290" marB="34290"/>
                </a:tc>
              </a:tr>
            </a:tbl>
          </a:graphicData>
        </a:graphic>
      </p:graphicFrame>
    </p:spTree>
    <p:extLst>
      <p:ext uri="{BB962C8B-B14F-4D97-AF65-F5344CB8AC3E}">
        <p14:creationId xmlns:p14="http://schemas.microsoft.com/office/powerpoint/2010/main" xmlns="" val="322392946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68</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US" sz="2400" b="1" dirty="0" smtClean="0">
                <a:solidFill>
                  <a:schemeClr val="bg1"/>
                </a:solidFill>
              </a:rPr>
              <a:t>Notes to the Financial Statements</a:t>
            </a:r>
          </a:p>
          <a:p>
            <a:r>
              <a:rPr lang="en-US" sz="2400" b="1" dirty="0" smtClean="0">
                <a:solidFill>
                  <a:schemeClr val="bg1"/>
                </a:solidFill>
              </a:rPr>
              <a:t>Irregular Expenditure</a:t>
            </a:r>
            <a:endParaRPr lang="en-ZA" sz="2400" b="1" dirty="0">
              <a:solidFill>
                <a:schemeClr val="bg1"/>
              </a:solidFill>
            </a:endParaRP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8" name="Table 7"/>
          <p:cNvGraphicFramePr>
            <a:graphicFrameLocks noGrp="1"/>
          </p:cNvGraphicFramePr>
          <p:nvPr>
            <p:extLst>
              <p:ext uri="{D42A27DB-BD31-4B8C-83A1-F6EECF244321}">
                <p14:modId xmlns:p14="http://schemas.microsoft.com/office/powerpoint/2010/main" xmlns="" val="4165038856"/>
              </p:ext>
            </p:extLst>
          </p:nvPr>
        </p:nvGraphicFramePr>
        <p:xfrm>
          <a:off x="76200" y="836712"/>
          <a:ext cx="9067800" cy="3413199"/>
        </p:xfrm>
        <a:graphic>
          <a:graphicData uri="http://schemas.openxmlformats.org/drawingml/2006/table">
            <a:tbl>
              <a:tblPr firstRow="1" bandRow="1">
                <a:tableStyleId>{21E4AEA4-8DFA-4A89-87EB-49C32662AFE0}</a:tableStyleId>
              </a:tblPr>
              <a:tblGrid>
                <a:gridCol w="5284726"/>
                <a:gridCol w="1891537"/>
                <a:gridCol w="1891537"/>
              </a:tblGrid>
              <a:tr h="595517">
                <a:tc>
                  <a:txBody>
                    <a:bodyPr/>
                    <a:lstStyle/>
                    <a:p>
                      <a:r>
                        <a:rPr lang="en-ZA" dirty="0" smtClean="0"/>
                        <a:t>Reconciliation of Irregular Expenditure</a:t>
                      </a:r>
                      <a:endParaRPr lang="en-ZA" dirty="0"/>
                    </a:p>
                  </a:txBody>
                  <a:tcPr/>
                </a:tc>
                <a:tc>
                  <a:txBody>
                    <a:bodyPr/>
                    <a:lstStyle/>
                    <a:p>
                      <a:pPr algn="ctr"/>
                      <a:r>
                        <a:rPr lang="en-ZA" dirty="0" smtClean="0"/>
                        <a:t>2018/19</a:t>
                      </a:r>
                    </a:p>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dirty="0" smtClean="0"/>
                        <a:t>(R’000)</a:t>
                      </a:r>
                    </a:p>
                  </a:txBody>
                  <a:tcPr/>
                </a:tc>
                <a:tc>
                  <a:txBody>
                    <a:bodyPr/>
                    <a:lstStyle/>
                    <a:p>
                      <a:pPr algn="ctr"/>
                      <a:r>
                        <a:rPr lang="en-ZA" dirty="0" smtClean="0"/>
                        <a:t>2017/18</a:t>
                      </a:r>
                    </a:p>
                    <a:p>
                      <a:pPr algn="ctr"/>
                      <a:r>
                        <a:rPr lang="en-ZA" sz="1200" dirty="0" smtClean="0"/>
                        <a:t>(R’000)</a:t>
                      </a:r>
                      <a:endParaRPr lang="en-ZA" sz="1200" dirty="0"/>
                    </a:p>
                  </a:txBody>
                  <a:tcPr/>
                </a:tc>
              </a:tr>
              <a:tr h="402526">
                <a:tc>
                  <a:txBody>
                    <a:bodyPr/>
                    <a:lstStyle/>
                    <a:p>
                      <a:r>
                        <a:rPr lang="en-ZA" dirty="0" smtClean="0"/>
                        <a:t>Opening</a:t>
                      </a:r>
                      <a:r>
                        <a:rPr lang="en-ZA" baseline="0" dirty="0" smtClean="0"/>
                        <a:t> Balance</a:t>
                      </a:r>
                      <a:endParaRPr lang="en-ZA" dirty="0"/>
                    </a:p>
                  </a:txBody>
                  <a:tcPr/>
                </a:tc>
                <a:tc>
                  <a:txBody>
                    <a:bodyPr/>
                    <a:lstStyle/>
                    <a:p>
                      <a:pPr algn="r"/>
                      <a:r>
                        <a:rPr lang="en-ZA" dirty="0" smtClean="0"/>
                        <a:t>2 334 039</a:t>
                      </a:r>
                      <a:endParaRPr lang="en-ZA" dirty="0"/>
                    </a:p>
                  </a:txBody>
                  <a:tcPr/>
                </a:tc>
                <a:tc>
                  <a:txBody>
                    <a:bodyPr/>
                    <a:lstStyle/>
                    <a:p>
                      <a:pPr algn="r"/>
                      <a:r>
                        <a:rPr lang="en-ZA" dirty="0" smtClean="0"/>
                        <a:t>3 705 259</a:t>
                      </a:r>
                      <a:endParaRPr lang="en-ZA" dirty="0"/>
                    </a:p>
                  </a:txBody>
                  <a:tcPr/>
                </a:tc>
              </a:tr>
              <a:tr h="402526">
                <a:tc>
                  <a:txBody>
                    <a:bodyPr/>
                    <a:lstStyle/>
                    <a:p>
                      <a:r>
                        <a:rPr lang="en-ZA" dirty="0" smtClean="0"/>
                        <a:t>  Add:</a:t>
                      </a:r>
                      <a:r>
                        <a:rPr lang="en-ZA" baseline="0" dirty="0" smtClean="0"/>
                        <a:t> Irregular Expenditure - relating to prior year</a:t>
                      </a:r>
                      <a:endParaRPr lang="en-ZA" dirty="0"/>
                    </a:p>
                  </a:txBody>
                  <a:tcPr/>
                </a:tc>
                <a:tc>
                  <a:txBody>
                    <a:bodyPr/>
                    <a:lstStyle/>
                    <a:p>
                      <a:pPr algn="r"/>
                      <a:r>
                        <a:rPr lang="en-ZA" dirty="0" smtClean="0"/>
                        <a:t>12 528</a:t>
                      </a:r>
                      <a:endParaRPr lang="en-ZA" dirty="0"/>
                    </a:p>
                  </a:txBody>
                  <a:tcPr/>
                </a:tc>
                <a:tc>
                  <a:txBody>
                    <a:bodyPr/>
                    <a:lstStyle/>
                    <a:p>
                      <a:pPr algn="r"/>
                      <a:r>
                        <a:rPr lang="en-ZA" dirty="0" smtClean="0"/>
                        <a:t>9 887</a:t>
                      </a:r>
                      <a:endParaRPr lang="en-ZA" dirty="0"/>
                    </a:p>
                  </a:txBody>
                  <a:tcPr/>
                </a:tc>
              </a:tr>
              <a:tr h="402526">
                <a:tc>
                  <a:txBody>
                    <a:bodyPr/>
                    <a:lstStyle/>
                    <a:p>
                      <a:r>
                        <a:rPr lang="en-ZA" dirty="0" smtClean="0"/>
                        <a:t>  Add:</a:t>
                      </a:r>
                      <a:r>
                        <a:rPr lang="en-ZA" baseline="0" dirty="0" smtClean="0"/>
                        <a:t> Irregular Expenditure - relating to current year</a:t>
                      </a:r>
                      <a:endParaRPr lang="en-ZA" dirty="0"/>
                    </a:p>
                  </a:txBody>
                  <a:tcPr/>
                </a:tc>
                <a:tc>
                  <a:txBody>
                    <a:bodyPr/>
                    <a:lstStyle/>
                    <a:p>
                      <a:pPr algn="r"/>
                      <a:r>
                        <a:rPr lang="en-ZA" dirty="0" smtClean="0"/>
                        <a:t>2 263</a:t>
                      </a:r>
                      <a:endParaRPr lang="en-ZA" dirty="0"/>
                    </a:p>
                  </a:txBody>
                  <a:tcPr/>
                </a:tc>
                <a:tc>
                  <a:txBody>
                    <a:bodyPr/>
                    <a:lstStyle/>
                    <a:p>
                      <a:pPr algn="r"/>
                      <a:r>
                        <a:rPr lang="en-ZA" dirty="0" smtClean="0"/>
                        <a:t>149 384</a:t>
                      </a:r>
                      <a:endParaRPr lang="en-ZA" dirty="0"/>
                    </a:p>
                  </a:txBody>
                  <a:tcPr/>
                </a:tc>
              </a:tr>
              <a:tr h="402526">
                <a:tc>
                  <a:txBody>
                    <a:bodyPr/>
                    <a:lstStyle/>
                    <a:p>
                      <a:r>
                        <a:rPr lang="en-ZA" dirty="0" smtClean="0"/>
                        <a:t>  Less: Prior year amounts condoned</a:t>
                      </a:r>
                      <a:endParaRPr lang="en-ZA" dirty="0"/>
                    </a:p>
                  </a:txBody>
                  <a:tcPr/>
                </a:tc>
                <a:tc>
                  <a:txBody>
                    <a:bodyPr/>
                    <a:lstStyle/>
                    <a:p>
                      <a:pPr algn="r"/>
                      <a:r>
                        <a:rPr lang="en-ZA" dirty="0" smtClean="0"/>
                        <a:t>(97 985)</a:t>
                      </a:r>
                      <a:endParaRPr lang="en-ZA" dirty="0"/>
                    </a:p>
                  </a:txBody>
                  <a:tcPr/>
                </a:tc>
                <a:tc>
                  <a:txBody>
                    <a:bodyPr/>
                    <a:lstStyle/>
                    <a:p>
                      <a:pPr algn="r"/>
                      <a:r>
                        <a:rPr lang="en-ZA" dirty="0" smtClean="0"/>
                        <a:t>(271</a:t>
                      </a:r>
                      <a:r>
                        <a:rPr lang="en-ZA" baseline="0" dirty="0" smtClean="0"/>
                        <a:t> 382)</a:t>
                      </a:r>
                      <a:endParaRPr lang="en-ZA" dirty="0"/>
                    </a:p>
                  </a:txBody>
                  <a:tcPr/>
                </a:tc>
              </a:tr>
              <a:tr h="402526">
                <a:tc>
                  <a:txBody>
                    <a:bodyPr/>
                    <a:lstStyle/>
                    <a:p>
                      <a:r>
                        <a:rPr lang="en-ZA" dirty="0" smtClean="0"/>
                        <a:t>  Less:</a:t>
                      </a:r>
                      <a:r>
                        <a:rPr lang="en-ZA" baseline="0" dirty="0" smtClean="0"/>
                        <a:t> Current year amounts condoned</a:t>
                      </a:r>
                      <a:endParaRPr lang="en-ZA" dirty="0"/>
                    </a:p>
                  </a:txBody>
                  <a:tcPr/>
                </a:tc>
                <a:tc>
                  <a:txBody>
                    <a:bodyPr/>
                    <a:lstStyle/>
                    <a:p>
                      <a:pPr algn="r"/>
                      <a:r>
                        <a:rPr lang="en-ZA" dirty="0" smtClean="0"/>
                        <a:t>(97)</a:t>
                      </a:r>
                      <a:endParaRPr lang="en-ZA" dirty="0"/>
                    </a:p>
                  </a:txBody>
                  <a:tcPr/>
                </a:tc>
                <a:tc>
                  <a:txBody>
                    <a:bodyPr/>
                    <a:lstStyle/>
                    <a:p>
                      <a:pPr algn="r"/>
                      <a:r>
                        <a:rPr lang="en-ZA" dirty="0" smtClean="0"/>
                        <a:t>-</a:t>
                      </a:r>
                      <a:endParaRPr lang="en-ZA" dirty="0"/>
                    </a:p>
                  </a:txBody>
                  <a:tcPr/>
                </a:tc>
              </a:tr>
              <a:tr h="402526">
                <a:tc>
                  <a:txBody>
                    <a:bodyPr/>
                    <a:lstStyle/>
                    <a:p>
                      <a:r>
                        <a:rPr lang="en-ZA" dirty="0" smtClean="0"/>
                        <a:t>  Less: Amounts not recoverable (not</a:t>
                      </a:r>
                      <a:r>
                        <a:rPr lang="en-ZA" baseline="0" dirty="0" smtClean="0"/>
                        <a:t> condoned)</a:t>
                      </a:r>
                      <a:endParaRPr lang="en-ZA" dirty="0"/>
                    </a:p>
                  </a:txBody>
                  <a:tcPr/>
                </a:tc>
                <a:tc>
                  <a:txBody>
                    <a:bodyPr/>
                    <a:lstStyle/>
                    <a:p>
                      <a:pPr algn="r"/>
                      <a:r>
                        <a:rPr lang="en-ZA" dirty="0" smtClean="0"/>
                        <a:t>(510 884)</a:t>
                      </a:r>
                      <a:endParaRPr lang="en-ZA" dirty="0"/>
                    </a:p>
                  </a:txBody>
                  <a:tcPr/>
                </a:tc>
                <a:tc>
                  <a:txBody>
                    <a:bodyPr/>
                    <a:lstStyle/>
                    <a:p>
                      <a:pPr algn="r"/>
                      <a:r>
                        <a:rPr lang="en-ZA" dirty="0" smtClean="0"/>
                        <a:t>(1 259 109)</a:t>
                      </a:r>
                      <a:endParaRPr lang="en-ZA" dirty="0"/>
                    </a:p>
                  </a:txBody>
                  <a:tcPr/>
                </a:tc>
              </a:tr>
              <a:tr h="402526">
                <a:tc>
                  <a:txBody>
                    <a:bodyPr/>
                    <a:lstStyle/>
                    <a:p>
                      <a:r>
                        <a:rPr lang="en-ZA" b="1" dirty="0" smtClean="0"/>
                        <a:t>Irregular</a:t>
                      </a:r>
                      <a:r>
                        <a:rPr lang="en-ZA" b="1" baseline="0" dirty="0" smtClean="0"/>
                        <a:t> Expenditure awaiting condonation</a:t>
                      </a:r>
                      <a:endParaRPr lang="en-ZA" b="1" dirty="0"/>
                    </a:p>
                  </a:txBody>
                  <a:tcPr/>
                </a:tc>
                <a:tc>
                  <a:txBody>
                    <a:bodyPr/>
                    <a:lstStyle/>
                    <a:p>
                      <a:pPr algn="r"/>
                      <a:r>
                        <a:rPr lang="en-ZA" b="1" dirty="0" smtClean="0"/>
                        <a:t>1 739 865</a:t>
                      </a:r>
                      <a:endParaRPr lang="en-ZA" b="1" dirty="0"/>
                    </a:p>
                  </a:txBody>
                  <a:tcPr/>
                </a:tc>
                <a:tc>
                  <a:txBody>
                    <a:bodyPr/>
                    <a:lstStyle/>
                    <a:p>
                      <a:pPr algn="r"/>
                      <a:r>
                        <a:rPr lang="en-ZA" b="1" dirty="0" smtClean="0"/>
                        <a:t>2</a:t>
                      </a:r>
                      <a:r>
                        <a:rPr lang="en-ZA" b="1" baseline="0" dirty="0" smtClean="0"/>
                        <a:t> 334 039</a:t>
                      </a:r>
                      <a:endParaRPr lang="en-ZA" b="1" dirty="0"/>
                    </a:p>
                  </a:txBody>
                  <a:tcPr/>
                </a:tc>
              </a:tr>
            </a:tbl>
          </a:graphicData>
        </a:graphic>
      </p:graphicFrame>
      <p:grpSp>
        <p:nvGrpSpPr>
          <p:cNvPr id="10" name="Group 9"/>
          <p:cNvGrpSpPr/>
          <p:nvPr/>
        </p:nvGrpSpPr>
        <p:grpSpPr>
          <a:xfrm>
            <a:off x="76199" y="4249911"/>
            <a:ext cx="9067801" cy="2289001"/>
            <a:chOff x="0" y="20316"/>
            <a:chExt cx="10158343" cy="2289001"/>
          </a:xfrm>
        </p:grpSpPr>
        <p:sp>
          <p:nvSpPr>
            <p:cNvPr id="14" name="Rounded Rectangle 13"/>
            <p:cNvSpPr/>
            <p:nvPr/>
          </p:nvSpPr>
          <p:spPr>
            <a:xfrm>
              <a:off x="0" y="20316"/>
              <a:ext cx="10158343" cy="2289001"/>
            </a:xfrm>
            <a:prstGeom prst="roundRect">
              <a:avLst/>
            </a:prstGeom>
            <a:solidFill>
              <a:srgbClr val="C42F1A">
                <a:lumMod val="75000"/>
              </a:srgbClr>
            </a:solidFill>
            <a:ln w="25400" cap="rnd" cmpd="sng" algn="ctr">
              <a:solidFill>
                <a:sysClr val="window" lastClr="FFFFFF">
                  <a:hueOff val="0"/>
                  <a:satOff val="0"/>
                  <a:lumOff val="0"/>
                  <a:alphaOff val="0"/>
                </a:sysClr>
              </a:solidFill>
              <a:prstDash val="solid"/>
            </a:ln>
            <a:effectLst/>
          </p:spPr>
        </p:sp>
        <p:sp>
          <p:nvSpPr>
            <p:cNvPr id="15" name="Rounded Rectangle 4"/>
            <p:cNvSpPr/>
            <p:nvPr/>
          </p:nvSpPr>
          <p:spPr>
            <a:xfrm>
              <a:off x="111740" y="132056"/>
              <a:ext cx="9934863" cy="2065521"/>
            </a:xfrm>
            <a:prstGeom prst="rect">
              <a:avLst/>
            </a:prstGeom>
            <a:noFill/>
            <a:ln>
              <a:noFill/>
            </a:ln>
            <a:effectLst/>
          </p:spPr>
          <p:txBody>
            <a:bodyPr spcFirstLastPara="0" vert="horz" wrap="square" lIns="76200" tIns="76200" rIns="76200" bIns="76200" numCol="1" spcCol="1270" anchor="ctr" anchorCtr="0">
              <a:noAutofit/>
            </a:bodyPr>
            <a:lstStyle/>
            <a:p>
              <a:pPr algn="just"/>
              <a:r>
                <a:rPr lang="en-ZA" sz="1600" dirty="0">
                  <a:solidFill>
                    <a:schemeClr val="bg1"/>
                  </a:solidFill>
                </a:rPr>
                <a:t>New cases identified in the current financial year will be investigated in accordance with the relevant guidelines and policies. Internal Controls will be revised where they are found to be lacking. The amount resolved relates to instances where losses were recovered from responsible officials. The amount reversed relates to corrections made for transactions which were found not to meet the definition of fruitless and wasteful expenditure or were duplicated. The Guidelines on Fruitless and Wasteful Expenditure and the Policy on Management of Financial Misconduct were applied to investigated amounts. </a:t>
              </a:r>
            </a:p>
          </p:txBody>
        </p:sp>
      </p:grpSp>
    </p:spTree>
    <p:extLst>
      <p:ext uri="{BB962C8B-B14F-4D97-AF65-F5344CB8AC3E}">
        <p14:creationId xmlns:p14="http://schemas.microsoft.com/office/powerpoint/2010/main" xmlns="" val="381163451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69</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US" sz="2400" b="1" dirty="0">
                <a:solidFill>
                  <a:schemeClr val="bg1"/>
                </a:solidFill>
              </a:rPr>
              <a:t>Notes to the Financial Statements</a:t>
            </a:r>
          </a:p>
          <a:p>
            <a:r>
              <a:rPr lang="en-US" sz="2400" b="1" dirty="0" smtClean="0">
                <a:solidFill>
                  <a:schemeClr val="bg1"/>
                </a:solidFill>
              </a:rPr>
              <a:t>Fruitless and Wasteful Expenditure</a:t>
            </a:r>
            <a:endParaRPr lang="en-ZA" sz="2400" b="1" dirty="0">
              <a:solidFill>
                <a:schemeClr val="bg1"/>
              </a:solidFill>
            </a:endParaRP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10" name="Table 9"/>
          <p:cNvGraphicFramePr>
            <a:graphicFrameLocks noGrp="1"/>
          </p:cNvGraphicFramePr>
          <p:nvPr>
            <p:extLst>
              <p:ext uri="{D42A27DB-BD31-4B8C-83A1-F6EECF244321}">
                <p14:modId xmlns:p14="http://schemas.microsoft.com/office/powerpoint/2010/main" xmlns="" val="23464147"/>
              </p:ext>
            </p:extLst>
          </p:nvPr>
        </p:nvGraphicFramePr>
        <p:xfrm>
          <a:off x="-30979" y="816141"/>
          <a:ext cx="9174978" cy="3144520"/>
        </p:xfrm>
        <a:graphic>
          <a:graphicData uri="http://schemas.openxmlformats.org/drawingml/2006/table">
            <a:tbl>
              <a:tblPr firstRow="1" bandRow="1">
                <a:tableStyleId>{21E4AEA4-8DFA-4A89-87EB-49C32662AFE0}</a:tableStyleId>
              </a:tblPr>
              <a:tblGrid>
                <a:gridCol w="6351112"/>
                <a:gridCol w="1411933"/>
                <a:gridCol w="1411933"/>
              </a:tblGrid>
              <a:tr h="370840">
                <a:tc>
                  <a:txBody>
                    <a:bodyPr/>
                    <a:lstStyle/>
                    <a:p>
                      <a:r>
                        <a:rPr lang="en-ZA" dirty="0" smtClean="0"/>
                        <a:t>Reconciliation of Fruitless &amp; Wasteful Expenditure</a:t>
                      </a:r>
                      <a:endParaRPr lang="en-ZA" dirty="0"/>
                    </a:p>
                  </a:txBody>
                  <a:tcPr/>
                </a:tc>
                <a:tc>
                  <a:txBody>
                    <a:bodyPr/>
                    <a:lstStyle/>
                    <a:p>
                      <a:pPr algn="ctr"/>
                      <a:r>
                        <a:rPr lang="en-ZA" dirty="0" smtClean="0"/>
                        <a:t>2018/19</a:t>
                      </a:r>
                    </a:p>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dirty="0" smtClean="0"/>
                        <a:t>(R’000)</a:t>
                      </a:r>
                    </a:p>
                  </a:txBody>
                  <a:tcPr/>
                </a:tc>
                <a:tc>
                  <a:txBody>
                    <a:bodyPr/>
                    <a:lstStyle/>
                    <a:p>
                      <a:pPr algn="ctr"/>
                      <a:r>
                        <a:rPr lang="en-ZA" dirty="0" smtClean="0"/>
                        <a:t>2017/18</a:t>
                      </a:r>
                    </a:p>
                    <a:p>
                      <a:pPr algn="ctr"/>
                      <a:r>
                        <a:rPr lang="en-ZA" sz="1200" dirty="0" smtClean="0"/>
                        <a:t>(R’000)</a:t>
                      </a:r>
                      <a:endParaRPr lang="en-ZA" sz="1200" dirty="0"/>
                    </a:p>
                  </a:txBody>
                  <a:tcPr/>
                </a:tc>
              </a:tr>
              <a:tr h="370840">
                <a:tc>
                  <a:txBody>
                    <a:bodyPr/>
                    <a:lstStyle/>
                    <a:p>
                      <a:r>
                        <a:rPr lang="en-ZA" dirty="0" smtClean="0"/>
                        <a:t>Opening</a:t>
                      </a:r>
                      <a:r>
                        <a:rPr lang="en-ZA" baseline="0" dirty="0" smtClean="0"/>
                        <a:t> Balance</a:t>
                      </a:r>
                      <a:endParaRPr lang="en-ZA" dirty="0"/>
                    </a:p>
                  </a:txBody>
                  <a:tcPr/>
                </a:tc>
                <a:tc>
                  <a:txBody>
                    <a:bodyPr/>
                    <a:lstStyle/>
                    <a:p>
                      <a:pPr algn="r"/>
                      <a:r>
                        <a:rPr lang="en-ZA" dirty="0" smtClean="0"/>
                        <a:t>87 198</a:t>
                      </a:r>
                      <a:endParaRPr lang="en-ZA" dirty="0"/>
                    </a:p>
                  </a:txBody>
                  <a:tcPr/>
                </a:tc>
                <a:tc>
                  <a:txBody>
                    <a:bodyPr/>
                    <a:lstStyle/>
                    <a:p>
                      <a:pPr algn="r"/>
                      <a:r>
                        <a:rPr lang="en-ZA" dirty="0" smtClean="0"/>
                        <a:t>99 274</a:t>
                      </a:r>
                      <a:endParaRPr lang="en-ZA" dirty="0"/>
                    </a:p>
                  </a:txBody>
                  <a:tcPr/>
                </a:tc>
              </a:tr>
              <a:tr h="370840">
                <a:tc>
                  <a:txBody>
                    <a:bodyPr/>
                    <a:lstStyle/>
                    <a:p>
                      <a:r>
                        <a:rPr lang="en-ZA" dirty="0" smtClean="0"/>
                        <a:t>  Add:</a:t>
                      </a:r>
                      <a:r>
                        <a:rPr lang="en-ZA" baseline="0" dirty="0" smtClean="0"/>
                        <a:t> Fruitless &amp; Wasteful Expenditure - relating to prior year</a:t>
                      </a:r>
                      <a:endParaRPr lang="en-ZA" dirty="0"/>
                    </a:p>
                  </a:txBody>
                  <a:tcPr/>
                </a:tc>
                <a:tc>
                  <a:txBody>
                    <a:bodyPr/>
                    <a:lstStyle/>
                    <a:p>
                      <a:pPr algn="r"/>
                      <a:r>
                        <a:rPr lang="en-ZA" dirty="0" smtClean="0"/>
                        <a:t>1 221</a:t>
                      </a:r>
                      <a:endParaRPr lang="en-ZA" dirty="0"/>
                    </a:p>
                  </a:txBody>
                  <a:tcPr/>
                </a:tc>
                <a:tc>
                  <a:txBody>
                    <a:bodyPr/>
                    <a:lstStyle/>
                    <a:p>
                      <a:pPr algn="r"/>
                      <a:r>
                        <a:rPr lang="en-ZA" dirty="0" smtClean="0"/>
                        <a:t>-</a:t>
                      </a:r>
                      <a:endParaRPr lang="en-ZA" dirty="0"/>
                    </a:p>
                  </a:txBody>
                  <a:tcPr/>
                </a:tc>
              </a:tr>
              <a:tr h="370840">
                <a:tc>
                  <a:txBody>
                    <a:bodyPr/>
                    <a:lstStyle/>
                    <a:p>
                      <a:r>
                        <a:rPr lang="en-ZA" dirty="0" smtClean="0"/>
                        <a:t>  Add:</a:t>
                      </a:r>
                      <a:r>
                        <a:rPr lang="en-ZA" baseline="0" dirty="0" smtClean="0"/>
                        <a:t> Fruitless &amp; Wasteful Expenditure - relating to current year</a:t>
                      </a:r>
                      <a:endParaRPr lang="en-ZA" dirty="0"/>
                    </a:p>
                  </a:txBody>
                  <a:tcPr/>
                </a:tc>
                <a:tc>
                  <a:txBody>
                    <a:bodyPr/>
                    <a:lstStyle/>
                    <a:p>
                      <a:pPr algn="r"/>
                      <a:r>
                        <a:rPr lang="en-ZA" dirty="0" smtClean="0"/>
                        <a:t>3 254</a:t>
                      </a:r>
                      <a:endParaRPr lang="en-ZA" dirty="0"/>
                    </a:p>
                  </a:txBody>
                  <a:tcPr/>
                </a:tc>
                <a:tc>
                  <a:txBody>
                    <a:bodyPr/>
                    <a:lstStyle/>
                    <a:p>
                      <a:pPr algn="r"/>
                      <a:r>
                        <a:rPr lang="en-ZA" dirty="0" smtClean="0"/>
                        <a:t>-</a:t>
                      </a:r>
                      <a:endParaRPr lang="en-ZA" dirty="0"/>
                    </a:p>
                  </a:txBody>
                  <a:tcPr/>
                </a:tc>
              </a:tr>
              <a:tr h="370840">
                <a:tc>
                  <a:txBody>
                    <a:bodyPr/>
                    <a:lstStyle/>
                    <a:p>
                      <a:r>
                        <a:rPr lang="en-ZA" dirty="0" smtClean="0"/>
                        <a:t>  Less: Amounts reversed</a:t>
                      </a:r>
                    </a:p>
                  </a:txBody>
                  <a:tcPr/>
                </a:tc>
                <a:tc>
                  <a:txBody>
                    <a:bodyPr/>
                    <a:lstStyle/>
                    <a:p>
                      <a:pPr algn="r"/>
                      <a:r>
                        <a:rPr lang="en-ZA" dirty="0" smtClean="0"/>
                        <a:t>(5)</a:t>
                      </a:r>
                      <a:endParaRPr lang="en-ZA" dirty="0"/>
                    </a:p>
                  </a:txBody>
                  <a:tcPr/>
                </a:tc>
                <a:tc>
                  <a:txBody>
                    <a:bodyPr/>
                    <a:lstStyle/>
                    <a:p>
                      <a:pPr algn="r"/>
                      <a:r>
                        <a:rPr lang="en-ZA" dirty="0" smtClean="0"/>
                        <a:t>-</a:t>
                      </a:r>
                      <a:endParaRPr lang="en-ZA" dirty="0"/>
                    </a:p>
                  </a:txBody>
                  <a:tcPr/>
                </a:tc>
              </a:tr>
              <a:tr h="370840">
                <a:tc>
                  <a:txBody>
                    <a:bodyPr/>
                    <a:lstStyle/>
                    <a:p>
                      <a:r>
                        <a:rPr lang="en-ZA" dirty="0" smtClean="0"/>
                        <a:t>  Less: Amounts reversed</a:t>
                      </a:r>
                      <a:endParaRPr lang="en-ZA" dirty="0"/>
                    </a:p>
                  </a:txBody>
                  <a:tcPr/>
                </a:tc>
                <a:tc>
                  <a:txBody>
                    <a:bodyPr/>
                    <a:lstStyle/>
                    <a:p>
                      <a:pPr algn="r"/>
                      <a:endParaRPr lang="en-ZA" dirty="0"/>
                    </a:p>
                  </a:txBody>
                  <a:tcPr/>
                </a:tc>
                <a:tc>
                  <a:txBody>
                    <a:bodyPr/>
                    <a:lstStyle/>
                    <a:p>
                      <a:pPr algn="r"/>
                      <a:r>
                        <a:rPr lang="en-ZA" dirty="0" smtClean="0"/>
                        <a:t>(12 076</a:t>
                      </a:r>
                      <a:r>
                        <a:rPr lang="en-ZA" baseline="0" dirty="0" smtClean="0"/>
                        <a:t>)</a:t>
                      </a:r>
                      <a:endParaRPr lang="en-ZA" dirty="0"/>
                    </a:p>
                  </a:txBody>
                  <a:tcPr/>
                </a:tc>
              </a:tr>
              <a:tr h="370840">
                <a:tc>
                  <a:txBody>
                    <a:bodyPr/>
                    <a:lstStyle/>
                    <a:p>
                      <a:r>
                        <a:rPr lang="en-ZA" sz="1800" u="none" strike="noStrike" dirty="0" smtClean="0">
                          <a:effectLst/>
                        </a:rPr>
                        <a:t>  Less: amounts transferred to disciplinary proceedings</a:t>
                      </a:r>
                      <a:endParaRPr lang="en-ZA" b="1" dirty="0"/>
                    </a:p>
                  </a:txBody>
                  <a:tcPr/>
                </a:tc>
                <a:tc>
                  <a:txBody>
                    <a:bodyPr/>
                    <a:lstStyle/>
                    <a:p>
                      <a:pPr algn="r"/>
                      <a:r>
                        <a:rPr lang="en-ZA" b="0" dirty="0" smtClean="0"/>
                        <a:t>(2 770)</a:t>
                      </a:r>
                      <a:endParaRPr lang="en-ZA" b="0" dirty="0"/>
                    </a:p>
                  </a:txBody>
                  <a:tcPr/>
                </a:tc>
                <a:tc>
                  <a:txBody>
                    <a:bodyPr/>
                    <a:lstStyle/>
                    <a:p>
                      <a:pPr algn="r"/>
                      <a:r>
                        <a:rPr lang="en-ZA" b="0" dirty="0" smtClean="0"/>
                        <a:t>-</a:t>
                      </a:r>
                      <a:endParaRPr lang="en-ZA" b="0" dirty="0"/>
                    </a:p>
                  </a:txBody>
                  <a:tcPr/>
                </a:tc>
              </a:tr>
              <a:tr h="370840">
                <a:tc>
                  <a:txBody>
                    <a:bodyPr/>
                    <a:lstStyle/>
                    <a:p>
                      <a:r>
                        <a:rPr lang="en-ZA" b="1" baseline="0" dirty="0" smtClean="0"/>
                        <a:t>Fruitless and Wasteful Expenditure awaiting resolution</a:t>
                      </a:r>
                      <a:endParaRPr lang="en-ZA" b="1" dirty="0"/>
                    </a:p>
                  </a:txBody>
                  <a:tcPr/>
                </a:tc>
                <a:tc>
                  <a:txBody>
                    <a:bodyPr/>
                    <a:lstStyle/>
                    <a:p>
                      <a:pPr algn="r"/>
                      <a:r>
                        <a:rPr lang="en-ZA" b="1" dirty="0" smtClean="0"/>
                        <a:t>88 899</a:t>
                      </a:r>
                      <a:endParaRPr lang="en-ZA" b="1" dirty="0"/>
                    </a:p>
                  </a:txBody>
                  <a:tcPr/>
                </a:tc>
                <a:tc>
                  <a:txBody>
                    <a:bodyPr/>
                    <a:lstStyle/>
                    <a:p>
                      <a:pPr algn="r"/>
                      <a:r>
                        <a:rPr lang="en-ZA" b="1" dirty="0" smtClean="0"/>
                        <a:t>87 198</a:t>
                      </a:r>
                      <a:endParaRPr lang="en-ZA" b="1" dirty="0"/>
                    </a:p>
                  </a:txBody>
                  <a:tcPr/>
                </a:tc>
              </a:tr>
            </a:tbl>
          </a:graphicData>
        </a:graphic>
      </p:graphicFrame>
      <p:grpSp>
        <p:nvGrpSpPr>
          <p:cNvPr id="16" name="Group 15"/>
          <p:cNvGrpSpPr/>
          <p:nvPr/>
        </p:nvGrpSpPr>
        <p:grpSpPr>
          <a:xfrm>
            <a:off x="38099" y="4035779"/>
            <a:ext cx="8998397" cy="2397150"/>
            <a:chOff x="1" y="567557"/>
            <a:chExt cx="10158343" cy="2289001"/>
          </a:xfrm>
        </p:grpSpPr>
        <p:sp>
          <p:nvSpPr>
            <p:cNvPr id="17" name="Rounded Rectangle 16"/>
            <p:cNvSpPr/>
            <p:nvPr/>
          </p:nvSpPr>
          <p:spPr>
            <a:xfrm>
              <a:off x="1" y="567557"/>
              <a:ext cx="10158343" cy="2289001"/>
            </a:xfrm>
            <a:prstGeom prst="roundRect">
              <a:avLst/>
            </a:prstGeom>
            <a:solidFill>
              <a:srgbClr val="C42F1A">
                <a:lumMod val="75000"/>
              </a:srgbClr>
            </a:solidFill>
            <a:ln w="25400" cap="rnd" cmpd="sng" algn="ctr">
              <a:solidFill>
                <a:sysClr val="window" lastClr="FFFFFF">
                  <a:hueOff val="0"/>
                  <a:satOff val="0"/>
                  <a:lumOff val="0"/>
                  <a:alphaOff val="0"/>
                </a:sysClr>
              </a:solidFill>
              <a:prstDash val="solid"/>
            </a:ln>
            <a:effectLst/>
          </p:spPr>
        </p:sp>
        <p:sp>
          <p:nvSpPr>
            <p:cNvPr id="18" name="Rounded Rectangle 4"/>
            <p:cNvSpPr/>
            <p:nvPr/>
          </p:nvSpPr>
          <p:spPr>
            <a:xfrm>
              <a:off x="223480" y="631064"/>
              <a:ext cx="9934863" cy="1632040"/>
            </a:xfrm>
            <a:prstGeom prst="rect">
              <a:avLst/>
            </a:prstGeom>
            <a:noFill/>
            <a:ln>
              <a:noFill/>
            </a:ln>
            <a:effectLst/>
          </p:spPr>
          <p:txBody>
            <a:bodyPr spcFirstLastPara="0" vert="horz" wrap="square" lIns="76200" tIns="76200" rIns="76200" bIns="76200" numCol="1" spcCol="1270" anchor="ctr" anchorCtr="0">
              <a:noAutofit/>
            </a:bodyPr>
            <a:lstStyle/>
            <a:p>
              <a:pPr marL="0" marR="0" lvl="0" indent="0" algn="just" defTabSz="889000" rtl="0" eaLnBrk="1" fontAlgn="auto" latinLnBrk="0" hangingPunct="1">
                <a:lnSpc>
                  <a:spcPct val="90000"/>
                </a:lnSpc>
                <a:spcBef>
                  <a:spcPct val="0"/>
                </a:spcBef>
                <a:spcAft>
                  <a:spcPct val="35000"/>
                </a:spcAft>
                <a:buClrTx/>
                <a:buSzTx/>
                <a:buFontTx/>
                <a:buNone/>
                <a:tabLst/>
                <a:defRPr/>
              </a:pPr>
              <a:r>
                <a:rPr kumimoji="0" lang="en-ZA" sz="1600" b="0" i="0" u="none" strike="noStrike" kern="1200" cap="none" spc="0" normalizeH="0" baseline="0" noProof="0" dirty="0" smtClean="0">
                  <a:ln>
                    <a:noFill/>
                  </a:ln>
                  <a:solidFill>
                    <a:sysClr val="window" lastClr="FFFFFF"/>
                  </a:solidFill>
                  <a:effectLst/>
                  <a:uLnTx/>
                  <a:uFillTx/>
                  <a:latin typeface="Trebuchet MS" panose="020B0603020202020204"/>
                </a:rPr>
                <a:t>The 25% reduction in the irregular expenditure balance is as a result in the decrease in the occurrence of irregular expenditure. Investigations on previously confirmed cases are ongoing. Remaining cases are voluminous in number but low in value, thus the slow pace in the reduction of the balance. Amounts relating to current year also includes contracts which were awarded in previous financial years and are still running. Furthermore, an amount of R171 million is currently being investigated by the SIU.</a:t>
              </a:r>
              <a:endParaRPr kumimoji="0" lang="en-ZA" sz="1600" b="0" i="0" u="none" strike="noStrike" kern="1200" cap="none" spc="0" normalizeH="0" baseline="0" noProof="0" dirty="0">
                <a:ln>
                  <a:noFill/>
                </a:ln>
                <a:solidFill>
                  <a:sysClr val="window" lastClr="FFFFFF"/>
                </a:solidFill>
                <a:effectLst/>
                <a:uLnTx/>
                <a:uFillTx/>
                <a:latin typeface="Trebuchet MS" panose="020B0603020202020204"/>
              </a:endParaRPr>
            </a:p>
          </p:txBody>
        </p:sp>
      </p:grpSp>
    </p:spTree>
    <p:extLst>
      <p:ext uri="{BB962C8B-B14F-4D97-AF65-F5344CB8AC3E}">
        <p14:creationId xmlns:p14="http://schemas.microsoft.com/office/powerpoint/2010/main" xmlns="" val="388260002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7</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ZA" sz="2400" b="1" dirty="0" smtClean="0">
                <a:solidFill>
                  <a:schemeClr val="bg1"/>
                </a:solidFill>
              </a:rPr>
              <a:t>Programme </a:t>
            </a:r>
          </a:p>
          <a:p>
            <a:r>
              <a:rPr lang="en-ZA" sz="2400" b="1" dirty="0" smtClean="0">
                <a:solidFill>
                  <a:schemeClr val="bg1"/>
                </a:solidFill>
              </a:rPr>
              <a:t>Structure</a:t>
            </a:r>
            <a:endParaRPr lang="en-ZA" sz="2400" b="1" dirty="0">
              <a:solidFill>
                <a:schemeClr val="bg1"/>
              </a:solidFill>
            </a:endParaRP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8" name="Table 7"/>
          <p:cNvGraphicFramePr>
            <a:graphicFrameLocks noGrp="1"/>
          </p:cNvGraphicFramePr>
          <p:nvPr>
            <p:extLst>
              <p:ext uri="{D42A27DB-BD31-4B8C-83A1-F6EECF244321}">
                <p14:modId xmlns:p14="http://schemas.microsoft.com/office/powerpoint/2010/main" xmlns="" val="617410255"/>
              </p:ext>
            </p:extLst>
          </p:nvPr>
        </p:nvGraphicFramePr>
        <p:xfrm>
          <a:off x="77075" y="980728"/>
          <a:ext cx="8939234" cy="5227343"/>
        </p:xfrm>
        <a:graphic>
          <a:graphicData uri="http://schemas.openxmlformats.org/drawingml/2006/table">
            <a:tbl>
              <a:tblPr firstRow="1" bandRow="1">
                <a:tableStyleId>{93296810-A885-4BE3-A3E7-6D5BEEA58F35}</a:tableStyleId>
              </a:tblPr>
              <a:tblGrid>
                <a:gridCol w="4469617"/>
                <a:gridCol w="4469617"/>
              </a:tblGrid>
              <a:tr h="608803">
                <a:tc>
                  <a:txBody>
                    <a:bodyPr/>
                    <a:lstStyle/>
                    <a:p>
                      <a:r>
                        <a:rPr lang="en-ZA" sz="1600" dirty="0" smtClean="0"/>
                        <a:t>DPW </a:t>
                      </a:r>
                    </a:p>
                    <a:p>
                      <a:r>
                        <a:rPr lang="en-ZA" sz="1600" dirty="0" smtClean="0"/>
                        <a:t>From 2018/19</a:t>
                      </a:r>
                      <a:endParaRPr lang="en-ZA" sz="1600" dirty="0"/>
                    </a:p>
                  </a:txBody>
                  <a:tcPr/>
                </a:tc>
                <a:tc>
                  <a:txBody>
                    <a:bodyPr/>
                    <a:lstStyle/>
                    <a:p>
                      <a:r>
                        <a:rPr lang="en-ZA" sz="1600" dirty="0" smtClean="0"/>
                        <a:t>PMTE </a:t>
                      </a:r>
                    </a:p>
                    <a:p>
                      <a:r>
                        <a:rPr lang="en-ZA" sz="1600" dirty="0" smtClean="0"/>
                        <a:t>From 2018/19</a:t>
                      </a:r>
                      <a:endParaRPr lang="en-ZA" sz="1600" dirty="0"/>
                    </a:p>
                  </a:txBody>
                  <a:tcPr/>
                </a:tc>
              </a:tr>
              <a:tr h="1611537">
                <a:tc>
                  <a:txBody>
                    <a:bodyPr/>
                    <a:lstStyle/>
                    <a:p>
                      <a:r>
                        <a:rPr lang="en-ZA" sz="1600" dirty="0" smtClean="0"/>
                        <a:t>Programme 1: Administration </a:t>
                      </a:r>
                    </a:p>
                    <a:p>
                      <a:pPr marL="285750" indent="-285750">
                        <a:buFont typeface="Arial" charset="0"/>
                        <a:buChar char="•"/>
                      </a:pPr>
                      <a:r>
                        <a:rPr lang="en-ZA" sz="1600" dirty="0" smtClean="0"/>
                        <a:t>Internal Audit </a:t>
                      </a:r>
                    </a:p>
                    <a:p>
                      <a:pPr marL="285750" indent="-285750">
                        <a:buFont typeface="Arial" charset="0"/>
                        <a:buChar char="•"/>
                      </a:pPr>
                      <a:r>
                        <a:rPr lang="en-ZA" sz="1600" dirty="0" smtClean="0"/>
                        <a:t>Corporate</a:t>
                      </a:r>
                      <a:r>
                        <a:rPr lang="en-ZA" sz="1600" baseline="0" dirty="0" smtClean="0"/>
                        <a:t> Services</a:t>
                      </a:r>
                    </a:p>
                    <a:p>
                      <a:pPr marL="285750" indent="-285750">
                        <a:buFont typeface="Arial" charset="0"/>
                        <a:buChar char="•"/>
                      </a:pPr>
                      <a:r>
                        <a:rPr lang="en-ZA" sz="1600" baseline="0" dirty="0" smtClean="0"/>
                        <a:t>Finance and Supply Chain Management </a:t>
                      </a:r>
                    </a:p>
                    <a:p>
                      <a:pPr marL="285750" indent="-285750">
                        <a:buFont typeface="Arial" charset="0"/>
                        <a:buChar char="•"/>
                      </a:pPr>
                      <a:r>
                        <a:rPr lang="en-ZA" sz="1600" baseline="0" dirty="0" smtClean="0"/>
                        <a:t>Strategic Management</a:t>
                      </a:r>
                    </a:p>
                    <a:p>
                      <a:pPr marL="285750" indent="-285750">
                        <a:buFont typeface="Arial" charset="0"/>
                        <a:buChar char="•"/>
                      </a:pPr>
                      <a:r>
                        <a:rPr lang="en-ZA" sz="1600" baseline="0" dirty="0" smtClean="0"/>
                        <a:t>Performance Monitoring and Evaluation </a:t>
                      </a:r>
                      <a:endParaRPr lang="en-ZA" sz="1600" dirty="0" smtClean="0"/>
                    </a:p>
                    <a:p>
                      <a:endParaRPr lang="en-ZA" sz="1600" dirty="0"/>
                    </a:p>
                  </a:txBody>
                  <a:tcPr/>
                </a:tc>
                <a:tc>
                  <a:txBody>
                    <a:bodyPr/>
                    <a:lstStyle/>
                    <a:p>
                      <a:r>
                        <a:rPr lang="en-ZA" sz="1600" dirty="0" smtClean="0"/>
                        <a:t>Programme 1: Administration</a:t>
                      </a:r>
                    </a:p>
                    <a:p>
                      <a:pPr marL="285750" indent="-285750">
                        <a:buFont typeface="Arial" charset="0"/>
                        <a:buChar char="•"/>
                      </a:pPr>
                      <a:r>
                        <a:rPr lang="en-ZA" sz="1600" baseline="0" dirty="0" smtClean="0"/>
                        <a:t>Finance and Supply Chain Management </a:t>
                      </a:r>
                    </a:p>
                    <a:p>
                      <a:endParaRPr lang="en-ZA" sz="1600" dirty="0"/>
                    </a:p>
                  </a:txBody>
                  <a:tcPr/>
                </a:tc>
              </a:tr>
              <a:tr h="537179">
                <a:tc>
                  <a:txBody>
                    <a:bodyPr/>
                    <a:lstStyle/>
                    <a:p>
                      <a:r>
                        <a:rPr lang="en-ZA" sz="1600" dirty="0" smtClean="0"/>
                        <a:t>Programme 2: Inter-Governmental Coordination </a:t>
                      </a:r>
                    </a:p>
                  </a:txBody>
                  <a:tcPr/>
                </a:tc>
                <a:tc>
                  <a:txBody>
                    <a:bodyPr/>
                    <a:lstStyle/>
                    <a:p>
                      <a:r>
                        <a:rPr lang="en-ZA" sz="1600" dirty="0" smtClean="0"/>
                        <a:t>Programme 2:  Real Estate and Investment Services</a:t>
                      </a:r>
                      <a:endParaRPr lang="en-ZA" sz="1600" dirty="0"/>
                    </a:p>
                  </a:txBody>
                  <a:tcPr/>
                </a:tc>
              </a:tr>
              <a:tr h="6088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t>Programme 3: Expanded Public Works Programme </a:t>
                      </a:r>
                    </a:p>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t>(EPWP) </a:t>
                      </a:r>
                    </a:p>
                  </a:txBody>
                  <a:tcPr/>
                </a:tc>
                <a:tc>
                  <a:txBody>
                    <a:bodyPr/>
                    <a:lstStyle/>
                    <a:p>
                      <a:r>
                        <a:rPr lang="en-ZA" sz="1600" dirty="0" smtClean="0"/>
                        <a:t>Programme 3: Construction Project Management </a:t>
                      </a:r>
                      <a:endParaRPr lang="en-ZA" sz="1600" dirty="0"/>
                    </a:p>
                  </a:txBody>
                  <a:tcPr/>
                </a:tc>
              </a:tr>
              <a:tr h="608803">
                <a:tc>
                  <a:txBody>
                    <a:bodyPr/>
                    <a:lstStyle/>
                    <a:p>
                      <a:r>
                        <a:rPr lang="en-ZA" sz="1600" kern="1200" dirty="0" smtClean="0">
                          <a:solidFill>
                            <a:schemeClr val="dk1"/>
                          </a:solidFill>
                          <a:latin typeface="+mn-lt"/>
                          <a:ea typeface="+mn-ea"/>
                          <a:cs typeface="+mn-cs"/>
                        </a:rPr>
                        <a:t>Programme 4: Property and Construction</a:t>
                      </a:r>
                    </a:p>
                    <a:p>
                      <a:r>
                        <a:rPr lang="en-US" sz="1600" kern="1200" dirty="0" smtClean="0">
                          <a:solidFill>
                            <a:schemeClr val="dk1"/>
                          </a:solidFill>
                          <a:latin typeface="+mn-lt"/>
                          <a:ea typeface="+mn-ea"/>
                          <a:cs typeface="+mn-cs"/>
                        </a:rPr>
                        <a:t>Industry Policy and Research</a:t>
                      </a:r>
                      <a:endParaRPr lang="en-ZA" sz="1600" kern="1200" dirty="0" smtClean="0">
                        <a:solidFill>
                          <a:schemeClr val="dk1"/>
                        </a:solidFill>
                        <a:latin typeface="+mn-lt"/>
                        <a:ea typeface="+mn-ea"/>
                        <a:cs typeface="+mn-cs"/>
                      </a:endParaRPr>
                    </a:p>
                  </a:txBody>
                  <a:tcPr/>
                </a:tc>
                <a:tc>
                  <a:txBody>
                    <a:bodyPr/>
                    <a:lstStyle/>
                    <a:p>
                      <a:r>
                        <a:rPr lang="en-ZA" sz="1600" dirty="0" smtClean="0"/>
                        <a:t>Programme 4: Real Estate Management Services </a:t>
                      </a:r>
                      <a:endParaRPr lang="en-ZA" sz="1600" dirty="0"/>
                    </a:p>
                  </a:txBody>
                  <a:tcPr/>
                </a:tc>
              </a:tr>
              <a:tr h="608803">
                <a:tc>
                  <a:txBody>
                    <a:bodyPr/>
                    <a:lstStyle/>
                    <a:p>
                      <a:r>
                        <a:rPr lang="en-ZA" sz="1600" dirty="0" smtClean="0"/>
                        <a:t>Programme 5: Prestige Policy</a:t>
                      </a:r>
                    </a:p>
                  </a:txBody>
                  <a:tcPr/>
                </a:tc>
                <a:tc>
                  <a:txBody>
                    <a:bodyPr/>
                    <a:lstStyle/>
                    <a:p>
                      <a:r>
                        <a:rPr lang="en-ZA" sz="1600" dirty="0" smtClean="0"/>
                        <a:t>Programme 5: Real Estate Information &amp; Registry Services </a:t>
                      </a:r>
                      <a:endParaRPr lang="en-ZA" sz="1600" dirty="0"/>
                    </a:p>
                  </a:txBody>
                  <a:tcPr/>
                </a:tc>
              </a:tr>
              <a:tr h="456632">
                <a:tc>
                  <a:txBody>
                    <a:bodyPr/>
                    <a:lstStyle/>
                    <a:p>
                      <a:endParaRPr lang="en-ZA" sz="1600" dirty="0" smtClean="0"/>
                    </a:p>
                  </a:txBody>
                  <a:tcPr/>
                </a:tc>
                <a:tc>
                  <a:txBody>
                    <a:bodyPr/>
                    <a:lstStyle/>
                    <a:p>
                      <a:r>
                        <a:rPr lang="en-ZA" sz="1600" dirty="0" smtClean="0"/>
                        <a:t>Programme 6: Facilities Management </a:t>
                      </a:r>
                      <a:endParaRPr lang="en-ZA" sz="1600" dirty="0"/>
                    </a:p>
                  </a:txBody>
                  <a:tcPr/>
                </a:tc>
              </a:tr>
            </a:tbl>
          </a:graphicData>
        </a:graphic>
      </p:graphicFrame>
    </p:spTree>
    <p:extLst>
      <p:ext uri="{BB962C8B-B14F-4D97-AF65-F5344CB8AC3E}">
        <p14:creationId xmlns:p14="http://schemas.microsoft.com/office/powerpoint/2010/main" xmlns="" val="183532580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70</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US" sz="2400" b="1" dirty="0" smtClean="0">
                <a:solidFill>
                  <a:schemeClr val="bg1"/>
                </a:solidFill>
              </a:rPr>
              <a:t>Revenue Budget And </a:t>
            </a:r>
          </a:p>
          <a:p>
            <a:r>
              <a:rPr lang="en-US" sz="2400" b="1" dirty="0" smtClean="0">
                <a:solidFill>
                  <a:schemeClr val="bg1"/>
                </a:solidFill>
              </a:rPr>
              <a:t>Receipts</a:t>
            </a:r>
            <a:endParaRPr lang="en-US" sz="2400" b="1" dirty="0">
              <a:solidFill>
                <a:schemeClr val="bg1"/>
              </a:solidFill>
            </a:endParaRP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nvPr>
        </p:nvGraphicFramePr>
        <p:xfrm>
          <a:off x="123654" y="1052736"/>
          <a:ext cx="8856985" cy="4449566"/>
        </p:xfrm>
        <a:graphic>
          <a:graphicData uri="http://schemas.openxmlformats.org/drawingml/2006/table">
            <a:tbl>
              <a:tblPr bandRow="1">
                <a:tableStyleId>{93296810-A885-4BE3-A3E7-6D5BEEA58F35}</a:tableStyleId>
              </a:tblPr>
              <a:tblGrid>
                <a:gridCol w="2643278"/>
                <a:gridCol w="917934"/>
                <a:gridCol w="917934"/>
                <a:gridCol w="917934"/>
                <a:gridCol w="815278"/>
                <a:gridCol w="902958"/>
                <a:gridCol w="902958"/>
                <a:gridCol w="838711"/>
              </a:tblGrid>
              <a:tr h="280814">
                <a:tc>
                  <a:txBody>
                    <a:bodyPr/>
                    <a:lstStyle/>
                    <a:p>
                      <a:pPr>
                        <a:lnSpc>
                          <a:spcPts val="1200"/>
                        </a:lnSpc>
                        <a:spcBef>
                          <a:spcPts val="150"/>
                        </a:spcBef>
                        <a:spcAft>
                          <a:spcPts val="150"/>
                        </a:spcAft>
                      </a:pPr>
                      <a:r>
                        <a:rPr lang="en-GB" sz="1000" dirty="0">
                          <a:effectLst/>
                          <a:latin typeface="+mn-lt"/>
                          <a:cs typeface="Arial" panose="020B0604020202020204" pitchFamily="34" charset="0"/>
                        </a:rPr>
                        <a:t> </a:t>
                      </a:r>
                      <a:endParaRPr lang="en-ZA" sz="1000" dirty="0">
                        <a:effectLst/>
                        <a:latin typeface="+mn-lt"/>
                        <a:ea typeface="Times New Roman"/>
                        <a:cs typeface="Arial" panose="020B0604020202020204" pitchFamily="34" charset="0"/>
                      </a:endParaRPr>
                    </a:p>
                  </a:txBody>
                  <a:tcPr marL="63850" marR="63850" marT="0" marB="0"/>
                </a:tc>
                <a:tc gridSpan="4">
                  <a:txBody>
                    <a:bodyPr/>
                    <a:lstStyle/>
                    <a:p>
                      <a:pPr algn="ctr">
                        <a:lnSpc>
                          <a:spcPts val="1200"/>
                        </a:lnSpc>
                        <a:spcBef>
                          <a:spcPts val="150"/>
                        </a:spcBef>
                        <a:spcAft>
                          <a:spcPts val="150"/>
                        </a:spcAft>
                      </a:pPr>
                      <a:r>
                        <a:rPr lang="en-GB" sz="1200" b="1" dirty="0" smtClean="0">
                          <a:effectLst/>
                          <a:latin typeface="+mn-lt"/>
                          <a:cs typeface="Arial" panose="020B0604020202020204" pitchFamily="34" charset="0"/>
                        </a:rPr>
                        <a:t>2018/19</a:t>
                      </a:r>
                      <a:endParaRPr lang="en-ZA" sz="1200" b="1" dirty="0">
                        <a:effectLst/>
                        <a:latin typeface="+mn-lt"/>
                        <a:ea typeface="Times New Roman"/>
                        <a:cs typeface="Arial" panose="020B0604020202020204" pitchFamily="34" charset="0"/>
                      </a:endParaRPr>
                    </a:p>
                  </a:txBody>
                  <a:tcPr marL="63850" marR="63850" marT="0" marB="0"/>
                </a:tc>
                <a:tc hMerge="1">
                  <a:txBody>
                    <a:bodyPr/>
                    <a:lstStyle/>
                    <a:p>
                      <a:endParaRPr lang="en-ZA"/>
                    </a:p>
                  </a:txBody>
                  <a:tcPr/>
                </a:tc>
                <a:tc hMerge="1">
                  <a:txBody>
                    <a:bodyPr/>
                    <a:lstStyle/>
                    <a:p>
                      <a:endParaRPr lang="en-ZA"/>
                    </a:p>
                  </a:txBody>
                  <a:tcPr/>
                </a:tc>
                <a:tc hMerge="1">
                  <a:txBody>
                    <a:bodyPr/>
                    <a:lstStyle/>
                    <a:p>
                      <a:endParaRPr lang="en-ZA"/>
                    </a:p>
                  </a:txBody>
                  <a:tcPr/>
                </a:tc>
                <a:tc gridSpan="2">
                  <a:txBody>
                    <a:bodyPr/>
                    <a:lstStyle/>
                    <a:p>
                      <a:pPr algn="ctr">
                        <a:lnSpc>
                          <a:spcPts val="1200"/>
                        </a:lnSpc>
                        <a:spcBef>
                          <a:spcPts val="150"/>
                        </a:spcBef>
                        <a:spcAft>
                          <a:spcPts val="150"/>
                        </a:spcAft>
                      </a:pPr>
                      <a:r>
                        <a:rPr lang="en-GB" sz="1200" b="1" dirty="0" smtClean="0">
                          <a:effectLst/>
                          <a:latin typeface="+mn-lt"/>
                          <a:cs typeface="Arial" panose="020B0604020202020204" pitchFamily="34" charset="0"/>
                        </a:rPr>
                        <a:t>2017/18</a:t>
                      </a:r>
                      <a:endParaRPr lang="en-ZA" sz="12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hMerge="1">
                  <a:txBody>
                    <a:bodyPr/>
                    <a:lstStyle/>
                    <a:p>
                      <a:endParaRPr lang="en-ZA"/>
                    </a:p>
                  </a:txBody>
                  <a:tcPr/>
                </a:tc>
                <a:tc>
                  <a:txBody>
                    <a:bodyPr/>
                    <a:lstStyle/>
                    <a:p>
                      <a:pPr algn="ctr">
                        <a:lnSpc>
                          <a:spcPts val="1200"/>
                        </a:lnSpc>
                        <a:spcBef>
                          <a:spcPts val="150"/>
                        </a:spcBef>
                        <a:spcAft>
                          <a:spcPts val="150"/>
                        </a:spcAft>
                      </a:pPr>
                      <a:endParaRPr lang="en-ZA" sz="12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r>
              <a:tr h="1090167">
                <a:tc>
                  <a:txBody>
                    <a:bodyPr/>
                    <a:lstStyle/>
                    <a:p>
                      <a:pPr>
                        <a:lnSpc>
                          <a:spcPts val="1200"/>
                        </a:lnSpc>
                        <a:spcBef>
                          <a:spcPts val="150"/>
                        </a:spcBef>
                        <a:spcAft>
                          <a:spcPts val="150"/>
                        </a:spcAft>
                      </a:pPr>
                      <a:r>
                        <a:rPr lang="en-GB" sz="1000" dirty="0">
                          <a:effectLst/>
                          <a:latin typeface="+mn-lt"/>
                          <a:cs typeface="Arial" panose="020B0604020202020204" pitchFamily="34" charset="0"/>
                        </a:rPr>
                        <a:t> </a:t>
                      </a: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200" b="1" dirty="0" smtClean="0">
                          <a:effectLst/>
                          <a:latin typeface="+mn-lt"/>
                          <a:cs typeface="Arial" panose="020B0604020202020204" pitchFamily="34" charset="0"/>
                        </a:rPr>
                        <a:t>Final</a:t>
                      </a:r>
                      <a:r>
                        <a:rPr lang="en-GB" sz="1200" b="1" baseline="0" dirty="0">
                          <a:effectLst/>
                          <a:latin typeface="+mn-lt"/>
                          <a:cs typeface="Arial" panose="020B0604020202020204" pitchFamily="34" charset="0"/>
                        </a:rPr>
                        <a:t> </a:t>
                      </a:r>
                      <a:r>
                        <a:rPr lang="en-GB" sz="1200" b="1" baseline="0" dirty="0" smtClean="0">
                          <a:effectLst/>
                          <a:latin typeface="+mn-lt"/>
                          <a:cs typeface="Arial" panose="020B0604020202020204" pitchFamily="34" charset="0"/>
                        </a:rPr>
                        <a:t>Budget</a:t>
                      </a:r>
                      <a:endParaRPr lang="en-ZA" sz="1200" b="1"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200" b="1" dirty="0">
                          <a:effectLst/>
                          <a:latin typeface="+mn-lt"/>
                          <a:cs typeface="Arial" panose="020B0604020202020204" pitchFamily="34" charset="0"/>
                        </a:rPr>
                        <a:t>Actual</a:t>
                      </a:r>
                      <a:br>
                        <a:rPr lang="en-GB" sz="1200" b="1" dirty="0">
                          <a:effectLst/>
                          <a:latin typeface="+mn-lt"/>
                          <a:cs typeface="Arial" panose="020B0604020202020204" pitchFamily="34" charset="0"/>
                        </a:rPr>
                      </a:br>
                      <a:r>
                        <a:rPr lang="en-GB" sz="1200" b="1" dirty="0" smtClean="0">
                          <a:effectLst/>
                          <a:latin typeface="+mn-lt"/>
                          <a:cs typeface="Arial" panose="020B0604020202020204" pitchFamily="34" charset="0"/>
                        </a:rPr>
                        <a:t>Receipts</a:t>
                      </a:r>
                      <a:endParaRPr lang="en-ZA" sz="1200" b="1"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200" b="1" dirty="0">
                          <a:effectLst/>
                          <a:latin typeface="+mn-lt"/>
                          <a:cs typeface="Arial" panose="020B0604020202020204" pitchFamily="34" charset="0"/>
                        </a:rPr>
                        <a:t>Variance</a:t>
                      </a:r>
                      <a:endParaRPr lang="en-ZA" sz="1200" b="1"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200" b="1" dirty="0" smtClean="0">
                          <a:effectLst/>
                          <a:latin typeface="+mn-lt"/>
                          <a:cs typeface="Arial" panose="020B0604020202020204" pitchFamily="34" charset="0"/>
                        </a:rPr>
                        <a:t>Variance</a:t>
                      </a:r>
                      <a:r>
                        <a:rPr lang="en-GB" sz="1200" b="1" dirty="0">
                          <a:effectLst/>
                          <a:latin typeface="+mn-lt"/>
                          <a:cs typeface="Arial" panose="020B0604020202020204" pitchFamily="34" charset="0"/>
                        </a:rPr>
                        <a:t/>
                      </a:r>
                      <a:br>
                        <a:rPr lang="en-GB" sz="1200" b="1" dirty="0">
                          <a:effectLst/>
                          <a:latin typeface="+mn-lt"/>
                          <a:cs typeface="Arial" panose="020B0604020202020204" pitchFamily="34" charset="0"/>
                        </a:rPr>
                      </a:br>
                      <a:r>
                        <a:rPr lang="en-GB" sz="1200" b="1" dirty="0">
                          <a:effectLst/>
                          <a:latin typeface="+mn-lt"/>
                          <a:cs typeface="Arial" panose="020B0604020202020204" pitchFamily="34" charset="0"/>
                        </a:rPr>
                        <a:t>as % of final </a:t>
                      </a:r>
                      <a:r>
                        <a:rPr lang="en-GB" sz="1200" b="1" dirty="0" smtClean="0">
                          <a:effectLst/>
                          <a:latin typeface="+mn-lt"/>
                          <a:cs typeface="Arial" panose="020B0604020202020204" pitchFamily="34" charset="0"/>
                        </a:rPr>
                        <a:t>budget</a:t>
                      </a:r>
                      <a:endParaRPr lang="en-ZA" sz="1200" b="1"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200" b="1" dirty="0" smtClean="0">
                          <a:effectLst/>
                          <a:latin typeface="+mn-lt"/>
                          <a:cs typeface="Arial" panose="020B0604020202020204" pitchFamily="34" charset="0"/>
                        </a:rPr>
                        <a:t>Final Budget</a:t>
                      </a:r>
                      <a:endParaRPr lang="en-ZA" sz="12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200"/>
                        </a:lnSpc>
                        <a:spcBef>
                          <a:spcPts val="150"/>
                        </a:spcBef>
                        <a:spcAft>
                          <a:spcPts val="150"/>
                        </a:spcAft>
                      </a:pPr>
                      <a:r>
                        <a:rPr lang="en-GB" sz="1200" b="1" dirty="0">
                          <a:effectLst/>
                          <a:latin typeface="+mn-lt"/>
                          <a:cs typeface="Arial" panose="020B0604020202020204" pitchFamily="34" charset="0"/>
                        </a:rPr>
                        <a:t>Actual</a:t>
                      </a:r>
                      <a:br>
                        <a:rPr lang="en-GB" sz="1200" b="1" dirty="0">
                          <a:effectLst/>
                          <a:latin typeface="+mn-lt"/>
                          <a:cs typeface="Arial" panose="020B0604020202020204" pitchFamily="34" charset="0"/>
                        </a:rPr>
                      </a:br>
                      <a:r>
                        <a:rPr lang="en-GB" sz="1200" b="1" dirty="0" smtClean="0">
                          <a:effectLst/>
                          <a:latin typeface="+mn-lt"/>
                          <a:cs typeface="Arial" panose="020B0604020202020204" pitchFamily="34" charset="0"/>
                        </a:rPr>
                        <a:t>Receipts</a:t>
                      </a:r>
                      <a:endParaRPr lang="en-ZA" sz="12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200"/>
                        </a:lnSpc>
                        <a:spcBef>
                          <a:spcPts val="150"/>
                        </a:spcBef>
                        <a:spcAft>
                          <a:spcPts val="150"/>
                        </a:spcAft>
                      </a:pPr>
                      <a:r>
                        <a:rPr lang="en-GB" sz="1200" b="1" dirty="0" smtClean="0">
                          <a:effectLst/>
                          <a:latin typeface="+mn-lt"/>
                          <a:cs typeface="Arial" panose="020B0604020202020204" pitchFamily="34" charset="0"/>
                        </a:rPr>
                        <a:t>Variance</a:t>
                      </a:r>
                      <a:br>
                        <a:rPr lang="en-GB" sz="1200" b="1" dirty="0" smtClean="0">
                          <a:effectLst/>
                          <a:latin typeface="+mn-lt"/>
                          <a:cs typeface="Arial" panose="020B0604020202020204" pitchFamily="34" charset="0"/>
                        </a:rPr>
                      </a:br>
                      <a:r>
                        <a:rPr lang="en-GB" sz="1200" b="1" dirty="0" smtClean="0">
                          <a:effectLst/>
                          <a:latin typeface="+mn-lt"/>
                          <a:cs typeface="Arial" panose="020B0604020202020204" pitchFamily="34" charset="0"/>
                        </a:rPr>
                        <a:t>as % of final budget</a:t>
                      </a:r>
                      <a:endParaRPr lang="en-ZA" sz="12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r>
              <a:tr h="304216">
                <a:tc>
                  <a:txBody>
                    <a:bodyPr/>
                    <a:lstStyle/>
                    <a:p>
                      <a:pPr algn="r">
                        <a:lnSpc>
                          <a:spcPts val="1300"/>
                        </a:lnSpc>
                        <a:spcBef>
                          <a:spcPts val="150"/>
                        </a:spcBef>
                        <a:spcAft>
                          <a:spcPts val="150"/>
                        </a:spcAft>
                      </a:pPr>
                      <a:r>
                        <a:rPr lang="en-GB" sz="1000" dirty="0">
                          <a:effectLst/>
                          <a:latin typeface="+mn-lt"/>
                          <a:cs typeface="Arial" panose="020B0604020202020204" pitchFamily="34" charset="0"/>
                        </a:rPr>
                        <a:t> </a:t>
                      </a: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200" b="1" dirty="0">
                          <a:effectLst/>
                          <a:latin typeface="+mn-lt"/>
                          <a:cs typeface="Arial" panose="020B0604020202020204" pitchFamily="34" charset="0"/>
                        </a:rPr>
                        <a:t>R'000</a:t>
                      </a:r>
                      <a:endParaRPr lang="en-ZA" sz="12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200" b="1" dirty="0">
                          <a:effectLst/>
                          <a:latin typeface="+mn-lt"/>
                          <a:cs typeface="Arial" panose="020B0604020202020204" pitchFamily="34" charset="0"/>
                        </a:rPr>
                        <a:t>R'000</a:t>
                      </a:r>
                      <a:endParaRPr lang="en-ZA" sz="12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200" b="1" dirty="0">
                          <a:effectLst/>
                          <a:latin typeface="+mn-lt"/>
                          <a:cs typeface="Arial" panose="020B0604020202020204" pitchFamily="34" charset="0"/>
                        </a:rPr>
                        <a:t>R'000</a:t>
                      </a:r>
                      <a:endParaRPr lang="en-ZA" sz="12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200" b="1" dirty="0">
                          <a:effectLst/>
                          <a:latin typeface="+mn-lt"/>
                          <a:cs typeface="Arial" panose="020B0604020202020204" pitchFamily="34" charset="0"/>
                        </a:rPr>
                        <a:t>%</a:t>
                      </a:r>
                      <a:endParaRPr lang="en-ZA" sz="12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200" b="1" dirty="0">
                          <a:effectLst/>
                          <a:latin typeface="+mn-lt"/>
                          <a:cs typeface="Arial" panose="020B0604020202020204" pitchFamily="34" charset="0"/>
                        </a:rPr>
                        <a:t>R'000</a:t>
                      </a:r>
                      <a:endParaRPr lang="en-ZA" sz="12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300"/>
                        </a:lnSpc>
                        <a:spcBef>
                          <a:spcPts val="150"/>
                        </a:spcBef>
                        <a:spcAft>
                          <a:spcPts val="150"/>
                        </a:spcAft>
                      </a:pPr>
                      <a:r>
                        <a:rPr lang="en-GB" sz="1200" b="1" dirty="0">
                          <a:effectLst/>
                          <a:latin typeface="+mn-lt"/>
                          <a:cs typeface="Arial" panose="020B0604020202020204" pitchFamily="34" charset="0"/>
                        </a:rPr>
                        <a:t>R'000</a:t>
                      </a:r>
                      <a:endParaRPr lang="en-ZA" sz="12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300"/>
                        </a:lnSpc>
                        <a:spcBef>
                          <a:spcPts val="150"/>
                        </a:spcBef>
                        <a:spcAft>
                          <a:spcPts val="150"/>
                        </a:spcAft>
                      </a:pPr>
                      <a:r>
                        <a:rPr lang="en-ZA" sz="1200" b="1" dirty="0" smtClean="0">
                          <a:effectLst/>
                          <a:latin typeface="+mn-lt"/>
                          <a:ea typeface="Times New Roman"/>
                          <a:cs typeface="Arial" panose="020B0604020202020204" pitchFamily="34" charset="0"/>
                        </a:rPr>
                        <a:t>%</a:t>
                      </a:r>
                      <a:endParaRPr lang="en-ZA" sz="12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r>
              <a:tr h="304216">
                <a:tc>
                  <a:txBody>
                    <a:bodyPr/>
                    <a:lstStyle/>
                    <a:p>
                      <a:pPr algn="l" rtl="0" fontAlgn="t"/>
                      <a:r>
                        <a:rPr lang="en-ZA" sz="1200" b="0" i="0" u="none" strike="noStrike" dirty="0">
                          <a:solidFill>
                            <a:srgbClr val="000000"/>
                          </a:solidFill>
                          <a:effectLst/>
                          <a:latin typeface="Calibri" panose="020F0502020204030204" pitchFamily="34" charset="0"/>
                        </a:rPr>
                        <a:t>Accommodation </a:t>
                      </a:r>
                      <a:r>
                        <a:rPr lang="en-ZA" sz="1200" b="0" i="0" u="none" strike="noStrike" dirty="0" smtClean="0">
                          <a:solidFill>
                            <a:srgbClr val="000000"/>
                          </a:solidFill>
                          <a:effectLst/>
                          <a:latin typeface="Calibri" panose="020F0502020204030204" pitchFamily="34" charset="0"/>
                        </a:rPr>
                        <a:t>charges </a:t>
                      </a:r>
                      <a:r>
                        <a:rPr lang="en-ZA" sz="1200" b="0" i="0" u="none" strike="noStrike" dirty="0">
                          <a:solidFill>
                            <a:srgbClr val="000000"/>
                          </a:solidFill>
                          <a:effectLst/>
                          <a:latin typeface="Calibri" panose="020F0502020204030204" pitchFamily="34" charset="0"/>
                        </a:rPr>
                        <a:t>– </a:t>
                      </a:r>
                      <a:r>
                        <a:rPr lang="en-ZA" sz="1200" b="0" i="0" u="none" strike="noStrike" dirty="0" smtClean="0">
                          <a:solidFill>
                            <a:srgbClr val="000000"/>
                          </a:solidFill>
                          <a:effectLst/>
                          <a:latin typeface="Calibri" panose="020F0502020204030204" pitchFamily="34" charset="0"/>
                        </a:rPr>
                        <a:t>leasehold</a:t>
                      </a:r>
                      <a:endParaRPr lang="en-ZA" sz="1200" b="0" i="0" u="none" strike="noStrike" dirty="0">
                        <a:solidFill>
                          <a:srgbClr val="000000"/>
                        </a:solidFill>
                        <a:effectLst/>
                        <a:latin typeface="Calibri" panose="020F0502020204030204" pitchFamily="34" charset="0"/>
                      </a:endParaRPr>
                    </a:p>
                  </a:txBody>
                  <a:tcPr marL="0" marR="0" marT="0" marB="0" anchor="b"/>
                </a:tc>
                <a:tc>
                  <a:txBody>
                    <a:bodyPr/>
                    <a:lstStyle/>
                    <a:p>
                      <a:pPr algn="r" rtl="0" fontAlgn="t"/>
                      <a:r>
                        <a:rPr lang="en-ZA" sz="1050" b="0" i="0" u="none" strike="noStrike" dirty="0">
                          <a:solidFill>
                            <a:srgbClr val="000000"/>
                          </a:solidFill>
                          <a:effectLst/>
                          <a:latin typeface="Calibri" panose="020F0502020204030204" pitchFamily="34" charset="0"/>
                        </a:rPr>
                        <a:t>4 394 218</a:t>
                      </a:r>
                    </a:p>
                  </a:txBody>
                  <a:tcPr marL="0" marR="0" marT="0" marB="0" anchor="b"/>
                </a:tc>
                <a:tc>
                  <a:txBody>
                    <a:bodyPr/>
                    <a:lstStyle/>
                    <a:p>
                      <a:pPr algn="r" rtl="0" fontAlgn="t"/>
                      <a:r>
                        <a:rPr lang="en-ZA" sz="1050" b="0" i="0" u="none" strike="noStrike" dirty="0">
                          <a:solidFill>
                            <a:srgbClr val="000000"/>
                          </a:solidFill>
                          <a:effectLst/>
                          <a:latin typeface="Calibri" panose="020F0502020204030204" pitchFamily="34" charset="0"/>
                        </a:rPr>
                        <a:t>4 785 640</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(391 422)</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109%</a:t>
                      </a:r>
                    </a:p>
                  </a:txBody>
                  <a:tcPr marL="0" marR="0" marT="0" marB="0" anchor="b"/>
                </a:tc>
                <a:tc>
                  <a:txBody>
                    <a:bodyPr/>
                    <a:lstStyle/>
                    <a:p>
                      <a:pPr algn="r" rtl="0" fontAlgn="t"/>
                      <a:r>
                        <a:rPr lang="en-ZA" sz="1050" b="0" i="0" u="none" strike="noStrike" dirty="0">
                          <a:solidFill>
                            <a:srgbClr val="000000"/>
                          </a:solidFill>
                          <a:effectLst/>
                          <a:latin typeface="Calibri" panose="020F0502020204030204" pitchFamily="34" charset="0"/>
                        </a:rPr>
                        <a:t>4 292 140</a:t>
                      </a:r>
                    </a:p>
                  </a:txBody>
                  <a:tcPr marL="0" marR="0" marT="0" marB="0" anchor="b">
                    <a:solidFill>
                      <a:schemeClr val="accent6">
                        <a:lumMod val="60000"/>
                        <a:lumOff val="40000"/>
                      </a:schemeClr>
                    </a:solidFill>
                  </a:tcPr>
                </a:tc>
                <a:tc>
                  <a:txBody>
                    <a:bodyPr/>
                    <a:lstStyle/>
                    <a:p>
                      <a:pPr algn="r" rtl="0" fontAlgn="t"/>
                      <a:r>
                        <a:rPr lang="en-ZA" sz="1050" b="0" i="0" u="none" strike="noStrike">
                          <a:solidFill>
                            <a:srgbClr val="000000"/>
                          </a:solidFill>
                          <a:effectLst/>
                          <a:latin typeface="Calibri" panose="020F0502020204030204" pitchFamily="34" charset="0"/>
                        </a:rPr>
                        <a:t>4 651 753</a:t>
                      </a:r>
                    </a:p>
                  </a:txBody>
                  <a:tcPr marL="0" marR="0" marT="0" marB="0" anchor="b">
                    <a:solidFill>
                      <a:schemeClr val="accent6">
                        <a:lumMod val="60000"/>
                        <a:lumOff val="40000"/>
                      </a:schemeClr>
                    </a:solidFill>
                  </a:tcPr>
                </a:tc>
                <a:tc>
                  <a:txBody>
                    <a:bodyPr/>
                    <a:lstStyle/>
                    <a:p>
                      <a:pPr algn="r" rtl="0" fontAlgn="t"/>
                      <a:r>
                        <a:rPr lang="en-ZA" sz="1050" b="0" i="0" u="none" strike="noStrike" dirty="0">
                          <a:solidFill>
                            <a:srgbClr val="000000"/>
                          </a:solidFill>
                          <a:effectLst/>
                          <a:latin typeface="Calibri" panose="020F0502020204030204" pitchFamily="34" charset="0"/>
                        </a:rPr>
                        <a:t>108%</a:t>
                      </a:r>
                    </a:p>
                  </a:txBody>
                  <a:tcPr marL="0" marR="0" marT="0" marB="0" anchor="b">
                    <a:solidFill>
                      <a:schemeClr val="accent6">
                        <a:lumMod val="60000"/>
                        <a:lumOff val="40000"/>
                      </a:schemeClr>
                    </a:solidFill>
                  </a:tcPr>
                </a:tc>
              </a:tr>
              <a:tr h="304216">
                <a:tc>
                  <a:txBody>
                    <a:bodyPr/>
                    <a:lstStyle/>
                    <a:p>
                      <a:pPr algn="l" rtl="0" fontAlgn="t"/>
                      <a:r>
                        <a:rPr lang="en-ZA" sz="1200" b="0" i="0" u="none" strike="noStrike" dirty="0">
                          <a:solidFill>
                            <a:srgbClr val="000000"/>
                          </a:solidFill>
                          <a:effectLst/>
                          <a:latin typeface="Calibri" panose="020F0502020204030204" pitchFamily="34" charset="0"/>
                        </a:rPr>
                        <a:t>Accommodation </a:t>
                      </a:r>
                      <a:r>
                        <a:rPr lang="en-ZA" sz="1200" b="0" i="0" u="none" strike="noStrike" dirty="0" smtClean="0">
                          <a:solidFill>
                            <a:srgbClr val="000000"/>
                          </a:solidFill>
                          <a:effectLst/>
                          <a:latin typeface="Calibri" panose="020F0502020204030204" pitchFamily="34" charset="0"/>
                        </a:rPr>
                        <a:t>charges </a:t>
                      </a:r>
                      <a:r>
                        <a:rPr lang="en-ZA" sz="1200" b="0" i="0" u="none" strike="noStrike" dirty="0">
                          <a:solidFill>
                            <a:srgbClr val="000000"/>
                          </a:solidFill>
                          <a:effectLst/>
                          <a:latin typeface="Calibri" panose="020F0502020204030204" pitchFamily="34" charset="0"/>
                        </a:rPr>
                        <a:t>– </a:t>
                      </a:r>
                      <a:r>
                        <a:rPr lang="en-ZA" sz="1200" b="0" i="0" u="none" strike="noStrike" dirty="0" smtClean="0">
                          <a:solidFill>
                            <a:srgbClr val="000000"/>
                          </a:solidFill>
                          <a:effectLst/>
                          <a:latin typeface="Calibri" panose="020F0502020204030204" pitchFamily="34" charset="0"/>
                        </a:rPr>
                        <a:t>state </a:t>
                      </a:r>
                      <a:r>
                        <a:rPr lang="en-ZA" sz="1200" b="0" i="0" u="none" strike="noStrike" dirty="0">
                          <a:solidFill>
                            <a:srgbClr val="000000"/>
                          </a:solidFill>
                          <a:effectLst/>
                          <a:latin typeface="Calibri" panose="020F0502020204030204" pitchFamily="34" charset="0"/>
                        </a:rPr>
                        <a:t>owned</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7 487 291</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6 141 302</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1 345 989</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82%</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6 466 518</a:t>
                      </a:r>
                    </a:p>
                  </a:txBody>
                  <a:tcPr marL="0" marR="0" marT="0" marB="0" anchor="b">
                    <a:solidFill>
                      <a:schemeClr val="accent6">
                        <a:lumMod val="60000"/>
                        <a:lumOff val="40000"/>
                      </a:schemeClr>
                    </a:solidFill>
                  </a:tcPr>
                </a:tc>
                <a:tc>
                  <a:txBody>
                    <a:bodyPr/>
                    <a:lstStyle/>
                    <a:p>
                      <a:pPr algn="r" rtl="0" fontAlgn="t"/>
                      <a:r>
                        <a:rPr lang="en-ZA" sz="1050" b="0" i="0" u="none" strike="noStrike">
                          <a:solidFill>
                            <a:srgbClr val="000000"/>
                          </a:solidFill>
                          <a:effectLst/>
                          <a:latin typeface="Calibri" panose="020F0502020204030204" pitchFamily="34" charset="0"/>
                        </a:rPr>
                        <a:t>6 164 816</a:t>
                      </a:r>
                    </a:p>
                  </a:txBody>
                  <a:tcPr marL="0" marR="0" marT="0" marB="0" anchor="b">
                    <a:solidFill>
                      <a:schemeClr val="accent6">
                        <a:lumMod val="60000"/>
                        <a:lumOff val="40000"/>
                      </a:schemeClr>
                    </a:solidFill>
                  </a:tcPr>
                </a:tc>
                <a:tc>
                  <a:txBody>
                    <a:bodyPr/>
                    <a:lstStyle/>
                    <a:p>
                      <a:pPr algn="r" rtl="0" fontAlgn="t"/>
                      <a:r>
                        <a:rPr lang="en-ZA" sz="1050" b="0" i="0" u="none" strike="noStrike">
                          <a:solidFill>
                            <a:srgbClr val="000000"/>
                          </a:solidFill>
                          <a:effectLst/>
                          <a:latin typeface="Calibri" panose="020F0502020204030204" pitchFamily="34" charset="0"/>
                        </a:rPr>
                        <a:t>95%</a:t>
                      </a:r>
                    </a:p>
                  </a:txBody>
                  <a:tcPr marL="0" marR="0" marT="0" marB="0" anchor="b">
                    <a:solidFill>
                      <a:schemeClr val="accent6">
                        <a:lumMod val="60000"/>
                        <a:lumOff val="40000"/>
                      </a:schemeClr>
                    </a:solidFill>
                  </a:tcPr>
                </a:tc>
              </a:tr>
              <a:tr h="304216">
                <a:tc>
                  <a:txBody>
                    <a:bodyPr/>
                    <a:lstStyle/>
                    <a:p>
                      <a:pPr algn="l" rtl="0" fontAlgn="t"/>
                      <a:r>
                        <a:rPr lang="en-ZA" sz="1200" b="0" i="0" u="none" strike="noStrike" dirty="0" smtClean="0">
                          <a:solidFill>
                            <a:srgbClr val="000000"/>
                          </a:solidFill>
                          <a:effectLst/>
                          <a:latin typeface="Calibri" panose="020F0502020204030204" pitchFamily="34" charset="0"/>
                        </a:rPr>
                        <a:t>Accommodation </a:t>
                      </a:r>
                      <a:r>
                        <a:rPr lang="en-ZA" sz="1200" b="0" i="0" u="none" strike="noStrike" dirty="0">
                          <a:solidFill>
                            <a:srgbClr val="000000"/>
                          </a:solidFill>
                          <a:effectLst/>
                          <a:latin typeface="Calibri" panose="020F0502020204030204" pitchFamily="34" charset="0"/>
                        </a:rPr>
                        <a:t>charges freehold- private</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54 000</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50 675</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3 325</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94%</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50 000</a:t>
                      </a:r>
                    </a:p>
                  </a:txBody>
                  <a:tcPr marL="0" marR="0" marT="0" marB="0" anchor="b">
                    <a:solidFill>
                      <a:schemeClr val="accent6">
                        <a:lumMod val="60000"/>
                        <a:lumOff val="40000"/>
                      </a:schemeClr>
                    </a:solidFill>
                  </a:tcPr>
                </a:tc>
                <a:tc>
                  <a:txBody>
                    <a:bodyPr/>
                    <a:lstStyle/>
                    <a:p>
                      <a:pPr algn="r" rtl="0" fontAlgn="t"/>
                      <a:r>
                        <a:rPr lang="en-ZA" sz="1050" b="0" i="0" u="none" strike="noStrike">
                          <a:solidFill>
                            <a:srgbClr val="000000"/>
                          </a:solidFill>
                          <a:effectLst/>
                          <a:latin typeface="Calibri" panose="020F0502020204030204" pitchFamily="34" charset="0"/>
                        </a:rPr>
                        <a:t>48 492</a:t>
                      </a:r>
                    </a:p>
                  </a:txBody>
                  <a:tcPr marL="0" marR="0" marT="0" marB="0" anchor="b">
                    <a:solidFill>
                      <a:schemeClr val="accent6">
                        <a:lumMod val="60000"/>
                        <a:lumOff val="40000"/>
                      </a:schemeClr>
                    </a:solidFill>
                  </a:tcPr>
                </a:tc>
                <a:tc>
                  <a:txBody>
                    <a:bodyPr/>
                    <a:lstStyle/>
                    <a:p>
                      <a:pPr algn="r" rtl="0" fontAlgn="t"/>
                      <a:r>
                        <a:rPr lang="en-ZA" sz="1050" b="0" i="0" u="none" strike="noStrike">
                          <a:solidFill>
                            <a:srgbClr val="000000"/>
                          </a:solidFill>
                          <a:effectLst/>
                          <a:latin typeface="Calibri" panose="020F0502020204030204" pitchFamily="34" charset="0"/>
                        </a:rPr>
                        <a:t>97%</a:t>
                      </a:r>
                    </a:p>
                  </a:txBody>
                  <a:tcPr marL="0" marR="0" marT="0" marB="0" anchor="b">
                    <a:solidFill>
                      <a:schemeClr val="accent6">
                        <a:lumMod val="60000"/>
                        <a:lumOff val="40000"/>
                      </a:schemeClr>
                    </a:solidFill>
                  </a:tcPr>
                </a:tc>
              </a:tr>
              <a:tr h="304216">
                <a:tc>
                  <a:txBody>
                    <a:bodyPr/>
                    <a:lstStyle/>
                    <a:p>
                      <a:pPr algn="l" rtl="0" fontAlgn="t"/>
                      <a:r>
                        <a:rPr lang="en-ZA" sz="1200" b="0" i="0" u="none" strike="noStrike" dirty="0">
                          <a:solidFill>
                            <a:srgbClr val="000000"/>
                          </a:solidFill>
                          <a:effectLst/>
                          <a:latin typeface="Calibri" panose="020F0502020204030204" pitchFamily="34" charset="0"/>
                        </a:rPr>
                        <a:t>Augmentation</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4 009 490</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4 009 490</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0</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100%</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3 682 254</a:t>
                      </a:r>
                    </a:p>
                  </a:txBody>
                  <a:tcPr marL="0" marR="0" marT="0" marB="0" anchor="b">
                    <a:solidFill>
                      <a:schemeClr val="accent6">
                        <a:lumMod val="60000"/>
                        <a:lumOff val="40000"/>
                      </a:schemeClr>
                    </a:solidFill>
                  </a:tcPr>
                </a:tc>
                <a:tc>
                  <a:txBody>
                    <a:bodyPr/>
                    <a:lstStyle/>
                    <a:p>
                      <a:pPr algn="r" rtl="0" fontAlgn="t"/>
                      <a:r>
                        <a:rPr lang="en-ZA" sz="1050" b="0" i="0" u="none" strike="noStrike">
                          <a:solidFill>
                            <a:srgbClr val="000000"/>
                          </a:solidFill>
                          <a:effectLst/>
                          <a:latin typeface="Calibri" panose="020F0502020204030204" pitchFamily="34" charset="0"/>
                        </a:rPr>
                        <a:t>3 682 254</a:t>
                      </a:r>
                    </a:p>
                  </a:txBody>
                  <a:tcPr marL="0" marR="0" marT="0" marB="0" anchor="b">
                    <a:solidFill>
                      <a:schemeClr val="accent6">
                        <a:lumMod val="60000"/>
                        <a:lumOff val="40000"/>
                      </a:schemeClr>
                    </a:solidFill>
                  </a:tcPr>
                </a:tc>
                <a:tc>
                  <a:txBody>
                    <a:bodyPr/>
                    <a:lstStyle/>
                    <a:p>
                      <a:pPr algn="r" rtl="0" fontAlgn="t"/>
                      <a:r>
                        <a:rPr lang="en-ZA" sz="1050" b="0" i="0" u="none" strike="noStrike">
                          <a:solidFill>
                            <a:srgbClr val="000000"/>
                          </a:solidFill>
                          <a:effectLst/>
                          <a:latin typeface="Calibri" panose="020F0502020204030204" pitchFamily="34" charset="0"/>
                        </a:rPr>
                        <a:t>100%</a:t>
                      </a:r>
                    </a:p>
                  </a:txBody>
                  <a:tcPr marL="0" marR="0" marT="0" marB="0" anchor="b">
                    <a:solidFill>
                      <a:schemeClr val="accent6">
                        <a:lumMod val="60000"/>
                        <a:lumOff val="40000"/>
                      </a:schemeClr>
                    </a:solidFill>
                  </a:tcPr>
                </a:tc>
              </a:tr>
              <a:tr h="285158">
                <a:tc>
                  <a:txBody>
                    <a:bodyPr/>
                    <a:lstStyle/>
                    <a:p>
                      <a:pPr algn="l" rtl="0" fontAlgn="t"/>
                      <a:r>
                        <a:rPr lang="en-US" sz="1200" b="0" i="0" u="none" strike="noStrike" dirty="0">
                          <a:solidFill>
                            <a:srgbClr val="000000"/>
                          </a:solidFill>
                          <a:effectLst/>
                          <a:latin typeface="Calibri" panose="020F0502020204030204" pitchFamily="34" charset="0"/>
                        </a:rPr>
                        <a:t>Interest, fines, recoveries and other receipts</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9 084</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20 195</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(11 111)</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222%</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8 594</a:t>
                      </a:r>
                    </a:p>
                  </a:txBody>
                  <a:tcPr marL="0" marR="0" marT="0" marB="0" anchor="b">
                    <a:solidFill>
                      <a:schemeClr val="accent6">
                        <a:lumMod val="60000"/>
                        <a:lumOff val="40000"/>
                      </a:schemeClr>
                    </a:solidFill>
                  </a:tcPr>
                </a:tc>
                <a:tc>
                  <a:txBody>
                    <a:bodyPr/>
                    <a:lstStyle/>
                    <a:p>
                      <a:pPr algn="r" rtl="0" fontAlgn="t"/>
                      <a:r>
                        <a:rPr lang="en-ZA" sz="1050" b="0" i="0" u="none" strike="noStrike">
                          <a:solidFill>
                            <a:srgbClr val="000000"/>
                          </a:solidFill>
                          <a:effectLst/>
                          <a:latin typeface="Calibri" panose="020F0502020204030204" pitchFamily="34" charset="0"/>
                        </a:rPr>
                        <a:t>12 885</a:t>
                      </a:r>
                    </a:p>
                  </a:txBody>
                  <a:tcPr marL="0" marR="0" marT="0" marB="0" anchor="b">
                    <a:solidFill>
                      <a:schemeClr val="accent6">
                        <a:lumMod val="60000"/>
                        <a:lumOff val="40000"/>
                      </a:schemeClr>
                    </a:solidFill>
                  </a:tcPr>
                </a:tc>
                <a:tc>
                  <a:txBody>
                    <a:bodyPr/>
                    <a:lstStyle/>
                    <a:p>
                      <a:pPr algn="r" rtl="0" fontAlgn="t"/>
                      <a:r>
                        <a:rPr lang="en-ZA" sz="1050" b="0" i="0" u="none" strike="noStrike">
                          <a:solidFill>
                            <a:srgbClr val="000000"/>
                          </a:solidFill>
                          <a:effectLst/>
                          <a:latin typeface="Calibri" panose="020F0502020204030204" pitchFamily="34" charset="0"/>
                        </a:rPr>
                        <a:t>150%</a:t>
                      </a:r>
                    </a:p>
                  </a:txBody>
                  <a:tcPr marL="0" marR="0" marT="0" marB="0" anchor="b">
                    <a:solidFill>
                      <a:schemeClr val="accent6">
                        <a:lumMod val="60000"/>
                        <a:lumOff val="40000"/>
                      </a:schemeClr>
                    </a:solidFill>
                  </a:tcPr>
                </a:tc>
              </a:tr>
              <a:tr h="304216">
                <a:tc>
                  <a:txBody>
                    <a:bodyPr/>
                    <a:lstStyle/>
                    <a:p>
                      <a:pPr algn="l" fontAlgn="b"/>
                      <a:r>
                        <a:rPr lang="en-ZA" sz="1200" b="0" i="0" u="none" strike="noStrike" dirty="0">
                          <a:solidFill>
                            <a:srgbClr val="000000"/>
                          </a:solidFill>
                          <a:effectLst/>
                          <a:latin typeface="Calibri" panose="020F0502020204030204" pitchFamily="34" charset="0"/>
                        </a:rPr>
                        <a:t> Municipal Services recovered </a:t>
                      </a:r>
                    </a:p>
                  </a:txBody>
                  <a:tcPr marL="0" marR="0" marT="0" marB="0" anchor="b"/>
                </a:tc>
                <a:tc>
                  <a:txBody>
                    <a:bodyPr/>
                    <a:lstStyle/>
                    <a:p>
                      <a:pPr algn="r" fontAlgn="b"/>
                      <a:r>
                        <a:rPr lang="en-ZA" sz="1050" b="0" i="0" u="none" strike="noStrike">
                          <a:solidFill>
                            <a:srgbClr val="000000"/>
                          </a:solidFill>
                          <a:effectLst/>
                          <a:latin typeface="Calibri" panose="020F0502020204030204" pitchFamily="34" charset="0"/>
                        </a:rPr>
                        <a:t>4 484 162</a:t>
                      </a:r>
                    </a:p>
                  </a:txBody>
                  <a:tcPr marL="0" marR="0" marT="0" marB="0" anchor="b"/>
                </a:tc>
                <a:tc>
                  <a:txBody>
                    <a:bodyPr/>
                    <a:lstStyle/>
                    <a:p>
                      <a:pPr algn="r" fontAlgn="b"/>
                      <a:r>
                        <a:rPr lang="en-ZA" sz="1050" b="0" i="0" u="none" strike="noStrike">
                          <a:solidFill>
                            <a:srgbClr val="000000"/>
                          </a:solidFill>
                          <a:effectLst/>
                          <a:latin typeface="Calibri" panose="020F0502020204030204" pitchFamily="34" charset="0"/>
                        </a:rPr>
                        <a:t>3 700 594</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783 568</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83%</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 </a:t>
                      </a:r>
                    </a:p>
                  </a:txBody>
                  <a:tcPr marL="0" marR="0" marT="0" marB="0" anchor="b">
                    <a:solidFill>
                      <a:schemeClr val="accent6">
                        <a:lumMod val="60000"/>
                        <a:lumOff val="40000"/>
                      </a:schemeClr>
                    </a:solidFill>
                  </a:tcPr>
                </a:tc>
                <a:tc>
                  <a:txBody>
                    <a:bodyPr/>
                    <a:lstStyle/>
                    <a:p>
                      <a:pPr algn="r" rtl="0" fontAlgn="t"/>
                      <a:r>
                        <a:rPr lang="en-ZA" sz="1050" b="0" i="0" u="none" strike="noStrike">
                          <a:solidFill>
                            <a:srgbClr val="000000"/>
                          </a:solidFill>
                          <a:effectLst/>
                          <a:latin typeface="Calibri" panose="020F0502020204030204" pitchFamily="34" charset="0"/>
                        </a:rPr>
                        <a:t> </a:t>
                      </a:r>
                    </a:p>
                  </a:txBody>
                  <a:tcPr marL="0" marR="0" marT="0" marB="0" anchor="b">
                    <a:solidFill>
                      <a:schemeClr val="accent6">
                        <a:lumMod val="60000"/>
                        <a:lumOff val="40000"/>
                      </a:schemeClr>
                    </a:solidFill>
                  </a:tcPr>
                </a:tc>
                <a:tc>
                  <a:txBody>
                    <a:bodyPr/>
                    <a:lstStyle/>
                    <a:p>
                      <a:pPr algn="r" rtl="0" fontAlgn="t"/>
                      <a:r>
                        <a:rPr lang="en-ZA" sz="1050" b="0" i="0" u="none" strike="noStrike">
                          <a:solidFill>
                            <a:srgbClr val="000000"/>
                          </a:solidFill>
                          <a:effectLst/>
                          <a:latin typeface="Calibri" panose="020F0502020204030204" pitchFamily="34" charset="0"/>
                        </a:rPr>
                        <a:t> </a:t>
                      </a:r>
                    </a:p>
                  </a:txBody>
                  <a:tcPr marL="0" marR="0" marT="0" marB="0" anchor="b">
                    <a:solidFill>
                      <a:schemeClr val="accent6">
                        <a:lumMod val="60000"/>
                        <a:lumOff val="40000"/>
                      </a:schemeClr>
                    </a:solidFill>
                  </a:tcPr>
                </a:tc>
              </a:tr>
              <a:tr h="304216">
                <a:tc>
                  <a:txBody>
                    <a:bodyPr/>
                    <a:lstStyle/>
                    <a:p>
                      <a:pPr algn="l" rtl="0" fontAlgn="t"/>
                      <a:r>
                        <a:rPr lang="en-ZA" sz="1200" b="0" i="0" u="none" strike="noStrike" dirty="0">
                          <a:solidFill>
                            <a:srgbClr val="000000"/>
                          </a:solidFill>
                          <a:effectLst/>
                          <a:latin typeface="Calibri" panose="020F0502020204030204" pitchFamily="34" charset="0"/>
                        </a:rPr>
                        <a:t>Municipal Services Management Fees</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184 633</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185 030</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(397)</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100%</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185 285</a:t>
                      </a:r>
                    </a:p>
                  </a:txBody>
                  <a:tcPr marL="0" marR="0" marT="0" marB="0" anchor="b">
                    <a:solidFill>
                      <a:schemeClr val="accent6">
                        <a:lumMod val="60000"/>
                        <a:lumOff val="40000"/>
                      </a:schemeClr>
                    </a:solidFill>
                  </a:tcPr>
                </a:tc>
                <a:tc>
                  <a:txBody>
                    <a:bodyPr/>
                    <a:lstStyle/>
                    <a:p>
                      <a:pPr algn="r" rtl="0" fontAlgn="t"/>
                      <a:r>
                        <a:rPr lang="en-ZA" sz="1050" b="0" i="0" u="none" strike="noStrike">
                          <a:solidFill>
                            <a:srgbClr val="000000"/>
                          </a:solidFill>
                          <a:effectLst/>
                          <a:latin typeface="Calibri" panose="020F0502020204030204" pitchFamily="34" charset="0"/>
                        </a:rPr>
                        <a:t>181 285</a:t>
                      </a:r>
                    </a:p>
                  </a:txBody>
                  <a:tcPr marL="0" marR="0" marT="0" marB="0" anchor="b">
                    <a:solidFill>
                      <a:schemeClr val="accent6">
                        <a:lumMod val="60000"/>
                        <a:lumOff val="40000"/>
                      </a:schemeClr>
                    </a:solidFill>
                  </a:tcPr>
                </a:tc>
                <a:tc>
                  <a:txBody>
                    <a:bodyPr/>
                    <a:lstStyle/>
                    <a:p>
                      <a:pPr algn="r" rtl="0" fontAlgn="t"/>
                      <a:r>
                        <a:rPr lang="en-ZA" sz="1050" b="0" i="0" u="none" strike="noStrike">
                          <a:solidFill>
                            <a:srgbClr val="000000"/>
                          </a:solidFill>
                          <a:effectLst/>
                          <a:latin typeface="Calibri" panose="020F0502020204030204" pitchFamily="34" charset="0"/>
                        </a:rPr>
                        <a:t>98%</a:t>
                      </a:r>
                    </a:p>
                  </a:txBody>
                  <a:tcPr marL="0" marR="0" marT="0" marB="0" anchor="b">
                    <a:solidFill>
                      <a:schemeClr val="accent6">
                        <a:lumMod val="60000"/>
                        <a:lumOff val="40000"/>
                      </a:schemeClr>
                    </a:solidFill>
                  </a:tcPr>
                </a:tc>
              </a:tr>
              <a:tr h="298155">
                <a:tc>
                  <a:txBody>
                    <a:bodyPr/>
                    <a:lstStyle/>
                    <a:p>
                      <a:pPr algn="l" rtl="0" fontAlgn="t"/>
                      <a:r>
                        <a:rPr lang="en-ZA" sz="1200" b="0" i="0" u="none" strike="noStrike" dirty="0">
                          <a:solidFill>
                            <a:srgbClr val="000000"/>
                          </a:solidFill>
                          <a:effectLst/>
                          <a:latin typeface="Calibri" panose="020F0502020204030204" pitchFamily="34" charset="0"/>
                        </a:rPr>
                        <a:t>Construction revenue</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328 495</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328 495</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0</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100%</a:t>
                      </a:r>
                    </a:p>
                  </a:txBody>
                  <a:tcPr marL="0" marR="0" marT="0" marB="0" anchor="b"/>
                </a:tc>
                <a:tc>
                  <a:txBody>
                    <a:bodyPr/>
                    <a:lstStyle/>
                    <a:p>
                      <a:pPr algn="r" rtl="0" fontAlgn="t"/>
                      <a:r>
                        <a:rPr lang="en-ZA" sz="1050" b="0" i="0" u="none" strike="noStrike">
                          <a:solidFill>
                            <a:srgbClr val="000000"/>
                          </a:solidFill>
                          <a:effectLst/>
                          <a:latin typeface="Calibri" panose="020F0502020204030204" pitchFamily="34" charset="0"/>
                        </a:rPr>
                        <a:t>296 231</a:t>
                      </a:r>
                    </a:p>
                  </a:txBody>
                  <a:tcPr marL="0" marR="0" marT="0" marB="0" anchor="b">
                    <a:solidFill>
                      <a:schemeClr val="accent6">
                        <a:lumMod val="60000"/>
                        <a:lumOff val="40000"/>
                      </a:schemeClr>
                    </a:solidFill>
                  </a:tcPr>
                </a:tc>
                <a:tc>
                  <a:txBody>
                    <a:bodyPr/>
                    <a:lstStyle/>
                    <a:p>
                      <a:pPr algn="r" rtl="0" fontAlgn="t"/>
                      <a:r>
                        <a:rPr lang="en-ZA" sz="1050" b="0" i="0" u="none" strike="noStrike">
                          <a:solidFill>
                            <a:srgbClr val="000000"/>
                          </a:solidFill>
                          <a:effectLst/>
                          <a:latin typeface="Calibri" panose="020F0502020204030204" pitchFamily="34" charset="0"/>
                        </a:rPr>
                        <a:t>242 465</a:t>
                      </a:r>
                    </a:p>
                  </a:txBody>
                  <a:tcPr marL="0" marR="0" marT="0" marB="0" anchor="b">
                    <a:solidFill>
                      <a:schemeClr val="accent6">
                        <a:lumMod val="60000"/>
                        <a:lumOff val="40000"/>
                      </a:schemeClr>
                    </a:solidFill>
                  </a:tcPr>
                </a:tc>
                <a:tc>
                  <a:txBody>
                    <a:bodyPr/>
                    <a:lstStyle/>
                    <a:p>
                      <a:pPr algn="r" rtl="0" fontAlgn="t"/>
                      <a:r>
                        <a:rPr lang="en-ZA" sz="1050" b="0" i="0" u="none" strike="noStrike">
                          <a:solidFill>
                            <a:srgbClr val="000000"/>
                          </a:solidFill>
                          <a:effectLst/>
                          <a:latin typeface="Calibri" panose="020F0502020204030204" pitchFamily="34" charset="0"/>
                        </a:rPr>
                        <a:t>82%</a:t>
                      </a:r>
                    </a:p>
                  </a:txBody>
                  <a:tcPr marL="0" marR="0" marT="0" marB="0" anchor="b">
                    <a:solidFill>
                      <a:schemeClr val="accent6">
                        <a:lumMod val="60000"/>
                        <a:lumOff val="40000"/>
                      </a:schemeClr>
                    </a:solidFill>
                  </a:tcPr>
                </a:tc>
              </a:tr>
              <a:tr h="285158">
                <a:tc>
                  <a:txBody>
                    <a:bodyPr/>
                    <a:lstStyle/>
                    <a:p>
                      <a:pPr algn="l" rtl="0" fontAlgn="t"/>
                      <a:r>
                        <a:rPr lang="en-ZA" sz="1200" b="1" i="0" u="none" strike="noStrike" dirty="0">
                          <a:solidFill>
                            <a:srgbClr val="000000"/>
                          </a:solidFill>
                          <a:effectLst/>
                          <a:latin typeface="Calibri" panose="020F0502020204030204" pitchFamily="34" charset="0"/>
                        </a:rPr>
                        <a:t>Total</a:t>
                      </a:r>
                    </a:p>
                  </a:txBody>
                  <a:tcPr marL="0" marR="0" marT="0" marB="0" anchor="b"/>
                </a:tc>
                <a:tc>
                  <a:txBody>
                    <a:bodyPr/>
                    <a:lstStyle/>
                    <a:p>
                      <a:pPr algn="r" rtl="0" fontAlgn="t"/>
                      <a:r>
                        <a:rPr lang="en-ZA" sz="1050" b="1" i="0" u="none" strike="noStrike" dirty="0">
                          <a:solidFill>
                            <a:srgbClr val="000000"/>
                          </a:solidFill>
                          <a:effectLst/>
                          <a:latin typeface="Calibri" panose="020F0502020204030204" pitchFamily="34" charset="0"/>
                        </a:rPr>
                        <a:t>20 951 373</a:t>
                      </a:r>
                    </a:p>
                  </a:txBody>
                  <a:tcPr marL="0" marR="0" marT="0" marB="0" anchor="b"/>
                </a:tc>
                <a:tc>
                  <a:txBody>
                    <a:bodyPr/>
                    <a:lstStyle/>
                    <a:p>
                      <a:pPr algn="r" rtl="0" fontAlgn="t"/>
                      <a:r>
                        <a:rPr lang="en-ZA" sz="1050" b="1" i="0" u="none" strike="noStrike" dirty="0">
                          <a:solidFill>
                            <a:srgbClr val="000000"/>
                          </a:solidFill>
                          <a:effectLst/>
                          <a:latin typeface="Calibri" panose="020F0502020204030204" pitchFamily="34" charset="0"/>
                        </a:rPr>
                        <a:t>19 221 421</a:t>
                      </a:r>
                    </a:p>
                  </a:txBody>
                  <a:tcPr marL="0" marR="0" marT="0" marB="0" anchor="b"/>
                </a:tc>
                <a:tc>
                  <a:txBody>
                    <a:bodyPr/>
                    <a:lstStyle/>
                    <a:p>
                      <a:pPr algn="r" rtl="0" fontAlgn="t"/>
                      <a:r>
                        <a:rPr lang="en-ZA" sz="1050" b="1" i="0" u="none" strike="noStrike" dirty="0">
                          <a:solidFill>
                            <a:srgbClr val="000000"/>
                          </a:solidFill>
                          <a:effectLst/>
                          <a:latin typeface="Calibri" panose="020F0502020204030204" pitchFamily="34" charset="0"/>
                        </a:rPr>
                        <a:t>1 729 952</a:t>
                      </a:r>
                    </a:p>
                  </a:txBody>
                  <a:tcPr marL="0" marR="0" marT="0" marB="0" anchor="b"/>
                </a:tc>
                <a:tc>
                  <a:txBody>
                    <a:bodyPr/>
                    <a:lstStyle/>
                    <a:p>
                      <a:pPr algn="r" rtl="0" fontAlgn="t"/>
                      <a:r>
                        <a:rPr lang="en-ZA" sz="1050" b="1" i="0" u="none" strike="noStrike" dirty="0">
                          <a:solidFill>
                            <a:srgbClr val="000000"/>
                          </a:solidFill>
                          <a:effectLst/>
                          <a:latin typeface="Calibri" panose="020F0502020204030204" pitchFamily="34" charset="0"/>
                        </a:rPr>
                        <a:t>92%</a:t>
                      </a:r>
                    </a:p>
                  </a:txBody>
                  <a:tcPr marL="0" marR="0" marT="0" marB="0" anchor="b"/>
                </a:tc>
                <a:tc>
                  <a:txBody>
                    <a:bodyPr/>
                    <a:lstStyle/>
                    <a:p>
                      <a:pPr algn="r" rtl="0" fontAlgn="t"/>
                      <a:r>
                        <a:rPr lang="en-ZA" sz="1050" b="1" i="0" u="none" strike="noStrike" dirty="0">
                          <a:solidFill>
                            <a:srgbClr val="000000"/>
                          </a:solidFill>
                          <a:effectLst/>
                          <a:latin typeface="Calibri" panose="020F0502020204030204" pitchFamily="34" charset="0"/>
                        </a:rPr>
                        <a:t>14 981 022</a:t>
                      </a:r>
                    </a:p>
                  </a:txBody>
                  <a:tcPr marL="0" marR="0" marT="0" marB="0" anchor="b">
                    <a:solidFill>
                      <a:schemeClr val="accent6">
                        <a:lumMod val="60000"/>
                        <a:lumOff val="40000"/>
                      </a:schemeClr>
                    </a:solidFill>
                  </a:tcPr>
                </a:tc>
                <a:tc>
                  <a:txBody>
                    <a:bodyPr/>
                    <a:lstStyle/>
                    <a:p>
                      <a:pPr algn="r" rtl="0" fontAlgn="t"/>
                      <a:r>
                        <a:rPr lang="en-ZA" sz="1050" b="1" i="0" u="none" strike="noStrike" dirty="0">
                          <a:solidFill>
                            <a:srgbClr val="000000"/>
                          </a:solidFill>
                          <a:effectLst/>
                          <a:latin typeface="Calibri" panose="020F0502020204030204" pitchFamily="34" charset="0"/>
                        </a:rPr>
                        <a:t>14 983 950</a:t>
                      </a:r>
                    </a:p>
                  </a:txBody>
                  <a:tcPr marL="0" marR="0" marT="0" marB="0" anchor="b">
                    <a:solidFill>
                      <a:schemeClr val="accent6">
                        <a:lumMod val="60000"/>
                        <a:lumOff val="40000"/>
                      </a:schemeClr>
                    </a:solidFill>
                  </a:tcPr>
                </a:tc>
                <a:tc>
                  <a:txBody>
                    <a:bodyPr/>
                    <a:lstStyle/>
                    <a:p>
                      <a:pPr algn="r" rtl="0" fontAlgn="t"/>
                      <a:r>
                        <a:rPr lang="en-ZA" sz="1050" b="1" i="0" u="none" strike="noStrike" dirty="0">
                          <a:solidFill>
                            <a:srgbClr val="000000"/>
                          </a:solidFill>
                          <a:effectLst/>
                          <a:latin typeface="Calibri" panose="020F0502020204030204" pitchFamily="34" charset="0"/>
                        </a:rPr>
                        <a:t>100%</a:t>
                      </a:r>
                    </a:p>
                  </a:txBody>
                  <a:tcPr marL="0" marR="0" marT="0" marB="0" anchor="b">
                    <a:solidFill>
                      <a:schemeClr val="accent6">
                        <a:lumMod val="60000"/>
                        <a:lumOff val="40000"/>
                      </a:schemeClr>
                    </a:solidFill>
                  </a:tcPr>
                </a:tc>
              </a:tr>
            </a:tbl>
          </a:graphicData>
        </a:graphic>
      </p:graphicFrame>
    </p:spTree>
    <p:extLst>
      <p:ext uri="{BB962C8B-B14F-4D97-AF65-F5344CB8AC3E}">
        <p14:creationId xmlns:p14="http://schemas.microsoft.com/office/powerpoint/2010/main" xmlns="" val="21222522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71</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US" sz="2400" b="1" dirty="0" smtClean="0">
                <a:solidFill>
                  <a:schemeClr val="bg1"/>
                </a:solidFill>
              </a:rPr>
              <a:t>Budget And Expenditure Per </a:t>
            </a:r>
          </a:p>
          <a:p>
            <a:r>
              <a:rPr lang="en-US" sz="2400" b="1" dirty="0" smtClean="0">
                <a:solidFill>
                  <a:schemeClr val="bg1"/>
                </a:solidFill>
              </a:rPr>
              <a:t>Economic Classification</a:t>
            </a:r>
            <a:endParaRPr lang="en-US" sz="2400" b="1" dirty="0">
              <a:solidFill>
                <a:schemeClr val="bg1"/>
              </a:solidFill>
            </a:endParaRP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nvPr>
        </p:nvGraphicFramePr>
        <p:xfrm>
          <a:off x="179512" y="890239"/>
          <a:ext cx="8780784" cy="5665104"/>
        </p:xfrm>
        <a:graphic>
          <a:graphicData uri="http://schemas.openxmlformats.org/drawingml/2006/table">
            <a:tbl>
              <a:tblPr bandRow="1">
                <a:tableStyleId>{93296810-A885-4BE3-A3E7-6D5BEEA58F35}</a:tableStyleId>
              </a:tblPr>
              <a:tblGrid>
                <a:gridCol w="2744222"/>
                <a:gridCol w="914618"/>
                <a:gridCol w="914618"/>
                <a:gridCol w="914618"/>
                <a:gridCol w="731694"/>
                <a:gridCol w="914618"/>
                <a:gridCol w="914618"/>
                <a:gridCol w="731778"/>
              </a:tblGrid>
              <a:tr h="167221">
                <a:tc>
                  <a:txBody>
                    <a:bodyPr/>
                    <a:lstStyle/>
                    <a:p>
                      <a:pPr>
                        <a:lnSpc>
                          <a:spcPts val="1200"/>
                        </a:lnSpc>
                        <a:spcBef>
                          <a:spcPts val="150"/>
                        </a:spcBef>
                        <a:spcAft>
                          <a:spcPts val="150"/>
                        </a:spcAft>
                      </a:pPr>
                      <a:r>
                        <a:rPr lang="en-GB" sz="1000" dirty="0">
                          <a:effectLst/>
                          <a:latin typeface="+mn-lt"/>
                          <a:cs typeface="Arial" panose="020B0604020202020204" pitchFamily="34" charset="0"/>
                        </a:rPr>
                        <a:t> </a:t>
                      </a:r>
                      <a:endParaRPr lang="en-ZA" sz="1000" dirty="0">
                        <a:effectLst/>
                        <a:latin typeface="+mn-lt"/>
                        <a:ea typeface="Times New Roman"/>
                        <a:cs typeface="Arial" panose="020B0604020202020204" pitchFamily="34" charset="0"/>
                      </a:endParaRPr>
                    </a:p>
                  </a:txBody>
                  <a:tcPr marL="63850" marR="63850" marT="0" marB="0"/>
                </a:tc>
                <a:tc gridSpan="4">
                  <a:txBody>
                    <a:bodyPr/>
                    <a:lstStyle/>
                    <a:p>
                      <a:pPr algn="ctr">
                        <a:lnSpc>
                          <a:spcPts val="1200"/>
                        </a:lnSpc>
                        <a:spcBef>
                          <a:spcPts val="150"/>
                        </a:spcBef>
                        <a:spcAft>
                          <a:spcPts val="150"/>
                        </a:spcAft>
                      </a:pPr>
                      <a:r>
                        <a:rPr lang="en-GB" sz="1200" b="1" dirty="0" smtClean="0">
                          <a:effectLst/>
                          <a:latin typeface="+mn-lt"/>
                          <a:cs typeface="Arial" panose="020B0604020202020204" pitchFamily="34" charset="0"/>
                        </a:rPr>
                        <a:t>2018/19</a:t>
                      </a:r>
                      <a:endParaRPr lang="en-ZA" sz="1200" b="1" dirty="0">
                        <a:effectLst/>
                        <a:latin typeface="+mn-lt"/>
                        <a:ea typeface="Times New Roman"/>
                        <a:cs typeface="Arial" panose="020B0604020202020204" pitchFamily="34" charset="0"/>
                      </a:endParaRPr>
                    </a:p>
                  </a:txBody>
                  <a:tcPr marL="63850" marR="63850" marT="0" marB="0"/>
                </a:tc>
                <a:tc hMerge="1">
                  <a:txBody>
                    <a:bodyPr/>
                    <a:lstStyle/>
                    <a:p>
                      <a:endParaRPr lang="en-ZA"/>
                    </a:p>
                  </a:txBody>
                  <a:tcPr/>
                </a:tc>
                <a:tc hMerge="1">
                  <a:txBody>
                    <a:bodyPr/>
                    <a:lstStyle/>
                    <a:p>
                      <a:endParaRPr lang="en-ZA"/>
                    </a:p>
                  </a:txBody>
                  <a:tcPr/>
                </a:tc>
                <a:tc hMerge="1">
                  <a:txBody>
                    <a:bodyPr/>
                    <a:lstStyle/>
                    <a:p>
                      <a:endParaRPr lang="en-ZA"/>
                    </a:p>
                  </a:txBody>
                  <a:tcPr/>
                </a:tc>
                <a:tc gridSpan="2">
                  <a:txBody>
                    <a:bodyPr/>
                    <a:lstStyle/>
                    <a:p>
                      <a:pPr algn="ctr">
                        <a:lnSpc>
                          <a:spcPts val="1200"/>
                        </a:lnSpc>
                        <a:spcBef>
                          <a:spcPts val="150"/>
                        </a:spcBef>
                        <a:spcAft>
                          <a:spcPts val="150"/>
                        </a:spcAft>
                      </a:pPr>
                      <a:r>
                        <a:rPr lang="en-GB" sz="1200" b="1" dirty="0" smtClean="0">
                          <a:effectLst/>
                          <a:latin typeface="+mn-lt"/>
                          <a:cs typeface="Arial" panose="020B0604020202020204" pitchFamily="34" charset="0"/>
                        </a:rPr>
                        <a:t>2017/18</a:t>
                      </a:r>
                      <a:endParaRPr lang="en-ZA" sz="12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hMerge="1">
                  <a:txBody>
                    <a:bodyPr/>
                    <a:lstStyle/>
                    <a:p>
                      <a:endParaRPr lang="en-ZA"/>
                    </a:p>
                  </a:txBody>
                  <a:tcPr/>
                </a:tc>
                <a:tc>
                  <a:txBody>
                    <a:bodyPr/>
                    <a:lstStyle/>
                    <a:p>
                      <a:pPr algn="ctr">
                        <a:lnSpc>
                          <a:spcPts val="1200"/>
                        </a:lnSpc>
                        <a:spcBef>
                          <a:spcPts val="150"/>
                        </a:spcBef>
                        <a:spcAft>
                          <a:spcPts val="150"/>
                        </a:spcAft>
                      </a:pPr>
                      <a:endParaRPr lang="en-ZA" sz="12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r>
              <a:tr h="626166">
                <a:tc>
                  <a:txBody>
                    <a:bodyPr/>
                    <a:lstStyle/>
                    <a:p>
                      <a:pPr>
                        <a:lnSpc>
                          <a:spcPts val="1200"/>
                        </a:lnSpc>
                        <a:spcBef>
                          <a:spcPts val="150"/>
                        </a:spcBef>
                        <a:spcAft>
                          <a:spcPts val="150"/>
                        </a:spcAft>
                      </a:pPr>
                      <a:r>
                        <a:rPr lang="en-GB" sz="1000" dirty="0">
                          <a:effectLst/>
                          <a:latin typeface="+mn-lt"/>
                          <a:cs typeface="Arial" panose="020B0604020202020204" pitchFamily="34" charset="0"/>
                        </a:rPr>
                        <a:t> </a:t>
                      </a: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200" b="1" dirty="0" smtClean="0">
                          <a:effectLst/>
                          <a:latin typeface="+mn-lt"/>
                          <a:cs typeface="Arial" panose="020B0604020202020204" pitchFamily="34" charset="0"/>
                        </a:rPr>
                        <a:t>Final Budget</a:t>
                      </a:r>
                      <a:endParaRPr lang="en-ZA" sz="1200" b="1"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200" b="1" dirty="0">
                          <a:effectLst/>
                          <a:latin typeface="+mn-lt"/>
                          <a:cs typeface="Arial" panose="020B0604020202020204" pitchFamily="34" charset="0"/>
                        </a:rPr>
                        <a:t>Actual</a:t>
                      </a:r>
                      <a:br>
                        <a:rPr lang="en-GB" sz="1200" b="1" dirty="0">
                          <a:effectLst/>
                          <a:latin typeface="+mn-lt"/>
                          <a:cs typeface="Arial" panose="020B0604020202020204" pitchFamily="34" charset="0"/>
                        </a:rPr>
                      </a:br>
                      <a:r>
                        <a:rPr lang="en-GB" sz="1200" b="1" dirty="0">
                          <a:effectLst/>
                          <a:latin typeface="+mn-lt"/>
                          <a:cs typeface="Arial" panose="020B0604020202020204" pitchFamily="34" charset="0"/>
                        </a:rPr>
                        <a:t>Expenditure</a:t>
                      </a:r>
                      <a:endParaRPr lang="en-ZA" sz="1200" b="1"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200" b="1" dirty="0">
                          <a:effectLst/>
                          <a:latin typeface="+mn-lt"/>
                          <a:cs typeface="Arial" panose="020B0604020202020204" pitchFamily="34" charset="0"/>
                        </a:rPr>
                        <a:t>Variance</a:t>
                      </a:r>
                      <a:endParaRPr lang="en-ZA" sz="1200" b="1"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200" b="1" dirty="0" smtClean="0">
                          <a:effectLst/>
                          <a:latin typeface="+mn-lt"/>
                          <a:cs typeface="Arial" panose="020B0604020202020204" pitchFamily="34" charset="0"/>
                        </a:rPr>
                        <a:t>Variance</a:t>
                      </a:r>
                      <a:r>
                        <a:rPr lang="en-GB" sz="1200" b="1" dirty="0">
                          <a:effectLst/>
                          <a:latin typeface="+mn-lt"/>
                          <a:cs typeface="Arial" panose="020B0604020202020204" pitchFamily="34" charset="0"/>
                        </a:rPr>
                        <a:t/>
                      </a:r>
                      <a:br>
                        <a:rPr lang="en-GB" sz="1200" b="1" dirty="0">
                          <a:effectLst/>
                          <a:latin typeface="+mn-lt"/>
                          <a:cs typeface="Arial" panose="020B0604020202020204" pitchFamily="34" charset="0"/>
                        </a:rPr>
                      </a:br>
                      <a:r>
                        <a:rPr lang="en-GB" sz="1200" b="1" dirty="0">
                          <a:effectLst/>
                          <a:latin typeface="+mn-lt"/>
                          <a:cs typeface="Arial" panose="020B0604020202020204" pitchFamily="34" charset="0"/>
                        </a:rPr>
                        <a:t>as % of final </a:t>
                      </a:r>
                      <a:r>
                        <a:rPr lang="en-GB" sz="1200" b="1" dirty="0" smtClean="0">
                          <a:effectLst/>
                          <a:latin typeface="+mn-lt"/>
                          <a:cs typeface="Arial" panose="020B0604020202020204" pitchFamily="34" charset="0"/>
                        </a:rPr>
                        <a:t>budget</a:t>
                      </a:r>
                      <a:endParaRPr lang="en-ZA" sz="1200" b="1"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200" b="1" dirty="0" smtClean="0">
                          <a:effectLst/>
                          <a:latin typeface="+mn-lt"/>
                          <a:cs typeface="Arial" panose="020B0604020202020204" pitchFamily="34" charset="0"/>
                        </a:rPr>
                        <a:t>Final</a:t>
                      </a:r>
                      <a:r>
                        <a:rPr lang="en-GB" sz="1200" b="1" dirty="0">
                          <a:effectLst/>
                          <a:latin typeface="+mn-lt"/>
                          <a:cs typeface="Arial" panose="020B0604020202020204" pitchFamily="34" charset="0"/>
                        </a:rPr>
                        <a:t/>
                      </a:r>
                      <a:br>
                        <a:rPr lang="en-GB" sz="1200" b="1" dirty="0">
                          <a:effectLst/>
                          <a:latin typeface="+mn-lt"/>
                          <a:cs typeface="Arial" panose="020B0604020202020204" pitchFamily="34" charset="0"/>
                        </a:rPr>
                      </a:br>
                      <a:r>
                        <a:rPr lang="en-GB" sz="1200" b="1" dirty="0" smtClean="0">
                          <a:effectLst/>
                          <a:latin typeface="+mn-lt"/>
                          <a:cs typeface="Arial" panose="020B0604020202020204" pitchFamily="34" charset="0"/>
                        </a:rPr>
                        <a:t>Budget</a:t>
                      </a:r>
                      <a:endParaRPr lang="en-ZA" sz="12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200"/>
                        </a:lnSpc>
                        <a:spcBef>
                          <a:spcPts val="150"/>
                        </a:spcBef>
                        <a:spcAft>
                          <a:spcPts val="150"/>
                        </a:spcAft>
                      </a:pPr>
                      <a:r>
                        <a:rPr lang="en-GB" sz="1200" b="1" dirty="0">
                          <a:effectLst/>
                          <a:latin typeface="+mn-lt"/>
                          <a:cs typeface="Arial" panose="020B0604020202020204" pitchFamily="34" charset="0"/>
                        </a:rPr>
                        <a:t>Actual</a:t>
                      </a:r>
                      <a:br>
                        <a:rPr lang="en-GB" sz="1200" b="1" dirty="0">
                          <a:effectLst/>
                          <a:latin typeface="+mn-lt"/>
                          <a:cs typeface="Arial" panose="020B0604020202020204" pitchFamily="34" charset="0"/>
                        </a:rPr>
                      </a:br>
                      <a:r>
                        <a:rPr lang="en-GB" sz="1200" b="1" dirty="0">
                          <a:effectLst/>
                          <a:latin typeface="+mn-lt"/>
                          <a:cs typeface="Arial" panose="020B0604020202020204" pitchFamily="34" charset="0"/>
                        </a:rPr>
                        <a:t>expenditure</a:t>
                      </a:r>
                      <a:endParaRPr lang="en-ZA" sz="12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200"/>
                        </a:lnSpc>
                        <a:spcBef>
                          <a:spcPts val="150"/>
                        </a:spcBef>
                        <a:spcAft>
                          <a:spcPts val="150"/>
                        </a:spcAft>
                      </a:pPr>
                      <a:r>
                        <a:rPr lang="en-GB" sz="1200" b="1" dirty="0" smtClean="0">
                          <a:effectLst/>
                          <a:latin typeface="+mn-lt"/>
                          <a:cs typeface="Arial" panose="020B0604020202020204" pitchFamily="34" charset="0"/>
                        </a:rPr>
                        <a:t>Variance</a:t>
                      </a:r>
                      <a:br>
                        <a:rPr lang="en-GB" sz="1200" b="1" dirty="0" smtClean="0">
                          <a:effectLst/>
                          <a:latin typeface="+mn-lt"/>
                          <a:cs typeface="Arial" panose="020B0604020202020204" pitchFamily="34" charset="0"/>
                        </a:rPr>
                      </a:br>
                      <a:r>
                        <a:rPr lang="en-GB" sz="1200" b="1" dirty="0" smtClean="0">
                          <a:effectLst/>
                          <a:latin typeface="+mn-lt"/>
                          <a:cs typeface="Arial" panose="020B0604020202020204" pitchFamily="34" charset="0"/>
                        </a:rPr>
                        <a:t>as % of final budget</a:t>
                      </a:r>
                      <a:endParaRPr lang="en-ZA" sz="12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r>
              <a:tr h="181157">
                <a:tc>
                  <a:txBody>
                    <a:bodyPr/>
                    <a:lstStyle/>
                    <a:p>
                      <a:pPr algn="r">
                        <a:lnSpc>
                          <a:spcPts val="1300"/>
                        </a:lnSpc>
                        <a:spcBef>
                          <a:spcPts val="150"/>
                        </a:spcBef>
                        <a:spcAft>
                          <a:spcPts val="150"/>
                        </a:spcAft>
                      </a:pPr>
                      <a:r>
                        <a:rPr lang="en-GB" sz="1000" dirty="0">
                          <a:effectLst/>
                          <a:latin typeface="+mn-lt"/>
                          <a:cs typeface="Arial" panose="020B0604020202020204" pitchFamily="34" charset="0"/>
                        </a:rPr>
                        <a:t> </a:t>
                      </a: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200" b="1" dirty="0">
                          <a:effectLst/>
                          <a:latin typeface="+mn-lt"/>
                          <a:cs typeface="Arial" panose="020B0604020202020204" pitchFamily="34" charset="0"/>
                        </a:rPr>
                        <a:t>R'000</a:t>
                      </a:r>
                      <a:endParaRPr lang="en-ZA" sz="12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200" b="1" dirty="0">
                          <a:effectLst/>
                          <a:latin typeface="+mn-lt"/>
                          <a:cs typeface="Arial" panose="020B0604020202020204" pitchFamily="34" charset="0"/>
                        </a:rPr>
                        <a:t>R'000</a:t>
                      </a:r>
                      <a:endParaRPr lang="en-ZA" sz="12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200" b="1" dirty="0">
                          <a:effectLst/>
                          <a:latin typeface="+mn-lt"/>
                          <a:cs typeface="Arial" panose="020B0604020202020204" pitchFamily="34" charset="0"/>
                        </a:rPr>
                        <a:t>R'000</a:t>
                      </a:r>
                      <a:endParaRPr lang="en-ZA" sz="12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200" b="1" dirty="0">
                          <a:effectLst/>
                          <a:latin typeface="+mn-lt"/>
                          <a:cs typeface="Arial" panose="020B0604020202020204" pitchFamily="34" charset="0"/>
                        </a:rPr>
                        <a:t>%</a:t>
                      </a:r>
                      <a:endParaRPr lang="en-ZA" sz="1200" b="1"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r>
                        <a:rPr lang="en-GB" sz="1200" b="1" dirty="0">
                          <a:effectLst/>
                          <a:latin typeface="+mn-lt"/>
                          <a:cs typeface="Arial" panose="020B0604020202020204" pitchFamily="34" charset="0"/>
                        </a:rPr>
                        <a:t>R'000</a:t>
                      </a:r>
                      <a:endParaRPr lang="en-ZA" sz="12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300"/>
                        </a:lnSpc>
                        <a:spcBef>
                          <a:spcPts val="150"/>
                        </a:spcBef>
                        <a:spcAft>
                          <a:spcPts val="150"/>
                        </a:spcAft>
                      </a:pPr>
                      <a:r>
                        <a:rPr lang="en-GB" sz="1200" b="1" dirty="0">
                          <a:effectLst/>
                          <a:latin typeface="+mn-lt"/>
                          <a:cs typeface="Arial" panose="020B0604020202020204" pitchFamily="34" charset="0"/>
                        </a:rPr>
                        <a:t>R'000</a:t>
                      </a:r>
                      <a:endParaRPr lang="en-ZA" sz="12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300"/>
                        </a:lnSpc>
                        <a:spcBef>
                          <a:spcPts val="150"/>
                        </a:spcBef>
                        <a:spcAft>
                          <a:spcPts val="150"/>
                        </a:spcAft>
                      </a:pPr>
                      <a:r>
                        <a:rPr lang="en-ZA" sz="1200" b="1" dirty="0" smtClean="0">
                          <a:effectLst/>
                          <a:latin typeface="+mn-lt"/>
                          <a:ea typeface="Times New Roman"/>
                          <a:cs typeface="Arial" panose="020B0604020202020204" pitchFamily="34" charset="0"/>
                        </a:rPr>
                        <a:t>%</a:t>
                      </a:r>
                      <a:endParaRPr lang="en-ZA" sz="12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r>
              <a:tr h="195440">
                <a:tc>
                  <a:txBody>
                    <a:bodyPr/>
                    <a:lstStyle/>
                    <a:p>
                      <a:pPr algn="l" fontAlgn="t"/>
                      <a:r>
                        <a:rPr lang="en-ZA" sz="1200" b="1" i="1" u="none" strike="noStrike" dirty="0">
                          <a:solidFill>
                            <a:srgbClr val="000000"/>
                          </a:solidFill>
                          <a:effectLst/>
                          <a:latin typeface="Calibri" panose="020F0502020204030204" pitchFamily="34" charset="0"/>
                        </a:rPr>
                        <a:t>Current payments</a:t>
                      </a:r>
                    </a:p>
                  </a:txBody>
                  <a:tcPr marL="0" marR="0" marT="0" marB="0" anchor="b"/>
                </a:tc>
                <a:tc>
                  <a:txBody>
                    <a:bodyPr/>
                    <a:lstStyle/>
                    <a:p>
                      <a:pPr algn="r" fontAlgn="t"/>
                      <a:r>
                        <a:rPr lang="en-ZA" sz="1100" b="1" i="0" u="none" strike="noStrike" dirty="0">
                          <a:solidFill>
                            <a:srgbClr val="000000"/>
                          </a:solidFill>
                          <a:effectLst/>
                          <a:latin typeface="Calibri" panose="020F0502020204030204" pitchFamily="34" charset="0"/>
                        </a:rPr>
                        <a:t> </a:t>
                      </a:r>
                    </a:p>
                  </a:txBody>
                  <a:tcPr marL="0" marR="0" marT="0" marB="0" anchor="b"/>
                </a:tc>
                <a:tc>
                  <a:txBody>
                    <a:bodyPr/>
                    <a:lstStyle/>
                    <a:p>
                      <a:pPr algn="r" fontAlgn="t"/>
                      <a:r>
                        <a:rPr lang="en-ZA" sz="1100" b="1" i="0" u="none" strike="noStrike">
                          <a:solidFill>
                            <a:srgbClr val="000000"/>
                          </a:solidFill>
                          <a:effectLst/>
                          <a:latin typeface="Calibri" panose="020F0502020204030204" pitchFamily="34" charset="0"/>
                        </a:rPr>
                        <a:t> </a:t>
                      </a:r>
                    </a:p>
                  </a:txBody>
                  <a:tcPr marL="0" marR="0" marT="0" marB="0" anchor="b"/>
                </a:tc>
                <a:tc>
                  <a:txBody>
                    <a:bodyPr/>
                    <a:lstStyle/>
                    <a:p>
                      <a:pPr algn="r" fontAlgn="t"/>
                      <a:r>
                        <a:rPr lang="en-ZA" sz="1100" b="1" i="0" u="none" strike="noStrike">
                          <a:solidFill>
                            <a:srgbClr val="000000"/>
                          </a:solidFill>
                          <a:effectLst/>
                          <a:latin typeface="Calibri" panose="020F0502020204030204" pitchFamily="34" charset="0"/>
                        </a:rPr>
                        <a:t> </a:t>
                      </a:r>
                    </a:p>
                  </a:txBody>
                  <a:tcPr marL="0" marR="0" marT="0" marB="0" anchor="b"/>
                </a:tc>
                <a:tc>
                  <a:txBody>
                    <a:bodyPr/>
                    <a:lstStyle/>
                    <a:p>
                      <a:pPr algn="r" fontAlgn="t"/>
                      <a:r>
                        <a:rPr lang="en-ZA" sz="1100" b="1" i="0" u="none" strike="noStrike">
                          <a:solidFill>
                            <a:srgbClr val="000000"/>
                          </a:solidFill>
                          <a:effectLst/>
                          <a:latin typeface="Calibri" panose="020F0502020204030204" pitchFamily="34" charset="0"/>
                        </a:rPr>
                        <a:t> </a:t>
                      </a:r>
                    </a:p>
                  </a:txBody>
                  <a:tcPr marL="0" marR="0" marT="0" marB="0" anchor="b"/>
                </a:tc>
                <a:tc>
                  <a:txBody>
                    <a:bodyPr/>
                    <a:lstStyle/>
                    <a:p>
                      <a:pPr algn="r" fontAlgn="t"/>
                      <a:r>
                        <a:rPr lang="en-ZA" sz="1100" b="1" i="0" u="none" strike="noStrike">
                          <a:solidFill>
                            <a:srgbClr val="000000"/>
                          </a:solidFill>
                          <a:effectLst/>
                          <a:latin typeface="Calibri" panose="020F0502020204030204" pitchFamily="34" charset="0"/>
                        </a:rPr>
                        <a:t> </a:t>
                      </a:r>
                    </a:p>
                  </a:txBody>
                  <a:tcPr marL="0" marR="0" marT="0" marB="0" anchor="b">
                    <a:solidFill>
                      <a:schemeClr val="accent6">
                        <a:lumMod val="60000"/>
                        <a:lumOff val="40000"/>
                      </a:schemeClr>
                    </a:solidFill>
                  </a:tcPr>
                </a:tc>
                <a:tc>
                  <a:txBody>
                    <a:bodyPr/>
                    <a:lstStyle/>
                    <a:p>
                      <a:pPr algn="r" fontAlgn="t"/>
                      <a:r>
                        <a:rPr lang="en-ZA" sz="1100" b="1" i="0" u="none" strike="noStrike">
                          <a:solidFill>
                            <a:srgbClr val="000000"/>
                          </a:solidFill>
                          <a:effectLst/>
                          <a:latin typeface="Calibri" panose="020F0502020204030204" pitchFamily="34" charset="0"/>
                        </a:rPr>
                        <a:t> </a:t>
                      </a:r>
                    </a:p>
                  </a:txBody>
                  <a:tcPr marL="0" marR="0" marT="0" marB="0" anchor="b">
                    <a:solidFill>
                      <a:schemeClr val="accent6">
                        <a:lumMod val="60000"/>
                        <a:lumOff val="40000"/>
                      </a:schemeClr>
                    </a:solidFill>
                  </a:tcPr>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nchor="b">
                    <a:solidFill>
                      <a:schemeClr val="accent6">
                        <a:lumMod val="60000"/>
                        <a:lumOff val="40000"/>
                      </a:schemeClr>
                    </a:solidFill>
                  </a:tcPr>
                </a:tc>
              </a:tr>
              <a:tr h="195440">
                <a:tc>
                  <a:txBody>
                    <a:bodyPr/>
                    <a:lstStyle/>
                    <a:p>
                      <a:pPr marL="0" indent="182563" algn="l" fontAlgn="t"/>
                      <a:r>
                        <a:rPr lang="en-ZA" sz="1200" b="0" i="0" u="none" strike="noStrike" dirty="0">
                          <a:solidFill>
                            <a:srgbClr val="000000"/>
                          </a:solidFill>
                          <a:effectLst/>
                          <a:latin typeface="Calibri" panose="020F0502020204030204" pitchFamily="34" charset="0"/>
                        </a:rPr>
                        <a:t>Cleaning and Gardening</a:t>
                      </a:r>
                    </a:p>
                  </a:txBody>
                  <a:tcPr marL="0" marR="0" marT="0" marB="0" anchor="b"/>
                </a:tc>
                <a:tc>
                  <a:txBody>
                    <a:bodyPr/>
                    <a:lstStyle/>
                    <a:p>
                      <a:pPr algn="r" fontAlgn="t"/>
                      <a:r>
                        <a:rPr lang="en-ZA" sz="1050" b="0" i="0" u="none" strike="noStrike" dirty="0">
                          <a:solidFill>
                            <a:schemeClr val="tx1"/>
                          </a:solidFill>
                          <a:effectLst/>
                          <a:latin typeface="+mn-lt"/>
                        </a:rPr>
                        <a:t>        298 521 </a:t>
                      </a:r>
                    </a:p>
                  </a:txBody>
                  <a:tcPr marL="0" marR="0" marT="0" marB="0" anchor="b"/>
                </a:tc>
                <a:tc>
                  <a:txBody>
                    <a:bodyPr/>
                    <a:lstStyle/>
                    <a:p>
                      <a:pPr algn="r" fontAlgn="t"/>
                      <a:r>
                        <a:rPr lang="en-ZA" sz="1050" b="0" i="0" u="none" strike="noStrike" dirty="0">
                          <a:solidFill>
                            <a:schemeClr val="tx1"/>
                          </a:solidFill>
                          <a:effectLst/>
                          <a:latin typeface="+mn-lt"/>
                        </a:rPr>
                        <a:t>         280 002 </a:t>
                      </a:r>
                    </a:p>
                  </a:txBody>
                  <a:tcPr marL="0" marR="0" marT="0" marB="0" anchor="b"/>
                </a:tc>
                <a:tc>
                  <a:txBody>
                    <a:bodyPr/>
                    <a:lstStyle/>
                    <a:p>
                      <a:pPr algn="r" fontAlgn="t"/>
                      <a:r>
                        <a:rPr lang="en-ZA" sz="1050" b="0" i="0" u="none" strike="noStrike" dirty="0">
                          <a:solidFill>
                            <a:schemeClr val="tx1"/>
                          </a:solidFill>
                          <a:effectLst/>
                          <a:latin typeface="+mn-lt"/>
                        </a:rPr>
                        <a:t>      18 519 </a:t>
                      </a:r>
                    </a:p>
                  </a:txBody>
                  <a:tcPr marL="0" marR="0" marT="0" marB="0" anchor="b"/>
                </a:tc>
                <a:tc>
                  <a:txBody>
                    <a:bodyPr/>
                    <a:lstStyle/>
                    <a:p>
                      <a:pPr algn="r" fontAlgn="t"/>
                      <a:r>
                        <a:rPr lang="en-ZA" sz="1050" b="0" i="0" u="none" strike="noStrike" dirty="0">
                          <a:solidFill>
                            <a:schemeClr val="tx1"/>
                          </a:solidFill>
                          <a:effectLst/>
                          <a:latin typeface="+mn-lt"/>
                        </a:rPr>
                        <a:t>94%</a:t>
                      </a:r>
                    </a:p>
                  </a:txBody>
                  <a:tcPr marL="0" marR="0" marT="0" marB="0" anchor="b"/>
                </a:tc>
                <a:tc>
                  <a:txBody>
                    <a:bodyPr/>
                    <a:lstStyle/>
                    <a:p>
                      <a:pPr algn="r" fontAlgn="t"/>
                      <a:r>
                        <a:rPr lang="en-ZA" sz="1050" b="0" i="0" u="none" strike="noStrike" dirty="0">
                          <a:solidFill>
                            <a:schemeClr val="tx1"/>
                          </a:solidFill>
                          <a:effectLst/>
                          <a:latin typeface="+mn-lt"/>
                        </a:rPr>
                        <a:t>       284 270 </a:t>
                      </a:r>
                    </a:p>
                  </a:txBody>
                  <a:tcPr marL="0" marR="0" marT="0" marB="0" anchor="b">
                    <a:solidFill>
                      <a:schemeClr val="accent6">
                        <a:lumMod val="60000"/>
                        <a:lumOff val="40000"/>
                      </a:schemeClr>
                    </a:solidFill>
                  </a:tcPr>
                </a:tc>
                <a:tc>
                  <a:txBody>
                    <a:bodyPr/>
                    <a:lstStyle/>
                    <a:p>
                      <a:pPr algn="r" fontAlgn="t"/>
                      <a:r>
                        <a:rPr lang="en-ZA" sz="1050" b="0" i="0" u="none" strike="noStrike" dirty="0">
                          <a:solidFill>
                            <a:schemeClr val="tx1"/>
                          </a:solidFill>
                          <a:effectLst/>
                          <a:latin typeface="+mn-lt"/>
                        </a:rPr>
                        <a:t>        264 775 </a:t>
                      </a:r>
                    </a:p>
                  </a:txBody>
                  <a:tcPr marL="0" marR="0" marT="0" marB="0" anchor="b">
                    <a:solidFill>
                      <a:schemeClr val="accent6">
                        <a:lumMod val="60000"/>
                        <a:lumOff val="40000"/>
                      </a:schemeClr>
                    </a:solidFill>
                  </a:tcPr>
                </a:tc>
                <a:tc>
                  <a:txBody>
                    <a:bodyPr/>
                    <a:lstStyle/>
                    <a:p>
                      <a:pPr algn="r" fontAlgn="t"/>
                      <a:r>
                        <a:rPr lang="en-ZA" sz="1050" b="0" i="0" u="none" strike="noStrike" dirty="0">
                          <a:solidFill>
                            <a:schemeClr val="tx1"/>
                          </a:solidFill>
                          <a:effectLst/>
                          <a:latin typeface="+mn-lt"/>
                        </a:rPr>
                        <a:t>93%</a:t>
                      </a:r>
                    </a:p>
                  </a:txBody>
                  <a:tcPr marL="0" marR="0" marT="0" marB="0" anchor="b">
                    <a:solidFill>
                      <a:schemeClr val="accent6">
                        <a:lumMod val="60000"/>
                        <a:lumOff val="40000"/>
                      </a:schemeClr>
                    </a:solidFill>
                  </a:tcPr>
                </a:tc>
              </a:tr>
              <a:tr h="195440">
                <a:tc>
                  <a:txBody>
                    <a:bodyPr/>
                    <a:lstStyle/>
                    <a:p>
                      <a:pPr marL="0" indent="182563" algn="l" fontAlgn="t"/>
                      <a:r>
                        <a:rPr lang="en-ZA" sz="1200" b="0" i="0" u="none" strike="noStrike" dirty="0">
                          <a:solidFill>
                            <a:srgbClr val="000000"/>
                          </a:solidFill>
                          <a:effectLst/>
                          <a:latin typeface="Calibri" panose="020F0502020204030204" pitchFamily="34" charset="0"/>
                        </a:rPr>
                        <a:t>Leasing (Private owned)</a:t>
                      </a:r>
                    </a:p>
                  </a:txBody>
                  <a:tcPr marL="0" marR="0" marT="0" marB="0" anchor="b"/>
                </a:tc>
                <a:tc>
                  <a:txBody>
                    <a:bodyPr/>
                    <a:lstStyle/>
                    <a:p>
                      <a:pPr algn="r" fontAlgn="t"/>
                      <a:r>
                        <a:rPr lang="en-ZA" sz="1050" b="0" i="0" u="none" strike="noStrike">
                          <a:solidFill>
                            <a:schemeClr val="tx1"/>
                          </a:solidFill>
                          <a:effectLst/>
                          <a:latin typeface="+mn-lt"/>
                        </a:rPr>
                        <a:t>     4 536 489 </a:t>
                      </a:r>
                    </a:p>
                  </a:txBody>
                  <a:tcPr marL="0" marR="0" marT="0" marB="0" anchor="b"/>
                </a:tc>
                <a:tc>
                  <a:txBody>
                    <a:bodyPr/>
                    <a:lstStyle/>
                    <a:p>
                      <a:pPr algn="r" fontAlgn="t"/>
                      <a:r>
                        <a:rPr lang="en-ZA" sz="1050" b="0" i="0" u="none" strike="noStrike">
                          <a:solidFill>
                            <a:schemeClr val="tx1"/>
                          </a:solidFill>
                          <a:effectLst/>
                          <a:latin typeface="+mn-lt"/>
                        </a:rPr>
                        <a:t>     4 533 567 </a:t>
                      </a:r>
                    </a:p>
                  </a:txBody>
                  <a:tcPr marL="0" marR="0" marT="0" marB="0" anchor="b"/>
                </a:tc>
                <a:tc>
                  <a:txBody>
                    <a:bodyPr/>
                    <a:lstStyle/>
                    <a:p>
                      <a:pPr algn="r" fontAlgn="t"/>
                      <a:r>
                        <a:rPr lang="en-ZA" sz="1050" b="0" i="0" u="none" strike="noStrike" dirty="0">
                          <a:solidFill>
                            <a:schemeClr val="tx1"/>
                          </a:solidFill>
                          <a:effectLst/>
                          <a:latin typeface="+mn-lt"/>
                        </a:rPr>
                        <a:t>        2 922 </a:t>
                      </a:r>
                    </a:p>
                  </a:txBody>
                  <a:tcPr marL="0" marR="0" marT="0" marB="0" anchor="b"/>
                </a:tc>
                <a:tc>
                  <a:txBody>
                    <a:bodyPr/>
                    <a:lstStyle/>
                    <a:p>
                      <a:pPr algn="r" fontAlgn="t"/>
                      <a:r>
                        <a:rPr lang="en-ZA" sz="1050" b="0" i="0" u="none" strike="noStrike">
                          <a:solidFill>
                            <a:schemeClr val="tx1"/>
                          </a:solidFill>
                          <a:effectLst/>
                          <a:latin typeface="+mn-lt"/>
                        </a:rPr>
                        <a:t>100%</a:t>
                      </a:r>
                    </a:p>
                  </a:txBody>
                  <a:tcPr marL="0" marR="0" marT="0" marB="0" anchor="b"/>
                </a:tc>
                <a:tc>
                  <a:txBody>
                    <a:bodyPr/>
                    <a:lstStyle/>
                    <a:p>
                      <a:pPr algn="r" fontAlgn="t"/>
                      <a:r>
                        <a:rPr lang="en-ZA" sz="1050" b="0" i="0" u="none" strike="noStrike">
                          <a:solidFill>
                            <a:schemeClr val="tx1"/>
                          </a:solidFill>
                          <a:effectLst/>
                          <a:latin typeface="+mn-lt"/>
                        </a:rPr>
                        <a:t>    4 423 869 </a:t>
                      </a:r>
                    </a:p>
                  </a:txBody>
                  <a:tcPr marL="0" marR="0" marT="0" marB="0" anchor="b">
                    <a:solidFill>
                      <a:schemeClr val="accent6">
                        <a:lumMod val="60000"/>
                        <a:lumOff val="40000"/>
                      </a:schemeClr>
                    </a:solidFill>
                  </a:tcPr>
                </a:tc>
                <a:tc>
                  <a:txBody>
                    <a:bodyPr/>
                    <a:lstStyle/>
                    <a:p>
                      <a:pPr algn="r" fontAlgn="t"/>
                      <a:r>
                        <a:rPr lang="en-ZA" sz="1050" b="0" i="0" u="none" strike="noStrike">
                          <a:solidFill>
                            <a:schemeClr val="tx1"/>
                          </a:solidFill>
                          <a:effectLst/>
                          <a:latin typeface="+mn-lt"/>
                        </a:rPr>
                        <a:t>     4 416 619 </a:t>
                      </a:r>
                    </a:p>
                  </a:txBody>
                  <a:tcPr marL="0" marR="0" marT="0" marB="0" anchor="b">
                    <a:solidFill>
                      <a:schemeClr val="accent6">
                        <a:lumMod val="60000"/>
                        <a:lumOff val="40000"/>
                      </a:schemeClr>
                    </a:solidFill>
                  </a:tcPr>
                </a:tc>
                <a:tc>
                  <a:txBody>
                    <a:bodyPr/>
                    <a:lstStyle/>
                    <a:p>
                      <a:pPr algn="r" fontAlgn="t"/>
                      <a:r>
                        <a:rPr lang="en-ZA" sz="1050" b="0" i="0" u="none" strike="noStrike" dirty="0">
                          <a:solidFill>
                            <a:schemeClr val="tx1"/>
                          </a:solidFill>
                          <a:effectLst/>
                          <a:latin typeface="+mn-lt"/>
                        </a:rPr>
                        <a:t>100%</a:t>
                      </a:r>
                    </a:p>
                  </a:txBody>
                  <a:tcPr marL="0" marR="0" marT="0" marB="0" anchor="b">
                    <a:solidFill>
                      <a:schemeClr val="accent6">
                        <a:lumMod val="60000"/>
                        <a:lumOff val="40000"/>
                      </a:schemeClr>
                    </a:solidFill>
                  </a:tcPr>
                </a:tc>
              </a:tr>
              <a:tr h="195440">
                <a:tc>
                  <a:txBody>
                    <a:bodyPr/>
                    <a:lstStyle/>
                    <a:p>
                      <a:pPr marL="0" indent="182563" algn="l" fontAlgn="t"/>
                      <a:r>
                        <a:rPr lang="en-ZA" sz="1200" b="0" i="0" u="none" strike="noStrike" dirty="0">
                          <a:solidFill>
                            <a:srgbClr val="000000"/>
                          </a:solidFill>
                          <a:effectLst/>
                          <a:latin typeface="Calibri" panose="020F0502020204030204" pitchFamily="34" charset="0"/>
                        </a:rPr>
                        <a:t>Repairs</a:t>
                      </a:r>
                    </a:p>
                  </a:txBody>
                  <a:tcPr marL="0" marR="0" marT="0" marB="0" anchor="b"/>
                </a:tc>
                <a:tc>
                  <a:txBody>
                    <a:bodyPr/>
                    <a:lstStyle/>
                    <a:p>
                      <a:pPr algn="r" fontAlgn="t"/>
                      <a:r>
                        <a:rPr lang="en-ZA" sz="1050" b="0" i="0" u="none" strike="noStrike">
                          <a:solidFill>
                            <a:schemeClr val="tx1"/>
                          </a:solidFill>
                          <a:effectLst/>
                          <a:latin typeface="+mn-lt"/>
                        </a:rPr>
                        <a:t>     1 416 540 </a:t>
                      </a:r>
                    </a:p>
                  </a:txBody>
                  <a:tcPr marL="0" marR="0" marT="0" marB="0" anchor="b"/>
                </a:tc>
                <a:tc>
                  <a:txBody>
                    <a:bodyPr/>
                    <a:lstStyle/>
                    <a:p>
                      <a:pPr algn="r" fontAlgn="t"/>
                      <a:r>
                        <a:rPr lang="en-ZA" sz="1050" b="0" i="0" u="none" strike="noStrike">
                          <a:solidFill>
                            <a:schemeClr val="tx1"/>
                          </a:solidFill>
                          <a:effectLst/>
                          <a:latin typeface="+mn-lt"/>
                        </a:rPr>
                        <a:t>     1 309 223 </a:t>
                      </a:r>
                    </a:p>
                  </a:txBody>
                  <a:tcPr marL="0" marR="0" marT="0" marB="0" anchor="b"/>
                </a:tc>
                <a:tc>
                  <a:txBody>
                    <a:bodyPr/>
                    <a:lstStyle/>
                    <a:p>
                      <a:pPr algn="r" fontAlgn="t"/>
                      <a:r>
                        <a:rPr lang="en-ZA" sz="1050" b="0" i="0" u="none" strike="noStrike">
                          <a:solidFill>
                            <a:schemeClr val="tx1"/>
                          </a:solidFill>
                          <a:effectLst/>
                          <a:latin typeface="+mn-lt"/>
                        </a:rPr>
                        <a:t>    107 316 </a:t>
                      </a:r>
                    </a:p>
                  </a:txBody>
                  <a:tcPr marL="0" marR="0" marT="0" marB="0" anchor="b"/>
                </a:tc>
                <a:tc>
                  <a:txBody>
                    <a:bodyPr/>
                    <a:lstStyle/>
                    <a:p>
                      <a:pPr algn="r" fontAlgn="t"/>
                      <a:r>
                        <a:rPr lang="en-ZA" sz="1050" b="0" i="0" u="none" strike="noStrike">
                          <a:solidFill>
                            <a:schemeClr val="tx1"/>
                          </a:solidFill>
                          <a:effectLst/>
                          <a:latin typeface="+mn-lt"/>
                        </a:rPr>
                        <a:t>92%</a:t>
                      </a:r>
                    </a:p>
                  </a:txBody>
                  <a:tcPr marL="0" marR="0" marT="0" marB="0" anchor="b"/>
                </a:tc>
                <a:tc>
                  <a:txBody>
                    <a:bodyPr/>
                    <a:lstStyle/>
                    <a:p>
                      <a:pPr algn="r" fontAlgn="t"/>
                      <a:r>
                        <a:rPr lang="en-ZA" sz="1050" b="0" i="0" u="none" strike="noStrike">
                          <a:solidFill>
                            <a:schemeClr val="tx1"/>
                          </a:solidFill>
                          <a:effectLst/>
                          <a:latin typeface="+mn-lt"/>
                        </a:rPr>
                        <a:t>       943 594 </a:t>
                      </a:r>
                    </a:p>
                  </a:txBody>
                  <a:tcPr marL="0" marR="0" marT="0" marB="0" anchor="b">
                    <a:solidFill>
                      <a:schemeClr val="accent6">
                        <a:lumMod val="60000"/>
                        <a:lumOff val="40000"/>
                      </a:schemeClr>
                    </a:solidFill>
                  </a:tcPr>
                </a:tc>
                <a:tc>
                  <a:txBody>
                    <a:bodyPr/>
                    <a:lstStyle/>
                    <a:p>
                      <a:pPr algn="r" fontAlgn="t"/>
                      <a:r>
                        <a:rPr lang="en-ZA" sz="1050" b="0" i="0" u="none" strike="noStrike">
                          <a:solidFill>
                            <a:schemeClr val="tx1"/>
                          </a:solidFill>
                          <a:effectLst/>
                          <a:latin typeface="+mn-lt"/>
                        </a:rPr>
                        <a:t>     1 345 591 </a:t>
                      </a:r>
                    </a:p>
                  </a:txBody>
                  <a:tcPr marL="0" marR="0" marT="0" marB="0" anchor="b">
                    <a:solidFill>
                      <a:schemeClr val="accent6">
                        <a:lumMod val="60000"/>
                        <a:lumOff val="40000"/>
                      </a:schemeClr>
                    </a:solidFill>
                  </a:tcPr>
                </a:tc>
                <a:tc>
                  <a:txBody>
                    <a:bodyPr/>
                    <a:lstStyle/>
                    <a:p>
                      <a:pPr algn="r" fontAlgn="t"/>
                      <a:r>
                        <a:rPr lang="en-ZA" sz="1050" b="0" i="0" u="none" strike="noStrike" dirty="0">
                          <a:solidFill>
                            <a:schemeClr val="tx1"/>
                          </a:solidFill>
                          <a:effectLst/>
                          <a:latin typeface="+mn-lt"/>
                        </a:rPr>
                        <a:t>143%</a:t>
                      </a:r>
                    </a:p>
                  </a:txBody>
                  <a:tcPr marL="0" marR="0" marT="0" marB="0" anchor="b">
                    <a:solidFill>
                      <a:schemeClr val="accent6">
                        <a:lumMod val="60000"/>
                        <a:lumOff val="40000"/>
                      </a:schemeClr>
                    </a:solidFill>
                  </a:tcPr>
                </a:tc>
              </a:tr>
              <a:tr h="195440">
                <a:tc>
                  <a:txBody>
                    <a:bodyPr/>
                    <a:lstStyle/>
                    <a:p>
                      <a:pPr marL="0" indent="182563" algn="l" fontAlgn="t"/>
                      <a:r>
                        <a:rPr lang="en-ZA" sz="1200" b="0" i="0" u="none" strike="noStrike" dirty="0">
                          <a:solidFill>
                            <a:srgbClr val="000000"/>
                          </a:solidFill>
                          <a:effectLst/>
                          <a:latin typeface="Calibri" panose="020F0502020204030204" pitchFamily="34" charset="0"/>
                        </a:rPr>
                        <a:t>Day-to-day Maintenance</a:t>
                      </a:r>
                    </a:p>
                  </a:txBody>
                  <a:tcPr marL="0" marR="0" marT="0" marB="0" anchor="b"/>
                </a:tc>
                <a:tc>
                  <a:txBody>
                    <a:bodyPr/>
                    <a:lstStyle/>
                    <a:p>
                      <a:pPr algn="r" fontAlgn="t"/>
                      <a:r>
                        <a:rPr lang="en-ZA" sz="1050" b="0" i="0" u="none" strike="noStrike">
                          <a:solidFill>
                            <a:schemeClr val="tx1"/>
                          </a:solidFill>
                          <a:effectLst/>
                          <a:latin typeface="+mn-lt"/>
                        </a:rPr>
                        <a:t>     1 570 448 </a:t>
                      </a:r>
                    </a:p>
                  </a:txBody>
                  <a:tcPr marL="0" marR="0" marT="0" marB="0" anchor="b"/>
                </a:tc>
                <a:tc>
                  <a:txBody>
                    <a:bodyPr/>
                    <a:lstStyle/>
                    <a:p>
                      <a:pPr algn="r" fontAlgn="t"/>
                      <a:r>
                        <a:rPr lang="en-ZA" sz="1050" b="0" i="0" u="none" strike="noStrike">
                          <a:solidFill>
                            <a:schemeClr val="tx1"/>
                          </a:solidFill>
                          <a:effectLst/>
                          <a:latin typeface="+mn-lt"/>
                        </a:rPr>
                        <a:t>     1 548 005 </a:t>
                      </a:r>
                    </a:p>
                  </a:txBody>
                  <a:tcPr marL="0" marR="0" marT="0" marB="0" anchor="b"/>
                </a:tc>
                <a:tc>
                  <a:txBody>
                    <a:bodyPr/>
                    <a:lstStyle/>
                    <a:p>
                      <a:pPr algn="r" fontAlgn="t"/>
                      <a:r>
                        <a:rPr lang="en-ZA" sz="1050" b="0" i="0" u="none" strike="noStrike">
                          <a:solidFill>
                            <a:schemeClr val="tx1"/>
                          </a:solidFill>
                          <a:effectLst/>
                          <a:latin typeface="+mn-lt"/>
                        </a:rPr>
                        <a:t>      22 443 </a:t>
                      </a:r>
                    </a:p>
                  </a:txBody>
                  <a:tcPr marL="0" marR="0" marT="0" marB="0" anchor="b"/>
                </a:tc>
                <a:tc>
                  <a:txBody>
                    <a:bodyPr/>
                    <a:lstStyle/>
                    <a:p>
                      <a:pPr algn="r" fontAlgn="t"/>
                      <a:r>
                        <a:rPr lang="en-ZA" sz="1050" b="0" i="0" u="none" strike="noStrike">
                          <a:solidFill>
                            <a:schemeClr val="tx1"/>
                          </a:solidFill>
                          <a:effectLst/>
                          <a:latin typeface="+mn-lt"/>
                        </a:rPr>
                        <a:t>99%</a:t>
                      </a:r>
                    </a:p>
                  </a:txBody>
                  <a:tcPr marL="0" marR="0" marT="0" marB="0" anchor="b"/>
                </a:tc>
                <a:tc>
                  <a:txBody>
                    <a:bodyPr/>
                    <a:lstStyle/>
                    <a:p>
                      <a:pPr algn="r" fontAlgn="t"/>
                      <a:r>
                        <a:rPr lang="en-ZA" sz="1050" b="0" i="0" u="none" strike="noStrike">
                          <a:solidFill>
                            <a:schemeClr val="tx1"/>
                          </a:solidFill>
                          <a:effectLst/>
                          <a:latin typeface="+mn-lt"/>
                        </a:rPr>
                        <a:t>    1 367 580 </a:t>
                      </a:r>
                    </a:p>
                  </a:txBody>
                  <a:tcPr marL="0" marR="0" marT="0" marB="0" anchor="b">
                    <a:solidFill>
                      <a:schemeClr val="accent6">
                        <a:lumMod val="60000"/>
                        <a:lumOff val="40000"/>
                      </a:schemeClr>
                    </a:solidFill>
                  </a:tcPr>
                </a:tc>
                <a:tc>
                  <a:txBody>
                    <a:bodyPr/>
                    <a:lstStyle/>
                    <a:p>
                      <a:pPr algn="r" fontAlgn="t"/>
                      <a:r>
                        <a:rPr lang="en-ZA" sz="1050" b="0" i="0" u="none" strike="noStrike">
                          <a:solidFill>
                            <a:schemeClr val="tx1"/>
                          </a:solidFill>
                          <a:effectLst/>
                          <a:latin typeface="+mn-lt"/>
                        </a:rPr>
                        <a:t>     1 314 425 </a:t>
                      </a:r>
                    </a:p>
                  </a:txBody>
                  <a:tcPr marL="0" marR="0" marT="0" marB="0" anchor="b">
                    <a:solidFill>
                      <a:schemeClr val="accent6">
                        <a:lumMod val="60000"/>
                        <a:lumOff val="40000"/>
                      </a:schemeClr>
                    </a:solidFill>
                  </a:tcPr>
                </a:tc>
                <a:tc>
                  <a:txBody>
                    <a:bodyPr/>
                    <a:lstStyle/>
                    <a:p>
                      <a:pPr algn="r" fontAlgn="t"/>
                      <a:r>
                        <a:rPr lang="en-ZA" sz="1050" b="0" i="0" u="none" strike="noStrike" dirty="0">
                          <a:solidFill>
                            <a:schemeClr val="tx1"/>
                          </a:solidFill>
                          <a:effectLst/>
                          <a:latin typeface="+mn-lt"/>
                        </a:rPr>
                        <a:t>96%</a:t>
                      </a:r>
                    </a:p>
                  </a:txBody>
                  <a:tcPr marL="0" marR="0" marT="0" marB="0" anchor="b">
                    <a:solidFill>
                      <a:schemeClr val="accent6">
                        <a:lumMod val="60000"/>
                        <a:lumOff val="40000"/>
                      </a:schemeClr>
                    </a:solidFill>
                  </a:tcPr>
                </a:tc>
              </a:tr>
              <a:tr h="195440">
                <a:tc>
                  <a:txBody>
                    <a:bodyPr/>
                    <a:lstStyle/>
                    <a:p>
                      <a:pPr marL="0" indent="182563" algn="l" fontAlgn="t"/>
                      <a:r>
                        <a:rPr lang="en-ZA" sz="1200" b="0" i="0" u="none" strike="noStrike" dirty="0">
                          <a:solidFill>
                            <a:srgbClr val="000000"/>
                          </a:solidFill>
                          <a:effectLst/>
                          <a:latin typeface="Calibri" panose="020F0502020204030204" pitchFamily="34" charset="0"/>
                        </a:rPr>
                        <a:t>Municipal Services non-recoverable</a:t>
                      </a:r>
                    </a:p>
                  </a:txBody>
                  <a:tcPr marL="0" marR="0" marT="0" marB="0" anchor="b"/>
                </a:tc>
                <a:tc>
                  <a:txBody>
                    <a:bodyPr/>
                    <a:lstStyle/>
                    <a:p>
                      <a:pPr algn="r" fontAlgn="t"/>
                      <a:r>
                        <a:rPr lang="en-ZA" sz="1050" b="0" i="0" u="none" strike="noStrike">
                          <a:solidFill>
                            <a:schemeClr val="tx1"/>
                          </a:solidFill>
                          <a:effectLst/>
                          <a:latin typeface="+mn-lt"/>
                        </a:rPr>
                        <a:t>        388 605 </a:t>
                      </a:r>
                    </a:p>
                  </a:txBody>
                  <a:tcPr marL="0" marR="0" marT="0" marB="0" anchor="b"/>
                </a:tc>
                <a:tc>
                  <a:txBody>
                    <a:bodyPr/>
                    <a:lstStyle/>
                    <a:p>
                      <a:pPr algn="r" fontAlgn="t"/>
                      <a:r>
                        <a:rPr lang="en-ZA" sz="1050" b="0" i="0" u="none" strike="noStrike">
                          <a:solidFill>
                            <a:schemeClr val="tx1"/>
                          </a:solidFill>
                          <a:effectLst/>
                          <a:latin typeface="+mn-lt"/>
                        </a:rPr>
                        <a:t>         363 698 </a:t>
                      </a:r>
                    </a:p>
                  </a:txBody>
                  <a:tcPr marL="0" marR="0" marT="0" marB="0" anchor="b"/>
                </a:tc>
                <a:tc>
                  <a:txBody>
                    <a:bodyPr/>
                    <a:lstStyle/>
                    <a:p>
                      <a:pPr algn="r" fontAlgn="t"/>
                      <a:r>
                        <a:rPr lang="en-ZA" sz="1050" b="0" i="0" u="none" strike="noStrike">
                          <a:solidFill>
                            <a:schemeClr val="tx1"/>
                          </a:solidFill>
                          <a:effectLst/>
                          <a:latin typeface="+mn-lt"/>
                        </a:rPr>
                        <a:t>      24 907 </a:t>
                      </a:r>
                    </a:p>
                  </a:txBody>
                  <a:tcPr marL="0" marR="0" marT="0" marB="0" anchor="b"/>
                </a:tc>
                <a:tc>
                  <a:txBody>
                    <a:bodyPr/>
                    <a:lstStyle/>
                    <a:p>
                      <a:pPr algn="r" fontAlgn="t"/>
                      <a:r>
                        <a:rPr lang="en-ZA" sz="1050" b="0" i="0" u="none" strike="noStrike">
                          <a:solidFill>
                            <a:schemeClr val="tx1"/>
                          </a:solidFill>
                          <a:effectLst/>
                          <a:latin typeface="+mn-lt"/>
                        </a:rPr>
                        <a:t>94%</a:t>
                      </a:r>
                    </a:p>
                  </a:txBody>
                  <a:tcPr marL="0" marR="0" marT="0" marB="0" anchor="b"/>
                </a:tc>
                <a:tc>
                  <a:txBody>
                    <a:bodyPr/>
                    <a:lstStyle/>
                    <a:p>
                      <a:pPr algn="r" fontAlgn="t"/>
                      <a:r>
                        <a:rPr lang="en-ZA" sz="1050" b="0" i="0" u="none" strike="noStrike">
                          <a:solidFill>
                            <a:schemeClr val="tx1"/>
                          </a:solidFill>
                          <a:effectLst/>
                          <a:latin typeface="+mn-lt"/>
                        </a:rPr>
                        <a:t>       356 008 </a:t>
                      </a:r>
                    </a:p>
                  </a:txBody>
                  <a:tcPr marL="0" marR="0" marT="0" marB="0" anchor="b">
                    <a:solidFill>
                      <a:schemeClr val="accent6">
                        <a:lumMod val="60000"/>
                        <a:lumOff val="40000"/>
                      </a:schemeClr>
                    </a:solidFill>
                  </a:tcPr>
                </a:tc>
                <a:tc>
                  <a:txBody>
                    <a:bodyPr/>
                    <a:lstStyle/>
                    <a:p>
                      <a:pPr algn="r" fontAlgn="t"/>
                      <a:r>
                        <a:rPr lang="en-ZA" sz="1050" b="0" i="0" u="none" strike="noStrike">
                          <a:solidFill>
                            <a:schemeClr val="tx1"/>
                          </a:solidFill>
                          <a:effectLst/>
                          <a:latin typeface="+mn-lt"/>
                        </a:rPr>
                        <a:t>        341 181 </a:t>
                      </a:r>
                    </a:p>
                  </a:txBody>
                  <a:tcPr marL="0" marR="0" marT="0" marB="0" anchor="b">
                    <a:solidFill>
                      <a:schemeClr val="accent6">
                        <a:lumMod val="60000"/>
                        <a:lumOff val="40000"/>
                      </a:schemeClr>
                    </a:solidFill>
                  </a:tcPr>
                </a:tc>
                <a:tc>
                  <a:txBody>
                    <a:bodyPr/>
                    <a:lstStyle/>
                    <a:p>
                      <a:pPr algn="r" fontAlgn="t"/>
                      <a:r>
                        <a:rPr lang="en-ZA" sz="1050" b="0" i="0" u="none" strike="noStrike" dirty="0">
                          <a:solidFill>
                            <a:schemeClr val="tx1"/>
                          </a:solidFill>
                          <a:effectLst/>
                          <a:latin typeface="+mn-lt"/>
                        </a:rPr>
                        <a:t>96%</a:t>
                      </a:r>
                    </a:p>
                  </a:txBody>
                  <a:tcPr marL="0" marR="0" marT="0" marB="0" anchor="b">
                    <a:solidFill>
                      <a:schemeClr val="accent6">
                        <a:lumMod val="60000"/>
                        <a:lumOff val="40000"/>
                      </a:schemeClr>
                    </a:solidFill>
                  </a:tcPr>
                </a:tc>
              </a:tr>
              <a:tr h="195440">
                <a:tc>
                  <a:txBody>
                    <a:bodyPr/>
                    <a:lstStyle/>
                    <a:p>
                      <a:pPr marL="0" indent="182563" algn="l" fontAlgn="t"/>
                      <a:r>
                        <a:rPr lang="en-ZA" sz="1200" b="0" i="0" u="none" strike="noStrike" dirty="0">
                          <a:solidFill>
                            <a:srgbClr val="000000"/>
                          </a:solidFill>
                          <a:effectLst/>
                          <a:latin typeface="Calibri" panose="020F0502020204030204" pitchFamily="34" charset="0"/>
                        </a:rPr>
                        <a:t>Property Rates</a:t>
                      </a:r>
                    </a:p>
                  </a:txBody>
                  <a:tcPr marL="0" marR="0" marT="0" marB="0" anchor="b"/>
                </a:tc>
                <a:tc>
                  <a:txBody>
                    <a:bodyPr/>
                    <a:lstStyle/>
                    <a:p>
                      <a:pPr algn="r" fontAlgn="t"/>
                      <a:r>
                        <a:rPr lang="en-ZA" sz="1050" b="0" i="0" u="none" strike="noStrike">
                          <a:solidFill>
                            <a:schemeClr val="tx1"/>
                          </a:solidFill>
                          <a:effectLst/>
                          <a:latin typeface="+mn-lt"/>
                        </a:rPr>
                        <a:t>     1 386 125 </a:t>
                      </a:r>
                    </a:p>
                  </a:txBody>
                  <a:tcPr marL="0" marR="0" marT="0" marB="0" anchor="b"/>
                </a:tc>
                <a:tc>
                  <a:txBody>
                    <a:bodyPr/>
                    <a:lstStyle/>
                    <a:p>
                      <a:pPr algn="r" fontAlgn="t"/>
                      <a:r>
                        <a:rPr lang="en-ZA" sz="1050" b="0" i="0" u="none" strike="noStrike">
                          <a:solidFill>
                            <a:schemeClr val="tx1"/>
                          </a:solidFill>
                          <a:effectLst/>
                          <a:latin typeface="+mn-lt"/>
                        </a:rPr>
                        <a:t>     1 210 051 </a:t>
                      </a:r>
                    </a:p>
                  </a:txBody>
                  <a:tcPr marL="0" marR="0" marT="0" marB="0" anchor="b"/>
                </a:tc>
                <a:tc>
                  <a:txBody>
                    <a:bodyPr/>
                    <a:lstStyle/>
                    <a:p>
                      <a:pPr algn="r" fontAlgn="t"/>
                      <a:r>
                        <a:rPr lang="en-ZA" sz="1050" b="0" i="0" u="none" strike="noStrike">
                          <a:solidFill>
                            <a:schemeClr val="tx1"/>
                          </a:solidFill>
                          <a:effectLst/>
                          <a:latin typeface="+mn-lt"/>
                        </a:rPr>
                        <a:t>    176 074 </a:t>
                      </a:r>
                    </a:p>
                  </a:txBody>
                  <a:tcPr marL="0" marR="0" marT="0" marB="0" anchor="b"/>
                </a:tc>
                <a:tc>
                  <a:txBody>
                    <a:bodyPr/>
                    <a:lstStyle/>
                    <a:p>
                      <a:pPr algn="r" fontAlgn="t"/>
                      <a:r>
                        <a:rPr lang="en-ZA" sz="1050" b="0" i="0" u="none" strike="noStrike">
                          <a:solidFill>
                            <a:schemeClr val="tx1"/>
                          </a:solidFill>
                          <a:effectLst/>
                          <a:latin typeface="+mn-lt"/>
                        </a:rPr>
                        <a:t>87%</a:t>
                      </a:r>
                    </a:p>
                  </a:txBody>
                  <a:tcPr marL="0" marR="0" marT="0" marB="0" anchor="b"/>
                </a:tc>
                <a:tc>
                  <a:txBody>
                    <a:bodyPr/>
                    <a:lstStyle/>
                    <a:p>
                      <a:pPr algn="r" fontAlgn="t"/>
                      <a:r>
                        <a:rPr lang="en-ZA" sz="1050" b="0" i="0" u="none" strike="noStrike">
                          <a:solidFill>
                            <a:schemeClr val="tx1"/>
                          </a:solidFill>
                          <a:effectLst/>
                          <a:latin typeface="+mn-lt"/>
                        </a:rPr>
                        <a:t>    1 339 679 </a:t>
                      </a:r>
                    </a:p>
                  </a:txBody>
                  <a:tcPr marL="0" marR="0" marT="0" marB="0" anchor="b">
                    <a:solidFill>
                      <a:schemeClr val="accent6">
                        <a:lumMod val="60000"/>
                        <a:lumOff val="40000"/>
                      </a:schemeClr>
                    </a:solidFill>
                  </a:tcPr>
                </a:tc>
                <a:tc>
                  <a:txBody>
                    <a:bodyPr/>
                    <a:lstStyle/>
                    <a:p>
                      <a:pPr algn="r" fontAlgn="t"/>
                      <a:r>
                        <a:rPr lang="en-ZA" sz="1050" b="0" i="0" u="none" strike="noStrike">
                          <a:solidFill>
                            <a:schemeClr val="tx1"/>
                          </a:solidFill>
                          <a:effectLst/>
                          <a:latin typeface="+mn-lt"/>
                        </a:rPr>
                        <a:t>     1 242 621 </a:t>
                      </a:r>
                    </a:p>
                  </a:txBody>
                  <a:tcPr marL="0" marR="0" marT="0" marB="0" anchor="b">
                    <a:solidFill>
                      <a:schemeClr val="accent6">
                        <a:lumMod val="60000"/>
                        <a:lumOff val="40000"/>
                      </a:schemeClr>
                    </a:solidFill>
                  </a:tcPr>
                </a:tc>
                <a:tc>
                  <a:txBody>
                    <a:bodyPr/>
                    <a:lstStyle/>
                    <a:p>
                      <a:pPr algn="r" fontAlgn="t"/>
                      <a:r>
                        <a:rPr lang="en-ZA" sz="1050" b="0" i="0" u="none" strike="noStrike" dirty="0">
                          <a:solidFill>
                            <a:schemeClr val="tx1"/>
                          </a:solidFill>
                          <a:effectLst/>
                          <a:latin typeface="+mn-lt"/>
                        </a:rPr>
                        <a:t>93%</a:t>
                      </a:r>
                    </a:p>
                  </a:txBody>
                  <a:tcPr marL="0" marR="0" marT="0" marB="0" anchor="b">
                    <a:solidFill>
                      <a:schemeClr val="accent6">
                        <a:lumMod val="60000"/>
                        <a:lumOff val="40000"/>
                      </a:schemeClr>
                    </a:solidFill>
                  </a:tcPr>
                </a:tc>
              </a:tr>
              <a:tr h="195440">
                <a:tc>
                  <a:txBody>
                    <a:bodyPr/>
                    <a:lstStyle/>
                    <a:p>
                      <a:pPr marL="0" indent="182563" algn="l" fontAlgn="t"/>
                      <a:r>
                        <a:rPr lang="en-ZA" sz="1200" b="0" i="0" u="none" strike="noStrike" dirty="0">
                          <a:solidFill>
                            <a:srgbClr val="000000"/>
                          </a:solidFill>
                          <a:effectLst/>
                          <a:latin typeface="Calibri" panose="020F0502020204030204" pitchFamily="34" charset="0"/>
                        </a:rPr>
                        <a:t>Compensation of Employees</a:t>
                      </a:r>
                    </a:p>
                  </a:txBody>
                  <a:tcPr marL="0" marR="0" marT="0" marB="0" anchor="b"/>
                </a:tc>
                <a:tc>
                  <a:txBody>
                    <a:bodyPr/>
                    <a:lstStyle/>
                    <a:p>
                      <a:pPr algn="r" fontAlgn="t"/>
                      <a:r>
                        <a:rPr lang="en-ZA" sz="1050" b="0" i="0" u="none" strike="noStrike">
                          <a:solidFill>
                            <a:schemeClr val="tx1"/>
                          </a:solidFill>
                          <a:effectLst/>
                          <a:latin typeface="+mn-lt"/>
                        </a:rPr>
                        <a:t>     1 763 057 </a:t>
                      </a:r>
                    </a:p>
                  </a:txBody>
                  <a:tcPr marL="0" marR="0" marT="0" marB="0" anchor="b"/>
                </a:tc>
                <a:tc>
                  <a:txBody>
                    <a:bodyPr/>
                    <a:lstStyle/>
                    <a:p>
                      <a:pPr algn="r" fontAlgn="t"/>
                      <a:r>
                        <a:rPr lang="en-ZA" sz="1050" b="0" i="0" u="none" strike="noStrike">
                          <a:solidFill>
                            <a:schemeClr val="tx1"/>
                          </a:solidFill>
                          <a:effectLst/>
                          <a:latin typeface="+mn-lt"/>
                        </a:rPr>
                        <a:t>     1 763 856 </a:t>
                      </a:r>
                    </a:p>
                  </a:txBody>
                  <a:tcPr marL="0" marR="0" marT="0" marB="0" anchor="b"/>
                </a:tc>
                <a:tc>
                  <a:txBody>
                    <a:bodyPr/>
                    <a:lstStyle/>
                    <a:p>
                      <a:pPr algn="r" fontAlgn="t"/>
                      <a:r>
                        <a:rPr lang="en-ZA" sz="1050" b="0" i="0" u="none" strike="noStrike">
                          <a:solidFill>
                            <a:schemeClr val="tx1"/>
                          </a:solidFill>
                          <a:effectLst/>
                          <a:latin typeface="+mn-lt"/>
                        </a:rPr>
                        <a:t>          -799 </a:t>
                      </a:r>
                    </a:p>
                  </a:txBody>
                  <a:tcPr marL="0" marR="0" marT="0" marB="0" anchor="b"/>
                </a:tc>
                <a:tc>
                  <a:txBody>
                    <a:bodyPr/>
                    <a:lstStyle/>
                    <a:p>
                      <a:pPr algn="r" fontAlgn="t"/>
                      <a:r>
                        <a:rPr lang="en-ZA" sz="1050" b="0" i="0" u="none" strike="noStrike">
                          <a:solidFill>
                            <a:schemeClr val="tx1"/>
                          </a:solidFill>
                          <a:effectLst/>
                          <a:latin typeface="+mn-lt"/>
                        </a:rPr>
                        <a:t>100%</a:t>
                      </a:r>
                    </a:p>
                  </a:txBody>
                  <a:tcPr marL="0" marR="0" marT="0" marB="0" anchor="b"/>
                </a:tc>
                <a:tc>
                  <a:txBody>
                    <a:bodyPr/>
                    <a:lstStyle/>
                    <a:p>
                      <a:pPr algn="r" fontAlgn="t"/>
                      <a:r>
                        <a:rPr lang="en-ZA" sz="1050" b="0" i="0" u="none" strike="noStrike">
                          <a:solidFill>
                            <a:schemeClr val="tx1"/>
                          </a:solidFill>
                          <a:effectLst/>
                          <a:latin typeface="+mn-lt"/>
                        </a:rPr>
                        <a:t>    1 546 599 </a:t>
                      </a:r>
                    </a:p>
                  </a:txBody>
                  <a:tcPr marL="0" marR="0" marT="0" marB="0" anchor="b">
                    <a:solidFill>
                      <a:schemeClr val="accent6">
                        <a:lumMod val="60000"/>
                        <a:lumOff val="40000"/>
                      </a:schemeClr>
                    </a:solidFill>
                  </a:tcPr>
                </a:tc>
                <a:tc>
                  <a:txBody>
                    <a:bodyPr/>
                    <a:lstStyle/>
                    <a:p>
                      <a:pPr algn="r" fontAlgn="t"/>
                      <a:r>
                        <a:rPr lang="en-ZA" sz="1050" b="0" i="0" u="none" strike="noStrike">
                          <a:solidFill>
                            <a:schemeClr val="tx1"/>
                          </a:solidFill>
                          <a:effectLst/>
                          <a:latin typeface="+mn-lt"/>
                        </a:rPr>
                        <a:t>     1 589 689 </a:t>
                      </a:r>
                    </a:p>
                  </a:txBody>
                  <a:tcPr marL="0" marR="0" marT="0" marB="0" anchor="b">
                    <a:solidFill>
                      <a:schemeClr val="accent6">
                        <a:lumMod val="60000"/>
                        <a:lumOff val="40000"/>
                      </a:schemeClr>
                    </a:solidFill>
                  </a:tcPr>
                </a:tc>
                <a:tc>
                  <a:txBody>
                    <a:bodyPr/>
                    <a:lstStyle/>
                    <a:p>
                      <a:pPr algn="r" fontAlgn="t"/>
                      <a:r>
                        <a:rPr lang="en-ZA" sz="1050" b="0" i="0" u="none" strike="noStrike" dirty="0">
                          <a:solidFill>
                            <a:schemeClr val="tx1"/>
                          </a:solidFill>
                          <a:effectLst/>
                          <a:latin typeface="+mn-lt"/>
                        </a:rPr>
                        <a:t>103%</a:t>
                      </a:r>
                    </a:p>
                  </a:txBody>
                  <a:tcPr marL="0" marR="0" marT="0" marB="0" anchor="b">
                    <a:solidFill>
                      <a:schemeClr val="accent6">
                        <a:lumMod val="60000"/>
                        <a:lumOff val="40000"/>
                      </a:schemeClr>
                    </a:solidFill>
                  </a:tcPr>
                </a:tc>
              </a:tr>
              <a:tr h="195440">
                <a:tc>
                  <a:txBody>
                    <a:bodyPr/>
                    <a:lstStyle/>
                    <a:p>
                      <a:pPr marL="0" indent="182563" algn="l" fontAlgn="t"/>
                      <a:r>
                        <a:rPr lang="en-ZA" sz="1200" b="0" i="0" u="none" strike="noStrike" dirty="0">
                          <a:solidFill>
                            <a:srgbClr val="000000"/>
                          </a:solidFill>
                          <a:effectLst/>
                          <a:latin typeface="Calibri" panose="020F0502020204030204" pitchFamily="34" charset="0"/>
                        </a:rPr>
                        <a:t>Admin Goods and Services</a:t>
                      </a:r>
                    </a:p>
                  </a:txBody>
                  <a:tcPr marL="0" marR="0" marT="0" marB="0" anchor="b"/>
                </a:tc>
                <a:tc>
                  <a:txBody>
                    <a:bodyPr/>
                    <a:lstStyle/>
                    <a:p>
                      <a:pPr algn="r" fontAlgn="t"/>
                      <a:r>
                        <a:rPr lang="en-ZA" sz="1050" b="0" i="0" u="none" strike="noStrike">
                          <a:solidFill>
                            <a:schemeClr val="tx1"/>
                          </a:solidFill>
                          <a:effectLst/>
                          <a:latin typeface="+mn-lt"/>
                        </a:rPr>
                        <a:t>        518 330 </a:t>
                      </a:r>
                    </a:p>
                  </a:txBody>
                  <a:tcPr marL="0" marR="0" marT="0" marB="0" anchor="b"/>
                </a:tc>
                <a:tc>
                  <a:txBody>
                    <a:bodyPr/>
                    <a:lstStyle/>
                    <a:p>
                      <a:pPr algn="r" fontAlgn="t"/>
                      <a:r>
                        <a:rPr lang="en-ZA" sz="1050" b="0" i="0" u="none" strike="noStrike">
                          <a:solidFill>
                            <a:schemeClr val="tx1"/>
                          </a:solidFill>
                          <a:effectLst/>
                          <a:latin typeface="+mn-lt"/>
                        </a:rPr>
                        <a:t>         565 013 </a:t>
                      </a:r>
                    </a:p>
                  </a:txBody>
                  <a:tcPr marL="0" marR="0" marT="0" marB="0" anchor="b"/>
                </a:tc>
                <a:tc>
                  <a:txBody>
                    <a:bodyPr/>
                    <a:lstStyle/>
                    <a:p>
                      <a:pPr algn="r" fontAlgn="t"/>
                      <a:r>
                        <a:rPr lang="en-ZA" sz="1050" b="0" i="0" u="none" strike="noStrike" dirty="0">
                          <a:solidFill>
                            <a:schemeClr val="tx1"/>
                          </a:solidFill>
                          <a:effectLst/>
                          <a:latin typeface="+mn-lt"/>
                        </a:rPr>
                        <a:t>     -46 683 </a:t>
                      </a:r>
                    </a:p>
                  </a:txBody>
                  <a:tcPr marL="0" marR="0" marT="0" marB="0" anchor="b"/>
                </a:tc>
                <a:tc>
                  <a:txBody>
                    <a:bodyPr/>
                    <a:lstStyle/>
                    <a:p>
                      <a:pPr algn="r" fontAlgn="t"/>
                      <a:r>
                        <a:rPr lang="en-ZA" sz="1050" b="0" i="0" u="none" strike="noStrike">
                          <a:solidFill>
                            <a:schemeClr val="tx1"/>
                          </a:solidFill>
                          <a:effectLst/>
                          <a:latin typeface="+mn-lt"/>
                        </a:rPr>
                        <a:t>109%</a:t>
                      </a:r>
                    </a:p>
                  </a:txBody>
                  <a:tcPr marL="0" marR="0" marT="0" marB="0" anchor="b"/>
                </a:tc>
                <a:tc>
                  <a:txBody>
                    <a:bodyPr/>
                    <a:lstStyle/>
                    <a:p>
                      <a:pPr algn="r" fontAlgn="t"/>
                      <a:r>
                        <a:rPr lang="en-ZA" sz="1050" b="0" i="0" u="none" strike="noStrike">
                          <a:solidFill>
                            <a:schemeClr val="tx1"/>
                          </a:solidFill>
                          <a:effectLst/>
                          <a:latin typeface="+mn-lt"/>
                        </a:rPr>
                        <a:t>       613 183 </a:t>
                      </a:r>
                    </a:p>
                  </a:txBody>
                  <a:tcPr marL="0" marR="0" marT="0" marB="0" anchor="b">
                    <a:solidFill>
                      <a:schemeClr val="accent6">
                        <a:lumMod val="60000"/>
                        <a:lumOff val="40000"/>
                      </a:schemeClr>
                    </a:solidFill>
                  </a:tcPr>
                </a:tc>
                <a:tc>
                  <a:txBody>
                    <a:bodyPr/>
                    <a:lstStyle/>
                    <a:p>
                      <a:pPr algn="r" fontAlgn="t"/>
                      <a:r>
                        <a:rPr lang="en-ZA" sz="1050" b="0" i="0" u="none" strike="noStrike">
                          <a:solidFill>
                            <a:schemeClr val="tx1"/>
                          </a:solidFill>
                          <a:effectLst/>
                          <a:latin typeface="+mn-lt"/>
                        </a:rPr>
                        <a:t>        775 963 </a:t>
                      </a:r>
                    </a:p>
                  </a:txBody>
                  <a:tcPr marL="0" marR="0" marT="0" marB="0" anchor="b">
                    <a:solidFill>
                      <a:schemeClr val="accent6">
                        <a:lumMod val="60000"/>
                        <a:lumOff val="40000"/>
                      </a:schemeClr>
                    </a:solidFill>
                  </a:tcPr>
                </a:tc>
                <a:tc>
                  <a:txBody>
                    <a:bodyPr/>
                    <a:lstStyle/>
                    <a:p>
                      <a:pPr algn="r" fontAlgn="t"/>
                      <a:r>
                        <a:rPr lang="en-ZA" sz="1050" b="0" i="0" u="none" strike="noStrike" dirty="0">
                          <a:solidFill>
                            <a:schemeClr val="tx1"/>
                          </a:solidFill>
                          <a:effectLst/>
                          <a:latin typeface="+mn-lt"/>
                        </a:rPr>
                        <a:t>127%</a:t>
                      </a:r>
                    </a:p>
                  </a:txBody>
                  <a:tcPr marL="0" marR="0" marT="0" marB="0" anchor="b">
                    <a:solidFill>
                      <a:schemeClr val="accent6">
                        <a:lumMod val="60000"/>
                        <a:lumOff val="40000"/>
                      </a:schemeClr>
                    </a:solidFill>
                  </a:tcPr>
                </a:tc>
              </a:tr>
              <a:tr h="195440">
                <a:tc>
                  <a:txBody>
                    <a:bodyPr/>
                    <a:lstStyle/>
                    <a:p>
                      <a:pPr marL="0" indent="182563" algn="l" fontAlgn="t"/>
                      <a:r>
                        <a:rPr lang="en-ZA" sz="1200" b="0" i="0" u="none" strike="noStrike" dirty="0">
                          <a:solidFill>
                            <a:srgbClr val="000000"/>
                          </a:solidFill>
                          <a:effectLst/>
                          <a:latin typeface="Calibri" panose="020F0502020204030204" pitchFamily="34" charset="0"/>
                        </a:rPr>
                        <a:t>Construction costs</a:t>
                      </a:r>
                    </a:p>
                  </a:txBody>
                  <a:tcPr marL="0" marR="0" marT="0" marB="0" anchor="b">
                    <a:lnB w="6350" cap="flat" cmpd="sng" algn="ctr">
                      <a:solidFill>
                        <a:schemeClr val="tx1"/>
                      </a:solidFill>
                      <a:prstDash val="solid"/>
                      <a:round/>
                      <a:headEnd type="none" w="med" len="med"/>
                      <a:tailEnd type="none" w="med" len="med"/>
                    </a:lnB>
                  </a:tcPr>
                </a:tc>
                <a:tc>
                  <a:txBody>
                    <a:bodyPr/>
                    <a:lstStyle/>
                    <a:p>
                      <a:pPr algn="r" fontAlgn="t"/>
                      <a:r>
                        <a:rPr lang="en-ZA" sz="1050" b="0" i="0" u="none" strike="noStrike">
                          <a:solidFill>
                            <a:schemeClr val="tx1"/>
                          </a:solidFill>
                          <a:effectLst/>
                          <a:latin typeface="+mn-lt"/>
                        </a:rPr>
                        <a:t>        328 495 </a:t>
                      </a:r>
                    </a:p>
                  </a:txBody>
                  <a:tcPr marL="0" marR="0" marT="0" marB="0" anchor="b">
                    <a:lnB w="6350" cap="flat" cmpd="sng" algn="ctr">
                      <a:solidFill>
                        <a:schemeClr val="tx1"/>
                      </a:solidFill>
                      <a:prstDash val="solid"/>
                      <a:round/>
                      <a:headEnd type="none" w="med" len="med"/>
                      <a:tailEnd type="none" w="med" len="med"/>
                    </a:lnB>
                  </a:tcPr>
                </a:tc>
                <a:tc>
                  <a:txBody>
                    <a:bodyPr/>
                    <a:lstStyle/>
                    <a:p>
                      <a:pPr algn="r" fontAlgn="t"/>
                      <a:r>
                        <a:rPr lang="en-ZA" sz="1050" b="0" i="0" u="none" strike="noStrike">
                          <a:solidFill>
                            <a:schemeClr val="tx1"/>
                          </a:solidFill>
                          <a:effectLst/>
                          <a:latin typeface="+mn-lt"/>
                        </a:rPr>
                        <a:t>         328 495 </a:t>
                      </a:r>
                    </a:p>
                  </a:txBody>
                  <a:tcPr marL="0" marR="0" marT="0" marB="0" anchor="b">
                    <a:lnB w="6350" cap="flat" cmpd="sng" algn="ctr">
                      <a:solidFill>
                        <a:schemeClr val="tx1"/>
                      </a:solidFill>
                      <a:prstDash val="solid"/>
                      <a:round/>
                      <a:headEnd type="none" w="med" len="med"/>
                      <a:tailEnd type="none" w="med" len="med"/>
                    </a:lnB>
                  </a:tcPr>
                </a:tc>
                <a:tc>
                  <a:txBody>
                    <a:bodyPr/>
                    <a:lstStyle/>
                    <a:p>
                      <a:pPr algn="r" fontAlgn="t"/>
                      <a:r>
                        <a:rPr lang="en-ZA" sz="1050" b="0" i="0" u="none" strike="noStrike">
                          <a:solidFill>
                            <a:schemeClr val="tx1"/>
                          </a:solidFill>
                          <a:effectLst/>
                          <a:latin typeface="+mn-lt"/>
                        </a:rPr>
                        <a:t>                 - </a:t>
                      </a:r>
                    </a:p>
                  </a:txBody>
                  <a:tcPr marL="0" marR="0" marT="0" marB="0" anchor="b">
                    <a:lnB w="6350" cap="flat" cmpd="sng" algn="ctr">
                      <a:solidFill>
                        <a:schemeClr val="tx1"/>
                      </a:solidFill>
                      <a:prstDash val="solid"/>
                      <a:round/>
                      <a:headEnd type="none" w="med" len="med"/>
                      <a:tailEnd type="none" w="med" len="med"/>
                    </a:lnB>
                  </a:tcPr>
                </a:tc>
                <a:tc>
                  <a:txBody>
                    <a:bodyPr/>
                    <a:lstStyle/>
                    <a:p>
                      <a:pPr algn="r" fontAlgn="t"/>
                      <a:r>
                        <a:rPr lang="en-ZA" sz="1050" b="0" i="0" u="none" strike="noStrike">
                          <a:solidFill>
                            <a:schemeClr val="tx1"/>
                          </a:solidFill>
                          <a:effectLst/>
                          <a:latin typeface="+mn-lt"/>
                        </a:rPr>
                        <a:t>100%</a:t>
                      </a:r>
                    </a:p>
                  </a:txBody>
                  <a:tcPr marL="0" marR="0" marT="0" marB="0" anchor="b">
                    <a:lnB w="6350" cap="flat" cmpd="sng" algn="ctr">
                      <a:solidFill>
                        <a:schemeClr val="tx1"/>
                      </a:solidFill>
                      <a:prstDash val="solid"/>
                      <a:round/>
                      <a:headEnd type="none" w="med" len="med"/>
                      <a:tailEnd type="none" w="med" len="med"/>
                    </a:lnB>
                  </a:tcPr>
                </a:tc>
                <a:tc>
                  <a:txBody>
                    <a:bodyPr/>
                    <a:lstStyle/>
                    <a:p>
                      <a:pPr algn="r" fontAlgn="t"/>
                      <a:r>
                        <a:rPr lang="en-ZA" sz="1050" b="0" i="0" u="none" strike="noStrike">
                          <a:solidFill>
                            <a:schemeClr val="tx1"/>
                          </a:solidFill>
                          <a:effectLst/>
                          <a:latin typeface="+mn-lt"/>
                        </a:rPr>
                        <a:t>       296 231 </a:t>
                      </a:r>
                    </a:p>
                  </a:txBody>
                  <a:tcPr marL="0" marR="0" marT="0" marB="0" anchor="b">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t"/>
                      <a:r>
                        <a:rPr lang="en-ZA" sz="1050" b="0" i="0" u="none" strike="noStrike">
                          <a:solidFill>
                            <a:schemeClr val="tx1"/>
                          </a:solidFill>
                          <a:effectLst/>
                          <a:latin typeface="+mn-lt"/>
                        </a:rPr>
                        <a:t>        242 465 </a:t>
                      </a:r>
                    </a:p>
                  </a:txBody>
                  <a:tcPr marL="0" marR="0" marT="0" marB="0" anchor="b">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t"/>
                      <a:r>
                        <a:rPr lang="en-ZA" sz="1050" b="0" i="0" u="none" strike="noStrike" dirty="0">
                          <a:solidFill>
                            <a:schemeClr val="tx1"/>
                          </a:solidFill>
                          <a:effectLst/>
                          <a:latin typeface="+mn-lt"/>
                        </a:rPr>
                        <a:t>82%</a:t>
                      </a:r>
                    </a:p>
                  </a:txBody>
                  <a:tcPr marL="0" marR="0" marT="0" marB="0" anchor="b">
                    <a:lnB w="6350" cap="flat" cmpd="sng" algn="ctr">
                      <a:solidFill>
                        <a:schemeClr val="tx1"/>
                      </a:solidFill>
                      <a:prstDash val="solid"/>
                      <a:round/>
                      <a:headEnd type="none" w="med" len="med"/>
                      <a:tailEnd type="none" w="med" len="med"/>
                    </a:lnB>
                    <a:solidFill>
                      <a:schemeClr val="accent6">
                        <a:lumMod val="60000"/>
                        <a:lumOff val="40000"/>
                      </a:schemeClr>
                    </a:solidFill>
                  </a:tcPr>
                </a:tc>
              </a:tr>
              <a:tr h="195440">
                <a:tc>
                  <a:txBody>
                    <a:bodyPr/>
                    <a:lstStyle/>
                    <a:p>
                      <a:pPr algn="l" fontAlgn="t"/>
                      <a:r>
                        <a:rPr lang="en-ZA" sz="1200" b="1" i="1" u="none" strike="noStrike" dirty="0">
                          <a:solidFill>
                            <a:srgbClr val="000000"/>
                          </a:solidFill>
                          <a:effectLst/>
                          <a:latin typeface="Calibri" panose="020F0502020204030204" pitchFamily="34" charset="0"/>
                        </a:rPr>
                        <a:t>Total current payments</a:t>
                      </a: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ZA" sz="1050" b="1" i="0" u="none" strike="noStrike" dirty="0">
                          <a:solidFill>
                            <a:schemeClr val="tx1"/>
                          </a:solidFill>
                          <a:effectLst/>
                          <a:latin typeface="+mn-lt"/>
                        </a:rPr>
                        <a:t>   12 206 610 </a:t>
                      </a: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ZA" sz="1050" b="1" i="0" u="none" strike="noStrike" dirty="0">
                          <a:solidFill>
                            <a:schemeClr val="tx1"/>
                          </a:solidFill>
                          <a:effectLst/>
                          <a:latin typeface="+mn-lt"/>
                        </a:rPr>
                        <a:t>   11 901 910 </a:t>
                      </a: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ZA" sz="1050" b="1" i="0" u="none" strike="noStrike" dirty="0">
                          <a:solidFill>
                            <a:schemeClr val="tx1"/>
                          </a:solidFill>
                          <a:effectLst/>
                          <a:latin typeface="+mn-lt"/>
                        </a:rPr>
                        <a:t>    304 700 </a:t>
                      </a: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ZA" sz="1050" b="1" i="0" u="none" strike="noStrike" dirty="0">
                          <a:solidFill>
                            <a:schemeClr val="tx1"/>
                          </a:solidFill>
                          <a:effectLst/>
                          <a:latin typeface="+mn-lt"/>
                        </a:rPr>
                        <a:t>98%</a:t>
                      </a: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ZA" sz="1050" b="1" i="0" u="none" strike="noStrike" dirty="0">
                          <a:solidFill>
                            <a:schemeClr val="tx1"/>
                          </a:solidFill>
                          <a:effectLst/>
                          <a:latin typeface="+mn-lt"/>
                        </a:rPr>
                        <a:t>  11 171 014 </a:t>
                      </a: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t"/>
                      <a:r>
                        <a:rPr lang="en-ZA" sz="1050" b="1" i="0" u="none" strike="noStrike" dirty="0">
                          <a:solidFill>
                            <a:schemeClr val="tx1"/>
                          </a:solidFill>
                          <a:effectLst/>
                          <a:latin typeface="+mn-lt"/>
                        </a:rPr>
                        <a:t>   11 533 330 </a:t>
                      </a: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t"/>
                      <a:r>
                        <a:rPr lang="en-ZA" sz="1050" b="1" i="0" u="none" strike="noStrike" dirty="0">
                          <a:solidFill>
                            <a:schemeClr val="tx1"/>
                          </a:solidFill>
                          <a:effectLst/>
                          <a:latin typeface="+mn-lt"/>
                        </a:rPr>
                        <a:t>103%</a:t>
                      </a: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r>
              <a:tr h="195440">
                <a:tc>
                  <a:txBody>
                    <a:bodyPr/>
                    <a:lstStyle/>
                    <a:p>
                      <a:pPr algn="l" fontAlgn="t"/>
                      <a:endParaRPr lang="en-ZA" sz="1200" b="1" i="1" u="none" strike="noStrike" dirty="0">
                        <a:solidFill>
                          <a:srgbClr val="000000"/>
                        </a:solidFill>
                        <a:effectLst/>
                        <a:latin typeface="Calibri" panose="020F0502020204030204" pitchFamily="34" charset="0"/>
                      </a:endParaRPr>
                    </a:p>
                  </a:txBody>
                  <a:tcPr marL="0" marR="0" marT="0" marB="0" anchor="b">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r" fontAlgn="t"/>
                      <a:endParaRPr lang="en-ZA" sz="1050" b="1" i="0" u="none" strike="noStrike" dirty="0">
                        <a:solidFill>
                          <a:schemeClr val="tx1"/>
                        </a:solidFill>
                        <a:effectLst/>
                        <a:latin typeface="+mn-lt"/>
                      </a:endParaRPr>
                    </a:p>
                  </a:txBody>
                  <a:tcPr marL="0" marR="0" marT="0" marB="0" anchor="b">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r" fontAlgn="t"/>
                      <a:endParaRPr lang="en-ZA" sz="1050" b="1" i="0" u="none" strike="noStrike" dirty="0">
                        <a:solidFill>
                          <a:schemeClr val="tx1"/>
                        </a:solidFill>
                        <a:effectLst/>
                        <a:latin typeface="+mn-lt"/>
                      </a:endParaRPr>
                    </a:p>
                  </a:txBody>
                  <a:tcPr marL="0" marR="0" marT="0" marB="0" anchor="b">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r" fontAlgn="t"/>
                      <a:endParaRPr lang="en-ZA" sz="1050" b="1" i="0" u="none" strike="noStrike" dirty="0">
                        <a:solidFill>
                          <a:schemeClr val="tx1"/>
                        </a:solidFill>
                        <a:effectLst/>
                        <a:latin typeface="+mn-lt"/>
                      </a:endParaRPr>
                    </a:p>
                  </a:txBody>
                  <a:tcPr marL="0" marR="0" marT="0" marB="0" anchor="b">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r" fontAlgn="t"/>
                      <a:endParaRPr lang="en-ZA" sz="1050" b="1" i="0" u="none" strike="noStrike" dirty="0">
                        <a:solidFill>
                          <a:schemeClr val="tx1"/>
                        </a:solidFill>
                        <a:effectLst/>
                        <a:latin typeface="+mn-lt"/>
                      </a:endParaRPr>
                    </a:p>
                  </a:txBody>
                  <a:tcPr marL="0" marR="0" marT="0" marB="0" anchor="b">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r" fontAlgn="t"/>
                      <a:endParaRPr lang="en-ZA" sz="1050" b="1" i="0" u="none" strike="noStrike" dirty="0">
                        <a:solidFill>
                          <a:schemeClr val="tx1"/>
                        </a:solidFill>
                        <a:effectLst/>
                        <a:latin typeface="+mn-lt"/>
                      </a:endParaRPr>
                    </a:p>
                  </a:txBody>
                  <a:tcPr marL="0" marR="0" marT="0" marB="0" anchor="b">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accent6">
                        <a:lumMod val="60000"/>
                        <a:lumOff val="40000"/>
                      </a:schemeClr>
                    </a:solidFill>
                  </a:tcPr>
                </a:tc>
                <a:tc>
                  <a:txBody>
                    <a:bodyPr/>
                    <a:lstStyle/>
                    <a:p>
                      <a:pPr algn="r" fontAlgn="t"/>
                      <a:endParaRPr lang="en-ZA" sz="1050" b="1" i="0" u="none" strike="noStrike" dirty="0">
                        <a:solidFill>
                          <a:schemeClr val="tx1"/>
                        </a:solidFill>
                        <a:effectLst/>
                        <a:latin typeface="+mn-lt"/>
                      </a:endParaRPr>
                    </a:p>
                  </a:txBody>
                  <a:tcPr marL="0" marR="0" marT="0" marB="0" anchor="b">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accent6">
                        <a:lumMod val="60000"/>
                        <a:lumOff val="40000"/>
                      </a:schemeClr>
                    </a:solidFill>
                  </a:tcPr>
                </a:tc>
                <a:tc>
                  <a:txBody>
                    <a:bodyPr/>
                    <a:lstStyle/>
                    <a:p>
                      <a:pPr algn="r" fontAlgn="t"/>
                      <a:endParaRPr lang="en-ZA" sz="1050" b="1" i="0" u="none" strike="noStrike" dirty="0">
                        <a:solidFill>
                          <a:schemeClr val="tx1"/>
                        </a:solidFill>
                        <a:effectLst/>
                        <a:latin typeface="+mn-lt"/>
                      </a:endParaRPr>
                    </a:p>
                  </a:txBody>
                  <a:tcPr marL="0" marR="0" marT="0" marB="0" anchor="b">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chemeClr val="accent6">
                        <a:lumMod val="60000"/>
                        <a:lumOff val="40000"/>
                      </a:schemeClr>
                    </a:solidFill>
                  </a:tcPr>
                </a:tc>
              </a:tr>
              <a:tr h="195440">
                <a:tc>
                  <a:txBody>
                    <a:bodyPr/>
                    <a:lstStyle/>
                    <a:p>
                      <a:pPr algn="l" fontAlgn="t"/>
                      <a:r>
                        <a:rPr lang="en-ZA" sz="1200" b="1" i="1" u="none" strike="noStrike" dirty="0">
                          <a:solidFill>
                            <a:srgbClr val="000000"/>
                          </a:solidFill>
                          <a:effectLst/>
                          <a:latin typeface="Calibri" panose="020F0502020204030204" pitchFamily="34" charset="0"/>
                        </a:rPr>
                        <a:t>Capital payments</a:t>
                      </a:r>
                    </a:p>
                  </a:txBody>
                  <a:tcPr marL="0" marR="0" marT="0" marB="0" anchor="b">
                    <a:lnT w="6350" cap="flat" cmpd="sng" algn="ctr">
                      <a:noFill/>
                      <a:prstDash val="solid"/>
                      <a:round/>
                      <a:headEnd type="none" w="med" len="med"/>
                      <a:tailEnd type="none" w="med" len="med"/>
                    </a:lnT>
                  </a:tcPr>
                </a:tc>
                <a:tc>
                  <a:txBody>
                    <a:bodyPr/>
                    <a:lstStyle/>
                    <a:p>
                      <a:pPr algn="r" fontAlgn="t"/>
                      <a:r>
                        <a:rPr lang="en-ZA" sz="1050" b="1" i="0" u="none" strike="noStrike">
                          <a:solidFill>
                            <a:schemeClr val="tx1"/>
                          </a:solidFill>
                          <a:effectLst/>
                          <a:latin typeface="+mn-lt"/>
                        </a:rPr>
                        <a:t> </a:t>
                      </a:r>
                    </a:p>
                  </a:txBody>
                  <a:tcPr marL="0" marR="0" marT="0" marB="0" anchor="b">
                    <a:lnT w="6350" cap="flat" cmpd="sng" algn="ctr">
                      <a:noFill/>
                      <a:prstDash val="solid"/>
                      <a:round/>
                      <a:headEnd type="none" w="med" len="med"/>
                      <a:tailEnd type="none" w="med" len="med"/>
                    </a:lnT>
                  </a:tcPr>
                </a:tc>
                <a:tc>
                  <a:txBody>
                    <a:bodyPr/>
                    <a:lstStyle/>
                    <a:p>
                      <a:pPr algn="r" fontAlgn="t"/>
                      <a:r>
                        <a:rPr lang="en-ZA" sz="1050" b="1" i="0" u="none" strike="noStrike">
                          <a:solidFill>
                            <a:schemeClr val="tx1"/>
                          </a:solidFill>
                          <a:effectLst/>
                          <a:latin typeface="+mn-lt"/>
                        </a:rPr>
                        <a:t> </a:t>
                      </a:r>
                    </a:p>
                  </a:txBody>
                  <a:tcPr marL="0" marR="0" marT="0" marB="0" anchor="b">
                    <a:lnT w="6350" cap="flat" cmpd="sng" algn="ctr">
                      <a:noFill/>
                      <a:prstDash val="solid"/>
                      <a:round/>
                      <a:headEnd type="none" w="med" len="med"/>
                      <a:tailEnd type="none" w="med" len="med"/>
                    </a:lnT>
                  </a:tcPr>
                </a:tc>
                <a:tc>
                  <a:txBody>
                    <a:bodyPr/>
                    <a:lstStyle/>
                    <a:p>
                      <a:pPr algn="r" fontAlgn="t"/>
                      <a:r>
                        <a:rPr lang="en-ZA" sz="1050" b="0" i="0" u="none" strike="noStrike">
                          <a:solidFill>
                            <a:schemeClr val="tx1"/>
                          </a:solidFill>
                          <a:effectLst/>
                          <a:latin typeface="+mn-lt"/>
                        </a:rPr>
                        <a:t> </a:t>
                      </a:r>
                    </a:p>
                  </a:txBody>
                  <a:tcPr marL="0" marR="0" marT="0" marB="0" anchor="b">
                    <a:lnT w="6350" cap="flat" cmpd="sng" algn="ctr">
                      <a:noFill/>
                      <a:prstDash val="solid"/>
                      <a:round/>
                      <a:headEnd type="none" w="med" len="med"/>
                      <a:tailEnd type="none" w="med" len="med"/>
                    </a:lnT>
                  </a:tcPr>
                </a:tc>
                <a:tc>
                  <a:txBody>
                    <a:bodyPr/>
                    <a:lstStyle/>
                    <a:p>
                      <a:pPr algn="r" fontAlgn="t"/>
                      <a:r>
                        <a:rPr lang="en-ZA" sz="1050" b="0" i="0" u="none" strike="noStrike">
                          <a:solidFill>
                            <a:schemeClr val="tx1"/>
                          </a:solidFill>
                          <a:effectLst/>
                          <a:latin typeface="+mn-lt"/>
                        </a:rPr>
                        <a:t> </a:t>
                      </a:r>
                    </a:p>
                  </a:txBody>
                  <a:tcPr marL="0" marR="0" marT="0" marB="0" anchor="b">
                    <a:lnT w="6350" cap="flat" cmpd="sng" algn="ctr">
                      <a:noFill/>
                      <a:prstDash val="solid"/>
                      <a:round/>
                      <a:headEnd type="none" w="med" len="med"/>
                      <a:tailEnd type="none" w="med" len="med"/>
                    </a:lnT>
                  </a:tcPr>
                </a:tc>
                <a:tc>
                  <a:txBody>
                    <a:bodyPr/>
                    <a:lstStyle/>
                    <a:p>
                      <a:pPr algn="r" fontAlgn="t"/>
                      <a:r>
                        <a:rPr lang="en-ZA" sz="1050" b="1" i="0" u="none" strike="noStrike">
                          <a:solidFill>
                            <a:schemeClr val="tx1"/>
                          </a:solidFill>
                          <a:effectLst/>
                          <a:latin typeface="+mn-lt"/>
                        </a:rPr>
                        <a:t> </a:t>
                      </a:r>
                    </a:p>
                  </a:txBody>
                  <a:tcPr marL="0" marR="0" marT="0" marB="0" anchor="b">
                    <a:lnT w="6350" cap="flat" cmpd="sng" algn="ctr">
                      <a:noFill/>
                      <a:prstDash val="solid"/>
                      <a:round/>
                      <a:headEnd type="none" w="med" len="med"/>
                      <a:tailEnd type="none" w="med" len="med"/>
                    </a:lnT>
                    <a:solidFill>
                      <a:schemeClr val="accent6">
                        <a:lumMod val="60000"/>
                        <a:lumOff val="40000"/>
                      </a:schemeClr>
                    </a:solidFill>
                  </a:tcPr>
                </a:tc>
                <a:tc>
                  <a:txBody>
                    <a:bodyPr/>
                    <a:lstStyle/>
                    <a:p>
                      <a:pPr algn="r" fontAlgn="t"/>
                      <a:r>
                        <a:rPr lang="en-ZA" sz="1050" b="1" i="0" u="none" strike="noStrike">
                          <a:solidFill>
                            <a:schemeClr val="tx1"/>
                          </a:solidFill>
                          <a:effectLst/>
                          <a:latin typeface="+mn-lt"/>
                        </a:rPr>
                        <a:t> </a:t>
                      </a:r>
                    </a:p>
                  </a:txBody>
                  <a:tcPr marL="0" marR="0" marT="0" marB="0" anchor="b">
                    <a:lnT w="6350" cap="flat" cmpd="sng" algn="ctr">
                      <a:noFill/>
                      <a:prstDash val="solid"/>
                      <a:round/>
                      <a:headEnd type="none" w="med" len="med"/>
                      <a:tailEnd type="none" w="med" len="med"/>
                    </a:lnT>
                    <a:solidFill>
                      <a:schemeClr val="accent6">
                        <a:lumMod val="60000"/>
                        <a:lumOff val="40000"/>
                      </a:schemeClr>
                    </a:solidFill>
                  </a:tcPr>
                </a:tc>
                <a:tc>
                  <a:txBody>
                    <a:bodyPr/>
                    <a:lstStyle/>
                    <a:p>
                      <a:pPr algn="r" fontAlgn="t"/>
                      <a:r>
                        <a:rPr lang="en-ZA" sz="1050" b="0" i="0" u="none" strike="noStrike" dirty="0">
                          <a:solidFill>
                            <a:schemeClr val="tx1"/>
                          </a:solidFill>
                          <a:effectLst/>
                          <a:latin typeface="+mn-lt"/>
                        </a:rPr>
                        <a:t> </a:t>
                      </a:r>
                    </a:p>
                  </a:txBody>
                  <a:tcPr marL="0" marR="0" marT="0" marB="0" anchor="b">
                    <a:lnT w="6350" cap="flat" cmpd="sng" algn="ctr">
                      <a:noFill/>
                      <a:prstDash val="solid"/>
                      <a:round/>
                      <a:headEnd type="none" w="med" len="med"/>
                      <a:tailEnd type="none" w="med" len="med"/>
                    </a:lnT>
                    <a:solidFill>
                      <a:schemeClr val="accent6">
                        <a:lumMod val="60000"/>
                        <a:lumOff val="40000"/>
                      </a:schemeClr>
                    </a:solidFill>
                  </a:tcPr>
                </a:tc>
              </a:tr>
              <a:tr h="195440">
                <a:tc>
                  <a:txBody>
                    <a:bodyPr/>
                    <a:lstStyle/>
                    <a:p>
                      <a:pPr marL="0" indent="182563" algn="l" fontAlgn="t"/>
                      <a:r>
                        <a:rPr lang="en-ZA" sz="1200" b="0" i="0" u="none" strike="noStrike" dirty="0">
                          <a:solidFill>
                            <a:srgbClr val="000000"/>
                          </a:solidFill>
                          <a:effectLst/>
                          <a:latin typeface="Calibri" panose="020F0502020204030204" pitchFamily="34" charset="0"/>
                        </a:rPr>
                        <a:t>Capital non-recoverable</a:t>
                      </a:r>
                    </a:p>
                  </a:txBody>
                  <a:tcPr marL="0" marR="0" marT="0" marB="0" anchor="b"/>
                </a:tc>
                <a:tc>
                  <a:txBody>
                    <a:bodyPr/>
                    <a:lstStyle/>
                    <a:p>
                      <a:pPr algn="r" fontAlgn="t"/>
                      <a:r>
                        <a:rPr lang="en-ZA" sz="1050" b="0" i="0" u="none" strike="noStrike">
                          <a:solidFill>
                            <a:schemeClr val="tx1"/>
                          </a:solidFill>
                          <a:effectLst/>
                          <a:latin typeface="+mn-lt"/>
                        </a:rPr>
                        <a:t>     1 496 365 </a:t>
                      </a:r>
                    </a:p>
                  </a:txBody>
                  <a:tcPr marL="0" marR="0" marT="0" marB="0" anchor="b"/>
                </a:tc>
                <a:tc>
                  <a:txBody>
                    <a:bodyPr/>
                    <a:lstStyle/>
                    <a:p>
                      <a:pPr algn="r" fontAlgn="t"/>
                      <a:r>
                        <a:rPr lang="en-ZA" sz="1050" b="0" i="0" u="none" strike="noStrike">
                          <a:solidFill>
                            <a:schemeClr val="tx1"/>
                          </a:solidFill>
                          <a:effectLst/>
                          <a:latin typeface="+mn-lt"/>
                        </a:rPr>
                        <a:t>     1 409 365 </a:t>
                      </a:r>
                    </a:p>
                  </a:txBody>
                  <a:tcPr marL="0" marR="0" marT="0" marB="0" anchor="b"/>
                </a:tc>
                <a:tc>
                  <a:txBody>
                    <a:bodyPr/>
                    <a:lstStyle/>
                    <a:p>
                      <a:pPr algn="r" fontAlgn="t"/>
                      <a:r>
                        <a:rPr lang="en-ZA" sz="1050" b="0" i="0" u="none" strike="noStrike">
                          <a:solidFill>
                            <a:schemeClr val="tx1"/>
                          </a:solidFill>
                          <a:effectLst/>
                          <a:latin typeface="+mn-lt"/>
                        </a:rPr>
                        <a:t>      87 000 </a:t>
                      </a:r>
                    </a:p>
                  </a:txBody>
                  <a:tcPr marL="0" marR="0" marT="0" marB="0" anchor="b"/>
                </a:tc>
                <a:tc>
                  <a:txBody>
                    <a:bodyPr/>
                    <a:lstStyle/>
                    <a:p>
                      <a:pPr algn="r" fontAlgn="t"/>
                      <a:r>
                        <a:rPr lang="en-ZA" sz="1050" b="0" i="0" u="none" strike="noStrike">
                          <a:solidFill>
                            <a:schemeClr val="tx1"/>
                          </a:solidFill>
                          <a:effectLst/>
                          <a:latin typeface="+mn-lt"/>
                        </a:rPr>
                        <a:t>94%</a:t>
                      </a:r>
                    </a:p>
                  </a:txBody>
                  <a:tcPr marL="0" marR="0" marT="0" marB="0" anchor="b"/>
                </a:tc>
                <a:tc>
                  <a:txBody>
                    <a:bodyPr/>
                    <a:lstStyle/>
                    <a:p>
                      <a:pPr algn="r" fontAlgn="t"/>
                      <a:r>
                        <a:rPr lang="en-ZA" sz="1050" b="0" i="0" u="none" strike="noStrike">
                          <a:solidFill>
                            <a:schemeClr val="tx1"/>
                          </a:solidFill>
                          <a:effectLst/>
                          <a:latin typeface="+mn-lt"/>
                        </a:rPr>
                        <a:t>    1 832 222 </a:t>
                      </a:r>
                    </a:p>
                  </a:txBody>
                  <a:tcPr marL="0" marR="0" marT="0" marB="0" anchor="b">
                    <a:solidFill>
                      <a:schemeClr val="accent6">
                        <a:lumMod val="60000"/>
                        <a:lumOff val="40000"/>
                      </a:schemeClr>
                    </a:solidFill>
                  </a:tcPr>
                </a:tc>
                <a:tc>
                  <a:txBody>
                    <a:bodyPr/>
                    <a:lstStyle/>
                    <a:p>
                      <a:pPr algn="r" fontAlgn="t"/>
                      <a:r>
                        <a:rPr lang="en-ZA" sz="1050" b="0" i="0" u="none" strike="noStrike">
                          <a:solidFill>
                            <a:schemeClr val="tx1"/>
                          </a:solidFill>
                          <a:effectLst/>
                          <a:latin typeface="+mn-lt"/>
                        </a:rPr>
                        <a:t>     1 453 885 </a:t>
                      </a:r>
                    </a:p>
                  </a:txBody>
                  <a:tcPr marL="0" marR="0" marT="0" marB="0" anchor="b">
                    <a:solidFill>
                      <a:schemeClr val="accent6">
                        <a:lumMod val="60000"/>
                        <a:lumOff val="40000"/>
                      </a:schemeClr>
                    </a:solidFill>
                  </a:tcPr>
                </a:tc>
                <a:tc>
                  <a:txBody>
                    <a:bodyPr/>
                    <a:lstStyle/>
                    <a:p>
                      <a:pPr algn="r" fontAlgn="t"/>
                      <a:r>
                        <a:rPr lang="en-ZA" sz="1050" b="0" i="0" u="none" strike="noStrike" dirty="0">
                          <a:solidFill>
                            <a:schemeClr val="tx1"/>
                          </a:solidFill>
                          <a:effectLst/>
                          <a:latin typeface="+mn-lt"/>
                        </a:rPr>
                        <a:t>79%</a:t>
                      </a:r>
                    </a:p>
                  </a:txBody>
                  <a:tcPr marL="0" marR="0" marT="0" marB="0" anchor="b">
                    <a:solidFill>
                      <a:schemeClr val="accent6">
                        <a:lumMod val="60000"/>
                        <a:lumOff val="40000"/>
                      </a:schemeClr>
                    </a:solidFill>
                  </a:tcPr>
                </a:tc>
              </a:tr>
              <a:tr h="195440">
                <a:tc>
                  <a:txBody>
                    <a:bodyPr/>
                    <a:lstStyle/>
                    <a:p>
                      <a:pPr marL="0" indent="182563" algn="l" fontAlgn="t"/>
                      <a:r>
                        <a:rPr lang="en-ZA" sz="1200" b="0" i="0" u="none" strike="noStrike" dirty="0">
                          <a:solidFill>
                            <a:srgbClr val="000000"/>
                          </a:solidFill>
                          <a:effectLst/>
                          <a:latin typeface="Calibri" panose="020F0502020204030204" pitchFamily="34" charset="0"/>
                        </a:rPr>
                        <a:t>Machinery &amp; Equipment</a:t>
                      </a:r>
                    </a:p>
                  </a:txBody>
                  <a:tcPr marL="0" marR="0" marT="0" marB="0" anchor="b"/>
                </a:tc>
                <a:tc>
                  <a:txBody>
                    <a:bodyPr/>
                    <a:lstStyle/>
                    <a:p>
                      <a:pPr algn="r" fontAlgn="t"/>
                      <a:r>
                        <a:rPr lang="en-ZA" sz="1050" b="0" i="0" u="none" strike="noStrike">
                          <a:solidFill>
                            <a:schemeClr val="tx1"/>
                          </a:solidFill>
                          <a:effectLst/>
                          <a:latin typeface="+mn-lt"/>
                        </a:rPr>
                        <a:t>           31 440 </a:t>
                      </a:r>
                    </a:p>
                  </a:txBody>
                  <a:tcPr marL="0" marR="0" marT="0" marB="0" anchor="b"/>
                </a:tc>
                <a:tc>
                  <a:txBody>
                    <a:bodyPr/>
                    <a:lstStyle/>
                    <a:p>
                      <a:pPr algn="r" fontAlgn="t"/>
                      <a:r>
                        <a:rPr lang="en-ZA" sz="1050" b="0" i="0" u="none" strike="noStrike">
                          <a:solidFill>
                            <a:schemeClr val="tx1"/>
                          </a:solidFill>
                          <a:effectLst/>
                          <a:latin typeface="+mn-lt"/>
                        </a:rPr>
                        <a:t>           29 222 </a:t>
                      </a:r>
                    </a:p>
                  </a:txBody>
                  <a:tcPr marL="0" marR="0" marT="0" marB="0" anchor="b"/>
                </a:tc>
                <a:tc>
                  <a:txBody>
                    <a:bodyPr/>
                    <a:lstStyle/>
                    <a:p>
                      <a:pPr algn="r" fontAlgn="t"/>
                      <a:r>
                        <a:rPr lang="en-ZA" sz="1050" b="0" i="0" u="none" strike="noStrike">
                          <a:solidFill>
                            <a:schemeClr val="tx1"/>
                          </a:solidFill>
                          <a:effectLst/>
                          <a:latin typeface="+mn-lt"/>
                        </a:rPr>
                        <a:t>        2 218 </a:t>
                      </a:r>
                    </a:p>
                  </a:txBody>
                  <a:tcPr marL="0" marR="0" marT="0" marB="0" anchor="b"/>
                </a:tc>
                <a:tc>
                  <a:txBody>
                    <a:bodyPr/>
                    <a:lstStyle/>
                    <a:p>
                      <a:pPr algn="r" fontAlgn="t"/>
                      <a:r>
                        <a:rPr lang="en-ZA" sz="1050" b="0" i="0" u="none" strike="noStrike">
                          <a:solidFill>
                            <a:schemeClr val="tx1"/>
                          </a:solidFill>
                          <a:effectLst/>
                          <a:latin typeface="+mn-lt"/>
                        </a:rPr>
                        <a:t>93%</a:t>
                      </a:r>
                    </a:p>
                  </a:txBody>
                  <a:tcPr marL="0" marR="0" marT="0" marB="0" anchor="b"/>
                </a:tc>
                <a:tc>
                  <a:txBody>
                    <a:bodyPr/>
                    <a:lstStyle/>
                    <a:p>
                      <a:pPr algn="r" fontAlgn="t"/>
                      <a:r>
                        <a:rPr lang="en-ZA" sz="1050" b="0" i="0" u="none" strike="noStrike">
                          <a:solidFill>
                            <a:schemeClr val="tx1"/>
                          </a:solidFill>
                          <a:effectLst/>
                          <a:latin typeface="+mn-lt"/>
                        </a:rPr>
                        <a:t>                    - </a:t>
                      </a:r>
                    </a:p>
                  </a:txBody>
                  <a:tcPr marL="0" marR="0" marT="0" marB="0" anchor="b">
                    <a:solidFill>
                      <a:schemeClr val="accent6">
                        <a:lumMod val="60000"/>
                        <a:lumOff val="40000"/>
                      </a:schemeClr>
                    </a:solidFill>
                  </a:tcPr>
                </a:tc>
                <a:tc>
                  <a:txBody>
                    <a:bodyPr/>
                    <a:lstStyle/>
                    <a:p>
                      <a:pPr algn="r" fontAlgn="t"/>
                      <a:r>
                        <a:rPr lang="en-ZA" sz="1050" b="0" i="0" u="none" strike="noStrike">
                          <a:solidFill>
                            <a:schemeClr val="tx1"/>
                          </a:solidFill>
                          <a:effectLst/>
                          <a:latin typeface="+mn-lt"/>
                        </a:rPr>
                        <a:t>                     - </a:t>
                      </a:r>
                    </a:p>
                  </a:txBody>
                  <a:tcPr marL="0" marR="0" marT="0" marB="0" anchor="b">
                    <a:solidFill>
                      <a:schemeClr val="accent6">
                        <a:lumMod val="60000"/>
                        <a:lumOff val="40000"/>
                      </a:schemeClr>
                    </a:solidFill>
                  </a:tcPr>
                </a:tc>
                <a:tc>
                  <a:txBody>
                    <a:bodyPr/>
                    <a:lstStyle/>
                    <a:p>
                      <a:pPr algn="r" fontAlgn="t"/>
                      <a:r>
                        <a:rPr lang="en-ZA" sz="1050" b="0" i="0" u="none" strike="noStrike" dirty="0">
                          <a:solidFill>
                            <a:schemeClr val="tx1"/>
                          </a:solidFill>
                          <a:effectLst/>
                          <a:latin typeface="+mn-lt"/>
                        </a:rPr>
                        <a:t>0%</a:t>
                      </a:r>
                    </a:p>
                  </a:txBody>
                  <a:tcPr marL="0" marR="0" marT="0" marB="0" anchor="b">
                    <a:solidFill>
                      <a:schemeClr val="accent6">
                        <a:lumMod val="60000"/>
                        <a:lumOff val="40000"/>
                      </a:schemeClr>
                    </a:solidFill>
                  </a:tcPr>
                </a:tc>
              </a:tr>
              <a:tr h="195440">
                <a:tc>
                  <a:txBody>
                    <a:bodyPr/>
                    <a:lstStyle/>
                    <a:p>
                      <a:pPr marL="0" indent="182563" algn="l" fontAlgn="t"/>
                      <a:r>
                        <a:rPr lang="en-ZA" sz="1200" b="0" i="0" u="none" strike="noStrike" dirty="0">
                          <a:solidFill>
                            <a:srgbClr val="000000"/>
                          </a:solidFill>
                          <a:effectLst/>
                          <a:latin typeface="Calibri" panose="020F0502020204030204" pitchFamily="34" charset="0"/>
                        </a:rPr>
                        <a:t>Capital recoverable</a:t>
                      </a:r>
                    </a:p>
                  </a:txBody>
                  <a:tcPr marL="0" marR="0" marT="0" marB="0" anchor="b"/>
                </a:tc>
                <a:tc>
                  <a:txBody>
                    <a:bodyPr/>
                    <a:lstStyle/>
                    <a:p>
                      <a:pPr algn="r" fontAlgn="t"/>
                      <a:r>
                        <a:rPr lang="en-ZA" sz="1050" b="0" i="0" u="none" strike="noStrike">
                          <a:solidFill>
                            <a:schemeClr val="tx1"/>
                          </a:solidFill>
                          <a:effectLst/>
                          <a:latin typeface="+mn-lt"/>
                        </a:rPr>
                        <a:t>     2 706 979 </a:t>
                      </a:r>
                    </a:p>
                  </a:txBody>
                  <a:tcPr marL="0" marR="0" marT="0" marB="0" anchor="b"/>
                </a:tc>
                <a:tc>
                  <a:txBody>
                    <a:bodyPr/>
                    <a:lstStyle/>
                    <a:p>
                      <a:pPr algn="r" fontAlgn="t"/>
                      <a:r>
                        <a:rPr lang="en-ZA" sz="1050" b="0" i="0" u="none" strike="noStrike">
                          <a:solidFill>
                            <a:schemeClr val="tx1"/>
                          </a:solidFill>
                          <a:effectLst/>
                          <a:latin typeface="+mn-lt"/>
                        </a:rPr>
                        <a:t>     1 715 756 </a:t>
                      </a:r>
                    </a:p>
                  </a:txBody>
                  <a:tcPr marL="0" marR="0" marT="0" marB="0" anchor="b"/>
                </a:tc>
                <a:tc>
                  <a:txBody>
                    <a:bodyPr/>
                    <a:lstStyle/>
                    <a:p>
                      <a:pPr algn="r" fontAlgn="t"/>
                      <a:r>
                        <a:rPr lang="en-ZA" sz="1050" b="0" i="0" u="none" strike="noStrike">
                          <a:solidFill>
                            <a:schemeClr val="tx1"/>
                          </a:solidFill>
                          <a:effectLst/>
                          <a:latin typeface="+mn-lt"/>
                        </a:rPr>
                        <a:t>    991 223 </a:t>
                      </a:r>
                    </a:p>
                  </a:txBody>
                  <a:tcPr marL="0" marR="0" marT="0" marB="0" anchor="b"/>
                </a:tc>
                <a:tc>
                  <a:txBody>
                    <a:bodyPr/>
                    <a:lstStyle/>
                    <a:p>
                      <a:pPr algn="r" fontAlgn="t"/>
                      <a:r>
                        <a:rPr lang="en-ZA" sz="1050" b="0" i="0" u="none" strike="noStrike">
                          <a:solidFill>
                            <a:schemeClr val="tx1"/>
                          </a:solidFill>
                          <a:effectLst/>
                          <a:latin typeface="+mn-lt"/>
                        </a:rPr>
                        <a:t>63%</a:t>
                      </a:r>
                    </a:p>
                  </a:txBody>
                  <a:tcPr marL="0" marR="0" marT="0" marB="0" anchor="b"/>
                </a:tc>
                <a:tc>
                  <a:txBody>
                    <a:bodyPr/>
                    <a:lstStyle/>
                    <a:p>
                      <a:pPr algn="r" fontAlgn="t"/>
                      <a:r>
                        <a:rPr lang="en-ZA" sz="1050" b="0" i="0" u="none" strike="noStrike">
                          <a:solidFill>
                            <a:schemeClr val="tx1"/>
                          </a:solidFill>
                          <a:effectLst/>
                          <a:latin typeface="+mn-lt"/>
                        </a:rPr>
                        <a:t>    1 977 786 </a:t>
                      </a:r>
                    </a:p>
                  </a:txBody>
                  <a:tcPr marL="0" marR="0" marT="0" marB="0" anchor="b">
                    <a:solidFill>
                      <a:schemeClr val="accent6">
                        <a:lumMod val="60000"/>
                        <a:lumOff val="40000"/>
                      </a:schemeClr>
                    </a:solidFill>
                  </a:tcPr>
                </a:tc>
                <a:tc>
                  <a:txBody>
                    <a:bodyPr/>
                    <a:lstStyle/>
                    <a:p>
                      <a:pPr algn="r" fontAlgn="t"/>
                      <a:r>
                        <a:rPr lang="en-ZA" sz="1050" b="0" i="0" u="none" strike="noStrike">
                          <a:solidFill>
                            <a:schemeClr val="tx1"/>
                          </a:solidFill>
                          <a:effectLst/>
                          <a:latin typeface="+mn-lt"/>
                        </a:rPr>
                        <a:t>     1 713 437 </a:t>
                      </a:r>
                    </a:p>
                  </a:txBody>
                  <a:tcPr marL="0" marR="0" marT="0" marB="0" anchor="b">
                    <a:solidFill>
                      <a:schemeClr val="accent6">
                        <a:lumMod val="60000"/>
                        <a:lumOff val="40000"/>
                      </a:schemeClr>
                    </a:solidFill>
                  </a:tcPr>
                </a:tc>
                <a:tc>
                  <a:txBody>
                    <a:bodyPr/>
                    <a:lstStyle/>
                    <a:p>
                      <a:pPr algn="r" fontAlgn="t"/>
                      <a:r>
                        <a:rPr lang="en-ZA" sz="1050" b="0" i="0" u="none" strike="noStrike" dirty="0">
                          <a:solidFill>
                            <a:schemeClr val="tx1"/>
                          </a:solidFill>
                          <a:effectLst/>
                          <a:latin typeface="+mn-lt"/>
                        </a:rPr>
                        <a:t>87%</a:t>
                      </a:r>
                    </a:p>
                  </a:txBody>
                  <a:tcPr marL="0" marR="0" marT="0" marB="0" anchor="b">
                    <a:solidFill>
                      <a:schemeClr val="accent6">
                        <a:lumMod val="60000"/>
                        <a:lumOff val="40000"/>
                      </a:schemeClr>
                    </a:solidFill>
                  </a:tcPr>
                </a:tc>
              </a:tr>
              <a:tr h="195440">
                <a:tc>
                  <a:txBody>
                    <a:bodyPr/>
                    <a:lstStyle/>
                    <a:p>
                      <a:pPr marL="0" indent="182563" algn="l" fontAlgn="t"/>
                      <a:r>
                        <a:rPr lang="en-ZA" sz="1200" b="0" i="0" u="none" strike="noStrike" dirty="0">
                          <a:solidFill>
                            <a:srgbClr val="000000"/>
                          </a:solidFill>
                          <a:effectLst/>
                          <a:latin typeface="Calibri" panose="020F0502020204030204" pitchFamily="34" charset="0"/>
                        </a:rPr>
                        <a:t>Intangibles</a:t>
                      </a:r>
                    </a:p>
                  </a:txBody>
                  <a:tcPr marL="0" marR="0" marT="0" marB="0" anchor="b"/>
                </a:tc>
                <a:tc>
                  <a:txBody>
                    <a:bodyPr/>
                    <a:lstStyle/>
                    <a:p>
                      <a:pPr algn="r" fontAlgn="t"/>
                      <a:r>
                        <a:rPr lang="en-ZA" sz="1050" b="0" i="0" u="none" strike="noStrike">
                          <a:solidFill>
                            <a:schemeClr val="tx1"/>
                          </a:solidFill>
                          <a:effectLst/>
                          <a:latin typeface="+mn-lt"/>
                        </a:rPr>
                        <a:t>           20 206 </a:t>
                      </a:r>
                    </a:p>
                  </a:txBody>
                  <a:tcPr marL="0" marR="0" marT="0" marB="0" anchor="b"/>
                </a:tc>
                <a:tc>
                  <a:txBody>
                    <a:bodyPr/>
                    <a:lstStyle/>
                    <a:p>
                      <a:pPr algn="r" fontAlgn="t"/>
                      <a:r>
                        <a:rPr lang="en-ZA" sz="1050" b="0" i="0" u="none" strike="noStrike">
                          <a:solidFill>
                            <a:schemeClr val="tx1"/>
                          </a:solidFill>
                          <a:effectLst/>
                          <a:latin typeface="+mn-lt"/>
                        </a:rPr>
                        <a:t>           20 206 </a:t>
                      </a:r>
                    </a:p>
                  </a:txBody>
                  <a:tcPr marL="0" marR="0" marT="0" marB="0" anchor="b"/>
                </a:tc>
                <a:tc>
                  <a:txBody>
                    <a:bodyPr/>
                    <a:lstStyle/>
                    <a:p>
                      <a:pPr algn="r" fontAlgn="t"/>
                      <a:r>
                        <a:rPr lang="en-ZA" sz="1050" b="0" i="0" u="none" strike="noStrike">
                          <a:solidFill>
                            <a:schemeClr val="tx1"/>
                          </a:solidFill>
                          <a:effectLst/>
                          <a:latin typeface="+mn-lt"/>
                        </a:rPr>
                        <a:t>                 - </a:t>
                      </a:r>
                    </a:p>
                  </a:txBody>
                  <a:tcPr marL="0" marR="0" marT="0" marB="0" anchor="b"/>
                </a:tc>
                <a:tc>
                  <a:txBody>
                    <a:bodyPr/>
                    <a:lstStyle/>
                    <a:p>
                      <a:pPr algn="r" fontAlgn="t"/>
                      <a:r>
                        <a:rPr lang="en-ZA" sz="1050" b="0" i="0" u="none" strike="noStrike">
                          <a:solidFill>
                            <a:schemeClr val="tx1"/>
                          </a:solidFill>
                          <a:effectLst/>
                          <a:latin typeface="+mn-lt"/>
                        </a:rPr>
                        <a:t>100%</a:t>
                      </a:r>
                    </a:p>
                  </a:txBody>
                  <a:tcPr marL="0" marR="0" marT="0" marB="0" anchor="b"/>
                </a:tc>
                <a:tc>
                  <a:txBody>
                    <a:bodyPr/>
                    <a:lstStyle/>
                    <a:p>
                      <a:pPr algn="r" fontAlgn="t"/>
                      <a:r>
                        <a:rPr lang="en-ZA" sz="1050" b="0" i="0" u="none" strike="noStrike">
                          <a:solidFill>
                            <a:schemeClr val="tx1"/>
                          </a:solidFill>
                          <a:effectLst/>
                          <a:latin typeface="+mn-lt"/>
                        </a:rPr>
                        <a:t>                    - </a:t>
                      </a:r>
                    </a:p>
                  </a:txBody>
                  <a:tcPr marL="0" marR="0" marT="0" marB="0" anchor="b">
                    <a:solidFill>
                      <a:schemeClr val="accent6">
                        <a:lumMod val="60000"/>
                        <a:lumOff val="40000"/>
                      </a:schemeClr>
                    </a:solidFill>
                  </a:tcPr>
                </a:tc>
                <a:tc>
                  <a:txBody>
                    <a:bodyPr/>
                    <a:lstStyle/>
                    <a:p>
                      <a:pPr algn="r" fontAlgn="t"/>
                      <a:r>
                        <a:rPr lang="en-ZA" sz="1050" b="0" i="0" u="none" strike="noStrike">
                          <a:solidFill>
                            <a:schemeClr val="tx1"/>
                          </a:solidFill>
                          <a:effectLst/>
                          <a:latin typeface="+mn-lt"/>
                        </a:rPr>
                        <a:t>             3 383 </a:t>
                      </a:r>
                    </a:p>
                  </a:txBody>
                  <a:tcPr marL="0" marR="0" marT="0" marB="0" anchor="b">
                    <a:solidFill>
                      <a:schemeClr val="accent6">
                        <a:lumMod val="60000"/>
                        <a:lumOff val="40000"/>
                      </a:schemeClr>
                    </a:solidFill>
                  </a:tcPr>
                </a:tc>
                <a:tc>
                  <a:txBody>
                    <a:bodyPr/>
                    <a:lstStyle/>
                    <a:p>
                      <a:pPr algn="r" fontAlgn="t"/>
                      <a:r>
                        <a:rPr lang="en-ZA" sz="1050" b="0" i="0" u="none" strike="noStrike" dirty="0">
                          <a:solidFill>
                            <a:schemeClr val="tx1"/>
                          </a:solidFill>
                          <a:effectLst/>
                          <a:latin typeface="+mn-lt"/>
                        </a:rPr>
                        <a:t>100%</a:t>
                      </a:r>
                    </a:p>
                  </a:txBody>
                  <a:tcPr marL="0" marR="0" marT="0" marB="0" anchor="b">
                    <a:solidFill>
                      <a:schemeClr val="accent6">
                        <a:lumMod val="60000"/>
                        <a:lumOff val="40000"/>
                      </a:schemeClr>
                    </a:solidFill>
                  </a:tcPr>
                </a:tc>
              </a:tr>
              <a:tr h="195440">
                <a:tc>
                  <a:txBody>
                    <a:bodyPr/>
                    <a:lstStyle/>
                    <a:p>
                      <a:pPr marL="0" indent="182563" algn="l" fontAlgn="t"/>
                      <a:r>
                        <a:rPr lang="en-ZA" sz="1200" b="0" i="0" u="none" strike="noStrike" dirty="0">
                          <a:solidFill>
                            <a:srgbClr val="000000"/>
                          </a:solidFill>
                          <a:effectLst/>
                          <a:latin typeface="Calibri" panose="020F0502020204030204" pitchFamily="34" charset="0"/>
                        </a:rPr>
                        <a:t>Finance Leases</a:t>
                      </a:r>
                    </a:p>
                  </a:txBody>
                  <a:tcPr marL="0" marR="0" marT="0" marB="0" anchor="b">
                    <a:lnB w="6350" cap="flat" cmpd="sng" algn="ctr">
                      <a:solidFill>
                        <a:schemeClr val="tx1"/>
                      </a:solidFill>
                      <a:prstDash val="solid"/>
                      <a:round/>
                      <a:headEnd type="none" w="med" len="med"/>
                      <a:tailEnd type="none" w="med" len="med"/>
                    </a:lnB>
                  </a:tcPr>
                </a:tc>
                <a:tc>
                  <a:txBody>
                    <a:bodyPr/>
                    <a:lstStyle/>
                    <a:p>
                      <a:pPr algn="r" fontAlgn="t"/>
                      <a:r>
                        <a:rPr lang="en-ZA" sz="1050" b="0" i="0" u="none" strike="noStrike">
                          <a:solidFill>
                            <a:schemeClr val="tx1"/>
                          </a:solidFill>
                          <a:effectLst/>
                          <a:latin typeface="+mn-lt"/>
                        </a:rPr>
                        <a:t>             5 611 </a:t>
                      </a:r>
                    </a:p>
                  </a:txBody>
                  <a:tcPr marL="0" marR="0" marT="0" marB="0" anchor="b">
                    <a:lnB w="6350" cap="flat" cmpd="sng" algn="ctr">
                      <a:solidFill>
                        <a:schemeClr val="tx1"/>
                      </a:solidFill>
                      <a:prstDash val="solid"/>
                      <a:round/>
                      <a:headEnd type="none" w="med" len="med"/>
                      <a:tailEnd type="none" w="med" len="med"/>
                    </a:lnB>
                  </a:tcPr>
                </a:tc>
                <a:tc>
                  <a:txBody>
                    <a:bodyPr/>
                    <a:lstStyle/>
                    <a:p>
                      <a:pPr algn="r" fontAlgn="t"/>
                      <a:r>
                        <a:rPr lang="en-ZA" sz="1050" b="0" i="0" u="none" strike="noStrike">
                          <a:solidFill>
                            <a:schemeClr val="tx1"/>
                          </a:solidFill>
                          <a:effectLst/>
                          <a:latin typeface="+mn-lt"/>
                        </a:rPr>
                        <a:t>             5 611 </a:t>
                      </a:r>
                    </a:p>
                  </a:txBody>
                  <a:tcPr marL="0" marR="0" marT="0" marB="0" anchor="b">
                    <a:lnB w="6350" cap="flat" cmpd="sng" algn="ctr">
                      <a:solidFill>
                        <a:schemeClr val="tx1"/>
                      </a:solidFill>
                      <a:prstDash val="solid"/>
                      <a:round/>
                      <a:headEnd type="none" w="med" len="med"/>
                      <a:tailEnd type="none" w="med" len="med"/>
                    </a:lnB>
                  </a:tcPr>
                </a:tc>
                <a:tc>
                  <a:txBody>
                    <a:bodyPr/>
                    <a:lstStyle/>
                    <a:p>
                      <a:pPr algn="r" fontAlgn="t"/>
                      <a:r>
                        <a:rPr lang="en-ZA" sz="1050" b="0" i="0" u="none" strike="noStrike">
                          <a:solidFill>
                            <a:schemeClr val="tx1"/>
                          </a:solidFill>
                          <a:effectLst/>
                          <a:latin typeface="+mn-lt"/>
                        </a:rPr>
                        <a:t>                 - </a:t>
                      </a:r>
                    </a:p>
                  </a:txBody>
                  <a:tcPr marL="0" marR="0" marT="0" marB="0" anchor="b">
                    <a:lnB w="6350" cap="flat" cmpd="sng" algn="ctr">
                      <a:solidFill>
                        <a:schemeClr val="tx1"/>
                      </a:solidFill>
                      <a:prstDash val="solid"/>
                      <a:round/>
                      <a:headEnd type="none" w="med" len="med"/>
                      <a:tailEnd type="none" w="med" len="med"/>
                    </a:lnB>
                  </a:tcPr>
                </a:tc>
                <a:tc>
                  <a:txBody>
                    <a:bodyPr/>
                    <a:lstStyle/>
                    <a:p>
                      <a:pPr algn="r" fontAlgn="t"/>
                      <a:r>
                        <a:rPr lang="en-ZA" sz="1050" b="0" i="0" u="none" strike="noStrike">
                          <a:solidFill>
                            <a:schemeClr val="tx1"/>
                          </a:solidFill>
                          <a:effectLst/>
                          <a:latin typeface="+mn-lt"/>
                        </a:rPr>
                        <a:t>100%</a:t>
                      </a:r>
                    </a:p>
                  </a:txBody>
                  <a:tcPr marL="0" marR="0" marT="0" marB="0" anchor="b">
                    <a:lnB w="6350" cap="flat" cmpd="sng" algn="ctr">
                      <a:solidFill>
                        <a:schemeClr val="tx1"/>
                      </a:solidFill>
                      <a:prstDash val="solid"/>
                      <a:round/>
                      <a:headEnd type="none" w="med" len="med"/>
                      <a:tailEnd type="none" w="med" len="med"/>
                    </a:lnB>
                  </a:tcPr>
                </a:tc>
                <a:tc>
                  <a:txBody>
                    <a:bodyPr/>
                    <a:lstStyle/>
                    <a:p>
                      <a:pPr algn="r" fontAlgn="t"/>
                      <a:r>
                        <a:rPr lang="en-ZA" sz="1050" b="0" i="0" u="none" strike="noStrike">
                          <a:solidFill>
                            <a:schemeClr val="tx1"/>
                          </a:solidFill>
                          <a:effectLst/>
                          <a:latin typeface="+mn-lt"/>
                        </a:rPr>
                        <a:t>                    - </a:t>
                      </a:r>
                    </a:p>
                  </a:txBody>
                  <a:tcPr marL="0" marR="0" marT="0" marB="0" anchor="b">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t"/>
                      <a:r>
                        <a:rPr lang="en-ZA" sz="1050" b="0" i="0" u="none" strike="noStrike">
                          <a:solidFill>
                            <a:schemeClr val="tx1"/>
                          </a:solidFill>
                          <a:effectLst/>
                          <a:latin typeface="+mn-lt"/>
                        </a:rPr>
                        <a:t>             7 869 </a:t>
                      </a:r>
                    </a:p>
                  </a:txBody>
                  <a:tcPr marL="0" marR="0" marT="0" marB="0" anchor="b">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t"/>
                      <a:r>
                        <a:rPr lang="en-ZA" sz="1050" b="0" i="0" u="none" strike="noStrike" dirty="0">
                          <a:solidFill>
                            <a:schemeClr val="tx1"/>
                          </a:solidFill>
                          <a:effectLst/>
                          <a:latin typeface="+mn-lt"/>
                        </a:rPr>
                        <a:t>100%</a:t>
                      </a:r>
                    </a:p>
                  </a:txBody>
                  <a:tcPr marL="0" marR="0" marT="0" marB="0" anchor="b">
                    <a:lnB w="6350" cap="flat" cmpd="sng" algn="ctr">
                      <a:solidFill>
                        <a:schemeClr val="tx1"/>
                      </a:solidFill>
                      <a:prstDash val="solid"/>
                      <a:round/>
                      <a:headEnd type="none" w="med" len="med"/>
                      <a:tailEnd type="none" w="med" len="med"/>
                    </a:lnB>
                    <a:solidFill>
                      <a:schemeClr val="accent6">
                        <a:lumMod val="60000"/>
                        <a:lumOff val="40000"/>
                      </a:schemeClr>
                    </a:solidFill>
                  </a:tcPr>
                </a:tc>
              </a:tr>
              <a:tr h="195440">
                <a:tc>
                  <a:txBody>
                    <a:bodyPr/>
                    <a:lstStyle/>
                    <a:p>
                      <a:pPr algn="l" fontAlgn="t"/>
                      <a:r>
                        <a:rPr lang="en-ZA" sz="1200" b="1" i="1" u="none" strike="noStrike" dirty="0">
                          <a:solidFill>
                            <a:srgbClr val="000000"/>
                          </a:solidFill>
                          <a:effectLst/>
                          <a:latin typeface="Calibri" panose="020F0502020204030204" pitchFamily="34" charset="0"/>
                        </a:rPr>
                        <a:t>Total capital payments</a:t>
                      </a: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ZA" sz="1050" b="1" i="0" u="none" strike="noStrike" dirty="0">
                          <a:solidFill>
                            <a:schemeClr val="tx1"/>
                          </a:solidFill>
                          <a:effectLst/>
                          <a:latin typeface="+mn-lt"/>
                        </a:rPr>
                        <a:t>     4 260 601 </a:t>
                      </a: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ZA" sz="1050" b="1" i="0" u="none" strike="noStrike" dirty="0">
                          <a:solidFill>
                            <a:schemeClr val="tx1"/>
                          </a:solidFill>
                          <a:effectLst/>
                          <a:latin typeface="+mn-lt"/>
                        </a:rPr>
                        <a:t>     3 180 161 </a:t>
                      </a: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ZA" sz="1050" b="1" i="0" u="none" strike="noStrike" dirty="0">
                          <a:solidFill>
                            <a:schemeClr val="tx1"/>
                          </a:solidFill>
                          <a:effectLst/>
                          <a:latin typeface="+mn-lt"/>
                        </a:rPr>
                        <a:t> 1 080 441 </a:t>
                      </a: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ZA" sz="1050" b="1" i="0" u="none" strike="noStrike" dirty="0">
                          <a:solidFill>
                            <a:schemeClr val="tx1"/>
                          </a:solidFill>
                          <a:effectLst/>
                          <a:latin typeface="+mn-lt"/>
                        </a:rPr>
                        <a:t>75%</a:t>
                      </a: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ZA" sz="1050" b="1" i="0" u="none" strike="noStrike" dirty="0">
                          <a:solidFill>
                            <a:schemeClr val="tx1"/>
                          </a:solidFill>
                          <a:effectLst/>
                          <a:latin typeface="+mn-lt"/>
                        </a:rPr>
                        <a:t>    3 810 008 </a:t>
                      </a: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t"/>
                      <a:r>
                        <a:rPr lang="en-ZA" sz="1050" b="1" i="0" u="none" strike="noStrike" dirty="0">
                          <a:solidFill>
                            <a:schemeClr val="tx1"/>
                          </a:solidFill>
                          <a:effectLst/>
                          <a:latin typeface="+mn-lt"/>
                        </a:rPr>
                        <a:t>     3 178 574 </a:t>
                      </a: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t"/>
                      <a:r>
                        <a:rPr lang="en-ZA" sz="1050" b="1" i="0" u="none" strike="noStrike" dirty="0">
                          <a:solidFill>
                            <a:schemeClr val="tx1"/>
                          </a:solidFill>
                          <a:effectLst/>
                          <a:latin typeface="+mn-lt"/>
                        </a:rPr>
                        <a:t>83%</a:t>
                      </a: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r>
              <a:tr h="195440">
                <a:tc>
                  <a:txBody>
                    <a:bodyPr/>
                    <a:lstStyle/>
                    <a:p>
                      <a:pPr algn="l" fontAlgn="t"/>
                      <a:endParaRPr lang="en-ZA" sz="1200" b="1" i="1" u="none" strike="noStrike" dirty="0">
                        <a:solidFill>
                          <a:srgbClr val="000000"/>
                        </a:solidFill>
                        <a:effectLst/>
                        <a:latin typeface="Calibri" panose="020F0502020204030204" pitchFamily="34" charset="0"/>
                      </a:endParaRP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endParaRPr lang="en-ZA" sz="1050" b="1" i="0" u="none" strike="noStrike">
                        <a:solidFill>
                          <a:schemeClr val="tx1"/>
                        </a:solidFill>
                        <a:effectLst/>
                        <a:latin typeface="+mn-lt"/>
                      </a:endParaRP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endParaRPr lang="en-ZA" sz="1050" b="1" i="0" u="none" strike="noStrike">
                        <a:solidFill>
                          <a:schemeClr val="tx1"/>
                        </a:solidFill>
                        <a:effectLst/>
                        <a:latin typeface="+mn-lt"/>
                      </a:endParaRP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endParaRPr lang="en-ZA" sz="1050" b="1" i="0" u="none" strike="noStrike">
                        <a:solidFill>
                          <a:schemeClr val="tx1"/>
                        </a:solidFill>
                        <a:effectLst/>
                        <a:latin typeface="+mn-lt"/>
                      </a:endParaRP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endParaRPr lang="en-ZA" sz="1050" b="1" i="0" u="none" strike="noStrike">
                        <a:solidFill>
                          <a:schemeClr val="tx1"/>
                        </a:solidFill>
                        <a:effectLst/>
                        <a:latin typeface="+mn-lt"/>
                      </a:endParaRP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endParaRPr lang="en-ZA" sz="1050" b="1" i="0" u="none" strike="noStrike">
                        <a:solidFill>
                          <a:schemeClr val="tx1"/>
                        </a:solidFill>
                        <a:effectLst/>
                        <a:latin typeface="+mn-lt"/>
                      </a:endParaRP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t"/>
                      <a:endParaRPr lang="en-ZA" sz="1050" b="1" i="0" u="none" strike="noStrike">
                        <a:solidFill>
                          <a:schemeClr val="tx1"/>
                        </a:solidFill>
                        <a:effectLst/>
                        <a:latin typeface="+mn-lt"/>
                      </a:endParaRP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t"/>
                      <a:endParaRPr lang="en-ZA" sz="1050" b="1" i="0" u="none" strike="noStrike" dirty="0">
                        <a:solidFill>
                          <a:schemeClr val="tx1"/>
                        </a:solidFill>
                        <a:effectLst/>
                        <a:latin typeface="+mn-lt"/>
                      </a:endParaRP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r>
              <a:tr h="195440">
                <a:tc>
                  <a:txBody>
                    <a:bodyPr/>
                    <a:lstStyle/>
                    <a:p>
                      <a:pPr algn="l" fontAlgn="t"/>
                      <a:r>
                        <a:rPr lang="en-ZA" sz="1200" b="1" i="0" u="none" strike="noStrike" dirty="0">
                          <a:solidFill>
                            <a:srgbClr val="000000"/>
                          </a:solidFill>
                          <a:effectLst/>
                          <a:latin typeface="Calibri" panose="020F0502020204030204" pitchFamily="34" charset="0"/>
                        </a:rPr>
                        <a:t>Total</a:t>
                      </a: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ZA" sz="1050" b="1" i="0" u="none" strike="noStrike" dirty="0">
                          <a:solidFill>
                            <a:schemeClr val="tx1"/>
                          </a:solidFill>
                          <a:effectLst/>
                          <a:latin typeface="+mn-lt"/>
                        </a:rPr>
                        <a:t>   16 467 211 </a:t>
                      </a: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ZA" sz="1050" b="1" i="0" u="none" strike="noStrike" dirty="0">
                          <a:solidFill>
                            <a:schemeClr val="tx1"/>
                          </a:solidFill>
                          <a:effectLst/>
                          <a:latin typeface="+mn-lt"/>
                        </a:rPr>
                        <a:t>   15 082 070 </a:t>
                      </a: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ZA" sz="1050" b="1" i="0" u="none" strike="noStrike" dirty="0">
                          <a:solidFill>
                            <a:schemeClr val="tx1"/>
                          </a:solidFill>
                          <a:effectLst/>
                          <a:latin typeface="+mn-lt"/>
                        </a:rPr>
                        <a:t> 1 385 141 </a:t>
                      </a: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ZA" sz="1050" b="1" i="0" u="none" strike="noStrike" dirty="0">
                          <a:solidFill>
                            <a:schemeClr val="tx1"/>
                          </a:solidFill>
                          <a:effectLst/>
                          <a:latin typeface="+mn-lt"/>
                        </a:rPr>
                        <a:t>92%</a:t>
                      </a: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t"/>
                      <a:r>
                        <a:rPr lang="en-ZA" sz="1050" b="1" i="0" u="none" strike="noStrike" dirty="0">
                          <a:solidFill>
                            <a:schemeClr val="tx1"/>
                          </a:solidFill>
                          <a:effectLst/>
                          <a:latin typeface="+mn-lt"/>
                        </a:rPr>
                        <a:t>  14 981 022 </a:t>
                      </a: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t"/>
                      <a:r>
                        <a:rPr lang="en-ZA" sz="1050" b="1" i="0" u="none" strike="noStrike" dirty="0">
                          <a:solidFill>
                            <a:schemeClr val="tx1"/>
                          </a:solidFill>
                          <a:effectLst/>
                          <a:latin typeface="+mn-lt"/>
                        </a:rPr>
                        <a:t>   14 711 904 </a:t>
                      </a: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t"/>
                      <a:r>
                        <a:rPr lang="en-ZA" sz="1050" b="1" i="0" u="none" strike="noStrike" dirty="0">
                          <a:solidFill>
                            <a:schemeClr val="tx1"/>
                          </a:solidFill>
                          <a:effectLst/>
                          <a:latin typeface="+mn-lt"/>
                        </a:rPr>
                        <a:t>98%</a:t>
                      </a:r>
                    </a:p>
                  </a:txBody>
                  <a:tcPr marL="0" marR="0" marT="0" marB="0" anchor="b">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r>
              <a:tr h="195440">
                <a:tc>
                  <a:txBody>
                    <a:bodyPr/>
                    <a:lstStyle/>
                    <a:p>
                      <a:pPr algn="l" fontAlgn="b"/>
                      <a:endParaRPr lang="en-ZA" sz="1200" b="0" i="0" u="none" strike="noStrike" dirty="0">
                        <a:solidFill>
                          <a:srgbClr val="000000"/>
                        </a:solidFill>
                        <a:effectLst/>
                        <a:latin typeface="Calibri" panose="020F0502020204030204" pitchFamily="34" charset="0"/>
                      </a:endParaRPr>
                    </a:p>
                  </a:txBody>
                  <a:tcPr marL="0" marR="0" marT="0" marB="0" anchor="b">
                    <a:lnT w="6350" cap="flat" cmpd="sng" algn="ctr">
                      <a:solidFill>
                        <a:schemeClr val="tx1"/>
                      </a:solidFill>
                      <a:prstDash val="solid"/>
                      <a:round/>
                      <a:headEnd type="none" w="med" len="med"/>
                      <a:tailEnd type="none" w="med" len="med"/>
                    </a:lnT>
                  </a:tcPr>
                </a:tc>
                <a:tc>
                  <a:txBody>
                    <a:bodyPr/>
                    <a:lstStyle/>
                    <a:p>
                      <a:pPr algn="l" fontAlgn="b"/>
                      <a:endParaRPr lang="en-ZA" sz="1050" b="0" i="0" u="none" strike="noStrike" dirty="0">
                        <a:solidFill>
                          <a:schemeClr val="tx1"/>
                        </a:solidFill>
                        <a:effectLst/>
                        <a:latin typeface="+mn-lt"/>
                      </a:endParaRPr>
                    </a:p>
                  </a:txBody>
                  <a:tcPr marL="0" marR="0" marT="0" marB="0" anchor="b">
                    <a:lnT w="6350" cap="flat" cmpd="sng" algn="ctr">
                      <a:solidFill>
                        <a:schemeClr val="tx1"/>
                      </a:solidFill>
                      <a:prstDash val="solid"/>
                      <a:round/>
                      <a:headEnd type="none" w="med" len="med"/>
                      <a:tailEnd type="none" w="med" len="med"/>
                    </a:lnT>
                  </a:tcPr>
                </a:tc>
                <a:tc>
                  <a:txBody>
                    <a:bodyPr/>
                    <a:lstStyle/>
                    <a:p>
                      <a:pPr algn="l" fontAlgn="b"/>
                      <a:endParaRPr lang="en-ZA" sz="1050" b="0" i="0" u="none" strike="noStrike" dirty="0">
                        <a:solidFill>
                          <a:schemeClr val="tx1"/>
                        </a:solidFill>
                        <a:effectLst/>
                        <a:latin typeface="+mn-lt"/>
                      </a:endParaRPr>
                    </a:p>
                  </a:txBody>
                  <a:tcPr marL="0" marR="0" marT="0" marB="0" anchor="b">
                    <a:lnT w="6350" cap="flat" cmpd="sng" algn="ctr">
                      <a:solidFill>
                        <a:schemeClr val="tx1"/>
                      </a:solidFill>
                      <a:prstDash val="solid"/>
                      <a:round/>
                      <a:headEnd type="none" w="med" len="med"/>
                      <a:tailEnd type="none" w="med" len="med"/>
                    </a:lnT>
                  </a:tcPr>
                </a:tc>
                <a:tc>
                  <a:txBody>
                    <a:bodyPr/>
                    <a:lstStyle/>
                    <a:p>
                      <a:pPr algn="l" fontAlgn="b"/>
                      <a:endParaRPr lang="en-ZA" sz="1050" b="0" i="0" u="none" strike="noStrike" dirty="0">
                        <a:solidFill>
                          <a:schemeClr val="tx1"/>
                        </a:solidFill>
                        <a:effectLst/>
                        <a:latin typeface="+mn-lt"/>
                      </a:endParaRPr>
                    </a:p>
                  </a:txBody>
                  <a:tcPr marL="0" marR="0" marT="0" marB="0" anchor="b">
                    <a:lnT w="6350" cap="flat" cmpd="sng" algn="ctr">
                      <a:solidFill>
                        <a:schemeClr val="tx1"/>
                      </a:solidFill>
                      <a:prstDash val="solid"/>
                      <a:round/>
                      <a:headEnd type="none" w="med" len="med"/>
                      <a:tailEnd type="none" w="med" len="med"/>
                    </a:lnT>
                  </a:tcPr>
                </a:tc>
                <a:tc>
                  <a:txBody>
                    <a:bodyPr/>
                    <a:lstStyle/>
                    <a:p>
                      <a:pPr algn="l" fontAlgn="b"/>
                      <a:endParaRPr lang="en-ZA" sz="1050" b="0" i="0" u="none" strike="noStrike" dirty="0">
                        <a:solidFill>
                          <a:schemeClr val="tx1"/>
                        </a:solidFill>
                        <a:effectLst/>
                        <a:latin typeface="+mn-lt"/>
                      </a:endParaRPr>
                    </a:p>
                  </a:txBody>
                  <a:tcPr marL="0" marR="0" marT="0" marB="0" anchor="b">
                    <a:lnT w="6350" cap="flat" cmpd="sng" algn="ctr">
                      <a:solidFill>
                        <a:schemeClr val="tx1"/>
                      </a:solidFill>
                      <a:prstDash val="solid"/>
                      <a:round/>
                      <a:headEnd type="none" w="med" len="med"/>
                      <a:tailEnd type="none" w="med" len="med"/>
                    </a:lnT>
                  </a:tcPr>
                </a:tc>
                <a:tc>
                  <a:txBody>
                    <a:bodyPr/>
                    <a:lstStyle/>
                    <a:p>
                      <a:pPr algn="l" fontAlgn="b"/>
                      <a:endParaRPr lang="en-ZA" sz="1050" b="0" i="0" u="none" strike="noStrike" dirty="0">
                        <a:solidFill>
                          <a:schemeClr val="tx1"/>
                        </a:solidFill>
                        <a:effectLst/>
                        <a:latin typeface="+mn-lt"/>
                      </a:endParaRPr>
                    </a:p>
                  </a:txBody>
                  <a:tcPr marL="0" marR="0" marT="0" marB="0" anchor="b">
                    <a:lnT w="6350" cap="flat" cmpd="sng" algn="ctr">
                      <a:solidFill>
                        <a:schemeClr val="tx1"/>
                      </a:solidFill>
                      <a:prstDash val="solid"/>
                      <a:round/>
                      <a:headEnd type="none" w="med" len="med"/>
                      <a:tailEnd type="none" w="med" len="med"/>
                    </a:lnT>
                    <a:solidFill>
                      <a:schemeClr val="accent6">
                        <a:lumMod val="60000"/>
                        <a:lumOff val="40000"/>
                      </a:schemeClr>
                    </a:solidFill>
                  </a:tcPr>
                </a:tc>
                <a:tc>
                  <a:txBody>
                    <a:bodyPr/>
                    <a:lstStyle/>
                    <a:p>
                      <a:pPr algn="l" fontAlgn="b"/>
                      <a:endParaRPr lang="en-ZA" sz="1050" b="0" i="0" u="none" strike="noStrike" dirty="0">
                        <a:solidFill>
                          <a:schemeClr val="tx1"/>
                        </a:solidFill>
                        <a:effectLst/>
                        <a:latin typeface="+mn-lt"/>
                      </a:endParaRPr>
                    </a:p>
                  </a:txBody>
                  <a:tcPr marL="0" marR="0" marT="0" marB="0" anchor="b">
                    <a:lnT w="6350" cap="flat" cmpd="sng" algn="ctr">
                      <a:solidFill>
                        <a:schemeClr val="tx1"/>
                      </a:solidFill>
                      <a:prstDash val="solid"/>
                      <a:round/>
                      <a:headEnd type="none" w="med" len="med"/>
                      <a:tailEnd type="none" w="med" len="med"/>
                    </a:lnT>
                    <a:solidFill>
                      <a:schemeClr val="accent6">
                        <a:lumMod val="60000"/>
                        <a:lumOff val="40000"/>
                      </a:schemeClr>
                    </a:solidFill>
                  </a:tcPr>
                </a:tc>
                <a:tc>
                  <a:txBody>
                    <a:bodyPr/>
                    <a:lstStyle/>
                    <a:p>
                      <a:pPr algn="l" fontAlgn="b"/>
                      <a:endParaRPr lang="en-ZA" sz="1050" b="0" i="0" u="none" strike="noStrike" dirty="0">
                        <a:solidFill>
                          <a:schemeClr val="tx1"/>
                        </a:solidFill>
                        <a:effectLst/>
                        <a:latin typeface="+mn-lt"/>
                      </a:endParaRPr>
                    </a:p>
                  </a:txBody>
                  <a:tcPr marL="9525" marR="9525" marT="9525" marB="0" anchor="b">
                    <a:lnT w="6350" cap="flat" cmpd="sng" algn="ctr">
                      <a:solidFill>
                        <a:schemeClr val="tx1"/>
                      </a:solidFill>
                      <a:prstDash val="solid"/>
                      <a:round/>
                      <a:headEnd type="none" w="med" len="med"/>
                      <a:tailEnd type="none" w="med" len="med"/>
                    </a:lnT>
                    <a:solidFill>
                      <a:schemeClr val="accent6">
                        <a:lumMod val="60000"/>
                        <a:lumOff val="40000"/>
                      </a:schemeClr>
                    </a:solidFill>
                  </a:tcPr>
                </a:tc>
              </a:tr>
              <a:tr h="195440">
                <a:tc>
                  <a:txBody>
                    <a:bodyPr/>
                    <a:lstStyle/>
                    <a:p>
                      <a:pPr algn="l" fontAlgn="b"/>
                      <a:r>
                        <a:rPr lang="en-ZA" sz="1200" b="0" i="0" u="none" strike="noStrike" dirty="0">
                          <a:solidFill>
                            <a:srgbClr val="000000"/>
                          </a:solidFill>
                          <a:effectLst/>
                          <a:latin typeface="Calibri" panose="020F0502020204030204" pitchFamily="34" charset="0"/>
                        </a:rPr>
                        <a:t>Municipal Services recovered</a:t>
                      </a:r>
                    </a:p>
                  </a:txBody>
                  <a:tcPr marL="0" marR="0" marT="0" marB="0" anchor="b"/>
                </a:tc>
                <a:tc>
                  <a:txBody>
                    <a:bodyPr/>
                    <a:lstStyle/>
                    <a:p>
                      <a:pPr algn="r" fontAlgn="b"/>
                      <a:r>
                        <a:rPr lang="en-ZA" sz="1050" b="0" i="0" u="none" strike="noStrike" dirty="0">
                          <a:solidFill>
                            <a:schemeClr val="tx1"/>
                          </a:solidFill>
                          <a:effectLst/>
                          <a:latin typeface="+mn-lt"/>
                        </a:rPr>
                        <a:t>4 484 162</a:t>
                      </a:r>
                    </a:p>
                  </a:txBody>
                  <a:tcPr marL="0" marR="0" marT="0" marB="0" anchor="b">
                    <a:lnB w="12700" cap="flat" cmpd="sng" algn="ctr">
                      <a:solidFill>
                        <a:schemeClr val="tx1"/>
                      </a:solidFill>
                      <a:prstDash val="solid"/>
                      <a:round/>
                      <a:headEnd type="none" w="med" len="med"/>
                      <a:tailEnd type="none" w="med" len="med"/>
                    </a:lnB>
                  </a:tcPr>
                </a:tc>
                <a:tc>
                  <a:txBody>
                    <a:bodyPr/>
                    <a:lstStyle/>
                    <a:p>
                      <a:pPr algn="r" fontAlgn="b"/>
                      <a:r>
                        <a:rPr lang="en-ZA" sz="1050" b="0" i="0" u="none" strike="noStrike" dirty="0">
                          <a:solidFill>
                            <a:schemeClr val="tx1"/>
                          </a:solidFill>
                          <a:effectLst/>
                          <a:latin typeface="+mn-lt"/>
                        </a:rPr>
                        <a:t>4 484 162</a:t>
                      </a:r>
                    </a:p>
                  </a:txBody>
                  <a:tcPr marL="0" marR="0" marT="0" marB="0" anchor="b">
                    <a:lnB w="12700" cap="flat" cmpd="sng" algn="ctr">
                      <a:solidFill>
                        <a:schemeClr val="tx1"/>
                      </a:solidFill>
                      <a:prstDash val="solid"/>
                      <a:round/>
                      <a:headEnd type="none" w="med" len="med"/>
                      <a:tailEnd type="none" w="med" len="med"/>
                    </a:lnB>
                  </a:tcPr>
                </a:tc>
                <a:tc>
                  <a:txBody>
                    <a:bodyPr/>
                    <a:lstStyle/>
                    <a:p>
                      <a:pPr algn="r" fontAlgn="b"/>
                      <a:r>
                        <a:rPr lang="en-ZA" sz="1050" b="0" i="0" u="none" strike="noStrike" dirty="0" smtClean="0">
                          <a:solidFill>
                            <a:schemeClr val="tx1"/>
                          </a:solidFill>
                          <a:effectLst/>
                          <a:latin typeface="+mn-lt"/>
                        </a:rPr>
                        <a:t>-</a:t>
                      </a:r>
                      <a:endParaRPr lang="en-ZA" sz="1050" b="0" i="0" u="none" strike="noStrike" dirty="0">
                        <a:solidFill>
                          <a:schemeClr val="tx1"/>
                        </a:solidFill>
                        <a:effectLst/>
                        <a:latin typeface="+mn-lt"/>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r" fontAlgn="b"/>
                      <a:r>
                        <a:rPr lang="en-ZA" sz="1050" b="0" i="0" u="none" strike="noStrike" dirty="0" smtClean="0">
                          <a:solidFill>
                            <a:schemeClr val="tx1"/>
                          </a:solidFill>
                          <a:effectLst/>
                          <a:latin typeface="+mn-lt"/>
                        </a:rPr>
                        <a:t>100%</a:t>
                      </a:r>
                      <a:endParaRPr lang="en-ZA" sz="1050" b="0" i="0" u="none" strike="noStrike" dirty="0">
                        <a:solidFill>
                          <a:schemeClr val="tx1"/>
                        </a:solidFill>
                        <a:effectLst/>
                        <a:latin typeface="+mn-lt"/>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r" fontAlgn="b"/>
                      <a:r>
                        <a:rPr lang="en-ZA" sz="1050" b="0" i="0" u="none" strike="noStrike" dirty="0">
                          <a:solidFill>
                            <a:schemeClr val="tx1"/>
                          </a:solidFill>
                          <a:effectLst/>
                          <a:latin typeface="+mn-lt"/>
                        </a:rPr>
                        <a:t>    4 367 572 </a:t>
                      </a:r>
                    </a:p>
                  </a:txBody>
                  <a:tcPr marL="0" marR="0" marT="0" marB="0" anchor="b">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en-ZA" sz="1050" b="0" i="0" u="none" strike="noStrike" dirty="0">
                          <a:solidFill>
                            <a:schemeClr val="tx1"/>
                          </a:solidFill>
                          <a:effectLst/>
                          <a:latin typeface="+mn-lt"/>
                        </a:rPr>
                        <a:t>     4 300 639 </a:t>
                      </a:r>
                    </a:p>
                  </a:txBody>
                  <a:tcPr marL="0" marR="0" marT="0" marB="0" anchor="b">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en-ZA" sz="1050" b="0" i="0" u="none" strike="noStrike" dirty="0" smtClean="0">
                          <a:solidFill>
                            <a:schemeClr val="tx1"/>
                          </a:solidFill>
                          <a:effectLst/>
                          <a:latin typeface="+mn-lt"/>
                        </a:rPr>
                        <a:t>98%</a:t>
                      </a:r>
                      <a:endParaRPr lang="en-ZA" sz="1050" b="0" i="0" u="none" strike="noStrike" dirty="0">
                        <a:solidFill>
                          <a:schemeClr val="tx1"/>
                        </a:solidFill>
                        <a:effectLst/>
                        <a:latin typeface="+mn-lt"/>
                      </a:endParaRPr>
                    </a:p>
                  </a:txBody>
                  <a:tcPr marL="9525" marR="9525" marT="9525" marB="0" anchor="b">
                    <a:lnB w="12700" cap="flat" cmpd="sng" algn="ctr">
                      <a:solidFill>
                        <a:schemeClr val="tx1"/>
                      </a:solidFill>
                      <a:prstDash val="solid"/>
                      <a:round/>
                      <a:headEnd type="none" w="med" len="med"/>
                      <a:tailEnd type="none" w="med" len="med"/>
                    </a:lnB>
                    <a:solidFill>
                      <a:schemeClr val="accent6">
                        <a:lumMod val="60000"/>
                        <a:lumOff val="40000"/>
                      </a:schemeClr>
                    </a:solidFill>
                  </a:tcPr>
                </a:tc>
              </a:tr>
              <a:tr h="195440">
                <a:tc>
                  <a:txBody>
                    <a:bodyPr/>
                    <a:lstStyle/>
                    <a:p>
                      <a:pPr algn="l" fontAlgn="b"/>
                      <a:r>
                        <a:rPr lang="en-ZA" sz="1200" b="1" i="0" u="none" strike="noStrike" dirty="0" smtClean="0">
                          <a:solidFill>
                            <a:srgbClr val="000000"/>
                          </a:solidFill>
                          <a:effectLst/>
                          <a:latin typeface="Calibri" panose="020F0502020204030204" pitchFamily="34" charset="0"/>
                        </a:rPr>
                        <a:t>Grand Total </a:t>
                      </a:r>
                      <a:endParaRPr lang="en-ZA" sz="12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ZA" sz="1050" b="1" i="0" u="none" strike="noStrike" dirty="0">
                          <a:solidFill>
                            <a:schemeClr val="tx1"/>
                          </a:solidFill>
                          <a:effectLst/>
                          <a:latin typeface="+mn-lt"/>
                        </a:rPr>
                        <a:t>20 951 373</a:t>
                      </a: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50" b="1" i="0" u="none" strike="noStrike" dirty="0">
                          <a:solidFill>
                            <a:schemeClr val="tx1"/>
                          </a:solidFill>
                          <a:effectLst/>
                          <a:latin typeface="+mn-lt"/>
                        </a:rPr>
                        <a:t>19 566 232</a:t>
                      </a: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b="1" i="0" u="none" strike="noStrike" dirty="0">
                          <a:solidFill>
                            <a:srgbClr val="000000"/>
                          </a:solidFill>
                          <a:effectLst/>
                          <a:latin typeface="Calibri" panose="020F0502020204030204" pitchFamily="34" charset="0"/>
                        </a:rPr>
                        <a:t>1 385 141</a:t>
                      </a: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ZA" sz="1100" b="1" i="0" u="none" strike="noStrike" dirty="0">
                          <a:solidFill>
                            <a:srgbClr val="000000"/>
                          </a:solidFill>
                          <a:effectLst/>
                          <a:latin typeface="Calibri" panose="020F0502020204030204" pitchFamily="34" charset="0"/>
                        </a:rPr>
                        <a:t>93%</a:t>
                      </a: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050" b="1" i="0" u="none" strike="noStrike" dirty="0">
                          <a:solidFill>
                            <a:schemeClr val="tx1"/>
                          </a:solidFill>
                          <a:effectLst/>
                          <a:latin typeface="+mn-lt"/>
                        </a:rPr>
                        <a:t>19 348 594</a:t>
                      </a: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b"/>
                      <a:r>
                        <a:rPr lang="en-ZA" sz="1050" b="1" i="0" u="none" strike="noStrike" dirty="0">
                          <a:solidFill>
                            <a:schemeClr val="tx1"/>
                          </a:solidFill>
                          <a:effectLst/>
                          <a:latin typeface="+mn-lt"/>
                        </a:rPr>
                        <a:t>19 012 543</a:t>
                      </a: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algn="r" defTabSz="914400" rtl="0" eaLnBrk="1" fontAlgn="b" latinLnBrk="0" hangingPunct="1">
                        <a:lnSpc>
                          <a:spcPts val="1300"/>
                        </a:lnSpc>
                        <a:spcBef>
                          <a:spcPts val="150"/>
                        </a:spcBef>
                        <a:spcAft>
                          <a:spcPts val="150"/>
                        </a:spcAft>
                      </a:pPr>
                      <a:r>
                        <a:rPr lang="en-ZA" sz="1050" b="1" kern="1200" dirty="0" smtClean="0">
                          <a:solidFill>
                            <a:schemeClr val="tx1"/>
                          </a:solidFill>
                          <a:effectLst/>
                          <a:latin typeface="+mn-lt"/>
                          <a:ea typeface="Times New Roman" panose="02020603050405020304" pitchFamily="18" charset="0"/>
                          <a:cs typeface="Arial" panose="020B0604020202020204" pitchFamily="34" charset="0"/>
                        </a:rPr>
                        <a:t>98%</a:t>
                      </a:r>
                      <a:endParaRPr lang="en-ZA" sz="1050" b="1" kern="1200" dirty="0">
                        <a:solidFill>
                          <a:schemeClr val="tx1"/>
                        </a:solidFill>
                        <a:effectLst/>
                        <a:latin typeface="+mn-lt"/>
                        <a:ea typeface="Times New Roman" panose="02020603050405020304" pitchFamily="18" charset="0"/>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bl>
          </a:graphicData>
        </a:graphic>
      </p:graphicFrame>
    </p:spTree>
    <p:extLst>
      <p:ext uri="{BB962C8B-B14F-4D97-AF65-F5344CB8AC3E}">
        <p14:creationId xmlns:p14="http://schemas.microsoft.com/office/powerpoint/2010/main" xmlns="" val="58899949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73</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ZA" sz="2400" b="1" dirty="0">
                <a:solidFill>
                  <a:schemeClr val="bg1"/>
                </a:solidFill>
              </a:rPr>
              <a:t>Notes to Expenditure Summary </a:t>
            </a:r>
            <a:endParaRPr lang="en-ZA" sz="2400" b="1" dirty="0" smtClean="0">
              <a:solidFill>
                <a:schemeClr val="bg1"/>
              </a:solidFill>
            </a:endParaRPr>
          </a:p>
          <a:p>
            <a:r>
              <a:rPr lang="en-ZA" sz="2400" b="1" dirty="0" smtClean="0">
                <a:solidFill>
                  <a:schemeClr val="bg1"/>
                </a:solidFill>
              </a:rPr>
              <a:t>per </a:t>
            </a:r>
            <a:r>
              <a:rPr lang="en-ZA" sz="2400" b="1" dirty="0">
                <a:solidFill>
                  <a:schemeClr val="bg1"/>
                </a:solidFill>
              </a:rPr>
              <a:t>Economic Classification</a:t>
            </a: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Content Placeholder 4"/>
          <p:cNvGraphicFramePr>
            <a:graphicFrameLocks/>
          </p:cNvGraphicFramePr>
          <p:nvPr>
            <p:extLst>
              <p:ext uri="{D42A27DB-BD31-4B8C-83A1-F6EECF244321}">
                <p14:modId xmlns:p14="http://schemas.microsoft.com/office/powerpoint/2010/main" xmlns="" val="3935236389"/>
              </p:ext>
            </p:extLst>
          </p:nvPr>
        </p:nvGraphicFramePr>
        <p:xfrm>
          <a:off x="86196" y="836884"/>
          <a:ext cx="9041623" cy="5171440"/>
        </p:xfrm>
        <a:graphic>
          <a:graphicData uri="http://schemas.openxmlformats.org/drawingml/2006/table">
            <a:tbl>
              <a:tblPr firstRow="1" bandRow="1">
                <a:tableStyleId>{93296810-A885-4BE3-A3E7-6D5BEEA58F35}</a:tableStyleId>
              </a:tblPr>
              <a:tblGrid>
                <a:gridCol w="9041623"/>
              </a:tblGrid>
              <a:tr h="370840">
                <a:tc>
                  <a:txBody>
                    <a:bodyPr/>
                    <a:lstStyle/>
                    <a:p>
                      <a:r>
                        <a:rPr lang="en-ZA" sz="1600" dirty="0" smtClean="0">
                          <a:solidFill>
                            <a:schemeClr val="tx1"/>
                          </a:solidFill>
                        </a:rPr>
                        <a:t>Current year</a:t>
                      </a:r>
                      <a:r>
                        <a:rPr lang="en-ZA" sz="1600" baseline="0" dirty="0" smtClean="0">
                          <a:solidFill>
                            <a:schemeClr val="tx1"/>
                          </a:solidFill>
                        </a:rPr>
                        <a:t> budget  and expenditure analysis</a:t>
                      </a:r>
                      <a:endParaRPr lang="en-ZA" sz="1600" dirty="0">
                        <a:solidFill>
                          <a:schemeClr val="tx1"/>
                        </a:solidFill>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1" kern="1200" dirty="0" smtClean="0">
                          <a:solidFill>
                            <a:schemeClr val="dk1"/>
                          </a:solidFill>
                          <a:effectLst/>
                          <a:latin typeface="+mn-lt"/>
                          <a:ea typeface="+mn-ea"/>
                          <a:cs typeface="+mn-cs"/>
                        </a:rPr>
                        <a:t>Cleaning and gardening</a:t>
                      </a:r>
                      <a:endParaRPr lang="en-ZA" sz="1600" kern="1200" dirty="0" smtClean="0">
                        <a:solidFill>
                          <a:schemeClr val="dk1"/>
                        </a:solidFill>
                        <a:effectLst/>
                        <a:latin typeface="+mn-lt"/>
                        <a:ea typeface="+mn-ea"/>
                        <a:cs typeface="+mn-cs"/>
                      </a:endParaRPr>
                    </a:p>
                  </a:txBody>
                  <a:tcPr/>
                </a:tc>
              </a:tr>
              <a:tr h="370840">
                <a:tc>
                  <a:txBody>
                    <a:bodyPr/>
                    <a:lstStyle/>
                    <a:p>
                      <a:pPr algn="just"/>
                      <a:r>
                        <a:rPr lang="en-ZA" sz="1400" kern="1200" dirty="0" smtClean="0">
                          <a:solidFill>
                            <a:schemeClr val="dk1"/>
                          </a:solidFill>
                          <a:effectLst/>
                          <a:latin typeface="+mn-lt"/>
                          <a:ea typeface="+mn-ea"/>
                          <a:cs typeface="+mn-cs"/>
                        </a:rPr>
                        <a:t>Cleaning and horticultural services are provided to the facilities occupied by PMTE, Justice and Prestige. These services are delivered partially through in-house capability and partially through the use of external service providers. The variances is attributable to the delay in the procurement of new contracts where the existing contracts have expired. The reason for the delay was the extended time it took to obtain the security vetting results. </a:t>
                      </a:r>
                      <a:endParaRPr lang="en-ZA" sz="1800" kern="1200" dirty="0">
                        <a:solidFill>
                          <a:schemeClr val="dk1"/>
                        </a:solidFill>
                        <a:effectLst/>
                        <a:latin typeface="+mn-lt"/>
                        <a:ea typeface="+mn-ea"/>
                        <a:cs typeface="+mn-cs"/>
                      </a:endParaRPr>
                    </a:p>
                  </a:txBody>
                  <a:tcPr/>
                </a:tc>
              </a:tr>
              <a:tr h="370840">
                <a:tc>
                  <a:txBody>
                    <a:bodyPr/>
                    <a:lstStyle/>
                    <a:p>
                      <a:r>
                        <a:rPr lang="en-ZA" sz="1600" b="1" kern="1200" dirty="0" smtClean="0">
                          <a:solidFill>
                            <a:schemeClr val="dk1"/>
                          </a:solidFill>
                          <a:effectLst/>
                          <a:latin typeface="+mn-lt"/>
                          <a:ea typeface="+mn-ea"/>
                          <a:cs typeface="+mn-cs"/>
                        </a:rPr>
                        <a:t>Administrative, goods and services</a:t>
                      </a:r>
                      <a:endParaRPr lang="en-ZA" sz="1600" kern="1200" dirty="0">
                        <a:solidFill>
                          <a:schemeClr val="dk1"/>
                        </a:solidFill>
                        <a:effectLst/>
                        <a:latin typeface="+mn-lt"/>
                        <a:ea typeface="+mn-ea"/>
                        <a:cs typeface="+mn-cs"/>
                      </a:endParaRPr>
                    </a:p>
                  </a:txBody>
                  <a:tcPr/>
                </a:tc>
              </a:tr>
              <a:tr h="370840">
                <a:tc>
                  <a:txBody>
                    <a:bodyPr/>
                    <a:lstStyle/>
                    <a:p>
                      <a:pPr algn="just"/>
                      <a:r>
                        <a:rPr lang="en-ZA" sz="1400" kern="1200" dirty="0" smtClean="0">
                          <a:solidFill>
                            <a:schemeClr val="tx1"/>
                          </a:solidFill>
                          <a:effectLst/>
                          <a:latin typeface="+mn-lt"/>
                          <a:ea typeface="+mn-ea"/>
                          <a:cs typeface="+mn-cs"/>
                        </a:rPr>
                        <a:t>The over-expenditure on administrative goods and services includes losses from projects and other disallowances amounting to R146m that were not budgeted for.  This unplanned loss was offset by savings on budgeted</a:t>
                      </a:r>
                      <a:r>
                        <a:rPr lang="en-ZA" sz="1400" kern="1200" baseline="0" dirty="0" smtClean="0">
                          <a:solidFill>
                            <a:schemeClr val="tx1"/>
                          </a:solidFill>
                          <a:effectLst/>
                          <a:latin typeface="+mn-lt"/>
                          <a:ea typeface="+mn-ea"/>
                          <a:cs typeface="+mn-cs"/>
                        </a:rPr>
                        <a:t> goods and services of </a:t>
                      </a:r>
                      <a:r>
                        <a:rPr lang="en-ZA" sz="1400" kern="1200" dirty="0" smtClean="0">
                          <a:solidFill>
                            <a:schemeClr val="tx1"/>
                          </a:solidFill>
                          <a:effectLst/>
                          <a:latin typeface="+mn-lt"/>
                          <a:ea typeface="+mn-ea"/>
                          <a:cs typeface="+mn-cs"/>
                        </a:rPr>
                        <a:t>approximately R100m. </a:t>
                      </a:r>
                    </a:p>
                  </a:txBody>
                  <a:tcPr/>
                </a:tc>
              </a:tr>
              <a:tr h="370840">
                <a:tc>
                  <a:txBody>
                    <a:bodyPr/>
                    <a:lstStyle/>
                    <a:p>
                      <a:r>
                        <a:rPr lang="en-ZA" sz="1600" b="1" kern="1200" dirty="0" smtClean="0">
                          <a:solidFill>
                            <a:schemeClr val="dk1"/>
                          </a:solidFill>
                          <a:effectLst/>
                          <a:latin typeface="+mn-lt"/>
                          <a:ea typeface="+mn-ea"/>
                          <a:cs typeface="+mn-cs"/>
                        </a:rPr>
                        <a:t>Maintenance</a:t>
                      </a:r>
                      <a:endParaRPr lang="en-ZA" sz="1600" kern="1200" dirty="0">
                        <a:solidFill>
                          <a:schemeClr val="dk1"/>
                        </a:solidFill>
                        <a:effectLst/>
                        <a:latin typeface="+mn-lt"/>
                        <a:ea typeface="+mn-ea"/>
                        <a:cs typeface="+mn-cs"/>
                      </a:endParaRPr>
                    </a:p>
                  </a:txBody>
                  <a:tcPr/>
                </a:tc>
              </a:tr>
              <a:tr h="370840">
                <a:tc>
                  <a:txBody>
                    <a:bodyPr/>
                    <a:lstStyle/>
                    <a:p>
                      <a:pPr algn="just"/>
                      <a:r>
                        <a:rPr lang="en-ZA" sz="1400" kern="1200" dirty="0" smtClean="0">
                          <a:solidFill>
                            <a:schemeClr val="dk1"/>
                          </a:solidFill>
                          <a:effectLst/>
                          <a:latin typeface="+mn-lt"/>
                          <a:ea typeface="+mn-ea"/>
                          <a:cs typeface="+mn-cs"/>
                        </a:rPr>
                        <a:t>Maintenance comprises of planned maintenance and unplanned maintenance.</a:t>
                      </a:r>
                    </a:p>
                    <a:p>
                      <a:pPr algn="just"/>
                      <a:r>
                        <a:rPr lang="en-ZA" sz="1400" kern="1200" dirty="0" smtClean="0">
                          <a:solidFill>
                            <a:schemeClr val="dk1"/>
                          </a:solidFill>
                          <a:effectLst/>
                          <a:latin typeface="+mn-lt"/>
                          <a:ea typeface="+mn-ea"/>
                          <a:cs typeface="+mn-cs"/>
                        </a:rPr>
                        <a:t>For planned maintenance the budget is based on the cash flow projection relating to the planned projects rolled-out of an </a:t>
                      </a:r>
                      <a:r>
                        <a:rPr lang="en-ZA" sz="1400" kern="1200" dirty="0" smtClean="0">
                          <a:solidFill>
                            <a:schemeClr val="tx1"/>
                          </a:solidFill>
                          <a:effectLst/>
                          <a:latin typeface="+mn-lt"/>
                          <a:ea typeface="+mn-ea"/>
                          <a:cs typeface="+mn-cs"/>
                        </a:rPr>
                        <a:t>extensive project portfolio. </a:t>
                      </a:r>
                      <a:r>
                        <a:rPr lang="en-ZA" sz="1400" kern="1200" dirty="0" smtClean="0">
                          <a:solidFill>
                            <a:schemeClr val="dk1"/>
                          </a:solidFill>
                          <a:effectLst/>
                          <a:latin typeface="+mn-lt"/>
                          <a:ea typeface="+mn-ea"/>
                          <a:cs typeface="+mn-cs"/>
                        </a:rPr>
                        <a:t>Other reasons for the underspending was due to the delay in the execution of facilities</a:t>
                      </a:r>
                      <a:r>
                        <a:rPr lang="en-ZA" sz="1400" kern="1200" baseline="0" dirty="0" smtClean="0">
                          <a:solidFill>
                            <a:schemeClr val="dk1"/>
                          </a:solidFill>
                          <a:effectLst/>
                          <a:latin typeface="+mn-lt"/>
                          <a:ea typeface="+mn-ea"/>
                          <a:cs typeface="+mn-cs"/>
                        </a:rPr>
                        <a:t> and construction </a:t>
                      </a:r>
                      <a:r>
                        <a:rPr lang="en-ZA" sz="1400" kern="1200" dirty="0" smtClean="0">
                          <a:solidFill>
                            <a:schemeClr val="dk1"/>
                          </a:solidFill>
                          <a:effectLst/>
                          <a:latin typeface="+mn-lt"/>
                          <a:ea typeface="+mn-ea"/>
                          <a:cs typeface="+mn-cs"/>
                        </a:rPr>
                        <a:t>projects which was caused by poor performance of some of the contractors. Some being liquidated or in financial distress. </a:t>
                      </a:r>
                    </a:p>
                    <a:p>
                      <a:pPr algn="just"/>
                      <a:r>
                        <a:rPr lang="en-ZA" sz="1400" kern="1200" dirty="0" smtClean="0">
                          <a:solidFill>
                            <a:schemeClr val="dk1"/>
                          </a:solidFill>
                          <a:effectLst/>
                          <a:latin typeface="+mn-lt"/>
                          <a:ea typeface="+mn-ea"/>
                          <a:cs typeface="+mn-cs"/>
                        </a:rPr>
                        <a:t>For unplanned maintenance the budget relates to day-to-day breakdowns and routine maintenance done on installations such as air conditioners, boilers, water treatment plants, etc. Due to the nature of the expense, the budget is monitored and adjusted frequently but needs to be flexible as the number of breakdowns cannot be predicted. Additional funding was provided to assist with the payment of long outstanding accruals. </a:t>
                      </a:r>
                    </a:p>
                  </a:txBody>
                  <a:tcPr/>
                </a:tc>
              </a:tr>
            </a:tbl>
          </a:graphicData>
        </a:graphic>
      </p:graphicFrame>
    </p:spTree>
    <p:extLst>
      <p:ext uri="{BB962C8B-B14F-4D97-AF65-F5344CB8AC3E}">
        <p14:creationId xmlns:p14="http://schemas.microsoft.com/office/powerpoint/2010/main" xmlns="" val="85842327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74</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ZA" sz="2400" b="1" dirty="0">
                <a:solidFill>
                  <a:schemeClr val="bg1"/>
                </a:solidFill>
              </a:rPr>
              <a:t>Notes to Expenditure Summary </a:t>
            </a:r>
            <a:endParaRPr lang="en-ZA" sz="2400" b="1" dirty="0" smtClean="0">
              <a:solidFill>
                <a:schemeClr val="bg1"/>
              </a:solidFill>
            </a:endParaRPr>
          </a:p>
          <a:p>
            <a:r>
              <a:rPr lang="en-ZA" sz="2400" b="1" dirty="0" smtClean="0">
                <a:solidFill>
                  <a:schemeClr val="bg1"/>
                </a:solidFill>
              </a:rPr>
              <a:t>per </a:t>
            </a:r>
            <a:r>
              <a:rPr lang="en-ZA" sz="2400" b="1" dirty="0">
                <a:solidFill>
                  <a:schemeClr val="bg1"/>
                </a:solidFill>
              </a:rPr>
              <a:t>Economic Classification</a:t>
            </a: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Content Placeholder 4"/>
          <p:cNvGraphicFramePr>
            <a:graphicFrameLocks/>
          </p:cNvGraphicFramePr>
          <p:nvPr>
            <p:extLst>
              <p:ext uri="{D42A27DB-BD31-4B8C-83A1-F6EECF244321}">
                <p14:modId xmlns:p14="http://schemas.microsoft.com/office/powerpoint/2010/main" xmlns="" val="893413305"/>
              </p:ext>
            </p:extLst>
          </p:nvPr>
        </p:nvGraphicFramePr>
        <p:xfrm>
          <a:off x="107950" y="1052736"/>
          <a:ext cx="8712522" cy="3464560"/>
        </p:xfrm>
        <a:graphic>
          <a:graphicData uri="http://schemas.openxmlformats.org/drawingml/2006/table">
            <a:tbl>
              <a:tblPr firstRow="1" bandRow="1">
                <a:tableStyleId>{93296810-A885-4BE3-A3E7-6D5BEEA58F35}</a:tableStyleId>
              </a:tblPr>
              <a:tblGrid>
                <a:gridCol w="8712522"/>
              </a:tblGrid>
              <a:tr h="370840">
                <a:tc>
                  <a:txBody>
                    <a:bodyPr/>
                    <a:lstStyle/>
                    <a:p>
                      <a:r>
                        <a:rPr lang="en-ZA" sz="1600" dirty="0" smtClean="0">
                          <a:solidFill>
                            <a:schemeClr val="tx1"/>
                          </a:solidFill>
                        </a:rPr>
                        <a:t>Current year</a:t>
                      </a:r>
                      <a:r>
                        <a:rPr lang="en-ZA" sz="1600" baseline="0" dirty="0" smtClean="0">
                          <a:solidFill>
                            <a:schemeClr val="tx1"/>
                          </a:solidFill>
                        </a:rPr>
                        <a:t> budget  and expenditure analysis</a:t>
                      </a:r>
                      <a:endParaRPr lang="en-ZA" sz="1600" dirty="0">
                        <a:solidFill>
                          <a:schemeClr val="tx1"/>
                        </a:solidFill>
                      </a:endParaRPr>
                    </a:p>
                  </a:txBody>
                  <a:tcPr/>
                </a:tc>
              </a:tr>
              <a:tr h="370840">
                <a:tc>
                  <a:txBody>
                    <a:bodyPr/>
                    <a:lstStyle/>
                    <a:p>
                      <a:r>
                        <a:rPr lang="en-ZA" sz="1600" b="1" kern="1200" dirty="0" smtClean="0">
                          <a:solidFill>
                            <a:schemeClr val="dk1"/>
                          </a:solidFill>
                          <a:effectLst/>
                          <a:latin typeface="+mn-lt"/>
                          <a:ea typeface="+mn-ea"/>
                          <a:cs typeface="+mn-cs"/>
                        </a:rPr>
                        <a:t>Property rates and municipal services</a:t>
                      </a:r>
                      <a:endParaRPr lang="en-ZA" sz="1600" kern="1200" dirty="0">
                        <a:solidFill>
                          <a:schemeClr val="dk1"/>
                        </a:solidFill>
                        <a:effectLst/>
                        <a:latin typeface="+mn-lt"/>
                        <a:ea typeface="+mn-ea"/>
                        <a:cs typeface="+mn-cs"/>
                      </a:endParaRPr>
                    </a:p>
                  </a:txBody>
                  <a:tcPr/>
                </a:tc>
              </a:tr>
              <a:tr h="370840">
                <a:tc>
                  <a:txBody>
                    <a:bodyPr/>
                    <a:lstStyle/>
                    <a:p>
                      <a:pPr algn="just"/>
                      <a:r>
                        <a:rPr lang="en-ZA" sz="1400" kern="1200" dirty="0" smtClean="0">
                          <a:solidFill>
                            <a:schemeClr val="dk1"/>
                          </a:solidFill>
                          <a:effectLst/>
                          <a:latin typeface="+mn-lt"/>
                          <a:ea typeface="+mn-ea"/>
                          <a:cs typeface="+mn-cs"/>
                        </a:rPr>
                        <a:t>The underspending on property rates of R176m and municipal services of R25m were due to the extended time</a:t>
                      </a:r>
                      <a:r>
                        <a:rPr lang="en-ZA" sz="1400" kern="1200" baseline="0" dirty="0" smtClean="0">
                          <a:solidFill>
                            <a:schemeClr val="dk1"/>
                          </a:solidFill>
                          <a:effectLst/>
                          <a:latin typeface="+mn-lt"/>
                          <a:ea typeface="+mn-ea"/>
                          <a:cs typeface="+mn-cs"/>
                        </a:rPr>
                        <a:t> taken to validate the ownership of the properties and the re-performing of municipal statement of accounts. </a:t>
                      </a:r>
                      <a:endParaRPr lang="en-ZA" sz="1400" kern="1200" dirty="0">
                        <a:solidFill>
                          <a:schemeClr val="dk1"/>
                        </a:solidFill>
                        <a:effectLst/>
                        <a:latin typeface="+mn-lt"/>
                        <a:ea typeface="+mn-ea"/>
                        <a:cs typeface="+mn-cs"/>
                      </a:endParaRPr>
                    </a:p>
                  </a:txBody>
                  <a:tcPr/>
                </a:tc>
              </a:tr>
              <a:tr h="370840">
                <a:tc>
                  <a:txBody>
                    <a:bodyPr/>
                    <a:lstStyle/>
                    <a:p>
                      <a:r>
                        <a:rPr lang="en-ZA" sz="1600" b="1" kern="1200" dirty="0" smtClean="0">
                          <a:solidFill>
                            <a:schemeClr val="dk1"/>
                          </a:solidFill>
                          <a:effectLst/>
                          <a:latin typeface="+mn-lt"/>
                          <a:ea typeface="+mn-ea"/>
                          <a:cs typeface="+mn-cs"/>
                        </a:rPr>
                        <a:t>Capital recoverable expenditure</a:t>
                      </a:r>
                      <a:endParaRPr lang="en-ZA" sz="1600" kern="1200" dirty="0">
                        <a:solidFill>
                          <a:schemeClr val="dk1"/>
                        </a:solidFill>
                        <a:effectLst/>
                        <a:latin typeface="+mn-lt"/>
                        <a:ea typeface="+mn-ea"/>
                        <a:cs typeface="+mn-cs"/>
                      </a:endParaRPr>
                    </a:p>
                  </a:txBody>
                  <a:tcPr/>
                </a:tc>
              </a:tr>
              <a:tr h="370840">
                <a:tc>
                  <a:txBody>
                    <a:bodyPr/>
                    <a:lstStyle/>
                    <a:p>
                      <a:pPr algn="just"/>
                      <a:r>
                        <a:rPr lang="en-ZA" sz="1400" kern="1200" dirty="0" smtClean="0">
                          <a:solidFill>
                            <a:schemeClr val="dk1"/>
                          </a:solidFill>
                          <a:effectLst/>
                          <a:latin typeface="+mn-lt"/>
                          <a:ea typeface="+mn-ea"/>
                          <a:cs typeface="+mn-cs"/>
                        </a:rPr>
                        <a:t>The reasons for the underspending was due to the delay in the execution of projects which was caused by poor performance of some of the contractors, delays in appointing new contractors, approval of funds and the impact of the extension of time on some of the projects.  </a:t>
                      </a:r>
                      <a:endParaRPr lang="en-ZA" sz="1400" kern="1200" dirty="0" smtClean="0">
                        <a:solidFill>
                          <a:srgbClr val="FF0000"/>
                        </a:solidFill>
                        <a:effectLst/>
                        <a:latin typeface="+mn-lt"/>
                        <a:ea typeface="+mn-ea"/>
                        <a:cs typeface="+mn-cs"/>
                      </a:endParaRPr>
                    </a:p>
                  </a:txBody>
                  <a:tcPr/>
                </a:tc>
              </a:tr>
              <a:tr h="370840">
                <a:tc>
                  <a:txBody>
                    <a:bodyPr/>
                    <a:lstStyle/>
                    <a:p>
                      <a:r>
                        <a:rPr lang="en-ZA" sz="1600" b="1" kern="1200" dirty="0" smtClean="0">
                          <a:solidFill>
                            <a:schemeClr val="dk1"/>
                          </a:solidFill>
                          <a:effectLst/>
                          <a:latin typeface="+mn-lt"/>
                          <a:ea typeface="+mn-ea"/>
                          <a:cs typeface="+mn-cs"/>
                        </a:rPr>
                        <a:t>Capital non-recoverable expenditure</a:t>
                      </a:r>
                      <a:endParaRPr lang="en-ZA" sz="1600" kern="1200" dirty="0">
                        <a:solidFill>
                          <a:schemeClr val="dk1"/>
                        </a:solidFill>
                        <a:effectLst/>
                        <a:latin typeface="+mn-lt"/>
                        <a:ea typeface="+mn-ea"/>
                        <a:cs typeface="+mn-cs"/>
                      </a:endParaRPr>
                    </a:p>
                  </a:txBody>
                  <a:tcPr/>
                </a:tc>
              </a:tr>
              <a:tr h="370840">
                <a:tc>
                  <a:txBody>
                    <a:bodyPr/>
                    <a:lstStyle/>
                    <a:p>
                      <a:r>
                        <a:rPr lang="en-ZA" sz="1400" kern="1200" dirty="0" smtClean="0">
                          <a:solidFill>
                            <a:schemeClr val="dk1"/>
                          </a:solidFill>
                          <a:effectLst/>
                          <a:latin typeface="+mn-lt"/>
                          <a:ea typeface="+mn-ea"/>
                          <a:cs typeface="+mn-cs"/>
                        </a:rPr>
                        <a:t>The reasons for underspending on this budget was due to the poor performance by the contractors and the delay and extension of time on some of the projects.  Formal</a:t>
                      </a:r>
                      <a:r>
                        <a:rPr lang="en-ZA" sz="1400" kern="1200" baseline="0" dirty="0" smtClean="0">
                          <a:solidFill>
                            <a:schemeClr val="dk1"/>
                          </a:solidFill>
                          <a:effectLst/>
                          <a:latin typeface="+mn-lt"/>
                          <a:ea typeface="+mn-ea"/>
                          <a:cs typeface="+mn-cs"/>
                        </a:rPr>
                        <a:t> processes were followed </a:t>
                      </a:r>
                      <a:r>
                        <a:rPr lang="en-ZA" sz="1400" kern="1200" dirty="0" smtClean="0">
                          <a:solidFill>
                            <a:schemeClr val="dk1"/>
                          </a:solidFill>
                          <a:effectLst/>
                          <a:latin typeface="+mn-lt"/>
                          <a:ea typeface="+mn-ea"/>
                          <a:cs typeface="+mn-cs"/>
                        </a:rPr>
                        <a:t>to accelerate the work and bring progress back to track.</a:t>
                      </a:r>
                    </a:p>
                  </a:txBody>
                  <a:tcPr/>
                </a:tc>
              </a:tr>
            </a:tbl>
          </a:graphicData>
        </a:graphic>
      </p:graphicFrame>
    </p:spTree>
    <p:extLst>
      <p:ext uri="{BB962C8B-B14F-4D97-AF65-F5344CB8AC3E}">
        <p14:creationId xmlns:p14="http://schemas.microsoft.com/office/powerpoint/2010/main" xmlns="" val="312403960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75</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ZA" sz="2400" b="1" kern="0" dirty="0">
                <a:solidFill>
                  <a:srgbClr val="FFFFFF"/>
                </a:solidFill>
                <a:latin typeface="Calibri" panose="020F0502020204030204" pitchFamily="34" charset="0"/>
              </a:rPr>
              <a:t>Summary Expenditure per Programme </a:t>
            </a:r>
            <a:endParaRPr lang="en-ZA" sz="2400" b="1" kern="0" dirty="0" smtClean="0">
              <a:solidFill>
                <a:srgbClr val="FFFFFF"/>
              </a:solidFill>
              <a:latin typeface="Calibri" panose="020F0502020204030204" pitchFamily="34" charset="0"/>
            </a:endParaRPr>
          </a:p>
          <a:p>
            <a:r>
              <a:rPr lang="en-ZA" sz="2400" b="1" kern="0" dirty="0" smtClean="0">
                <a:solidFill>
                  <a:srgbClr val="FFFFFF"/>
                </a:solidFill>
                <a:latin typeface="Calibri" panose="020F0502020204030204" pitchFamily="34" charset="0"/>
              </a:rPr>
              <a:t>– </a:t>
            </a:r>
            <a:r>
              <a:rPr lang="en-ZA" sz="2400" b="1" kern="0" dirty="0">
                <a:solidFill>
                  <a:srgbClr val="FFFFFF"/>
                </a:solidFill>
                <a:latin typeface="Calibri" panose="020F0502020204030204" pitchFamily="34" charset="0"/>
              </a:rPr>
              <a:t>31 March 2019</a:t>
            </a:r>
            <a:endParaRPr lang="en-ZA" sz="2400" b="1" dirty="0">
              <a:solidFill>
                <a:schemeClr val="bg1"/>
              </a:solidFill>
            </a:endParaRP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xmlns="" val="1468032606"/>
              </p:ext>
            </p:extLst>
          </p:nvPr>
        </p:nvGraphicFramePr>
        <p:xfrm>
          <a:off x="161844" y="1018293"/>
          <a:ext cx="8820312" cy="4498942"/>
        </p:xfrm>
        <a:graphic>
          <a:graphicData uri="http://schemas.openxmlformats.org/drawingml/2006/table">
            <a:tbl>
              <a:tblPr bandRow="1">
                <a:tableStyleId>{93296810-A885-4BE3-A3E7-6D5BEEA58F35}</a:tableStyleId>
              </a:tblPr>
              <a:tblGrid>
                <a:gridCol w="2808312"/>
                <a:gridCol w="900000"/>
                <a:gridCol w="900000"/>
                <a:gridCol w="900000"/>
                <a:gridCol w="792000"/>
                <a:gridCol w="900000"/>
                <a:gridCol w="900000"/>
                <a:gridCol w="720000"/>
              </a:tblGrid>
              <a:tr h="307012">
                <a:tc>
                  <a:txBody>
                    <a:bodyPr/>
                    <a:lstStyle/>
                    <a:p>
                      <a:pPr>
                        <a:lnSpc>
                          <a:spcPts val="1200"/>
                        </a:lnSpc>
                        <a:spcBef>
                          <a:spcPts val="150"/>
                        </a:spcBef>
                        <a:spcAft>
                          <a:spcPts val="150"/>
                        </a:spcAft>
                      </a:pPr>
                      <a:r>
                        <a:rPr lang="en-GB" sz="1000" dirty="0">
                          <a:effectLst/>
                          <a:latin typeface="+mn-lt"/>
                          <a:cs typeface="Arial" panose="020B0604020202020204" pitchFamily="34" charset="0"/>
                        </a:rPr>
                        <a:t> </a:t>
                      </a:r>
                      <a:endParaRPr lang="en-ZA" sz="1000" dirty="0">
                        <a:effectLst/>
                        <a:latin typeface="+mn-lt"/>
                        <a:ea typeface="Times New Roman"/>
                        <a:cs typeface="Arial" panose="020B0604020202020204" pitchFamily="34" charset="0"/>
                      </a:endParaRPr>
                    </a:p>
                  </a:txBody>
                  <a:tcPr marL="63850" marR="63850" marT="0" marB="0"/>
                </a:tc>
                <a:tc gridSpan="4">
                  <a:txBody>
                    <a:bodyPr/>
                    <a:lstStyle/>
                    <a:p>
                      <a:pPr algn="ctr">
                        <a:lnSpc>
                          <a:spcPts val="1200"/>
                        </a:lnSpc>
                        <a:spcBef>
                          <a:spcPts val="150"/>
                        </a:spcBef>
                        <a:spcAft>
                          <a:spcPts val="150"/>
                        </a:spcAft>
                      </a:pPr>
                      <a:r>
                        <a:rPr lang="en-GB" sz="1200" b="1" dirty="0" smtClean="0">
                          <a:effectLst/>
                          <a:latin typeface="+mn-lt"/>
                          <a:cs typeface="Arial" panose="020B0604020202020204" pitchFamily="34" charset="0"/>
                        </a:rPr>
                        <a:t>2018/19</a:t>
                      </a:r>
                      <a:endParaRPr lang="en-ZA" sz="1200" b="1" dirty="0">
                        <a:effectLst/>
                        <a:latin typeface="+mn-lt"/>
                        <a:ea typeface="Times New Roman"/>
                        <a:cs typeface="Arial" panose="020B0604020202020204" pitchFamily="34" charset="0"/>
                      </a:endParaRPr>
                    </a:p>
                  </a:txBody>
                  <a:tcPr marL="63850" marR="63850" marT="0" marB="0"/>
                </a:tc>
                <a:tc hMerge="1">
                  <a:txBody>
                    <a:bodyPr/>
                    <a:lstStyle/>
                    <a:p>
                      <a:endParaRPr lang="en-ZA"/>
                    </a:p>
                  </a:txBody>
                  <a:tcPr/>
                </a:tc>
                <a:tc hMerge="1">
                  <a:txBody>
                    <a:bodyPr/>
                    <a:lstStyle/>
                    <a:p>
                      <a:endParaRPr lang="en-ZA"/>
                    </a:p>
                  </a:txBody>
                  <a:tcPr/>
                </a:tc>
                <a:tc hMerge="1">
                  <a:txBody>
                    <a:bodyPr/>
                    <a:lstStyle/>
                    <a:p>
                      <a:endParaRPr lang="en-ZA"/>
                    </a:p>
                  </a:txBody>
                  <a:tcPr/>
                </a:tc>
                <a:tc gridSpan="2">
                  <a:txBody>
                    <a:bodyPr/>
                    <a:lstStyle/>
                    <a:p>
                      <a:pPr algn="ctr">
                        <a:lnSpc>
                          <a:spcPts val="1200"/>
                        </a:lnSpc>
                        <a:spcBef>
                          <a:spcPts val="150"/>
                        </a:spcBef>
                        <a:spcAft>
                          <a:spcPts val="150"/>
                        </a:spcAft>
                      </a:pPr>
                      <a:r>
                        <a:rPr lang="en-GB" sz="1200" b="1" dirty="0" smtClean="0">
                          <a:effectLst/>
                          <a:latin typeface="+mn-lt"/>
                          <a:cs typeface="Arial" panose="020B0604020202020204" pitchFamily="34" charset="0"/>
                        </a:rPr>
                        <a:t>2017/18</a:t>
                      </a:r>
                      <a:endParaRPr lang="en-ZA" sz="12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hMerge="1">
                  <a:txBody>
                    <a:bodyPr/>
                    <a:lstStyle/>
                    <a:p>
                      <a:endParaRPr lang="en-ZA"/>
                    </a:p>
                  </a:txBody>
                  <a:tcPr/>
                </a:tc>
                <a:tc>
                  <a:txBody>
                    <a:bodyPr/>
                    <a:lstStyle/>
                    <a:p>
                      <a:pPr algn="ctr">
                        <a:lnSpc>
                          <a:spcPts val="1200"/>
                        </a:lnSpc>
                        <a:spcBef>
                          <a:spcPts val="150"/>
                        </a:spcBef>
                        <a:spcAft>
                          <a:spcPts val="150"/>
                        </a:spcAft>
                      </a:pPr>
                      <a:endParaRPr lang="en-ZA" sz="1200" b="1"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r>
              <a:tr h="1137655">
                <a:tc>
                  <a:txBody>
                    <a:bodyPr/>
                    <a:lstStyle/>
                    <a:p>
                      <a:pPr>
                        <a:lnSpc>
                          <a:spcPts val="1200"/>
                        </a:lnSpc>
                        <a:spcBef>
                          <a:spcPts val="150"/>
                        </a:spcBef>
                        <a:spcAft>
                          <a:spcPts val="150"/>
                        </a:spcAft>
                      </a:pPr>
                      <a:endParaRPr lang="en-GB" sz="1000" b="1" dirty="0" smtClean="0">
                        <a:effectLst/>
                        <a:latin typeface="+mn-lt"/>
                        <a:cs typeface="Arial" panose="020B0604020202020204" pitchFamily="34" charset="0"/>
                      </a:endParaRPr>
                    </a:p>
                    <a:p>
                      <a:pPr>
                        <a:lnSpc>
                          <a:spcPts val="1200"/>
                        </a:lnSpc>
                        <a:spcBef>
                          <a:spcPts val="150"/>
                        </a:spcBef>
                        <a:spcAft>
                          <a:spcPts val="150"/>
                        </a:spcAft>
                      </a:pPr>
                      <a:endParaRPr lang="en-GB" sz="1000" b="1" dirty="0" smtClean="0">
                        <a:effectLst/>
                        <a:latin typeface="+mn-lt"/>
                        <a:cs typeface="Arial" panose="020B0604020202020204" pitchFamily="34" charset="0"/>
                      </a:endParaRPr>
                    </a:p>
                    <a:p>
                      <a:pPr marL="0" algn="l" defTabSz="914400" rtl="0" eaLnBrk="1" latinLnBrk="0" hangingPunct="1">
                        <a:lnSpc>
                          <a:spcPts val="1200"/>
                        </a:lnSpc>
                        <a:spcBef>
                          <a:spcPts val="150"/>
                        </a:spcBef>
                        <a:spcAft>
                          <a:spcPts val="150"/>
                        </a:spcAft>
                      </a:pPr>
                      <a:endParaRPr lang="en-GB" sz="1200" b="1" kern="1200" dirty="0" smtClean="0">
                        <a:solidFill>
                          <a:schemeClr val="dk1"/>
                        </a:solidFill>
                        <a:effectLst/>
                        <a:latin typeface="+mn-lt"/>
                        <a:ea typeface="+mn-ea"/>
                        <a:cs typeface="Arial" panose="020B0604020202020204" pitchFamily="34" charset="0"/>
                      </a:endParaRPr>
                    </a:p>
                    <a:p>
                      <a:pPr marL="0" algn="l" defTabSz="914400" rtl="0" eaLnBrk="1" latinLnBrk="0" hangingPunct="1">
                        <a:lnSpc>
                          <a:spcPts val="1200"/>
                        </a:lnSpc>
                        <a:spcBef>
                          <a:spcPts val="150"/>
                        </a:spcBef>
                        <a:spcAft>
                          <a:spcPts val="150"/>
                        </a:spcAft>
                      </a:pPr>
                      <a:r>
                        <a:rPr lang="en-GB" sz="1200" b="1" kern="1200" dirty="0" smtClean="0">
                          <a:solidFill>
                            <a:schemeClr val="dk1"/>
                          </a:solidFill>
                          <a:effectLst/>
                          <a:latin typeface="+mn-lt"/>
                          <a:ea typeface="+mn-ea"/>
                          <a:cs typeface="Arial" panose="020B0604020202020204" pitchFamily="34" charset="0"/>
                        </a:rPr>
                        <a:t>Programmes </a:t>
                      </a:r>
                      <a:r>
                        <a:rPr lang="en-GB" sz="1000" dirty="0">
                          <a:effectLst/>
                          <a:latin typeface="+mn-lt"/>
                          <a:cs typeface="Arial" panose="020B0604020202020204" pitchFamily="34" charset="0"/>
                        </a:rPr>
                        <a:t> </a:t>
                      </a: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200"/>
                        </a:lnSpc>
                        <a:spcBef>
                          <a:spcPts val="150"/>
                        </a:spcBef>
                        <a:spcAft>
                          <a:spcPts val="150"/>
                        </a:spcAft>
                      </a:pPr>
                      <a:r>
                        <a:rPr lang="en-GB" sz="1200" b="1" dirty="0" smtClean="0">
                          <a:effectLst/>
                          <a:latin typeface="+mn-lt"/>
                          <a:cs typeface="Arial" panose="020B0604020202020204" pitchFamily="34" charset="0"/>
                        </a:rPr>
                        <a:t>Final Budget</a:t>
                      </a:r>
                      <a:endParaRPr lang="en-ZA" sz="1200" b="1" dirty="0">
                        <a:effectLst/>
                        <a:latin typeface="+mn-lt"/>
                        <a:ea typeface="Times New Roman"/>
                        <a:cs typeface="Arial" panose="020B0604020202020204" pitchFamily="34" charset="0"/>
                      </a:endParaRPr>
                    </a:p>
                  </a:txBody>
                  <a:tcPr marL="63850" marR="63850" marT="0" marB="0" anchor="ctr"/>
                </a:tc>
                <a:tc>
                  <a:txBody>
                    <a:bodyPr/>
                    <a:lstStyle/>
                    <a:p>
                      <a:pPr algn="r">
                        <a:lnSpc>
                          <a:spcPts val="1200"/>
                        </a:lnSpc>
                        <a:spcBef>
                          <a:spcPts val="150"/>
                        </a:spcBef>
                        <a:spcAft>
                          <a:spcPts val="150"/>
                        </a:spcAft>
                      </a:pPr>
                      <a:r>
                        <a:rPr lang="en-GB" sz="1200" b="1" dirty="0">
                          <a:effectLst/>
                          <a:latin typeface="+mn-lt"/>
                          <a:cs typeface="Arial" panose="020B0604020202020204" pitchFamily="34" charset="0"/>
                        </a:rPr>
                        <a:t>Actual</a:t>
                      </a:r>
                      <a:br>
                        <a:rPr lang="en-GB" sz="1200" b="1" dirty="0">
                          <a:effectLst/>
                          <a:latin typeface="+mn-lt"/>
                          <a:cs typeface="Arial" panose="020B0604020202020204" pitchFamily="34" charset="0"/>
                        </a:rPr>
                      </a:br>
                      <a:r>
                        <a:rPr lang="en-GB" sz="1200" b="1" dirty="0">
                          <a:effectLst/>
                          <a:latin typeface="+mn-lt"/>
                          <a:cs typeface="Arial" panose="020B0604020202020204" pitchFamily="34" charset="0"/>
                        </a:rPr>
                        <a:t>Expenditure</a:t>
                      </a:r>
                      <a:endParaRPr lang="en-ZA" sz="1200" b="1" dirty="0">
                        <a:effectLst/>
                        <a:latin typeface="+mn-lt"/>
                        <a:ea typeface="Times New Roman"/>
                        <a:cs typeface="Arial" panose="020B0604020202020204" pitchFamily="34" charset="0"/>
                      </a:endParaRPr>
                    </a:p>
                  </a:txBody>
                  <a:tcPr marL="63850" marR="63850" marT="0" marB="0" anchor="ctr"/>
                </a:tc>
                <a:tc>
                  <a:txBody>
                    <a:bodyPr/>
                    <a:lstStyle/>
                    <a:p>
                      <a:pPr algn="r">
                        <a:lnSpc>
                          <a:spcPts val="1200"/>
                        </a:lnSpc>
                        <a:spcBef>
                          <a:spcPts val="150"/>
                        </a:spcBef>
                        <a:spcAft>
                          <a:spcPts val="150"/>
                        </a:spcAft>
                      </a:pPr>
                      <a:r>
                        <a:rPr lang="en-GB" sz="1200" b="1" dirty="0">
                          <a:effectLst/>
                          <a:latin typeface="+mn-lt"/>
                          <a:cs typeface="Arial" panose="020B0604020202020204" pitchFamily="34" charset="0"/>
                        </a:rPr>
                        <a:t>Variance</a:t>
                      </a:r>
                      <a:endParaRPr lang="en-ZA" sz="1200" b="1" dirty="0">
                        <a:effectLst/>
                        <a:latin typeface="+mn-lt"/>
                        <a:ea typeface="Times New Roman"/>
                        <a:cs typeface="Arial" panose="020B0604020202020204" pitchFamily="34" charset="0"/>
                      </a:endParaRPr>
                    </a:p>
                  </a:txBody>
                  <a:tcPr marL="63850" marR="63850" marT="0" marB="0" anchor="ctr"/>
                </a:tc>
                <a:tc>
                  <a:txBody>
                    <a:bodyPr/>
                    <a:lstStyle/>
                    <a:p>
                      <a:pPr algn="r">
                        <a:lnSpc>
                          <a:spcPts val="1200"/>
                        </a:lnSpc>
                        <a:spcBef>
                          <a:spcPts val="150"/>
                        </a:spcBef>
                        <a:spcAft>
                          <a:spcPts val="150"/>
                        </a:spcAft>
                      </a:pPr>
                      <a:r>
                        <a:rPr lang="en-GB" sz="1200" b="1" dirty="0" smtClean="0">
                          <a:effectLst/>
                          <a:latin typeface="+mn-lt"/>
                          <a:cs typeface="Arial" panose="020B0604020202020204" pitchFamily="34" charset="0"/>
                        </a:rPr>
                        <a:t>Variance</a:t>
                      </a:r>
                      <a:r>
                        <a:rPr lang="en-GB" sz="1200" b="1" dirty="0">
                          <a:effectLst/>
                          <a:latin typeface="+mn-lt"/>
                          <a:cs typeface="Arial" panose="020B0604020202020204" pitchFamily="34" charset="0"/>
                        </a:rPr>
                        <a:t/>
                      </a:r>
                      <a:br>
                        <a:rPr lang="en-GB" sz="1200" b="1" dirty="0">
                          <a:effectLst/>
                          <a:latin typeface="+mn-lt"/>
                          <a:cs typeface="Arial" panose="020B0604020202020204" pitchFamily="34" charset="0"/>
                        </a:rPr>
                      </a:br>
                      <a:r>
                        <a:rPr lang="en-GB" sz="1200" b="1" dirty="0">
                          <a:effectLst/>
                          <a:latin typeface="+mn-lt"/>
                          <a:cs typeface="Arial" panose="020B0604020202020204" pitchFamily="34" charset="0"/>
                        </a:rPr>
                        <a:t>as % of final </a:t>
                      </a:r>
                      <a:r>
                        <a:rPr lang="en-GB" sz="1200" b="1" dirty="0" smtClean="0">
                          <a:effectLst/>
                          <a:latin typeface="+mn-lt"/>
                          <a:cs typeface="Arial" panose="020B0604020202020204" pitchFamily="34" charset="0"/>
                        </a:rPr>
                        <a:t>budget</a:t>
                      </a:r>
                      <a:endParaRPr lang="en-ZA" sz="1200" b="1" dirty="0">
                        <a:effectLst/>
                        <a:latin typeface="+mn-lt"/>
                        <a:ea typeface="Times New Roman"/>
                        <a:cs typeface="Arial" panose="020B0604020202020204" pitchFamily="34" charset="0"/>
                      </a:endParaRPr>
                    </a:p>
                  </a:txBody>
                  <a:tcPr marL="63850" marR="63850" marT="0" marB="0" anchor="ctr"/>
                </a:tc>
                <a:tc>
                  <a:txBody>
                    <a:bodyPr/>
                    <a:lstStyle/>
                    <a:p>
                      <a:pPr algn="r">
                        <a:lnSpc>
                          <a:spcPts val="1200"/>
                        </a:lnSpc>
                        <a:spcBef>
                          <a:spcPts val="150"/>
                        </a:spcBef>
                        <a:spcAft>
                          <a:spcPts val="150"/>
                        </a:spcAft>
                      </a:pPr>
                      <a:r>
                        <a:rPr lang="en-GB" sz="1200" b="1" dirty="0" smtClean="0">
                          <a:effectLst/>
                          <a:latin typeface="+mn-lt"/>
                          <a:cs typeface="Arial" panose="020B0604020202020204" pitchFamily="34" charset="0"/>
                        </a:rPr>
                        <a:t>Final</a:t>
                      </a:r>
                      <a:r>
                        <a:rPr lang="en-GB" sz="1200" b="1" dirty="0">
                          <a:effectLst/>
                          <a:latin typeface="+mn-lt"/>
                          <a:cs typeface="Arial" panose="020B0604020202020204" pitchFamily="34" charset="0"/>
                        </a:rPr>
                        <a:t/>
                      </a:r>
                      <a:br>
                        <a:rPr lang="en-GB" sz="1200" b="1" dirty="0">
                          <a:effectLst/>
                          <a:latin typeface="+mn-lt"/>
                          <a:cs typeface="Arial" panose="020B0604020202020204" pitchFamily="34" charset="0"/>
                        </a:rPr>
                      </a:br>
                      <a:r>
                        <a:rPr lang="en-GB" sz="1200" b="1" dirty="0" smtClean="0">
                          <a:effectLst/>
                          <a:latin typeface="+mn-lt"/>
                          <a:cs typeface="Arial" panose="020B0604020202020204" pitchFamily="34" charset="0"/>
                        </a:rPr>
                        <a:t>Budget</a:t>
                      </a:r>
                      <a:endParaRPr lang="en-ZA" sz="1200" b="1" dirty="0">
                        <a:effectLst/>
                        <a:latin typeface="+mn-lt"/>
                        <a:ea typeface="Times New Roman"/>
                        <a:cs typeface="Arial" panose="020B0604020202020204" pitchFamily="34" charset="0"/>
                      </a:endParaRPr>
                    </a:p>
                  </a:txBody>
                  <a:tcPr marL="63850" marR="63850" marT="0" marB="0" anchor="ctr">
                    <a:solidFill>
                      <a:schemeClr val="accent6">
                        <a:lumMod val="60000"/>
                        <a:lumOff val="40000"/>
                      </a:schemeClr>
                    </a:solidFill>
                  </a:tcPr>
                </a:tc>
                <a:tc>
                  <a:txBody>
                    <a:bodyPr/>
                    <a:lstStyle/>
                    <a:p>
                      <a:pPr algn="r">
                        <a:lnSpc>
                          <a:spcPts val="1200"/>
                        </a:lnSpc>
                        <a:spcBef>
                          <a:spcPts val="150"/>
                        </a:spcBef>
                        <a:spcAft>
                          <a:spcPts val="150"/>
                        </a:spcAft>
                      </a:pPr>
                      <a:r>
                        <a:rPr lang="en-GB" sz="1200" b="1" dirty="0">
                          <a:effectLst/>
                          <a:latin typeface="+mn-lt"/>
                          <a:cs typeface="Arial" panose="020B0604020202020204" pitchFamily="34" charset="0"/>
                        </a:rPr>
                        <a:t>Actual</a:t>
                      </a:r>
                      <a:br>
                        <a:rPr lang="en-GB" sz="1200" b="1" dirty="0">
                          <a:effectLst/>
                          <a:latin typeface="+mn-lt"/>
                          <a:cs typeface="Arial" panose="020B0604020202020204" pitchFamily="34" charset="0"/>
                        </a:rPr>
                      </a:br>
                      <a:r>
                        <a:rPr lang="en-GB" sz="1200" b="1" dirty="0">
                          <a:effectLst/>
                          <a:latin typeface="+mn-lt"/>
                          <a:cs typeface="Arial" panose="020B0604020202020204" pitchFamily="34" charset="0"/>
                        </a:rPr>
                        <a:t>expenditure</a:t>
                      </a:r>
                      <a:endParaRPr lang="en-ZA" sz="1200" b="1" dirty="0">
                        <a:effectLst/>
                        <a:latin typeface="+mn-lt"/>
                        <a:ea typeface="Times New Roman"/>
                        <a:cs typeface="Arial" panose="020B0604020202020204" pitchFamily="34" charset="0"/>
                      </a:endParaRPr>
                    </a:p>
                  </a:txBody>
                  <a:tcPr marL="63850" marR="63850" marT="0" marB="0" anchor="ctr">
                    <a:solidFill>
                      <a:schemeClr val="accent6">
                        <a:lumMod val="60000"/>
                        <a:lumOff val="40000"/>
                      </a:schemeClr>
                    </a:solidFill>
                  </a:tcPr>
                </a:tc>
                <a:tc>
                  <a:txBody>
                    <a:bodyPr/>
                    <a:lstStyle/>
                    <a:p>
                      <a:pPr algn="r">
                        <a:lnSpc>
                          <a:spcPts val="1200"/>
                        </a:lnSpc>
                        <a:spcBef>
                          <a:spcPts val="150"/>
                        </a:spcBef>
                        <a:spcAft>
                          <a:spcPts val="150"/>
                        </a:spcAft>
                      </a:pPr>
                      <a:r>
                        <a:rPr lang="en-GB" sz="1200" b="1" dirty="0" smtClean="0">
                          <a:effectLst/>
                          <a:latin typeface="+mn-lt"/>
                          <a:cs typeface="Arial" panose="020B0604020202020204" pitchFamily="34" charset="0"/>
                        </a:rPr>
                        <a:t>Variance</a:t>
                      </a:r>
                      <a:br>
                        <a:rPr lang="en-GB" sz="1200" b="1" dirty="0" smtClean="0">
                          <a:effectLst/>
                          <a:latin typeface="+mn-lt"/>
                          <a:cs typeface="Arial" panose="020B0604020202020204" pitchFamily="34" charset="0"/>
                        </a:rPr>
                      </a:br>
                      <a:r>
                        <a:rPr lang="en-GB" sz="1200" b="1" dirty="0" smtClean="0">
                          <a:effectLst/>
                          <a:latin typeface="+mn-lt"/>
                          <a:cs typeface="Arial" panose="020B0604020202020204" pitchFamily="34" charset="0"/>
                        </a:rPr>
                        <a:t>as % of final budget</a:t>
                      </a:r>
                      <a:endParaRPr lang="en-ZA" sz="1200" b="1" dirty="0">
                        <a:effectLst/>
                        <a:latin typeface="+mn-lt"/>
                        <a:ea typeface="Times New Roman"/>
                        <a:cs typeface="Arial" panose="020B0604020202020204" pitchFamily="34" charset="0"/>
                      </a:endParaRPr>
                    </a:p>
                  </a:txBody>
                  <a:tcPr marL="63850" marR="63850" marT="0" marB="0" anchor="ctr">
                    <a:solidFill>
                      <a:schemeClr val="accent6">
                        <a:lumMod val="60000"/>
                        <a:lumOff val="40000"/>
                      </a:schemeClr>
                    </a:solidFill>
                  </a:tcPr>
                </a:tc>
              </a:tr>
              <a:tr h="332598">
                <a:tc>
                  <a:txBody>
                    <a:bodyPr/>
                    <a:lstStyle/>
                    <a:p>
                      <a:pPr algn="l">
                        <a:lnSpc>
                          <a:spcPts val="1300"/>
                        </a:lnSpc>
                        <a:spcBef>
                          <a:spcPts val="150"/>
                        </a:spcBef>
                        <a:spcAft>
                          <a:spcPts val="150"/>
                        </a:spcAft>
                      </a:pPr>
                      <a:r>
                        <a:rPr lang="en-GB" sz="1000" dirty="0">
                          <a:effectLst/>
                          <a:latin typeface="+mn-lt"/>
                          <a:cs typeface="Arial" panose="020B0604020202020204" pitchFamily="34" charset="0"/>
                        </a:rPr>
                        <a:t> </a:t>
                      </a:r>
                      <a:endParaRPr lang="en-ZA" sz="1000" dirty="0">
                        <a:effectLst/>
                        <a:latin typeface="+mn-lt"/>
                        <a:ea typeface="Times New Roman"/>
                        <a:cs typeface="Arial" panose="020B0604020202020204" pitchFamily="34" charset="0"/>
                      </a:endParaRPr>
                    </a:p>
                  </a:txBody>
                  <a:tcPr marL="63850" marR="63850" marT="0" marB="0"/>
                </a:tc>
                <a:tc>
                  <a:txBody>
                    <a:bodyPr/>
                    <a:lstStyle/>
                    <a:p>
                      <a:pPr algn="ctr">
                        <a:lnSpc>
                          <a:spcPts val="1300"/>
                        </a:lnSpc>
                        <a:spcBef>
                          <a:spcPts val="150"/>
                        </a:spcBef>
                        <a:spcAft>
                          <a:spcPts val="150"/>
                        </a:spcAft>
                      </a:pPr>
                      <a:r>
                        <a:rPr lang="en-GB" sz="1200" b="1" dirty="0">
                          <a:effectLst/>
                          <a:latin typeface="+mn-lt"/>
                          <a:cs typeface="Arial" panose="020B0604020202020204" pitchFamily="34" charset="0"/>
                        </a:rPr>
                        <a:t>R'000</a:t>
                      </a:r>
                      <a:endParaRPr lang="en-ZA" sz="1200" b="1" dirty="0">
                        <a:effectLst/>
                        <a:latin typeface="+mn-lt"/>
                        <a:ea typeface="Times New Roman"/>
                        <a:cs typeface="Arial" panose="020B0604020202020204" pitchFamily="34" charset="0"/>
                      </a:endParaRPr>
                    </a:p>
                  </a:txBody>
                  <a:tcPr marL="63850" marR="63850" marT="0" marB="0" anchor="ctr"/>
                </a:tc>
                <a:tc>
                  <a:txBody>
                    <a:bodyPr/>
                    <a:lstStyle/>
                    <a:p>
                      <a:pPr algn="ctr">
                        <a:lnSpc>
                          <a:spcPts val="1300"/>
                        </a:lnSpc>
                        <a:spcBef>
                          <a:spcPts val="150"/>
                        </a:spcBef>
                        <a:spcAft>
                          <a:spcPts val="150"/>
                        </a:spcAft>
                      </a:pPr>
                      <a:r>
                        <a:rPr lang="en-GB" sz="1200" b="1" dirty="0">
                          <a:effectLst/>
                          <a:latin typeface="+mn-lt"/>
                          <a:cs typeface="Arial" panose="020B0604020202020204" pitchFamily="34" charset="0"/>
                        </a:rPr>
                        <a:t>R'000</a:t>
                      </a:r>
                      <a:endParaRPr lang="en-ZA" sz="1200" b="1" dirty="0">
                        <a:effectLst/>
                        <a:latin typeface="+mn-lt"/>
                        <a:ea typeface="Times New Roman"/>
                        <a:cs typeface="Arial" panose="020B0604020202020204" pitchFamily="34" charset="0"/>
                      </a:endParaRPr>
                    </a:p>
                  </a:txBody>
                  <a:tcPr marL="63850" marR="63850" marT="0" marB="0" anchor="ctr"/>
                </a:tc>
                <a:tc>
                  <a:txBody>
                    <a:bodyPr/>
                    <a:lstStyle/>
                    <a:p>
                      <a:pPr algn="ctr">
                        <a:lnSpc>
                          <a:spcPts val="1300"/>
                        </a:lnSpc>
                        <a:spcBef>
                          <a:spcPts val="150"/>
                        </a:spcBef>
                        <a:spcAft>
                          <a:spcPts val="150"/>
                        </a:spcAft>
                      </a:pPr>
                      <a:r>
                        <a:rPr lang="en-GB" sz="1200" b="1" dirty="0">
                          <a:effectLst/>
                          <a:latin typeface="+mn-lt"/>
                          <a:cs typeface="Arial" panose="020B0604020202020204" pitchFamily="34" charset="0"/>
                        </a:rPr>
                        <a:t>R'000</a:t>
                      </a:r>
                      <a:endParaRPr lang="en-ZA" sz="1200" b="1" dirty="0">
                        <a:effectLst/>
                        <a:latin typeface="+mn-lt"/>
                        <a:ea typeface="Times New Roman"/>
                        <a:cs typeface="Arial" panose="020B0604020202020204" pitchFamily="34" charset="0"/>
                      </a:endParaRPr>
                    </a:p>
                  </a:txBody>
                  <a:tcPr marL="63850" marR="63850" marT="0" marB="0" anchor="ctr"/>
                </a:tc>
                <a:tc>
                  <a:txBody>
                    <a:bodyPr/>
                    <a:lstStyle/>
                    <a:p>
                      <a:pPr algn="ctr">
                        <a:lnSpc>
                          <a:spcPts val="1300"/>
                        </a:lnSpc>
                        <a:spcBef>
                          <a:spcPts val="150"/>
                        </a:spcBef>
                        <a:spcAft>
                          <a:spcPts val="150"/>
                        </a:spcAft>
                      </a:pPr>
                      <a:r>
                        <a:rPr lang="en-GB" sz="1200" b="1" dirty="0">
                          <a:effectLst/>
                          <a:latin typeface="+mn-lt"/>
                          <a:cs typeface="Arial" panose="020B0604020202020204" pitchFamily="34" charset="0"/>
                        </a:rPr>
                        <a:t>%</a:t>
                      </a:r>
                      <a:endParaRPr lang="en-ZA" sz="1200" b="1" dirty="0">
                        <a:effectLst/>
                        <a:latin typeface="+mn-lt"/>
                        <a:ea typeface="Times New Roman"/>
                        <a:cs typeface="Arial" panose="020B0604020202020204" pitchFamily="34" charset="0"/>
                      </a:endParaRPr>
                    </a:p>
                  </a:txBody>
                  <a:tcPr marL="63850" marR="63850" marT="0" marB="0" anchor="ctr"/>
                </a:tc>
                <a:tc>
                  <a:txBody>
                    <a:bodyPr/>
                    <a:lstStyle/>
                    <a:p>
                      <a:pPr algn="ctr">
                        <a:lnSpc>
                          <a:spcPts val="1300"/>
                        </a:lnSpc>
                        <a:spcBef>
                          <a:spcPts val="150"/>
                        </a:spcBef>
                        <a:spcAft>
                          <a:spcPts val="150"/>
                        </a:spcAft>
                      </a:pPr>
                      <a:r>
                        <a:rPr lang="en-GB" sz="1200" b="1" dirty="0">
                          <a:effectLst/>
                          <a:latin typeface="+mn-lt"/>
                          <a:cs typeface="Arial" panose="020B0604020202020204" pitchFamily="34" charset="0"/>
                        </a:rPr>
                        <a:t>R'000</a:t>
                      </a:r>
                      <a:endParaRPr lang="en-ZA" sz="1200" b="1" dirty="0">
                        <a:effectLst/>
                        <a:latin typeface="+mn-lt"/>
                        <a:ea typeface="Times New Roman"/>
                        <a:cs typeface="Arial" panose="020B0604020202020204" pitchFamily="34" charset="0"/>
                      </a:endParaRPr>
                    </a:p>
                  </a:txBody>
                  <a:tcPr marL="63850" marR="63850" marT="0" marB="0" anchor="ctr">
                    <a:solidFill>
                      <a:schemeClr val="accent6">
                        <a:lumMod val="60000"/>
                        <a:lumOff val="40000"/>
                      </a:schemeClr>
                    </a:solidFill>
                  </a:tcPr>
                </a:tc>
                <a:tc>
                  <a:txBody>
                    <a:bodyPr/>
                    <a:lstStyle/>
                    <a:p>
                      <a:pPr algn="ctr">
                        <a:lnSpc>
                          <a:spcPts val="1300"/>
                        </a:lnSpc>
                        <a:spcBef>
                          <a:spcPts val="150"/>
                        </a:spcBef>
                        <a:spcAft>
                          <a:spcPts val="150"/>
                        </a:spcAft>
                      </a:pPr>
                      <a:r>
                        <a:rPr lang="en-GB" sz="1200" b="1" dirty="0">
                          <a:effectLst/>
                          <a:latin typeface="+mn-lt"/>
                          <a:cs typeface="Arial" panose="020B0604020202020204" pitchFamily="34" charset="0"/>
                        </a:rPr>
                        <a:t>R'000</a:t>
                      </a:r>
                      <a:endParaRPr lang="en-ZA" sz="1200" b="1" dirty="0">
                        <a:effectLst/>
                        <a:latin typeface="+mn-lt"/>
                        <a:ea typeface="Times New Roman"/>
                        <a:cs typeface="Arial" panose="020B0604020202020204" pitchFamily="34" charset="0"/>
                      </a:endParaRPr>
                    </a:p>
                  </a:txBody>
                  <a:tcPr marL="63850" marR="63850" marT="0" marB="0" anchor="ctr">
                    <a:solidFill>
                      <a:schemeClr val="accent6">
                        <a:lumMod val="60000"/>
                        <a:lumOff val="40000"/>
                      </a:schemeClr>
                    </a:solidFill>
                  </a:tcPr>
                </a:tc>
                <a:tc>
                  <a:txBody>
                    <a:bodyPr/>
                    <a:lstStyle/>
                    <a:p>
                      <a:pPr algn="ctr">
                        <a:lnSpc>
                          <a:spcPts val="1300"/>
                        </a:lnSpc>
                        <a:spcBef>
                          <a:spcPts val="150"/>
                        </a:spcBef>
                        <a:spcAft>
                          <a:spcPts val="150"/>
                        </a:spcAft>
                      </a:pPr>
                      <a:r>
                        <a:rPr lang="en-ZA" sz="1200" b="1" dirty="0" smtClean="0">
                          <a:effectLst/>
                          <a:latin typeface="+mn-lt"/>
                          <a:ea typeface="Times New Roman"/>
                          <a:cs typeface="Arial" panose="020B0604020202020204" pitchFamily="34" charset="0"/>
                        </a:rPr>
                        <a:t>%</a:t>
                      </a:r>
                      <a:endParaRPr lang="en-ZA" sz="1200" b="1" dirty="0">
                        <a:effectLst/>
                        <a:latin typeface="+mn-lt"/>
                        <a:ea typeface="Times New Roman"/>
                        <a:cs typeface="Arial" panose="020B0604020202020204" pitchFamily="34" charset="0"/>
                      </a:endParaRPr>
                    </a:p>
                  </a:txBody>
                  <a:tcPr marL="63850" marR="63850" marT="0" marB="0" anchor="ctr">
                    <a:solidFill>
                      <a:schemeClr val="accent6">
                        <a:lumMod val="60000"/>
                        <a:lumOff val="40000"/>
                      </a:schemeClr>
                    </a:solidFill>
                  </a:tcPr>
                </a:tc>
              </a:tr>
              <a:tr h="332598">
                <a:tc>
                  <a:txBody>
                    <a:bodyPr/>
                    <a:lstStyle/>
                    <a:p>
                      <a:endParaRPr lang="en-ZA" sz="1000" b="1" baseline="0" dirty="0" smtClean="0">
                        <a:solidFill>
                          <a:schemeClr val="tx1"/>
                        </a:solidFill>
                      </a:endParaRPr>
                    </a:p>
                  </a:txBody>
                  <a:tcPr marL="63850" marR="63850" marT="0" marB="0"/>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c>
                  <a:txBody>
                    <a:bodyPr/>
                    <a:lstStyle/>
                    <a:p>
                      <a:pPr algn="r">
                        <a:lnSpc>
                          <a:spcPts val="1300"/>
                        </a:lnSpc>
                        <a:spcBef>
                          <a:spcPts val="150"/>
                        </a:spcBef>
                        <a:spcAft>
                          <a:spcPts val="150"/>
                        </a:spcAft>
                      </a:pPr>
                      <a:endParaRPr lang="en-ZA" sz="1000" dirty="0">
                        <a:effectLst/>
                        <a:latin typeface="+mn-lt"/>
                        <a:ea typeface="Times New Roman"/>
                        <a:cs typeface="Arial" panose="020B0604020202020204" pitchFamily="34" charset="0"/>
                      </a:endParaRPr>
                    </a:p>
                  </a:txBody>
                  <a:tcPr marL="63850" marR="63850" marT="0" marB="0">
                    <a:solidFill>
                      <a:schemeClr val="accent6">
                        <a:lumMod val="60000"/>
                        <a:lumOff val="40000"/>
                      </a:schemeClr>
                    </a:solidFill>
                  </a:tcPr>
                </a:tc>
              </a:tr>
              <a:tr h="341297">
                <a:tc>
                  <a:txBody>
                    <a:bodyPr/>
                    <a:lstStyle/>
                    <a:p>
                      <a:pPr algn="l" fontAlgn="t"/>
                      <a:r>
                        <a:rPr lang="en-ZA" sz="1200" b="0" i="0" u="none" strike="noStrike" dirty="0">
                          <a:solidFill>
                            <a:srgbClr val="000000"/>
                          </a:solidFill>
                          <a:effectLst/>
                          <a:latin typeface="Calibri" panose="020F0502020204030204" pitchFamily="34" charset="0"/>
                        </a:rPr>
                        <a:t>Administration</a:t>
                      </a:r>
                    </a:p>
                  </a:txBody>
                  <a:tcPr marL="0" marR="0" marT="0" marB="0" anchor="b"/>
                </a:tc>
                <a:tc>
                  <a:txBody>
                    <a:bodyPr/>
                    <a:lstStyle/>
                    <a:p>
                      <a:pPr algn="r" fontAlgn="t"/>
                      <a:r>
                        <a:rPr lang="en-ZA" sz="1100" b="0" i="0" u="none" strike="noStrike" dirty="0">
                          <a:solidFill>
                            <a:srgbClr val="000000"/>
                          </a:solidFill>
                          <a:effectLst/>
                          <a:latin typeface="Calibri" panose="020F0502020204030204" pitchFamily="34" charset="0"/>
                        </a:rPr>
                        <a:t>861 944</a:t>
                      </a:r>
                    </a:p>
                  </a:txBody>
                  <a:tcPr marL="0" marR="0" marT="0" marB="0" anchor="b"/>
                </a:tc>
                <a:tc>
                  <a:txBody>
                    <a:bodyPr/>
                    <a:lstStyle/>
                    <a:p>
                      <a:pPr algn="r" fontAlgn="t"/>
                      <a:r>
                        <a:rPr lang="en-ZA" sz="1100" b="0" i="0" u="none" strike="noStrike" dirty="0">
                          <a:solidFill>
                            <a:srgbClr val="000000"/>
                          </a:solidFill>
                          <a:effectLst/>
                          <a:latin typeface="Calibri" panose="020F0502020204030204" pitchFamily="34" charset="0"/>
                        </a:rPr>
                        <a:t>856 726</a:t>
                      </a:r>
                    </a:p>
                  </a:txBody>
                  <a:tcPr marL="0" marR="0" marT="0" marB="0" anchor="b"/>
                </a:tc>
                <a:tc>
                  <a:txBody>
                    <a:bodyPr/>
                    <a:lstStyle/>
                    <a:p>
                      <a:pPr algn="r" fontAlgn="t"/>
                      <a:r>
                        <a:rPr lang="en-ZA" sz="1100" b="0" i="0" u="none" strike="noStrike" dirty="0">
                          <a:solidFill>
                            <a:srgbClr val="000000"/>
                          </a:solidFill>
                          <a:effectLst/>
                          <a:latin typeface="Calibri" panose="020F0502020204030204" pitchFamily="34" charset="0"/>
                        </a:rPr>
                        <a:t>5 218</a:t>
                      </a:r>
                    </a:p>
                  </a:txBody>
                  <a:tcPr marL="0" marR="0" marT="0" marB="0" anchor="b"/>
                </a:tc>
                <a:tc>
                  <a:txBody>
                    <a:bodyPr/>
                    <a:lstStyle/>
                    <a:p>
                      <a:pPr algn="r" fontAlgn="t"/>
                      <a:r>
                        <a:rPr lang="en-ZA" sz="1100" b="0" i="0" u="none" strike="noStrike" dirty="0">
                          <a:solidFill>
                            <a:srgbClr val="000000"/>
                          </a:solidFill>
                          <a:effectLst/>
                          <a:latin typeface="Calibri" panose="020F0502020204030204" pitchFamily="34" charset="0"/>
                        </a:rPr>
                        <a:t>99%</a:t>
                      </a:r>
                    </a:p>
                  </a:txBody>
                  <a:tcPr marL="0" marR="0" marT="0" marB="0" anchor="b"/>
                </a:tc>
                <a:tc>
                  <a:txBody>
                    <a:bodyPr/>
                    <a:lstStyle/>
                    <a:p>
                      <a:pPr algn="r" fontAlgn="t"/>
                      <a:r>
                        <a:rPr lang="en-ZA" sz="1100" b="0" i="0" u="none" strike="noStrike" dirty="0">
                          <a:solidFill>
                            <a:srgbClr val="000000"/>
                          </a:solidFill>
                          <a:effectLst/>
                          <a:latin typeface="Calibri" panose="020F0502020204030204" pitchFamily="34" charset="0"/>
                        </a:rPr>
                        <a:t>933 982</a:t>
                      </a:r>
                    </a:p>
                  </a:txBody>
                  <a:tcPr marL="0" marR="0" marT="0" marB="0" anchor="b">
                    <a:solidFill>
                      <a:schemeClr val="accent6">
                        <a:lumMod val="60000"/>
                        <a:lumOff val="40000"/>
                      </a:schemeClr>
                    </a:solidFill>
                  </a:tcPr>
                </a:tc>
                <a:tc>
                  <a:txBody>
                    <a:bodyPr/>
                    <a:lstStyle/>
                    <a:p>
                      <a:pPr algn="r" fontAlgn="t"/>
                      <a:r>
                        <a:rPr lang="en-ZA" sz="1100" b="0" i="0" u="none" strike="noStrike">
                          <a:solidFill>
                            <a:srgbClr val="000000"/>
                          </a:solidFill>
                          <a:effectLst/>
                          <a:latin typeface="Calibri" panose="020F0502020204030204" pitchFamily="34" charset="0"/>
                        </a:rPr>
                        <a:t>925 090</a:t>
                      </a:r>
                    </a:p>
                  </a:txBody>
                  <a:tcPr marL="0" marR="0" marT="0" marB="0" anchor="b">
                    <a:solidFill>
                      <a:schemeClr val="accent6">
                        <a:lumMod val="60000"/>
                        <a:lumOff val="40000"/>
                      </a:schemeClr>
                    </a:solidFill>
                  </a:tcPr>
                </a:tc>
                <a:tc>
                  <a:txBody>
                    <a:bodyPr/>
                    <a:lstStyle/>
                    <a:p>
                      <a:pPr algn="r" fontAlgn="t"/>
                      <a:r>
                        <a:rPr lang="en-ZA" sz="1100" b="0" i="0" u="none" strike="noStrike" dirty="0">
                          <a:solidFill>
                            <a:srgbClr val="000000"/>
                          </a:solidFill>
                          <a:effectLst/>
                          <a:latin typeface="Calibri" panose="020F0502020204030204" pitchFamily="34" charset="0"/>
                        </a:rPr>
                        <a:t>99%</a:t>
                      </a:r>
                    </a:p>
                  </a:txBody>
                  <a:tcPr marL="0" marR="0" marT="0" marB="0" anchor="b">
                    <a:solidFill>
                      <a:schemeClr val="accent6">
                        <a:lumMod val="60000"/>
                        <a:lumOff val="40000"/>
                      </a:schemeClr>
                    </a:solidFill>
                  </a:tcPr>
                </a:tc>
              </a:tr>
              <a:tr h="341297">
                <a:tc>
                  <a:txBody>
                    <a:bodyPr/>
                    <a:lstStyle/>
                    <a:p>
                      <a:pPr algn="l" fontAlgn="t"/>
                      <a:r>
                        <a:rPr lang="en-ZA" sz="1200" b="0" i="0" u="none" strike="noStrike" dirty="0">
                          <a:solidFill>
                            <a:srgbClr val="000000"/>
                          </a:solidFill>
                          <a:effectLst/>
                          <a:latin typeface="Calibri" panose="020F0502020204030204" pitchFamily="34" charset="0"/>
                        </a:rPr>
                        <a:t>Real Estate Investment Services</a:t>
                      </a:r>
                    </a:p>
                  </a:txBody>
                  <a:tcPr marL="0" marR="0" marT="0" marB="0" anchor="b"/>
                </a:tc>
                <a:tc>
                  <a:txBody>
                    <a:bodyPr/>
                    <a:lstStyle/>
                    <a:p>
                      <a:pPr algn="r" fontAlgn="t"/>
                      <a:r>
                        <a:rPr lang="en-ZA" sz="1100" b="0" i="0" u="none" strike="noStrike">
                          <a:solidFill>
                            <a:srgbClr val="000000"/>
                          </a:solidFill>
                          <a:effectLst/>
                          <a:latin typeface="Calibri" panose="020F0502020204030204" pitchFamily="34" charset="0"/>
                        </a:rPr>
                        <a:t>180 818</a:t>
                      </a:r>
                    </a:p>
                  </a:txBody>
                  <a:tcPr marL="0" marR="0" marT="0" marB="0" anchor="b"/>
                </a:tc>
                <a:tc>
                  <a:txBody>
                    <a:bodyPr/>
                    <a:lstStyle/>
                    <a:p>
                      <a:pPr algn="r" fontAlgn="t"/>
                      <a:r>
                        <a:rPr lang="en-ZA" sz="1100" b="0" i="0" u="none" strike="noStrike">
                          <a:solidFill>
                            <a:srgbClr val="000000"/>
                          </a:solidFill>
                          <a:effectLst/>
                          <a:latin typeface="Calibri" panose="020F0502020204030204" pitchFamily="34" charset="0"/>
                        </a:rPr>
                        <a:t>175 529</a:t>
                      </a:r>
                    </a:p>
                  </a:txBody>
                  <a:tcPr marL="0" marR="0" marT="0" marB="0" anchor="b"/>
                </a:tc>
                <a:tc>
                  <a:txBody>
                    <a:bodyPr/>
                    <a:lstStyle/>
                    <a:p>
                      <a:pPr algn="r" fontAlgn="t"/>
                      <a:r>
                        <a:rPr lang="en-ZA" sz="1100" b="0" i="0" u="none" strike="noStrike">
                          <a:solidFill>
                            <a:srgbClr val="000000"/>
                          </a:solidFill>
                          <a:effectLst/>
                          <a:latin typeface="Calibri" panose="020F0502020204030204" pitchFamily="34" charset="0"/>
                        </a:rPr>
                        <a:t>5 289</a:t>
                      </a:r>
                    </a:p>
                  </a:txBody>
                  <a:tcPr marL="0" marR="0" marT="0" marB="0" anchor="b"/>
                </a:tc>
                <a:tc>
                  <a:txBody>
                    <a:bodyPr/>
                    <a:lstStyle/>
                    <a:p>
                      <a:pPr algn="r" fontAlgn="t"/>
                      <a:r>
                        <a:rPr lang="en-ZA" sz="1100" b="0" i="0" u="none" strike="noStrike">
                          <a:solidFill>
                            <a:srgbClr val="000000"/>
                          </a:solidFill>
                          <a:effectLst/>
                          <a:latin typeface="Calibri" panose="020F0502020204030204" pitchFamily="34" charset="0"/>
                        </a:rPr>
                        <a:t>97%</a:t>
                      </a:r>
                    </a:p>
                  </a:txBody>
                  <a:tcPr marL="0" marR="0" marT="0" marB="0" anchor="b"/>
                </a:tc>
                <a:tc>
                  <a:txBody>
                    <a:bodyPr/>
                    <a:lstStyle/>
                    <a:p>
                      <a:pPr algn="r" fontAlgn="t"/>
                      <a:r>
                        <a:rPr lang="en-ZA" sz="1100" b="0" i="0" u="none" strike="noStrike" dirty="0">
                          <a:solidFill>
                            <a:srgbClr val="000000"/>
                          </a:solidFill>
                          <a:effectLst/>
                          <a:latin typeface="Calibri" panose="020F0502020204030204" pitchFamily="34" charset="0"/>
                        </a:rPr>
                        <a:t>187 984</a:t>
                      </a:r>
                    </a:p>
                  </a:txBody>
                  <a:tcPr marL="0" marR="0" marT="0" marB="0" anchor="b">
                    <a:solidFill>
                      <a:schemeClr val="accent6">
                        <a:lumMod val="60000"/>
                        <a:lumOff val="40000"/>
                      </a:schemeClr>
                    </a:solidFill>
                  </a:tcPr>
                </a:tc>
                <a:tc>
                  <a:txBody>
                    <a:bodyPr/>
                    <a:lstStyle/>
                    <a:p>
                      <a:pPr algn="r" fontAlgn="t"/>
                      <a:r>
                        <a:rPr lang="en-ZA" sz="1100" b="0" i="0" u="none" strike="noStrike" dirty="0">
                          <a:solidFill>
                            <a:srgbClr val="000000"/>
                          </a:solidFill>
                          <a:effectLst/>
                          <a:latin typeface="Calibri" panose="020F0502020204030204" pitchFamily="34" charset="0"/>
                        </a:rPr>
                        <a:t>153 750</a:t>
                      </a:r>
                    </a:p>
                  </a:txBody>
                  <a:tcPr marL="0" marR="0" marT="0" marB="0" anchor="b">
                    <a:solidFill>
                      <a:schemeClr val="accent6">
                        <a:lumMod val="60000"/>
                        <a:lumOff val="40000"/>
                      </a:schemeClr>
                    </a:solidFill>
                  </a:tcPr>
                </a:tc>
                <a:tc>
                  <a:txBody>
                    <a:bodyPr/>
                    <a:lstStyle/>
                    <a:p>
                      <a:pPr algn="r" fontAlgn="t"/>
                      <a:r>
                        <a:rPr lang="en-ZA" sz="1100" b="0" i="0" u="none" strike="noStrike">
                          <a:solidFill>
                            <a:srgbClr val="000000"/>
                          </a:solidFill>
                          <a:effectLst/>
                          <a:latin typeface="Calibri" panose="020F0502020204030204" pitchFamily="34" charset="0"/>
                        </a:rPr>
                        <a:t>82%</a:t>
                      </a:r>
                    </a:p>
                  </a:txBody>
                  <a:tcPr marL="0" marR="0" marT="0" marB="0" anchor="b">
                    <a:solidFill>
                      <a:schemeClr val="accent6">
                        <a:lumMod val="60000"/>
                        <a:lumOff val="40000"/>
                      </a:schemeClr>
                    </a:solidFill>
                  </a:tcPr>
                </a:tc>
              </a:tr>
              <a:tr h="341297">
                <a:tc>
                  <a:txBody>
                    <a:bodyPr/>
                    <a:lstStyle/>
                    <a:p>
                      <a:pPr algn="l" fontAlgn="t"/>
                      <a:r>
                        <a:rPr lang="en-ZA" sz="1200" b="0" i="0" u="none" strike="noStrike" dirty="0">
                          <a:solidFill>
                            <a:srgbClr val="000000"/>
                          </a:solidFill>
                          <a:effectLst/>
                          <a:latin typeface="Calibri" panose="020F0502020204030204" pitchFamily="34" charset="0"/>
                        </a:rPr>
                        <a:t>Construction Project Management</a:t>
                      </a:r>
                    </a:p>
                  </a:txBody>
                  <a:tcPr marL="0" marR="0" marT="0" marB="0" anchor="b"/>
                </a:tc>
                <a:tc>
                  <a:txBody>
                    <a:bodyPr/>
                    <a:lstStyle/>
                    <a:p>
                      <a:pPr algn="r" fontAlgn="t"/>
                      <a:r>
                        <a:rPr lang="en-ZA" sz="1100" b="0" i="0" u="none" strike="noStrike">
                          <a:solidFill>
                            <a:srgbClr val="000000"/>
                          </a:solidFill>
                          <a:effectLst/>
                          <a:latin typeface="Calibri" panose="020F0502020204030204" pitchFamily="34" charset="0"/>
                        </a:rPr>
                        <a:t>4 936 049</a:t>
                      </a:r>
                    </a:p>
                  </a:txBody>
                  <a:tcPr marL="0" marR="0" marT="0" marB="0" anchor="b"/>
                </a:tc>
                <a:tc>
                  <a:txBody>
                    <a:bodyPr/>
                    <a:lstStyle/>
                    <a:p>
                      <a:pPr algn="r" fontAlgn="t"/>
                      <a:r>
                        <a:rPr lang="en-ZA" sz="1100" b="0" i="0" u="none" strike="noStrike">
                          <a:solidFill>
                            <a:srgbClr val="000000"/>
                          </a:solidFill>
                          <a:effectLst/>
                          <a:latin typeface="Calibri" panose="020F0502020204030204" pitchFamily="34" charset="0"/>
                        </a:rPr>
                        <a:t>3 920 153</a:t>
                      </a:r>
                    </a:p>
                  </a:txBody>
                  <a:tcPr marL="0" marR="0" marT="0" marB="0" anchor="b"/>
                </a:tc>
                <a:tc>
                  <a:txBody>
                    <a:bodyPr/>
                    <a:lstStyle/>
                    <a:p>
                      <a:pPr algn="r" fontAlgn="t"/>
                      <a:r>
                        <a:rPr lang="en-ZA" sz="1100" b="0" i="0" u="none" strike="noStrike">
                          <a:solidFill>
                            <a:srgbClr val="000000"/>
                          </a:solidFill>
                          <a:effectLst/>
                          <a:latin typeface="Calibri" panose="020F0502020204030204" pitchFamily="34" charset="0"/>
                        </a:rPr>
                        <a:t>1 015 897</a:t>
                      </a:r>
                    </a:p>
                  </a:txBody>
                  <a:tcPr marL="0" marR="0" marT="0" marB="0" anchor="b"/>
                </a:tc>
                <a:tc>
                  <a:txBody>
                    <a:bodyPr/>
                    <a:lstStyle/>
                    <a:p>
                      <a:pPr algn="r" fontAlgn="t"/>
                      <a:r>
                        <a:rPr lang="en-ZA" sz="1100" b="0" i="0" u="none" strike="noStrike">
                          <a:solidFill>
                            <a:srgbClr val="000000"/>
                          </a:solidFill>
                          <a:effectLst/>
                          <a:latin typeface="Calibri" panose="020F0502020204030204" pitchFamily="34" charset="0"/>
                        </a:rPr>
                        <a:t>79%</a:t>
                      </a:r>
                    </a:p>
                  </a:txBody>
                  <a:tcPr marL="0" marR="0" marT="0" marB="0" anchor="b"/>
                </a:tc>
                <a:tc>
                  <a:txBody>
                    <a:bodyPr/>
                    <a:lstStyle/>
                    <a:p>
                      <a:pPr algn="r" fontAlgn="t"/>
                      <a:r>
                        <a:rPr lang="en-ZA" sz="1100" b="0" i="0" u="none" strike="noStrike">
                          <a:solidFill>
                            <a:srgbClr val="000000"/>
                          </a:solidFill>
                          <a:effectLst/>
                          <a:latin typeface="Calibri" panose="020F0502020204030204" pitchFamily="34" charset="0"/>
                        </a:rPr>
                        <a:t>4 312 091</a:t>
                      </a:r>
                    </a:p>
                  </a:txBody>
                  <a:tcPr marL="0" marR="0" marT="0" marB="0" anchor="b">
                    <a:solidFill>
                      <a:schemeClr val="accent6">
                        <a:lumMod val="60000"/>
                        <a:lumOff val="40000"/>
                      </a:schemeClr>
                    </a:solidFill>
                  </a:tcPr>
                </a:tc>
                <a:tc>
                  <a:txBody>
                    <a:bodyPr/>
                    <a:lstStyle/>
                    <a:p>
                      <a:pPr algn="r" fontAlgn="t"/>
                      <a:r>
                        <a:rPr lang="en-ZA" sz="1100" b="0" i="0" u="none" strike="noStrike" dirty="0">
                          <a:solidFill>
                            <a:srgbClr val="000000"/>
                          </a:solidFill>
                          <a:effectLst/>
                          <a:latin typeface="Calibri" panose="020F0502020204030204" pitchFamily="34" charset="0"/>
                        </a:rPr>
                        <a:t>3 873 852</a:t>
                      </a:r>
                    </a:p>
                  </a:txBody>
                  <a:tcPr marL="0" marR="0" marT="0" marB="0" anchor="b">
                    <a:solidFill>
                      <a:schemeClr val="accent6">
                        <a:lumMod val="60000"/>
                        <a:lumOff val="40000"/>
                      </a:schemeClr>
                    </a:solidFill>
                  </a:tcPr>
                </a:tc>
                <a:tc>
                  <a:txBody>
                    <a:bodyPr/>
                    <a:lstStyle/>
                    <a:p>
                      <a:pPr algn="r" fontAlgn="t"/>
                      <a:r>
                        <a:rPr lang="en-ZA" sz="1100" b="0" i="0" u="none" strike="noStrike">
                          <a:solidFill>
                            <a:srgbClr val="000000"/>
                          </a:solidFill>
                          <a:effectLst/>
                          <a:latin typeface="Calibri" panose="020F0502020204030204" pitchFamily="34" charset="0"/>
                        </a:rPr>
                        <a:t>90%</a:t>
                      </a:r>
                    </a:p>
                  </a:txBody>
                  <a:tcPr marL="0" marR="0" marT="0" marB="0" anchor="b">
                    <a:solidFill>
                      <a:schemeClr val="accent6">
                        <a:lumMod val="60000"/>
                        <a:lumOff val="40000"/>
                      </a:schemeClr>
                    </a:solidFill>
                  </a:tcPr>
                </a:tc>
              </a:tr>
              <a:tr h="341297">
                <a:tc>
                  <a:txBody>
                    <a:bodyPr/>
                    <a:lstStyle/>
                    <a:p>
                      <a:pPr algn="l" fontAlgn="t"/>
                      <a:r>
                        <a:rPr lang="en-ZA" sz="1200" b="0" i="0" u="none" strike="noStrike" dirty="0">
                          <a:solidFill>
                            <a:srgbClr val="000000"/>
                          </a:solidFill>
                          <a:effectLst/>
                          <a:latin typeface="Calibri" panose="020F0502020204030204" pitchFamily="34" charset="0"/>
                        </a:rPr>
                        <a:t>Real Estate Management Services</a:t>
                      </a:r>
                    </a:p>
                  </a:txBody>
                  <a:tcPr marL="0" marR="0" marT="0" marB="0" anchor="b"/>
                </a:tc>
                <a:tc>
                  <a:txBody>
                    <a:bodyPr/>
                    <a:lstStyle/>
                    <a:p>
                      <a:pPr algn="r" fontAlgn="b"/>
                      <a:r>
                        <a:rPr lang="en-ZA" sz="1100" b="0" i="0" u="none" strike="noStrike" dirty="0">
                          <a:solidFill>
                            <a:srgbClr val="000000"/>
                          </a:solidFill>
                          <a:effectLst/>
                          <a:latin typeface="Calibri" panose="020F0502020204030204" pitchFamily="34" charset="0"/>
                        </a:rPr>
                        <a:t>10 935 223</a:t>
                      </a:r>
                    </a:p>
                  </a:txBody>
                  <a:tcPr marL="0" marR="0" marT="0" marB="0" anchor="b"/>
                </a:tc>
                <a:tc>
                  <a:txBody>
                    <a:bodyPr/>
                    <a:lstStyle/>
                    <a:p>
                      <a:pPr algn="r" fontAlgn="b"/>
                      <a:r>
                        <a:rPr lang="en-ZA" sz="1100" b="0" i="0" u="none" strike="noStrike">
                          <a:solidFill>
                            <a:srgbClr val="000000"/>
                          </a:solidFill>
                          <a:effectLst/>
                          <a:latin typeface="Calibri" panose="020F0502020204030204" pitchFamily="34" charset="0"/>
                        </a:rPr>
                        <a:t>10 730 012</a:t>
                      </a:r>
                    </a:p>
                  </a:txBody>
                  <a:tcPr marL="0" marR="0" marT="0" marB="0" anchor="b"/>
                </a:tc>
                <a:tc>
                  <a:txBody>
                    <a:bodyPr/>
                    <a:lstStyle/>
                    <a:p>
                      <a:pPr algn="r" fontAlgn="b"/>
                      <a:r>
                        <a:rPr lang="en-ZA" sz="1100" b="0" i="0" u="none" strike="noStrike">
                          <a:solidFill>
                            <a:srgbClr val="000000"/>
                          </a:solidFill>
                          <a:effectLst/>
                          <a:latin typeface="Calibri" panose="020F0502020204030204" pitchFamily="34" charset="0"/>
                        </a:rPr>
                        <a:t>205 211</a:t>
                      </a:r>
                    </a:p>
                  </a:txBody>
                  <a:tcPr marL="0" marR="0" marT="0" marB="0" anchor="b"/>
                </a:tc>
                <a:tc>
                  <a:txBody>
                    <a:bodyPr/>
                    <a:lstStyle/>
                    <a:p>
                      <a:pPr algn="r" fontAlgn="b"/>
                      <a:r>
                        <a:rPr lang="en-ZA" sz="1100" b="0" i="0" u="none" strike="noStrike" dirty="0">
                          <a:solidFill>
                            <a:srgbClr val="000000"/>
                          </a:solidFill>
                          <a:effectLst/>
                          <a:latin typeface="Calibri" panose="020F0502020204030204" pitchFamily="34" charset="0"/>
                        </a:rPr>
                        <a:t>98%</a:t>
                      </a:r>
                    </a:p>
                  </a:txBody>
                  <a:tcPr marL="0" marR="0" marT="0" marB="0" anchor="b"/>
                </a:tc>
                <a:tc>
                  <a:txBody>
                    <a:bodyPr/>
                    <a:lstStyle/>
                    <a:p>
                      <a:pPr algn="r" fontAlgn="t"/>
                      <a:r>
                        <a:rPr lang="en-ZA" sz="1100" b="0" i="0" u="none" strike="noStrike">
                          <a:solidFill>
                            <a:srgbClr val="000000"/>
                          </a:solidFill>
                          <a:effectLst/>
                          <a:latin typeface="Calibri" panose="020F0502020204030204" pitchFamily="34" charset="0"/>
                        </a:rPr>
                        <a:t>6 309 979</a:t>
                      </a:r>
                    </a:p>
                  </a:txBody>
                  <a:tcPr marL="0" marR="0" marT="0" marB="0" anchor="b">
                    <a:solidFill>
                      <a:schemeClr val="accent6">
                        <a:lumMod val="60000"/>
                        <a:lumOff val="40000"/>
                      </a:schemeClr>
                    </a:solidFill>
                  </a:tcPr>
                </a:tc>
                <a:tc>
                  <a:txBody>
                    <a:bodyPr/>
                    <a:lstStyle/>
                    <a:p>
                      <a:pPr algn="r" fontAlgn="t"/>
                      <a:r>
                        <a:rPr lang="en-ZA" sz="1100" b="0" i="0" u="none" strike="noStrike" dirty="0">
                          <a:solidFill>
                            <a:srgbClr val="000000"/>
                          </a:solidFill>
                          <a:effectLst/>
                          <a:latin typeface="Calibri" panose="020F0502020204030204" pitchFamily="34" charset="0"/>
                        </a:rPr>
                        <a:t>6 209 399</a:t>
                      </a:r>
                    </a:p>
                  </a:txBody>
                  <a:tcPr marL="0" marR="0" marT="0" marB="0" anchor="b">
                    <a:solidFill>
                      <a:schemeClr val="accent6">
                        <a:lumMod val="60000"/>
                        <a:lumOff val="40000"/>
                      </a:schemeClr>
                    </a:solidFill>
                  </a:tcPr>
                </a:tc>
                <a:tc>
                  <a:txBody>
                    <a:bodyPr/>
                    <a:lstStyle/>
                    <a:p>
                      <a:pPr algn="r" fontAlgn="t"/>
                      <a:r>
                        <a:rPr lang="en-ZA" sz="1100" b="0" i="0" u="none" strike="noStrike">
                          <a:solidFill>
                            <a:srgbClr val="000000"/>
                          </a:solidFill>
                          <a:effectLst/>
                          <a:latin typeface="Calibri" panose="020F0502020204030204" pitchFamily="34" charset="0"/>
                        </a:rPr>
                        <a:t>98%</a:t>
                      </a:r>
                    </a:p>
                  </a:txBody>
                  <a:tcPr marL="0" marR="0" marT="0" marB="0" anchor="b">
                    <a:solidFill>
                      <a:schemeClr val="accent6">
                        <a:lumMod val="60000"/>
                        <a:lumOff val="40000"/>
                      </a:schemeClr>
                    </a:solidFill>
                  </a:tcPr>
                </a:tc>
              </a:tr>
              <a:tr h="341297">
                <a:tc>
                  <a:txBody>
                    <a:bodyPr/>
                    <a:lstStyle/>
                    <a:p>
                      <a:pPr algn="l" fontAlgn="t"/>
                      <a:r>
                        <a:rPr lang="en-US" sz="1200" b="0" i="0" u="none" strike="noStrike" dirty="0">
                          <a:solidFill>
                            <a:srgbClr val="000000"/>
                          </a:solidFill>
                          <a:effectLst/>
                          <a:latin typeface="Calibri" panose="020F0502020204030204" pitchFamily="34" charset="0"/>
                        </a:rPr>
                        <a:t>Real Estate Information &amp; Registry Services</a:t>
                      </a:r>
                    </a:p>
                  </a:txBody>
                  <a:tcPr marL="0" marR="0" marT="0" marB="0" anchor="b"/>
                </a:tc>
                <a:tc>
                  <a:txBody>
                    <a:bodyPr/>
                    <a:lstStyle/>
                    <a:p>
                      <a:pPr algn="r" fontAlgn="t"/>
                      <a:r>
                        <a:rPr lang="en-ZA" sz="1100" b="0" i="0" u="none" strike="noStrike">
                          <a:solidFill>
                            <a:srgbClr val="000000"/>
                          </a:solidFill>
                          <a:effectLst/>
                          <a:latin typeface="Calibri" panose="020F0502020204030204" pitchFamily="34" charset="0"/>
                        </a:rPr>
                        <a:t>56 032</a:t>
                      </a:r>
                    </a:p>
                  </a:txBody>
                  <a:tcPr marL="0" marR="0" marT="0" marB="0" anchor="b"/>
                </a:tc>
                <a:tc>
                  <a:txBody>
                    <a:bodyPr/>
                    <a:lstStyle/>
                    <a:p>
                      <a:pPr algn="r" fontAlgn="t"/>
                      <a:r>
                        <a:rPr lang="en-ZA" sz="1100" b="0" i="0" u="none" strike="noStrike">
                          <a:solidFill>
                            <a:srgbClr val="000000"/>
                          </a:solidFill>
                          <a:effectLst/>
                          <a:latin typeface="Calibri" panose="020F0502020204030204" pitchFamily="34" charset="0"/>
                        </a:rPr>
                        <a:t>54 469</a:t>
                      </a:r>
                    </a:p>
                  </a:txBody>
                  <a:tcPr marL="0" marR="0" marT="0" marB="0" anchor="b"/>
                </a:tc>
                <a:tc>
                  <a:txBody>
                    <a:bodyPr/>
                    <a:lstStyle/>
                    <a:p>
                      <a:pPr algn="r" fontAlgn="t"/>
                      <a:r>
                        <a:rPr lang="en-ZA" sz="1100" b="0" i="0" u="none" strike="noStrike">
                          <a:solidFill>
                            <a:srgbClr val="000000"/>
                          </a:solidFill>
                          <a:effectLst/>
                          <a:latin typeface="Calibri" panose="020F0502020204030204" pitchFamily="34" charset="0"/>
                        </a:rPr>
                        <a:t>1 563</a:t>
                      </a:r>
                    </a:p>
                  </a:txBody>
                  <a:tcPr marL="0" marR="0" marT="0" marB="0" anchor="b"/>
                </a:tc>
                <a:tc>
                  <a:txBody>
                    <a:bodyPr/>
                    <a:lstStyle/>
                    <a:p>
                      <a:pPr algn="r" fontAlgn="t"/>
                      <a:r>
                        <a:rPr lang="en-ZA" sz="1100" b="0" i="0" u="none" strike="noStrike">
                          <a:solidFill>
                            <a:srgbClr val="000000"/>
                          </a:solidFill>
                          <a:effectLst/>
                          <a:latin typeface="Calibri" panose="020F0502020204030204" pitchFamily="34" charset="0"/>
                        </a:rPr>
                        <a:t>97%</a:t>
                      </a:r>
                    </a:p>
                  </a:txBody>
                  <a:tcPr marL="0" marR="0" marT="0" marB="0" anchor="b"/>
                </a:tc>
                <a:tc>
                  <a:txBody>
                    <a:bodyPr/>
                    <a:lstStyle/>
                    <a:p>
                      <a:pPr algn="r" fontAlgn="t"/>
                      <a:r>
                        <a:rPr lang="en-ZA" sz="1100" b="0" i="0" u="none" strike="noStrike">
                          <a:solidFill>
                            <a:srgbClr val="000000"/>
                          </a:solidFill>
                          <a:effectLst/>
                          <a:latin typeface="Calibri" panose="020F0502020204030204" pitchFamily="34" charset="0"/>
                        </a:rPr>
                        <a:t>50 320</a:t>
                      </a:r>
                    </a:p>
                  </a:txBody>
                  <a:tcPr marL="0" marR="0" marT="0" marB="0" anchor="b">
                    <a:solidFill>
                      <a:schemeClr val="accent6">
                        <a:lumMod val="60000"/>
                        <a:lumOff val="40000"/>
                      </a:schemeClr>
                    </a:solidFill>
                  </a:tcPr>
                </a:tc>
                <a:tc>
                  <a:txBody>
                    <a:bodyPr/>
                    <a:lstStyle/>
                    <a:p>
                      <a:pPr algn="r" fontAlgn="t"/>
                      <a:r>
                        <a:rPr lang="en-ZA" sz="1100" b="0" i="0" u="none" strike="noStrike" dirty="0">
                          <a:solidFill>
                            <a:srgbClr val="000000"/>
                          </a:solidFill>
                          <a:effectLst/>
                          <a:latin typeface="Calibri" panose="020F0502020204030204" pitchFamily="34" charset="0"/>
                        </a:rPr>
                        <a:t>26 124</a:t>
                      </a:r>
                    </a:p>
                  </a:txBody>
                  <a:tcPr marL="0" marR="0" marT="0" marB="0" anchor="b">
                    <a:solidFill>
                      <a:schemeClr val="accent6">
                        <a:lumMod val="60000"/>
                        <a:lumOff val="40000"/>
                      </a:schemeClr>
                    </a:solidFill>
                  </a:tcPr>
                </a:tc>
                <a:tc>
                  <a:txBody>
                    <a:bodyPr/>
                    <a:lstStyle/>
                    <a:p>
                      <a:pPr algn="r" fontAlgn="t"/>
                      <a:r>
                        <a:rPr lang="en-ZA" sz="1100" b="0" i="0" u="none" strike="noStrike" dirty="0">
                          <a:solidFill>
                            <a:srgbClr val="000000"/>
                          </a:solidFill>
                          <a:effectLst/>
                          <a:latin typeface="Calibri" panose="020F0502020204030204" pitchFamily="34" charset="0"/>
                        </a:rPr>
                        <a:t>52%</a:t>
                      </a:r>
                    </a:p>
                  </a:txBody>
                  <a:tcPr marL="0" marR="0" marT="0" marB="0" anchor="b">
                    <a:solidFill>
                      <a:schemeClr val="accent6">
                        <a:lumMod val="60000"/>
                        <a:lumOff val="40000"/>
                      </a:schemeClr>
                    </a:solidFill>
                  </a:tcPr>
                </a:tc>
              </a:tr>
              <a:tr h="341297">
                <a:tc>
                  <a:txBody>
                    <a:bodyPr/>
                    <a:lstStyle/>
                    <a:p>
                      <a:pPr algn="l" fontAlgn="t"/>
                      <a:r>
                        <a:rPr lang="en-ZA" sz="1200" b="0" i="0" u="none" strike="noStrike" dirty="0">
                          <a:solidFill>
                            <a:srgbClr val="000000"/>
                          </a:solidFill>
                          <a:effectLst/>
                          <a:latin typeface="Calibri" panose="020F0502020204030204" pitchFamily="34" charset="0"/>
                        </a:rPr>
                        <a:t>Facilities Management Services</a:t>
                      </a:r>
                    </a:p>
                  </a:txBody>
                  <a:tcPr marL="0" marR="0" marT="0" marB="0" anchor="b"/>
                </a:tc>
                <a:tc>
                  <a:txBody>
                    <a:bodyPr/>
                    <a:lstStyle/>
                    <a:p>
                      <a:pPr algn="r" fontAlgn="t"/>
                      <a:r>
                        <a:rPr lang="en-ZA" sz="1100" b="0" i="0" u="none" strike="noStrike">
                          <a:solidFill>
                            <a:srgbClr val="000000"/>
                          </a:solidFill>
                          <a:effectLst/>
                          <a:latin typeface="Calibri" panose="020F0502020204030204" pitchFamily="34" charset="0"/>
                        </a:rPr>
                        <a:t>3 981 307</a:t>
                      </a:r>
                    </a:p>
                  </a:txBody>
                  <a:tcPr marL="0" marR="0" marT="0" marB="0" anchor="b"/>
                </a:tc>
                <a:tc>
                  <a:txBody>
                    <a:bodyPr/>
                    <a:lstStyle/>
                    <a:p>
                      <a:pPr algn="r" fontAlgn="t"/>
                      <a:r>
                        <a:rPr lang="en-ZA" sz="1100" b="0" i="0" u="none" strike="noStrike">
                          <a:solidFill>
                            <a:srgbClr val="000000"/>
                          </a:solidFill>
                          <a:effectLst/>
                          <a:latin typeface="Calibri" panose="020F0502020204030204" pitchFamily="34" charset="0"/>
                        </a:rPr>
                        <a:t>3 829 343</a:t>
                      </a:r>
                    </a:p>
                  </a:txBody>
                  <a:tcPr marL="0" marR="0" marT="0" marB="0" anchor="b"/>
                </a:tc>
                <a:tc>
                  <a:txBody>
                    <a:bodyPr/>
                    <a:lstStyle/>
                    <a:p>
                      <a:pPr algn="r" fontAlgn="t"/>
                      <a:r>
                        <a:rPr lang="en-ZA" sz="1100" b="0" i="0" u="none" strike="noStrike">
                          <a:solidFill>
                            <a:srgbClr val="000000"/>
                          </a:solidFill>
                          <a:effectLst/>
                          <a:latin typeface="Calibri" panose="020F0502020204030204" pitchFamily="34" charset="0"/>
                        </a:rPr>
                        <a:t>151 963</a:t>
                      </a:r>
                    </a:p>
                  </a:txBody>
                  <a:tcPr marL="0" marR="0" marT="0" marB="0" anchor="b"/>
                </a:tc>
                <a:tc>
                  <a:txBody>
                    <a:bodyPr/>
                    <a:lstStyle/>
                    <a:p>
                      <a:pPr algn="r" fontAlgn="t"/>
                      <a:r>
                        <a:rPr lang="en-ZA" sz="1100" b="0" i="0" u="none" strike="noStrike">
                          <a:solidFill>
                            <a:srgbClr val="000000"/>
                          </a:solidFill>
                          <a:effectLst/>
                          <a:latin typeface="Calibri" panose="020F0502020204030204" pitchFamily="34" charset="0"/>
                        </a:rPr>
                        <a:t>96%</a:t>
                      </a:r>
                    </a:p>
                  </a:txBody>
                  <a:tcPr marL="0" marR="0" marT="0" marB="0" anchor="b"/>
                </a:tc>
                <a:tc>
                  <a:txBody>
                    <a:bodyPr/>
                    <a:lstStyle/>
                    <a:p>
                      <a:pPr algn="r" fontAlgn="t"/>
                      <a:r>
                        <a:rPr lang="en-ZA" sz="1100" b="0" i="0" u="none" strike="noStrike">
                          <a:solidFill>
                            <a:srgbClr val="000000"/>
                          </a:solidFill>
                          <a:effectLst/>
                          <a:latin typeface="Calibri" panose="020F0502020204030204" pitchFamily="34" charset="0"/>
                        </a:rPr>
                        <a:t>3 186 666</a:t>
                      </a:r>
                    </a:p>
                  </a:txBody>
                  <a:tcPr marL="0" marR="0" marT="0" marB="0" anchor="b">
                    <a:solidFill>
                      <a:schemeClr val="accent6">
                        <a:lumMod val="60000"/>
                        <a:lumOff val="40000"/>
                      </a:schemeClr>
                    </a:solidFill>
                  </a:tcPr>
                </a:tc>
                <a:tc>
                  <a:txBody>
                    <a:bodyPr/>
                    <a:lstStyle/>
                    <a:p>
                      <a:pPr algn="r" fontAlgn="t"/>
                      <a:r>
                        <a:rPr lang="en-ZA" sz="1100" b="0" i="0" u="none" strike="noStrike">
                          <a:solidFill>
                            <a:srgbClr val="000000"/>
                          </a:solidFill>
                          <a:effectLst/>
                          <a:latin typeface="Calibri" panose="020F0502020204030204" pitchFamily="34" charset="0"/>
                        </a:rPr>
                        <a:t>3 523 689</a:t>
                      </a:r>
                    </a:p>
                  </a:txBody>
                  <a:tcPr marL="0" marR="0" marT="0" marB="0" anchor="b">
                    <a:solidFill>
                      <a:schemeClr val="accent6">
                        <a:lumMod val="60000"/>
                        <a:lumOff val="40000"/>
                      </a:schemeClr>
                    </a:solidFill>
                  </a:tcPr>
                </a:tc>
                <a:tc>
                  <a:txBody>
                    <a:bodyPr/>
                    <a:lstStyle/>
                    <a:p>
                      <a:pPr algn="r" fontAlgn="t"/>
                      <a:r>
                        <a:rPr lang="en-ZA" sz="1100" b="0" i="0" u="none" strike="noStrike" dirty="0">
                          <a:solidFill>
                            <a:srgbClr val="000000"/>
                          </a:solidFill>
                          <a:effectLst/>
                          <a:latin typeface="Calibri" panose="020F0502020204030204" pitchFamily="34" charset="0"/>
                        </a:rPr>
                        <a:t>111%</a:t>
                      </a:r>
                    </a:p>
                  </a:txBody>
                  <a:tcPr marL="0" marR="0" marT="0" marB="0" anchor="b">
                    <a:solidFill>
                      <a:schemeClr val="accent6">
                        <a:lumMod val="60000"/>
                        <a:lumOff val="40000"/>
                      </a:schemeClr>
                    </a:solidFill>
                  </a:tcPr>
                </a:tc>
              </a:tr>
              <a:tr h="341297">
                <a:tc>
                  <a:txBody>
                    <a:bodyPr/>
                    <a:lstStyle/>
                    <a:p>
                      <a:pPr algn="l" fontAlgn="t"/>
                      <a:r>
                        <a:rPr lang="en-ZA" sz="1200" b="1" i="0" u="none" strike="noStrike" dirty="0">
                          <a:solidFill>
                            <a:srgbClr val="000000"/>
                          </a:solidFill>
                          <a:effectLst/>
                          <a:latin typeface="Calibri" panose="020F0502020204030204" pitchFamily="34" charset="0"/>
                        </a:rPr>
                        <a:t>Total</a:t>
                      </a:r>
                    </a:p>
                  </a:txBody>
                  <a:tcPr marL="0" marR="0" marT="0" marB="0" anchor="b"/>
                </a:tc>
                <a:tc>
                  <a:txBody>
                    <a:bodyPr/>
                    <a:lstStyle/>
                    <a:p>
                      <a:pPr algn="r" fontAlgn="b"/>
                      <a:r>
                        <a:rPr lang="en-ZA" sz="1100" b="1" i="0" u="none" strike="noStrike" dirty="0">
                          <a:solidFill>
                            <a:srgbClr val="000000"/>
                          </a:solidFill>
                          <a:effectLst/>
                          <a:latin typeface="Calibri" panose="020F0502020204030204" pitchFamily="34" charset="0"/>
                        </a:rPr>
                        <a:t>20 951 373</a:t>
                      </a:r>
                    </a:p>
                  </a:txBody>
                  <a:tcPr marL="0" marR="0" marT="0" marB="0" anchor="b"/>
                </a:tc>
                <a:tc>
                  <a:txBody>
                    <a:bodyPr/>
                    <a:lstStyle/>
                    <a:p>
                      <a:pPr algn="r" fontAlgn="b"/>
                      <a:r>
                        <a:rPr lang="en-ZA" sz="1100" b="1" i="0" u="none" strike="noStrike">
                          <a:solidFill>
                            <a:srgbClr val="000000"/>
                          </a:solidFill>
                          <a:effectLst/>
                          <a:latin typeface="Calibri" panose="020F0502020204030204" pitchFamily="34" charset="0"/>
                        </a:rPr>
                        <a:t>19 566 232</a:t>
                      </a:r>
                    </a:p>
                  </a:txBody>
                  <a:tcPr marL="0" marR="0" marT="0" marB="0" anchor="b"/>
                </a:tc>
                <a:tc>
                  <a:txBody>
                    <a:bodyPr/>
                    <a:lstStyle/>
                    <a:p>
                      <a:pPr algn="r" fontAlgn="b"/>
                      <a:r>
                        <a:rPr lang="en-ZA" sz="1100" b="1" i="0" u="none" strike="noStrike">
                          <a:solidFill>
                            <a:srgbClr val="000000"/>
                          </a:solidFill>
                          <a:effectLst/>
                          <a:latin typeface="Calibri" panose="020F0502020204030204" pitchFamily="34" charset="0"/>
                        </a:rPr>
                        <a:t>1 385 141</a:t>
                      </a:r>
                    </a:p>
                  </a:txBody>
                  <a:tcPr marL="0" marR="0" marT="0" marB="0" anchor="b"/>
                </a:tc>
                <a:tc>
                  <a:txBody>
                    <a:bodyPr/>
                    <a:lstStyle/>
                    <a:p>
                      <a:pPr algn="r" fontAlgn="b"/>
                      <a:r>
                        <a:rPr lang="en-ZA" sz="1100" b="1" i="0" u="none" strike="noStrike" dirty="0">
                          <a:solidFill>
                            <a:srgbClr val="000000"/>
                          </a:solidFill>
                          <a:effectLst/>
                          <a:latin typeface="Calibri" panose="020F0502020204030204" pitchFamily="34" charset="0"/>
                        </a:rPr>
                        <a:t>93%</a:t>
                      </a:r>
                    </a:p>
                  </a:txBody>
                  <a:tcPr marL="0" marR="0" marT="0" marB="0" anchor="b"/>
                </a:tc>
                <a:tc>
                  <a:txBody>
                    <a:bodyPr/>
                    <a:lstStyle/>
                    <a:p>
                      <a:pPr algn="r" fontAlgn="t"/>
                      <a:r>
                        <a:rPr lang="en-ZA" sz="1100" b="1" i="0" u="none" strike="noStrike">
                          <a:solidFill>
                            <a:srgbClr val="000000"/>
                          </a:solidFill>
                          <a:effectLst/>
                          <a:latin typeface="Calibri" panose="020F0502020204030204" pitchFamily="34" charset="0"/>
                        </a:rPr>
                        <a:t>14 981 022</a:t>
                      </a:r>
                    </a:p>
                  </a:txBody>
                  <a:tcPr marL="0" marR="0" marT="0" marB="0" anchor="b">
                    <a:solidFill>
                      <a:schemeClr val="accent6">
                        <a:lumMod val="60000"/>
                        <a:lumOff val="40000"/>
                      </a:schemeClr>
                    </a:solidFill>
                  </a:tcPr>
                </a:tc>
                <a:tc>
                  <a:txBody>
                    <a:bodyPr/>
                    <a:lstStyle/>
                    <a:p>
                      <a:pPr algn="r" fontAlgn="t"/>
                      <a:r>
                        <a:rPr lang="en-ZA" sz="1100" b="1" i="0" u="none" strike="noStrike" dirty="0">
                          <a:solidFill>
                            <a:srgbClr val="000000"/>
                          </a:solidFill>
                          <a:effectLst/>
                          <a:latin typeface="Calibri" panose="020F0502020204030204" pitchFamily="34" charset="0"/>
                        </a:rPr>
                        <a:t>14 711 904</a:t>
                      </a:r>
                    </a:p>
                  </a:txBody>
                  <a:tcPr marL="0" marR="0" marT="0" marB="0" anchor="b">
                    <a:solidFill>
                      <a:schemeClr val="accent6">
                        <a:lumMod val="60000"/>
                        <a:lumOff val="40000"/>
                      </a:schemeClr>
                    </a:solidFill>
                  </a:tcPr>
                </a:tc>
                <a:tc>
                  <a:txBody>
                    <a:bodyPr/>
                    <a:lstStyle/>
                    <a:p>
                      <a:pPr algn="r" fontAlgn="t"/>
                      <a:r>
                        <a:rPr lang="en-ZA" sz="1100" b="1" i="0" u="none" strike="noStrike" dirty="0">
                          <a:solidFill>
                            <a:srgbClr val="000000"/>
                          </a:solidFill>
                          <a:effectLst/>
                          <a:latin typeface="Calibri" panose="020F0502020204030204" pitchFamily="34" charset="0"/>
                        </a:rPr>
                        <a:t>98%</a:t>
                      </a:r>
                    </a:p>
                  </a:txBody>
                  <a:tcPr marL="0" marR="0" marT="0" marB="0" anchor="b">
                    <a:solidFill>
                      <a:schemeClr val="accent6">
                        <a:lumMod val="60000"/>
                        <a:lumOff val="40000"/>
                      </a:schemeClr>
                    </a:solidFill>
                  </a:tcPr>
                </a:tc>
              </a:tr>
            </a:tbl>
          </a:graphicData>
        </a:graphic>
      </p:graphicFrame>
    </p:spTree>
    <p:extLst>
      <p:ext uri="{BB962C8B-B14F-4D97-AF65-F5344CB8AC3E}">
        <p14:creationId xmlns:p14="http://schemas.microsoft.com/office/powerpoint/2010/main" xmlns="" val="131236283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76</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ZA" sz="2400" b="1" dirty="0">
                <a:solidFill>
                  <a:schemeClr val="bg1"/>
                </a:solidFill>
              </a:rPr>
              <a:t>Budget Allocation per Programme </a:t>
            </a:r>
            <a:endParaRPr lang="en-ZA" sz="2400" b="1" dirty="0" smtClean="0">
              <a:solidFill>
                <a:schemeClr val="bg1"/>
              </a:solidFill>
            </a:endParaRPr>
          </a:p>
          <a:p>
            <a:r>
              <a:rPr lang="en-ZA" sz="2400" b="1" dirty="0" smtClean="0">
                <a:solidFill>
                  <a:schemeClr val="bg1"/>
                </a:solidFill>
              </a:rPr>
              <a:t>Chart </a:t>
            </a:r>
            <a:r>
              <a:rPr lang="en-ZA" sz="2400" b="1" dirty="0">
                <a:solidFill>
                  <a:schemeClr val="bg1"/>
                </a:solidFill>
              </a:rPr>
              <a:t>- 2018/19</a:t>
            </a: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Chart 6"/>
          <p:cNvGraphicFramePr>
            <a:graphicFrameLocks/>
          </p:cNvGraphicFramePr>
          <p:nvPr>
            <p:extLst>
              <p:ext uri="{D42A27DB-BD31-4B8C-83A1-F6EECF244321}">
                <p14:modId xmlns:p14="http://schemas.microsoft.com/office/powerpoint/2010/main" xmlns="" val="3995834216"/>
              </p:ext>
            </p:extLst>
          </p:nvPr>
        </p:nvGraphicFramePr>
        <p:xfrm>
          <a:off x="0" y="828790"/>
          <a:ext cx="9143999" cy="51662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206169724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77</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1527320" y="3244334"/>
            <a:ext cx="6089360" cy="646331"/>
          </a:xfrm>
          <a:prstGeom prst="rect">
            <a:avLst/>
          </a:prstGeom>
        </p:spPr>
        <p:txBody>
          <a:bodyPr wrap="none">
            <a:spAutoFit/>
          </a:bodyPr>
          <a:lstStyle/>
          <a:p>
            <a:pPr algn="ctr"/>
            <a:r>
              <a:rPr lang="en-US" sz="3600" b="1" dirty="0">
                <a:effectLst>
                  <a:outerShdw blurRad="38100" dist="38100" dir="2700000" algn="tl">
                    <a:srgbClr val="000000">
                      <a:alpha val="43137"/>
                    </a:srgbClr>
                  </a:outerShdw>
                </a:effectLst>
              </a:rPr>
              <a:t>PMTE DEBTORS INFORMATION</a:t>
            </a:r>
          </a:p>
        </p:txBody>
      </p:sp>
    </p:spTree>
    <p:extLst>
      <p:ext uri="{BB962C8B-B14F-4D97-AF65-F5344CB8AC3E}">
        <p14:creationId xmlns:p14="http://schemas.microsoft.com/office/powerpoint/2010/main" xmlns="" val="12478846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78</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US" sz="2400" b="1" dirty="0" smtClean="0">
                <a:solidFill>
                  <a:schemeClr val="bg1"/>
                </a:solidFill>
              </a:rPr>
              <a:t>Total Outstanding Balance As </a:t>
            </a:r>
          </a:p>
          <a:p>
            <a:r>
              <a:rPr lang="en-US" sz="2400" b="1" dirty="0" smtClean="0">
                <a:solidFill>
                  <a:schemeClr val="bg1"/>
                </a:solidFill>
              </a:rPr>
              <a:t>At 31 March 2019</a:t>
            </a:r>
            <a:endParaRPr lang="en-US" sz="2400" b="1" dirty="0">
              <a:solidFill>
                <a:schemeClr val="bg1"/>
              </a:solidFill>
            </a:endParaRP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 name="Group 173"/>
          <p:cNvGraphicFramePr>
            <a:graphicFrameLocks/>
          </p:cNvGraphicFramePr>
          <p:nvPr>
            <p:extLst/>
          </p:nvPr>
        </p:nvGraphicFramePr>
        <p:xfrm>
          <a:off x="251520" y="1196753"/>
          <a:ext cx="8708775" cy="4148883"/>
        </p:xfrm>
        <a:graphic>
          <a:graphicData uri="http://schemas.openxmlformats.org/drawingml/2006/table">
            <a:tbl>
              <a:tblPr>
                <a:tableStyleId>{5DA37D80-6434-44D0-A028-1B22A696006F}</a:tableStyleId>
              </a:tblPr>
              <a:tblGrid>
                <a:gridCol w="1221342"/>
                <a:gridCol w="897143"/>
                <a:gridCol w="824579"/>
                <a:gridCol w="926988"/>
                <a:gridCol w="1163375"/>
                <a:gridCol w="1263612"/>
                <a:gridCol w="787363"/>
                <a:gridCol w="639905"/>
                <a:gridCol w="984468"/>
              </a:tblGrid>
              <a:tr h="825294">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u="none" strike="noStrike" kern="1200" cap="none" normalizeH="0" baseline="0" dirty="0" smtClean="0">
                          <a:ln>
                            <a:noFill/>
                          </a:ln>
                          <a:effectLst/>
                        </a:rPr>
                        <a:t>Categories</a:t>
                      </a:r>
                      <a:endParaRPr kumimoji="0" lang="en-US" sz="1100" b="1" u="none" strike="noStrike" kern="1200" cap="none" normalizeH="0" baseline="0" dirty="0" smtClean="0">
                        <a:ln>
                          <a:noFill/>
                        </a:ln>
                        <a:solidFill>
                          <a:schemeClr val="dk1"/>
                        </a:solidFill>
                        <a:effectLst/>
                        <a:latin typeface="+mn-lt"/>
                        <a:ea typeface="+mn-ea"/>
                        <a:cs typeface="+mn-cs"/>
                      </a:endParaRPr>
                    </a:p>
                  </a:txBody>
                  <a:tcPr marL="54000" marR="5400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u="none" strike="noStrike" kern="1200" cap="none" normalizeH="0" baseline="0" dirty="0" smtClean="0">
                          <a:ln>
                            <a:noFill/>
                          </a:ln>
                          <a:effectLst/>
                        </a:rPr>
                        <a:t>Opening Balance as at 01/04/18</a:t>
                      </a:r>
                      <a:endParaRPr kumimoji="0" lang="en-US" sz="1100" b="1" u="none" strike="noStrike" kern="1200" cap="none" normalizeH="0" baseline="0" dirty="0" smtClean="0">
                        <a:ln>
                          <a:noFill/>
                        </a:ln>
                        <a:solidFill>
                          <a:schemeClr val="dk1"/>
                        </a:solidFill>
                        <a:effectLst/>
                        <a:latin typeface="+mn-lt"/>
                        <a:ea typeface="+mn-ea"/>
                        <a:cs typeface="+mn-cs"/>
                      </a:endParaRPr>
                    </a:p>
                  </a:txBody>
                  <a:tcPr marL="54000" marR="5400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u="none" strike="noStrike" kern="1200" cap="none" normalizeH="0" baseline="0" dirty="0" smtClean="0">
                          <a:ln>
                            <a:noFill/>
                          </a:ln>
                          <a:effectLst/>
                        </a:rPr>
                        <a:t>Adjustment</a:t>
                      </a:r>
                      <a:endParaRPr kumimoji="0" lang="en-US" sz="1100" b="1" u="none" strike="noStrike" kern="1200" cap="none" normalizeH="0" baseline="0" dirty="0" smtClean="0">
                        <a:ln>
                          <a:noFill/>
                        </a:ln>
                        <a:solidFill>
                          <a:schemeClr val="dk1"/>
                        </a:solidFill>
                        <a:effectLst/>
                        <a:latin typeface="+mn-lt"/>
                        <a:ea typeface="+mn-ea"/>
                        <a:cs typeface="+mn-cs"/>
                      </a:endParaRPr>
                    </a:p>
                  </a:txBody>
                  <a:tcPr marL="54000" marR="5400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u="none" strike="noStrike" kern="1200" cap="none" normalizeH="0" baseline="0" dirty="0" smtClean="0">
                          <a:ln>
                            <a:noFill/>
                          </a:ln>
                          <a:effectLst/>
                        </a:rPr>
                        <a:t>Amount received for prior year</a:t>
                      </a:r>
                      <a:endParaRPr kumimoji="0" lang="en-US" sz="1100" b="1" u="none" strike="noStrike" kern="1200" cap="none" normalizeH="0" baseline="0" dirty="0" smtClean="0">
                        <a:ln>
                          <a:noFill/>
                        </a:ln>
                        <a:solidFill>
                          <a:schemeClr val="dk1"/>
                        </a:solidFill>
                        <a:effectLst/>
                        <a:latin typeface="+mn-lt"/>
                        <a:ea typeface="+mn-ea"/>
                        <a:cs typeface="+mn-cs"/>
                      </a:endParaRPr>
                    </a:p>
                  </a:txBody>
                  <a:tcPr marL="54000" marR="5400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u="none" strike="noStrike" kern="1200" cap="none" normalizeH="0" baseline="0" dirty="0" smtClean="0">
                          <a:ln>
                            <a:noFill/>
                          </a:ln>
                          <a:effectLst/>
                        </a:rPr>
                        <a:t>Outstanding for prior year</a:t>
                      </a:r>
                      <a:endParaRPr kumimoji="0" lang="en-US" sz="1100" b="1" u="none" strike="noStrike" kern="1200" cap="none" normalizeH="0" baseline="0" dirty="0" smtClean="0">
                        <a:ln>
                          <a:noFill/>
                        </a:ln>
                        <a:solidFill>
                          <a:schemeClr val="dk1"/>
                        </a:solidFill>
                        <a:effectLst/>
                        <a:latin typeface="+mn-lt"/>
                        <a:ea typeface="+mn-ea"/>
                        <a:cs typeface="+mn-cs"/>
                      </a:endParaRPr>
                    </a:p>
                  </a:txBody>
                  <a:tcPr marL="54000" marR="5400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u="none" strike="noStrike" kern="1200" cap="none" normalizeH="0" baseline="0" dirty="0" smtClean="0">
                          <a:ln>
                            <a:noFill/>
                          </a:ln>
                          <a:effectLst/>
                        </a:rPr>
                        <a:t>Invoiced amount as at 31 March 2019</a:t>
                      </a:r>
                      <a:endParaRPr kumimoji="0" lang="en-US" sz="1100" b="1" u="none" strike="noStrike" kern="1200" cap="none" normalizeH="0" baseline="0" dirty="0" smtClean="0">
                        <a:ln>
                          <a:noFill/>
                        </a:ln>
                        <a:solidFill>
                          <a:schemeClr val="dk1"/>
                        </a:solidFill>
                        <a:effectLst/>
                        <a:latin typeface="+mn-lt"/>
                        <a:ea typeface="+mn-ea"/>
                        <a:cs typeface="+mn-cs"/>
                      </a:endParaRPr>
                    </a:p>
                  </a:txBody>
                  <a:tcPr marL="54000" marR="5400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u="none" strike="noStrike" kern="1200" cap="none" normalizeH="0" baseline="0" dirty="0" smtClean="0">
                          <a:ln>
                            <a:noFill/>
                          </a:ln>
                          <a:effectLst/>
                        </a:rPr>
                        <a:t>Amount Received for 2018/19</a:t>
                      </a:r>
                      <a:endParaRPr kumimoji="0" lang="en-US" sz="1100" b="1" u="none" strike="noStrike" kern="1200" cap="none" normalizeH="0" baseline="0" dirty="0" smtClean="0">
                        <a:ln>
                          <a:noFill/>
                        </a:ln>
                        <a:solidFill>
                          <a:schemeClr val="dk1"/>
                        </a:solidFill>
                        <a:effectLst/>
                        <a:latin typeface="+mn-lt"/>
                        <a:ea typeface="+mn-ea"/>
                        <a:cs typeface="+mn-cs"/>
                      </a:endParaRPr>
                    </a:p>
                  </a:txBody>
                  <a:tcPr marL="54000" marR="5400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u="none" strike="noStrike" kern="1200" cap="none" normalizeH="0" baseline="0" dirty="0" smtClean="0">
                          <a:ln>
                            <a:noFill/>
                          </a:ln>
                          <a:effectLst/>
                        </a:rPr>
                        <a:t>% Recovery</a:t>
                      </a:r>
                      <a:endParaRPr kumimoji="0" lang="en-US" sz="1100" b="1" u="none" strike="noStrike" kern="1200" cap="none" normalizeH="0" baseline="0" dirty="0" smtClean="0">
                        <a:ln>
                          <a:noFill/>
                        </a:ln>
                        <a:solidFill>
                          <a:schemeClr val="dk1"/>
                        </a:solidFill>
                        <a:effectLst/>
                        <a:latin typeface="+mn-lt"/>
                        <a:ea typeface="+mn-ea"/>
                        <a:cs typeface="+mn-cs"/>
                      </a:endParaRPr>
                    </a:p>
                  </a:txBody>
                  <a:tcPr marL="54000" marR="5400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u="none" strike="noStrike" kern="1200" cap="none" normalizeH="0" baseline="0" dirty="0" smtClean="0">
                          <a:ln>
                            <a:noFill/>
                          </a:ln>
                          <a:effectLst/>
                        </a:rPr>
                        <a:t>Total Outstanding Balance</a:t>
                      </a:r>
                      <a:endParaRPr kumimoji="0" lang="en-US" sz="1100" b="1" u="none" strike="noStrike" kern="1200" cap="none" normalizeH="0" baseline="0" dirty="0" smtClean="0">
                        <a:ln>
                          <a:noFill/>
                        </a:ln>
                        <a:solidFill>
                          <a:schemeClr val="dk1"/>
                        </a:solidFill>
                        <a:effectLst/>
                        <a:latin typeface="+mn-lt"/>
                        <a:ea typeface="+mn-ea"/>
                        <a:cs typeface="+mn-cs"/>
                      </a:endParaRPr>
                    </a:p>
                  </a:txBody>
                  <a:tcPr marL="54000" marR="54000" marT="34290" marB="34290" horzOverflow="overflow"/>
                </a:tc>
              </a:tr>
              <a:tr h="386054">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u="none" strike="noStrike" kern="1200" cap="none" normalizeH="0" baseline="0" dirty="0" smtClean="0">
                        <a:ln>
                          <a:noFill/>
                        </a:ln>
                        <a:solidFill>
                          <a:schemeClr val="dk1"/>
                        </a:solidFill>
                        <a:effectLst/>
                        <a:latin typeface="+mn-lt"/>
                        <a:ea typeface="+mn-ea"/>
                        <a:cs typeface="+mn-cs"/>
                      </a:endParaRPr>
                    </a:p>
                  </a:txBody>
                  <a:tcPr marL="72000" marR="7200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kern="1200" cap="none" normalizeH="0" baseline="0" dirty="0" smtClean="0">
                          <a:ln>
                            <a:noFill/>
                          </a:ln>
                          <a:effectLst/>
                        </a:rPr>
                        <a:t>R’000</a:t>
                      </a:r>
                      <a:endParaRPr kumimoji="0" lang="en-US" sz="1200" u="none" strike="noStrike" kern="1200" cap="none" normalizeH="0" baseline="0" dirty="0" smtClean="0">
                        <a:ln>
                          <a:noFill/>
                        </a:ln>
                        <a:solidFill>
                          <a:schemeClr val="dk1"/>
                        </a:solidFill>
                        <a:effectLst/>
                        <a:latin typeface="+mn-lt"/>
                        <a:ea typeface="+mn-ea"/>
                        <a:cs typeface="+mn-cs"/>
                      </a:endParaRPr>
                    </a:p>
                  </a:txBody>
                  <a:tcPr marL="54000" marR="5400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u="none" strike="noStrike" kern="1200" cap="none" normalizeH="0" baseline="0" dirty="0" smtClean="0">
                        <a:ln>
                          <a:noFill/>
                        </a:ln>
                        <a:solidFill>
                          <a:schemeClr val="dk1"/>
                        </a:solidFill>
                        <a:effectLst/>
                        <a:latin typeface="+mn-lt"/>
                        <a:ea typeface="+mn-ea"/>
                        <a:cs typeface="+mn-cs"/>
                      </a:endParaRPr>
                    </a:p>
                  </a:txBody>
                  <a:tcPr marL="54000" marR="5400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u="none" strike="noStrike" kern="1200" cap="none" normalizeH="0" baseline="0" noProof="0" dirty="0" smtClean="0">
                          <a:ln>
                            <a:noFill/>
                          </a:ln>
                          <a:effectLst/>
                        </a:rPr>
                        <a:t>R’000</a:t>
                      </a:r>
                      <a:endParaRPr kumimoji="0" lang="en-US" sz="1200" u="none" strike="noStrike" kern="1200" cap="none" normalizeH="0" baseline="0" noProof="0" dirty="0" smtClean="0">
                        <a:ln>
                          <a:noFill/>
                        </a:ln>
                        <a:solidFill>
                          <a:schemeClr val="dk1"/>
                        </a:solidFill>
                        <a:effectLst/>
                        <a:latin typeface="+mn-lt"/>
                        <a:ea typeface="+mn-ea"/>
                        <a:cs typeface="+mn-cs"/>
                      </a:endParaRPr>
                    </a:p>
                  </a:txBody>
                  <a:tcPr marL="54000" marR="5400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u="none" strike="noStrike" kern="1200" cap="none" normalizeH="0" baseline="0" noProof="0" dirty="0" smtClean="0">
                          <a:ln>
                            <a:noFill/>
                          </a:ln>
                          <a:effectLst/>
                        </a:rPr>
                        <a:t>R’000</a:t>
                      </a:r>
                      <a:endParaRPr kumimoji="0" lang="en-US" sz="1200" u="none" strike="noStrike" kern="1200" cap="none" normalizeH="0" baseline="0" noProof="0" dirty="0" smtClean="0">
                        <a:ln>
                          <a:noFill/>
                        </a:ln>
                        <a:solidFill>
                          <a:schemeClr val="dk1"/>
                        </a:solidFill>
                        <a:effectLst/>
                        <a:latin typeface="+mn-lt"/>
                        <a:ea typeface="+mn-ea"/>
                        <a:cs typeface="+mn-cs"/>
                      </a:endParaRPr>
                    </a:p>
                  </a:txBody>
                  <a:tcPr marL="54000" marR="5400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kern="1200" cap="none" normalizeH="0" baseline="0" dirty="0" smtClean="0">
                          <a:ln>
                            <a:noFill/>
                          </a:ln>
                          <a:effectLst/>
                        </a:rPr>
                        <a:t>R’000</a:t>
                      </a:r>
                      <a:endParaRPr kumimoji="0" lang="en-US" sz="1200" u="none" strike="noStrike" kern="1200" cap="none" normalizeH="0" baseline="0" dirty="0" smtClean="0">
                        <a:ln>
                          <a:noFill/>
                        </a:ln>
                        <a:solidFill>
                          <a:schemeClr val="dk1"/>
                        </a:solidFill>
                        <a:effectLst/>
                        <a:latin typeface="+mn-lt"/>
                        <a:ea typeface="+mn-ea"/>
                        <a:cs typeface="+mn-cs"/>
                      </a:endParaRPr>
                    </a:p>
                  </a:txBody>
                  <a:tcPr marL="54000" marR="5400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kern="1200" cap="none" normalizeH="0" baseline="0" dirty="0" smtClean="0">
                          <a:ln>
                            <a:noFill/>
                          </a:ln>
                          <a:effectLst/>
                        </a:rPr>
                        <a:t>R’000</a:t>
                      </a:r>
                      <a:endParaRPr kumimoji="0" lang="en-US" sz="1200" u="none" strike="noStrike" kern="1200" cap="none" normalizeH="0" baseline="0" dirty="0" smtClean="0">
                        <a:ln>
                          <a:noFill/>
                        </a:ln>
                        <a:solidFill>
                          <a:schemeClr val="dk1"/>
                        </a:solidFill>
                        <a:effectLst/>
                        <a:latin typeface="+mn-lt"/>
                        <a:ea typeface="+mn-ea"/>
                        <a:cs typeface="+mn-cs"/>
                      </a:endParaRPr>
                    </a:p>
                  </a:txBody>
                  <a:tcPr marL="54000" marR="5400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kern="1200" cap="none" normalizeH="0" baseline="0" dirty="0" smtClean="0">
                          <a:ln>
                            <a:noFill/>
                          </a:ln>
                          <a:effectLst/>
                        </a:rPr>
                        <a:t>%</a:t>
                      </a:r>
                      <a:endParaRPr kumimoji="0" lang="en-US" sz="1200" u="none" strike="noStrike" kern="1200" cap="none" normalizeH="0" baseline="0" dirty="0" smtClean="0">
                        <a:ln>
                          <a:noFill/>
                        </a:ln>
                        <a:solidFill>
                          <a:schemeClr val="dk1"/>
                        </a:solidFill>
                        <a:effectLst/>
                        <a:latin typeface="+mn-lt"/>
                        <a:ea typeface="+mn-ea"/>
                        <a:cs typeface="+mn-cs"/>
                      </a:endParaRPr>
                    </a:p>
                  </a:txBody>
                  <a:tcPr marL="54000" marR="5400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kern="1200" cap="none" normalizeH="0" baseline="0" dirty="0" smtClean="0">
                          <a:ln>
                            <a:noFill/>
                          </a:ln>
                          <a:effectLst/>
                        </a:rPr>
                        <a:t>R’000</a:t>
                      </a:r>
                      <a:endParaRPr kumimoji="0" lang="en-US" sz="1200" u="none" strike="noStrike" kern="1200" cap="none" normalizeH="0" baseline="0" dirty="0" smtClean="0">
                        <a:ln>
                          <a:noFill/>
                        </a:ln>
                        <a:solidFill>
                          <a:schemeClr val="dk1"/>
                        </a:solidFill>
                        <a:effectLst/>
                        <a:latin typeface="+mn-lt"/>
                        <a:ea typeface="+mn-ea"/>
                        <a:cs typeface="+mn-cs"/>
                      </a:endParaRPr>
                    </a:p>
                  </a:txBody>
                  <a:tcPr marL="54000" marR="54000" marT="34290" marB="34290" horzOverflow="overflow"/>
                </a:tc>
              </a:tr>
              <a:tr h="5140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kern="1200" cap="none" normalizeH="0" baseline="0" dirty="0">
                          <a:ln>
                            <a:noFill/>
                          </a:ln>
                          <a:effectLst/>
                        </a:rPr>
                        <a:t>Accommodation (State Owned)</a:t>
                      </a:r>
                      <a:endParaRPr kumimoji="0" lang="en-US"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707 596</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0</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542 383</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165 213</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4 </a:t>
                      </a:r>
                      <a:r>
                        <a:rPr kumimoji="0" lang="en-ZA" sz="1200" u="none" strike="noStrike" kern="1200" cap="none" normalizeH="0" baseline="0" dirty="0">
                          <a:ln>
                            <a:noFill/>
                          </a:ln>
                          <a:effectLst/>
                        </a:rPr>
                        <a:t>749 398</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4 017 450</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84</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897 161</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r>
              <a:tr h="5140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kern="1200" cap="none" normalizeH="0" baseline="0" dirty="0">
                          <a:ln>
                            <a:noFill/>
                          </a:ln>
                          <a:effectLst/>
                        </a:rPr>
                        <a:t>Accommodation (Private)</a:t>
                      </a:r>
                      <a:endParaRPr kumimoji="0" lang="en-US"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703 056</a:t>
                      </a:r>
                      <a:endParaRPr kumimoji="0" lang="en-ZA" sz="1200" u="none" strike="noStrike" kern="1200" cap="none" normalizeH="0" baseline="0" dirty="0">
                        <a:ln>
                          <a:noFill/>
                        </a:ln>
                        <a:solidFill>
                          <a:schemeClr val="dk1"/>
                        </a:solidFill>
                        <a:effectLst/>
                        <a:latin typeface="+mn-lt"/>
                        <a:ea typeface="+mn-ea"/>
                        <a:cs typeface="+mn-cs"/>
                      </a:endParaRPr>
                    </a:p>
                  </a:txBody>
                  <a:tcPr marL="5715" marR="5715" marT="5715"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   245</a:t>
                      </a:r>
                      <a:endParaRPr kumimoji="0" lang="en-ZA" sz="1200" u="none" strike="noStrike" kern="1200" cap="none" normalizeH="0" baseline="0" dirty="0">
                        <a:ln>
                          <a:noFill/>
                        </a:ln>
                        <a:solidFill>
                          <a:schemeClr val="dk1"/>
                        </a:solidFill>
                        <a:effectLst/>
                        <a:latin typeface="+mn-lt"/>
                        <a:ea typeface="+mn-ea"/>
                        <a:cs typeface="+mn-cs"/>
                      </a:endParaRPr>
                    </a:p>
                  </a:txBody>
                  <a:tcPr marL="5715" marR="5715" marT="5715"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457 249</a:t>
                      </a:r>
                      <a:endParaRPr kumimoji="0" lang="en-ZA" sz="1200" u="none" strike="noStrike" kern="1200" cap="none" normalizeH="0" baseline="0" dirty="0">
                        <a:ln>
                          <a:noFill/>
                        </a:ln>
                        <a:solidFill>
                          <a:schemeClr val="dk1"/>
                        </a:solidFill>
                        <a:effectLst/>
                        <a:latin typeface="+mn-lt"/>
                        <a:ea typeface="+mn-ea"/>
                        <a:cs typeface="+mn-cs"/>
                      </a:endParaRPr>
                    </a:p>
                  </a:txBody>
                  <a:tcPr marL="5715" marR="5715" marT="5715"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246 053</a:t>
                      </a:r>
                      <a:endParaRPr kumimoji="0" lang="en-ZA" sz="1200" u="none" strike="noStrike" kern="1200" cap="none" normalizeH="0" baseline="0" dirty="0">
                        <a:ln>
                          <a:noFill/>
                        </a:ln>
                        <a:solidFill>
                          <a:schemeClr val="dk1"/>
                        </a:solidFill>
                        <a:effectLst/>
                        <a:latin typeface="+mn-lt"/>
                        <a:ea typeface="+mn-ea"/>
                        <a:cs typeface="+mn-cs"/>
                      </a:endParaRPr>
                    </a:p>
                  </a:txBody>
                  <a:tcPr marL="5715" marR="5715" marT="5715"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4 215 555</a:t>
                      </a:r>
                      <a:endParaRPr kumimoji="0" lang="en-ZA" sz="1200" u="none" strike="noStrike" kern="1200" cap="none" normalizeH="0" baseline="0" dirty="0">
                        <a:ln>
                          <a:noFill/>
                        </a:ln>
                        <a:solidFill>
                          <a:schemeClr val="dk1"/>
                        </a:solidFill>
                        <a:effectLst/>
                        <a:latin typeface="+mn-lt"/>
                        <a:ea typeface="+mn-ea"/>
                        <a:cs typeface="+mn-cs"/>
                      </a:endParaRPr>
                    </a:p>
                  </a:txBody>
                  <a:tcPr marL="5715" marR="5715" marT="5715"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4 327 676</a:t>
                      </a:r>
                      <a:endParaRPr kumimoji="0" lang="en-ZA" sz="1200" u="none" strike="noStrike" kern="1200" cap="none" normalizeH="0" baseline="0" dirty="0">
                        <a:ln>
                          <a:noFill/>
                        </a:ln>
                        <a:solidFill>
                          <a:schemeClr val="dk1"/>
                        </a:solidFill>
                        <a:effectLst/>
                        <a:latin typeface="+mn-lt"/>
                        <a:ea typeface="+mn-ea"/>
                        <a:cs typeface="+mn-cs"/>
                      </a:endParaRPr>
                    </a:p>
                  </a:txBody>
                  <a:tcPr marL="5715" marR="5715" marT="5715"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103</a:t>
                      </a:r>
                      <a:endParaRPr kumimoji="0" lang="en-ZA" sz="1200" u="none" strike="noStrike" kern="1200" cap="none" normalizeH="0" baseline="0" dirty="0">
                        <a:ln>
                          <a:noFill/>
                        </a:ln>
                        <a:solidFill>
                          <a:schemeClr val="dk1"/>
                        </a:solidFill>
                        <a:effectLst/>
                        <a:latin typeface="+mn-lt"/>
                        <a:ea typeface="+mn-ea"/>
                        <a:cs typeface="+mn-cs"/>
                      </a:endParaRPr>
                    </a:p>
                  </a:txBody>
                  <a:tcPr marL="5715" marR="5715" marT="5715"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133 932</a:t>
                      </a:r>
                      <a:endParaRPr kumimoji="0" lang="en-ZA" sz="1200" u="none" strike="noStrike" kern="1200" cap="none" normalizeH="0" baseline="0" dirty="0">
                        <a:ln>
                          <a:noFill/>
                        </a:ln>
                        <a:solidFill>
                          <a:schemeClr val="dk1"/>
                        </a:solidFill>
                        <a:effectLst/>
                        <a:latin typeface="+mn-lt"/>
                        <a:ea typeface="+mn-ea"/>
                        <a:cs typeface="+mn-cs"/>
                      </a:endParaRPr>
                    </a:p>
                  </a:txBody>
                  <a:tcPr marL="5715" marR="5715" marT="5715" marB="0" anchor="ctr"/>
                </a:tc>
              </a:tr>
              <a:tr h="5140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kern="1200" cap="none" normalizeH="0" baseline="0" dirty="0">
                          <a:ln>
                            <a:noFill/>
                          </a:ln>
                          <a:effectLst/>
                        </a:rPr>
                        <a:t>Municipal Services</a:t>
                      </a:r>
                      <a:endParaRPr kumimoji="0" lang="en-US"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1 719 141</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-2 950</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409 775</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1 306 416</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4 729 757</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3 475 272</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73</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2 560 901</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r>
              <a:tr h="5140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kern="1200" cap="none" normalizeH="0" baseline="0" dirty="0" smtClean="0">
                          <a:ln>
                            <a:noFill/>
                          </a:ln>
                          <a:effectLst/>
                        </a:rPr>
                        <a:t>PACE</a:t>
                      </a:r>
                      <a:endParaRPr kumimoji="0" lang="en-US"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253 018</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0</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223 419</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29 599</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1 514 294</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1 287 497</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85</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256 395</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r>
              <a:tr h="5140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u="none" strike="noStrike" kern="1200" cap="none" normalizeH="0" baseline="0" dirty="0" smtClean="0">
                          <a:ln>
                            <a:noFill/>
                          </a:ln>
                          <a:effectLst/>
                        </a:rPr>
                        <a:t>Recoverable: CA</a:t>
                      </a:r>
                      <a:endParaRPr kumimoji="0" lang="en-US" sz="1200" b="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b="0" u="none" strike="noStrike" kern="1200" cap="none" normalizeH="0" baseline="0" dirty="0">
                          <a:ln>
                            <a:noFill/>
                          </a:ln>
                          <a:effectLst/>
                        </a:rPr>
                        <a:t>119 555</a:t>
                      </a:r>
                      <a:endParaRPr kumimoji="0" lang="en-ZA" sz="1200" b="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b="0" u="none" strike="noStrike" kern="1200" cap="none" normalizeH="0" baseline="0" dirty="0">
                          <a:ln>
                            <a:noFill/>
                          </a:ln>
                          <a:effectLst/>
                        </a:rPr>
                        <a:t> </a:t>
                      </a:r>
                      <a:endParaRPr kumimoji="0" lang="en-ZA" sz="1200" b="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b="0" u="none" strike="noStrike" kern="1200" cap="none" normalizeH="0" baseline="0" dirty="0">
                          <a:ln>
                            <a:noFill/>
                          </a:ln>
                          <a:effectLst/>
                        </a:rPr>
                        <a:t>18 033</a:t>
                      </a:r>
                      <a:endParaRPr kumimoji="0" lang="en-ZA" sz="1200" b="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b="0" u="none" strike="noStrike" kern="1200" cap="none" normalizeH="0" baseline="0" dirty="0">
                          <a:ln>
                            <a:noFill/>
                          </a:ln>
                          <a:effectLst/>
                        </a:rPr>
                        <a:t>101 522</a:t>
                      </a:r>
                      <a:endParaRPr kumimoji="0" lang="en-ZA" sz="1200" b="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b="0" u="none" strike="noStrike" kern="1200" cap="none" normalizeH="0" baseline="0" dirty="0">
                          <a:ln>
                            <a:noFill/>
                          </a:ln>
                          <a:effectLst/>
                        </a:rPr>
                        <a:t>562 851</a:t>
                      </a:r>
                      <a:endParaRPr kumimoji="0" lang="en-ZA" sz="1200" b="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b="0" u="none" strike="noStrike" kern="1200" cap="none" normalizeH="0" baseline="0" dirty="0">
                          <a:ln>
                            <a:noFill/>
                          </a:ln>
                          <a:effectLst/>
                        </a:rPr>
                        <a:t>371 456</a:t>
                      </a:r>
                      <a:endParaRPr kumimoji="0" lang="en-ZA" sz="1200" b="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b="0" u="none" strike="noStrike" kern="1200" cap="none" normalizeH="0" baseline="0" dirty="0" smtClean="0">
                          <a:ln>
                            <a:noFill/>
                          </a:ln>
                          <a:effectLst/>
                        </a:rPr>
                        <a:t>66</a:t>
                      </a:r>
                      <a:endParaRPr kumimoji="0" lang="en-ZA" sz="1200" b="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b="0" u="none" strike="noStrike" kern="1200" cap="none" normalizeH="0" baseline="0" dirty="0">
                          <a:ln>
                            <a:noFill/>
                          </a:ln>
                          <a:effectLst/>
                        </a:rPr>
                        <a:t>292 917</a:t>
                      </a:r>
                      <a:endParaRPr kumimoji="0" lang="en-ZA" sz="1200" b="0" u="none" strike="noStrike" kern="1200" cap="none" normalizeH="0" baseline="0" dirty="0">
                        <a:ln>
                          <a:noFill/>
                        </a:ln>
                        <a:solidFill>
                          <a:schemeClr val="dk1"/>
                        </a:solidFill>
                        <a:effectLst/>
                        <a:latin typeface="+mn-lt"/>
                        <a:ea typeface="+mn-ea"/>
                        <a:cs typeface="+mn-cs"/>
                      </a:endParaRPr>
                    </a:p>
                  </a:txBody>
                  <a:tcPr marL="7144" marR="7144" marT="7144" marB="0" anchor="ctr"/>
                </a:tc>
              </a:tr>
              <a:tr h="3673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u="none" strike="noStrike" kern="1200" cap="none" normalizeH="0" baseline="0" dirty="0">
                          <a:ln>
                            <a:noFill/>
                          </a:ln>
                          <a:effectLst/>
                        </a:rPr>
                        <a:t>Total</a:t>
                      </a:r>
                      <a:endParaRPr kumimoji="0" lang="en-US" sz="1200" b="1"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b="1" u="none" strike="noStrike" kern="1200" cap="none" normalizeH="0" baseline="0" dirty="0">
                          <a:ln>
                            <a:noFill/>
                          </a:ln>
                          <a:effectLst/>
                        </a:rPr>
                        <a:t>3 502 366</a:t>
                      </a:r>
                      <a:endParaRPr kumimoji="0" lang="en-ZA" sz="1200" b="1" u="none" strike="noStrike" kern="1200" cap="none" normalizeH="0" baseline="0" dirty="0">
                        <a:ln>
                          <a:noFill/>
                        </a:ln>
                        <a:solidFill>
                          <a:schemeClr val="dk1"/>
                        </a:solidFill>
                        <a:effectLst/>
                        <a:latin typeface="+mn-lt"/>
                        <a:ea typeface="+mn-ea"/>
                        <a:cs typeface="+mn-cs"/>
                      </a:endParaRPr>
                    </a:p>
                  </a:txBody>
                  <a:tcPr marL="0" marR="0" marT="0"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b="1" u="none" strike="noStrike" kern="1200" cap="none" normalizeH="0" baseline="0" dirty="0">
                          <a:ln>
                            <a:noFill/>
                          </a:ln>
                          <a:effectLst/>
                        </a:rPr>
                        <a:t>-2 </a:t>
                      </a:r>
                      <a:r>
                        <a:rPr kumimoji="0" lang="en-ZA" sz="1200" b="1" u="none" strike="noStrike" kern="1200" cap="none" normalizeH="0" baseline="0" dirty="0" smtClean="0">
                          <a:ln>
                            <a:noFill/>
                          </a:ln>
                          <a:effectLst/>
                        </a:rPr>
                        <a:t>705</a:t>
                      </a:r>
                      <a:endParaRPr kumimoji="0" lang="en-ZA" sz="1200" b="1" u="none" strike="noStrike" kern="1200" cap="none" normalizeH="0" baseline="0" dirty="0">
                        <a:ln>
                          <a:noFill/>
                        </a:ln>
                        <a:solidFill>
                          <a:schemeClr val="dk1"/>
                        </a:solidFill>
                        <a:effectLst/>
                        <a:latin typeface="+mn-lt"/>
                        <a:ea typeface="+mn-ea"/>
                        <a:cs typeface="+mn-cs"/>
                      </a:endParaRPr>
                    </a:p>
                  </a:txBody>
                  <a:tcPr marL="0" marR="0" marT="0"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b="1" u="none" strike="noStrike" kern="1200" cap="none" normalizeH="0" baseline="0" dirty="0" smtClean="0">
                          <a:ln>
                            <a:noFill/>
                          </a:ln>
                          <a:effectLst/>
                        </a:rPr>
                        <a:t>1 650 859</a:t>
                      </a:r>
                      <a:endParaRPr kumimoji="0" lang="en-ZA" sz="1200" b="1" u="none" strike="noStrike" kern="1200" cap="none" normalizeH="0" baseline="0" dirty="0">
                        <a:ln>
                          <a:noFill/>
                        </a:ln>
                        <a:solidFill>
                          <a:schemeClr val="dk1"/>
                        </a:solidFill>
                        <a:effectLst/>
                        <a:latin typeface="+mn-lt"/>
                        <a:ea typeface="+mn-ea"/>
                        <a:cs typeface="+mn-cs"/>
                      </a:endParaRPr>
                    </a:p>
                  </a:txBody>
                  <a:tcPr marL="0" marR="0" marT="0"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b="1" u="none" strike="noStrike" kern="1200" cap="none" normalizeH="0" baseline="0" dirty="0" smtClean="0">
                          <a:ln>
                            <a:noFill/>
                          </a:ln>
                          <a:effectLst/>
                        </a:rPr>
                        <a:t>1 848 803</a:t>
                      </a:r>
                      <a:endParaRPr kumimoji="0" lang="en-ZA" sz="1200" b="1" u="none" strike="noStrike" kern="1200" cap="none" normalizeH="0" baseline="0" dirty="0">
                        <a:ln>
                          <a:noFill/>
                        </a:ln>
                        <a:solidFill>
                          <a:schemeClr val="dk1"/>
                        </a:solidFill>
                        <a:effectLst/>
                        <a:latin typeface="+mn-lt"/>
                        <a:ea typeface="+mn-ea"/>
                        <a:cs typeface="+mn-cs"/>
                      </a:endParaRPr>
                    </a:p>
                  </a:txBody>
                  <a:tcPr marL="0" marR="0" marT="0"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b="1" u="none" strike="noStrike" kern="1200" cap="none" normalizeH="0" baseline="0" dirty="0" smtClean="0">
                          <a:ln>
                            <a:noFill/>
                          </a:ln>
                          <a:effectLst/>
                        </a:rPr>
                        <a:t>15 771 855</a:t>
                      </a:r>
                      <a:endParaRPr kumimoji="0" lang="en-ZA" sz="1200" b="1" u="none" strike="noStrike" kern="1200" cap="none" normalizeH="0" baseline="0" dirty="0">
                        <a:ln>
                          <a:noFill/>
                        </a:ln>
                        <a:solidFill>
                          <a:schemeClr val="dk1"/>
                        </a:solidFill>
                        <a:effectLst/>
                        <a:latin typeface="+mn-lt"/>
                        <a:ea typeface="+mn-ea"/>
                        <a:cs typeface="+mn-cs"/>
                      </a:endParaRPr>
                    </a:p>
                  </a:txBody>
                  <a:tcPr marL="0" marR="0" marT="0"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b="1" u="none" strike="noStrike" kern="1200" cap="none" normalizeH="0" baseline="0" dirty="0" smtClean="0">
                          <a:ln>
                            <a:noFill/>
                          </a:ln>
                          <a:effectLst/>
                        </a:rPr>
                        <a:t>13 479 351</a:t>
                      </a:r>
                      <a:endParaRPr kumimoji="0" lang="en-ZA" sz="1200" b="1" u="none" strike="noStrike" kern="1200" cap="none" normalizeH="0" baseline="0" dirty="0">
                        <a:ln>
                          <a:noFill/>
                        </a:ln>
                        <a:solidFill>
                          <a:schemeClr val="dk1"/>
                        </a:solidFill>
                        <a:effectLst/>
                        <a:latin typeface="+mn-lt"/>
                        <a:ea typeface="+mn-ea"/>
                        <a:cs typeface="+mn-cs"/>
                      </a:endParaRPr>
                    </a:p>
                  </a:txBody>
                  <a:tcPr marL="0" marR="0" marT="0"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b="1" u="none" strike="noStrike" kern="1200" cap="none" normalizeH="0" baseline="0" dirty="0" smtClean="0">
                          <a:ln>
                            <a:noFill/>
                          </a:ln>
                          <a:effectLst/>
                        </a:rPr>
                        <a:t>85</a:t>
                      </a:r>
                      <a:endParaRPr kumimoji="0" lang="en-ZA" sz="1200" b="1" u="none" strike="noStrike" kern="1200" cap="none" normalizeH="0" baseline="0" dirty="0">
                        <a:ln>
                          <a:noFill/>
                        </a:ln>
                        <a:solidFill>
                          <a:schemeClr val="dk1"/>
                        </a:solidFill>
                        <a:effectLst/>
                        <a:latin typeface="+mn-lt"/>
                        <a:ea typeface="+mn-ea"/>
                        <a:cs typeface="+mn-cs"/>
                      </a:endParaRPr>
                    </a:p>
                  </a:txBody>
                  <a:tcPr marL="0" marR="0" marT="0" marB="0" anchor="ct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b="1" u="none" strike="noStrike" kern="1200" cap="none" normalizeH="0" baseline="0" dirty="0" smtClean="0">
                          <a:ln>
                            <a:noFill/>
                          </a:ln>
                          <a:effectLst/>
                        </a:rPr>
                        <a:t>4 141 306</a:t>
                      </a:r>
                      <a:endParaRPr kumimoji="0" lang="en-ZA" sz="1200" b="1" u="none" strike="noStrike" kern="1200" cap="none" normalizeH="0" baseline="0" dirty="0">
                        <a:ln>
                          <a:noFill/>
                        </a:ln>
                        <a:solidFill>
                          <a:schemeClr val="dk1"/>
                        </a:solidFill>
                        <a:effectLst/>
                        <a:latin typeface="+mn-lt"/>
                        <a:ea typeface="+mn-ea"/>
                        <a:cs typeface="+mn-cs"/>
                      </a:endParaRPr>
                    </a:p>
                  </a:txBody>
                  <a:tcPr marL="0" marR="0" marT="0" marB="0" anchor="ctr"/>
                </a:tc>
              </a:tr>
            </a:tbl>
          </a:graphicData>
        </a:graphic>
      </p:graphicFrame>
    </p:spTree>
    <p:extLst>
      <p:ext uri="{BB962C8B-B14F-4D97-AF65-F5344CB8AC3E}">
        <p14:creationId xmlns:p14="http://schemas.microsoft.com/office/powerpoint/2010/main" xmlns="" val="284870774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79</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1200329"/>
          </a:xfrm>
          <a:prstGeom prst="rect">
            <a:avLst/>
          </a:prstGeom>
          <a:noFill/>
        </p:spPr>
        <p:txBody>
          <a:bodyPr wrap="square" rtlCol="0">
            <a:spAutoFit/>
          </a:bodyPr>
          <a:lstStyle/>
          <a:p>
            <a:r>
              <a:rPr lang="en-US" sz="2400" b="1" dirty="0" smtClean="0">
                <a:solidFill>
                  <a:schemeClr val="bg1"/>
                </a:solidFill>
              </a:rPr>
              <a:t>Debtors Age Analysis As </a:t>
            </a:r>
          </a:p>
          <a:p>
            <a:r>
              <a:rPr lang="en-US" sz="2400" b="1" dirty="0" smtClean="0">
                <a:solidFill>
                  <a:schemeClr val="bg1"/>
                </a:solidFill>
              </a:rPr>
              <a:t>At 31 March 2019</a:t>
            </a:r>
          </a:p>
          <a:p>
            <a:endParaRPr lang="en-ZA" sz="2400" b="1" dirty="0">
              <a:solidFill>
                <a:schemeClr val="bg1"/>
              </a:solidFill>
            </a:endParaRP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8" name="Group 173"/>
          <p:cNvGraphicFramePr>
            <a:graphicFrameLocks/>
          </p:cNvGraphicFramePr>
          <p:nvPr>
            <p:extLst>
              <p:ext uri="{D42A27DB-BD31-4B8C-83A1-F6EECF244321}">
                <p14:modId xmlns:p14="http://schemas.microsoft.com/office/powerpoint/2010/main" xmlns="" val="789457769"/>
              </p:ext>
            </p:extLst>
          </p:nvPr>
        </p:nvGraphicFramePr>
        <p:xfrm>
          <a:off x="512180" y="1673805"/>
          <a:ext cx="8333774" cy="4009757"/>
        </p:xfrm>
        <a:graphic>
          <a:graphicData uri="http://schemas.openxmlformats.org/drawingml/2006/table">
            <a:tbl>
              <a:tblPr>
                <a:tableStyleId>{5DA37D80-6434-44D0-A028-1B22A696006F}</a:tableStyleId>
              </a:tblPr>
              <a:tblGrid>
                <a:gridCol w="1596131"/>
                <a:gridCol w="1130898"/>
                <a:gridCol w="1245244"/>
                <a:gridCol w="872300"/>
                <a:gridCol w="1127965"/>
                <a:gridCol w="1096401"/>
                <a:gridCol w="1264835"/>
              </a:tblGrid>
              <a:tr h="584403">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u="none" strike="noStrike" cap="none" normalizeH="0" baseline="0" dirty="0" smtClean="0">
                          <a:ln>
                            <a:noFill/>
                          </a:ln>
                          <a:effectLst/>
                        </a:rPr>
                        <a:t>Categories</a:t>
                      </a:r>
                      <a:endParaRPr kumimoji="0" lang="en-US" sz="1200" b="1" i="0" u="none" strike="noStrike" cap="none" normalizeH="0" baseline="0" dirty="0" smtClean="0">
                        <a:ln>
                          <a:noFill/>
                        </a:ln>
                        <a:solidFill>
                          <a:schemeClr val="bg1"/>
                        </a:solidFill>
                        <a:effectLst/>
                        <a:latin typeface="Calibri" panose="020F0502020204030204" pitchFamily="34" charset="0"/>
                      </a:endParaRPr>
                    </a:p>
                  </a:txBody>
                  <a:tcPr marL="54000" marR="5400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u="none" strike="noStrike" cap="none" normalizeH="0" baseline="0" dirty="0" smtClean="0">
                          <a:ln>
                            <a:noFill/>
                          </a:ln>
                          <a:effectLst/>
                        </a:rPr>
                        <a:t>Current</a:t>
                      </a:r>
                      <a:endParaRPr kumimoji="0" lang="en-US" sz="1200" b="1" i="0" u="none" strike="noStrike" cap="none" normalizeH="0" baseline="0" dirty="0" smtClean="0">
                        <a:ln>
                          <a:noFill/>
                        </a:ln>
                        <a:solidFill>
                          <a:schemeClr val="bg1"/>
                        </a:solidFill>
                        <a:effectLst/>
                        <a:latin typeface="Calibri" panose="020F0502020204030204" pitchFamily="34" charset="0"/>
                      </a:endParaRPr>
                    </a:p>
                  </a:txBody>
                  <a:tcPr marL="54000" marR="5400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u="none" strike="noStrike" cap="none" normalizeH="0" baseline="0" dirty="0" smtClean="0">
                          <a:ln>
                            <a:noFill/>
                          </a:ln>
                          <a:effectLst/>
                        </a:rPr>
                        <a:t>30 Days</a:t>
                      </a:r>
                      <a:endParaRPr kumimoji="0" lang="en-US" sz="1200" b="1" i="0" u="none" strike="noStrike" cap="none" normalizeH="0" baseline="0" dirty="0" smtClean="0">
                        <a:ln>
                          <a:noFill/>
                        </a:ln>
                        <a:solidFill>
                          <a:schemeClr val="bg1"/>
                        </a:solidFill>
                        <a:effectLst/>
                        <a:latin typeface="Calibri" panose="020F0502020204030204" pitchFamily="34" charset="0"/>
                      </a:endParaRPr>
                    </a:p>
                  </a:txBody>
                  <a:tcPr marL="54000" marR="5400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u="none" strike="noStrike" cap="none" normalizeH="0" baseline="0" dirty="0" smtClean="0">
                          <a:ln>
                            <a:noFill/>
                          </a:ln>
                          <a:effectLst/>
                        </a:rPr>
                        <a:t>&gt;60 Days</a:t>
                      </a:r>
                      <a:endParaRPr kumimoji="0" lang="en-US" sz="1200" b="1" i="0" u="none" strike="noStrike" cap="none" normalizeH="0" baseline="0" dirty="0" smtClean="0">
                        <a:ln>
                          <a:noFill/>
                        </a:ln>
                        <a:solidFill>
                          <a:schemeClr val="bg1"/>
                        </a:solidFill>
                        <a:effectLst/>
                        <a:latin typeface="Calibri" panose="020F0502020204030204" pitchFamily="34" charset="0"/>
                      </a:endParaRPr>
                    </a:p>
                  </a:txBody>
                  <a:tcPr marL="54000" marR="5400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u="none" strike="noStrike" cap="none" normalizeH="0" baseline="0" dirty="0" smtClean="0">
                          <a:ln>
                            <a:noFill/>
                          </a:ln>
                          <a:effectLst/>
                        </a:rPr>
                        <a:t>Total 2018/19</a:t>
                      </a:r>
                      <a:endParaRPr kumimoji="0" lang="en-US" sz="1200" b="1" i="0" u="none" strike="noStrike" cap="none" normalizeH="0" baseline="0" dirty="0" smtClean="0">
                        <a:ln>
                          <a:noFill/>
                        </a:ln>
                        <a:solidFill>
                          <a:schemeClr val="bg1"/>
                        </a:solidFill>
                        <a:effectLst/>
                        <a:latin typeface="Calibri" panose="020F0502020204030204" pitchFamily="34" charset="0"/>
                      </a:endParaRPr>
                    </a:p>
                  </a:txBody>
                  <a:tcPr marL="54000" marR="5400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u="none" strike="noStrike" cap="none" normalizeH="0" baseline="0" dirty="0" smtClean="0">
                          <a:ln>
                            <a:noFill/>
                          </a:ln>
                          <a:effectLst/>
                        </a:rPr>
                        <a:t>Prev Years</a:t>
                      </a:r>
                      <a:endParaRPr kumimoji="0" lang="en-US" sz="1200" b="1" i="0" u="none" strike="noStrike" cap="none" normalizeH="0" baseline="0" dirty="0" smtClean="0">
                        <a:ln>
                          <a:noFill/>
                        </a:ln>
                        <a:solidFill>
                          <a:schemeClr val="bg1"/>
                        </a:solidFill>
                        <a:effectLst/>
                        <a:latin typeface="Calibri" panose="020F0502020204030204" pitchFamily="34" charset="0"/>
                      </a:endParaRPr>
                    </a:p>
                  </a:txBody>
                  <a:tcPr marL="54000" marR="5400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u="none" strike="noStrike" cap="none" normalizeH="0" baseline="0" dirty="0" smtClean="0">
                          <a:ln>
                            <a:noFill/>
                          </a:ln>
                          <a:effectLst/>
                        </a:rPr>
                        <a:t>Total</a:t>
                      </a:r>
                      <a:endParaRPr kumimoji="0" lang="en-US" sz="1200" b="1" i="0" u="none" strike="noStrike" cap="none" normalizeH="0" baseline="0" dirty="0" smtClean="0">
                        <a:ln>
                          <a:noFill/>
                        </a:ln>
                        <a:solidFill>
                          <a:schemeClr val="bg1"/>
                        </a:solidFill>
                        <a:effectLst/>
                        <a:latin typeface="Calibri" panose="020F0502020204030204" pitchFamily="34" charset="0"/>
                      </a:endParaRPr>
                    </a:p>
                  </a:txBody>
                  <a:tcPr marL="54000" marR="54000" marT="34290" marB="34290" horzOverflow="overflow"/>
                </a:tc>
              </a:tr>
              <a:tr h="33004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A50021"/>
                        </a:solidFill>
                        <a:effectLst/>
                        <a:latin typeface="Calibri" panose="020F0502020204030204" pitchFamily="34" charset="0"/>
                      </a:endParaRPr>
                    </a:p>
                  </a:txBody>
                  <a:tcPr marL="72000" marR="7200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R’000</a:t>
                      </a:r>
                      <a:endParaRPr kumimoji="0" lang="en-US" sz="1200" b="1" i="0" u="none" strike="noStrike" cap="none" normalizeH="0" baseline="0" dirty="0" smtClean="0">
                        <a:ln>
                          <a:noFill/>
                        </a:ln>
                        <a:solidFill>
                          <a:schemeClr val="bg1"/>
                        </a:solidFill>
                        <a:effectLst/>
                        <a:latin typeface="Calibri" panose="020F0502020204030204" pitchFamily="34" charset="0"/>
                      </a:endParaRPr>
                    </a:p>
                  </a:txBody>
                  <a:tcPr marL="54000" marR="5400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R’000</a:t>
                      </a:r>
                      <a:endParaRPr kumimoji="0" lang="en-US" sz="1200" b="1" i="0" u="none" strike="noStrike" cap="none" normalizeH="0" baseline="0" dirty="0" smtClean="0">
                        <a:ln>
                          <a:noFill/>
                        </a:ln>
                        <a:solidFill>
                          <a:schemeClr val="bg1"/>
                        </a:solidFill>
                        <a:effectLst/>
                        <a:latin typeface="Calibri" panose="020F0502020204030204" pitchFamily="34" charset="0"/>
                      </a:endParaRPr>
                    </a:p>
                  </a:txBody>
                  <a:tcPr marL="54000" marR="5400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R’000</a:t>
                      </a:r>
                      <a:endParaRPr kumimoji="0" lang="en-US" sz="1200" b="1" i="0" u="none" strike="noStrike" cap="none" normalizeH="0" baseline="0" dirty="0" smtClean="0">
                        <a:ln>
                          <a:noFill/>
                        </a:ln>
                        <a:solidFill>
                          <a:schemeClr val="bg1"/>
                        </a:solidFill>
                        <a:effectLst/>
                        <a:latin typeface="Calibri" panose="020F0502020204030204" pitchFamily="34" charset="0"/>
                      </a:endParaRPr>
                    </a:p>
                  </a:txBody>
                  <a:tcPr marL="54000" marR="5400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R’000</a:t>
                      </a:r>
                      <a:endParaRPr kumimoji="0" lang="en-US" sz="1200" b="1" i="0" u="none" strike="noStrike" cap="none" normalizeH="0" baseline="0" dirty="0" smtClean="0">
                        <a:ln>
                          <a:noFill/>
                        </a:ln>
                        <a:solidFill>
                          <a:schemeClr val="bg1"/>
                        </a:solidFill>
                        <a:effectLst/>
                        <a:latin typeface="Calibri" panose="020F0502020204030204" pitchFamily="34" charset="0"/>
                      </a:endParaRPr>
                    </a:p>
                  </a:txBody>
                  <a:tcPr marL="54000" marR="5400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R’000</a:t>
                      </a:r>
                      <a:endParaRPr kumimoji="0" lang="en-US" sz="1200" b="1" i="0" u="none" strike="noStrike" cap="none" normalizeH="0" baseline="0" dirty="0" smtClean="0">
                        <a:ln>
                          <a:noFill/>
                        </a:ln>
                        <a:solidFill>
                          <a:schemeClr val="bg1"/>
                        </a:solidFill>
                        <a:effectLst/>
                        <a:latin typeface="Calibri" panose="020F0502020204030204" pitchFamily="34" charset="0"/>
                      </a:endParaRPr>
                    </a:p>
                  </a:txBody>
                  <a:tcPr marL="54000" marR="5400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R’000</a:t>
                      </a:r>
                      <a:endParaRPr kumimoji="0" lang="en-US" sz="1200" b="1" i="0" u="none" strike="noStrike" cap="none" normalizeH="0" baseline="0" dirty="0" smtClean="0">
                        <a:ln>
                          <a:noFill/>
                        </a:ln>
                        <a:solidFill>
                          <a:schemeClr val="bg1"/>
                        </a:solidFill>
                        <a:effectLst/>
                        <a:latin typeface="Calibri" panose="020F0502020204030204" pitchFamily="34" charset="0"/>
                      </a:endParaRPr>
                    </a:p>
                  </a:txBody>
                  <a:tcPr marL="54000" marR="54000" marT="34290" marB="34290" horzOverflow="overflow"/>
                </a:tc>
              </a:tr>
              <a:tr h="4589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kern="1200" cap="none" normalizeH="0" baseline="0" dirty="0">
                          <a:ln>
                            <a:noFill/>
                          </a:ln>
                          <a:effectLst/>
                        </a:rPr>
                        <a:t>Accommodation (State Owned)</a:t>
                      </a:r>
                      <a:endParaRPr kumimoji="0" lang="en-US"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 </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 </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731 948</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731 948</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165 213</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897 161</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r>
              <a:tr h="4022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kern="1200" cap="none" normalizeH="0" baseline="0" dirty="0">
                          <a:ln>
                            <a:noFill/>
                          </a:ln>
                          <a:effectLst/>
                        </a:rPr>
                        <a:t>Accommodation (Private)</a:t>
                      </a:r>
                      <a:endParaRPr kumimoji="0" lang="en-US"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-335 044</a:t>
                      </a:r>
                      <a:endParaRPr kumimoji="0" lang="en-ZA" sz="1200" u="none" strike="noStrike" kern="1200" cap="none" normalizeH="0" baseline="0" dirty="0">
                        <a:ln>
                          <a:noFill/>
                        </a:ln>
                        <a:solidFill>
                          <a:schemeClr val="dk1"/>
                        </a:solidFill>
                        <a:effectLst/>
                        <a:latin typeface="+mn-lt"/>
                        <a:ea typeface="+mn-ea"/>
                        <a:cs typeface="+mn-cs"/>
                      </a:endParaRPr>
                    </a:p>
                  </a:txBody>
                  <a:tcPr marL="5715" marR="68580" marT="5715"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67 641</a:t>
                      </a:r>
                      <a:endParaRPr kumimoji="0" lang="en-ZA" sz="1200" u="none" strike="noStrike" kern="1200" cap="none" normalizeH="0" baseline="0" dirty="0">
                        <a:ln>
                          <a:noFill/>
                        </a:ln>
                        <a:solidFill>
                          <a:schemeClr val="dk1"/>
                        </a:solidFill>
                        <a:effectLst/>
                        <a:latin typeface="+mn-lt"/>
                        <a:ea typeface="+mn-ea"/>
                        <a:cs typeface="+mn-cs"/>
                      </a:endParaRPr>
                    </a:p>
                  </a:txBody>
                  <a:tcPr marL="5715" marR="68580" marT="5715"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155 282</a:t>
                      </a:r>
                      <a:endParaRPr kumimoji="0" lang="en-ZA" sz="1200" u="none" strike="noStrike" kern="1200" cap="none" normalizeH="0" baseline="0" dirty="0">
                        <a:ln>
                          <a:noFill/>
                        </a:ln>
                        <a:solidFill>
                          <a:schemeClr val="dk1"/>
                        </a:solidFill>
                        <a:effectLst/>
                        <a:latin typeface="+mn-lt"/>
                        <a:ea typeface="+mn-ea"/>
                        <a:cs typeface="+mn-cs"/>
                      </a:endParaRPr>
                    </a:p>
                  </a:txBody>
                  <a:tcPr marL="5715" marR="68580" marT="5715"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-112 120</a:t>
                      </a:r>
                      <a:endParaRPr kumimoji="0" lang="en-ZA" sz="1200" u="none" strike="noStrike" kern="1200" cap="none" normalizeH="0" baseline="0" dirty="0">
                        <a:ln>
                          <a:noFill/>
                        </a:ln>
                        <a:solidFill>
                          <a:schemeClr val="dk1"/>
                        </a:solidFill>
                        <a:effectLst/>
                        <a:latin typeface="+mn-lt"/>
                        <a:ea typeface="+mn-ea"/>
                        <a:cs typeface="+mn-cs"/>
                      </a:endParaRPr>
                    </a:p>
                  </a:txBody>
                  <a:tcPr marL="5715" marR="68580" marT="5715"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246 053</a:t>
                      </a:r>
                      <a:endParaRPr kumimoji="0" lang="en-ZA" sz="1200" u="none" strike="noStrike" kern="1200" cap="none" normalizeH="0" baseline="0" dirty="0">
                        <a:ln>
                          <a:noFill/>
                        </a:ln>
                        <a:solidFill>
                          <a:schemeClr val="dk1"/>
                        </a:solidFill>
                        <a:effectLst/>
                        <a:latin typeface="+mn-lt"/>
                        <a:ea typeface="+mn-ea"/>
                        <a:cs typeface="+mn-cs"/>
                      </a:endParaRPr>
                    </a:p>
                  </a:txBody>
                  <a:tcPr marL="5715" marR="68580" marT="5715"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133 932</a:t>
                      </a:r>
                      <a:endParaRPr kumimoji="0" lang="en-ZA" sz="1200" u="none" strike="noStrike" kern="1200" cap="none" normalizeH="0" baseline="0" dirty="0">
                        <a:ln>
                          <a:noFill/>
                        </a:ln>
                        <a:solidFill>
                          <a:schemeClr val="dk1"/>
                        </a:solidFill>
                        <a:effectLst/>
                        <a:latin typeface="+mn-lt"/>
                        <a:ea typeface="+mn-ea"/>
                        <a:cs typeface="+mn-cs"/>
                      </a:endParaRPr>
                    </a:p>
                  </a:txBody>
                  <a:tcPr marL="5715" marR="68580" marT="5715" marB="0" anchor="ctr"/>
                </a:tc>
              </a:tr>
              <a:tr h="3899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kern="1200" cap="none" normalizeH="0" baseline="0" dirty="0">
                          <a:ln>
                            <a:noFill/>
                          </a:ln>
                          <a:effectLst/>
                        </a:rPr>
                        <a:t>Municipal Services</a:t>
                      </a:r>
                      <a:endParaRPr kumimoji="0" lang="en-US"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430 984</a:t>
                      </a:r>
                      <a:endParaRPr kumimoji="0" lang="en-ZA" sz="1200" u="none" strike="noStrike" kern="1200" cap="none" normalizeH="0" baseline="0" dirty="0">
                        <a:ln>
                          <a:noFill/>
                        </a:ln>
                        <a:solidFill>
                          <a:schemeClr val="dk1"/>
                        </a:solidFill>
                        <a:effectLst/>
                        <a:latin typeface="+mn-lt"/>
                        <a:ea typeface="+mn-ea"/>
                        <a:cs typeface="+mn-cs"/>
                      </a:endParaRPr>
                    </a:p>
                  </a:txBody>
                  <a:tcPr marL="0" marR="0" marT="0"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66 958</a:t>
                      </a:r>
                      <a:endParaRPr kumimoji="0" lang="en-ZA" sz="1200" u="none" strike="noStrike" kern="1200" cap="none" normalizeH="0" baseline="0" dirty="0">
                        <a:ln>
                          <a:noFill/>
                        </a:ln>
                        <a:solidFill>
                          <a:schemeClr val="dk1"/>
                        </a:solidFill>
                        <a:effectLst/>
                        <a:latin typeface="+mn-lt"/>
                        <a:ea typeface="+mn-ea"/>
                        <a:cs typeface="+mn-cs"/>
                      </a:endParaRPr>
                    </a:p>
                  </a:txBody>
                  <a:tcPr marL="0" marR="0" marT="0"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756 542</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1 254 484</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1 306 416</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2 560 900</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r>
              <a:tr h="377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kern="1200" cap="none" normalizeH="0" baseline="0" dirty="0">
                          <a:ln>
                            <a:noFill/>
                          </a:ln>
                          <a:effectLst/>
                        </a:rPr>
                        <a:t>PACE</a:t>
                      </a:r>
                      <a:endParaRPr kumimoji="0" lang="en-US"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177 660</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14 038</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35 098</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227 284</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29 599</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solidFill>
                            <a:schemeClr val="tx1"/>
                          </a:solidFill>
                          <a:effectLst/>
                        </a:rPr>
                        <a:t>256 395</a:t>
                      </a:r>
                      <a:endParaRPr kumimoji="0" lang="en-ZA" sz="1200" u="none" strike="noStrike" kern="1200" cap="none" normalizeH="0" baseline="0" dirty="0">
                        <a:ln>
                          <a:noFill/>
                        </a:ln>
                        <a:solidFill>
                          <a:srgbClr val="FF0000"/>
                        </a:solidFill>
                        <a:effectLst/>
                        <a:latin typeface="+mn-lt"/>
                        <a:ea typeface="+mn-ea"/>
                        <a:cs typeface="+mn-cs"/>
                      </a:endParaRPr>
                    </a:p>
                  </a:txBody>
                  <a:tcPr marL="7144" marR="7144" marT="7144" marB="0" anchor="ctr"/>
                </a:tc>
              </a:tr>
              <a:tr h="4250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kern="1200" cap="none" normalizeH="0" baseline="0" dirty="0">
                          <a:ln>
                            <a:noFill/>
                          </a:ln>
                          <a:effectLst/>
                        </a:rPr>
                        <a:t>Recoverable: CA</a:t>
                      </a:r>
                      <a:endParaRPr kumimoji="0" lang="en-US"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174 609</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 </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16 786</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191 395</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101 522</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a:ln>
                            <a:noFill/>
                          </a:ln>
                          <a:effectLst/>
                        </a:rPr>
                        <a:t>292 917</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r>
              <a:tr h="4357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u="none" strike="noStrike" kern="1200" cap="none" normalizeH="0" baseline="0" dirty="0">
                          <a:ln>
                            <a:noFill/>
                          </a:ln>
                          <a:effectLst/>
                        </a:rPr>
                        <a:t>Total</a:t>
                      </a:r>
                      <a:endParaRPr kumimoji="0" lang="en-US" sz="1200" b="1"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b="1" u="none" strike="noStrike" kern="1200" cap="none" normalizeH="0" baseline="0" dirty="0" smtClean="0">
                          <a:ln>
                            <a:noFill/>
                          </a:ln>
                          <a:effectLst/>
                        </a:rPr>
                        <a:t>448 209</a:t>
                      </a:r>
                      <a:endParaRPr kumimoji="0" lang="en-ZA" sz="1200" b="1" u="none" strike="noStrike" kern="1200" cap="none" normalizeH="0" baseline="0" dirty="0">
                        <a:ln>
                          <a:noFill/>
                        </a:ln>
                        <a:solidFill>
                          <a:schemeClr val="dk1"/>
                        </a:solidFill>
                        <a:effectLst/>
                        <a:latin typeface="+mn-lt"/>
                        <a:ea typeface="+mn-ea"/>
                        <a:cs typeface="+mn-cs"/>
                      </a:endParaRPr>
                    </a:p>
                  </a:txBody>
                  <a:tcPr marL="0" marR="0" marT="0"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b="1" u="none" strike="noStrike" kern="1200" cap="none" normalizeH="0" baseline="0" dirty="0" smtClean="0">
                          <a:ln>
                            <a:noFill/>
                          </a:ln>
                          <a:effectLst/>
                        </a:rPr>
                        <a:t>148 637</a:t>
                      </a:r>
                      <a:endParaRPr kumimoji="0" lang="en-ZA" sz="1200" b="1" u="none" strike="noStrike" kern="1200" cap="none" normalizeH="0" baseline="0" dirty="0">
                        <a:ln>
                          <a:noFill/>
                        </a:ln>
                        <a:solidFill>
                          <a:schemeClr val="dk1"/>
                        </a:solidFill>
                        <a:effectLst/>
                        <a:latin typeface="+mn-lt"/>
                        <a:ea typeface="+mn-ea"/>
                        <a:cs typeface="+mn-cs"/>
                      </a:endParaRPr>
                    </a:p>
                  </a:txBody>
                  <a:tcPr marL="0" marR="0" marT="0"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b="1" u="none" strike="noStrike" kern="1200" cap="none" normalizeH="0" baseline="0" dirty="0" smtClean="0">
                          <a:ln>
                            <a:noFill/>
                          </a:ln>
                          <a:effectLst/>
                        </a:rPr>
                        <a:t>1 695 659</a:t>
                      </a:r>
                      <a:endParaRPr kumimoji="0" lang="en-ZA" sz="1200" b="1" u="none" strike="noStrike" kern="1200" cap="none" normalizeH="0" baseline="0" dirty="0">
                        <a:ln>
                          <a:noFill/>
                        </a:ln>
                        <a:solidFill>
                          <a:schemeClr val="dk1"/>
                        </a:solidFill>
                        <a:effectLst/>
                        <a:latin typeface="+mn-lt"/>
                        <a:ea typeface="+mn-ea"/>
                        <a:cs typeface="+mn-cs"/>
                      </a:endParaRPr>
                    </a:p>
                  </a:txBody>
                  <a:tcPr marL="0" marR="0" marT="0"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b="1" u="none" strike="noStrike" kern="1200" cap="none" normalizeH="0" baseline="0" dirty="0" smtClean="0">
                          <a:ln>
                            <a:noFill/>
                          </a:ln>
                          <a:effectLst/>
                        </a:rPr>
                        <a:t>2 292 991</a:t>
                      </a:r>
                      <a:endParaRPr kumimoji="0" lang="en-ZA" sz="1200" b="1" u="none" strike="noStrike" kern="1200" cap="none" normalizeH="0" baseline="0" dirty="0">
                        <a:ln>
                          <a:noFill/>
                        </a:ln>
                        <a:solidFill>
                          <a:schemeClr val="dk1"/>
                        </a:solidFill>
                        <a:effectLst/>
                        <a:latin typeface="+mn-lt"/>
                        <a:ea typeface="+mn-ea"/>
                        <a:cs typeface="+mn-cs"/>
                      </a:endParaRPr>
                    </a:p>
                  </a:txBody>
                  <a:tcPr marL="0" marR="0" marT="0"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b="1" u="none" strike="noStrike" kern="1200" cap="none" normalizeH="0" baseline="0" dirty="0" smtClean="0">
                          <a:ln>
                            <a:noFill/>
                          </a:ln>
                          <a:effectLst/>
                        </a:rPr>
                        <a:t>1 848 803</a:t>
                      </a:r>
                      <a:endParaRPr kumimoji="0" lang="en-ZA" sz="1200" b="1" u="none" strike="noStrike" kern="1200" cap="none" normalizeH="0" baseline="0" dirty="0">
                        <a:ln>
                          <a:noFill/>
                        </a:ln>
                        <a:solidFill>
                          <a:schemeClr val="dk1"/>
                        </a:solidFill>
                        <a:effectLst/>
                        <a:latin typeface="+mn-lt"/>
                        <a:ea typeface="+mn-ea"/>
                        <a:cs typeface="+mn-cs"/>
                      </a:endParaRPr>
                    </a:p>
                  </a:txBody>
                  <a:tcPr marL="0" marR="0" marT="0"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b="1" u="none" strike="noStrike" kern="1200" cap="none" normalizeH="0" baseline="0" dirty="0" smtClean="0">
                          <a:ln>
                            <a:noFill/>
                          </a:ln>
                          <a:effectLst/>
                        </a:rPr>
                        <a:t>4 141 305</a:t>
                      </a:r>
                      <a:endParaRPr kumimoji="0" lang="en-ZA" sz="1200" b="1" u="none" strike="noStrike" kern="1200" cap="none" normalizeH="0" baseline="0" dirty="0">
                        <a:ln>
                          <a:noFill/>
                        </a:ln>
                        <a:solidFill>
                          <a:schemeClr val="dk1"/>
                        </a:solidFill>
                        <a:effectLst/>
                        <a:latin typeface="+mn-lt"/>
                        <a:ea typeface="+mn-ea"/>
                        <a:cs typeface="+mn-cs"/>
                      </a:endParaRPr>
                    </a:p>
                  </a:txBody>
                  <a:tcPr marL="0" marR="0" marT="0" marB="0" anchor="ctr"/>
                </a:tc>
              </a:tr>
              <a:tr h="2328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kern="1200" cap="none" normalizeH="0" baseline="0" dirty="0" smtClean="0">
                          <a:ln>
                            <a:noFill/>
                          </a:ln>
                          <a:effectLst/>
                        </a:rPr>
                        <a:t> </a:t>
                      </a:r>
                      <a:endParaRPr kumimoji="0" lang="en-US"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u="none" strike="noStrike" kern="1200" cap="none" normalizeH="0" baseline="0" dirty="0" smtClean="0">
                          <a:ln>
                            <a:noFill/>
                          </a:ln>
                          <a:effectLst/>
                        </a:rPr>
                        <a:t>68%</a:t>
                      </a:r>
                      <a:endParaRPr kumimoji="0" lang="en-US"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u="none" strike="noStrike" kern="1200" cap="none" normalizeH="0" baseline="0" dirty="0" smtClean="0">
                          <a:ln>
                            <a:noFill/>
                          </a:ln>
                          <a:effectLst/>
                        </a:rPr>
                        <a:t>32%</a:t>
                      </a:r>
                      <a:endParaRPr kumimoji="0" lang="en-US"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u="none" strike="noStrike" kern="1200" cap="none" normalizeH="0" baseline="0" dirty="0">
                        <a:ln>
                          <a:noFill/>
                        </a:ln>
                        <a:solidFill>
                          <a:schemeClr val="dk1"/>
                        </a:solidFill>
                        <a:effectLst/>
                        <a:latin typeface="+mn-lt"/>
                        <a:ea typeface="+mn-ea"/>
                        <a:cs typeface="+mn-cs"/>
                      </a:endParaRPr>
                    </a:p>
                  </a:txBody>
                  <a:tcPr marL="7144" marR="7144" marT="7144" marB="0" anchor="ctr"/>
                </a:tc>
              </a:tr>
              <a:tr h="3729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kern="1200" cap="none" normalizeH="0" baseline="0" dirty="0" smtClean="0">
                          <a:ln>
                            <a:noFill/>
                          </a:ln>
                          <a:effectLst/>
                        </a:rPr>
                        <a:t>Interest @ 10% for 1 month</a:t>
                      </a:r>
                      <a:endParaRPr kumimoji="0" lang="en-US"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11 137</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14 591</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36 212</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16 747</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sz="1200" u="none" strike="noStrike" kern="1200" cap="none" normalizeH="0" baseline="0" dirty="0" smtClean="0">
                          <a:ln>
                            <a:noFill/>
                          </a:ln>
                          <a:effectLst/>
                        </a:rPr>
                        <a:t>52 959</a:t>
                      </a:r>
                      <a:endParaRPr kumimoji="0" lang="en-ZA" sz="1200" u="none" strike="noStrike" kern="1200" cap="none" normalizeH="0" baseline="0" dirty="0">
                        <a:ln>
                          <a:noFill/>
                        </a:ln>
                        <a:solidFill>
                          <a:schemeClr val="dk1"/>
                        </a:solidFill>
                        <a:effectLst/>
                        <a:latin typeface="+mn-lt"/>
                        <a:ea typeface="+mn-ea"/>
                        <a:cs typeface="+mn-cs"/>
                      </a:endParaRPr>
                    </a:p>
                  </a:txBody>
                  <a:tcPr marL="7144" marR="7144" marT="7144" marB="0" anchor="ctr"/>
                </a:tc>
              </a:tr>
            </a:tbl>
          </a:graphicData>
        </a:graphic>
      </p:graphicFrame>
    </p:spTree>
    <p:extLst>
      <p:ext uri="{BB962C8B-B14F-4D97-AF65-F5344CB8AC3E}">
        <p14:creationId xmlns:p14="http://schemas.microsoft.com/office/powerpoint/2010/main" xmlns="" val="67178867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8</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1200329"/>
          </a:xfrm>
          <a:prstGeom prst="rect">
            <a:avLst/>
          </a:prstGeom>
          <a:noFill/>
        </p:spPr>
        <p:txBody>
          <a:bodyPr wrap="square" rtlCol="0">
            <a:spAutoFit/>
          </a:bodyPr>
          <a:lstStyle/>
          <a:p>
            <a:r>
              <a:rPr lang="en-ZA" sz="2400" b="1" dirty="0">
                <a:solidFill>
                  <a:schemeClr val="bg1"/>
                </a:solidFill>
              </a:rPr>
              <a:t>Programme </a:t>
            </a:r>
            <a:r>
              <a:rPr lang="en-ZA" sz="2400" b="1" dirty="0" smtClean="0">
                <a:solidFill>
                  <a:schemeClr val="bg1"/>
                </a:solidFill>
              </a:rPr>
              <a:t>Structure</a:t>
            </a:r>
          </a:p>
          <a:p>
            <a:r>
              <a:rPr lang="en-US" sz="2400" b="1" dirty="0" smtClean="0">
                <a:solidFill>
                  <a:schemeClr val="bg1"/>
                </a:solidFill>
              </a:rPr>
              <a:t>And Shared Services</a:t>
            </a:r>
            <a:endParaRPr lang="en-ZA" sz="2400" b="1" dirty="0">
              <a:solidFill>
                <a:schemeClr val="bg1"/>
              </a:solidFill>
            </a:endParaRPr>
          </a:p>
          <a:p>
            <a:endParaRPr lang="en-ZA" sz="2400" b="1" dirty="0">
              <a:solidFill>
                <a:schemeClr val="bg1"/>
              </a:solidFill>
            </a:endParaRP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7"/>
          <p:cNvSpPr/>
          <p:nvPr/>
        </p:nvSpPr>
        <p:spPr>
          <a:xfrm>
            <a:off x="3275856" y="4348842"/>
            <a:ext cx="2304256" cy="1815882"/>
          </a:xfrm>
          <a:prstGeom prst="rect">
            <a:avLst/>
          </a:prstGeom>
        </p:spPr>
        <p:txBody>
          <a:bodyPr wrap="square">
            <a:spAutoFit/>
          </a:bodyPr>
          <a:lstStyle/>
          <a:p>
            <a:pPr marL="171450" indent="-171450">
              <a:buFont typeface="Arial" panose="020B0604020202020204" pitchFamily="34" charset="0"/>
              <a:buChar char="•"/>
            </a:pPr>
            <a:r>
              <a:rPr lang="en-ZA" sz="1400" dirty="0" smtClean="0"/>
              <a:t>Corporate Services</a:t>
            </a:r>
          </a:p>
          <a:p>
            <a:pPr marL="171450" indent="-171450">
              <a:buFont typeface="Arial" panose="020B0604020202020204" pitchFamily="34" charset="0"/>
              <a:buChar char="•"/>
            </a:pPr>
            <a:r>
              <a:rPr lang="en-ZA" sz="1400" dirty="0" smtClean="0"/>
              <a:t>Governance, Risk and Compliance </a:t>
            </a:r>
          </a:p>
          <a:p>
            <a:pPr marL="171450" indent="-171450">
              <a:buFont typeface="Arial" panose="020B0604020202020204" pitchFamily="34" charset="0"/>
              <a:buChar char="•"/>
            </a:pPr>
            <a:r>
              <a:rPr lang="en-ZA" sz="1400" dirty="0" smtClean="0"/>
              <a:t>Inter-Governmental Coordination </a:t>
            </a:r>
          </a:p>
          <a:p>
            <a:pPr marL="171450" indent="-171450">
              <a:buFont typeface="Arial" panose="020B0604020202020204" pitchFamily="34" charset="0"/>
              <a:buChar char="•"/>
            </a:pPr>
            <a:r>
              <a:rPr lang="en-ZA" sz="1400" dirty="0"/>
              <a:t>Finance and Supply Chain Management</a:t>
            </a:r>
          </a:p>
          <a:p>
            <a:pPr marL="171450" indent="-171450">
              <a:buFont typeface="Arial" panose="020B0604020202020204" pitchFamily="34" charset="0"/>
              <a:buChar char="•"/>
            </a:pPr>
            <a:endParaRPr lang="en-ZA" sz="1400" dirty="0"/>
          </a:p>
        </p:txBody>
      </p:sp>
      <p:sp>
        <p:nvSpPr>
          <p:cNvPr id="10" name="Rectangle 9"/>
          <p:cNvSpPr/>
          <p:nvPr/>
        </p:nvSpPr>
        <p:spPr>
          <a:xfrm>
            <a:off x="5747029" y="4348842"/>
            <a:ext cx="3135822" cy="1384995"/>
          </a:xfrm>
          <a:prstGeom prst="rect">
            <a:avLst/>
          </a:prstGeom>
        </p:spPr>
        <p:txBody>
          <a:bodyPr wrap="square">
            <a:spAutoFit/>
          </a:bodyPr>
          <a:lstStyle/>
          <a:p>
            <a:pPr marL="285750" indent="-285750" fontAlgn="b">
              <a:buFont typeface="Arial" panose="020B0604020202020204" pitchFamily="34" charset="0"/>
              <a:buChar char="•"/>
            </a:pPr>
            <a:r>
              <a:rPr lang="en-ZA" sz="1400" dirty="0" smtClean="0">
                <a:solidFill>
                  <a:srgbClr val="000000"/>
                </a:solidFill>
              </a:rPr>
              <a:t>Real </a:t>
            </a:r>
            <a:r>
              <a:rPr lang="en-ZA" sz="1400" dirty="0">
                <a:solidFill>
                  <a:srgbClr val="000000"/>
                </a:solidFill>
              </a:rPr>
              <a:t>Estate and Investment Services </a:t>
            </a:r>
            <a:endParaRPr lang="en-ZA" sz="1400" dirty="0" smtClean="0">
              <a:solidFill>
                <a:srgbClr val="000000"/>
              </a:solidFill>
            </a:endParaRPr>
          </a:p>
          <a:p>
            <a:pPr marL="285750" indent="-285750" fontAlgn="b">
              <a:buFont typeface="Arial" panose="020B0604020202020204" pitchFamily="34" charset="0"/>
              <a:buChar char="•"/>
            </a:pPr>
            <a:r>
              <a:rPr lang="fr-FR" sz="1400" dirty="0">
                <a:solidFill>
                  <a:srgbClr val="000000"/>
                </a:solidFill>
              </a:rPr>
              <a:t>Construction Project </a:t>
            </a:r>
            <a:r>
              <a:rPr lang="fr-FR" sz="1400" dirty="0" smtClean="0">
                <a:solidFill>
                  <a:srgbClr val="000000"/>
                </a:solidFill>
              </a:rPr>
              <a:t>Management</a:t>
            </a:r>
          </a:p>
          <a:p>
            <a:pPr marL="285750" indent="-285750" fontAlgn="b">
              <a:buFont typeface="Arial" panose="020B0604020202020204" pitchFamily="34" charset="0"/>
              <a:buChar char="•"/>
            </a:pPr>
            <a:r>
              <a:rPr lang="en-ZA" sz="1400" dirty="0">
                <a:solidFill>
                  <a:srgbClr val="000000"/>
                </a:solidFill>
              </a:rPr>
              <a:t>Real Estate Management </a:t>
            </a:r>
            <a:endParaRPr lang="en-ZA" sz="1400" dirty="0" smtClean="0">
              <a:solidFill>
                <a:srgbClr val="000000"/>
              </a:solidFill>
            </a:endParaRPr>
          </a:p>
          <a:p>
            <a:pPr marL="285750" indent="-285750" fontAlgn="b">
              <a:buFont typeface="Arial" panose="020B0604020202020204" pitchFamily="34" charset="0"/>
              <a:buChar char="•"/>
            </a:pPr>
            <a:r>
              <a:rPr lang="en-ZA" sz="1400" dirty="0">
                <a:solidFill>
                  <a:srgbClr val="000000"/>
                </a:solidFill>
              </a:rPr>
              <a:t>Real Estate Information and </a:t>
            </a:r>
            <a:r>
              <a:rPr lang="en-ZA" sz="1400" dirty="0" smtClean="0">
                <a:solidFill>
                  <a:srgbClr val="000000"/>
                </a:solidFill>
              </a:rPr>
              <a:t>Registry</a:t>
            </a:r>
          </a:p>
          <a:p>
            <a:pPr marL="285750" indent="-285750" fontAlgn="b">
              <a:buFont typeface="Arial" panose="020B0604020202020204" pitchFamily="34" charset="0"/>
              <a:buChar char="•"/>
            </a:pPr>
            <a:r>
              <a:rPr lang="en-ZA" sz="1400" dirty="0" smtClean="0">
                <a:solidFill>
                  <a:srgbClr val="000000"/>
                </a:solidFill>
              </a:rPr>
              <a:t>Facilities </a:t>
            </a:r>
            <a:r>
              <a:rPr lang="en-ZA" sz="1400" dirty="0">
                <a:solidFill>
                  <a:srgbClr val="000000"/>
                </a:solidFill>
              </a:rPr>
              <a:t>Management  </a:t>
            </a:r>
            <a:endParaRPr lang="fr-FR" sz="1400" dirty="0">
              <a:solidFill>
                <a:srgbClr val="000000"/>
              </a:solidFill>
            </a:endParaRPr>
          </a:p>
          <a:p>
            <a:pPr fontAlgn="b"/>
            <a:endParaRPr lang="en-ZA" sz="1400" dirty="0">
              <a:solidFill>
                <a:srgbClr val="000000"/>
              </a:solidFill>
            </a:endParaRPr>
          </a:p>
        </p:txBody>
      </p:sp>
      <p:sp>
        <p:nvSpPr>
          <p:cNvPr id="14" name="Rectangle 13"/>
          <p:cNvSpPr/>
          <p:nvPr/>
        </p:nvSpPr>
        <p:spPr>
          <a:xfrm>
            <a:off x="305781" y="4370573"/>
            <a:ext cx="2826060" cy="954107"/>
          </a:xfrm>
          <a:prstGeom prst="rect">
            <a:avLst/>
          </a:prstGeom>
        </p:spPr>
        <p:txBody>
          <a:bodyPr wrap="square">
            <a:spAutoFit/>
          </a:bodyPr>
          <a:lstStyle/>
          <a:p>
            <a:pPr marL="171450" indent="-171450">
              <a:buFont typeface="Arial" charset="0"/>
              <a:buChar char="•"/>
            </a:pPr>
            <a:r>
              <a:rPr lang="en-ZA" sz="1400" dirty="0" smtClean="0"/>
              <a:t>EPWP</a:t>
            </a:r>
          </a:p>
          <a:p>
            <a:pPr marL="171450" indent="-171450">
              <a:buFont typeface="Arial" charset="0"/>
              <a:buChar char="•"/>
            </a:pPr>
            <a:r>
              <a:rPr lang="en-ZA" sz="1400" dirty="0"/>
              <a:t>Property and Construction Industry </a:t>
            </a:r>
            <a:r>
              <a:rPr lang="en-ZA" sz="1400" dirty="0" smtClean="0"/>
              <a:t>Policy</a:t>
            </a:r>
          </a:p>
          <a:p>
            <a:pPr marL="171450" indent="-171450">
              <a:buFont typeface="Arial" charset="0"/>
              <a:buChar char="•"/>
            </a:pPr>
            <a:r>
              <a:rPr lang="en-ZA" sz="1400" dirty="0" smtClean="0"/>
              <a:t>Prestige Management </a:t>
            </a:r>
            <a:endParaRPr lang="en-ZA" sz="1400" dirty="0"/>
          </a:p>
        </p:txBody>
      </p:sp>
      <p:cxnSp>
        <p:nvCxnSpPr>
          <p:cNvPr id="15" name="Straight Connector 14"/>
          <p:cNvCxnSpPr/>
          <p:nvPr/>
        </p:nvCxnSpPr>
        <p:spPr>
          <a:xfrm>
            <a:off x="3203848" y="4370573"/>
            <a:ext cx="0" cy="1525224"/>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652120" y="4370573"/>
            <a:ext cx="0" cy="1525224"/>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5" cstate="print"/>
          <a:stretch>
            <a:fillRect/>
          </a:stretch>
        </p:blipFill>
        <p:spPr>
          <a:xfrm>
            <a:off x="3226740" y="2154573"/>
            <a:ext cx="2266759" cy="1259311"/>
          </a:xfrm>
          <a:prstGeom prst="rect">
            <a:avLst/>
          </a:prstGeom>
        </p:spPr>
      </p:pic>
      <p:sp>
        <p:nvSpPr>
          <p:cNvPr id="18" name="TextBox 17"/>
          <p:cNvSpPr txBox="1"/>
          <p:nvPr/>
        </p:nvSpPr>
        <p:spPr>
          <a:xfrm>
            <a:off x="3460019" y="3553242"/>
            <a:ext cx="1800200" cy="369332"/>
          </a:xfrm>
          <a:prstGeom prst="rect">
            <a:avLst/>
          </a:prstGeom>
          <a:noFill/>
        </p:spPr>
        <p:txBody>
          <a:bodyPr wrap="square" rtlCol="0">
            <a:spAutoFit/>
          </a:bodyPr>
          <a:lstStyle/>
          <a:p>
            <a:r>
              <a:rPr lang="en-US" dirty="0" smtClean="0"/>
              <a:t>Shared Services </a:t>
            </a:r>
            <a:endParaRPr lang="en-ZA" dirty="0"/>
          </a:p>
        </p:txBody>
      </p:sp>
      <p:pic>
        <p:nvPicPr>
          <p:cNvPr id="19" name="Picture 18"/>
          <p:cNvPicPr>
            <a:picLocks noChangeAspect="1"/>
          </p:cNvPicPr>
          <p:nvPr/>
        </p:nvPicPr>
        <p:blipFill>
          <a:blip r:embed="rId6" cstate="print"/>
          <a:stretch>
            <a:fillRect/>
          </a:stretch>
        </p:blipFill>
        <p:spPr>
          <a:xfrm>
            <a:off x="179512" y="1576917"/>
            <a:ext cx="2731426" cy="2375540"/>
          </a:xfrm>
          <a:prstGeom prst="rect">
            <a:avLst/>
          </a:prstGeom>
        </p:spPr>
      </p:pic>
      <p:pic>
        <p:nvPicPr>
          <p:cNvPr id="20" name="Picture 19"/>
          <p:cNvPicPr>
            <a:picLocks noChangeAspect="1"/>
          </p:cNvPicPr>
          <p:nvPr/>
        </p:nvPicPr>
        <p:blipFill>
          <a:blip r:embed="rId7" cstate="print"/>
          <a:stretch>
            <a:fillRect/>
          </a:stretch>
        </p:blipFill>
        <p:spPr>
          <a:xfrm>
            <a:off x="5907532" y="1515303"/>
            <a:ext cx="2638425" cy="2295525"/>
          </a:xfrm>
          <a:prstGeom prst="rect">
            <a:avLst/>
          </a:prstGeom>
        </p:spPr>
      </p:pic>
      <p:sp>
        <p:nvSpPr>
          <p:cNvPr id="21" name="TextBox 20"/>
          <p:cNvSpPr txBox="1"/>
          <p:nvPr/>
        </p:nvSpPr>
        <p:spPr>
          <a:xfrm>
            <a:off x="645125" y="1120512"/>
            <a:ext cx="1800200" cy="369332"/>
          </a:xfrm>
          <a:prstGeom prst="rect">
            <a:avLst/>
          </a:prstGeom>
          <a:noFill/>
        </p:spPr>
        <p:txBody>
          <a:bodyPr wrap="square" rtlCol="0">
            <a:spAutoFit/>
          </a:bodyPr>
          <a:lstStyle/>
          <a:p>
            <a:pPr algn="ctr"/>
            <a:r>
              <a:rPr lang="en-US" b="1" dirty="0" smtClean="0"/>
              <a:t>Main Vote</a:t>
            </a:r>
            <a:endParaRPr lang="en-ZA" b="1" dirty="0"/>
          </a:p>
        </p:txBody>
      </p:sp>
      <p:sp>
        <p:nvSpPr>
          <p:cNvPr id="22" name="TextBox 21"/>
          <p:cNvSpPr txBox="1"/>
          <p:nvPr/>
        </p:nvSpPr>
        <p:spPr>
          <a:xfrm>
            <a:off x="6326644" y="1120512"/>
            <a:ext cx="1800200" cy="369332"/>
          </a:xfrm>
          <a:prstGeom prst="rect">
            <a:avLst/>
          </a:prstGeom>
          <a:noFill/>
        </p:spPr>
        <p:txBody>
          <a:bodyPr wrap="square" rtlCol="0">
            <a:spAutoFit/>
          </a:bodyPr>
          <a:lstStyle/>
          <a:p>
            <a:pPr algn="ctr"/>
            <a:r>
              <a:rPr lang="en-US" b="1" dirty="0" smtClean="0"/>
              <a:t>PMTE</a:t>
            </a:r>
            <a:endParaRPr lang="en-ZA" b="1" dirty="0"/>
          </a:p>
        </p:txBody>
      </p:sp>
    </p:spTree>
    <p:extLst>
      <p:ext uri="{BB962C8B-B14F-4D97-AF65-F5344CB8AC3E}">
        <p14:creationId xmlns:p14="http://schemas.microsoft.com/office/powerpoint/2010/main" xmlns="" val="216963137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80</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830997"/>
          </a:xfrm>
          <a:prstGeom prst="rect">
            <a:avLst/>
          </a:prstGeom>
          <a:noFill/>
        </p:spPr>
        <p:txBody>
          <a:bodyPr wrap="square" rtlCol="0">
            <a:spAutoFit/>
          </a:bodyPr>
          <a:lstStyle/>
          <a:p>
            <a:r>
              <a:rPr lang="en-US" sz="2400" b="1" dirty="0" smtClean="0">
                <a:solidFill>
                  <a:schemeClr val="bg1"/>
                </a:solidFill>
              </a:rPr>
              <a:t>Key Initiatives To Address </a:t>
            </a:r>
          </a:p>
          <a:p>
            <a:r>
              <a:rPr lang="en-US" sz="2400" b="1" dirty="0" smtClean="0">
                <a:solidFill>
                  <a:schemeClr val="bg1"/>
                </a:solidFill>
              </a:rPr>
              <a:t>Outstanding Debt</a:t>
            </a:r>
            <a:endParaRPr lang="en-US" sz="2400" b="1" dirty="0">
              <a:solidFill>
                <a:schemeClr val="bg1"/>
              </a:solidFill>
            </a:endParaRP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Content Placeholder 2"/>
          <p:cNvSpPr txBox="1">
            <a:spLocks/>
          </p:cNvSpPr>
          <p:nvPr/>
        </p:nvSpPr>
        <p:spPr>
          <a:xfrm>
            <a:off x="179512" y="1209342"/>
            <a:ext cx="8188657" cy="40005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1800" dirty="0" smtClean="0">
                <a:ea typeface="Calibri"/>
                <a:cs typeface="Times New Roman"/>
              </a:rPr>
              <a:t>Letter to ring fence accommodation related budgets has been submitted to National Treasury on 23 May 2019, Treasury has subsequently requested additional information on 27 September 2019;</a:t>
            </a:r>
          </a:p>
          <a:p>
            <a:pPr>
              <a:buFont typeface="Wingdings" panose="05000000000000000000" pitchFamily="2" charset="2"/>
              <a:buChar char="Ø"/>
            </a:pPr>
            <a:r>
              <a:rPr lang="en-US" sz="1800" dirty="0" smtClean="0">
                <a:ea typeface="Calibri"/>
                <a:cs typeface="Times New Roman"/>
              </a:rPr>
              <a:t>Interest is levied on all outstanding balances; </a:t>
            </a:r>
          </a:p>
          <a:p>
            <a:pPr>
              <a:buFont typeface="Wingdings" panose="05000000000000000000" pitchFamily="2" charset="2"/>
              <a:buChar char="Ø"/>
            </a:pPr>
            <a:r>
              <a:rPr lang="en-US" sz="1800" dirty="0" smtClean="0">
                <a:ea typeface="Calibri"/>
                <a:cs typeface="Times New Roman"/>
              </a:rPr>
              <a:t>Letters have been sent from our Minister to her counterparts requesting  settlement of all outstanding debts (top 16 client departments) within 30 days upon receipt of the letter; </a:t>
            </a:r>
          </a:p>
          <a:p>
            <a:pPr>
              <a:buFont typeface="Wingdings" panose="05000000000000000000" pitchFamily="2" charset="2"/>
              <a:buChar char="Ø"/>
            </a:pPr>
            <a:r>
              <a:rPr lang="en-US" sz="1800" dirty="0" smtClean="0">
                <a:ea typeface="Calibri"/>
                <a:cs typeface="Times New Roman"/>
              </a:rPr>
              <a:t>An Inter-governmental agreement on billing and recovery has been developed for the clients to sign.</a:t>
            </a:r>
          </a:p>
          <a:p>
            <a:pPr>
              <a:buFont typeface="Wingdings" panose="05000000000000000000" pitchFamily="2" charset="2"/>
              <a:buChar char="Ø"/>
            </a:pPr>
            <a:endParaRPr lang="en-US" sz="1800" dirty="0" smtClean="0">
              <a:ea typeface="Calibri"/>
              <a:cs typeface="Times New Roman"/>
            </a:endParaRPr>
          </a:p>
          <a:p>
            <a:pPr>
              <a:buFont typeface="Wingdings" panose="05000000000000000000" pitchFamily="2" charset="2"/>
              <a:buChar char="Ø"/>
            </a:pPr>
            <a:endParaRPr lang="en-US" sz="1800" dirty="0" smtClean="0">
              <a:ea typeface="Calibri"/>
              <a:cs typeface="Times New Roman"/>
            </a:endParaRPr>
          </a:p>
          <a:p>
            <a:pPr>
              <a:buFont typeface="Wingdings" panose="05000000000000000000" pitchFamily="2" charset="2"/>
              <a:buChar char="Ø"/>
            </a:pPr>
            <a:endParaRPr lang="en-ZA" sz="1650" dirty="0"/>
          </a:p>
        </p:txBody>
      </p:sp>
    </p:spTree>
    <p:extLst>
      <p:ext uri="{BB962C8B-B14F-4D97-AF65-F5344CB8AC3E}">
        <p14:creationId xmlns:p14="http://schemas.microsoft.com/office/powerpoint/2010/main" xmlns="" val="319520779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81</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0" y="1"/>
            <a:ext cx="9156771" cy="805727"/>
          </a:xfrm>
          <a:prstGeom prst="rect">
            <a:avLst/>
          </a:prstGeom>
        </p:spPr>
      </p:pic>
      <p:sp>
        <p:nvSpPr>
          <p:cNvPr id="12" name="TextBox 11"/>
          <p:cNvSpPr txBox="1"/>
          <p:nvPr/>
        </p:nvSpPr>
        <p:spPr>
          <a:xfrm>
            <a:off x="0" y="-27384"/>
            <a:ext cx="8960296" cy="461665"/>
          </a:xfrm>
          <a:prstGeom prst="rect">
            <a:avLst/>
          </a:prstGeom>
          <a:noFill/>
        </p:spPr>
        <p:txBody>
          <a:bodyPr wrap="square" rtlCol="0">
            <a:spAutoFit/>
          </a:bodyPr>
          <a:lstStyle/>
          <a:p>
            <a:r>
              <a:rPr lang="en-ZA" sz="2400" b="1" dirty="0" smtClean="0">
                <a:solidFill>
                  <a:schemeClr val="bg1"/>
                </a:solidFill>
              </a:rPr>
              <a:t>Recommendation </a:t>
            </a:r>
            <a:endParaRPr lang="en-ZA" sz="2400" b="1" dirty="0">
              <a:solidFill>
                <a:schemeClr val="bg1"/>
              </a:solidFill>
            </a:endParaRP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76200" y="1035062"/>
            <a:ext cx="8884096" cy="1569660"/>
          </a:xfrm>
          <a:prstGeom prst="rect">
            <a:avLst/>
          </a:prstGeom>
        </p:spPr>
        <p:txBody>
          <a:bodyPr wrap="square">
            <a:spAutoFit/>
          </a:bodyPr>
          <a:lstStyle/>
          <a:p>
            <a:r>
              <a:rPr lang="en-ZA" sz="2400" b="1" dirty="0"/>
              <a:t>It is recommended that </a:t>
            </a:r>
            <a:r>
              <a:rPr lang="en-US" sz="2400" b="1" dirty="0"/>
              <a:t>the Portfolio Committee:</a:t>
            </a:r>
          </a:p>
          <a:p>
            <a:endParaRPr lang="en-US" sz="2400" dirty="0"/>
          </a:p>
          <a:p>
            <a:pPr marL="285750" indent="-285750">
              <a:buFont typeface="Arial" charset="0"/>
              <a:buChar char="•"/>
            </a:pPr>
            <a:r>
              <a:rPr lang="en-US" sz="2400" dirty="0" smtClean="0"/>
              <a:t>Notes the 2018/19 Annual Performance </a:t>
            </a:r>
            <a:r>
              <a:rPr lang="en-US" sz="2400" dirty="0"/>
              <a:t>of the Department of Public Works &amp; </a:t>
            </a:r>
            <a:r>
              <a:rPr lang="en-US" sz="2400" dirty="0" smtClean="0"/>
              <a:t>Infrastructure</a:t>
            </a:r>
            <a:endParaRPr lang="en-US" sz="2400" dirty="0"/>
          </a:p>
        </p:txBody>
      </p:sp>
    </p:spTree>
    <p:extLst>
      <p:ext uri="{BB962C8B-B14F-4D97-AF65-F5344CB8AC3E}">
        <p14:creationId xmlns:p14="http://schemas.microsoft.com/office/powerpoint/2010/main" xmlns="" val="360014213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kululeko Mahlangu\Pictures\imagesCA0CNHJ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30573" y="3505200"/>
            <a:ext cx="1511817" cy="20002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ontent Placeholder 4"/>
          <p:cNvSpPr>
            <a:spLocks noGrp="1"/>
          </p:cNvSpPr>
          <p:nvPr>
            <p:ph idx="1"/>
          </p:nvPr>
        </p:nvSpPr>
        <p:spPr>
          <a:xfrm>
            <a:off x="3124200" y="3338852"/>
            <a:ext cx="5486400" cy="2332946"/>
          </a:xfrm>
          <a:prstGeom prst="rect">
            <a:avLst/>
          </a:prstGeom>
        </p:spPr>
        <p:txBody>
          <a:bodyPr wrap="square">
            <a:spAutoFit/>
          </a:bodyPr>
          <a:lstStyle/>
          <a:p>
            <a:pPr marL="0" indent="0">
              <a:buNone/>
            </a:pPr>
            <a:r>
              <a:rPr lang="en-US" sz="1400" b="1" dirty="0" smtClean="0"/>
              <a:t>National Department of Public Works and Infrastructure (NDPWI)</a:t>
            </a:r>
          </a:p>
          <a:p>
            <a:pPr marL="0" indent="0">
              <a:buNone/>
            </a:pPr>
            <a:r>
              <a:rPr lang="en-US" sz="1400" b="1" dirty="0" smtClean="0"/>
              <a:t>Head </a:t>
            </a:r>
            <a:r>
              <a:rPr lang="en-US" sz="1400" b="1" dirty="0"/>
              <a:t>Office: Public Works</a:t>
            </a:r>
            <a:r>
              <a:rPr lang="en-US" sz="1400" dirty="0"/>
              <a:t/>
            </a:r>
            <a:br>
              <a:rPr lang="en-US" sz="1400" dirty="0"/>
            </a:br>
            <a:r>
              <a:rPr lang="en-US" sz="1400" b="1" dirty="0"/>
              <a:t>CGO Building</a:t>
            </a:r>
            <a:r>
              <a:rPr lang="en-US" sz="1400" dirty="0"/>
              <a:t/>
            </a:r>
            <a:br>
              <a:rPr lang="en-US" sz="1400" dirty="0"/>
            </a:br>
            <a:r>
              <a:rPr lang="en-US" sz="1400" b="1" dirty="0" err="1"/>
              <a:t>Cnr</a:t>
            </a:r>
            <a:r>
              <a:rPr lang="en-US" sz="1400" b="1" dirty="0"/>
              <a:t> </a:t>
            </a:r>
            <a:r>
              <a:rPr lang="en-US" sz="1400" b="1" dirty="0" err="1"/>
              <a:t>Bosman</a:t>
            </a:r>
            <a:r>
              <a:rPr lang="en-US" sz="1400" b="1" dirty="0"/>
              <a:t> and </a:t>
            </a:r>
            <a:r>
              <a:rPr lang="en-US" sz="1400" b="1" dirty="0" err="1" smtClean="0"/>
              <a:t>Madiba</a:t>
            </a:r>
            <a:r>
              <a:rPr lang="en-US" sz="1400" dirty="0"/>
              <a:t/>
            </a:r>
            <a:br>
              <a:rPr lang="en-US" sz="1400" dirty="0"/>
            </a:br>
            <a:r>
              <a:rPr lang="en-US" sz="1400" b="1" dirty="0"/>
              <a:t>Pretoria Central</a:t>
            </a:r>
            <a:r>
              <a:rPr lang="en-US" sz="1400" dirty="0"/>
              <a:t/>
            </a:r>
            <a:br>
              <a:rPr lang="en-US" sz="1400" dirty="0"/>
            </a:br>
            <a:r>
              <a:rPr lang="en-US" sz="1400" b="1" dirty="0"/>
              <a:t>Private Bag</a:t>
            </a:r>
            <a:r>
              <a:rPr lang="en-US" sz="1400" dirty="0"/>
              <a:t/>
            </a:r>
            <a:br>
              <a:rPr lang="en-US" sz="1400" dirty="0"/>
            </a:br>
            <a:r>
              <a:rPr lang="en-US" sz="1400" b="1" dirty="0"/>
              <a:t>X65</a:t>
            </a:r>
            <a:r>
              <a:rPr lang="en-US" sz="1400" dirty="0"/>
              <a:t/>
            </a:r>
            <a:br>
              <a:rPr lang="en-US" sz="1400" dirty="0"/>
            </a:br>
            <a:r>
              <a:rPr lang="en-US" sz="1400" b="1" dirty="0"/>
              <a:t>Pretoria</a:t>
            </a:r>
            <a:r>
              <a:rPr lang="en-US" sz="1400" dirty="0"/>
              <a:t/>
            </a:r>
            <a:br>
              <a:rPr lang="en-US" sz="1400" dirty="0"/>
            </a:br>
            <a:r>
              <a:rPr lang="en-US" sz="1400" b="1" dirty="0" smtClean="0"/>
              <a:t>0001</a:t>
            </a:r>
          </a:p>
          <a:p>
            <a:pPr marL="0" indent="0">
              <a:buNone/>
            </a:pPr>
            <a:r>
              <a:rPr lang="en-US" sz="1400" b="1" dirty="0"/>
              <a:t>Website: </a:t>
            </a:r>
            <a:r>
              <a:rPr lang="en-US" sz="1400" b="1" dirty="0">
                <a:hlinkClick r:id="rId4"/>
              </a:rPr>
              <a:t>http://</a:t>
            </a:r>
            <a:r>
              <a:rPr lang="en-US" sz="1400" b="1" dirty="0" smtClean="0">
                <a:hlinkClick r:id="rId4"/>
              </a:rPr>
              <a:t>www.publicworks.gov.za</a:t>
            </a:r>
            <a:r>
              <a:rPr lang="en-US" sz="1400" b="1" dirty="0" smtClean="0"/>
              <a:t> </a:t>
            </a:r>
            <a:endParaRPr lang="en-US" sz="1400" dirty="0">
              <a:effectLst/>
            </a:endParaRPr>
          </a:p>
        </p:txBody>
      </p:sp>
      <p:sp>
        <p:nvSpPr>
          <p:cNvPr id="8" name="Slide Number Placeholder 7"/>
          <p:cNvSpPr>
            <a:spLocks noGrp="1"/>
          </p:cNvSpPr>
          <p:nvPr>
            <p:ph type="sldNum" sz="quarter" idx="12"/>
          </p:nvPr>
        </p:nvSpPr>
        <p:spPr/>
        <p:txBody>
          <a:bodyPr/>
          <a:lstStyle/>
          <a:p>
            <a:fld id="{F0CD0AED-B4D5-4032-9A76-11BCD2D1BB13}" type="slidenum">
              <a:rPr lang="en-US" smtClean="0"/>
              <a:pPr/>
              <a:t>82</a:t>
            </a:fld>
            <a:endParaRPr lang="en-US"/>
          </a:p>
        </p:txBody>
      </p:sp>
      <p:pic>
        <p:nvPicPr>
          <p:cNvPr id="9" name="Content Placeholder 5"/>
          <p:cNvPicPr>
            <a:picLocks noChangeAspect="1"/>
          </p:cNvPicPr>
          <p:nvPr/>
        </p:nvPicPr>
        <p:blipFill>
          <a:blip r:embed="rId5" cstate="print"/>
          <a:stretch>
            <a:fillRect/>
          </a:stretch>
        </p:blipFill>
        <p:spPr>
          <a:xfrm>
            <a:off x="0" y="836712"/>
            <a:ext cx="9156771" cy="1944215"/>
          </a:xfrm>
          <a:prstGeom prst="rect">
            <a:avLst/>
          </a:prstGeom>
        </p:spPr>
      </p:pic>
      <p:sp>
        <p:nvSpPr>
          <p:cNvPr id="10" name="Title 2"/>
          <p:cNvSpPr txBox="1">
            <a:spLocks/>
          </p:cNvSpPr>
          <p:nvPr/>
        </p:nvSpPr>
        <p:spPr>
          <a:xfrm>
            <a:off x="107504" y="1405256"/>
            <a:ext cx="367240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chemeClr val="bg1"/>
                </a:solidFill>
              </a:rPr>
              <a:t>Thank You</a:t>
            </a:r>
            <a:endParaRPr lang="en-US" b="1" dirty="0">
              <a:solidFill>
                <a:schemeClr val="bg1"/>
              </a:solidFill>
            </a:endParaRPr>
          </a:p>
        </p:txBody>
      </p:sp>
    </p:spTree>
    <p:extLst>
      <p:ext uri="{BB962C8B-B14F-4D97-AF65-F5344CB8AC3E}">
        <p14:creationId xmlns:p14="http://schemas.microsoft.com/office/powerpoint/2010/main" xmlns="" val="173776752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9</a:t>
            </a:fld>
            <a:endParaRPr lang="en-US" altLang="en-US" sz="1400" smtClean="0">
              <a:latin typeface="Times" pitchFamily="18" charset="0"/>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Content Placeholder 5"/>
          <p:cNvPicPr>
            <a:picLocks noGrp="1" noChangeAspect="1"/>
          </p:cNvPicPr>
          <p:nvPr>
            <p:ph idx="1"/>
          </p:nvPr>
        </p:nvPicPr>
        <p:blipFill>
          <a:blip r:embed="rId3" cstate="print"/>
          <a:stretch>
            <a:fillRect/>
          </a:stretch>
        </p:blipFill>
        <p:spPr>
          <a:xfrm>
            <a:off x="-12771" y="2060848"/>
            <a:ext cx="9156771" cy="1512168"/>
          </a:xfrm>
          <a:prstGeom prst="rect">
            <a:avLst/>
          </a:prstGeom>
        </p:spPr>
      </p:pic>
      <p:sp>
        <p:nvSpPr>
          <p:cNvPr id="12" name="TextBox 11"/>
          <p:cNvSpPr txBox="1"/>
          <p:nvPr/>
        </p:nvSpPr>
        <p:spPr>
          <a:xfrm>
            <a:off x="55225" y="2035578"/>
            <a:ext cx="5524887" cy="1323439"/>
          </a:xfrm>
          <a:prstGeom prst="rect">
            <a:avLst/>
          </a:prstGeom>
          <a:noFill/>
        </p:spPr>
        <p:txBody>
          <a:bodyPr wrap="square" rtlCol="0">
            <a:spAutoFit/>
          </a:bodyPr>
          <a:lstStyle/>
          <a:p>
            <a:r>
              <a:rPr lang="en-ZA" sz="4000" b="1" dirty="0" smtClean="0">
                <a:solidFill>
                  <a:schemeClr val="bg1"/>
                </a:solidFill>
              </a:rPr>
              <a:t>Audited DPW</a:t>
            </a:r>
          </a:p>
          <a:p>
            <a:r>
              <a:rPr lang="en-US" sz="4000" b="1" dirty="0" smtClean="0">
                <a:solidFill>
                  <a:schemeClr val="bg1"/>
                </a:solidFill>
              </a:rPr>
              <a:t>Programme </a:t>
            </a:r>
            <a:r>
              <a:rPr lang="en-ZA" sz="4000" b="1" dirty="0" smtClean="0">
                <a:solidFill>
                  <a:schemeClr val="bg1"/>
                </a:solidFill>
              </a:rPr>
              <a:t>Performance</a:t>
            </a:r>
            <a:endParaRPr lang="en-ZA" sz="4000" b="1" dirty="0">
              <a:solidFill>
                <a:schemeClr val="bg1"/>
              </a:solidFill>
            </a:endParaRPr>
          </a:p>
        </p:txBody>
      </p:sp>
      <p:pic>
        <p:nvPicPr>
          <p:cNvPr id="13"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435044"/>
            <a:ext cx="823392" cy="394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7934159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22585</TotalTime>
  <Words>8771</Words>
  <Application>Microsoft Office PowerPoint</Application>
  <PresentationFormat>On-screen Show (4:3)</PresentationFormat>
  <Paragraphs>2401</Paragraphs>
  <Slides>82</Slides>
  <Notes>81</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vector>
  </TitlesOfParts>
  <Company>NDPW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Lwazi Mahlangu</dc:creator>
  <cp:lastModifiedBy>PUMZA</cp:lastModifiedBy>
  <cp:revision>798</cp:revision>
  <cp:lastPrinted>2019-10-03T09:53:11Z</cp:lastPrinted>
  <dcterms:created xsi:type="dcterms:W3CDTF">2015-12-31T08:31:13Z</dcterms:created>
  <dcterms:modified xsi:type="dcterms:W3CDTF">2019-10-10T07:39:42Z</dcterms:modified>
</cp:coreProperties>
</file>