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69" r:id="rId4"/>
    <p:sldId id="270" r:id="rId5"/>
    <p:sldId id="273" r:id="rId6"/>
    <p:sldId id="282" r:id="rId7"/>
    <p:sldId id="278" r:id="rId8"/>
    <p:sldId id="283" r:id="rId9"/>
    <p:sldId id="279" r:id="rId10"/>
    <p:sldId id="274" r:id="rId11"/>
    <p:sldId id="275" r:id="rId12"/>
    <p:sldId id="276" r:id="rId13"/>
    <p:sldId id="277" r:id="rId14"/>
    <p:sldId id="259" r:id="rId15"/>
    <p:sldId id="281" r:id="rId16"/>
    <p:sldId id="260" r:id="rId17"/>
    <p:sldId id="263" r:id="rId18"/>
    <p:sldId id="271" r:id="rId19"/>
    <p:sldId id="272" r:id="rId20"/>
    <p:sldId id="258"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6" d="100"/>
          <a:sy n="116" d="100"/>
        </p:scale>
        <p:origin x="-1500"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83A777-CB96-4C66-9167-F48397EFD891}" type="datetimeFigureOut">
              <a:rPr lang="en-ZA" smtClean="0"/>
              <a:pPr/>
              <a:t>2019/10/09</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5906D51-7CD7-407C-933C-39802C391E63}" type="slidenum">
              <a:rPr lang="en-ZA" smtClean="0"/>
              <a:pPr/>
              <a:t>‹#›</a:t>
            </a:fld>
            <a:endParaRPr lang="en-ZA" dirty="0"/>
          </a:p>
        </p:txBody>
      </p:sp>
    </p:spTree>
    <p:extLst>
      <p:ext uri="{BB962C8B-B14F-4D97-AF65-F5344CB8AC3E}">
        <p14:creationId xmlns:p14="http://schemas.microsoft.com/office/powerpoint/2010/main" xmlns="" val="1217898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57DE30F-48FD-4EE8-BCD0-707785110BC0}" type="datetimeFigureOut">
              <a:rPr lang="en-ZA" smtClean="0"/>
              <a:pPr/>
              <a:t>2019/10/09</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768A59-DBF7-4429-B494-1C0E854190E4}" type="slidenum">
              <a:rPr lang="en-ZA" smtClean="0"/>
              <a:pPr/>
              <a:t>‹#›</a:t>
            </a:fld>
            <a:endParaRPr lang="en-ZA" dirty="0"/>
          </a:p>
        </p:txBody>
      </p:sp>
    </p:spTree>
    <p:extLst>
      <p:ext uri="{BB962C8B-B14F-4D97-AF65-F5344CB8AC3E}">
        <p14:creationId xmlns:p14="http://schemas.microsoft.com/office/powerpoint/2010/main" xmlns="" val="15656759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1</a:t>
            </a:fld>
            <a:endParaRPr lang="en-ZA" dirty="0"/>
          </a:p>
        </p:txBody>
      </p:sp>
    </p:spTree>
    <p:extLst>
      <p:ext uri="{BB962C8B-B14F-4D97-AF65-F5344CB8AC3E}">
        <p14:creationId xmlns:p14="http://schemas.microsoft.com/office/powerpoint/2010/main" xmlns="" val="1262437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17</a:t>
            </a:fld>
            <a:endParaRPr lang="en-ZA" dirty="0"/>
          </a:p>
        </p:txBody>
      </p:sp>
    </p:spTree>
    <p:extLst>
      <p:ext uri="{BB962C8B-B14F-4D97-AF65-F5344CB8AC3E}">
        <p14:creationId xmlns:p14="http://schemas.microsoft.com/office/powerpoint/2010/main" xmlns="" val="1170535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7868" y="838200"/>
            <a:ext cx="7521732" cy="2438400"/>
          </a:xfrm>
        </p:spPr>
        <p:txBody>
          <a:bodyPr>
            <a:normAutofit fontScale="90000"/>
          </a:bodyPr>
          <a:lstStyle/>
          <a:p>
            <a:r>
              <a:rPr lang="en-US" sz="4800" b="1" dirty="0">
                <a:solidFill>
                  <a:schemeClr val="accent2">
                    <a:lumMod val="75000"/>
                  </a:schemeClr>
                </a:solidFill>
                <a:latin typeface="Calibri" pitchFamily="34" charset="0"/>
              </a:rPr>
              <a:t>DEPARTMENT OF </a:t>
            </a:r>
            <a:br>
              <a:rPr lang="en-US" sz="4800" b="1" dirty="0">
                <a:solidFill>
                  <a:schemeClr val="accent2">
                    <a:lumMod val="75000"/>
                  </a:schemeClr>
                </a:solidFill>
                <a:latin typeface="Calibri" pitchFamily="34" charset="0"/>
              </a:rPr>
            </a:br>
            <a:r>
              <a:rPr lang="en-US" sz="4800" b="1" dirty="0">
                <a:solidFill>
                  <a:schemeClr val="accent2">
                    <a:lumMod val="75000"/>
                  </a:schemeClr>
                </a:solidFill>
                <a:latin typeface="Calibri" pitchFamily="34" charset="0"/>
              </a:rPr>
              <a:t>BASIC EDUCATION </a:t>
            </a:r>
            <a:br>
              <a:rPr lang="en-US" sz="4800" b="1" dirty="0">
                <a:solidFill>
                  <a:schemeClr val="accent2">
                    <a:lumMod val="75000"/>
                  </a:schemeClr>
                </a:solidFill>
                <a:latin typeface="Calibri" pitchFamily="34" charset="0"/>
              </a:rPr>
            </a:br>
            <a:r>
              <a:rPr lang="en-ZA" sz="4800" b="1" dirty="0">
                <a:solidFill>
                  <a:schemeClr val="accent2">
                    <a:lumMod val="75000"/>
                  </a:schemeClr>
                </a:solidFill>
                <a:latin typeface="Calibri" pitchFamily="34" charset="0"/>
              </a:rPr>
              <a:t>AUDIT COMMITTEE PRESENTATION</a:t>
            </a:r>
          </a:p>
        </p:txBody>
      </p:sp>
      <p:sp>
        <p:nvSpPr>
          <p:cNvPr id="3" name="Subtitle 2"/>
          <p:cNvSpPr>
            <a:spLocks noGrp="1"/>
          </p:cNvSpPr>
          <p:nvPr>
            <p:ph type="subTitle" idx="1"/>
          </p:nvPr>
        </p:nvSpPr>
        <p:spPr>
          <a:xfrm>
            <a:off x="881844" y="3352800"/>
            <a:ext cx="6994612" cy="2057400"/>
          </a:xfrm>
        </p:spPr>
        <p:txBody>
          <a:bodyPr>
            <a:normAutofit fontScale="25000" lnSpcReduction="20000"/>
          </a:bodyPr>
          <a:lstStyle/>
          <a:p>
            <a:endParaRPr lang="en-ZA" sz="2800" dirty="0">
              <a:latin typeface="Century Gothic" panose="020B0502020202020204" pitchFamily="34" charset="0"/>
            </a:endParaRPr>
          </a:p>
          <a:p>
            <a:r>
              <a:rPr lang="en-US" sz="11200" b="1" dirty="0">
                <a:latin typeface="Calibri" pitchFamily="34" charset="0"/>
              </a:rPr>
              <a:t>PORTFOLIO COMMITTEE ON BASIC EDUCATION</a:t>
            </a:r>
          </a:p>
          <a:p>
            <a:endParaRPr lang="en-US" sz="11200" b="1" dirty="0">
              <a:latin typeface="Calibri" pitchFamily="34" charset="0"/>
            </a:endParaRPr>
          </a:p>
          <a:p>
            <a:r>
              <a:rPr lang="en-ZA" sz="11200" b="1" dirty="0">
                <a:latin typeface="Calibri" pitchFamily="34" charset="0"/>
              </a:rPr>
              <a:t>8 OCTOBER 2019</a:t>
            </a:r>
          </a:p>
        </p:txBody>
      </p:sp>
      <p:pic>
        <p:nvPicPr>
          <p:cNvPr id="4" name="Picture 3"/>
          <p:cNvPicPr>
            <a:picLocks noChangeAspect="1"/>
          </p:cNvPicPr>
          <p:nvPr/>
        </p:nvPicPr>
        <p:blipFill>
          <a:blip r:embed="rId4" cstate="print"/>
          <a:stretch>
            <a:fillRect/>
          </a:stretch>
        </p:blipFill>
        <p:spPr>
          <a:xfrm>
            <a:off x="0" y="6268049"/>
            <a:ext cx="1763688" cy="589951"/>
          </a:xfrm>
          <a:prstGeom prst="rect">
            <a:avLst/>
          </a:prstGeom>
        </p:spPr>
      </p:pic>
    </p:spTree>
    <p:extLst>
      <p:ext uri="{BB962C8B-B14F-4D97-AF65-F5344CB8AC3E}">
        <p14:creationId xmlns:p14="http://schemas.microsoft.com/office/powerpoint/2010/main" xmlns="" val="417864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9"/>
            <a:ext cx="8763000" cy="1143000"/>
          </a:xfrm>
        </p:spPr>
        <p:txBody>
          <a:bodyPr>
            <a:noAutofit/>
          </a:bodyPr>
          <a:lstStyle/>
          <a:p>
            <a:r>
              <a:rPr lang="en-US" sz="4000" b="1" dirty="0">
                <a:solidFill>
                  <a:schemeClr val="accent2">
                    <a:lumMod val="75000"/>
                  </a:schemeClr>
                </a:solidFill>
              </a:rPr>
              <a:t>AUDIT OUTCOMES: REGULARITY AUDIT</a:t>
            </a:r>
            <a:endParaRPr lang="en-GB" sz="40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04976272"/>
              </p:ext>
            </p:extLst>
          </p:nvPr>
        </p:nvGraphicFramePr>
        <p:xfrm>
          <a:off x="228600" y="1417639"/>
          <a:ext cx="8686800" cy="4449761"/>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xmlns="" val="20000"/>
                    </a:ext>
                  </a:extLst>
                </a:gridCol>
                <a:gridCol w="4343400">
                  <a:extLst>
                    <a:ext uri="{9D8B030D-6E8A-4147-A177-3AD203B41FA5}">
                      <a16:colId xmlns:a16="http://schemas.microsoft.com/office/drawing/2014/main" xmlns="" val="20001"/>
                    </a:ext>
                  </a:extLst>
                </a:gridCol>
              </a:tblGrid>
              <a:tr h="2227176">
                <a:tc>
                  <a:txBody>
                    <a:bodyPr/>
                    <a:lstStyle/>
                    <a:p>
                      <a:r>
                        <a:rPr lang="en-US" dirty="0"/>
                        <a:t>Matters Potentially Affecting Audit Report</a:t>
                      </a:r>
                    </a:p>
                    <a:p>
                      <a:endParaRPr lang="en-GB" dirty="0"/>
                    </a:p>
                  </a:txBody>
                  <a:tcPr/>
                </a:tc>
                <a:tc>
                  <a:txBody>
                    <a:bodyPr/>
                    <a:lstStyle/>
                    <a:p>
                      <a:r>
                        <a:rPr lang="en-US" dirty="0"/>
                        <a:t>High</a:t>
                      </a:r>
                      <a:r>
                        <a:rPr lang="en-US" baseline="0" dirty="0"/>
                        <a:t> Risk, High Impact</a:t>
                      </a:r>
                    </a:p>
                    <a:p>
                      <a:r>
                        <a:rPr lang="en-US" sz="2000" baseline="0" dirty="0">
                          <a:solidFill>
                            <a:srgbClr val="FF0000"/>
                          </a:solidFill>
                        </a:rPr>
                        <a:t>ASIDI</a:t>
                      </a:r>
                    </a:p>
                    <a:p>
                      <a:r>
                        <a:rPr lang="en-US" dirty="0">
                          <a:solidFill>
                            <a:schemeClr val="tx1"/>
                          </a:solidFill>
                        </a:rPr>
                        <a:t>Material misstatements</a:t>
                      </a:r>
                    </a:p>
                    <a:p>
                      <a:r>
                        <a:rPr lang="en-US" dirty="0">
                          <a:solidFill>
                            <a:schemeClr val="tx1"/>
                          </a:solidFill>
                        </a:rPr>
                        <a:t>Irregular Expenditure</a:t>
                      </a:r>
                    </a:p>
                    <a:p>
                      <a:r>
                        <a:rPr lang="en-US" dirty="0">
                          <a:solidFill>
                            <a:schemeClr val="tx1"/>
                          </a:solidFill>
                        </a:rPr>
                        <a:t>Fruitless and Wasteful Expenditure</a:t>
                      </a:r>
                    </a:p>
                    <a:p>
                      <a:endParaRPr lang="en-US" dirty="0">
                        <a:solidFill>
                          <a:schemeClr val="tx1"/>
                        </a:solidFill>
                      </a:endParaRPr>
                    </a:p>
                  </a:txBody>
                  <a:tc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tcPr>
                </a:tc>
                <a:extLst>
                  <a:ext uri="{0D108BD9-81ED-4DB2-BD59-A6C34878D82A}">
                    <a16:rowId xmlns:a16="http://schemas.microsoft.com/office/drawing/2014/main" xmlns="" val="10000"/>
                  </a:ext>
                </a:extLst>
              </a:tr>
              <a:tr h="2222585">
                <a:tc>
                  <a:txBody>
                    <a:bodyPr/>
                    <a:lstStyle/>
                    <a:p>
                      <a:r>
                        <a:rPr lang="en-US" dirty="0"/>
                        <a:t>Housekeeping</a:t>
                      </a:r>
                      <a:r>
                        <a:rPr lang="en-US" baseline="0" dirty="0"/>
                        <a:t> Matters</a:t>
                      </a:r>
                    </a:p>
                    <a:p>
                      <a:endParaRPr lang="en-GB" dirty="0"/>
                    </a:p>
                  </a:txBody>
                  <a:tcPr/>
                </a:tc>
                <a:tc>
                  <a:txBody>
                    <a:bodyPr/>
                    <a:lstStyle/>
                    <a:p>
                      <a:r>
                        <a:rPr lang="en-US" dirty="0"/>
                        <a:t>High</a:t>
                      </a:r>
                      <a:r>
                        <a:rPr lang="en-US" baseline="0" dirty="0"/>
                        <a:t> Impact, Limited Future Risk</a:t>
                      </a:r>
                    </a:p>
                    <a:p>
                      <a:endParaRPr lang="en-US" baseline="0" dirty="0"/>
                    </a:p>
                    <a:p>
                      <a:r>
                        <a:rPr lang="en-GB" dirty="0"/>
                        <a:t>Kha Ri Gude</a:t>
                      </a:r>
                    </a:p>
                    <a:p>
                      <a:r>
                        <a:rPr lang="en-US" dirty="0"/>
                        <a:t>Fruitless and wasteful</a:t>
                      </a:r>
                      <a:endParaRPr lang="en-GB" dirty="0"/>
                    </a:p>
                  </a:txBody>
                  <a:tcPr>
                    <a:gradFill>
                      <a:gsLst>
                        <a:gs pos="54000">
                          <a:srgbClr val="FC9FCB"/>
                        </a:gs>
                        <a:gs pos="13000">
                          <a:srgbClr val="F8B049"/>
                        </a:gs>
                        <a:gs pos="34000">
                          <a:srgbClr val="F8B049"/>
                        </a:gs>
                        <a:gs pos="63000">
                          <a:srgbClr val="FEE7F2"/>
                        </a:gs>
                        <a:gs pos="67000">
                          <a:srgbClr val="F952A0"/>
                        </a:gs>
                        <a:gs pos="69000">
                          <a:srgbClr val="C50849"/>
                        </a:gs>
                        <a:gs pos="69000">
                          <a:srgbClr val="B43E85"/>
                        </a:gs>
                        <a:gs pos="71000">
                          <a:srgbClr val="F8B049"/>
                        </a:gs>
                      </a:gsLst>
                      <a:lin ang="5400000" scaled="0"/>
                    </a:gradFill>
                  </a:tcPr>
                </a:tc>
                <a:extLst>
                  <a:ext uri="{0D108BD9-81ED-4DB2-BD59-A6C34878D82A}">
                    <a16:rowId xmlns:a16="http://schemas.microsoft.com/office/drawing/2014/main" xmlns="" val="10001"/>
                  </a:ext>
                </a:extLst>
              </a:tr>
            </a:tbl>
          </a:graphicData>
        </a:graphic>
      </p:graphicFrame>
      <p:pic>
        <p:nvPicPr>
          <p:cNvPr id="5" name="Picture 4"/>
          <p:cNvPicPr>
            <a:picLocks noChangeAspect="1"/>
          </p:cNvPicPr>
          <p:nvPr/>
        </p:nvPicPr>
        <p:blipFill>
          <a:blip r:embed="rId2" cstate="print"/>
          <a:stretch>
            <a:fillRect/>
          </a:stretch>
        </p:blipFill>
        <p:spPr>
          <a:xfrm>
            <a:off x="76200" y="6215578"/>
            <a:ext cx="1763688" cy="589951"/>
          </a:xfrm>
          <a:prstGeom prst="rect">
            <a:avLst/>
          </a:prstGeom>
        </p:spPr>
      </p:pic>
      <p:sp>
        <p:nvSpPr>
          <p:cNvPr id="3" name="TextBox 2">
            <a:extLst>
              <a:ext uri="{FF2B5EF4-FFF2-40B4-BE49-F238E27FC236}">
                <a16:creationId xmlns:a16="http://schemas.microsoft.com/office/drawing/2014/main" xmlns="" id="{C2DF98B6-18B4-44A0-AB64-0DF4295121B8}"/>
              </a:ext>
            </a:extLst>
          </p:cNvPr>
          <p:cNvSpPr txBox="1"/>
          <p:nvPr/>
        </p:nvSpPr>
        <p:spPr>
          <a:xfrm>
            <a:off x="7543800" y="6398695"/>
            <a:ext cx="418704" cy="369332"/>
          </a:xfrm>
          <a:prstGeom prst="rect">
            <a:avLst/>
          </a:prstGeom>
          <a:noFill/>
        </p:spPr>
        <p:txBody>
          <a:bodyPr wrap="none" rtlCol="0">
            <a:spAutoFit/>
          </a:bodyPr>
          <a:lstStyle/>
          <a:p>
            <a:r>
              <a:rPr lang="en-US" dirty="0">
                <a:solidFill>
                  <a:schemeClr val="bg1">
                    <a:lumMod val="65000"/>
                  </a:schemeClr>
                </a:solidFill>
              </a:rPr>
              <a:t>10</a:t>
            </a:r>
          </a:p>
        </p:txBody>
      </p:sp>
    </p:spTree>
    <p:extLst>
      <p:ext uri="{BB962C8B-B14F-4D97-AF65-F5344CB8AC3E}">
        <p14:creationId xmlns:p14="http://schemas.microsoft.com/office/powerpoint/2010/main" xmlns="" val="165332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119783"/>
            <a:ext cx="8229600" cy="974726"/>
          </a:xfrm>
        </p:spPr>
        <p:txBody>
          <a:bodyPr>
            <a:noAutofit/>
          </a:bodyPr>
          <a:lstStyle/>
          <a:p>
            <a:r>
              <a:rPr lang="en-US" sz="4000" b="1" dirty="0">
                <a:solidFill>
                  <a:schemeClr val="accent2">
                    <a:lumMod val="75000"/>
                  </a:schemeClr>
                </a:solidFill>
              </a:rPr>
              <a:t>ASIDI</a:t>
            </a:r>
            <a:endParaRPr lang="en-GB" sz="4000" b="1" dirty="0">
              <a:solidFill>
                <a:schemeClr val="accent2">
                  <a:lumMod val="75000"/>
                </a:schemeClr>
              </a:solidFill>
            </a:endParaRPr>
          </a:p>
        </p:txBody>
      </p:sp>
      <p:sp>
        <p:nvSpPr>
          <p:cNvPr id="3" name="Content Placeholder 2"/>
          <p:cNvSpPr>
            <a:spLocks noGrp="1"/>
          </p:cNvSpPr>
          <p:nvPr>
            <p:ph idx="1"/>
          </p:nvPr>
        </p:nvSpPr>
        <p:spPr>
          <a:xfrm>
            <a:off x="457200" y="1066800"/>
            <a:ext cx="8458200" cy="5201249"/>
          </a:xfrm>
        </p:spPr>
        <p:txBody>
          <a:bodyPr>
            <a:normAutofit/>
          </a:bodyPr>
          <a:lstStyle/>
          <a:p>
            <a:pPr marL="0" indent="0">
              <a:buNone/>
            </a:pPr>
            <a:r>
              <a:rPr lang="en-US" sz="3600" dirty="0"/>
              <a:t>Accelerated Schools Infrastructure Delivery Initiative (ASIDI)</a:t>
            </a:r>
          </a:p>
          <a:p>
            <a:pPr lvl="1"/>
            <a:r>
              <a:rPr lang="en-US" sz="3600" dirty="0"/>
              <a:t>Assets </a:t>
            </a:r>
            <a:r>
              <a:rPr lang="en-US" sz="3600" b="1" dirty="0"/>
              <a:t>misstated.</a:t>
            </a:r>
          </a:p>
          <a:p>
            <a:pPr lvl="1"/>
            <a:r>
              <a:rPr lang="en-US" sz="3600" dirty="0"/>
              <a:t>Commitments </a:t>
            </a:r>
            <a:r>
              <a:rPr lang="en-US" sz="3600" b="1" dirty="0"/>
              <a:t>misstated.</a:t>
            </a:r>
          </a:p>
          <a:p>
            <a:pPr lvl="1"/>
            <a:r>
              <a:rPr lang="en-US" sz="3600" dirty="0"/>
              <a:t>Accruals </a:t>
            </a:r>
            <a:r>
              <a:rPr lang="en-US" sz="3600" b="1" dirty="0"/>
              <a:t>incomplete</a:t>
            </a:r>
            <a:r>
              <a:rPr lang="en-US" sz="3600" dirty="0"/>
              <a:t>.</a:t>
            </a:r>
          </a:p>
          <a:p>
            <a:pPr lvl="1"/>
            <a:r>
              <a:rPr lang="en-US" sz="3600" b="1" dirty="0"/>
              <a:t>Irregular</a:t>
            </a:r>
            <a:r>
              <a:rPr lang="en-US" sz="3600" dirty="0"/>
              <a:t> Expenditure.</a:t>
            </a:r>
          </a:p>
          <a:p>
            <a:pPr lvl="1"/>
            <a:r>
              <a:rPr lang="en-US" sz="3600" dirty="0"/>
              <a:t>Contingent assets and liabilities</a:t>
            </a:r>
            <a:r>
              <a:rPr lang="en-US" sz="4000" dirty="0"/>
              <a:t>.</a:t>
            </a:r>
            <a:endParaRPr lang="en-GB" sz="4000" dirty="0"/>
          </a:p>
        </p:txBody>
      </p:sp>
      <p:pic>
        <p:nvPicPr>
          <p:cNvPr id="4" name="Picture 3"/>
          <p:cNvPicPr>
            <a:picLocks noChangeAspect="1"/>
          </p:cNvPicPr>
          <p:nvPr/>
        </p:nvPicPr>
        <p:blipFill>
          <a:blip r:embed="rId2" cstate="print"/>
          <a:stretch>
            <a:fillRect/>
          </a:stretch>
        </p:blipFill>
        <p:spPr>
          <a:xfrm>
            <a:off x="35169" y="6182024"/>
            <a:ext cx="1763688" cy="589951"/>
          </a:xfrm>
          <a:prstGeom prst="rect">
            <a:avLst/>
          </a:prstGeom>
        </p:spPr>
      </p:pic>
      <p:sp>
        <p:nvSpPr>
          <p:cNvPr id="5" name="TextBox 4">
            <a:extLst>
              <a:ext uri="{FF2B5EF4-FFF2-40B4-BE49-F238E27FC236}">
                <a16:creationId xmlns:a16="http://schemas.microsoft.com/office/drawing/2014/main" xmlns="" id="{94B1DAC7-75D2-42DD-BF78-EB003616C8CA}"/>
              </a:ext>
            </a:extLst>
          </p:cNvPr>
          <p:cNvSpPr txBox="1"/>
          <p:nvPr/>
        </p:nvSpPr>
        <p:spPr>
          <a:xfrm>
            <a:off x="7315200" y="6477000"/>
            <a:ext cx="533400" cy="369332"/>
          </a:xfrm>
          <a:prstGeom prst="rect">
            <a:avLst/>
          </a:prstGeom>
          <a:noFill/>
        </p:spPr>
        <p:txBody>
          <a:bodyPr wrap="square" rtlCol="0">
            <a:spAutoFit/>
          </a:bodyPr>
          <a:lstStyle/>
          <a:p>
            <a:r>
              <a:rPr lang="en-US" dirty="0">
                <a:solidFill>
                  <a:schemeClr val="bg1">
                    <a:lumMod val="65000"/>
                  </a:schemeClr>
                </a:solidFill>
              </a:rPr>
              <a:t>11</a:t>
            </a:r>
          </a:p>
        </p:txBody>
      </p:sp>
    </p:spTree>
    <p:extLst>
      <p:ext uri="{BB962C8B-B14F-4D97-AF65-F5344CB8AC3E}">
        <p14:creationId xmlns:p14="http://schemas.microsoft.com/office/powerpoint/2010/main" xmlns="" val="1299666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28215"/>
          </a:xfrm>
        </p:spPr>
        <p:txBody>
          <a:bodyPr>
            <a:noAutofit/>
          </a:bodyPr>
          <a:lstStyle/>
          <a:p>
            <a:r>
              <a:rPr lang="en-US" sz="4000" b="1" dirty="0">
                <a:solidFill>
                  <a:schemeClr val="accent2">
                    <a:lumMod val="75000"/>
                  </a:schemeClr>
                </a:solidFill>
              </a:rPr>
              <a:t>ROOT CAUSES</a:t>
            </a:r>
            <a:endParaRPr lang="en-GB" sz="4000" b="1" dirty="0">
              <a:solidFill>
                <a:schemeClr val="accent2">
                  <a:lumMod val="75000"/>
                </a:schemeClr>
              </a:solidFill>
            </a:endParaRPr>
          </a:p>
        </p:txBody>
      </p:sp>
      <p:sp>
        <p:nvSpPr>
          <p:cNvPr id="3" name="Content Placeholder 2"/>
          <p:cNvSpPr>
            <a:spLocks noGrp="1"/>
          </p:cNvSpPr>
          <p:nvPr>
            <p:ph idx="1"/>
          </p:nvPr>
        </p:nvSpPr>
        <p:spPr>
          <a:xfrm>
            <a:off x="152400" y="990601"/>
            <a:ext cx="8763000" cy="5029200"/>
          </a:xfrm>
        </p:spPr>
        <p:txBody>
          <a:bodyPr>
            <a:normAutofit/>
          </a:bodyPr>
          <a:lstStyle/>
          <a:p>
            <a:pPr algn="just"/>
            <a:r>
              <a:rPr lang="en-US" sz="3400" b="1" dirty="0"/>
              <a:t>Weaknesses</a:t>
            </a:r>
            <a:r>
              <a:rPr lang="en-US" sz="3400" dirty="0"/>
              <a:t> in quality assurance</a:t>
            </a:r>
          </a:p>
          <a:p>
            <a:pPr algn="just"/>
            <a:r>
              <a:rPr lang="en-US" sz="3400" b="1" dirty="0"/>
              <a:t>Poor management </a:t>
            </a:r>
            <a:r>
              <a:rPr lang="en-US" sz="3400" dirty="0"/>
              <a:t>in the section </a:t>
            </a:r>
          </a:p>
          <a:p>
            <a:pPr algn="just"/>
            <a:r>
              <a:rPr lang="en-US" sz="3400" b="1" dirty="0"/>
              <a:t>Capacity challenges </a:t>
            </a:r>
            <a:r>
              <a:rPr lang="en-US" sz="3400" dirty="0"/>
              <a:t>to monitor effectively</a:t>
            </a:r>
          </a:p>
          <a:p>
            <a:pPr algn="just"/>
            <a:r>
              <a:rPr lang="en-US" sz="3400" b="1" dirty="0"/>
              <a:t>Project managers </a:t>
            </a:r>
            <a:r>
              <a:rPr lang="en-US" sz="3400" dirty="0"/>
              <a:t>not performing</a:t>
            </a:r>
          </a:p>
          <a:p>
            <a:pPr algn="just"/>
            <a:r>
              <a:rPr lang="en-US" sz="3400" dirty="0"/>
              <a:t>Information for </a:t>
            </a:r>
            <a:r>
              <a:rPr lang="en-US" sz="3400" b="1" dirty="0"/>
              <a:t>preparation of AFS provided too late</a:t>
            </a:r>
            <a:r>
              <a:rPr lang="en-US" sz="3400" dirty="0"/>
              <a:t> to finance.</a:t>
            </a:r>
          </a:p>
          <a:p>
            <a:pPr algn="just"/>
            <a:r>
              <a:rPr lang="en-US" sz="3400" b="1" i="1" dirty="0"/>
              <a:t>Investigations and action must be expedited  (consequence management)</a:t>
            </a:r>
            <a:endParaRPr lang="en-GB" sz="3400" b="1" i="1" dirty="0"/>
          </a:p>
        </p:txBody>
      </p:sp>
      <p:pic>
        <p:nvPicPr>
          <p:cNvPr id="4" name="Picture 3"/>
          <p:cNvPicPr>
            <a:picLocks noChangeAspect="1"/>
          </p:cNvPicPr>
          <p:nvPr/>
        </p:nvPicPr>
        <p:blipFill>
          <a:blip r:embed="rId2" cstate="print"/>
          <a:stretch>
            <a:fillRect/>
          </a:stretch>
        </p:blipFill>
        <p:spPr>
          <a:xfrm>
            <a:off x="0" y="6213217"/>
            <a:ext cx="1763688" cy="589951"/>
          </a:xfrm>
          <a:prstGeom prst="rect">
            <a:avLst/>
          </a:prstGeom>
        </p:spPr>
      </p:pic>
      <p:sp>
        <p:nvSpPr>
          <p:cNvPr id="5" name="TextBox 4">
            <a:extLst>
              <a:ext uri="{FF2B5EF4-FFF2-40B4-BE49-F238E27FC236}">
                <a16:creationId xmlns:a16="http://schemas.microsoft.com/office/drawing/2014/main" xmlns="" id="{41F934C0-7CC5-4AD0-AD83-A3EB74E3DCB6}"/>
              </a:ext>
            </a:extLst>
          </p:cNvPr>
          <p:cNvSpPr txBox="1"/>
          <p:nvPr/>
        </p:nvSpPr>
        <p:spPr>
          <a:xfrm>
            <a:off x="7391400" y="6508193"/>
            <a:ext cx="418704" cy="369332"/>
          </a:xfrm>
          <a:prstGeom prst="rect">
            <a:avLst/>
          </a:prstGeom>
          <a:noFill/>
        </p:spPr>
        <p:txBody>
          <a:bodyPr wrap="none" rtlCol="0">
            <a:spAutoFit/>
          </a:bodyPr>
          <a:lstStyle/>
          <a:p>
            <a:r>
              <a:rPr lang="en-US" dirty="0">
                <a:solidFill>
                  <a:schemeClr val="bg1">
                    <a:lumMod val="65000"/>
                  </a:schemeClr>
                </a:solidFill>
              </a:rPr>
              <a:t>12</a:t>
            </a:r>
          </a:p>
        </p:txBody>
      </p:sp>
    </p:spTree>
    <p:extLst>
      <p:ext uri="{BB962C8B-B14F-4D97-AF65-F5344CB8AC3E}">
        <p14:creationId xmlns:p14="http://schemas.microsoft.com/office/powerpoint/2010/main" xmlns="" val="2906367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8229600" cy="868361"/>
          </a:xfrm>
        </p:spPr>
        <p:txBody>
          <a:bodyPr>
            <a:noAutofit/>
          </a:bodyPr>
          <a:lstStyle/>
          <a:p>
            <a:r>
              <a:rPr lang="en-US" sz="4000" b="1" dirty="0">
                <a:solidFill>
                  <a:schemeClr val="accent2">
                    <a:lumMod val="75000"/>
                  </a:schemeClr>
                </a:solidFill>
              </a:rPr>
              <a:t>ASIDI ACTION</a:t>
            </a:r>
            <a:endParaRPr lang="en-GB" sz="4000" b="1" dirty="0">
              <a:solidFill>
                <a:schemeClr val="accent2">
                  <a:lumMod val="75000"/>
                </a:schemeClr>
              </a:solidFill>
            </a:endParaRPr>
          </a:p>
        </p:txBody>
      </p:sp>
      <p:sp>
        <p:nvSpPr>
          <p:cNvPr id="3" name="Content Placeholder 2"/>
          <p:cNvSpPr>
            <a:spLocks noGrp="1"/>
          </p:cNvSpPr>
          <p:nvPr>
            <p:ph idx="1"/>
          </p:nvPr>
        </p:nvSpPr>
        <p:spPr>
          <a:xfrm>
            <a:off x="228600" y="990600"/>
            <a:ext cx="8610600" cy="5334000"/>
          </a:xfrm>
        </p:spPr>
        <p:txBody>
          <a:bodyPr>
            <a:normAutofit fontScale="92500" lnSpcReduction="20000"/>
          </a:bodyPr>
          <a:lstStyle/>
          <a:p>
            <a:pPr algn="just"/>
            <a:r>
              <a:rPr lang="en-US" b="1" dirty="0"/>
              <a:t>Improve monitoring of Implementing Agents, PSU</a:t>
            </a:r>
            <a:r>
              <a:rPr lang="en-US" dirty="0"/>
              <a:t> and ASIDI staff to improve the process.</a:t>
            </a:r>
          </a:p>
          <a:p>
            <a:pPr algn="just"/>
            <a:r>
              <a:rPr lang="en-US" b="1" dirty="0"/>
              <a:t>Full set of half-year financial statements </a:t>
            </a:r>
            <a:r>
              <a:rPr lang="en-US" dirty="0"/>
              <a:t>with accurate records.</a:t>
            </a:r>
          </a:p>
          <a:p>
            <a:pPr algn="just"/>
            <a:r>
              <a:rPr lang="en-US" dirty="0"/>
              <a:t>Submission of </a:t>
            </a:r>
            <a:r>
              <a:rPr lang="en-US" b="1" dirty="0"/>
              <a:t>information for preparation of AFS timely.</a:t>
            </a:r>
          </a:p>
          <a:p>
            <a:pPr algn="just"/>
            <a:r>
              <a:rPr lang="en-US" b="1" dirty="0"/>
              <a:t>Regular monthly reconciliations </a:t>
            </a:r>
            <a:r>
              <a:rPr lang="en-US" dirty="0"/>
              <a:t>to be prepared to prevent misstatements in the financial statements. </a:t>
            </a:r>
          </a:p>
          <a:p>
            <a:pPr algn="just"/>
            <a:r>
              <a:rPr lang="en-US" b="1" dirty="0"/>
              <a:t>More internal audit effort </a:t>
            </a:r>
            <a:r>
              <a:rPr lang="en-US" dirty="0"/>
              <a:t>directed.</a:t>
            </a:r>
          </a:p>
          <a:p>
            <a:pPr algn="just"/>
            <a:r>
              <a:rPr lang="en-US" dirty="0"/>
              <a:t>Interim audit by AG.</a:t>
            </a:r>
          </a:p>
          <a:p>
            <a:pPr algn="just"/>
            <a:r>
              <a:rPr lang="en-US" i="1" dirty="0"/>
              <a:t>Possible </a:t>
            </a:r>
            <a:r>
              <a:rPr lang="en-US" b="1" i="1" dirty="0"/>
              <a:t>disciplinary action against persons </a:t>
            </a:r>
            <a:r>
              <a:rPr lang="en-US" i="1" dirty="0"/>
              <a:t>that caused irregular, fruitless and wasteful expenditure.</a:t>
            </a:r>
            <a:endParaRPr lang="en-GB" i="1" dirty="0"/>
          </a:p>
        </p:txBody>
      </p:sp>
      <p:pic>
        <p:nvPicPr>
          <p:cNvPr id="4" name="Picture 3"/>
          <p:cNvPicPr>
            <a:picLocks noChangeAspect="1"/>
          </p:cNvPicPr>
          <p:nvPr/>
        </p:nvPicPr>
        <p:blipFill>
          <a:blip r:embed="rId2" cstate="print"/>
          <a:stretch>
            <a:fillRect/>
          </a:stretch>
        </p:blipFill>
        <p:spPr>
          <a:xfrm>
            <a:off x="0" y="6191904"/>
            <a:ext cx="1763688" cy="589951"/>
          </a:xfrm>
          <a:prstGeom prst="rect">
            <a:avLst/>
          </a:prstGeom>
        </p:spPr>
      </p:pic>
      <p:sp>
        <p:nvSpPr>
          <p:cNvPr id="5" name="TextBox 4">
            <a:extLst>
              <a:ext uri="{FF2B5EF4-FFF2-40B4-BE49-F238E27FC236}">
                <a16:creationId xmlns:a16="http://schemas.microsoft.com/office/drawing/2014/main" xmlns="" id="{29794178-5A7A-4C5C-98D1-27A80C60F9F0}"/>
              </a:ext>
            </a:extLst>
          </p:cNvPr>
          <p:cNvSpPr txBox="1"/>
          <p:nvPr/>
        </p:nvSpPr>
        <p:spPr>
          <a:xfrm>
            <a:off x="7315200" y="6400800"/>
            <a:ext cx="457200" cy="369332"/>
          </a:xfrm>
          <a:prstGeom prst="rect">
            <a:avLst/>
          </a:prstGeom>
          <a:noFill/>
        </p:spPr>
        <p:txBody>
          <a:bodyPr wrap="square" rtlCol="0">
            <a:spAutoFit/>
          </a:bodyPr>
          <a:lstStyle/>
          <a:p>
            <a:r>
              <a:rPr lang="en-US" dirty="0">
                <a:solidFill>
                  <a:schemeClr val="bg1">
                    <a:lumMod val="65000"/>
                  </a:schemeClr>
                </a:solidFill>
              </a:rPr>
              <a:t>13</a:t>
            </a:r>
          </a:p>
        </p:txBody>
      </p:sp>
    </p:spTree>
    <p:extLst>
      <p:ext uri="{BB962C8B-B14F-4D97-AF65-F5344CB8AC3E}">
        <p14:creationId xmlns:p14="http://schemas.microsoft.com/office/powerpoint/2010/main" xmlns="" val="222021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882352"/>
          </a:xfrm>
        </p:spPr>
        <p:txBody>
          <a:bodyPr>
            <a:normAutofit/>
          </a:bodyPr>
          <a:lstStyle/>
          <a:p>
            <a:r>
              <a:rPr lang="en-ZA" sz="4000" b="1" dirty="0">
                <a:solidFill>
                  <a:schemeClr val="accent2">
                    <a:lumMod val="75000"/>
                  </a:schemeClr>
                </a:solidFill>
              </a:rPr>
              <a:t>REVIEW OF THE ANNUAL REPORT</a:t>
            </a:r>
          </a:p>
        </p:txBody>
      </p:sp>
      <p:sp>
        <p:nvSpPr>
          <p:cNvPr id="3" name="Content Placeholder 2"/>
          <p:cNvSpPr>
            <a:spLocks noGrp="1"/>
          </p:cNvSpPr>
          <p:nvPr>
            <p:ph idx="1"/>
          </p:nvPr>
        </p:nvSpPr>
        <p:spPr>
          <a:xfrm>
            <a:off x="251520" y="1143000"/>
            <a:ext cx="8663880" cy="5212081"/>
          </a:xfrm>
        </p:spPr>
        <p:txBody>
          <a:bodyPr>
            <a:normAutofit/>
          </a:bodyPr>
          <a:lstStyle/>
          <a:p>
            <a:pPr algn="just"/>
            <a:r>
              <a:rPr lang="en-ZA" sz="3600" dirty="0"/>
              <a:t>The annual report was </a:t>
            </a:r>
            <a:r>
              <a:rPr lang="en-ZA" sz="3600" b="1" dirty="0"/>
              <a:t>reviewed prior the submission</a:t>
            </a:r>
            <a:r>
              <a:rPr lang="en-ZA" sz="3600" dirty="0"/>
              <a:t> to the AGSA.</a:t>
            </a:r>
          </a:p>
          <a:p>
            <a:pPr algn="just"/>
            <a:r>
              <a:rPr lang="en-ZA" sz="3600" dirty="0"/>
              <a:t>Management worked with Internal Audit to </a:t>
            </a:r>
            <a:r>
              <a:rPr lang="en-ZA" sz="3600" b="1" dirty="0"/>
              <a:t>correct other gaps identified during the review </a:t>
            </a:r>
            <a:r>
              <a:rPr lang="en-ZA" sz="3600" dirty="0"/>
              <a:t>meeting prior submission date</a:t>
            </a:r>
          </a:p>
          <a:p>
            <a:pPr algn="just"/>
            <a:r>
              <a:rPr lang="en-ZA" sz="3600" dirty="0"/>
              <a:t>Some </a:t>
            </a:r>
            <a:r>
              <a:rPr lang="en-ZA" sz="3600" b="1" dirty="0"/>
              <a:t>deficiencies were still identified by the AG</a:t>
            </a:r>
            <a:r>
              <a:rPr lang="en-ZA" sz="3600" dirty="0"/>
              <a:t> due to late submission of information by Branches.</a:t>
            </a:r>
          </a:p>
        </p:txBody>
      </p:sp>
      <p:pic>
        <p:nvPicPr>
          <p:cNvPr id="4" name="Picture 3"/>
          <p:cNvPicPr>
            <a:picLocks noChangeAspect="1"/>
          </p:cNvPicPr>
          <p:nvPr/>
        </p:nvPicPr>
        <p:blipFill>
          <a:blip r:embed="rId3" cstate="print"/>
          <a:stretch>
            <a:fillRect/>
          </a:stretch>
        </p:blipFill>
        <p:spPr>
          <a:xfrm>
            <a:off x="0" y="6218416"/>
            <a:ext cx="1763688" cy="589951"/>
          </a:xfrm>
          <a:prstGeom prst="rect">
            <a:avLst/>
          </a:prstGeom>
        </p:spPr>
      </p:pic>
      <p:sp>
        <p:nvSpPr>
          <p:cNvPr id="5" name="TextBox 4">
            <a:extLst>
              <a:ext uri="{FF2B5EF4-FFF2-40B4-BE49-F238E27FC236}">
                <a16:creationId xmlns:a16="http://schemas.microsoft.com/office/drawing/2014/main" xmlns="" id="{FDEE890B-2784-44FB-99FD-073E80AD2422}"/>
              </a:ext>
            </a:extLst>
          </p:cNvPr>
          <p:cNvSpPr txBox="1"/>
          <p:nvPr/>
        </p:nvSpPr>
        <p:spPr>
          <a:xfrm>
            <a:off x="7345681" y="6355081"/>
            <a:ext cx="426719" cy="369332"/>
          </a:xfrm>
          <a:prstGeom prst="rect">
            <a:avLst/>
          </a:prstGeom>
          <a:noFill/>
        </p:spPr>
        <p:txBody>
          <a:bodyPr wrap="square" rtlCol="0">
            <a:spAutoFit/>
          </a:bodyPr>
          <a:lstStyle/>
          <a:p>
            <a:r>
              <a:rPr lang="en-US" dirty="0">
                <a:solidFill>
                  <a:schemeClr val="bg1">
                    <a:lumMod val="65000"/>
                  </a:schemeClr>
                </a:solidFill>
              </a:rPr>
              <a:t>14</a:t>
            </a:r>
          </a:p>
        </p:txBody>
      </p:sp>
    </p:spTree>
    <p:extLst>
      <p:ext uri="{BB962C8B-B14F-4D97-AF65-F5344CB8AC3E}">
        <p14:creationId xmlns:p14="http://schemas.microsoft.com/office/powerpoint/2010/main" xmlns="" val="399529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2">
                    <a:lumMod val="75000"/>
                  </a:schemeClr>
                </a:solidFill>
              </a:rPr>
              <a:t>AUDIT OUTCOMES: </a:t>
            </a:r>
            <a:br>
              <a:rPr lang="en-US" sz="4000" b="1" dirty="0">
                <a:solidFill>
                  <a:schemeClr val="accent2">
                    <a:lumMod val="75000"/>
                  </a:schemeClr>
                </a:solidFill>
              </a:rPr>
            </a:br>
            <a:r>
              <a:rPr lang="en-US" sz="4000" b="1" dirty="0">
                <a:solidFill>
                  <a:schemeClr val="accent2">
                    <a:lumMod val="75000"/>
                  </a:schemeClr>
                </a:solidFill>
              </a:rPr>
              <a:t>PERFORMANCE INFORMATION</a:t>
            </a:r>
            <a:endParaRPr lang="en-GB" sz="40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56820807"/>
              </p:ext>
            </p:extLst>
          </p:nvPr>
        </p:nvGraphicFramePr>
        <p:xfrm>
          <a:off x="228600" y="1650065"/>
          <a:ext cx="8686800" cy="4183391"/>
        </p:xfrm>
        <a:graphic>
          <a:graphicData uri="http://schemas.openxmlformats.org/drawingml/2006/table">
            <a:tbl>
              <a:tblPr firstRow="1" bandRow="1">
                <a:tableStyleId>{5C22544A-7EE6-4342-B048-85BDC9FD1C3A}</a:tableStyleId>
              </a:tblPr>
              <a:tblGrid>
                <a:gridCol w="4065824">
                  <a:extLst>
                    <a:ext uri="{9D8B030D-6E8A-4147-A177-3AD203B41FA5}">
                      <a16:colId xmlns:a16="http://schemas.microsoft.com/office/drawing/2014/main" xmlns="" val="20000"/>
                    </a:ext>
                  </a:extLst>
                </a:gridCol>
                <a:gridCol w="4620976">
                  <a:extLst>
                    <a:ext uri="{9D8B030D-6E8A-4147-A177-3AD203B41FA5}">
                      <a16:colId xmlns:a16="http://schemas.microsoft.com/office/drawing/2014/main" xmlns="" val="20001"/>
                    </a:ext>
                  </a:extLst>
                </a:gridCol>
              </a:tblGrid>
              <a:tr h="1804043">
                <a:tc>
                  <a:txBody>
                    <a:bodyPr/>
                    <a:lstStyle/>
                    <a:p>
                      <a:r>
                        <a:rPr lang="en-GB" dirty="0"/>
                        <a:t>Programme 4</a:t>
                      </a:r>
                    </a:p>
                  </a:txBody>
                  <a:tcPr/>
                </a:tc>
                <a:tc>
                  <a:txBody>
                    <a:bodyPr/>
                    <a:lstStyle/>
                    <a:p>
                      <a:r>
                        <a:rPr lang="en-US" dirty="0"/>
                        <a:t>High</a:t>
                      </a:r>
                      <a:r>
                        <a:rPr lang="en-US" baseline="0" dirty="0"/>
                        <a:t> Risk, High Impact</a:t>
                      </a:r>
                    </a:p>
                    <a:p>
                      <a:r>
                        <a:rPr lang="en-US" sz="2000" baseline="0" dirty="0">
                          <a:solidFill>
                            <a:srgbClr val="FF0000"/>
                          </a:solidFill>
                        </a:rPr>
                        <a:t>LURITS</a:t>
                      </a:r>
                    </a:p>
                    <a:p>
                      <a:r>
                        <a:rPr lang="en-US" dirty="0">
                          <a:solidFill>
                            <a:schemeClr val="tx1"/>
                          </a:solidFill>
                        </a:rPr>
                        <a:t>Reliability of learner</a:t>
                      </a:r>
                      <a:r>
                        <a:rPr lang="en-US" baseline="0" dirty="0">
                          <a:solidFill>
                            <a:schemeClr val="tx1"/>
                          </a:solidFill>
                        </a:rPr>
                        <a:t> numbers</a:t>
                      </a:r>
                    </a:p>
                    <a:p>
                      <a:r>
                        <a:rPr lang="en-US" baseline="0" dirty="0">
                          <a:solidFill>
                            <a:schemeClr val="tx1"/>
                          </a:solidFill>
                        </a:rPr>
                        <a:t>( </a:t>
                      </a:r>
                      <a:r>
                        <a:rPr lang="en-US" b="0" baseline="0" dirty="0">
                          <a:solidFill>
                            <a:schemeClr val="tx1"/>
                          </a:solidFill>
                        </a:rPr>
                        <a:t>The indicator has changed and currently the Branch is monitoring the PED’s and clearing exceptions identified)</a:t>
                      </a:r>
                      <a:endParaRPr lang="en-US" b="0" dirty="0">
                        <a:solidFill>
                          <a:schemeClr val="tx1"/>
                        </a:solidFill>
                      </a:endParaRPr>
                    </a:p>
                  </a:txBody>
                  <a:tc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tcPr>
                </a:tc>
                <a:extLst>
                  <a:ext uri="{0D108BD9-81ED-4DB2-BD59-A6C34878D82A}">
                    <a16:rowId xmlns:a16="http://schemas.microsoft.com/office/drawing/2014/main" xmlns="" val="10000"/>
                  </a:ext>
                </a:extLst>
              </a:tr>
              <a:tr h="1436705">
                <a:tc>
                  <a:txBody>
                    <a:bodyPr/>
                    <a:lstStyle/>
                    <a:p>
                      <a:r>
                        <a:rPr lang="en-GB" dirty="0"/>
                        <a:t>Programme 2</a:t>
                      </a:r>
                    </a:p>
                    <a:p>
                      <a:endParaRPr lang="en-GB" dirty="0"/>
                    </a:p>
                    <a:p>
                      <a:endParaRPr lang="en-GB" dirty="0"/>
                    </a:p>
                    <a:p>
                      <a:endParaRPr lang="en-GB" dirty="0"/>
                    </a:p>
                    <a:p>
                      <a:endParaRPr lang="en-GB" dirty="0"/>
                    </a:p>
                  </a:txBody>
                  <a:tcPr/>
                </a:tc>
                <a:tc>
                  <a:txBody>
                    <a:bodyPr/>
                    <a:lstStyle/>
                    <a:p>
                      <a:r>
                        <a:rPr lang="en-US" baseline="0" dirty="0"/>
                        <a:t>Limited Future Risk</a:t>
                      </a:r>
                    </a:p>
                    <a:p>
                      <a:r>
                        <a:rPr lang="en-US" baseline="0" dirty="0"/>
                        <a:t> Material adjustments to information</a:t>
                      </a:r>
                    </a:p>
                    <a:p>
                      <a:r>
                        <a:rPr lang="en-US" baseline="0" dirty="0"/>
                        <a:t>( Validated evidence during the year to mitigate the risk)</a:t>
                      </a:r>
                    </a:p>
                    <a:p>
                      <a:endParaRPr lang="en-US" baseline="0" dirty="0"/>
                    </a:p>
                  </a:txBody>
                  <a:tcPr>
                    <a:gradFill>
                      <a:gsLst>
                        <a:gs pos="54000">
                          <a:srgbClr val="FC9FCB"/>
                        </a:gs>
                        <a:gs pos="13000">
                          <a:srgbClr val="F8B049"/>
                        </a:gs>
                        <a:gs pos="34000">
                          <a:srgbClr val="F8B049"/>
                        </a:gs>
                        <a:gs pos="63000">
                          <a:srgbClr val="FEE7F2"/>
                        </a:gs>
                        <a:gs pos="67000">
                          <a:srgbClr val="F952A0"/>
                        </a:gs>
                        <a:gs pos="69000">
                          <a:srgbClr val="C50849"/>
                        </a:gs>
                        <a:gs pos="69000">
                          <a:srgbClr val="B43E85"/>
                        </a:gs>
                        <a:gs pos="71000">
                          <a:srgbClr val="F8B049"/>
                        </a:gs>
                      </a:gsLst>
                      <a:lin ang="5400000" scaled="0"/>
                    </a:gradFill>
                  </a:tcPr>
                </a:tc>
                <a:extLst>
                  <a:ext uri="{0D108BD9-81ED-4DB2-BD59-A6C34878D82A}">
                    <a16:rowId xmlns:a16="http://schemas.microsoft.com/office/drawing/2014/main" xmlns="" val="10001"/>
                  </a:ext>
                </a:extLst>
              </a:tr>
              <a:tr h="916308">
                <a:tc>
                  <a:txBody>
                    <a:bodyPr/>
                    <a:lstStyle/>
                    <a:p>
                      <a:r>
                        <a:rPr lang="en-GB" dirty="0"/>
                        <a:t>Programme 3</a:t>
                      </a:r>
                    </a:p>
                  </a:txBody>
                  <a:tcPr/>
                </a:tc>
                <a:tc>
                  <a:txBody>
                    <a:bodyPr/>
                    <a:lstStyle/>
                    <a:p>
                      <a:r>
                        <a:rPr lang="en-US" dirty="0"/>
                        <a:t>Existing Future Risk</a:t>
                      </a:r>
                    </a:p>
                    <a:p>
                      <a:r>
                        <a:rPr lang="en-US" dirty="0"/>
                        <a:t>Material adjustment of information</a:t>
                      </a:r>
                    </a:p>
                  </a:txBody>
                  <a:tcPr>
                    <a:gradFill>
                      <a:gsLst>
                        <a:gs pos="54000">
                          <a:srgbClr val="FC9FCB"/>
                        </a:gs>
                        <a:gs pos="13000">
                          <a:srgbClr val="F8B049"/>
                        </a:gs>
                        <a:gs pos="34000">
                          <a:srgbClr val="F8B049"/>
                        </a:gs>
                        <a:gs pos="63000">
                          <a:srgbClr val="FEE7F2"/>
                        </a:gs>
                        <a:gs pos="67000">
                          <a:srgbClr val="F952A0"/>
                        </a:gs>
                        <a:gs pos="69000">
                          <a:srgbClr val="C50849"/>
                        </a:gs>
                        <a:gs pos="69000">
                          <a:srgbClr val="B43E85"/>
                        </a:gs>
                        <a:gs pos="71000">
                          <a:srgbClr val="F8B049"/>
                        </a:gs>
                      </a:gsLst>
                      <a:lin ang="5400000" scaled="0"/>
                    </a:gradFill>
                  </a:tcPr>
                </a:tc>
                <a:extLst>
                  <a:ext uri="{0D108BD9-81ED-4DB2-BD59-A6C34878D82A}">
                    <a16:rowId xmlns:a16="http://schemas.microsoft.com/office/drawing/2014/main" xmlns="" val="10002"/>
                  </a:ext>
                </a:extLst>
              </a:tr>
            </a:tbl>
          </a:graphicData>
        </a:graphic>
      </p:graphicFrame>
      <p:pic>
        <p:nvPicPr>
          <p:cNvPr id="5" name="Picture 4"/>
          <p:cNvPicPr>
            <a:picLocks noChangeAspect="1"/>
          </p:cNvPicPr>
          <p:nvPr/>
        </p:nvPicPr>
        <p:blipFill>
          <a:blip r:embed="rId2" cstate="print"/>
          <a:stretch>
            <a:fillRect/>
          </a:stretch>
        </p:blipFill>
        <p:spPr>
          <a:xfrm>
            <a:off x="0" y="6180181"/>
            <a:ext cx="1763688" cy="589951"/>
          </a:xfrm>
          <a:prstGeom prst="rect">
            <a:avLst/>
          </a:prstGeom>
        </p:spPr>
      </p:pic>
      <p:sp>
        <p:nvSpPr>
          <p:cNvPr id="3" name="TextBox 2">
            <a:extLst>
              <a:ext uri="{FF2B5EF4-FFF2-40B4-BE49-F238E27FC236}">
                <a16:creationId xmlns:a16="http://schemas.microsoft.com/office/drawing/2014/main" xmlns="" id="{A5C5AF94-8415-4A2D-AD24-AFB3CA23ADA4}"/>
              </a:ext>
            </a:extLst>
          </p:cNvPr>
          <p:cNvSpPr txBox="1"/>
          <p:nvPr/>
        </p:nvSpPr>
        <p:spPr>
          <a:xfrm>
            <a:off x="7162800" y="6400800"/>
            <a:ext cx="685800" cy="369332"/>
          </a:xfrm>
          <a:prstGeom prst="rect">
            <a:avLst/>
          </a:prstGeom>
          <a:noFill/>
        </p:spPr>
        <p:txBody>
          <a:bodyPr wrap="square" rtlCol="0">
            <a:spAutoFit/>
          </a:bodyPr>
          <a:lstStyle/>
          <a:p>
            <a:r>
              <a:rPr lang="en-US" dirty="0">
                <a:solidFill>
                  <a:schemeClr val="bg1">
                    <a:lumMod val="65000"/>
                  </a:schemeClr>
                </a:solidFill>
              </a:rPr>
              <a:t>15</a:t>
            </a:r>
          </a:p>
        </p:txBody>
      </p:sp>
    </p:spTree>
    <p:extLst>
      <p:ext uri="{BB962C8B-B14F-4D97-AF65-F5344CB8AC3E}">
        <p14:creationId xmlns:p14="http://schemas.microsoft.com/office/powerpoint/2010/main" xmlns="" val="361814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786503"/>
          </a:xfrm>
        </p:spPr>
        <p:txBody>
          <a:bodyPr>
            <a:normAutofit/>
          </a:bodyPr>
          <a:lstStyle/>
          <a:p>
            <a:r>
              <a:rPr lang="en-ZA" sz="4000" b="1" dirty="0">
                <a:solidFill>
                  <a:schemeClr val="accent2">
                    <a:lumMod val="75000"/>
                  </a:schemeClr>
                </a:solidFill>
              </a:rPr>
              <a:t>PROPOSED IMPROVEMENT</a:t>
            </a:r>
          </a:p>
        </p:txBody>
      </p:sp>
      <p:sp>
        <p:nvSpPr>
          <p:cNvPr id="3" name="Content Placeholder 2"/>
          <p:cNvSpPr>
            <a:spLocks noGrp="1"/>
          </p:cNvSpPr>
          <p:nvPr>
            <p:ph idx="1"/>
          </p:nvPr>
        </p:nvSpPr>
        <p:spPr>
          <a:xfrm>
            <a:off x="251520" y="1251466"/>
            <a:ext cx="8663880" cy="5257800"/>
          </a:xfrm>
        </p:spPr>
        <p:txBody>
          <a:bodyPr>
            <a:noAutofit/>
          </a:bodyPr>
          <a:lstStyle/>
          <a:p>
            <a:pPr algn="just"/>
            <a:r>
              <a:rPr lang="en-ZA" sz="2800" dirty="0"/>
              <a:t>Audit Committee (AC) recommended an </a:t>
            </a:r>
            <a:r>
              <a:rPr lang="en-ZA" sz="2800" b="1" dirty="0"/>
              <a:t>electronic system be obtained to improve control</a:t>
            </a:r>
            <a:r>
              <a:rPr lang="en-ZA" sz="2800" dirty="0"/>
              <a:t>  and </a:t>
            </a:r>
            <a:r>
              <a:rPr lang="en-ZA" sz="2800" b="1" dirty="0"/>
              <a:t>strengthen quality assurance</a:t>
            </a:r>
            <a:r>
              <a:rPr lang="en-ZA" sz="2800" dirty="0"/>
              <a:t> over performance information.</a:t>
            </a:r>
          </a:p>
          <a:p>
            <a:pPr algn="just"/>
            <a:r>
              <a:rPr lang="en-ZA" sz="2800" dirty="0"/>
              <a:t>Management to </a:t>
            </a:r>
            <a:r>
              <a:rPr lang="en-ZA" sz="2800" b="1" dirty="0"/>
              <a:t>strengthen quality assurance of reported information timely</a:t>
            </a:r>
          </a:p>
          <a:p>
            <a:pPr algn="just"/>
            <a:r>
              <a:rPr lang="en-ZA" sz="2800" dirty="0"/>
              <a:t>More </a:t>
            </a:r>
            <a:r>
              <a:rPr lang="en-ZA" sz="2800" b="1" dirty="0"/>
              <a:t>detail work by Internal Audit on quarterly performance </a:t>
            </a:r>
            <a:r>
              <a:rPr lang="en-ZA" sz="2800" dirty="0"/>
              <a:t>information reports and financial statement reviews</a:t>
            </a:r>
          </a:p>
          <a:p>
            <a:pPr algn="just"/>
            <a:r>
              <a:rPr lang="en-ZA" sz="2800" dirty="0"/>
              <a:t>Management to </a:t>
            </a:r>
            <a:r>
              <a:rPr lang="en-ZA" sz="2800" b="1" dirty="0"/>
              <a:t>improve or address the capacity challenges </a:t>
            </a:r>
            <a:r>
              <a:rPr lang="en-ZA" sz="2800" dirty="0"/>
              <a:t>in Strategic Planning, Finance, and ASIDI.</a:t>
            </a:r>
          </a:p>
        </p:txBody>
      </p:sp>
      <p:pic>
        <p:nvPicPr>
          <p:cNvPr id="4" name="Picture 3"/>
          <p:cNvPicPr>
            <a:picLocks noChangeAspect="1"/>
          </p:cNvPicPr>
          <p:nvPr/>
        </p:nvPicPr>
        <p:blipFill>
          <a:blip r:embed="rId3" cstate="print"/>
          <a:stretch>
            <a:fillRect/>
          </a:stretch>
        </p:blipFill>
        <p:spPr>
          <a:xfrm>
            <a:off x="0" y="6214290"/>
            <a:ext cx="1763688" cy="589951"/>
          </a:xfrm>
          <a:prstGeom prst="rect">
            <a:avLst/>
          </a:prstGeom>
        </p:spPr>
      </p:pic>
      <p:sp>
        <p:nvSpPr>
          <p:cNvPr id="5" name="TextBox 4">
            <a:extLst>
              <a:ext uri="{FF2B5EF4-FFF2-40B4-BE49-F238E27FC236}">
                <a16:creationId xmlns:a16="http://schemas.microsoft.com/office/drawing/2014/main" xmlns="" id="{4FEA963B-A36C-4C03-A9A9-8C1258CFAF63}"/>
              </a:ext>
            </a:extLst>
          </p:cNvPr>
          <p:cNvSpPr txBox="1"/>
          <p:nvPr/>
        </p:nvSpPr>
        <p:spPr>
          <a:xfrm>
            <a:off x="7315200" y="6324600"/>
            <a:ext cx="533400" cy="369332"/>
          </a:xfrm>
          <a:prstGeom prst="rect">
            <a:avLst/>
          </a:prstGeom>
          <a:noFill/>
        </p:spPr>
        <p:txBody>
          <a:bodyPr wrap="square" rtlCol="0">
            <a:spAutoFit/>
          </a:bodyPr>
          <a:lstStyle/>
          <a:p>
            <a:r>
              <a:rPr lang="en-US" dirty="0">
                <a:solidFill>
                  <a:schemeClr val="bg1">
                    <a:lumMod val="65000"/>
                  </a:schemeClr>
                </a:solidFill>
              </a:rPr>
              <a:t>16</a:t>
            </a:r>
          </a:p>
        </p:txBody>
      </p:sp>
    </p:spTree>
    <p:extLst>
      <p:ext uri="{BB962C8B-B14F-4D97-AF65-F5344CB8AC3E}">
        <p14:creationId xmlns:p14="http://schemas.microsoft.com/office/powerpoint/2010/main" xmlns="" val="814709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566"/>
            <a:ext cx="8229600" cy="757301"/>
          </a:xfrm>
        </p:spPr>
        <p:txBody>
          <a:bodyPr>
            <a:normAutofit/>
          </a:bodyPr>
          <a:lstStyle/>
          <a:p>
            <a:r>
              <a:rPr lang="en-ZA" sz="4000" b="1" dirty="0">
                <a:solidFill>
                  <a:schemeClr val="accent2">
                    <a:lumMod val="75000"/>
                  </a:schemeClr>
                </a:solidFill>
              </a:rPr>
              <a:t>MANAGEMENT AUDIT ACTION PLAN</a:t>
            </a:r>
          </a:p>
        </p:txBody>
      </p:sp>
      <p:sp>
        <p:nvSpPr>
          <p:cNvPr id="3" name="Content Placeholder 2"/>
          <p:cNvSpPr>
            <a:spLocks noGrp="1"/>
          </p:cNvSpPr>
          <p:nvPr>
            <p:ph idx="1"/>
          </p:nvPr>
        </p:nvSpPr>
        <p:spPr>
          <a:xfrm>
            <a:off x="342900" y="1035433"/>
            <a:ext cx="8458200" cy="5105400"/>
          </a:xfrm>
        </p:spPr>
        <p:txBody>
          <a:bodyPr>
            <a:noAutofit/>
          </a:bodyPr>
          <a:lstStyle/>
          <a:p>
            <a:pPr algn="just"/>
            <a:r>
              <a:rPr lang="en-ZA" sz="2800" dirty="0"/>
              <a:t>Audit Committee (AC) has </a:t>
            </a:r>
            <a:r>
              <a:rPr lang="en-ZA" sz="2800" b="1" dirty="0"/>
              <a:t>received a management action plan to address AG findings</a:t>
            </a:r>
            <a:r>
              <a:rPr lang="en-ZA" sz="2800" dirty="0"/>
              <a:t>.</a:t>
            </a:r>
          </a:p>
          <a:p>
            <a:pPr algn="just"/>
            <a:r>
              <a:rPr lang="en-ZA" sz="2800" dirty="0"/>
              <a:t>AC has </a:t>
            </a:r>
            <a:r>
              <a:rPr lang="en-ZA" sz="2800" b="1" dirty="0"/>
              <a:t>monitored progress</a:t>
            </a:r>
            <a:r>
              <a:rPr lang="en-ZA" sz="2800" dirty="0"/>
              <a:t>.</a:t>
            </a:r>
          </a:p>
          <a:p>
            <a:pPr algn="just"/>
            <a:r>
              <a:rPr lang="en-ZA" sz="2800" dirty="0"/>
              <a:t>AC will request </a:t>
            </a:r>
            <a:r>
              <a:rPr lang="en-ZA" sz="2800" b="1" dirty="0"/>
              <a:t>Internal Audit to do follow-up reviews</a:t>
            </a:r>
            <a:r>
              <a:rPr lang="en-ZA" sz="2800" dirty="0"/>
              <a:t>.</a:t>
            </a:r>
          </a:p>
          <a:p>
            <a:pPr algn="just"/>
            <a:r>
              <a:rPr lang="en-ZA" sz="2800" dirty="0"/>
              <a:t>AG held a </a:t>
            </a:r>
            <a:r>
              <a:rPr lang="en-ZA" sz="2800" b="1" dirty="0"/>
              <a:t>comprehensive workshop with management in beginning of October 2018 </a:t>
            </a:r>
            <a:r>
              <a:rPr lang="en-ZA" sz="2800" dirty="0"/>
              <a:t>to discuss improvement actions and to determine whether it will address the root cause of findings</a:t>
            </a:r>
          </a:p>
        </p:txBody>
      </p:sp>
      <p:sp>
        <p:nvSpPr>
          <p:cNvPr id="6" name="TextBox 5"/>
          <p:cNvSpPr txBox="1"/>
          <p:nvPr/>
        </p:nvSpPr>
        <p:spPr>
          <a:xfrm>
            <a:off x="0" y="6957392"/>
            <a:ext cx="9144000" cy="369332"/>
          </a:xfrm>
          <a:prstGeom prst="rect">
            <a:avLst/>
          </a:prstGeom>
          <a:noFill/>
        </p:spPr>
        <p:txBody>
          <a:bodyPr wrap="square" rtlCol="0">
            <a:spAutoFit/>
          </a:bodyPr>
          <a:lstStyle/>
          <a:p>
            <a:pPr algn="ctr"/>
            <a:r>
              <a:rPr lang="en-ZA" b="1" dirty="0">
                <a:solidFill>
                  <a:srgbClr val="FF0000"/>
                </a:solidFill>
              </a:rPr>
              <a:t>Risk: Incorrect reporting may result to incorrect decision making. </a:t>
            </a:r>
          </a:p>
        </p:txBody>
      </p:sp>
      <p:pic>
        <p:nvPicPr>
          <p:cNvPr id="5" name="Picture 4"/>
          <p:cNvPicPr>
            <a:picLocks noChangeAspect="1"/>
          </p:cNvPicPr>
          <p:nvPr/>
        </p:nvPicPr>
        <p:blipFill>
          <a:blip r:embed="rId3" cstate="print"/>
          <a:stretch>
            <a:fillRect/>
          </a:stretch>
        </p:blipFill>
        <p:spPr>
          <a:xfrm>
            <a:off x="0" y="6248400"/>
            <a:ext cx="1763688" cy="609600"/>
          </a:xfrm>
          <a:prstGeom prst="rect">
            <a:avLst/>
          </a:prstGeom>
        </p:spPr>
      </p:pic>
      <p:sp>
        <p:nvSpPr>
          <p:cNvPr id="4" name="TextBox 3">
            <a:extLst>
              <a:ext uri="{FF2B5EF4-FFF2-40B4-BE49-F238E27FC236}">
                <a16:creationId xmlns:a16="http://schemas.microsoft.com/office/drawing/2014/main" xmlns="" id="{A0655DFF-1663-4C8F-B59B-A642341CB705}"/>
              </a:ext>
            </a:extLst>
          </p:cNvPr>
          <p:cNvSpPr txBox="1"/>
          <p:nvPr/>
        </p:nvSpPr>
        <p:spPr>
          <a:xfrm>
            <a:off x="7086600" y="6400800"/>
            <a:ext cx="565731" cy="369332"/>
          </a:xfrm>
          <a:prstGeom prst="rect">
            <a:avLst/>
          </a:prstGeom>
          <a:noFill/>
        </p:spPr>
        <p:txBody>
          <a:bodyPr wrap="square" rtlCol="0">
            <a:spAutoFit/>
          </a:bodyPr>
          <a:lstStyle/>
          <a:p>
            <a:r>
              <a:rPr lang="en-US" dirty="0">
                <a:solidFill>
                  <a:schemeClr val="bg1">
                    <a:lumMod val="65000"/>
                  </a:schemeClr>
                </a:solidFill>
              </a:rPr>
              <a:t>17</a:t>
            </a:r>
          </a:p>
        </p:txBody>
      </p:sp>
    </p:spTree>
    <p:extLst>
      <p:ext uri="{BB962C8B-B14F-4D97-AF65-F5344CB8AC3E}">
        <p14:creationId xmlns:p14="http://schemas.microsoft.com/office/powerpoint/2010/main" xmlns="" val="4090448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solidFill>
                  <a:schemeClr val="accent2">
                    <a:lumMod val="75000"/>
                  </a:schemeClr>
                </a:solidFill>
              </a:rPr>
              <a:t>OTHER INTERVENTIONS DURING </a:t>
            </a:r>
            <a:br>
              <a:rPr lang="en-ZA" b="1" dirty="0">
                <a:solidFill>
                  <a:schemeClr val="accent2">
                    <a:lumMod val="75000"/>
                  </a:schemeClr>
                </a:solidFill>
              </a:rPr>
            </a:br>
            <a:r>
              <a:rPr lang="en-ZA" b="1" dirty="0">
                <a:solidFill>
                  <a:schemeClr val="accent2">
                    <a:lumMod val="75000"/>
                  </a:schemeClr>
                </a:solidFill>
              </a:rPr>
              <a:t>THE AUDIT (AGSA)</a:t>
            </a:r>
          </a:p>
        </p:txBody>
      </p:sp>
      <p:sp>
        <p:nvSpPr>
          <p:cNvPr id="3" name="Content Placeholder 2"/>
          <p:cNvSpPr>
            <a:spLocks noGrp="1"/>
          </p:cNvSpPr>
          <p:nvPr>
            <p:ph idx="1"/>
          </p:nvPr>
        </p:nvSpPr>
        <p:spPr>
          <a:xfrm>
            <a:off x="304800" y="1696049"/>
            <a:ext cx="8534400" cy="4572000"/>
          </a:xfrm>
        </p:spPr>
        <p:txBody>
          <a:bodyPr>
            <a:normAutofit/>
          </a:bodyPr>
          <a:lstStyle/>
          <a:p>
            <a:pPr marL="0" indent="0" algn="just">
              <a:buNone/>
            </a:pPr>
            <a:r>
              <a:rPr lang="en-ZA" sz="4000" dirty="0"/>
              <a:t>The </a:t>
            </a:r>
            <a:r>
              <a:rPr lang="en-ZA" sz="4000" b="1" dirty="0"/>
              <a:t>Internal Audit already worked with management and AGSA</a:t>
            </a:r>
            <a:r>
              <a:rPr lang="en-ZA" sz="4000" dirty="0"/>
              <a:t> on the </a:t>
            </a:r>
            <a:r>
              <a:rPr lang="en-ZA" sz="4000" b="1" dirty="0"/>
              <a:t>issues raised during the audit </a:t>
            </a:r>
            <a:r>
              <a:rPr lang="en-ZA" sz="4000" dirty="0"/>
              <a:t>which also resulted in material misstatement and significant changes in the finalisation of the annual report.</a:t>
            </a:r>
          </a:p>
          <a:p>
            <a:pPr marL="0" indent="0">
              <a:buNone/>
            </a:pPr>
            <a:endParaRPr lang="en-ZA" sz="4000" dirty="0"/>
          </a:p>
        </p:txBody>
      </p:sp>
      <p:pic>
        <p:nvPicPr>
          <p:cNvPr id="4" name="Picture 3"/>
          <p:cNvPicPr>
            <a:picLocks noChangeAspect="1"/>
          </p:cNvPicPr>
          <p:nvPr/>
        </p:nvPicPr>
        <p:blipFill>
          <a:blip r:embed="rId2" cstate="print"/>
          <a:stretch>
            <a:fillRect/>
          </a:stretch>
        </p:blipFill>
        <p:spPr>
          <a:xfrm>
            <a:off x="0" y="6210662"/>
            <a:ext cx="1763688" cy="589951"/>
          </a:xfrm>
          <a:prstGeom prst="rect">
            <a:avLst/>
          </a:prstGeom>
        </p:spPr>
      </p:pic>
      <p:sp>
        <p:nvSpPr>
          <p:cNvPr id="5" name="TextBox 4">
            <a:extLst>
              <a:ext uri="{FF2B5EF4-FFF2-40B4-BE49-F238E27FC236}">
                <a16:creationId xmlns:a16="http://schemas.microsoft.com/office/drawing/2014/main" xmlns="" id="{8F0E4944-DBE3-434C-B547-C615BB345F95}"/>
              </a:ext>
            </a:extLst>
          </p:cNvPr>
          <p:cNvSpPr txBox="1"/>
          <p:nvPr/>
        </p:nvSpPr>
        <p:spPr>
          <a:xfrm flipH="1">
            <a:off x="7284719" y="6431281"/>
            <a:ext cx="441962" cy="369332"/>
          </a:xfrm>
          <a:prstGeom prst="rect">
            <a:avLst/>
          </a:prstGeom>
          <a:noFill/>
        </p:spPr>
        <p:txBody>
          <a:bodyPr wrap="square" rtlCol="0">
            <a:spAutoFit/>
          </a:bodyPr>
          <a:lstStyle/>
          <a:p>
            <a:r>
              <a:rPr lang="en-US" dirty="0">
                <a:solidFill>
                  <a:schemeClr val="bg1">
                    <a:lumMod val="65000"/>
                  </a:schemeClr>
                </a:solidFill>
              </a:rPr>
              <a:t>18</a:t>
            </a:r>
          </a:p>
        </p:txBody>
      </p:sp>
    </p:spTree>
    <p:extLst>
      <p:ext uri="{BB962C8B-B14F-4D97-AF65-F5344CB8AC3E}">
        <p14:creationId xmlns:p14="http://schemas.microsoft.com/office/powerpoint/2010/main" xmlns="" val="2912697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68361"/>
          </a:xfrm>
        </p:spPr>
        <p:txBody>
          <a:bodyPr>
            <a:normAutofit/>
          </a:bodyPr>
          <a:lstStyle/>
          <a:p>
            <a:r>
              <a:rPr lang="en-ZA" sz="4000" b="1" dirty="0">
                <a:solidFill>
                  <a:schemeClr val="accent2">
                    <a:lumMod val="75000"/>
                  </a:schemeClr>
                </a:solidFill>
              </a:rPr>
              <a:t>CONCLUSION</a:t>
            </a:r>
          </a:p>
        </p:txBody>
      </p:sp>
      <p:sp>
        <p:nvSpPr>
          <p:cNvPr id="3" name="Content Placeholder 2"/>
          <p:cNvSpPr>
            <a:spLocks noGrp="1"/>
          </p:cNvSpPr>
          <p:nvPr>
            <p:ph idx="1"/>
          </p:nvPr>
        </p:nvSpPr>
        <p:spPr>
          <a:xfrm>
            <a:off x="228600" y="1084330"/>
            <a:ext cx="8686800" cy="4783070"/>
          </a:xfrm>
        </p:spPr>
        <p:txBody>
          <a:bodyPr>
            <a:noAutofit/>
          </a:bodyPr>
          <a:lstStyle/>
          <a:p>
            <a:pPr algn="just"/>
            <a:r>
              <a:rPr lang="en-ZA" sz="3600" dirty="0"/>
              <a:t>The Audit Committee will </a:t>
            </a:r>
            <a:r>
              <a:rPr lang="en-ZA" sz="3600" b="1" dirty="0"/>
              <a:t>continue to address all matters</a:t>
            </a:r>
            <a:r>
              <a:rPr lang="en-ZA" sz="3600" dirty="0"/>
              <a:t> within its mandate and responsibility.</a:t>
            </a:r>
          </a:p>
          <a:p>
            <a:pPr algn="just"/>
            <a:r>
              <a:rPr lang="en-ZA" sz="3600" dirty="0"/>
              <a:t>The Audit Committee will </a:t>
            </a:r>
            <a:r>
              <a:rPr lang="en-ZA" sz="3600" b="1" dirty="0"/>
              <a:t>pay specific attention to the high risk and high impact issues and monitor implementation of consequence management</a:t>
            </a:r>
            <a:r>
              <a:rPr lang="en-ZA" sz="3600" dirty="0"/>
              <a:t> to assist in moving towards a clean audit</a:t>
            </a:r>
          </a:p>
        </p:txBody>
      </p:sp>
      <p:pic>
        <p:nvPicPr>
          <p:cNvPr id="4" name="Picture 3"/>
          <p:cNvPicPr>
            <a:picLocks noChangeAspect="1"/>
          </p:cNvPicPr>
          <p:nvPr/>
        </p:nvPicPr>
        <p:blipFill>
          <a:blip r:embed="rId2" cstate="print"/>
          <a:stretch>
            <a:fillRect/>
          </a:stretch>
        </p:blipFill>
        <p:spPr>
          <a:xfrm>
            <a:off x="32556" y="6193692"/>
            <a:ext cx="1763688" cy="589951"/>
          </a:xfrm>
          <a:prstGeom prst="rect">
            <a:avLst/>
          </a:prstGeom>
        </p:spPr>
      </p:pic>
      <p:sp>
        <p:nvSpPr>
          <p:cNvPr id="5" name="TextBox 4">
            <a:extLst>
              <a:ext uri="{FF2B5EF4-FFF2-40B4-BE49-F238E27FC236}">
                <a16:creationId xmlns:a16="http://schemas.microsoft.com/office/drawing/2014/main" xmlns="" id="{F6E322C0-CC65-4E57-90F3-25CE687C8588}"/>
              </a:ext>
            </a:extLst>
          </p:cNvPr>
          <p:cNvSpPr txBox="1"/>
          <p:nvPr/>
        </p:nvSpPr>
        <p:spPr>
          <a:xfrm>
            <a:off x="7315200" y="6488668"/>
            <a:ext cx="914400" cy="369332"/>
          </a:xfrm>
          <a:prstGeom prst="rect">
            <a:avLst/>
          </a:prstGeom>
          <a:noFill/>
        </p:spPr>
        <p:txBody>
          <a:bodyPr wrap="square" rtlCol="0">
            <a:spAutoFit/>
          </a:bodyPr>
          <a:lstStyle/>
          <a:p>
            <a:r>
              <a:rPr lang="en-US" dirty="0">
                <a:solidFill>
                  <a:schemeClr val="bg1">
                    <a:lumMod val="65000"/>
                  </a:schemeClr>
                </a:solidFill>
              </a:rPr>
              <a:t>19</a:t>
            </a:r>
          </a:p>
        </p:txBody>
      </p:sp>
    </p:spTree>
    <p:extLst>
      <p:ext uri="{BB962C8B-B14F-4D97-AF65-F5344CB8AC3E}">
        <p14:creationId xmlns:p14="http://schemas.microsoft.com/office/powerpoint/2010/main" xmlns="" val="53519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546" y="266700"/>
            <a:ext cx="8106366" cy="990600"/>
          </a:xfrm>
        </p:spPr>
        <p:txBody>
          <a:bodyPr>
            <a:noAutofit/>
          </a:bodyPr>
          <a:lstStyle/>
          <a:p>
            <a:r>
              <a:rPr lang="en-ZA" sz="4000" b="1" dirty="0">
                <a:solidFill>
                  <a:schemeClr val="accent2">
                    <a:lumMod val="75000"/>
                  </a:schemeClr>
                </a:solidFill>
              </a:rPr>
              <a:t>PRESENTATION OUTLINE</a:t>
            </a:r>
            <a:r>
              <a:rPr lang="en-ZA" b="1" dirty="0">
                <a:latin typeface="Century Gothic" panose="020B0502020202020204" pitchFamily="34" charset="0"/>
              </a:rPr>
              <a:t/>
            </a:r>
            <a:br>
              <a:rPr lang="en-ZA" b="1" dirty="0">
                <a:latin typeface="Century Gothic" panose="020B0502020202020204" pitchFamily="34" charset="0"/>
              </a:rPr>
            </a:br>
            <a:endParaRPr lang="en-ZA" b="1" dirty="0"/>
          </a:p>
        </p:txBody>
      </p:sp>
      <p:sp>
        <p:nvSpPr>
          <p:cNvPr id="3" name="Content Placeholder 2"/>
          <p:cNvSpPr>
            <a:spLocks noGrp="1"/>
          </p:cNvSpPr>
          <p:nvPr>
            <p:ph idx="1"/>
          </p:nvPr>
        </p:nvSpPr>
        <p:spPr>
          <a:xfrm>
            <a:off x="457200" y="838200"/>
            <a:ext cx="8229600" cy="5181600"/>
          </a:xfrm>
        </p:spPr>
        <p:txBody>
          <a:bodyPr>
            <a:normAutofit fontScale="92500" lnSpcReduction="10000"/>
          </a:bodyPr>
          <a:lstStyle/>
          <a:p>
            <a:r>
              <a:rPr lang="en-ZA" dirty="0"/>
              <a:t>Purpose</a:t>
            </a:r>
          </a:p>
          <a:p>
            <a:r>
              <a:rPr lang="en-ZA" dirty="0"/>
              <a:t>Audit Committee Responsibility</a:t>
            </a:r>
          </a:p>
          <a:p>
            <a:r>
              <a:rPr lang="en-ZA" dirty="0"/>
              <a:t>Four lines of defence</a:t>
            </a:r>
          </a:p>
          <a:p>
            <a:r>
              <a:rPr lang="en-ZA" dirty="0"/>
              <a:t>General improvements/challenges in control environment</a:t>
            </a:r>
          </a:p>
          <a:p>
            <a:r>
              <a:rPr lang="en-ZA" dirty="0"/>
              <a:t>Regularity Audit (Root Causes/Action)</a:t>
            </a:r>
          </a:p>
          <a:p>
            <a:r>
              <a:rPr lang="en-ZA" dirty="0"/>
              <a:t>Performance Information audit (Annual Report)</a:t>
            </a:r>
          </a:p>
          <a:p>
            <a:r>
              <a:rPr lang="en-ZA" dirty="0"/>
              <a:t>Financial Performance of DBE</a:t>
            </a:r>
          </a:p>
          <a:p>
            <a:r>
              <a:rPr lang="en-ZA" dirty="0"/>
              <a:t>Audit Action Plan </a:t>
            </a:r>
          </a:p>
          <a:p>
            <a:r>
              <a:rPr lang="en-ZA" dirty="0"/>
              <a:t>Conclusion</a:t>
            </a:r>
          </a:p>
        </p:txBody>
      </p:sp>
      <p:pic>
        <p:nvPicPr>
          <p:cNvPr id="4" name="Picture 3"/>
          <p:cNvPicPr>
            <a:picLocks noChangeAspect="1"/>
          </p:cNvPicPr>
          <p:nvPr/>
        </p:nvPicPr>
        <p:blipFill>
          <a:blip r:embed="rId3" cstate="print"/>
          <a:stretch>
            <a:fillRect/>
          </a:stretch>
        </p:blipFill>
        <p:spPr>
          <a:xfrm>
            <a:off x="0" y="6268049"/>
            <a:ext cx="1763688" cy="589951"/>
          </a:xfrm>
          <a:prstGeom prst="rect">
            <a:avLst/>
          </a:prstGeom>
        </p:spPr>
      </p:pic>
      <p:sp>
        <p:nvSpPr>
          <p:cNvPr id="5" name="TextBox 4">
            <a:extLst>
              <a:ext uri="{FF2B5EF4-FFF2-40B4-BE49-F238E27FC236}">
                <a16:creationId xmlns:a16="http://schemas.microsoft.com/office/drawing/2014/main" xmlns="" id="{074953BE-C15E-4829-BE78-CE1E06F2CA62}"/>
              </a:ext>
            </a:extLst>
          </p:cNvPr>
          <p:cNvSpPr txBox="1"/>
          <p:nvPr/>
        </p:nvSpPr>
        <p:spPr>
          <a:xfrm>
            <a:off x="7239000" y="6019800"/>
            <a:ext cx="381000" cy="381000"/>
          </a:xfrm>
          <a:prstGeom prst="rect">
            <a:avLst/>
          </a:prstGeom>
          <a:noFill/>
        </p:spPr>
        <p:txBody>
          <a:bodyPr wrap="square" rtlCol="0">
            <a:spAutoFit/>
          </a:bodyPr>
          <a:lstStyle/>
          <a:p>
            <a:r>
              <a:rPr lang="en-US" dirty="0">
                <a:solidFill>
                  <a:schemeClr val="bg1">
                    <a:lumMod val="65000"/>
                  </a:schemeClr>
                </a:solidFill>
              </a:rPr>
              <a:t>2</a:t>
            </a:r>
          </a:p>
        </p:txBody>
      </p:sp>
    </p:spTree>
    <p:extLst>
      <p:ext uri="{BB962C8B-B14F-4D97-AF65-F5344CB8AC3E}">
        <p14:creationId xmlns:p14="http://schemas.microsoft.com/office/powerpoint/2010/main" xmlns="" val="1376928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stretch>
            <a:fillRect/>
          </a:stretch>
        </p:blipFill>
        <p:spPr>
          <a:xfrm>
            <a:off x="0" y="6268049"/>
            <a:ext cx="1763688" cy="589951"/>
          </a:xfrm>
          <a:prstGeom prst="rect">
            <a:avLst/>
          </a:prstGeom>
        </p:spPr>
      </p:pic>
    </p:spTree>
    <p:extLst>
      <p:ext uri="{BB962C8B-B14F-4D97-AF65-F5344CB8AC3E}">
        <p14:creationId xmlns:p14="http://schemas.microsoft.com/office/powerpoint/2010/main" xmlns="" val="96573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35115"/>
          </a:xfrm>
        </p:spPr>
        <p:txBody>
          <a:bodyPr>
            <a:noAutofit/>
          </a:bodyPr>
          <a:lstStyle/>
          <a:p>
            <a:r>
              <a:rPr lang="en-ZA" sz="4000" b="1" dirty="0">
                <a:solidFill>
                  <a:schemeClr val="accent2">
                    <a:lumMod val="75000"/>
                  </a:schemeClr>
                </a:solidFill>
              </a:rPr>
              <a:t>PURPOSE</a:t>
            </a:r>
          </a:p>
        </p:txBody>
      </p:sp>
      <p:sp>
        <p:nvSpPr>
          <p:cNvPr id="3" name="Content Placeholder 2"/>
          <p:cNvSpPr>
            <a:spLocks noGrp="1"/>
          </p:cNvSpPr>
          <p:nvPr>
            <p:ph idx="1"/>
          </p:nvPr>
        </p:nvSpPr>
        <p:spPr>
          <a:xfrm>
            <a:off x="457200" y="1295400"/>
            <a:ext cx="8458199" cy="3943246"/>
          </a:xfrm>
        </p:spPr>
        <p:txBody>
          <a:bodyPr>
            <a:normAutofit/>
          </a:bodyPr>
          <a:lstStyle/>
          <a:p>
            <a:pPr marL="0" indent="0" algn="just">
              <a:buNone/>
            </a:pPr>
            <a:r>
              <a:rPr lang="en-US" sz="4000" dirty="0"/>
              <a:t>T</a:t>
            </a:r>
            <a:r>
              <a:rPr lang="en-ZA" sz="4000" dirty="0"/>
              <a:t>o brief the Portfolio Committee on the </a:t>
            </a:r>
            <a:r>
              <a:rPr lang="en-ZA" sz="4000" b="1" dirty="0"/>
              <a:t>Audit</a:t>
            </a:r>
            <a:r>
              <a:rPr lang="en-ZA" sz="4000" dirty="0"/>
              <a:t> </a:t>
            </a:r>
            <a:r>
              <a:rPr lang="en-ZA" sz="4000" b="1" dirty="0"/>
              <a:t>Committee</a:t>
            </a:r>
            <a:r>
              <a:rPr lang="en-ZA" sz="4000" dirty="0"/>
              <a:t> </a:t>
            </a:r>
            <a:r>
              <a:rPr lang="en-ZA" sz="4000" b="1" dirty="0"/>
              <a:t>activities</a:t>
            </a:r>
            <a:r>
              <a:rPr lang="en-ZA" sz="4000" dirty="0"/>
              <a:t> of the Department of Basic </a:t>
            </a:r>
            <a:r>
              <a:rPr lang="en-ZA" sz="4000" b="1" dirty="0"/>
              <a:t>Education</a:t>
            </a:r>
            <a:r>
              <a:rPr lang="en-ZA" sz="4000" dirty="0"/>
              <a:t> (DBE)</a:t>
            </a:r>
          </a:p>
        </p:txBody>
      </p:sp>
      <p:pic>
        <p:nvPicPr>
          <p:cNvPr id="4" name="Picture 3"/>
          <p:cNvPicPr>
            <a:picLocks noChangeAspect="1"/>
          </p:cNvPicPr>
          <p:nvPr/>
        </p:nvPicPr>
        <p:blipFill>
          <a:blip r:embed="rId2" cstate="print"/>
          <a:stretch>
            <a:fillRect/>
          </a:stretch>
        </p:blipFill>
        <p:spPr>
          <a:xfrm>
            <a:off x="0" y="6268049"/>
            <a:ext cx="1763688" cy="589951"/>
          </a:xfrm>
          <a:prstGeom prst="rect">
            <a:avLst/>
          </a:prstGeom>
        </p:spPr>
      </p:pic>
      <p:sp>
        <p:nvSpPr>
          <p:cNvPr id="5" name="TextBox 4">
            <a:extLst>
              <a:ext uri="{FF2B5EF4-FFF2-40B4-BE49-F238E27FC236}">
                <a16:creationId xmlns:a16="http://schemas.microsoft.com/office/drawing/2014/main" xmlns="" id="{C37DB973-2BC1-401A-8A74-272FD2C17C1C}"/>
              </a:ext>
            </a:extLst>
          </p:cNvPr>
          <p:cNvSpPr txBox="1"/>
          <p:nvPr/>
        </p:nvSpPr>
        <p:spPr>
          <a:xfrm>
            <a:off x="7391400" y="6400800"/>
            <a:ext cx="337131" cy="369332"/>
          </a:xfrm>
          <a:prstGeom prst="rect">
            <a:avLst/>
          </a:prstGeom>
          <a:noFill/>
        </p:spPr>
        <p:txBody>
          <a:bodyPr wrap="square" rtlCol="0">
            <a:spAutoFit/>
          </a:bodyPr>
          <a:lstStyle/>
          <a:p>
            <a:r>
              <a:rPr lang="en-US" dirty="0">
                <a:solidFill>
                  <a:schemeClr val="bg1">
                    <a:lumMod val="65000"/>
                  </a:schemeClr>
                </a:solidFill>
              </a:rPr>
              <a:t>3</a:t>
            </a:r>
          </a:p>
        </p:txBody>
      </p:sp>
    </p:spTree>
    <p:extLst>
      <p:ext uri="{BB962C8B-B14F-4D97-AF65-F5344CB8AC3E}">
        <p14:creationId xmlns:p14="http://schemas.microsoft.com/office/powerpoint/2010/main" xmlns="" val="315042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solidFill>
                  <a:schemeClr val="accent2">
                    <a:lumMod val="75000"/>
                  </a:schemeClr>
                </a:solidFill>
              </a:rPr>
              <a:t>AUDIT COMMITTEE RESPONSIBILITY</a:t>
            </a:r>
          </a:p>
        </p:txBody>
      </p:sp>
      <p:sp>
        <p:nvSpPr>
          <p:cNvPr id="3" name="Content Placeholder 2"/>
          <p:cNvSpPr>
            <a:spLocks noGrp="1"/>
          </p:cNvSpPr>
          <p:nvPr>
            <p:ph idx="1"/>
          </p:nvPr>
        </p:nvSpPr>
        <p:spPr>
          <a:xfrm>
            <a:off x="304800" y="1295400"/>
            <a:ext cx="8686800" cy="5105399"/>
          </a:xfrm>
        </p:spPr>
        <p:txBody>
          <a:bodyPr>
            <a:normAutofit/>
          </a:bodyPr>
          <a:lstStyle/>
          <a:p>
            <a:pPr algn="just"/>
            <a:r>
              <a:rPr lang="en-ZA" dirty="0"/>
              <a:t>Oversight over </a:t>
            </a:r>
            <a:r>
              <a:rPr lang="en-ZA" b="1" dirty="0"/>
              <a:t>Internal and External Audit</a:t>
            </a:r>
            <a:r>
              <a:rPr lang="en-ZA" dirty="0"/>
              <a:t>;</a:t>
            </a:r>
          </a:p>
          <a:p>
            <a:pPr algn="just"/>
            <a:r>
              <a:rPr lang="en-ZA" dirty="0"/>
              <a:t>Oversight over the </a:t>
            </a:r>
            <a:r>
              <a:rPr lang="en-ZA" b="1" dirty="0"/>
              <a:t>implementation of Internal and External Audit recommendations</a:t>
            </a:r>
            <a:r>
              <a:rPr lang="en-ZA" dirty="0"/>
              <a:t>;</a:t>
            </a:r>
          </a:p>
          <a:p>
            <a:pPr algn="just"/>
            <a:r>
              <a:rPr lang="en-ZA" dirty="0"/>
              <a:t>Oversight over </a:t>
            </a:r>
            <a:r>
              <a:rPr lang="en-ZA" b="1" dirty="0"/>
              <a:t>Risk Management</a:t>
            </a:r>
            <a:r>
              <a:rPr lang="en-ZA" dirty="0"/>
              <a:t>;</a:t>
            </a:r>
          </a:p>
          <a:p>
            <a:pPr algn="just"/>
            <a:r>
              <a:rPr lang="en-ZA" dirty="0"/>
              <a:t>Oversight over the </a:t>
            </a:r>
            <a:r>
              <a:rPr lang="en-ZA" b="1" dirty="0"/>
              <a:t>quality of Financial Statements</a:t>
            </a:r>
            <a:r>
              <a:rPr lang="en-ZA" dirty="0"/>
              <a:t>; and</a:t>
            </a:r>
          </a:p>
          <a:p>
            <a:pPr algn="just"/>
            <a:r>
              <a:rPr lang="en-ZA" dirty="0"/>
              <a:t>Oversight over the </a:t>
            </a:r>
            <a:r>
              <a:rPr lang="en-ZA" b="1" dirty="0"/>
              <a:t>system of internal control </a:t>
            </a:r>
            <a:r>
              <a:rPr lang="en-ZA" dirty="0"/>
              <a:t>for the generation, collation and reporting of Performance Information.</a:t>
            </a:r>
          </a:p>
        </p:txBody>
      </p:sp>
      <p:pic>
        <p:nvPicPr>
          <p:cNvPr id="4" name="Picture 3"/>
          <p:cNvPicPr>
            <a:picLocks noChangeAspect="1"/>
          </p:cNvPicPr>
          <p:nvPr/>
        </p:nvPicPr>
        <p:blipFill>
          <a:blip r:embed="rId2" cstate="print"/>
          <a:stretch>
            <a:fillRect/>
          </a:stretch>
        </p:blipFill>
        <p:spPr>
          <a:xfrm>
            <a:off x="0" y="6268049"/>
            <a:ext cx="1763688" cy="589951"/>
          </a:xfrm>
          <a:prstGeom prst="rect">
            <a:avLst/>
          </a:prstGeom>
        </p:spPr>
      </p:pic>
      <p:sp>
        <p:nvSpPr>
          <p:cNvPr id="8" name="TextBox 7">
            <a:extLst>
              <a:ext uri="{FF2B5EF4-FFF2-40B4-BE49-F238E27FC236}">
                <a16:creationId xmlns:a16="http://schemas.microsoft.com/office/drawing/2014/main" xmlns="" id="{1F4DEA5C-6A77-4393-83C4-A6196998F9E1}"/>
              </a:ext>
            </a:extLst>
          </p:cNvPr>
          <p:cNvSpPr txBox="1"/>
          <p:nvPr/>
        </p:nvSpPr>
        <p:spPr>
          <a:xfrm>
            <a:off x="7391400" y="6400800"/>
            <a:ext cx="337131" cy="369332"/>
          </a:xfrm>
          <a:prstGeom prst="rect">
            <a:avLst/>
          </a:prstGeom>
          <a:noFill/>
        </p:spPr>
        <p:txBody>
          <a:bodyPr wrap="square" rtlCol="0">
            <a:spAutoFit/>
          </a:bodyPr>
          <a:lstStyle/>
          <a:p>
            <a:r>
              <a:rPr lang="en-US" dirty="0">
                <a:solidFill>
                  <a:schemeClr val="bg1">
                    <a:lumMod val="65000"/>
                  </a:schemeClr>
                </a:solidFill>
              </a:rPr>
              <a:t>4</a:t>
            </a:r>
          </a:p>
        </p:txBody>
      </p:sp>
    </p:spTree>
    <p:extLst>
      <p:ext uri="{BB962C8B-B14F-4D97-AF65-F5344CB8AC3E}">
        <p14:creationId xmlns:p14="http://schemas.microsoft.com/office/powerpoint/2010/main" xmlns="" val="176399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09600"/>
          </a:xfrm>
        </p:spPr>
        <p:txBody>
          <a:bodyPr>
            <a:noAutofit/>
          </a:bodyPr>
          <a:lstStyle/>
          <a:p>
            <a:r>
              <a:rPr lang="en-US" sz="4000" b="1" dirty="0">
                <a:solidFill>
                  <a:schemeClr val="accent2">
                    <a:lumMod val="75000"/>
                  </a:schemeClr>
                </a:solidFill>
              </a:rPr>
              <a:t>FOUR LINES OF DEFENSE</a:t>
            </a:r>
            <a:endParaRPr lang="en-GB" sz="4000" b="1" dirty="0">
              <a:solidFill>
                <a:schemeClr val="accent2">
                  <a:lumMod val="75000"/>
                </a:schemeClr>
              </a:solidFill>
            </a:endParaRPr>
          </a:p>
        </p:txBody>
      </p:sp>
      <p:sp>
        <p:nvSpPr>
          <p:cNvPr id="3" name="Content Placeholder 2"/>
          <p:cNvSpPr>
            <a:spLocks noGrp="1"/>
          </p:cNvSpPr>
          <p:nvPr>
            <p:ph idx="1"/>
          </p:nvPr>
        </p:nvSpPr>
        <p:spPr>
          <a:xfrm>
            <a:off x="228600" y="762001"/>
            <a:ext cx="8762999" cy="5506048"/>
          </a:xfrm>
        </p:spPr>
        <p:txBody>
          <a:bodyPr>
            <a:noAutofit/>
          </a:bodyPr>
          <a:lstStyle/>
          <a:p>
            <a:pPr algn="just"/>
            <a:r>
              <a:rPr lang="en-US" sz="1800" b="1" dirty="0"/>
              <a:t>Assurance model:</a:t>
            </a:r>
          </a:p>
          <a:p>
            <a:pPr algn="just"/>
            <a:r>
              <a:rPr lang="en-US" sz="1800" b="1" dirty="0"/>
              <a:t>First line</a:t>
            </a:r>
            <a:r>
              <a:rPr lang="en-US" sz="1800" dirty="0"/>
              <a:t>: the way </a:t>
            </a:r>
            <a:r>
              <a:rPr lang="en-US" sz="1800" b="1" dirty="0"/>
              <a:t>risks are managed and controlled day-to-day</a:t>
            </a:r>
            <a:r>
              <a:rPr lang="en-US" sz="1800" dirty="0"/>
              <a:t>. Assurance comes directly from those responsible for delivering specific objectives or processes. It may lack independence but its value is that it comes from those who know the business, culture and day-to-day challenges.</a:t>
            </a:r>
          </a:p>
          <a:p>
            <a:pPr algn="just"/>
            <a:r>
              <a:rPr lang="en-US" sz="1800" b="1" dirty="0"/>
              <a:t>Second line</a:t>
            </a:r>
            <a:r>
              <a:rPr lang="en-US" sz="1800" dirty="0"/>
              <a:t>: the way the </a:t>
            </a:r>
            <a:r>
              <a:rPr lang="en-US" sz="1800" b="1" dirty="0"/>
              <a:t>organisation oversees the control framework </a:t>
            </a:r>
            <a:r>
              <a:rPr lang="en-US" sz="1800" dirty="0"/>
              <a:t>so that it operates effectively.  The assurance provided is separate from those responsible for delivery, but not independent of the management chain, such as risk and compliance functions.</a:t>
            </a:r>
          </a:p>
          <a:p>
            <a:pPr algn="just"/>
            <a:r>
              <a:rPr lang="en-US" sz="1800" b="1" dirty="0"/>
              <a:t>Third line</a:t>
            </a:r>
            <a:r>
              <a:rPr lang="en-US" sz="1800" dirty="0"/>
              <a:t>: </a:t>
            </a:r>
            <a:r>
              <a:rPr lang="en-US" sz="1800" b="1" dirty="0"/>
              <a:t>objective and independent assurance</a:t>
            </a:r>
            <a:r>
              <a:rPr lang="en-US" sz="1800" dirty="0"/>
              <a:t>, e.g. internal audit, providing reasonable (not absolute) assurance of the overall effectiveness of governance, risk management and controls. The level and depth of assurance provided will depend on the size and focus of the internal audit function and management’s appetite for internal audit assurance.</a:t>
            </a:r>
          </a:p>
          <a:p>
            <a:pPr algn="just"/>
            <a:r>
              <a:rPr lang="en-US" sz="1800" b="1" dirty="0"/>
              <a:t>Fourth line</a:t>
            </a:r>
            <a:r>
              <a:rPr lang="en-US" sz="1800" dirty="0"/>
              <a:t>: </a:t>
            </a:r>
            <a:r>
              <a:rPr lang="en-US" sz="1800" b="1" dirty="0"/>
              <a:t>assurance from external independent bodies </a:t>
            </a:r>
            <a:r>
              <a:rPr lang="en-US" sz="1800" dirty="0"/>
              <a:t>such as the external auditors and other external bodies. External bodies may not have the existing familiarity with the organisation that an internal audit function has, but they can bring a new and valuable perspective. Additionally, their outsider status is clearly visible to third parties, so that they can not only be independent but be seen to be independent. </a:t>
            </a:r>
          </a:p>
        </p:txBody>
      </p:sp>
      <p:pic>
        <p:nvPicPr>
          <p:cNvPr id="4" name="Picture 3"/>
          <p:cNvPicPr>
            <a:picLocks noChangeAspect="1"/>
          </p:cNvPicPr>
          <p:nvPr/>
        </p:nvPicPr>
        <p:blipFill>
          <a:blip r:embed="rId2" cstate="print"/>
          <a:stretch>
            <a:fillRect/>
          </a:stretch>
        </p:blipFill>
        <p:spPr>
          <a:xfrm>
            <a:off x="-1" y="6220781"/>
            <a:ext cx="1905001" cy="637220"/>
          </a:xfrm>
          <a:prstGeom prst="rect">
            <a:avLst/>
          </a:prstGeom>
        </p:spPr>
      </p:pic>
      <p:sp>
        <p:nvSpPr>
          <p:cNvPr id="5" name="TextBox 4">
            <a:extLst>
              <a:ext uri="{FF2B5EF4-FFF2-40B4-BE49-F238E27FC236}">
                <a16:creationId xmlns:a16="http://schemas.microsoft.com/office/drawing/2014/main" xmlns="" id="{1B22673A-8CEF-431A-AF0E-88834FF58E78}"/>
              </a:ext>
            </a:extLst>
          </p:cNvPr>
          <p:cNvSpPr txBox="1"/>
          <p:nvPr/>
        </p:nvSpPr>
        <p:spPr>
          <a:xfrm>
            <a:off x="7467600" y="6431281"/>
            <a:ext cx="228600" cy="369332"/>
          </a:xfrm>
          <a:prstGeom prst="rect">
            <a:avLst/>
          </a:prstGeom>
          <a:noFill/>
        </p:spPr>
        <p:txBody>
          <a:bodyPr wrap="square" rtlCol="0">
            <a:spAutoFit/>
          </a:bodyPr>
          <a:lstStyle/>
          <a:p>
            <a:r>
              <a:rPr lang="en-US" dirty="0">
                <a:solidFill>
                  <a:schemeClr val="bg1">
                    <a:lumMod val="65000"/>
                  </a:schemeClr>
                </a:solidFill>
              </a:rPr>
              <a:t>5</a:t>
            </a:r>
          </a:p>
        </p:txBody>
      </p:sp>
    </p:spTree>
    <p:extLst>
      <p:ext uri="{BB962C8B-B14F-4D97-AF65-F5344CB8AC3E}">
        <p14:creationId xmlns:p14="http://schemas.microsoft.com/office/powerpoint/2010/main" xmlns="" val="12178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5182"/>
            <a:ext cx="8229600" cy="574971"/>
          </a:xfrm>
        </p:spPr>
        <p:txBody>
          <a:bodyPr>
            <a:noAutofit/>
          </a:bodyPr>
          <a:lstStyle/>
          <a:p>
            <a:r>
              <a:rPr lang="en-US" sz="4000" b="1" dirty="0">
                <a:solidFill>
                  <a:schemeClr val="accent2">
                    <a:lumMod val="75000"/>
                  </a:schemeClr>
                </a:solidFill>
              </a:rPr>
              <a:t>IMPROVEMENTS</a:t>
            </a:r>
          </a:p>
        </p:txBody>
      </p:sp>
      <p:sp>
        <p:nvSpPr>
          <p:cNvPr id="3" name="Content Placeholder 2"/>
          <p:cNvSpPr>
            <a:spLocks noGrp="1"/>
          </p:cNvSpPr>
          <p:nvPr>
            <p:ph idx="1"/>
          </p:nvPr>
        </p:nvSpPr>
        <p:spPr>
          <a:xfrm>
            <a:off x="228600" y="762000"/>
            <a:ext cx="8763000" cy="5562600"/>
          </a:xfrm>
        </p:spPr>
        <p:txBody>
          <a:bodyPr>
            <a:noAutofit/>
          </a:bodyPr>
          <a:lstStyle/>
          <a:p>
            <a:pPr algn="just"/>
            <a:r>
              <a:rPr lang="en-US" sz="2400" b="1" dirty="0"/>
              <a:t>Monitoring the Performance Information </a:t>
            </a:r>
            <a:r>
              <a:rPr lang="en-US" sz="2400" dirty="0"/>
              <a:t>on a quarterly basis and annual target milestones achievements through internal audits to verify reliability of evidence reported</a:t>
            </a:r>
          </a:p>
          <a:p>
            <a:pPr algn="just"/>
            <a:r>
              <a:rPr lang="en-US" sz="2400" b="1" dirty="0"/>
              <a:t>Enhanced effective coordination of verification </a:t>
            </a:r>
            <a:r>
              <a:rPr lang="en-US" sz="2400" dirty="0"/>
              <a:t>of reported evidence with Strategic Planning and Branches</a:t>
            </a:r>
          </a:p>
          <a:p>
            <a:pPr algn="just"/>
            <a:r>
              <a:rPr lang="en-US" sz="2400" b="1" dirty="0"/>
              <a:t>Reviewing and monitoring the second chance matric programme </a:t>
            </a:r>
            <a:r>
              <a:rPr lang="en-US" sz="2400" dirty="0"/>
              <a:t>for database management and validity of records</a:t>
            </a:r>
          </a:p>
          <a:p>
            <a:pPr algn="just"/>
            <a:r>
              <a:rPr lang="en-US" sz="2400" b="1" dirty="0"/>
              <a:t>Reviewing and follow ups audits on ASIDI </a:t>
            </a:r>
            <a:r>
              <a:rPr lang="en-US" sz="2400" dirty="0"/>
              <a:t>on the controls and co-coordination of Practical Certificate for completed projects</a:t>
            </a:r>
          </a:p>
          <a:p>
            <a:pPr algn="just"/>
            <a:r>
              <a:rPr lang="en-US" sz="2400" b="1" dirty="0"/>
              <a:t>Reviewing and monitoring the management of accruals, commitment, advance payment </a:t>
            </a:r>
            <a:r>
              <a:rPr lang="en-US" sz="2400" dirty="0"/>
              <a:t>to Implementing Agents  </a:t>
            </a:r>
          </a:p>
          <a:p>
            <a:pPr algn="just"/>
            <a:r>
              <a:rPr lang="en-US" sz="2400" dirty="0"/>
              <a:t>Assist the Accounting Officer with the </a:t>
            </a:r>
            <a:r>
              <a:rPr lang="en-US" sz="2400" b="1" dirty="0"/>
              <a:t>investigation of irregular, fruitless and wasteful expenditure</a:t>
            </a:r>
          </a:p>
          <a:p>
            <a:pPr marL="0" indent="0">
              <a:buNone/>
            </a:pPr>
            <a:endParaRPr lang="en-US" sz="2800" dirty="0"/>
          </a:p>
        </p:txBody>
      </p:sp>
      <p:pic>
        <p:nvPicPr>
          <p:cNvPr id="4" name="Picture 3"/>
          <p:cNvPicPr>
            <a:picLocks noChangeAspect="1"/>
          </p:cNvPicPr>
          <p:nvPr/>
        </p:nvPicPr>
        <p:blipFill>
          <a:blip r:embed="rId2" cstate="print"/>
          <a:stretch>
            <a:fillRect/>
          </a:stretch>
        </p:blipFill>
        <p:spPr>
          <a:xfrm>
            <a:off x="0" y="6248400"/>
            <a:ext cx="1763688" cy="609600"/>
          </a:xfrm>
          <a:prstGeom prst="rect">
            <a:avLst/>
          </a:prstGeom>
        </p:spPr>
      </p:pic>
      <p:sp>
        <p:nvSpPr>
          <p:cNvPr id="5" name="TextBox 4">
            <a:extLst>
              <a:ext uri="{FF2B5EF4-FFF2-40B4-BE49-F238E27FC236}">
                <a16:creationId xmlns:a16="http://schemas.microsoft.com/office/drawing/2014/main" xmlns="" id="{7329CC87-967F-45F5-B49D-F40AD310BC53}"/>
              </a:ext>
            </a:extLst>
          </p:cNvPr>
          <p:cNvSpPr txBox="1"/>
          <p:nvPr/>
        </p:nvSpPr>
        <p:spPr>
          <a:xfrm>
            <a:off x="7620000" y="6324600"/>
            <a:ext cx="301686" cy="369332"/>
          </a:xfrm>
          <a:prstGeom prst="rect">
            <a:avLst/>
          </a:prstGeom>
          <a:noFill/>
        </p:spPr>
        <p:txBody>
          <a:bodyPr wrap="none" rtlCol="0">
            <a:spAutoFit/>
          </a:bodyPr>
          <a:lstStyle/>
          <a:p>
            <a:r>
              <a:rPr lang="en-US" dirty="0">
                <a:solidFill>
                  <a:schemeClr val="bg1">
                    <a:lumMod val="65000"/>
                  </a:schemeClr>
                </a:solidFill>
              </a:rPr>
              <a:t>6</a:t>
            </a:r>
          </a:p>
        </p:txBody>
      </p:sp>
    </p:spTree>
    <p:extLst>
      <p:ext uri="{BB962C8B-B14F-4D97-AF65-F5344CB8AC3E}">
        <p14:creationId xmlns:p14="http://schemas.microsoft.com/office/powerpoint/2010/main" xmlns="" val="34647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574078"/>
          </a:xfrm>
        </p:spPr>
        <p:txBody>
          <a:bodyPr>
            <a:noAutofit/>
          </a:bodyPr>
          <a:lstStyle/>
          <a:p>
            <a:r>
              <a:rPr lang="en-US" sz="4000" b="1" dirty="0">
                <a:solidFill>
                  <a:schemeClr val="accent2">
                    <a:lumMod val="75000"/>
                  </a:schemeClr>
                </a:solidFill>
              </a:rPr>
              <a:t>IMPROVEMENTS</a:t>
            </a:r>
            <a:endParaRPr lang="en-GB" sz="4000" b="1" dirty="0">
              <a:solidFill>
                <a:schemeClr val="accent2">
                  <a:lumMod val="75000"/>
                </a:schemeClr>
              </a:solidFill>
            </a:endParaRPr>
          </a:p>
        </p:txBody>
      </p:sp>
      <p:sp>
        <p:nvSpPr>
          <p:cNvPr id="3" name="Content Placeholder 2"/>
          <p:cNvSpPr>
            <a:spLocks noGrp="1"/>
          </p:cNvSpPr>
          <p:nvPr>
            <p:ph idx="1"/>
          </p:nvPr>
        </p:nvSpPr>
        <p:spPr>
          <a:xfrm>
            <a:off x="482600" y="1010469"/>
            <a:ext cx="8382000" cy="4856931"/>
          </a:xfrm>
        </p:spPr>
        <p:txBody>
          <a:bodyPr>
            <a:noAutofit/>
          </a:bodyPr>
          <a:lstStyle/>
          <a:p>
            <a:pPr algn="just">
              <a:lnSpc>
                <a:spcPct val="170000"/>
              </a:lnSpc>
            </a:pPr>
            <a:r>
              <a:rPr lang="en-US" sz="2000" b="1" dirty="0"/>
              <a:t>Stability in leadership </a:t>
            </a:r>
            <a:r>
              <a:rPr lang="en-US" sz="2000" dirty="0"/>
              <a:t>(Accounting Officer)</a:t>
            </a:r>
          </a:p>
          <a:p>
            <a:pPr algn="just">
              <a:lnSpc>
                <a:spcPct val="170000"/>
              </a:lnSpc>
            </a:pPr>
            <a:r>
              <a:rPr lang="en-US" sz="2000" b="1" dirty="0"/>
              <a:t>Stability in the governance </a:t>
            </a:r>
            <a:r>
              <a:rPr lang="en-US" sz="2000" dirty="0"/>
              <a:t>structures (Audit Committee)</a:t>
            </a:r>
          </a:p>
          <a:p>
            <a:pPr algn="just">
              <a:lnSpc>
                <a:spcPct val="170000"/>
              </a:lnSpc>
            </a:pPr>
            <a:r>
              <a:rPr lang="en-US" sz="2000" b="1" dirty="0"/>
              <a:t>Monitoring of the risk management </a:t>
            </a:r>
            <a:r>
              <a:rPr lang="en-US" sz="2000" dirty="0"/>
              <a:t>activities, Branches quarterly reporting progress on mitigation action on identified risks</a:t>
            </a:r>
          </a:p>
          <a:p>
            <a:pPr algn="just">
              <a:lnSpc>
                <a:spcPct val="170000"/>
              </a:lnSpc>
            </a:pPr>
            <a:r>
              <a:rPr lang="en-US" sz="2000" b="1" dirty="0"/>
              <a:t>Audit Committee</a:t>
            </a:r>
          </a:p>
          <a:p>
            <a:pPr marL="0" indent="0" algn="just">
              <a:buNone/>
            </a:pPr>
            <a:r>
              <a:rPr lang="en-US" sz="2000" i="1" dirty="0"/>
              <a:t>“Management is commended for addressing the control deficiencies reported during the 2015-16 audit; however the intervention which took place in the third quarter of the financial year is expected to yield the desired impact within the 2017-18 financial year. Signs of improvement were noted; however controls regarding oversight by Internal Audit were not effective throughout the 2016-17 financial year.” AGSA</a:t>
            </a:r>
            <a:endParaRPr lang="en-GB" sz="2000" i="1" dirty="0"/>
          </a:p>
        </p:txBody>
      </p:sp>
      <p:pic>
        <p:nvPicPr>
          <p:cNvPr id="4" name="Picture 3"/>
          <p:cNvPicPr>
            <a:picLocks noChangeAspect="1"/>
          </p:cNvPicPr>
          <p:nvPr/>
        </p:nvPicPr>
        <p:blipFill>
          <a:blip r:embed="rId2" cstate="print"/>
          <a:stretch>
            <a:fillRect/>
          </a:stretch>
        </p:blipFill>
        <p:spPr>
          <a:xfrm>
            <a:off x="0" y="6232880"/>
            <a:ext cx="1763688" cy="589951"/>
          </a:xfrm>
          <a:prstGeom prst="rect">
            <a:avLst/>
          </a:prstGeom>
        </p:spPr>
      </p:pic>
      <p:sp>
        <p:nvSpPr>
          <p:cNvPr id="5" name="TextBox 4">
            <a:extLst>
              <a:ext uri="{FF2B5EF4-FFF2-40B4-BE49-F238E27FC236}">
                <a16:creationId xmlns:a16="http://schemas.microsoft.com/office/drawing/2014/main" xmlns="" id="{9E1B86EC-1F7A-4AA4-AEA0-9B98136F8CE2}"/>
              </a:ext>
            </a:extLst>
          </p:cNvPr>
          <p:cNvSpPr txBox="1"/>
          <p:nvPr/>
        </p:nvSpPr>
        <p:spPr>
          <a:xfrm>
            <a:off x="7467600" y="6488668"/>
            <a:ext cx="301686" cy="369332"/>
          </a:xfrm>
          <a:prstGeom prst="rect">
            <a:avLst/>
          </a:prstGeom>
          <a:noFill/>
        </p:spPr>
        <p:txBody>
          <a:bodyPr wrap="square" rtlCol="0">
            <a:spAutoFit/>
          </a:bodyPr>
          <a:lstStyle/>
          <a:p>
            <a:r>
              <a:rPr lang="en-US" dirty="0">
                <a:solidFill>
                  <a:schemeClr val="bg1">
                    <a:lumMod val="65000"/>
                  </a:schemeClr>
                </a:solidFill>
              </a:rPr>
              <a:t>7</a:t>
            </a:r>
          </a:p>
        </p:txBody>
      </p:sp>
    </p:spTree>
    <p:extLst>
      <p:ext uri="{BB962C8B-B14F-4D97-AF65-F5344CB8AC3E}">
        <p14:creationId xmlns:p14="http://schemas.microsoft.com/office/powerpoint/2010/main" xmlns="" val="277233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63561"/>
          </a:xfrm>
        </p:spPr>
        <p:txBody>
          <a:bodyPr>
            <a:noAutofit/>
          </a:bodyPr>
          <a:lstStyle/>
          <a:p>
            <a:r>
              <a:rPr lang="en-US" sz="4000" b="1" dirty="0">
                <a:solidFill>
                  <a:schemeClr val="accent2">
                    <a:lumMod val="75000"/>
                  </a:schemeClr>
                </a:solidFill>
              </a:rPr>
              <a:t>IMPROVEMENTS</a:t>
            </a:r>
          </a:p>
        </p:txBody>
      </p:sp>
      <p:sp>
        <p:nvSpPr>
          <p:cNvPr id="3" name="Content Placeholder 2"/>
          <p:cNvSpPr>
            <a:spLocks noGrp="1"/>
          </p:cNvSpPr>
          <p:nvPr>
            <p:ph idx="1"/>
          </p:nvPr>
        </p:nvSpPr>
        <p:spPr>
          <a:xfrm>
            <a:off x="457200" y="1028267"/>
            <a:ext cx="8382000" cy="5029200"/>
          </a:xfrm>
        </p:spPr>
        <p:txBody>
          <a:bodyPr>
            <a:normAutofit/>
          </a:bodyPr>
          <a:lstStyle/>
          <a:p>
            <a:pPr marL="0" indent="0" algn="just">
              <a:buNone/>
            </a:pPr>
            <a:r>
              <a:rPr lang="en-GB" sz="3600" b="1" dirty="0"/>
              <a:t>Irregular Expenditure:</a:t>
            </a:r>
          </a:p>
          <a:p>
            <a:pPr algn="just"/>
            <a:r>
              <a:rPr lang="en-US" sz="3600" dirty="0"/>
              <a:t>Departmental </a:t>
            </a:r>
            <a:r>
              <a:rPr lang="en-US" sz="3600" b="1" dirty="0"/>
              <a:t>Investigation Committee was established</a:t>
            </a:r>
            <a:r>
              <a:rPr lang="en-US" sz="3600" dirty="0"/>
              <a:t> to investigate.</a:t>
            </a:r>
          </a:p>
          <a:p>
            <a:pPr algn="just"/>
            <a:r>
              <a:rPr lang="en-US" sz="3600" dirty="0"/>
              <a:t> Previous cases of i</a:t>
            </a:r>
            <a:r>
              <a:rPr lang="en-US" sz="3600" b="1" dirty="0"/>
              <a:t>rregular expenditure were investigated.</a:t>
            </a:r>
            <a:r>
              <a:rPr lang="en-US" sz="3600" dirty="0"/>
              <a:t> </a:t>
            </a:r>
          </a:p>
          <a:p>
            <a:pPr algn="just"/>
            <a:r>
              <a:rPr lang="en-US" sz="3600" dirty="0"/>
              <a:t>Management to </a:t>
            </a:r>
            <a:r>
              <a:rPr lang="en-US" sz="3600" b="1" dirty="0"/>
              <a:t>implement consequence management</a:t>
            </a:r>
            <a:r>
              <a:rPr lang="en-US" sz="3600" dirty="0"/>
              <a:t> and improve the control measures.</a:t>
            </a:r>
            <a:endParaRPr lang="en-GB" sz="3600" dirty="0"/>
          </a:p>
          <a:p>
            <a:pPr marL="0" indent="0">
              <a:buNone/>
            </a:pPr>
            <a:endParaRPr lang="en-US" dirty="0"/>
          </a:p>
        </p:txBody>
      </p:sp>
      <p:pic>
        <p:nvPicPr>
          <p:cNvPr id="4" name="Picture 3"/>
          <p:cNvPicPr>
            <a:picLocks noChangeAspect="1"/>
          </p:cNvPicPr>
          <p:nvPr/>
        </p:nvPicPr>
        <p:blipFill>
          <a:blip r:embed="rId2" cstate="print"/>
          <a:stretch>
            <a:fillRect/>
          </a:stretch>
        </p:blipFill>
        <p:spPr>
          <a:xfrm>
            <a:off x="0" y="6247534"/>
            <a:ext cx="1763688" cy="589951"/>
          </a:xfrm>
          <a:prstGeom prst="rect">
            <a:avLst/>
          </a:prstGeom>
        </p:spPr>
      </p:pic>
      <p:sp>
        <p:nvSpPr>
          <p:cNvPr id="5" name="TextBox 4">
            <a:extLst>
              <a:ext uri="{FF2B5EF4-FFF2-40B4-BE49-F238E27FC236}">
                <a16:creationId xmlns:a16="http://schemas.microsoft.com/office/drawing/2014/main" xmlns="" id="{D2CDFEB2-5C7A-4E58-8D83-545FF3A9B9D5}"/>
              </a:ext>
            </a:extLst>
          </p:cNvPr>
          <p:cNvSpPr txBox="1"/>
          <p:nvPr/>
        </p:nvSpPr>
        <p:spPr>
          <a:xfrm flipH="1">
            <a:off x="7467600" y="6477000"/>
            <a:ext cx="381000" cy="369332"/>
          </a:xfrm>
          <a:prstGeom prst="rect">
            <a:avLst/>
          </a:prstGeom>
          <a:noFill/>
        </p:spPr>
        <p:txBody>
          <a:bodyPr wrap="square" rtlCol="0">
            <a:spAutoFit/>
          </a:bodyPr>
          <a:lstStyle/>
          <a:p>
            <a:r>
              <a:rPr lang="en-US" dirty="0">
                <a:solidFill>
                  <a:schemeClr val="bg1">
                    <a:lumMod val="65000"/>
                  </a:schemeClr>
                </a:solidFill>
              </a:rPr>
              <a:t>8</a:t>
            </a:r>
          </a:p>
        </p:txBody>
      </p:sp>
    </p:spTree>
    <p:extLst>
      <p:ext uri="{BB962C8B-B14F-4D97-AF65-F5344CB8AC3E}">
        <p14:creationId xmlns:p14="http://schemas.microsoft.com/office/powerpoint/2010/main" xmlns="" val="296929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391400" cy="715961"/>
          </a:xfrm>
        </p:spPr>
        <p:txBody>
          <a:bodyPr>
            <a:noAutofit/>
          </a:bodyPr>
          <a:lstStyle/>
          <a:p>
            <a:r>
              <a:rPr lang="en-US" sz="4000" b="1" dirty="0">
                <a:solidFill>
                  <a:schemeClr val="accent2">
                    <a:lumMod val="75000"/>
                  </a:schemeClr>
                </a:solidFill>
              </a:rPr>
              <a:t>CHALLENGES</a:t>
            </a:r>
            <a:endParaRPr lang="en-GB" sz="4000" b="1" dirty="0">
              <a:solidFill>
                <a:schemeClr val="accent2">
                  <a:lumMod val="75000"/>
                </a:schemeClr>
              </a:solidFill>
            </a:endParaRPr>
          </a:p>
        </p:txBody>
      </p:sp>
      <p:sp>
        <p:nvSpPr>
          <p:cNvPr id="3" name="Content Placeholder 2"/>
          <p:cNvSpPr>
            <a:spLocks noGrp="1"/>
          </p:cNvSpPr>
          <p:nvPr>
            <p:ph idx="1"/>
          </p:nvPr>
        </p:nvSpPr>
        <p:spPr>
          <a:xfrm>
            <a:off x="228600" y="990601"/>
            <a:ext cx="8686800" cy="5181600"/>
          </a:xfrm>
        </p:spPr>
        <p:txBody>
          <a:bodyPr>
            <a:normAutofit fontScale="92500" lnSpcReduction="10000"/>
          </a:bodyPr>
          <a:lstStyle/>
          <a:p>
            <a:pPr algn="just"/>
            <a:r>
              <a:rPr lang="en-US" dirty="0"/>
              <a:t>Leadership </a:t>
            </a:r>
            <a:r>
              <a:rPr lang="en-US" b="1" dirty="0"/>
              <a:t>oversight from DDG level, CD and Directors not effective </a:t>
            </a:r>
            <a:r>
              <a:rPr lang="en-US" dirty="0"/>
              <a:t>in other areas.</a:t>
            </a:r>
          </a:p>
          <a:p>
            <a:pPr algn="just"/>
            <a:r>
              <a:rPr lang="en-US" b="1" dirty="0"/>
              <a:t>Intensive quality assurance </a:t>
            </a:r>
            <a:r>
              <a:rPr lang="en-US" dirty="0"/>
              <a:t>by other Branches still need to improve.</a:t>
            </a:r>
          </a:p>
          <a:p>
            <a:pPr algn="just"/>
            <a:r>
              <a:rPr lang="en-US" b="1" dirty="0"/>
              <a:t>Capacity in ASIDI, Finance </a:t>
            </a:r>
            <a:r>
              <a:rPr lang="en-US" dirty="0"/>
              <a:t>and Supply Chain.</a:t>
            </a:r>
          </a:p>
          <a:p>
            <a:pPr algn="just"/>
            <a:r>
              <a:rPr lang="en-US" dirty="0"/>
              <a:t>Prior </a:t>
            </a:r>
            <a:r>
              <a:rPr lang="en-US" b="1" dirty="0"/>
              <a:t>audit findings not addressed fully.</a:t>
            </a:r>
          </a:p>
          <a:p>
            <a:pPr algn="just"/>
            <a:r>
              <a:rPr lang="en-US" dirty="0"/>
              <a:t>Synergy between </a:t>
            </a:r>
            <a:r>
              <a:rPr lang="en-US" b="1" dirty="0"/>
              <a:t>finance </a:t>
            </a:r>
            <a:r>
              <a:rPr lang="en-US" dirty="0"/>
              <a:t>and </a:t>
            </a:r>
            <a:r>
              <a:rPr lang="en-US" b="1" dirty="0"/>
              <a:t>ASIDI</a:t>
            </a:r>
            <a:r>
              <a:rPr lang="en-US" dirty="0"/>
              <a:t> </a:t>
            </a:r>
            <a:r>
              <a:rPr lang="en-US" i="1" dirty="0"/>
              <a:t>(There is a slight improved working together process between Finance and ASIDI)</a:t>
            </a:r>
          </a:p>
          <a:p>
            <a:pPr algn="just"/>
            <a:r>
              <a:rPr lang="en-US" b="1" dirty="0"/>
              <a:t>ASIDI and Finance to strengthen quality assurance </a:t>
            </a:r>
            <a:r>
              <a:rPr lang="en-US" dirty="0"/>
              <a:t>of work done by Implementing Agents.</a:t>
            </a:r>
          </a:p>
          <a:p>
            <a:endParaRPr lang="en-GB" dirty="0">
              <a:solidFill>
                <a:srgbClr val="FF0000"/>
              </a:solidFill>
            </a:endParaRPr>
          </a:p>
        </p:txBody>
      </p:sp>
      <p:pic>
        <p:nvPicPr>
          <p:cNvPr id="4" name="Picture 3"/>
          <p:cNvPicPr>
            <a:picLocks noChangeAspect="1"/>
          </p:cNvPicPr>
          <p:nvPr/>
        </p:nvPicPr>
        <p:blipFill>
          <a:blip r:embed="rId2" cstate="print"/>
          <a:stretch>
            <a:fillRect/>
          </a:stretch>
        </p:blipFill>
        <p:spPr>
          <a:xfrm>
            <a:off x="0" y="6268049"/>
            <a:ext cx="1763688" cy="589951"/>
          </a:xfrm>
          <a:prstGeom prst="rect">
            <a:avLst/>
          </a:prstGeom>
        </p:spPr>
      </p:pic>
      <p:sp>
        <p:nvSpPr>
          <p:cNvPr id="5" name="TextBox 4">
            <a:extLst>
              <a:ext uri="{FF2B5EF4-FFF2-40B4-BE49-F238E27FC236}">
                <a16:creationId xmlns:a16="http://schemas.microsoft.com/office/drawing/2014/main" xmlns="" id="{64D7C9C7-4EB7-48C8-A68D-CB3BE64E08C1}"/>
              </a:ext>
            </a:extLst>
          </p:cNvPr>
          <p:cNvSpPr txBox="1"/>
          <p:nvPr/>
        </p:nvSpPr>
        <p:spPr>
          <a:xfrm>
            <a:off x="7467600" y="6477000"/>
            <a:ext cx="304800" cy="369332"/>
          </a:xfrm>
          <a:prstGeom prst="rect">
            <a:avLst/>
          </a:prstGeom>
          <a:noFill/>
        </p:spPr>
        <p:txBody>
          <a:bodyPr wrap="square" rtlCol="0">
            <a:spAutoFit/>
          </a:bodyPr>
          <a:lstStyle/>
          <a:p>
            <a:r>
              <a:rPr lang="en-US" dirty="0">
                <a:solidFill>
                  <a:schemeClr val="bg1">
                    <a:lumMod val="65000"/>
                  </a:schemeClr>
                </a:solidFill>
              </a:rPr>
              <a:t>9</a:t>
            </a:r>
          </a:p>
        </p:txBody>
      </p:sp>
    </p:spTree>
    <p:extLst>
      <p:ext uri="{BB962C8B-B14F-4D97-AF65-F5344CB8AC3E}">
        <p14:creationId xmlns:p14="http://schemas.microsoft.com/office/powerpoint/2010/main" xmlns="" val="1002628231"/>
      </p:ext>
    </p:extLst>
  </p:cSld>
  <p:clrMapOvr>
    <a:masterClrMapping/>
  </p:clrMapOvr>
</p:sld>
</file>

<file path=ppt/theme/theme1.xml><?xml version="1.0" encoding="utf-8"?>
<a:theme xmlns:a="http://schemas.openxmlformats.org/drawingml/2006/main" name="Internal Audit Directorate - Induction D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AUDIT COMMITTEE PRESENTATION TO PC 3 Oct 2017 Final</Template>
  <TotalTime>423</TotalTime>
  <Words>1191</Words>
  <Application>Microsoft Office PowerPoint</Application>
  <PresentationFormat>On-screen Show (4:3)</PresentationFormat>
  <Paragraphs>143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Internal Audit Directorate - Induction DBE</vt:lpstr>
      <vt:lpstr>DEPARTMENT OF  BASIC EDUCATION  AUDIT COMMITTEE PRESENTATION</vt:lpstr>
      <vt:lpstr>PRESENTATION OUTLINE </vt:lpstr>
      <vt:lpstr>PURPOSE</vt:lpstr>
      <vt:lpstr>AUDIT COMMITTEE RESPONSIBILITY</vt:lpstr>
      <vt:lpstr>FOUR LINES OF DEFENSE</vt:lpstr>
      <vt:lpstr>IMPROVEMENTS</vt:lpstr>
      <vt:lpstr>IMPROVEMENTS</vt:lpstr>
      <vt:lpstr>IMPROVEMENTS</vt:lpstr>
      <vt:lpstr>CHALLENGES</vt:lpstr>
      <vt:lpstr>AUDIT OUTCOMES: REGULARITY AUDIT</vt:lpstr>
      <vt:lpstr>ASIDI</vt:lpstr>
      <vt:lpstr>ROOT CAUSES</vt:lpstr>
      <vt:lpstr>ASIDI ACTION</vt:lpstr>
      <vt:lpstr>REVIEW OF THE ANNUAL REPORT</vt:lpstr>
      <vt:lpstr>AUDIT OUTCOMES:  PERFORMANCE INFORMATION</vt:lpstr>
      <vt:lpstr>PROPOSED IMPROVEMENT</vt:lpstr>
      <vt:lpstr>MANAGEMENT AUDIT ACTION PLAN</vt:lpstr>
      <vt:lpstr>OTHER INTERVENTIONS DURING  THE AUDIT (AGSA)</vt:lpstr>
      <vt:lpstr>CONCLUSION</vt:lpstr>
      <vt:lpstr>Slide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COMMITTEE PRESENTATION TO PORTFOLIO COMMITTEE</dc:title>
  <dc:creator>Mmola, Emily</dc:creator>
  <cp:lastModifiedBy>PUMZA</cp:lastModifiedBy>
  <cp:revision>41</cp:revision>
  <cp:lastPrinted>2019-09-27T08:31:12Z</cp:lastPrinted>
  <dcterms:created xsi:type="dcterms:W3CDTF">2019-09-12T14:21:00Z</dcterms:created>
  <dcterms:modified xsi:type="dcterms:W3CDTF">2019-10-09T08:15:02Z</dcterms:modified>
</cp:coreProperties>
</file>