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0"/>
  </p:notesMasterIdLst>
  <p:handoutMasterIdLst>
    <p:handoutMasterId r:id="rId21"/>
  </p:handoutMasterIdLst>
  <p:sldIdLst>
    <p:sldId id="697" r:id="rId2"/>
    <p:sldId id="498" r:id="rId3"/>
    <p:sldId id="444" r:id="rId4"/>
    <p:sldId id="884" r:id="rId5"/>
    <p:sldId id="442" r:id="rId6"/>
    <p:sldId id="883" r:id="rId7"/>
    <p:sldId id="885" r:id="rId8"/>
    <p:sldId id="456" r:id="rId9"/>
    <p:sldId id="886" r:id="rId10"/>
    <p:sldId id="493" r:id="rId11"/>
    <p:sldId id="887" r:id="rId12"/>
    <p:sldId id="457" r:id="rId13"/>
    <p:sldId id="690" r:id="rId14"/>
    <p:sldId id="668" r:id="rId15"/>
    <p:sldId id="694" r:id="rId16"/>
    <p:sldId id="683" r:id="rId17"/>
    <p:sldId id="703" r:id="rId18"/>
    <p:sldId id="449" r:id="rId19"/>
  </p:sldIdLst>
  <p:sldSz cx="9144000" cy="6858000" type="screen4x3"/>
  <p:notesSz cx="6797675" cy="99266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Cargill" initials="JC" lastIdx="2" clrIdx="0">
    <p:extLst>
      <p:ext uri="{19B8F6BF-5375-455C-9EA6-DF929625EA0E}">
        <p15:presenceInfo xmlns:p15="http://schemas.microsoft.com/office/powerpoint/2012/main" xmlns="" userId="S-1-5-21-3528385313-3887411669-492545649-43755" providerId="AD"/>
      </p:ext>
    </p:extLst>
  </p:cmAuthor>
  <p:cmAuthor id="2" name="Johann Bester" initials="JB" lastIdx="8" clrIdx="1">
    <p:extLst>
      <p:ext uri="{19B8F6BF-5375-455C-9EA6-DF929625EA0E}">
        <p15:presenceInfo xmlns:p15="http://schemas.microsoft.com/office/powerpoint/2012/main" xmlns="" userId="S-1-5-21-3528385313-3887411669-492545649-6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73AFB6"/>
    <a:srgbClr val="00329B"/>
    <a:srgbClr val="E6E6E6"/>
    <a:srgbClr val="998F86"/>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3" autoAdjust="0"/>
    <p:restoredTop sz="90792" autoAdjust="0"/>
  </p:normalViewPr>
  <p:slideViewPr>
    <p:cSldViewPr>
      <p:cViewPr varScale="1">
        <p:scale>
          <a:sx n="68" d="100"/>
          <a:sy n="68" d="100"/>
        </p:scale>
        <p:origin x="-1728" y="-102"/>
      </p:cViewPr>
      <p:guideLst>
        <p:guide orient="horz" pos="3838"/>
        <p:guide orient="horz" pos="890"/>
        <p:guide pos="5602"/>
        <p:guide pos="204"/>
      </p:guideLst>
    </p:cSldViewPr>
  </p:slid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BC7F027-379E-4D32-9199-1B8938F68AAE}" type="datetimeFigureOut">
              <a:rPr lang="en-GB" smtClean="0"/>
              <a:pPr/>
              <a:t>02/10/2019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B7E7989-31F3-4EB9-8547-909D99F43AE5}" type="datetimeFigureOut">
              <a:rPr lang="en-ZA" smtClean="0"/>
              <a:pPr/>
              <a:t>2019/10/02</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307">
              <a:defRPr/>
            </a:pPr>
            <a:fld id="{05E2897E-B052-44CE-92A6-D4B2AB10F3F6}" type="slidenum">
              <a:rPr lang="en-ZA" sz="1800" kern="0">
                <a:solidFill>
                  <a:sysClr val="windowText" lastClr="000000"/>
                </a:solidFill>
              </a:rPr>
              <a:pPr defTabSz="914307">
                <a:defRPr/>
              </a:pPr>
              <a:t>4</a:t>
            </a:fld>
            <a:endParaRPr lang="en-ZA" sz="1800" kern="0" dirty="0">
              <a:solidFill>
                <a:sysClr val="windowText" lastClr="000000"/>
              </a:solidFill>
            </a:endParaRPr>
          </a:p>
        </p:txBody>
      </p:sp>
    </p:spTree>
    <p:extLst>
      <p:ext uri="{BB962C8B-B14F-4D97-AF65-F5344CB8AC3E}">
        <p14:creationId xmlns:p14="http://schemas.microsoft.com/office/powerpoint/2010/main" xmlns="" val="37808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307">
              <a:defRPr/>
            </a:pPr>
            <a:fld id="{05E2897E-B052-44CE-92A6-D4B2AB10F3F6}" type="slidenum">
              <a:rPr lang="en-ZA" sz="1800" kern="0">
                <a:solidFill>
                  <a:sysClr val="windowText" lastClr="000000"/>
                </a:solidFill>
              </a:rPr>
              <a:pPr defTabSz="914307">
                <a:defRPr/>
              </a:pPr>
              <a:t>7</a:t>
            </a:fld>
            <a:endParaRPr lang="en-ZA" sz="1800" kern="0" dirty="0">
              <a:solidFill>
                <a:sysClr val="windowText" lastClr="000000"/>
              </a:solidFill>
            </a:endParaRPr>
          </a:p>
        </p:txBody>
      </p:sp>
    </p:spTree>
    <p:extLst>
      <p:ext uri="{BB962C8B-B14F-4D97-AF65-F5344CB8AC3E}">
        <p14:creationId xmlns:p14="http://schemas.microsoft.com/office/powerpoint/2010/main" xmlns="" val="165377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307">
              <a:defRPr/>
            </a:pPr>
            <a:fld id="{05E2897E-B052-44CE-92A6-D4B2AB10F3F6}" type="slidenum">
              <a:rPr lang="en-ZA" sz="1800" kern="0">
                <a:solidFill>
                  <a:sysClr val="windowText" lastClr="000000"/>
                </a:solidFill>
              </a:rPr>
              <a:pPr defTabSz="914307">
                <a:defRPr/>
              </a:pPr>
              <a:t>9</a:t>
            </a:fld>
            <a:endParaRPr lang="en-ZA" sz="1800" kern="0" dirty="0">
              <a:solidFill>
                <a:sysClr val="windowText" lastClr="000000"/>
              </a:solidFill>
            </a:endParaRPr>
          </a:p>
        </p:txBody>
      </p:sp>
    </p:spTree>
    <p:extLst>
      <p:ext uri="{BB962C8B-B14F-4D97-AF65-F5344CB8AC3E}">
        <p14:creationId xmlns:p14="http://schemas.microsoft.com/office/powerpoint/2010/main" xmlns="" val="268533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10</a:t>
            </a:fld>
            <a:endParaRPr lang="en-ZA" dirty="0"/>
          </a:p>
        </p:txBody>
      </p:sp>
    </p:spTree>
    <p:extLst>
      <p:ext uri="{BB962C8B-B14F-4D97-AF65-F5344CB8AC3E}">
        <p14:creationId xmlns:p14="http://schemas.microsoft.com/office/powerpoint/2010/main" xmlns="" val="131232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307">
              <a:defRPr/>
            </a:pPr>
            <a:fld id="{05E2897E-B052-44CE-92A6-D4B2AB10F3F6}" type="slidenum">
              <a:rPr lang="en-ZA" sz="1800" kern="0">
                <a:solidFill>
                  <a:sysClr val="windowText" lastClr="000000"/>
                </a:solidFill>
              </a:rPr>
              <a:pPr defTabSz="914307">
                <a:defRPr/>
              </a:pPr>
              <a:t>11</a:t>
            </a:fld>
            <a:endParaRPr lang="en-ZA" sz="1800" kern="0" dirty="0">
              <a:solidFill>
                <a:sysClr val="windowText" lastClr="000000"/>
              </a:solidFill>
            </a:endParaRPr>
          </a:p>
        </p:txBody>
      </p:sp>
    </p:spTree>
    <p:extLst>
      <p:ext uri="{BB962C8B-B14F-4D97-AF65-F5344CB8AC3E}">
        <p14:creationId xmlns:p14="http://schemas.microsoft.com/office/powerpoint/2010/main" xmlns="" val="353012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307">
              <a:defRPr/>
            </a:pPr>
            <a:fld id="{05E2897E-B052-44CE-92A6-D4B2AB10F3F6}" type="slidenum">
              <a:rPr lang="en-ZA" sz="1800" kern="0">
                <a:solidFill>
                  <a:sysClr val="windowText" lastClr="000000"/>
                </a:solidFill>
              </a:rPr>
              <a:pPr defTabSz="914307">
                <a:defRPr/>
              </a:pPr>
              <a:t>14</a:t>
            </a:fld>
            <a:endParaRPr lang="en-ZA" sz="1800" kern="0" dirty="0">
              <a:solidFill>
                <a:sysClr val="windowText" lastClr="000000"/>
              </a:solidFill>
            </a:endParaRPr>
          </a:p>
        </p:txBody>
      </p:sp>
    </p:spTree>
    <p:extLst>
      <p:ext uri="{BB962C8B-B14F-4D97-AF65-F5344CB8AC3E}">
        <p14:creationId xmlns:p14="http://schemas.microsoft.com/office/powerpoint/2010/main" xmlns="" val="170432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4307">
              <a:defRPr/>
            </a:pPr>
            <a:fld id="{05E2897E-B052-44CE-92A6-D4B2AB10F3F6}" type="slidenum">
              <a:rPr lang="en-ZA" sz="1800" kern="0">
                <a:solidFill>
                  <a:sysClr val="windowText" lastClr="000000"/>
                </a:solidFill>
              </a:rPr>
              <a:pPr defTabSz="914307">
                <a:defRPr/>
              </a:pPr>
              <a:t>15</a:t>
            </a:fld>
            <a:endParaRPr lang="en-ZA" sz="1800" kern="0" dirty="0">
              <a:solidFill>
                <a:sysClr val="windowText" lastClr="000000"/>
              </a:solidFill>
            </a:endParaRPr>
          </a:p>
        </p:txBody>
      </p:sp>
    </p:spTree>
    <p:extLst>
      <p:ext uri="{BB962C8B-B14F-4D97-AF65-F5344CB8AC3E}">
        <p14:creationId xmlns:p14="http://schemas.microsoft.com/office/powerpoint/2010/main" xmlns="" val="2298094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56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Presentation to AHi Western Cape</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switchandsave.co.za/"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3" Type="http://schemas.openxmlformats.org/officeDocument/2006/relationships/hyperlink" Target="http://www.switchandsave.co.za/" TargetMode="Externa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GB" dirty="0"/>
              <a:t>Presentation to the Standing Committee:</a:t>
            </a:r>
          </a:p>
          <a:p>
            <a:r>
              <a:rPr lang="en-GB"/>
              <a:t>Finance, Economic </a:t>
            </a:r>
            <a:r>
              <a:rPr lang="en-GB" dirty="0"/>
              <a:t>Opportunities &amp; Tourism</a:t>
            </a:r>
          </a:p>
        </p:txBody>
      </p:sp>
      <p:sp>
        <p:nvSpPr>
          <p:cNvPr id="8" name="Text Placeholder 7"/>
          <p:cNvSpPr>
            <a:spLocks noGrp="1"/>
          </p:cNvSpPr>
          <p:nvPr>
            <p:ph type="body" sz="quarter" idx="11"/>
          </p:nvPr>
        </p:nvSpPr>
        <p:spPr>
          <a:xfrm>
            <a:off x="6588224" y="5308292"/>
            <a:ext cx="2016224" cy="352956"/>
          </a:xfrm>
        </p:spPr>
        <p:txBody>
          <a:bodyPr>
            <a:normAutofit/>
          </a:bodyPr>
          <a:lstStyle/>
          <a:p>
            <a:r>
              <a:rPr lang="en-GB" dirty="0"/>
              <a:t>2 October 2019</a:t>
            </a:r>
          </a:p>
        </p:txBody>
      </p:sp>
      <p:sp>
        <p:nvSpPr>
          <p:cNvPr id="11" name="Title 10"/>
          <p:cNvSpPr>
            <a:spLocks noGrp="1"/>
          </p:cNvSpPr>
          <p:nvPr>
            <p:ph type="ctrTitle"/>
          </p:nvPr>
        </p:nvSpPr>
        <p:spPr/>
        <p:txBody>
          <a:bodyPr>
            <a:normAutofit fontScale="90000"/>
          </a:bodyPr>
          <a:lstStyle/>
          <a:p>
            <a:r>
              <a:rPr lang="en-GB" dirty="0"/>
              <a:t>PROGRESS ON THE </a:t>
            </a:r>
            <a:br>
              <a:rPr lang="en-GB" dirty="0"/>
            </a:br>
            <a:r>
              <a:rPr lang="en-GB" dirty="0"/>
              <a:t>ENERGY SECURITY GAME CHANGER</a:t>
            </a:r>
            <a:br>
              <a:rPr lang="en-GB" dirty="0"/>
            </a:br>
            <a:endParaRPr lang="en-GB" dirty="0"/>
          </a:p>
        </p:txBody>
      </p:sp>
    </p:spTree>
    <p:custDataLst>
      <p:tags r:id="rId1"/>
    </p:custDataLst>
    <p:extLst>
      <p:ext uri="{BB962C8B-B14F-4D97-AF65-F5344CB8AC3E}">
        <p14:creationId xmlns:p14="http://schemas.microsoft.com/office/powerpoint/2010/main" xmlns="" val="272110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62688" y="6597351"/>
            <a:ext cx="38772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17" name="Text Placeholder 5"/>
          <p:cNvSpPr>
            <a:spLocks noGrp="1"/>
          </p:cNvSpPr>
          <p:nvPr>
            <p:ph type="body" sz="quarter" idx="4294967295"/>
          </p:nvPr>
        </p:nvSpPr>
        <p:spPr>
          <a:xfrm>
            <a:off x="3350795" y="1639825"/>
            <a:ext cx="5572869" cy="3877407"/>
          </a:xfrm>
        </p:spPr>
        <p:txBody>
          <a:bodyPr>
            <a:noAutofit/>
          </a:bodyPr>
          <a:lstStyle/>
          <a:p>
            <a:r>
              <a:rPr lang="en-US" altLang="en-US" sz="1800" dirty="0">
                <a:solidFill>
                  <a:schemeClr val="bg1">
                    <a:lumMod val="50000"/>
                  </a:schemeClr>
                </a:solidFill>
                <a:ea typeface="Open Sans"/>
                <a:cs typeface="Roboto Light"/>
              </a:rPr>
              <a:t>Smart Meters:</a:t>
            </a:r>
            <a:endParaRPr lang="en-ZA" sz="1800" dirty="0">
              <a:solidFill>
                <a:schemeClr val="bg1">
                  <a:lumMod val="50000"/>
                </a:schemeClr>
              </a:solidFill>
            </a:endParaRPr>
          </a:p>
          <a:p>
            <a:pPr marL="285750" indent="-285750">
              <a:spcBef>
                <a:spcPts val="0"/>
              </a:spcBef>
              <a:buFont typeface="Arial" panose="020B0604020202020204" pitchFamily="34" charset="0"/>
              <a:buChar char="•"/>
            </a:pPr>
            <a:r>
              <a:rPr lang="en-ZA" sz="1800" dirty="0"/>
              <a:t>Smart Meter Standard published in 2016 </a:t>
            </a:r>
            <a:r>
              <a:rPr lang="en-ZA" sz="1800" b="0" dirty="0"/>
              <a:t>- this allows two-way communication, remote control, and more control for customers.</a:t>
            </a:r>
          </a:p>
          <a:p>
            <a:pPr>
              <a:spcBef>
                <a:spcPts val="0"/>
              </a:spcBef>
            </a:pPr>
            <a:endParaRPr lang="en-ZA" sz="1000" b="0" dirty="0"/>
          </a:p>
          <a:p>
            <a:r>
              <a:rPr lang="en-US" altLang="en-US" sz="1800" dirty="0">
                <a:solidFill>
                  <a:schemeClr val="bg1">
                    <a:lumMod val="50000"/>
                  </a:schemeClr>
                </a:solidFill>
                <a:ea typeface="Open Sans"/>
                <a:cs typeface="Roboto Light"/>
              </a:rPr>
              <a:t>Energy Trading:</a:t>
            </a:r>
            <a:endParaRPr lang="en-ZA" altLang="en-US" sz="1800" dirty="0">
              <a:solidFill>
                <a:schemeClr val="bg1">
                  <a:lumMod val="50000"/>
                </a:schemeClr>
              </a:solidFill>
            </a:endParaRPr>
          </a:p>
          <a:p>
            <a:pPr marL="285750" indent="-285750">
              <a:spcBef>
                <a:spcPts val="0"/>
              </a:spcBef>
              <a:buFont typeface="Arial" panose="020B0604020202020204" pitchFamily="34" charset="0"/>
              <a:buChar char="•"/>
            </a:pPr>
            <a:r>
              <a:rPr lang="en-US" altLang="en-US" sz="1800" b="0" dirty="0">
                <a:ea typeface="Open Sans"/>
                <a:cs typeface="Roboto Light"/>
              </a:rPr>
              <a:t>Wheeling framework under development in City of Cape Town, Stellenbosch and </a:t>
            </a:r>
            <a:r>
              <a:rPr lang="en-US" altLang="en-US" sz="1800" b="0" dirty="0" err="1">
                <a:ea typeface="Open Sans"/>
                <a:cs typeface="Roboto Light"/>
              </a:rPr>
              <a:t>Drakenstein</a:t>
            </a:r>
            <a:r>
              <a:rPr lang="en-US" altLang="en-US" sz="1800" b="0" dirty="0">
                <a:ea typeface="Open Sans"/>
                <a:cs typeface="Roboto Light"/>
              </a:rPr>
              <a:t>. Each of these municipalities has had a wheeling tariff in place. </a:t>
            </a:r>
            <a:endParaRPr lang="en-ZA" sz="1800" b="0" dirty="0"/>
          </a:p>
        </p:txBody>
      </p:sp>
      <p:sp>
        <p:nvSpPr>
          <p:cNvPr id="9" name="Title 1">
            <a:extLst>
              <a:ext uri="{FF2B5EF4-FFF2-40B4-BE49-F238E27FC236}">
                <a16:creationId xmlns:a16="http://schemas.microsoft.com/office/drawing/2014/main" xmlns="" id="{E1F4E567-D8C7-4C10-9E74-3A32F3810320}"/>
              </a:ext>
            </a:extLst>
          </p:cNvPr>
          <p:cNvSpPr txBox="1">
            <a:spLocks/>
          </p:cNvSpPr>
          <p:nvPr/>
        </p:nvSpPr>
        <p:spPr>
          <a:xfrm>
            <a:off x="251520" y="44624"/>
            <a:ext cx="8597205" cy="86409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lnSpcReduction="10000"/>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Achievements: </a:t>
            </a:r>
          </a:p>
          <a:p>
            <a:r>
              <a:rPr lang="en-ZA" dirty="0"/>
              <a:t>Development of a Smart Grid</a:t>
            </a:r>
          </a:p>
        </p:txBody>
      </p:sp>
      <p:pic>
        <p:nvPicPr>
          <p:cNvPr id="4098" name="Picture 2" descr="Image result for smart meter">
            <a:extLst>
              <a:ext uri="{FF2B5EF4-FFF2-40B4-BE49-F238E27FC236}">
                <a16:creationId xmlns:a16="http://schemas.microsoft.com/office/drawing/2014/main" xmlns="" id="{A63294CC-AE1D-4CB8-8EE8-F0CF9988367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0096" y="1567817"/>
            <a:ext cx="2724071" cy="387740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238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3658" y="1175831"/>
            <a:ext cx="8496944" cy="5257800"/>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ZA" sz="1800" b="0" dirty="0"/>
              <a:t>LNG will drive industrialisation in the Province: it will provide gas for industrial processes and gas for power.</a:t>
            </a:r>
          </a:p>
          <a:p>
            <a:pPr marL="742950" lvl="1" indent="-285750">
              <a:buFont typeface="Century Gothic" panose="020B0502020202020204" pitchFamily="34" charset="0"/>
              <a:buChar char="−"/>
            </a:pPr>
            <a:r>
              <a:rPr lang="en-ZA" sz="1800" dirty="0"/>
              <a:t>Natural gas is much cleaner than its alternatives.</a:t>
            </a:r>
          </a:p>
          <a:p>
            <a:pPr lvl="1">
              <a:lnSpc>
                <a:spcPct val="114000"/>
              </a:lnSpc>
              <a:spcBef>
                <a:spcPts val="600"/>
              </a:spcBef>
              <a:buClr>
                <a:srgbClr val="998F86"/>
              </a:buClr>
              <a:buFont typeface="Arial" panose="020B0604020202020204" pitchFamily="34" charset="0"/>
              <a:buChar char="•"/>
              <a:defRPr/>
            </a:pPr>
            <a:r>
              <a:rPr lang="en-ZA" sz="1800" dirty="0"/>
              <a:t>The Department has just completed a comprehensive feasibility study for the importation of natural gas (funded by the US Trade &amp; Development Agency)</a:t>
            </a:r>
          </a:p>
          <a:p>
            <a:pPr lvl="1">
              <a:lnSpc>
                <a:spcPct val="114000"/>
              </a:lnSpc>
              <a:spcBef>
                <a:spcPts val="600"/>
              </a:spcBef>
              <a:buClr>
                <a:srgbClr val="998F86"/>
              </a:buClr>
              <a:buFont typeface="Arial" panose="020B0604020202020204" pitchFamily="34" charset="0"/>
              <a:buChar char="•"/>
              <a:defRPr/>
            </a:pPr>
            <a:r>
              <a:rPr lang="en-ZA" sz="1800" dirty="0"/>
              <a:t>The Department has a Memorandum of Cooperation with Transnet to progress work into the development of appropriate infrastructure to facilitate a National Gas economy in the Western Cape. </a:t>
            </a:r>
          </a:p>
          <a:p>
            <a:pPr lvl="3">
              <a:lnSpc>
                <a:spcPct val="114000"/>
              </a:lnSpc>
              <a:spcBef>
                <a:spcPts val="600"/>
              </a:spcBef>
              <a:buClr>
                <a:srgbClr val="998F86"/>
              </a:buClr>
              <a:defRPr/>
            </a:pPr>
            <a:endParaRPr lang="en-ZA" sz="1800" dirty="0"/>
          </a:p>
          <a:p>
            <a:pPr lvl="2">
              <a:lnSpc>
                <a:spcPct val="114000"/>
              </a:lnSpc>
              <a:spcBef>
                <a:spcPts val="600"/>
              </a:spcBef>
              <a:buClr>
                <a:srgbClr val="998F86"/>
              </a:buClr>
              <a:defRPr/>
            </a:pPr>
            <a:endParaRPr lang="en-ZA" sz="1800" dirty="0"/>
          </a:p>
          <a:p>
            <a:pPr lvl="1">
              <a:lnSpc>
                <a:spcPct val="114000"/>
              </a:lnSpc>
              <a:spcBef>
                <a:spcPts val="600"/>
              </a:spcBef>
              <a:buClr>
                <a:srgbClr val="998F86"/>
              </a:buClr>
              <a:defRPr/>
            </a:pPr>
            <a:endParaRPr lang="en-ZA" sz="1800" dirty="0"/>
          </a:p>
          <a:p>
            <a:pPr lvl="1">
              <a:lnSpc>
                <a:spcPct val="114000"/>
              </a:lnSpc>
              <a:spcBef>
                <a:spcPts val="600"/>
              </a:spcBef>
              <a:buClr>
                <a:srgbClr val="998F86"/>
              </a:buClr>
              <a:defRPr/>
            </a:pPr>
            <a:endParaRPr lang="en-ZA" sz="1800" dirty="0"/>
          </a:p>
          <a:p>
            <a:pPr marL="0" lvl="1" indent="0">
              <a:lnSpc>
                <a:spcPct val="114000"/>
              </a:lnSpc>
              <a:spcBef>
                <a:spcPts val="600"/>
              </a:spcBef>
              <a:buNone/>
              <a:defRPr/>
            </a:pPr>
            <a:endParaRPr lang="en-ZA" sz="1800" dirty="0"/>
          </a:p>
          <a:p>
            <a:pPr marL="0" lvl="1" indent="0">
              <a:buNone/>
              <a:defRPr/>
            </a:pPr>
            <a:endParaRPr lang="en-ZA" sz="1800" dirty="0"/>
          </a:p>
          <a:p>
            <a:pPr marL="0"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800" b="0" i="0" u="none" strike="noStrike" kern="1200" cap="none" spc="0" normalizeH="0" baseline="0" noProof="0" dirty="0">
              <a:ln>
                <a:noFill/>
              </a:ln>
              <a:effectLst/>
              <a:uLnTx/>
              <a:uFillTx/>
              <a:latin typeface="Century Gothic" pitchFamily="34" charset="0"/>
              <a:ea typeface="+mn-ea"/>
              <a:cs typeface="+mn-cs"/>
            </a:endParaRPr>
          </a:p>
        </p:txBody>
      </p:sp>
      <p:sp>
        <p:nvSpPr>
          <p:cNvPr id="5" name="Title 1">
            <a:extLst>
              <a:ext uri="{FF2B5EF4-FFF2-40B4-BE49-F238E27FC236}">
                <a16:creationId xmlns:a16="http://schemas.microsoft.com/office/drawing/2014/main" xmlns="" id="{03B73CAF-4865-4269-A1F3-F40CCE2B497C}"/>
              </a:ext>
            </a:extLst>
          </p:cNvPr>
          <p:cNvSpPr txBox="1">
            <a:spLocks/>
          </p:cNvSpPr>
          <p:nvPr/>
        </p:nvSpPr>
        <p:spPr>
          <a:xfrm>
            <a:off x="273397" y="188640"/>
            <a:ext cx="8597205" cy="778475"/>
          </a:xfrm>
          <a:prstGeom prst="rect">
            <a:avLst/>
          </a:prstGeom>
          <a:noFill/>
          <a:extLst>
            <a:ext uri="{909E8E84-426E-40dd-AFC4-6F175D3DCCD1}">
              <a14:hiddenFill xmlns="" xmlns:a14="http://schemas.microsoft.com/office/drawing/2010/main">
                <a:solidFill>
                  <a:srgbClr val="00329B"/>
                </a:solidFill>
              </a14:hiddenFill>
            </a:ext>
          </a:extLst>
        </p:spPr>
        <p:txBody>
          <a:bodyPr vert="horz" wrap="none" lIns="72000" tIns="72000" rIns="72000" bIns="72000" rtlCol="0" anchor="ctr">
            <a:normAutofit fontScale="92500" lnSpcReduction="10000"/>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What have we done to promote </a:t>
            </a:r>
          </a:p>
          <a:p>
            <a:r>
              <a:rPr lang="en-ZA" dirty="0"/>
              <a:t>the importation of natural gas into the Western Cape?</a:t>
            </a:r>
            <a:endParaRPr lang="en-ZA" dirty="0">
              <a:solidFill>
                <a:srgbClr val="FF0000"/>
              </a:solidFill>
            </a:endParaRPr>
          </a:p>
        </p:txBody>
      </p:sp>
      <p:sp>
        <p:nvSpPr>
          <p:cNvPr id="3" name="Slide Number Placeholder 2">
            <a:extLst>
              <a:ext uri="{FF2B5EF4-FFF2-40B4-BE49-F238E27FC236}">
                <a16:creationId xmlns:a16="http://schemas.microsoft.com/office/drawing/2014/main" xmlns="" id="{2A2DA2B2-E2E4-41B7-BAA7-A03767C1B92B}"/>
              </a:ext>
            </a:extLst>
          </p:cNvPr>
          <p:cNvSpPr>
            <a:spLocks noGrp="1"/>
          </p:cNvSpPr>
          <p:nvPr>
            <p:ph type="sldNum" sz="quarter" idx="4"/>
          </p:nvPr>
        </p:nvSpPr>
        <p:spPr/>
        <p:txBody>
          <a:bodyPr/>
          <a:lstStyle/>
          <a:p>
            <a:fld id="{8406839F-D7A4-4E5D-B93D-768AD4D1DB36}" type="slidenum">
              <a:rPr lang="en-ZA" smtClean="0"/>
              <a:pPr/>
              <a:t>11</a:t>
            </a:fld>
            <a:endParaRPr lang="en-ZA" dirty="0"/>
          </a:p>
        </p:txBody>
      </p:sp>
    </p:spTree>
    <p:extLst>
      <p:ext uri="{BB962C8B-B14F-4D97-AF65-F5344CB8AC3E}">
        <p14:creationId xmlns:p14="http://schemas.microsoft.com/office/powerpoint/2010/main" xmlns="" val="295035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19B4C-A25E-40AE-A844-0D310286B18D}"/>
              </a:ext>
            </a:extLst>
          </p:cNvPr>
          <p:cNvSpPr>
            <a:spLocks noGrp="1"/>
          </p:cNvSpPr>
          <p:nvPr>
            <p:ph type="title"/>
          </p:nvPr>
        </p:nvSpPr>
        <p:spPr/>
        <p:txBody>
          <a:bodyPr>
            <a:normAutofit fontScale="90000"/>
          </a:bodyPr>
          <a:lstStyle/>
          <a:p>
            <a:r>
              <a:rPr lang="en-ZA" dirty="0"/>
              <a:t>Achievements: </a:t>
            </a:r>
            <a:br>
              <a:rPr lang="en-ZA" dirty="0"/>
            </a:br>
            <a:r>
              <a:rPr lang="en-ZA" dirty="0"/>
              <a:t>Promoting the Importation of Natural Gas</a:t>
            </a:r>
          </a:p>
        </p:txBody>
      </p:sp>
      <p:sp>
        <p:nvSpPr>
          <p:cNvPr id="4" name="Slide Number Placeholder 3">
            <a:extLst>
              <a:ext uri="{FF2B5EF4-FFF2-40B4-BE49-F238E27FC236}">
                <a16:creationId xmlns:a16="http://schemas.microsoft.com/office/drawing/2014/main" xmlns="" id="{BD25230F-9778-4B99-8DC2-13E03F0F92D9}"/>
              </a:ext>
            </a:extLst>
          </p:cNvPr>
          <p:cNvSpPr>
            <a:spLocks noGrp="1"/>
          </p:cNvSpPr>
          <p:nvPr>
            <p:ph type="sldNum" sz="quarter" idx="4"/>
          </p:nvPr>
        </p:nvSpPr>
        <p:spPr/>
        <p:txBody>
          <a:bodyPr/>
          <a:lstStyle/>
          <a:p>
            <a:fld id="{8406839F-D7A4-4E5D-B93D-768AD4D1DB36}" type="slidenum">
              <a:rPr lang="en-ZA" smtClean="0"/>
              <a:pPr/>
              <a:t>12</a:t>
            </a:fld>
            <a:endParaRPr lang="en-ZA" dirty="0"/>
          </a:p>
        </p:txBody>
      </p:sp>
      <p:pic>
        <p:nvPicPr>
          <p:cNvPr id="3074" name="Picture 2" descr="Image result for LNG Tanker">
            <a:extLst>
              <a:ext uri="{FF2B5EF4-FFF2-40B4-BE49-F238E27FC236}">
                <a16:creationId xmlns:a16="http://schemas.microsoft.com/office/drawing/2014/main" xmlns="" id="{91195498-E3D7-4C5D-9EFC-7647320D418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964" y="1198900"/>
            <a:ext cx="4136997" cy="2230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8" name="Picture 6" descr="Image result for caledon wind turbines">
            <a:extLst>
              <a:ext uri="{FF2B5EF4-FFF2-40B4-BE49-F238E27FC236}">
                <a16:creationId xmlns:a16="http://schemas.microsoft.com/office/drawing/2014/main" xmlns="" id="{5779E60E-F0F1-4292-811C-5DDAB50A194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0502" y="3861048"/>
            <a:ext cx="4191978" cy="23134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2" name="Rectangle 11">
            <a:extLst>
              <a:ext uri="{FF2B5EF4-FFF2-40B4-BE49-F238E27FC236}">
                <a16:creationId xmlns:a16="http://schemas.microsoft.com/office/drawing/2014/main" xmlns="" id="{A1F31F40-0D3D-40B7-A7E5-83F9566CA473}"/>
              </a:ext>
            </a:extLst>
          </p:cNvPr>
          <p:cNvSpPr/>
          <p:nvPr/>
        </p:nvSpPr>
        <p:spPr>
          <a:xfrm>
            <a:off x="4499992" y="1325086"/>
            <a:ext cx="4392488" cy="1569660"/>
          </a:xfrm>
          <a:prstGeom prst="rect">
            <a:avLst/>
          </a:prstGeom>
          <a:noFill/>
        </p:spPr>
        <p:txBody>
          <a:bodyPr wrap="square" lIns="91440" tIns="45720" rIns="91440" bIns="45720">
            <a:spAutoFit/>
          </a:bodyPr>
          <a:lstStyle/>
          <a:p>
            <a:r>
              <a:rPr lang="en-US" sz="1600" b="1" dirty="0">
                <a:ln w="0"/>
                <a:solidFill>
                  <a:schemeClr val="bg1">
                    <a:lumMod val="50000"/>
                  </a:schemeClr>
                </a:solidFill>
              </a:rPr>
              <a:t>Importation of Liquefied Natural Gas (LNG):</a:t>
            </a:r>
          </a:p>
          <a:p>
            <a:pPr marL="285750" indent="-285750">
              <a:buFont typeface="Arial" panose="020B0604020202020204" pitchFamily="34" charset="0"/>
              <a:buChar char="•"/>
            </a:pPr>
            <a:r>
              <a:rPr lang="en-ZA" sz="1600" dirty="0"/>
              <a:t>Province has completed 7 detailed studies to date, and is working with national stakeholders on this initiative. </a:t>
            </a:r>
          </a:p>
          <a:p>
            <a:pPr marL="285750" indent="-285750">
              <a:buFont typeface="Arial" panose="020B0604020202020204" pitchFamily="34" charset="0"/>
              <a:buChar char="•"/>
            </a:pPr>
            <a:endParaRPr lang="en-ZA" sz="1600" dirty="0"/>
          </a:p>
        </p:txBody>
      </p:sp>
      <p:sp>
        <p:nvSpPr>
          <p:cNvPr id="13" name="Rectangle 12">
            <a:extLst>
              <a:ext uri="{FF2B5EF4-FFF2-40B4-BE49-F238E27FC236}">
                <a16:creationId xmlns:a16="http://schemas.microsoft.com/office/drawing/2014/main" xmlns="" id="{0C85CE44-7BF4-4839-B22D-967E9E7C3561}"/>
              </a:ext>
            </a:extLst>
          </p:cNvPr>
          <p:cNvSpPr/>
          <p:nvPr/>
        </p:nvSpPr>
        <p:spPr>
          <a:xfrm>
            <a:off x="433553" y="4293096"/>
            <a:ext cx="4066439" cy="1569660"/>
          </a:xfrm>
          <a:prstGeom prst="rect">
            <a:avLst/>
          </a:prstGeom>
          <a:noFill/>
        </p:spPr>
        <p:txBody>
          <a:bodyPr wrap="square" lIns="91440" tIns="45720" rIns="91440" bIns="45720">
            <a:spAutoFit/>
          </a:bodyPr>
          <a:lstStyle/>
          <a:p>
            <a:r>
              <a:rPr lang="en-US" sz="1600" b="1" dirty="0">
                <a:ln w="0"/>
                <a:solidFill>
                  <a:schemeClr val="bg1">
                    <a:lumMod val="50000"/>
                  </a:schemeClr>
                </a:solidFill>
              </a:rPr>
              <a:t>Procuring energy from Independent Power Producers (IPPs):</a:t>
            </a:r>
          </a:p>
          <a:p>
            <a:pPr marL="285750" indent="-285750">
              <a:buFont typeface="Arial" panose="020B0604020202020204" pitchFamily="34" charset="0"/>
              <a:buChar char="•"/>
            </a:pPr>
            <a:r>
              <a:rPr lang="en-ZA" sz="1600" dirty="0"/>
              <a:t>City of Cape Town proceeding with the court action against Department of Energy(awaiting court date)</a:t>
            </a:r>
          </a:p>
        </p:txBody>
      </p:sp>
    </p:spTree>
    <p:extLst>
      <p:ext uri="{BB962C8B-B14F-4D97-AF65-F5344CB8AC3E}">
        <p14:creationId xmlns:p14="http://schemas.microsoft.com/office/powerpoint/2010/main" xmlns="" val="262089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a:bodyPr>
          <a:lstStyle/>
          <a:p>
            <a:r>
              <a:rPr lang="en-GB" dirty="0"/>
              <a:t>Initiatives under way</a:t>
            </a:r>
          </a:p>
        </p:txBody>
      </p:sp>
    </p:spTree>
    <p:custDataLst>
      <p:tags r:id="rId1"/>
    </p:custDataLst>
    <p:extLst>
      <p:ext uri="{BB962C8B-B14F-4D97-AF65-F5344CB8AC3E}">
        <p14:creationId xmlns:p14="http://schemas.microsoft.com/office/powerpoint/2010/main" xmlns="" val="32656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3658" y="1175831"/>
            <a:ext cx="8496944" cy="5257800"/>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n-ZA" sz="1800" b="1" dirty="0"/>
              <a:t>Objective</a:t>
            </a:r>
            <a:r>
              <a:rPr lang="en-ZA" sz="1800" dirty="0"/>
              <a:t>: to encourage municipal customers to install solar PV systems up to 1MW (requires no licence) </a:t>
            </a:r>
          </a:p>
          <a:p>
            <a:pPr marL="0" lvl="1" indent="0">
              <a:buNone/>
              <a:defRPr/>
            </a:pPr>
            <a:endParaRPr lang="en-ZA" sz="1800" dirty="0"/>
          </a:p>
          <a:p>
            <a:pPr marL="0" lvl="1" indent="0">
              <a:lnSpc>
                <a:spcPct val="114000"/>
              </a:lnSpc>
              <a:spcBef>
                <a:spcPts val="600"/>
              </a:spcBef>
              <a:buNone/>
              <a:defRPr/>
            </a:pPr>
            <a:r>
              <a:rPr lang="en-ZA" sz="1800" dirty="0"/>
              <a:t>Through three channels:</a:t>
            </a:r>
          </a:p>
          <a:p>
            <a:pPr lvl="1">
              <a:lnSpc>
                <a:spcPct val="114000"/>
              </a:lnSpc>
              <a:spcBef>
                <a:spcPts val="600"/>
              </a:spcBef>
              <a:buClr>
                <a:srgbClr val="998F86"/>
              </a:buClr>
              <a:buFont typeface="Arial" panose="020B0604020202020204" pitchFamily="34" charset="0"/>
              <a:buChar char="•"/>
              <a:defRPr/>
            </a:pPr>
            <a:r>
              <a:rPr lang="en-ZA" sz="1800" dirty="0"/>
              <a:t>Ensure the </a:t>
            </a:r>
            <a:r>
              <a:rPr lang="en-ZA" sz="1800" b="1" dirty="0"/>
              <a:t>enabling environment </a:t>
            </a:r>
            <a:r>
              <a:rPr lang="en-ZA" sz="1800" dirty="0"/>
              <a:t>is in place in municipalities for </a:t>
            </a:r>
            <a:r>
              <a:rPr lang="en-ZA" sz="1800" b="1" dirty="0"/>
              <a:t>grid-tied solar PV</a:t>
            </a:r>
            <a:r>
              <a:rPr lang="en-ZA" sz="1800" dirty="0"/>
              <a:t> (23 municipalities allow, 19 have </a:t>
            </a:r>
            <a:r>
              <a:rPr lang="en-ZA" sz="1800" dirty="0" err="1"/>
              <a:t>Nersa</a:t>
            </a:r>
            <a:r>
              <a:rPr lang="en-ZA" sz="1800" dirty="0"/>
              <a:t> approved feed-in tariffs)</a:t>
            </a:r>
          </a:p>
          <a:p>
            <a:pPr lvl="1">
              <a:lnSpc>
                <a:spcPct val="114000"/>
              </a:lnSpc>
              <a:spcBef>
                <a:spcPts val="600"/>
              </a:spcBef>
              <a:buClr>
                <a:srgbClr val="998F86"/>
              </a:buClr>
              <a:buFont typeface="Arial" panose="020B0604020202020204" pitchFamily="34" charset="0"/>
              <a:buChar char="•"/>
              <a:defRPr/>
            </a:pPr>
            <a:r>
              <a:rPr lang="en-ZA" sz="1800" dirty="0"/>
              <a:t>Introduce </a:t>
            </a:r>
            <a:r>
              <a:rPr lang="en-ZA" sz="1800" b="1" dirty="0"/>
              <a:t>a financing model to support investment in solar PV</a:t>
            </a:r>
            <a:r>
              <a:rPr lang="en-ZA" sz="1800" dirty="0"/>
              <a:t>, namely the Property Assessed Clean Energy (PACE) model </a:t>
            </a:r>
          </a:p>
          <a:p>
            <a:pPr lvl="3">
              <a:lnSpc>
                <a:spcPct val="114000"/>
              </a:lnSpc>
              <a:spcBef>
                <a:spcPts val="600"/>
              </a:spcBef>
              <a:buClr>
                <a:srgbClr val="998F86"/>
              </a:buClr>
              <a:defRPr/>
            </a:pPr>
            <a:r>
              <a:rPr lang="en-ZA" sz="1800" dirty="0"/>
              <a:t>PACE is an innovative mechanism for financing energy efficiency, water and renewable energy improvements on a private property. These are financed by an external loan via a PACE Entity and paid back through the municipal rates bill. No public funding is involved. </a:t>
            </a:r>
          </a:p>
          <a:p>
            <a:pPr lvl="1">
              <a:lnSpc>
                <a:spcPct val="114000"/>
              </a:lnSpc>
              <a:spcBef>
                <a:spcPts val="600"/>
              </a:spcBef>
              <a:buClr>
                <a:srgbClr val="998F86"/>
              </a:buClr>
              <a:buFont typeface="Arial" panose="020B0604020202020204" pitchFamily="34" charset="0"/>
              <a:buChar char="•"/>
              <a:defRPr/>
            </a:pPr>
            <a:r>
              <a:rPr lang="en-ZA" sz="1800" dirty="0"/>
              <a:t>Engage with businesses to demonstrate that there is a </a:t>
            </a:r>
            <a:r>
              <a:rPr lang="en-ZA" sz="1800" b="1" dirty="0"/>
              <a:t>clear business case</a:t>
            </a:r>
            <a:r>
              <a:rPr lang="en-ZA" sz="1800" dirty="0"/>
              <a:t> for solar PV while </a:t>
            </a:r>
            <a:r>
              <a:rPr lang="en-ZA" sz="1800" b="1" dirty="0"/>
              <a:t>remaining connected to the grid</a:t>
            </a:r>
            <a:r>
              <a:rPr lang="en-ZA" sz="1800" dirty="0"/>
              <a:t>. </a:t>
            </a:r>
          </a:p>
          <a:p>
            <a:pPr marL="0" lvl="1" indent="0">
              <a:lnSpc>
                <a:spcPct val="114000"/>
              </a:lnSpc>
              <a:spcBef>
                <a:spcPts val="600"/>
              </a:spcBef>
              <a:buNone/>
              <a:defRPr/>
            </a:pPr>
            <a:endParaRPr lang="en-ZA" sz="1800" dirty="0"/>
          </a:p>
          <a:p>
            <a:pPr marL="0" lvl="1" indent="0">
              <a:buNone/>
              <a:defRPr/>
            </a:pPr>
            <a:endParaRPr lang="en-ZA" sz="1800" dirty="0"/>
          </a:p>
          <a:p>
            <a:pPr marL="0"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800" b="0" i="0" u="none" strike="noStrike" kern="1200" cap="none" spc="0" normalizeH="0" baseline="0" noProof="0" dirty="0">
              <a:ln>
                <a:noFill/>
              </a:ln>
              <a:effectLst/>
              <a:uLnTx/>
              <a:uFillTx/>
              <a:latin typeface="Century Gothic" pitchFamily="34" charset="0"/>
              <a:ea typeface="+mn-ea"/>
              <a:cs typeface="+mn-cs"/>
            </a:endParaRPr>
          </a:p>
        </p:txBody>
      </p:sp>
      <p:sp>
        <p:nvSpPr>
          <p:cNvPr id="5" name="Title 1">
            <a:extLst>
              <a:ext uri="{FF2B5EF4-FFF2-40B4-BE49-F238E27FC236}">
                <a16:creationId xmlns:a16="http://schemas.microsoft.com/office/drawing/2014/main" xmlns="" id="{03B73CAF-4865-4269-A1F3-F40CCE2B497C}"/>
              </a:ext>
            </a:extLst>
          </p:cNvPr>
          <p:cNvSpPr txBox="1">
            <a:spLocks/>
          </p:cNvSpPr>
          <p:nvPr/>
        </p:nvSpPr>
        <p:spPr>
          <a:xfrm>
            <a:off x="273397" y="274261"/>
            <a:ext cx="8597205" cy="559256"/>
          </a:xfrm>
          <a:prstGeom prst="rect">
            <a:avLst/>
          </a:prstGeom>
          <a:noFill/>
          <a:extLst>
            <a:ext uri="{909E8E84-426E-40dd-AFC4-6F175D3DCCD1}">
              <a14:hiddenFill xmlns=""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Encouraging the uptake of solar PV (SSEG)</a:t>
            </a:r>
            <a:endParaRPr lang="en-ZA" dirty="0">
              <a:solidFill>
                <a:srgbClr val="FF0000"/>
              </a:solidFill>
            </a:endParaRPr>
          </a:p>
        </p:txBody>
      </p:sp>
      <p:sp>
        <p:nvSpPr>
          <p:cNvPr id="3" name="Slide Number Placeholder 2">
            <a:extLst>
              <a:ext uri="{FF2B5EF4-FFF2-40B4-BE49-F238E27FC236}">
                <a16:creationId xmlns:a16="http://schemas.microsoft.com/office/drawing/2014/main" xmlns="" id="{2A2DA2B2-E2E4-41B7-BAA7-A03767C1B92B}"/>
              </a:ext>
            </a:extLst>
          </p:cNvPr>
          <p:cNvSpPr>
            <a:spLocks noGrp="1"/>
          </p:cNvSpPr>
          <p:nvPr>
            <p:ph type="sldNum" sz="quarter" idx="4"/>
          </p:nvPr>
        </p:nvSpPr>
        <p:spPr/>
        <p:txBody>
          <a:bodyPr/>
          <a:lstStyle/>
          <a:p>
            <a:fld id="{8406839F-D7A4-4E5D-B93D-768AD4D1DB36}" type="slidenum">
              <a:rPr lang="en-ZA" smtClean="0"/>
              <a:pPr/>
              <a:t>14</a:t>
            </a:fld>
            <a:endParaRPr lang="en-ZA" dirty="0"/>
          </a:p>
        </p:txBody>
      </p:sp>
    </p:spTree>
    <p:extLst>
      <p:ext uri="{BB962C8B-B14F-4D97-AF65-F5344CB8AC3E}">
        <p14:creationId xmlns:p14="http://schemas.microsoft.com/office/powerpoint/2010/main" xmlns="" val="365552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3B73CAF-4865-4269-A1F3-F40CCE2B497C}"/>
              </a:ext>
            </a:extLst>
          </p:cNvPr>
          <p:cNvSpPr txBox="1">
            <a:spLocks/>
          </p:cNvSpPr>
          <p:nvPr/>
        </p:nvSpPr>
        <p:spPr>
          <a:xfrm>
            <a:off x="181803" y="264883"/>
            <a:ext cx="8854693"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Implement municipal wheeling</a:t>
            </a:r>
            <a:endParaRPr lang="en-ZA" dirty="0">
              <a:solidFill>
                <a:srgbClr val="FF0000"/>
              </a:solidFill>
            </a:endParaRPr>
          </a:p>
        </p:txBody>
      </p:sp>
      <p:sp>
        <p:nvSpPr>
          <p:cNvPr id="7" name="Content Placeholder 2">
            <a:extLst>
              <a:ext uri="{FF2B5EF4-FFF2-40B4-BE49-F238E27FC236}">
                <a16:creationId xmlns:a16="http://schemas.microsoft.com/office/drawing/2014/main" xmlns="" id="{32CE4CFF-8E6D-4AB0-B857-69D25F2E3C25}"/>
              </a:ext>
            </a:extLst>
          </p:cNvPr>
          <p:cNvSpPr txBox="1">
            <a:spLocks/>
          </p:cNvSpPr>
          <p:nvPr/>
        </p:nvSpPr>
        <p:spPr>
          <a:xfrm>
            <a:off x="295275" y="1052736"/>
            <a:ext cx="8496944" cy="5328592"/>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ZA" sz="1800" dirty="0"/>
              <a:t>What is Energy Wheeling: </a:t>
            </a:r>
            <a:r>
              <a:rPr lang="en-ZA" sz="1800" b="0" i="1" dirty="0"/>
              <a:t>Company A sells power from a generation system it owns – such as a rooftop solar PV system – via the electricity grid to Company B, and pays a fee to the municipality or Eskom for use of the network.</a:t>
            </a:r>
          </a:p>
          <a:p>
            <a:pPr lvl="0"/>
            <a:endParaRPr lang="en-ZA" sz="1800" dirty="0"/>
          </a:p>
          <a:p>
            <a:pPr lvl="0"/>
            <a:r>
              <a:rPr lang="en-ZA" sz="1800" dirty="0"/>
              <a:t>Potential with Wheeling:</a:t>
            </a:r>
          </a:p>
          <a:p>
            <a:pPr marL="465750" lvl="1" indent="-285750">
              <a:buClr>
                <a:schemeClr val="accent3"/>
              </a:buClr>
              <a:buFont typeface="Arial" panose="020B0604020202020204" pitchFamily="34" charset="0"/>
              <a:buChar char="•"/>
            </a:pPr>
            <a:r>
              <a:rPr lang="en-ZA" sz="1800" b="0" dirty="0"/>
              <a:t>Opportunities for large private investment in solar PV</a:t>
            </a:r>
          </a:p>
          <a:p>
            <a:pPr marL="465750" lvl="1" indent="-285750">
              <a:buClr>
                <a:schemeClr val="accent3"/>
              </a:buClr>
              <a:buFont typeface="Arial" panose="020B0604020202020204" pitchFamily="34" charset="0"/>
              <a:buChar char="•"/>
            </a:pPr>
            <a:r>
              <a:rPr lang="en-ZA" sz="1800" b="0" dirty="0"/>
              <a:t>Can be beneficial in energy-constrained municipalities </a:t>
            </a:r>
          </a:p>
          <a:p>
            <a:endParaRPr lang="en-ZA" dirty="0"/>
          </a:p>
          <a:p>
            <a:pPr marL="0" marR="0" lvl="1" indent="0" algn="l" defTabSz="914400" rtl="0" eaLnBrk="1" fontAlgn="auto" latinLnBrk="0" hangingPunct="1">
              <a:lnSpc>
                <a:spcPct val="100000"/>
              </a:lnSpc>
              <a:spcBef>
                <a:spcPts val="300"/>
              </a:spcBef>
              <a:spcAft>
                <a:spcPts val="0"/>
              </a:spcAft>
              <a:buClr>
                <a:srgbClr val="002060"/>
              </a:buClr>
              <a:buSzTx/>
              <a:buNone/>
              <a:tabLst/>
              <a:defRPr/>
            </a:pPr>
            <a:r>
              <a:rPr lang="en-ZA" sz="1800" b="1" dirty="0"/>
              <a:t>Work Under Way:</a:t>
            </a:r>
          </a:p>
          <a:p>
            <a:pPr lvl="2">
              <a:buClr>
                <a:srgbClr val="002060"/>
              </a:buClr>
              <a:defRPr/>
            </a:pPr>
            <a:r>
              <a:rPr lang="en-ZA" sz="1800" dirty="0" err="1"/>
              <a:t>GreenCape</a:t>
            </a:r>
            <a:r>
              <a:rPr lang="en-ZA" sz="1800" dirty="0"/>
              <a:t> has developed a wheeling framework which can be adjusted to suit each municipality – at the moment working with </a:t>
            </a:r>
            <a:r>
              <a:rPr lang="en-ZA" sz="1800" dirty="0" err="1"/>
              <a:t>Drakenstein</a:t>
            </a:r>
            <a:r>
              <a:rPr lang="en-ZA" sz="1800" dirty="0"/>
              <a:t> &amp; Stellenbosch.</a:t>
            </a:r>
          </a:p>
          <a:p>
            <a:pPr lvl="2">
              <a:buClr>
                <a:srgbClr val="002060"/>
              </a:buClr>
              <a:defRPr/>
            </a:pPr>
            <a:r>
              <a:rPr lang="en-ZA" sz="1800" dirty="0"/>
              <a:t>The City of Cape Town is busy testing wheeling within their system</a:t>
            </a:r>
          </a:p>
          <a:p>
            <a:pPr lvl="2">
              <a:buClr>
                <a:srgbClr val="002060"/>
              </a:buClr>
              <a:defRPr/>
            </a:pPr>
            <a:r>
              <a:rPr lang="en-ZA" sz="1800" dirty="0"/>
              <a:t>Wheeling should be possible in some Municipalities within the next two years</a:t>
            </a:r>
          </a:p>
        </p:txBody>
      </p:sp>
      <p:sp>
        <p:nvSpPr>
          <p:cNvPr id="3" name="Slide Number Placeholder 2">
            <a:extLst>
              <a:ext uri="{FF2B5EF4-FFF2-40B4-BE49-F238E27FC236}">
                <a16:creationId xmlns:a16="http://schemas.microsoft.com/office/drawing/2014/main" xmlns="" id="{3D86A1F0-7891-498D-86E2-E944230CB16D}"/>
              </a:ext>
            </a:extLst>
          </p:cNvPr>
          <p:cNvSpPr>
            <a:spLocks noGrp="1"/>
          </p:cNvSpPr>
          <p:nvPr>
            <p:ph type="sldNum" sz="quarter" idx="4"/>
          </p:nvPr>
        </p:nvSpPr>
        <p:spPr/>
        <p:txBody>
          <a:bodyPr/>
          <a:lstStyle/>
          <a:p>
            <a:fld id="{8406839F-D7A4-4E5D-B93D-768AD4D1DB36}" type="slidenum">
              <a:rPr lang="en-ZA" smtClean="0"/>
              <a:pPr/>
              <a:t>15</a:t>
            </a:fld>
            <a:endParaRPr lang="en-ZA" dirty="0"/>
          </a:p>
        </p:txBody>
      </p:sp>
    </p:spTree>
    <p:extLst>
      <p:ext uri="{BB962C8B-B14F-4D97-AF65-F5344CB8AC3E}">
        <p14:creationId xmlns:p14="http://schemas.microsoft.com/office/powerpoint/2010/main" xmlns="" val="279060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0A2CE3A-B113-40DC-B632-CEA57D8FB424}"/>
              </a:ext>
            </a:extLst>
          </p:cNvPr>
          <p:cNvSpPr>
            <a:spLocks noGrp="1"/>
          </p:cNvSpPr>
          <p:nvPr>
            <p:ph type="sldNum" sz="quarter" idx="4"/>
          </p:nvPr>
        </p:nvSpPr>
        <p:spPr/>
        <p:txBody>
          <a:bodyPr/>
          <a:lstStyle/>
          <a:p>
            <a:fld id="{8406839F-D7A4-4E5D-B93D-768AD4D1DB36}" type="slidenum">
              <a:rPr lang="en-ZA" smtClean="0"/>
              <a:pPr/>
              <a:t>16</a:t>
            </a:fld>
            <a:endParaRPr lang="en-ZA" dirty="0"/>
          </a:p>
        </p:txBody>
      </p:sp>
      <p:sp>
        <p:nvSpPr>
          <p:cNvPr id="7" name="Title 5">
            <a:extLst>
              <a:ext uri="{FF2B5EF4-FFF2-40B4-BE49-F238E27FC236}">
                <a16:creationId xmlns:a16="http://schemas.microsoft.com/office/drawing/2014/main" xmlns="" id="{E5D36DF4-AC02-4233-9C87-6A26E820D815}"/>
              </a:ext>
            </a:extLst>
          </p:cNvPr>
          <p:cNvSpPr>
            <a:spLocks noGrp="1"/>
          </p:cNvSpPr>
          <p:nvPr>
            <p:ph type="title"/>
          </p:nvPr>
        </p:nvSpPr>
        <p:spPr>
          <a:xfrm>
            <a:off x="295275" y="120787"/>
            <a:ext cx="8597205" cy="822906"/>
          </a:xfrm>
        </p:spPr>
        <p:txBody>
          <a:bodyPr>
            <a:normAutofit/>
          </a:bodyPr>
          <a:lstStyle/>
          <a:p>
            <a:r>
              <a:rPr lang="en-ZA" dirty="0"/>
              <a:t>Procure energy from Independent Power Producers</a:t>
            </a:r>
            <a:endParaRPr lang="en-GB" dirty="0"/>
          </a:p>
        </p:txBody>
      </p:sp>
      <p:sp>
        <p:nvSpPr>
          <p:cNvPr id="8" name="Content Placeholder 2">
            <a:extLst>
              <a:ext uri="{FF2B5EF4-FFF2-40B4-BE49-F238E27FC236}">
                <a16:creationId xmlns:a16="http://schemas.microsoft.com/office/drawing/2014/main" xmlns="" id="{6A3AF22F-61FE-4B92-B216-54D26C9ADD11}"/>
              </a:ext>
            </a:extLst>
          </p:cNvPr>
          <p:cNvSpPr txBox="1">
            <a:spLocks/>
          </p:cNvSpPr>
          <p:nvPr/>
        </p:nvSpPr>
        <p:spPr>
          <a:xfrm>
            <a:off x="395536" y="1052736"/>
            <a:ext cx="8424936" cy="5070188"/>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2"/>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rgbClr val="998F86"/>
              </a:buClr>
              <a:buNone/>
              <a:defRPr/>
            </a:pPr>
            <a:r>
              <a:rPr lang="en-ZA" sz="1750" b="1" dirty="0"/>
              <a:t>Objective</a:t>
            </a:r>
            <a:r>
              <a:rPr lang="en-ZA" sz="1750" dirty="0"/>
              <a:t>: to obtain permission for local municipalities to procure energy from IPPs</a:t>
            </a:r>
          </a:p>
          <a:p>
            <a:pPr marL="0" lvl="1" indent="0">
              <a:buClr>
                <a:srgbClr val="998F86"/>
              </a:buClr>
              <a:buNone/>
              <a:defRPr/>
            </a:pPr>
            <a:endParaRPr lang="en-US" sz="1750" dirty="0"/>
          </a:p>
          <a:p>
            <a:pPr lvl="1">
              <a:buClr>
                <a:srgbClr val="998F86"/>
              </a:buClr>
              <a:buFont typeface="Arial" panose="020B0604020202020204" pitchFamily="34" charset="0"/>
              <a:buChar char="•"/>
              <a:defRPr/>
            </a:pPr>
            <a:r>
              <a:rPr lang="en-US" sz="1750" b="1" dirty="0"/>
              <a:t> </a:t>
            </a:r>
            <a:r>
              <a:rPr lang="en-US" sz="1750" dirty="0"/>
              <a:t>The City of Cape Town has a </a:t>
            </a:r>
            <a:r>
              <a:rPr lang="en-US" sz="1750" b="1" dirty="0"/>
              <a:t>court case against </a:t>
            </a:r>
            <a:r>
              <a:rPr lang="en-US" sz="1750" dirty="0"/>
              <a:t>the DoE and NERSA to be allowed to procure electricity directly from Independent Power Producers (IPPs). </a:t>
            </a:r>
          </a:p>
          <a:p>
            <a:pPr lvl="1">
              <a:buClr>
                <a:srgbClr val="998F86"/>
              </a:buClr>
              <a:buFont typeface="Arial" panose="020B0604020202020204" pitchFamily="34" charset="0"/>
              <a:buChar char="•"/>
              <a:defRPr/>
            </a:pPr>
            <a:endParaRPr lang="en-US" sz="1750" dirty="0"/>
          </a:p>
          <a:p>
            <a:pPr lvl="1">
              <a:buClr>
                <a:srgbClr val="998F86"/>
              </a:buClr>
              <a:buFont typeface="Arial" panose="020B0604020202020204" pitchFamily="34" charset="0"/>
              <a:buChar char="•"/>
              <a:defRPr/>
            </a:pPr>
            <a:r>
              <a:rPr lang="en-US" sz="1750" dirty="0"/>
              <a:t> The WCG is engaging with national government to </a:t>
            </a:r>
            <a:r>
              <a:rPr lang="en-US" sz="1750" dirty="0" err="1"/>
              <a:t>authorise</a:t>
            </a:r>
            <a:r>
              <a:rPr lang="en-US" sz="1750" dirty="0"/>
              <a:t> municipalities to </a:t>
            </a:r>
            <a:r>
              <a:rPr lang="en-US" sz="1750" b="1" dirty="0"/>
              <a:t>procure energy from IPPs systems between 1-10MW </a:t>
            </a:r>
            <a:r>
              <a:rPr lang="en-US" sz="1750" dirty="0"/>
              <a:t>embedded in the municipal network. </a:t>
            </a:r>
          </a:p>
          <a:p>
            <a:pPr lvl="2">
              <a:buClr>
                <a:srgbClr val="998F86"/>
              </a:buClr>
              <a:buFont typeface="Century Gothic" panose="020B0502020202020204" pitchFamily="34" charset="0"/>
              <a:buChar char="−"/>
              <a:defRPr/>
            </a:pPr>
            <a:r>
              <a:rPr lang="en-US" sz="1750" dirty="0"/>
              <a:t>The Draft IRP 2018 (March 2019 update) has no cap up to 2022 and allows for 500 MW of Distributed Generation per year (presumed to be systems under 10 MW) from 2022 to 2030.</a:t>
            </a:r>
          </a:p>
          <a:p>
            <a:pPr lvl="2">
              <a:buClr>
                <a:srgbClr val="998F86"/>
              </a:buClr>
              <a:defRPr/>
            </a:pPr>
            <a:endParaRPr lang="en-US" sz="1750" dirty="0"/>
          </a:p>
          <a:p>
            <a:pPr lvl="1">
              <a:buClr>
                <a:srgbClr val="998F86"/>
              </a:buClr>
              <a:defRPr/>
            </a:pPr>
            <a:endParaRPr lang="en-US" sz="1750" dirty="0"/>
          </a:p>
          <a:p>
            <a:pPr lvl="1">
              <a:buClr>
                <a:srgbClr val="998F86"/>
              </a:buClr>
              <a:defRPr/>
            </a:pPr>
            <a:endParaRPr lang="en-US" sz="1750" dirty="0"/>
          </a:p>
        </p:txBody>
      </p:sp>
    </p:spTree>
    <p:extLst>
      <p:ext uri="{BB962C8B-B14F-4D97-AF65-F5344CB8AC3E}">
        <p14:creationId xmlns:p14="http://schemas.microsoft.com/office/powerpoint/2010/main" xmlns="" val="3000248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4CBE2-6E05-4A2C-BC99-657183475CA8}"/>
              </a:ext>
            </a:extLst>
          </p:cNvPr>
          <p:cNvSpPr>
            <a:spLocks noGrp="1"/>
          </p:cNvSpPr>
          <p:nvPr>
            <p:ph type="title"/>
          </p:nvPr>
        </p:nvSpPr>
        <p:spPr/>
        <p:txBody>
          <a:bodyPr/>
          <a:lstStyle/>
          <a:p>
            <a:r>
              <a:rPr lang="en-ZA" dirty="0"/>
              <a:t>City of Cape Town Own Generation</a:t>
            </a:r>
          </a:p>
        </p:txBody>
      </p:sp>
      <p:sp>
        <p:nvSpPr>
          <p:cNvPr id="4" name="Slide Number Placeholder 3">
            <a:extLst>
              <a:ext uri="{FF2B5EF4-FFF2-40B4-BE49-F238E27FC236}">
                <a16:creationId xmlns:a16="http://schemas.microsoft.com/office/drawing/2014/main" xmlns="" id="{DE364A84-E054-4212-A225-01E95DF7141B}"/>
              </a:ext>
            </a:extLst>
          </p:cNvPr>
          <p:cNvSpPr>
            <a:spLocks noGrp="1"/>
          </p:cNvSpPr>
          <p:nvPr>
            <p:ph type="sldNum" sz="quarter" idx="4"/>
          </p:nvPr>
        </p:nvSpPr>
        <p:spPr/>
        <p:txBody>
          <a:bodyPr/>
          <a:lstStyle/>
          <a:p>
            <a:fld id="{8406839F-D7A4-4E5D-B93D-768AD4D1DB36}" type="slidenum">
              <a:rPr lang="en-ZA" smtClean="0"/>
              <a:pPr/>
              <a:t>17</a:t>
            </a:fld>
            <a:endParaRPr lang="en-ZA" dirty="0"/>
          </a:p>
        </p:txBody>
      </p:sp>
      <p:sp>
        <p:nvSpPr>
          <p:cNvPr id="6" name="Text Placeholder 5">
            <a:extLst>
              <a:ext uri="{FF2B5EF4-FFF2-40B4-BE49-F238E27FC236}">
                <a16:creationId xmlns:a16="http://schemas.microsoft.com/office/drawing/2014/main" xmlns="" id="{D3D60967-81E9-40CF-B4DD-BB13008DDBB7}"/>
              </a:ext>
            </a:extLst>
          </p:cNvPr>
          <p:cNvSpPr>
            <a:spLocks noGrp="1"/>
          </p:cNvSpPr>
          <p:nvPr>
            <p:ph type="body" sz="quarter" idx="10"/>
          </p:nvPr>
        </p:nvSpPr>
        <p:spPr>
          <a:xfrm>
            <a:off x="295275" y="1053207"/>
            <a:ext cx="8597205" cy="4968081"/>
          </a:xfrm>
        </p:spPr>
        <p:txBody>
          <a:bodyPr>
            <a:normAutofit/>
          </a:bodyPr>
          <a:lstStyle/>
          <a:p>
            <a:pPr marL="0" lvl="1" indent="0">
              <a:buNone/>
              <a:defRPr/>
            </a:pPr>
            <a:r>
              <a:rPr lang="en-ZA" sz="1800" b="1" dirty="0"/>
              <a:t>As part of their commitment to diversifying energy sources, the City is investigating:</a:t>
            </a:r>
          </a:p>
          <a:p>
            <a:pPr lvl="2">
              <a:buClr>
                <a:srgbClr val="002060"/>
              </a:buClr>
              <a:defRPr/>
            </a:pPr>
            <a:r>
              <a:rPr lang="en-ZA" sz="1800" dirty="0"/>
              <a:t>10 MW City-Owned solar PV plant</a:t>
            </a:r>
          </a:p>
          <a:p>
            <a:pPr lvl="2">
              <a:buClr>
                <a:srgbClr val="002060"/>
              </a:buClr>
              <a:defRPr/>
            </a:pPr>
            <a:r>
              <a:rPr lang="en-ZA" sz="1800" dirty="0"/>
              <a:t>40 MW City-Owned solar PV plant</a:t>
            </a:r>
          </a:p>
          <a:p>
            <a:pPr lvl="3">
              <a:buClr>
                <a:srgbClr val="002060"/>
              </a:buClr>
              <a:buFont typeface="Century Gothic" panose="020B0502020202020204" pitchFamily="34" charset="0"/>
              <a:buChar char="−"/>
              <a:defRPr/>
            </a:pPr>
            <a:r>
              <a:rPr lang="en-ZA" sz="1800" dirty="0"/>
              <a:t>These two are based on approval from DoE</a:t>
            </a:r>
          </a:p>
          <a:p>
            <a:pPr lvl="2">
              <a:buClr>
                <a:srgbClr val="002060"/>
              </a:buClr>
              <a:defRPr/>
            </a:pPr>
            <a:r>
              <a:rPr lang="en-US" sz="1800" dirty="0"/>
              <a:t>The potential role it could play with respect to development of Natural Gas – including up to 300MW of gas to power and gas distribution</a:t>
            </a:r>
            <a:endParaRPr lang="en-ZA" sz="1800" dirty="0"/>
          </a:p>
          <a:p>
            <a:pPr lvl="2">
              <a:buClr>
                <a:srgbClr val="002060"/>
              </a:buClr>
              <a:defRPr/>
            </a:pPr>
            <a:r>
              <a:rPr lang="en-ZA" sz="1800" dirty="0"/>
              <a:t>Expansion of rooftop PV on City Buildings</a:t>
            </a:r>
          </a:p>
          <a:p>
            <a:pPr lvl="3">
              <a:buClr>
                <a:srgbClr val="002060"/>
              </a:buClr>
              <a:buFont typeface="Century Gothic" panose="020B0502020202020204" pitchFamily="34" charset="0"/>
              <a:buChar char="−"/>
              <a:defRPr/>
            </a:pPr>
            <a:r>
              <a:rPr lang="en-ZA" sz="1800" dirty="0"/>
              <a:t>60 buildings have been identified / shortlisted as potential rooftop PV sites. Initial plan is for 3 sites over the next year.</a:t>
            </a:r>
          </a:p>
          <a:p>
            <a:pPr marL="0" lvl="1" indent="0">
              <a:buNone/>
              <a:defRPr/>
            </a:pPr>
            <a:endParaRPr lang="en-ZA" sz="1800" dirty="0"/>
          </a:p>
          <a:p>
            <a:pPr marL="465750" lvl="1" indent="-285750">
              <a:buFontTx/>
              <a:buChar char="-"/>
            </a:pPr>
            <a:endParaRPr lang="en-ZA" dirty="0"/>
          </a:p>
        </p:txBody>
      </p:sp>
    </p:spTree>
    <p:extLst>
      <p:ext uri="{BB962C8B-B14F-4D97-AF65-F5344CB8AC3E}">
        <p14:creationId xmlns:p14="http://schemas.microsoft.com/office/powerpoint/2010/main" xmlns="" val="3097846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636514B-FB58-451D-B4CC-C016B30D72DA}"/>
              </a:ext>
            </a:extLst>
          </p:cNvPr>
          <p:cNvSpPr>
            <a:spLocks noGrp="1"/>
          </p:cNvSpPr>
          <p:nvPr>
            <p:ph type="body" sz="quarter" idx="10"/>
          </p:nvPr>
        </p:nvSpPr>
        <p:spPr/>
        <p:txBody>
          <a:bodyPr/>
          <a:lstStyle/>
          <a:p>
            <a:r>
              <a:rPr lang="en-ZA" dirty="0"/>
              <a:t>Dr Hildegarde Fast	</a:t>
            </a:r>
          </a:p>
        </p:txBody>
      </p:sp>
      <p:sp>
        <p:nvSpPr>
          <p:cNvPr id="3" name="Text Placeholder 2">
            <a:extLst>
              <a:ext uri="{FF2B5EF4-FFF2-40B4-BE49-F238E27FC236}">
                <a16:creationId xmlns:a16="http://schemas.microsoft.com/office/drawing/2014/main" xmlns="" id="{9369E486-0218-4C2C-858E-37167A4388E5}"/>
              </a:ext>
            </a:extLst>
          </p:cNvPr>
          <p:cNvSpPr>
            <a:spLocks noGrp="1"/>
          </p:cNvSpPr>
          <p:nvPr>
            <p:ph type="body" sz="quarter" idx="11"/>
          </p:nvPr>
        </p:nvSpPr>
        <p:spPr/>
        <p:txBody>
          <a:bodyPr/>
          <a:lstStyle/>
          <a:p>
            <a:r>
              <a:rPr lang="en-ZA" dirty="0"/>
              <a:t>DDG: Energy Security Game Changer</a:t>
            </a:r>
          </a:p>
        </p:txBody>
      </p:sp>
      <p:sp>
        <p:nvSpPr>
          <p:cNvPr id="4" name="Text Placeholder 3">
            <a:extLst>
              <a:ext uri="{FF2B5EF4-FFF2-40B4-BE49-F238E27FC236}">
                <a16:creationId xmlns:a16="http://schemas.microsoft.com/office/drawing/2014/main" xmlns="" id="{25D786D5-5CCE-4620-A94A-CEF5C5733813}"/>
              </a:ext>
            </a:extLst>
          </p:cNvPr>
          <p:cNvSpPr>
            <a:spLocks noGrp="1"/>
          </p:cNvSpPr>
          <p:nvPr>
            <p:ph type="body" sz="quarter" idx="12"/>
          </p:nvPr>
        </p:nvSpPr>
        <p:spPr/>
        <p:txBody>
          <a:bodyPr/>
          <a:lstStyle/>
          <a:p>
            <a:r>
              <a:rPr lang="en-ZA"/>
              <a:t>021 483 0848</a:t>
            </a:r>
            <a:endParaRPr lang="en-ZA" dirty="0"/>
          </a:p>
        </p:txBody>
      </p:sp>
      <p:sp>
        <p:nvSpPr>
          <p:cNvPr id="6" name="Text Placeholder 5">
            <a:extLst>
              <a:ext uri="{FF2B5EF4-FFF2-40B4-BE49-F238E27FC236}">
                <a16:creationId xmlns:a16="http://schemas.microsoft.com/office/drawing/2014/main" xmlns="" id="{3EF7CB4C-2DD2-4010-81E1-0D677A4C77E2}"/>
              </a:ext>
            </a:extLst>
          </p:cNvPr>
          <p:cNvSpPr>
            <a:spLocks noGrp="1"/>
          </p:cNvSpPr>
          <p:nvPr>
            <p:ph type="body" sz="quarter" idx="14"/>
          </p:nvPr>
        </p:nvSpPr>
        <p:spPr/>
        <p:txBody>
          <a:bodyPr/>
          <a:lstStyle/>
          <a:p>
            <a:r>
              <a:rPr lang="en-ZA" dirty="0"/>
              <a:t>Hildegarde.Fast@westerncape.gov.za</a:t>
            </a:r>
          </a:p>
        </p:txBody>
      </p:sp>
      <p:sp>
        <p:nvSpPr>
          <p:cNvPr id="7" name="Text Placeholder 6">
            <a:extLst>
              <a:ext uri="{FF2B5EF4-FFF2-40B4-BE49-F238E27FC236}">
                <a16:creationId xmlns:a16="http://schemas.microsoft.com/office/drawing/2014/main" xmlns="" id="{32FEF7C0-ECEB-4A17-876A-F49A05E92B1D}"/>
              </a:ext>
            </a:extLst>
          </p:cNvPr>
          <p:cNvSpPr>
            <a:spLocks noGrp="1"/>
          </p:cNvSpPr>
          <p:nvPr>
            <p:ph type="body" sz="quarter" idx="15"/>
          </p:nvPr>
        </p:nvSpPr>
        <p:spPr/>
        <p:txBody>
          <a:bodyPr/>
          <a:lstStyle/>
          <a:p>
            <a:r>
              <a:rPr lang="en-ZA" dirty="0"/>
              <a:t>Website: </a:t>
            </a:r>
            <a:r>
              <a:rPr lang="en-ZA" dirty="0">
                <a:hlinkClick r:id="rId2"/>
              </a:rPr>
              <a:t>www.switchandsave.co.za</a:t>
            </a:r>
            <a:r>
              <a:rPr lang="en-ZA" dirty="0"/>
              <a:t>   </a:t>
            </a:r>
          </a:p>
        </p:txBody>
      </p:sp>
    </p:spTree>
    <p:extLst>
      <p:ext uri="{BB962C8B-B14F-4D97-AF65-F5344CB8AC3E}">
        <p14:creationId xmlns:p14="http://schemas.microsoft.com/office/powerpoint/2010/main" xmlns="" val="198533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Shape 855"/>
          <p:cNvSpPr/>
          <p:nvPr/>
        </p:nvSpPr>
        <p:spPr>
          <a:xfrm>
            <a:off x="4672983" y="2002276"/>
            <a:ext cx="2140404" cy="358497"/>
          </a:xfrm>
          <a:custGeom>
            <a:avLst/>
            <a:gdLst/>
            <a:ahLst/>
            <a:cxnLst>
              <a:cxn ang="0">
                <a:pos x="wd2" y="hd2"/>
              </a:cxn>
              <a:cxn ang="5400000">
                <a:pos x="wd2" y="hd2"/>
              </a:cxn>
              <a:cxn ang="10800000">
                <a:pos x="wd2" y="hd2"/>
              </a:cxn>
              <a:cxn ang="16200000">
                <a:pos x="wd2" y="hd2"/>
              </a:cxn>
            </a:cxnLst>
            <a:rect l="0" t="0" r="r" b="b"/>
            <a:pathLst>
              <a:path w="21600" h="21600" extrusionOk="0">
                <a:moveTo>
                  <a:pt x="8108" y="21106"/>
                </a:moveTo>
                <a:cubicBezTo>
                  <a:pt x="5850" y="10121"/>
                  <a:pt x="3055" y="2864"/>
                  <a:pt x="0" y="1061"/>
                </a:cubicBezTo>
                <a:lnTo>
                  <a:pt x="0" y="0"/>
                </a:lnTo>
                <a:cubicBezTo>
                  <a:pt x="2997" y="1679"/>
                  <a:pt x="5805" y="8566"/>
                  <a:pt x="8145" y="19921"/>
                </a:cubicBezTo>
                <a:lnTo>
                  <a:pt x="11374" y="642"/>
                </a:lnTo>
                <a:lnTo>
                  <a:pt x="11374" y="420"/>
                </a:lnTo>
                <a:lnTo>
                  <a:pt x="21600" y="420"/>
                </a:lnTo>
                <a:lnTo>
                  <a:pt x="21600" y="1827"/>
                </a:lnTo>
                <a:lnTo>
                  <a:pt x="11502" y="1827"/>
                </a:lnTo>
                <a:lnTo>
                  <a:pt x="8191" y="21600"/>
                </a:lnTo>
                <a:lnTo>
                  <a:pt x="8108" y="21106"/>
                </a:lnTo>
              </a:path>
            </a:pathLst>
          </a:custGeom>
          <a:solidFill>
            <a:srgbClr val="FFC600"/>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56" name="Shape 856"/>
          <p:cNvSpPr/>
          <p:nvPr/>
        </p:nvSpPr>
        <p:spPr>
          <a:xfrm>
            <a:off x="2256228" y="4628746"/>
            <a:ext cx="2140404" cy="358497"/>
          </a:xfrm>
          <a:custGeom>
            <a:avLst/>
            <a:gdLst/>
            <a:ahLst/>
            <a:cxnLst>
              <a:cxn ang="0">
                <a:pos x="wd2" y="hd2"/>
              </a:cxn>
              <a:cxn ang="5400000">
                <a:pos x="wd2" y="hd2"/>
              </a:cxn>
              <a:cxn ang="10800000">
                <a:pos x="wd2" y="hd2"/>
              </a:cxn>
              <a:cxn ang="16200000">
                <a:pos x="wd2" y="hd2"/>
              </a:cxn>
            </a:cxnLst>
            <a:rect l="0" t="0" r="r" b="b"/>
            <a:pathLst>
              <a:path w="21600" h="21600" extrusionOk="0">
                <a:moveTo>
                  <a:pt x="13492" y="494"/>
                </a:moveTo>
                <a:cubicBezTo>
                  <a:pt x="15754" y="11479"/>
                  <a:pt x="18549" y="18736"/>
                  <a:pt x="21600" y="20539"/>
                </a:cubicBezTo>
                <a:lnTo>
                  <a:pt x="21600" y="21600"/>
                </a:lnTo>
                <a:cubicBezTo>
                  <a:pt x="18607" y="19921"/>
                  <a:pt x="15800" y="13034"/>
                  <a:pt x="13459" y="1679"/>
                </a:cubicBezTo>
                <a:lnTo>
                  <a:pt x="10230" y="20958"/>
                </a:lnTo>
                <a:lnTo>
                  <a:pt x="10230" y="21180"/>
                </a:lnTo>
                <a:lnTo>
                  <a:pt x="0" y="21180"/>
                </a:lnTo>
                <a:lnTo>
                  <a:pt x="0" y="19773"/>
                </a:lnTo>
                <a:lnTo>
                  <a:pt x="10102" y="19773"/>
                </a:lnTo>
                <a:lnTo>
                  <a:pt x="13409" y="0"/>
                </a:lnTo>
                <a:lnTo>
                  <a:pt x="13492" y="494"/>
                </a:lnTo>
              </a:path>
            </a:pathLst>
          </a:custGeom>
          <a:solidFill>
            <a:srgbClr val="FFC600"/>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60" name="Shape 860"/>
          <p:cNvSpPr/>
          <p:nvPr/>
        </p:nvSpPr>
        <p:spPr>
          <a:xfrm>
            <a:off x="1814778" y="3494759"/>
            <a:ext cx="1550644" cy="8274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953" y="0"/>
                </a:lnTo>
                <a:lnTo>
                  <a:pt x="16953" y="299"/>
                </a:lnTo>
                <a:cubicBezTo>
                  <a:pt x="17375" y="8221"/>
                  <a:pt x="19043" y="15461"/>
                  <a:pt x="21600" y="21269"/>
                </a:cubicBezTo>
                <a:lnTo>
                  <a:pt x="21423" y="21600"/>
                </a:lnTo>
                <a:cubicBezTo>
                  <a:pt x="18770" y="15578"/>
                  <a:pt x="17164" y="8350"/>
                  <a:pt x="16731" y="598"/>
                </a:cubicBezTo>
                <a:lnTo>
                  <a:pt x="0" y="598"/>
                </a:lnTo>
                <a:lnTo>
                  <a:pt x="0" y="0"/>
                </a:lnTo>
              </a:path>
            </a:pathLst>
          </a:custGeom>
          <a:solidFill>
            <a:srgbClr val="8FAD15"/>
          </a:solidFill>
          <a:ln w="3175">
            <a:solidFill>
              <a:srgbClr val="8FAD29"/>
            </a:solidFill>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63" name="Shape 863"/>
          <p:cNvSpPr/>
          <p:nvPr/>
        </p:nvSpPr>
        <p:spPr>
          <a:xfrm>
            <a:off x="2972481" y="2496742"/>
            <a:ext cx="495568" cy="832830"/>
          </a:xfrm>
          <a:custGeom>
            <a:avLst/>
            <a:gdLst/>
            <a:ahLst/>
            <a:cxnLst>
              <a:cxn ang="0">
                <a:pos x="wd2" y="hd2"/>
              </a:cxn>
              <a:cxn ang="5400000">
                <a:pos x="wd2" y="hd2"/>
              </a:cxn>
              <a:cxn ang="10800000">
                <a:pos x="wd2" y="hd2"/>
              </a:cxn>
              <a:cxn ang="16200000">
                <a:pos x="wd2" y="hd2"/>
              </a:cxn>
            </a:cxnLst>
            <a:rect l="0" t="0" r="r" b="b"/>
            <a:pathLst>
              <a:path w="21600" h="21600" extrusionOk="0">
                <a:moveTo>
                  <a:pt x="21600" y="3354"/>
                </a:moveTo>
                <a:cubicBezTo>
                  <a:pt x="14566" y="8385"/>
                  <a:pt x="10008" y="14680"/>
                  <a:pt x="8886" y="21600"/>
                </a:cubicBezTo>
                <a:lnTo>
                  <a:pt x="0" y="21091"/>
                </a:lnTo>
                <a:cubicBezTo>
                  <a:pt x="0" y="21091"/>
                  <a:pt x="659" y="8184"/>
                  <a:pt x="14815" y="0"/>
                </a:cubicBezTo>
                <a:lnTo>
                  <a:pt x="21600" y="3354"/>
                </a:lnTo>
              </a:path>
            </a:pathLst>
          </a:custGeom>
          <a:solidFill>
            <a:srgbClr val="6C6054"/>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64" name="Shape 864"/>
          <p:cNvSpPr/>
          <p:nvPr/>
        </p:nvSpPr>
        <p:spPr>
          <a:xfrm>
            <a:off x="2997023" y="3556866"/>
            <a:ext cx="493765" cy="823813"/>
          </a:xfrm>
          <a:custGeom>
            <a:avLst/>
            <a:gdLst/>
            <a:ahLst/>
            <a:cxnLst>
              <a:cxn ang="0">
                <a:pos x="wd2" y="hd2"/>
              </a:cxn>
              <a:cxn ang="5400000">
                <a:pos x="wd2" y="hd2"/>
              </a:cxn>
              <a:cxn ang="10800000">
                <a:pos x="wd2" y="hd2"/>
              </a:cxn>
              <a:cxn ang="16200000">
                <a:pos x="wd2" y="hd2"/>
              </a:cxn>
            </a:cxnLst>
            <a:rect l="0" t="0" r="r" b="b"/>
            <a:pathLst>
              <a:path w="21600" h="21600" extrusionOk="0">
                <a:moveTo>
                  <a:pt x="8923" y="0"/>
                </a:moveTo>
                <a:cubicBezTo>
                  <a:pt x="10085" y="6871"/>
                  <a:pt x="14626" y="13099"/>
                  <a:pt x="21600" y="18127"/>
                </a:cubicBezTo>
                <a:lnTo>
                  <a:pt x="14591" y="21600"/>
                </a:lnTo>
                <a:cubicBezTo>
                  <a:pt x="14591" y="21600"/>
                  <a:pt x="1359" y="13528"/>
                  <a:pt x="0" y="547"/>
                </a:cubicBezTo>
                <a:lnTo>
                  <a:pt x="8923" y="0"/>
                </a:lnTo>
              </a:path>
            </a:pathLst>
          </a:custGeom>
          <a:solidFill>
            <a:srgbClr val="8FAD15"/>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65" name="Shape 865"/>
          <p:cNvSpPr/>
          <p:nvPr/>
        </p:nvSpPr>
        <p:spPr>
          <a:xfrm>
            <a:off x="3563801" y="4511011"/>
            <a:ext cx="832831" cy="501020"/>
          </a:xfrm>
          <a:custGeom>
            <a:avLst/>
            <a:gdLst/>
            <a:ahLst/>
            <a:cxnLst>
              <a:cxn ang="0">
                <a:pos x="wd2" y="hd2"/>
              </a:cxn>
              <a:cxn ang="5400000">
                <a:pos x="wd2" y="hd2"/>
              </a:cxn>
              <a:cxn ang="10800000">
                <a:pos x="wd2" y="hd2"/>
              </a:cxn>
              <a:cxn ang="16200000">
                <a:pos x="wd2" y="hd2"/>
              </a:cxn>
            </a:cxnLst>
            <a:rect l="0" t="0" r="r" b="b"/>
            <a:pathLst>
              <a:path w="21600" h="21220" extrusionOk="0">
                <a:moveTo>
                  <a:pt x="3445" y="0"/>
                </a:moveTo>
                <a:cubicBezTo>
                  <a:pt x="8468" y="6790"/>
                  <a:pt x="14721" y="11242"/>
                  <a:pt x="21600" y="12264"/>
                </a:cubicBezTo>
                <a:lnTo>
                  <a:pt x="21059" y="21219"/>
                </a:lnTo>
                <a:cubicBezTo>
                  <a:pt x="21059" y="21219"/>
                  <a:pt x="10652" y="21600"/>
                  <a:pt x="0" y="6790"/>
                </a:cubicBezTo>
                <a:lnTo>
                  <a:pt x="3445" y="0"/>
                </a:lnTo>
              </a:path>
            </a:pathLst>
          </a:custGeom>
          <a:solidFill>
            <a:srgbClr val="FFC600"/>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66" name="Shape 866"/>
          <p:cNvSpPr/>
          <p:nvPr/>
        </p:nvSpPr>
        <p:spPr>
          <a:xfrm>
            <a:off x="4633306" y="4516423"/>
            <a:ext cx="832831" cy="488353"/>
          </a:xfrm>
          <a:custGeom>
            <a:avLst/>
            <a:gdLst/>
            <a:ahLst/>
            <a:cxnLst>
              <a:cxn ang="0">
                <a:pos x="wd2" y="hd2"/>
              </a:cxn>
              <a:cxn ang="5400000">
                <a:pos x="wd2" y="hd2"/>
              </a:cxn>
              <a:cxn ang="10800000">
                <a:pos x="wd2" y="hd2"/>
              </a:cxn>
              <a:cxn ang="16200000">
                <a:pos x="wd2" y="hd2"/>
              </a:cxn>
            </a:cxnLst>
            <a:rect l="0" t="0" r="r" b="b"/>
            <a:pathLst>
              <a:path w="21600" h="21600" extrusionOk="0">
                <a:moveTo>
                  <a:pt x="0" y="12663"/>
                </a:moveTo>
                <a:cubicBezTo>
                  <a:pt x="6920" y="11632"/>
                  <a:pt x="13247" y="7037"/>
                  <a:pt x="18310" y="0"/>
                </a:cubicBezTo>
                <a:lnTo>
                  <a:pt x="21600" y="6838"/>
                </a:lnTo>
                <a:cubicBezTo>
                  <a:pt x="13692" y="20623"/>
                  <a:pt x="456" y="21600"/>
                  <a:pt x="456" y="21600"/>
                </a:cubicBezTo>
                <a:lnTo>
                  <a:pt x="0" y="12663"/>
                </a:lnTo>
              </a:path>
            </a:pathLst>
          </a:custGeom>
          <a:solidFill>
            <a:srgbClr val="007DBA"/>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dirty="0"/>
          </a:p>
        </p:txBody>
      </p:sp>
      <p:sp>
        <p:nvSpPr>
          <p:cNvPr id="867" name="Shape 867"/>
          <p:cNvSpPr/>
          <p:nvPr/>
        </p:nvSpPr>
        <p:spPr>
          <a:xfrm>
            <a:off x="5515241" y="3643505"/>
            <a:ext cx="502782" cy="832831"/>
          </a:xfrm>
          <a:custGeom>
            <a:avLst/>
            <a:gdLst/>
            <a:ahLst/>
            <a:cxnLst>
              <a:cxn ang="0">
                <a:pos x="wd2" y="hd2"/>
              </a:cxn>
              <a:cxn ang="5400000">
                <a:pos x="wd2" y="hd2"/>
              </a:cxn>
              <a:cxn ang="10800000">
                <a:pos x="wd2" y="hd2"/>
              </a:cxn>
              <a:cxn ang="16200000">
                <a:pos x="wd2" y="hd2"/>
              </a:cxn>
            </a:cxnLst>
            <a:rect l="0" t="0" r="r" b="b"/>
            <a:pathLst>
              <a:path w="21600" h="21600" extrusionOk="0">
                <a:moveTo>
                  <a:pt x="12626" y="0"/>
                </a:moveTo>
                <a:lnTo>
                  <a:pt x="21600" y="541"/>
                </a:lnTo>
                <a:cubicBezTo>
                  <a:pt x="21196" y="12655"/>
                  <a:pt x="6972" y="21600"/>
                  <a:pt x="6972" y="21600"/>
                </a:cubicBezTo>
                <a:lnTo>
                  <a:pt x="0" y="18071"/>
                </a:lnTo>
                <a:cubicBezTo>
                  <a:pt x="6937" y="13079"/>
                  <a:pt x="11485" y="6857"/>
                  <a:pt x="12626" y="0"/>
                </a:cubicBezTo>
              </a:path>
            </a:pathLst>
          </a:custGeom>
          <a:solidFill>
            <a:srgbClr val="6C6054"/>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68" name="Shape 868"/>
          <p:cNvSpPr/>
          <p:nvPr/>
        </p:nvSpPr>
        <p:spPr>
          <a:xfrm>
            <a:off x="5579610" y="2523637"/>
            <a:ext cx="493764" cy="832831"/>
          </a:xfrm>
          <a:custGeom>
            <a:avLst/>
            <a:gdLst/>
            <a:ahLst/>
            <a:cxnLst>
              <a:cxn ang="0">
                <a:pos x="wd2" y="hd2"/>
              </a:cxn>
              <a:cxn ang="5400000">
                <a:pos x="wd2" y="hd2"/>
              </a:cxn>
              <a:cxn ang="10800000">
                <a:pos x="wd2" y="hd2"/>
              </a:cxn>
              <a:cxn ang="16200000">
                <a:pos x="wd2" y="hd2"/>
              </a:cxn>
            </a:cxnLst>
            <a:rect l="0" t="0" r="r" b="b"/>
            <a:pathLst>
              <a:path w="21600" h="21600" extrusionOk="0">
                <a:moveTo>
                  <a:pt x="12463" y="21600"/>
                </a:moveTo>
                <a:cubicBezTo>
                  <a:pt x="11444" y="14718"/>
                  <a:pt x="6902" y="8441"/>
                  <a:pt x="0" y="3383"/>
                </a:cubicBezTo>
                <a:lnTo>
                  <a:pt x="7009" y="0"/>
                </a:lnTo>
                <a:cubicBezTo>
                  <a:pt x="21493" y="9363"/>
                  <a:pt x="21600" y="21123"/>
                  <a:pt x="21600" y="21123"/>
                </a:cubicBezTo>
                <a:lnTo>
                  <a:pt x="12463" y="21600"/>
                </a:lnTo>
              </a:path>
            </a:pathLst>
          </a:custGeom>
          <a:solidFill>
            <a:srgbClr val="8FAD15"/>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dirty="0"/>
          </a:p>
        </p:txBody>
      </p:sp>
      <p:sp>
        <p:nvSpPr>
          <p:cNvPr id="869" name="Shape 869"/>
          <p:cNvSpPr/>
          <p:nvPr/>
        </p:nvSpPr>
        <p:spPr>
          <a:xfrm>
            <a:off x="4653144" y="2020311"/>
            <a:ext cx="831028" cy="499174"/>
          </a:xfrm>
          <a:custGeom>
            <a:avLst/>
            <a:gdLst/>
            <a:ahLst/>
            <a:cxnLst>
              <a:cxn ang="0">
                <a:pos x="wd2" y="hd2"/>
              </a:cxn>
              <a:cxn ang="5400000">
                <a:pos x="wd2" y="hd2"/>
              </a:cxn>
              <a:cxn ang="10800000">
                <a:pos x="wd2" y="hd2"/>
              </a:cxn>
              <a:cxn ang="16200000">
                <a:pos x="wd2" y="hd2"/>
              </a:cxn>
            </a:cxnLst>
            <a:rect l="0" t="0" r="r" b="b"/>
            <a:pathLst>
              <a:path w="21600" h="21600" extrusionOk="0">
                <a:moveTo>
                  <a:pt x="18188" y="21600"/>
                </a:moveTo>
                <a:cubicBezTo>
                  <a:pt x="13170" y="14601"/>
                  <a:pt x="6878" y="9941"/>
                  <a:pt x="0" y="8789"/>
                </a:cubicBezTo>
                <a:lnTo>
                  <a:pt x="489" y="0"/>
                </a:lnTo>
                <a:cubicBezTo>
                  <a:pt x="14648" y="1949"/>
                  <a:pt x="21600" y="14743"/>
                  <a:pt x="21600" y="14743"/>
                </a:cubicBezTo>
                <a:lnTo>
                  <a:pt x="18188" y="21600"/>
                </a:lnTo>
              </a:path>
            </a:pathLst>
          </a:custGeom>
          <a:solidFill>
            <a:srgbClr val="FFC600"/>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70" name="Shape 870"/>
          <p:cNvSpPr/>
          <p:nvPr/>
        </p:nvSpPr>
        <p:spPr>
          <a:xfrm>
            <a:off x="3572819" y="2019735"/>
            <a:ext cx="832832" cy="490732"/>
          </a:xfrm>
          <a:custGeom>
            <a:avLst/>
            <a:gdLst/>
            <a:ahLst/>
            <a:cxnLst>
              <a:cxn ang="0">
                <a:pos x="wd2" y="hd2"/>
              </a:cxn>
              <a:cxn ang="5400000">
                <a:pos x="wd2" y="hd2"/>
              </a:cxn>
              <a:cxn ang="10800000">
                <a:pos x="wd2" y="hd2"/>
              </a:cxn>
              <a:cxn ang="16200000">
                <a:pos x="wd2" y="hd2"/>
              </a:cxn>
            </a:cxnLst>
            <a:rect l="0" t="0" r="r" b="b"/>
            <a:pathLst>
              <a:path w="21600" h="21546" extrusionOk="0">
                <a:moveTo>
                  <a:pt x="21600" y="8877"/>
                </a:moveTo>
                <a:cubicBezTo>
                  <a:pt x="14690" y="9883"/>
                  <a:pt x="8405" y="14502"/>
                  <a:pt x="3317" y="21546"/>
                </a:cubicBezTo>
                <a:lnTo>
                  <a:pt x="0" y="14646"/>
                </a:lnTo>
                <a:cubicBezTo>
                  <a:pt x="9422" y="-54"/>
                  <a:pt x="21123" y="0"/>
                  <a:pt x="21123" y="0"/>
                </a:cubicBezTo>
                <a:lnTo>
                  <a:pt x="21600" y="8877"/>
                </a:lnTo>
              </a:path>
            </a:pathLst>
          </a:custGeom>
          <a:solidFill>
            <a:srgbClr val="007DBA"/>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871" name="Shape 871"/>
          <p:cNvSpPr/>
          <p:nvPr/>
        </p:nvSpPr>
        <p:spPr>
          <a:xfrm>
            <a:off x="3240952" y="2994061"/>
            <a:ext cx="2539527" cy="1659075"/>
          </a:xfrm>
          <a:prstGeom prst="rect">
            <a:avLst/>
          </a:prstGeom>
          <a:ln w="3175">
            <a:miter lim="400000"/>
          </a:ln>
          <a:extLst>
            <a:ext uri="{C572A759-6A51-4108-AA02-DFA0A04FC94B}">
              <ma14:wrappingTextBoxFlag xmlns:ma14="http://schemas.microsoft.com/office/mac/drawingml/2011/main" xmlns="" val="1"/>
            </a:ext>
          </a:extLst>
        </p:spPr>
        <p:txBody>
          <a:bodyPr lIns="0" tIns="0" rIns="0" bIns="0"/>
          <a:lstStyle/>
          <a:p>
            <a:pPr algn="ctr" defTabSz="414923">
              <a:lnSpc>
                <a:spcPct val="112000"/>
              </a:lnSpc>
              <a:tabLst>
                <a:tab pos="651844" algn="l"/>
              </a:tabLst>
              <a:defRPr sz="5000">
                <a:solidFill>
                  <a:schemeClr val="accent1">
                    <a:hueOff val="273562"/>
                    <a:satOff val="2937"/>
                    <a:lumOff val="-22233"/>
                  </a:schemeClr>
                </a:solidFill>
                <a:latin typeface="Roboto Black"/>
                <a:ea typeface="Roboto Black"/>
                <a:cs typeface="Roboto Black"/>
                <a:sym typeface="Roboto Black"/>
              </a:defRPr>
            </a:pPr>
            <a:r>
              <a:rPr lang="en-ZA" sz="1400" b="1" dirty="0">
                <a:solidFill>
                  <a:schemeClr val="tx1">
                    <a:lumMod val="95000"/>
                    <a:lumOff val="5000"/>
                  </a:schemeClr>
                </a:solidFill>
                <a:latin typeface="+mj-lt"/>
              </a:rPr>
              <a:t>Diversifying our energy mix</a:t>
            </a:r>
            <a:endParaRPr lang="en-ZA" sz="1400" b="1" dirty="0">
              <a:solidFill>
                <a:schemeClr val="accent4">
                  <a:lumMod val="75000"/>
                </a:schemeClr>
              </a:solidFill>
              <a:latin typeface="+mj-lt"/>
            </a:endParaRPr>
          </a:p>
          <a:p>
            <a:pPr algn="ctr" defTabSz="414923">
              <a:lnSpc>
                <a:spcPct val="112000"/>
              </a:lnSpc>
              <a:tabLst>
                <a:tab pos="651844" algn="l"/>
              </a:tabLst>
              <a:defRPr sz="5000">
                <a:solidFill>
                  <a:schemeClr val="accent1">
                    <a:hueOff val="273562"/>
                    <a:satOff val="2937"/>
                    <a:lumOff val="-22233"/>
                  </a:schemeClr>
                </a:solidFill>
                <a:latin typeface="Roboto Black"/>
                <a:ea typeface="Roboto Black"/>
                <a:cs typeface="Roboto Black"/>
                <a:sym typeface="Roboto Black"/>
              </a:defRPr>
            </a:pPr>
            <a:r>
              <a:rPr lang="en-ZA" sz="1400" b="1" dirty="0">
                <a:solidFill>
                  <a:schemeClr val="accent4">
                    <a:lumMod val="75000"/>
                  </a:schemeClr>
                </a:solidFill>
                <a:latin typeface="+mj-lt"/>
              </a:rPr>
              <a:t>through  alternative low </a:t>
            </a:r>
          </a:p>
          <a:p>
            <a:pPr algn="ctr" defTabSz="414923">
              <a:lnSpc>
                <a:spcPct val="112000"/>
              </a:lnSpc>
              <a:tabLst>
                <a:tab pos="651844" algn="l"/>
              </a:tabLst>
              <a:defRPr sz="5000">
                <a:solidFill>
                  <a:schemeClr val="accent1">
                    <a:hueOff val="273562"/>
                    <a:satOff val="2937"/>
                    <a:lumOff val="-22233"/>
                  </a:schemeClr>
                </a:solidFill>
                <a:latin typeface="Roboto Black"/>
                <a:ea typeface="Roboto Black"/>
                <a:cs typeface="Roboto Black"/>
                <a:sym typeface="Roboto Black"/>
              </a:defRPr>
            </a:pPr>
            <a:r>
              <a:rPr lang="en-ZA" sz="1400" b="1" dirty="0">
                <a:solidFill>
                  <a:schemeClr val="accent4">
                    <a:lumMod val="75000"/>
                  </a:schemeClr>
                </a:solidFill>
                <a:latin typeface="+mj-lt"/>
              </a:rPr>
              <a:t>carbon supply &amp; energy efficiency measures</a:t>
            </a:r>
          </a:p>
        </p:txBody>
      </p:sp>
      <p:grpSp>
        <p:nvGrpSpPr>
          <p:cNvPr id="885" name="Group 885"/>
          <p:cNvGrpSpPr/>
          <p:nvPr/>
        </p:nvGrpSpPr>
        <p:grpSpPr>
          <a:xfrm>
            <a:off x="5816039" y="2113370"/>
            <a:ext cx="2493393" cy="596344"/>
            <a:chOff x="-3969080" y="1082693"/>
            <a:chExt cx="3546155" cy="848134"/>
          </a:xfrm>
        </p:grpSpPr>
        <p:sp>
          <p:nvSpPr>
            <p:cNvPr id="883" name="Shape 883"/>
            <p:cNvSpPr/>
            <p:nvPr/>
          </p:nvSpPr>
          <p:spPr>
            <a:xfrm>
              <a:off x="-3276726" y="1082693"/>
              <a:ext cx="2853801" cy="57758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r>
                <a:rPr lang="en-ZA" sz="1500" dirty="0">
                  <a:solidFill>
                    <a:schemeClr val="tx1">
                      <a:lumMod val="95000"/>
                      <a:lumOff val="5000"/>
                    </a:schemeClr>
                  </a:solidFill>
                  <a:latin typeface="+mj-lt"/>
                </a:rPr>
                <a:t>Enhanced uptake of Solar PV </a:t>
              </a:r>
              <a:endParaRPr sz="1500" dirty="0">
                <a:solidFill>
                  <a:schemeClr val="tx1">
                    <a:lumMod val="95000"/>
                    <a:lumOff val="5000"/>
                  </a:schemeClr>
                </a:solidFill>
                <a:latin typeface="+mj-lt"/>
              </a:endParaRPr>
            </a:p>
          </p:txBody>
        </p:sp>
        <p:sp>
          <p:nvSpPr>
            <p:cNvPr id="884" name="Shape 884"/>
            <p:cNvSpPr/>
            <p:nvPr/>
          </p:nvSpPr>
          <p:spPr>
            <a:xfrm>
              <a:off x="-3969080" y="1301323"/>
              <a:ext cx="2842774" cy="629504"/>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t">
              <a:noAutofit/>
            </a:bodyPr>
            <a:lstStyle>
              <a:lvl1pPr algn="l" defTabSz="590133">
                <a:lnSpc>
                  <a:spcPct val="93000"/>
                </a:lnSpc>
                <a:tabLst>
                  <a:tab pos="927100" algn="l"/>
                  <a:tab pos="1866900" algn="l"/>
                </a:tabLst>
                <a:defRPr sz="1400">
                  <a:latin typeface="Roboto Regular"/>
                  <a:ea typeface="Roboto Regular"/>
                  <a:cs typeface="Roboto Regular"/>
                  <a:sym typeface="Roboto Regular"/>
                </a:defRPr>
              </a:lvl1pPr>
            </a:lstStyle>
            <a:p>
              <a:endParaRPr sz="984" dirty="0"/>
            </a:p>
          </p:txBody>
        </p:sp>
      </p:grpSp>
      <p:grpSp>
        <p:nvGrpSpPr>
          <p:cNvPr id="891" name="Group 891"/>
          <p:cNvGrpSpPr/>
          <p:nvPr/>
        </p:nvGrpSpPr>
        <p:grpSpPr>
          <a:xfrm>
            <a:off x="6473347" y="4013211"/>
            <a:ext cx="2211515" cy="906775"/>
            <a:chOff x="-3974594" y="221411"/>
            <a:chExt cx="3145265" cy="1289634"/>
          </a:xfrm>
        </p:grpSpPr>
        <p:sp>
          <p:nvSpPr>
            <p:cNvPr id="889" name="Shape 889"/>
            <p:cNvSpPr/>
            <p:nvPr/>
          </p:nvSpPr>
          <p:spPr>
            <a:xfrm>
              <a:off x="-3974594" y="1024415"/>
              <a:ext cx="2853801" cy="486630"/>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endParaRPr lang="en-ZA" sz="1266" dirty="0"/>
            </a:p>
            <a:p>
              <a:endParaRPr sz="1266" dirty="0"/>
            </a:p>
          </p:txBody>
        </p:sp>
        <p:sp>
          <p:nvSpPr>
            <p:cNvPr id="890" name="Shape 890"/>
            <p:cNvSpPr/>
            <p:nvPr/>
          </p:nvSpPr>
          <p:spPr>
            <a:xfrm>
              <a:off x="-3672104" y="221411"/>
              <a:ext cx="2842775" cy="725936"/>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t">
              <a:noAutofit/>
            </a:bodyPr>
            <a:lstStyle>
              <a:lvl1pPr algn="l" defTabSz="590133">
                <a:lnSpc>
                  <a:spcPct val="93000"/>
                </a:lnSpc>
                <a:tabLst>
                  <a:tab pos="927100" algn="l"/>
                  <a:tab pos="1866900" algn="l"/>
                </a:tabLst>
                <a:defRPr sz="1400">
                  <a:latin typeface="Roboto Regular"/>
                  <a:ea typeface="Roboto Regular"/>
                  <a:cs typeface="Roboto Regular"/>
                  <a:sym typeface="Roboto Regular"/>
                </a:defRPr>
              </a:lvl1pPr>
            </a:lstStyle>
            <a:p>
              <a:r>
                <a:rPr lang="en-ZA" sz="1500" dirty="0">
                  <a:latin typeface="+mj-lt"/>
                </a:rPr>
                <a:t>Reduced energy consumption in both public and private buildings </a:t>
              </a:r>
              <a:endParaRPr sz="1500" dirty="0">
                <a:latin typeface="+mj-lt"/>
              </a:endParaRPr>
            </a:p>
          </p:txBody>
        </p:sp>
      </p:grpSp>
      <p:sp>
        <p:nvSpPr>
          <p:cNvPr id="895" name="Shape 895"/>
          <p:cNvSpPr/>
          <p:nvPr/>
        </p:nvSpPr>
        <p:spPr>
          <a:xfrm>
            <a:off x="1027305" y="5329663"/>
            <a:ext cx="2006580" cy="603290"/>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r>
              <a:rPr lang="en-ZA" sz="1500" dirty="0">
                <a:latin typeface="+mj-lt"/>
              </a:rPr>
              <a:t>Importation of Liquefied Natural Gas (LNG)</a:t>
            </a:r>
            <a:endParaRPr sz="1500" dirty="0">
              <a:latin typeface="+mj-lt"/>
            </a:endParaRPr>
          </a:p>
        </p:txBody>
      </p:sp>
      <p:sp>
        <p:nvSpPr>
          <p:cNvPr id="898" name="Shape 898"/>
          <p:cNvSpPr/>
          <p:nvPr/>
        </p:nvSpPr>
        <p:spPr>
          <a:xfrm>
            <a:off x="461718" y="3705443"/>
            <a:ext cx="2257895" cy="651118"/>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r>
              <a:rPr lang="en-ZA" sz="1400" dirty="0">
                <a:latin typeface="+mj-lt"/>
              </a:rPr>
              <a:t>Roll out of Independent Power Producers (IPPs)</a:t>
            </a:r>
            <a:endParaRPr sz="1400" dirty="0">
              <a:latin typeface="+mj-lt"/>
            </a:endParaRPr>
          </a:p>
        </p:txBody>
      </p:sp>
      <p:sp>
        <p:nvSpPr>
          <p:cNvPr id="2" name="TextBox 1"/>
          <p:cNvSpPr txBox="1"/>
          <p:nvPr/>
        </p:nvSpPr>
        <p:spPr>
          <a:xfrm>
            <a:off x="251520" y="1131226"/>
            <a:ext cx="2989432" cy="1200329"/>
          </a:xfrm>
          <a:prstGeom prst="rect">
            <a:avLst/>
          </a:prstGeom>
          <a:solidFill>
            <a:srgbClr val="8D6E97">
              <a:alpha val="77000"/>
            </a:srgbClr>
          </a:solidFill>
        </p:spPr>
        <p:txBody>
          <a:bodyPr wrap="square" rtlCol="0">
            <a:spAutoFit/>
          </a:bodyPr>
          <a:lstStyle/>
          <a:p>
            <a:pPr lvl="0">
              <a:defRPr sz="1800" b="0" i="0" u="none" strike="noStrike" kern="0" cap="none" spc="0" baseline="0">
                <a:solidFill>
                  <a:srgbClr val="000000"/>
                </a:solidFill>
                <a:uFillTx/>
              </a:defRPr>
            </a:pPr>
            <a:r>
              <a:rPr lang="en-ZA" b="1" dirty="0">
                <a:solidFill>
                  <a:schemeClr val="bg1"/>
                </a:solidFill>
              </a:rPr>
              <a:t>Enough power </a:t>
            </a:r>
            <a:r>
              <a:rPr lang="en-ZA" dirty="0">
                <a:solidFill>
                  <a:schemeClr val="bg1"/>
                </a:solidFill>
              </a:rPr>
              <a:t>for growth in the Western Cape that is sustainable and low carbon</a:t>
            </a:r>
          </a:p>
        </p:txBody>
      </p:sp>
      <p:sp>
        <p:nvSpPr>
          <p:cNvPr id="3" name="Title 2"/>
          <p:cNvSpPr>
            <a:spLocks noGrp="1"/>
          </p:cNvSpPr>
          <p:nvPr>
            <p:ph type="title"/>
          </p:nvPr>
        </p:nvSpPr>
        <p:spPr/>
        <p:txBody>
          <a:bodyPr/>
          <a:lstStyle/>
          <a:p>
            <a:r>
              <a:rPr lang="en-ZA" sz="2800" dirty="0"/>
              <a:t>Energy Security Game Changer</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87289" y="1277384"/>
            <a:ext cx="656970" cy="6569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95406" y="3287656"/>
            <a:ext cx="656970" cy="65697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1385" y="2895698"/>
            <a:ext cx="783916" cy="7839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99124" y="4570350"/>
            <a:ext cx="721533" cy="721533"/>
          </a:xfrm>
          <a:prstGeom prst="rect">
            <a:avLst/>
          </a:prstGeom>
        </p:spPr>
      </p:pic>
      <p:cxnSp>
        <p:nvCxnSpPr>
          <p:cNvPr id="12" name="Straight Connector 11">
            <a:extLst>
              <a:ext uri="{FF2B5EF4-FFF2-40B4-BE49-F238E27FC236}">
                <a16:creationId xmlns:a16="http://schemas.microsoft.com/office/drawing/2014/main" xmlns="" id="{CDE3B50E-94AA-49AC-A03D-8260BE3EF989}"/>
              </a:ext>
            </a:extLst>
          </p:cNvPr>
          <p:cNvCxnSpPr>
            <a:cxnSpLocks/>
          </p:cNvCxnSpPr>
          <p:nvPr/>
        </p:nvCxnSpPr>
        <p:spPr>
          <a:xfrm>
            <a:off x="5940152" y="3664280"/>
            <a:ext cx="1066391" cy="0"/>
          </a:xfrm>
          <a:prstGeom prst="line">
            <a:avLst/>
          </a:prstGeom>
          <a:ln w="28575">
            <a:solidFill>
              <a:srgbClr val="6C605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9738F59E-8FAC-4A44-9226-2CB0D8A02FD6}"/>
              </a:ext>
            </a:extLst>
          </p:cNvPr>
          <p:cNvPicPr>
            <a:picLocks noChangeAspect="1"/>
          </p:cNvPicPr>
          <p:nvPr/>
        </p:nvPicPr>
        <p:blipFill>
          <a:blip r:embed="rId6" cstate="print"/>
          <a:stretch>
            <a:fillRect/>
          </a:stretch>
        </p:blipFill>
        <p:spPr>
          <a:xfrm>
            <a:off x="5411485" y="4770073"/>
            <a:ext cx="924358" cy="827693"/>
          </a:xfrm>
          <a:prstGeom prst="rect">
            <a:avLst/>
          </a:prstGeom>
        </p:spPr>
      </p:pic>
      <p:grpSp>
        <p:nvGrpSpPr>
          <p:cNvPr id="31" name="Group 891">
            <a:extLst>
              <a:ext uri="{FF2B5EF4-FFF2-40B4-BE49-F238E27FC236}">
                <a16:creationId xmlns:a16="http://schemas.microsoft.com/office/drawing/2014/main" xmlns="" id="{92518DA1-0231-4091-BE73-AB1CD02ABD5E}"/>
              </a:ext>
            </a:extLst>
          </p:cNvPr>
          <p:cNvGrpSpPr/>
          <p:nvPr/>
        </p:nvGrpSpPr>
        <p:grpSpPr>
          <a:xfrm>
            <a:off x="4303856" y="5582128"/>
            <a:ext cx="4176070" cy="790115"/>
            <a:chOff x="-3974594" y="221410"/>
            <a:chExt cx="3145265" cy="1289635"/>
          </a:xfrm>
        </p:grpSpPr>
        <p:sp>
          <p:nvSpPr>
            <p:cNvPr id="32" name="Shape 889">
              <a:extLst>
                <a:ext uri="{FF2B5EF4-FFF2-40B4-BE49-F238E27FC236}">
                  <a16:creationId xmlns:a16="http://schemas.microsoft.com/office/drawing/2014/main" xmlns="" id="{6881D0D8-AEBB-40F0-B1BE-8923698ED961}"/>
                </a:ext>
              </a:extLst>
            </p:cNvPr>
            <p:cNvSpPr/>
            <p:nvPr/>
          </p:nvSpPr>
          <p:spPr>
            <a:xfrm>
              <a:off x="-3974594" y="1024415"/>
              <a:ext cx="2853801" cy="486630"/>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defTabSz="590133">
                <a:lnSpc>
                  <a:spcPct val="112000"/>
                </a:lnSpc>
                <a:tabLst>
                  <a:tab pos="927100" algn="l"/>
                </a:tabLst>
                <a:defRPr sz="1800">
                  <a:solidFill>
                    <a:srgbClr val="040404"/>
                  </a:solidFill>
                  <a:latin typeface="Roboto Bold"/>
                  <a:ea typeface="Roboto Bold"/>
                  <a:cs typeface="Roboto Bold"/>
                  <a:sym typeface="Roboto Bold"/>
                </a:defRPr>
              </a:lvl1pPr>
            </a:lstStyle>
            <a:p>
              <a:endParaRPr lang="en-ZA" sz="1266" dirty="0"/>
            </a:p>
            <a:p>
              <a:endParaRPr sz="1266" dirty="0"/>
            </a:p>
          </p:txBody>
        </p:sp>
        <p:sp>
          <p:nvSpPr>
            <p:cNvPr id="33" name="Shape 890">
              <a:extLst>
                <a:ext uri="{FF2B5EF4-FFF2-40B4-BE49-F238E27FC236}">
                  <a16:creationId xmlns:a16="http://schemas.microsoft.com/office/drawing/2014/main" xmlns="" id="{6CF6F1A5-97EB-49DC-90DA-ECEA2AE77074}"/>
                </a:ext>
              </a:extLst>
            </p:cNvPr>
            <p:cNvSpPr/>
            <p:nvPr/>
          </p:nvSpPr>
          <p:spPr>
            <a:xfrm>
              <a:off x="-3974594" y="221410"/>
              <a:ext cx="3145265" cy="1182507"/>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19050" tIns="19050" rIns="19050" bIns="19050" numCol="1" anchor="t">
              <a:noAutofit/>
            </a:bodyPr>
            <a:lstStyle>
              <a:lvl1pPr algn="l" defTabSz="590133">
                <a:lnSpc>
                  <a:spcPct val="93000"/>
                </a:lnSpc>
                <a:tabLst>
                  <a:tab pos="927100" algn="l"/>
                  <a:tab pos="1866900" algn="l"/>
                </a:tabLst>
                <a:defRPr sz="1400">
                  <a:latin typeface="Roboto Regular"/>
                  <a:ea typeface="Roboto Regular"/>
                  <a:cs typeface="Roboto Regular"/>
                  <a:sym typeface="Roboto Regular"/>
                </a:defRPr>
              </a:lvl1pPr>
            </a:lstStyle>
            <a:p>
              <a:r>
                <a:rPr lang="en-GB" sz="1500" dirty="0">
                  <a:latin typeface="+mn-lt"/>
                </a:rPr>
                <a:t>The development of a grid management system that facilitates wheeling and manages peak demand</a:t>
              </a:r>
              <a:endParaRPr sz="1500" dirty="0">
                <a:latin typeface="+mn-lt"/>
              </a:endParaRPr>
            </a:p>
          </p:txBody>
        </p:sp>
      </p:grpSp>
      <p:cxnSp>
        <p:nvCxnSpPr>
          <p:cNvPr id="9" name="Straight Connector 8">
            <a:extLst>
              <a:ext uri="{FF2B5EF4-FFF2-40B4-BE49-F238E27FC236}">
                <a16:creationId xmlns:a16="http://schemas.microsoft.com/office/drawing/2014/main" xmlns="" id="{BAF86E2C-C658-4E1E-A790-656C7196D89A}"/>
              </a:ext>
            </a:extLst>
          </p:cNvPr>
          <p:cNvCxnSpPr>
            <a:cxnSpLocks/>
          </p:cNvCxnSpPr>
          <p:nvPr/>
        </p:nvCxnSpPr>
        <p:spPr>
          <a:xfrm>
            <a:off x="4653144" y="4841934"/>
            <a:ext cx="19839" cy="603290"/>
          </a:xfrm>
          <a:prstGeom prst="line">
            <a:avLst/>
          </a:prstGeom>
          <a:ln w="28575">
            <a:solidFill>
              <a:srgbClr val="007DB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68E18309-2282-465C-9498-7AC817C5FFDD}"/>
              </a:ext>
            </a:extLst>
          </p:cNvPr>
          <p:cNvSpPr/>
          <p:nvPr/>
        </p:nvSpPr>
        <p:spPr>
          <a:xfrm>
            <a:off x="251520" y="6146742"/>
            <a:ext cx="1224136" cy="427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36" name="Title 1">
            <a:extLst>
              <a:ext uri="{FF2B5EF4-FFF2-40B4-BE49-F238E27FC236}">
                <a16:creationId xmlns:a16="http://schemas.microsoft.com/office/drawing/2014/main" xmlns="" id="{DC3B1630-3F66-4CB3-A821-A662E6B47EB4}"/>
              </a:ext>
            </a:extLst>
          </p:cNvPr>
          <p:cNvSpPr txBox="1">
            <a:spLocks/>
          </p:cNvSpPr>
          <p:nvPr/>
        </p:nvSpPr>
        <p:spPr>
          <a:xfrm>
            <a:off x="357839" y="6309320"/>
            <a:ext cx="8428322" cy="462315"/>
          </a:xfrm>
          <a:prstGeom prst="rect">
            <a:avLst/>
          </a:prstGeom>
          <a:solidFill>
            <a:schemeClr val="bg2">
              <a:lumMod val="50000"/>
            </a:schemeClr>
          </a:solidFill>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algn="ctr"/>
            <a:r>
              <a:rPr lang="en-ZA" sz="1800" dirty="0">
                <a:solidFill>
                  <a:schemeClr val="bg1"/>
                </a:solidFill>
              </a:rPr>
              <a:t>Aligned with the NDP and national priorities</a:t>
            </a:r>
          </a:p>
        </p:txBody>
      </p:sp>
    </p:spTree>
    <p:extLst>
      <p:ext uri="{BB962C8B-B14F-4D97-AF65-F5344CB8AC3E}">
        <p14:creationId xmlns:p14="http://schemas.microsoft.com/office/powerpoint/2010/main" xmlns="" val="133141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dirty="0"/>
              <a:t>What have we been doing?</a:t>
            </a:r>
          </a:p>
        </p:txBody>
      </p:sp>
    </p:spTree>
    <p:custDataLst>
      <p:tags r:id="rId1"/>
    </p:custDataLst>
    <p:extLst>
      <p:ext uri="{BB962C8B-B14F-4D97-AF65-F5344CB8AC3E}">
        <p14:creationId xmlns:p14="http://schemas.microsoft.com/office/powerpoint/2010/main" xmlns="" val="275942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3658" y="1175831"/>
            <a:ext cx="8496944" cy="5257800"/>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4000"/>
              </a:lnSpc>
              <a:spcBef>
                <a:spcPts val="600"/>
              </a:spcBef>
              <a:buClr>
                <a:srgbClr val="998F86"/>
              </a:buClr>
              <a:buFont typeface="Arial" panose="020B0604020202020204" pitchFamily="34" charset="0"/>
              <a:buChar char="•"/>
              <a:defRPr/>
            </a:pPr>
            <a:r>
              <a:rPr lang="en-ZA" sz="1800" dirty="0"/>
              <a:t>Regular engagement with all Local Municipalities to assist them to enable residents and businesses to install rooftop solar PV</a:t>
            </a:r>
          </a:p>
          <a:p>
            <a:pPr lvl="3">
              <a:lnSpc>
                <a:spcPct val="114000"/>
              </a:lnSpc>
              <a:spcBef>
                <a:spcPts val="600"/>
              </a:spcBef>
              <a:buClr>
                <a:srgbClr val="998F86"/>
              </a:buClr>
              <a:defRPr/>
            </a:pPr>
            <a:r>
              <a:rPr lang="en-ZA" sz="1800" dirty="0"/>
              <a:t>To allow rooftop PV, a Municipality needs to put a policy, by-law, and approved tariff in place; a draft policy and by-law was developed </a:t>
            </a:r>
          </a:p>
          <a:p>
            <a:pPr lvl="3">
              <a:lnSpc>
                <a:spcPct val="114000"/>
              </a:lnSpc>
              <a:spcBef>
                <a:spcPts val="600"/>
              </a:spcBef>
              <a:buClr>
                <a:srgbClr val="998F86"/>
              </a:buClr>
              <a:defRPr/>
            </a:pPr>
            <a:r>
              <a:rPr lang="en-ZA" sz="1800" dirty="0"/>
              <a:t>Visits to all Municipalities and presentations to key stakeholders, e.g. Municipal CFOs</a:t>
            </a:r>
          </a:p>
          <a:p>
            <a:pPr lvl="1">
              <a:lnSpc>
                <a:spcPct val="114000"/>
              </a:lnSpc>
              <a:spcBef>
                <a:spcPts val="600"/>
              </a:spcBef>
              <a:buClr>
                <a:srgbClr val="998F86"/>
              </a:buClr>
              <a:buFont typeface="Arial" panose="020B0604020202020204" pitchFamily="34" charset="0"/>
              <a:buChar char="•"/>
              <a:defRPr/>
            </a:pPr>
            <a:r>
              <a:rPr lang="en-ZA" sz="1800" dirty="0"/>
              <a:t>One-on-one- engagements with CEOs of businesses interested in rooftop PV</a:t>
            </a:r>
          </a:p>
          <a:p>
            <a:pPr lvl="3">
              <a:lnSpc>
                <a:spcPct val="114000"/>
              </a:lnSpc>
              <a:spcBef>
                <a:spcPts val="600"/>
              </a:spcBef>
              <a:buClr>
                <a:srgbClr val="998F86"/>
              </a:buClr>
              <a:defRPr/>
            </a:pPr>
            <a:r>
              <a:rPr lang="en-ZA" sz="1800" dirty="0"/>
              <a:t>Over 60 businesses visited, and over 60% of them have subsequently decided to install rooftop PV</a:t>
            </a:r>
          </a:p>
          <a:p>
            <a:pPr lvl="1">
              <a:lnSpc>
                <a:spcPct val="114000"/>
              </a:lnSpc>
              <a:spcBef>
                <a:spcPts val="600"/>
              </a:spcBef>
              <a:buClr>
                <a:srgbClr val="998F86"/>
              </a:buClr>
              <a:buFont typeface="Arial" panose="020B0604020202020204" pitchFamily="34" charset="0"/>
              <a:buChar char="•"/>
              <a:defRPr/>
            </a:pPr>
            <a:r>
              <a:rPr lang="en-ZA" sz="1800" dirty="0"/>
              <a:t>Communications campaigns aimed at businesses, demonstrating that there is an excellent business case for installing rooftop PV</a:t>
            </a:r>
          </a:p>
          <a:p>
            <a:pPr marL="0" lvl="1" indent="0">
              <a:lnSpc>
                <a:spcPct val="114000"/>
              </a:lnSpc>
              <a:spcBef>
                <a:spcPts val="600"/>
              </a:spcBef>
              <a:buNone/>
              <a:defRPr/>
            </a:pPr>
            <a:endParaRPr lang="en-ZA" sz="1800" dirty="0"/>
          </a:p>
          <a:p>
            <a:pPr marL="0" lvl="1" indent="0">
              <a:buNone/>
              <a:defRPr/>
            </a:pPr>
            <a:endParaRPr lang="en-ZA" sz="1800" dirty="0"/>
          </a:p>
          <a:p>
            <a:pPr marL="0"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800" b="0" i="0" u="none" strike="noStrike" kern="1200" cap="none" spc="0" normalizeH="0" baseline="0" noProof="0" dirty="0">
              <a:ln>
                <a:noFill/>
              </a:ln>
              <a:effectLst/>
              <a:uLnTx/>
              <a:uFillTx/>
              <a:latin typeface="Century Gothic" pitchFamily="34" charset="0"/>
              <a:ea typeface="+mn-ea"/>
              <a:cs typeface="+mn-cs"/>
            </a:endParaRPr>
          </a:p>
        </p:txBody>
      </p:sp>
      <p:sp>
        <p:nvSpPr>
          <p:cNvPr id="5" name="Title 1">
            <a:extLst>
              <a:ext uri="{FF2B5EF4-FFF2-40B4-BE49-F238E27FC236}">
                <a16:creationId xmlns:a16="http://schemas.microsoft.com/office/drawing/2014/main" xmlns="" id="{03B73CAF-4865-4269-A1F3-F40CCE2B497C}"/>
              </a:ext>
            </a:extLst>
          </p:cNvPr>
          <p:cNvSpPr txBox="1">
            <a:spLocks/>
          </p:cNvSpPr>
          <p:nvPr/>
        </p:nvSpPr>
        <p:spPr>
          <a:xfrm>
            <a:off x="273397" y="274261"/>
            <a:ext cx="8597205" cy="559256"/>
          </a:xfrm>
          <a:prstGeom prst="rect">
            <a:avLst/>
          </a:prstGeom>
          <a:noFill/>
          <a:extLst>
            <a:ext uri="{909E8E84-426E-40dd-AFC4-6F175D3DCCD1}">
              <a14:hiddenFill xmlns=""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What have we been doing to encourage solar PV?</a:t>
            </a:r>
            <a:endParaRPr lang="en-ZA" dirty="0">
              <a:solidFill>
                <a:srgbClr val="FF0000"/>
              </a:solidFill>
            </a:endParaRPr>
          </a:p>
        </p:txBody>
      </p:sp>
      <p:sp>
        <p:nvSpPr>
          <p:cNvPr id="3" name="Slide Number Placeholder 2">
            <a:extLst>
              <a:ext uri="{FF2B5EF4-FFF2-40B4-BE49-F238E27FC236}">
                <a16:creationId xmlns:a16="http://schemas.microsoft.com/office/drawing/2014/main" xmlns="" id="{2A2DA2B2-E2E4-41B7-BAA7-A03767C1B92B}"/>
              </a:ext>
            </a:extLst>
          </p:cNvPr>
          <p:cNvSpPr>
            <a:spLocks noGrp="1"/>
          </p:cNvSpPr>
          <p:nvPr>
            <p:ph type="sldNum" sz="quarter" idx="4"/>
          </p:nvPr>
        </p:nvSpPr>
        <p:spPr/>
        <p:txBody>
          <a:bodyPr/>
          <a:lstStyle/>
          <a:p>
            <a:fld id="{8406839F-D7A4-4E5D-B93D-768AD4D1DB36}" type="slidenum">
              <a:rPr lang="en-ZA" smtClean="0"/>
              <a:pPr/>
              <a:t>4</a:t>
            </a:fld>
            <a:endParaRPr lang="en-ZA" dirty="0"/>
          </a:p>
        </p:txBody>
      </p:sp>
    </p:spTree>
    <p:extLst>
      <p:ext uri="{BB962C8B-B14F-4D97-AF65-F5344CB8AC3E}">
        <p14:creationId xmlns:p14="http://schemas.microsoft.com/office/powerpoint/2010/main" xmlns="" val="130016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475656" y="6083035"/>
            <a:ext cx="7488832" cy="514317"/>
          </a:xfrm>
        </p:spPr>
        <p:txBody>
          <a:bodyPr/>
          <a:lstStyle/>
          <a:p>
            <a:pPr>
              <a:spcBef>
                <a:spcPts val="0"/>
              </a:spcBef>
            </a:pPr>
            <a:r>
              <a:rPr lang="en-GB" sz="1050" b="0" i="0" dirty="0">
                <a:solidFill>
                  <a:schemeClr val="tx1"/>
                </a:solidFill>
              </a:rPr>
              <a:t>*Small -scale Embedded Generation: private renewable energy systems, often solar PV, that are less than 1 MW</a:t>
            </a:r>
          </a:p>
        </p:txBody>
      </p:sp>
      <p:sp>
        <p:nvSpPr>
          <p:cNvPr id="9" name="Slide Number Placeholder 8"/>
          <p:cNvSpPr>
            <a:spLocks noGrp="1"/>
          </p:cNvSpPr>
          <p:nvPr>
            <p:ph type="sldNum" sz="quarter" idx="4"/>
          </p:nvPr>
        </p:nvSpPr>
        <p:spPr/>
        <p:txBody>
          <a:bodyPr/>
          <a:lstStyle/>
          <a:p>
            <a:fld id="{8406839F-D7A4-4E5D-B93D-768AD4D1DB36}" type="slidenum">
              <a:rPr lang="en-ZA" smtClean="0"/>
              <a:pPr/>
              <a:t>5</a:t>
            </a:fld>
            <a:endParaRPr lang="en-ZA" dirty="0"/>
          </a:p>
        </p:txBody>
      </p:sp>
      <p:pic>
        <p:nvPicPr>
          <p:cNvPr id="12" name="Picture 11">
            <a:extLst>
              <a:ext uri="{FF2B5EF4-FFF2-40B4-BE49-F238E27FC236}">
                <a16:creationId xmlns:a16="http://schemas.microsoft.com/office/drawing/2014/main" xmlns="" id="{F1B91A96-A698-41FF-95D5-E727813EFE25}"/>
              </a:ext>
            </a:extLst>
          </p:cNvPr>
          <p:cNvPicPr>
            <a:picLocks noChangeAspect="1"/>
          </p:cNvPicPr>
          <p:nvPr/>
        </p:nvPicPr>
        <p:blipFill rotWithShape="1">
          <a:blip r:embed="rId3" cstate="print"/>
          <a:srcRect l="1782" t="11574" r="1782" b="1873"/>
          <a:stretch/>
        </p:blipFill>
        <p:spPr>
          <a:xfrm>
            <a:off x="2633261" y="1499757"/>
            <a:ext cx="3810947" cy="2937355"/>
          </a:xfrm>
          <a:prstGeom prst="rect">
            <a:avLst/>
          </a:prstGeom>
        </p:spPr>
      </p:pic>
      <p:sp>
        <p:nvSpPr>
          <p:cNvPr id="17" name="Title 16">
            <a:extLst>
              <a:ext uri="{FF2B5EF4-FFF2-40B4-BE49-F238E27FC236}">
                <a16:creationId xmlns:a16="http://schemas.microsoft.com/office/drawing/2014/main" xmlns="" id="{753080EF-2F3E-4779-B5BB-8CBE0BFC8608}"/>
              </a:ext>
            </a:extLst>
          </p:cNvPr>
          <p:cNvSpPr>
            <a:spLocks noGrp="1"/>
          </p:cNvSpPr>
          <p:nvPr>
            <p:ph type="title"/>
          </p:nvPr>
        </p:nvSpPr>
        <p:spPr/>
        <p:txBody>
          <a:bodyPr>
            <a:normAutofit fontScale="90000"/>
          </a:bodyPr>
          <a:lstStyle/>
          <a:p>
            <a:r>
              <a:rPr lang="en-ZA" dirty="0"/>
              <a:t>Achievements: </a:t>
            </a:r>
            <a:br>
              <a:rPr lang="en-ZA" dirty="0"/>
            </a:br>
            <a:r>
              <a:rPr lang="en-ZA" dirty="0"/>
              <a:t>Uptake of Small Scale Embedded Generation (SSEG*)</a:t>
            </a:r>
          </a:p>
        </p:txBody>
      </p:sp>
      <p:sp>
        <p:nvSpPr>
          <p:cNvPr id="10" name="Rectangle 9">
            <a:extLst>
              <a:ext uri="{FF2B5EF4-FFF2-40B4-BE49-F238E27FC236}">
                <a16:creationId xmlns:a16="http://schemas.microsoft.com/office/drawing/2014/main" xmlns="" id="{28F4E4E5-30D7-44C8-BE87-9AA225A294ED}"/>
              </a:ext>
            </a:extLst>
          </p:cNvPr>
          <p:cNvSpPr/>
          <p:nvPr/>
        </p:nvSpPr>
        <p:spPr>
          <a:xfrm>
            <a:off x="2483768" y="4818638"/>
            <a:ext cx="4320480" cy="338554"/>
          </a:xfrm>
          <a:prstGeom prst="rect">
            <a:avLst/>
          </a:prstGeom>
          <a:noFill/>
        </p:spPr>
        <p:txBody>
          <a:bodyPr wrap="square" lIns="91440" tIns="45720" rIns="91440" bIns="45720">
            <a:spAutoFit/>
          </a:bodyPr>
          <a:lstStyle/>
          <a:p>
            <a:r>
              <a:rPr lang="en-US" sz="1600" b="1" dirty="0">
                <a:ln w="0"/>
              </a:rPr>
              <a:t>On Track To Reach 2020 Target Of 135MW</a:t>
            </a:r>
            <a:endParaRPr lang="en-US" sz="1600" b="1" cap="none" spc="0" dirty="0">
              <a:ln w="0"/>
              <a:solidFill>
                <a:schemeClr val="tx1"/>
              </a:solidFill>
            </a:endParaRPr>
          </a:p>
        </p:txBody>
      </p:sp>
    </p:spTree>
    <p:custDataLst>
      <p:tags r:id="rId1"/>
    </p:custDataLst>
    <p:extLst>
      <p:ext uri="{BB962C8B-B14F-4D97-AF65-F5344CB8AC3E}">
        <p14:creationId xmlns:p14="http://schemas.microsoft.com/office/powerpoint/2010/main" xmlns="" val="180100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8406839F-D7A4-4E5D-B93D-768AD4D1DB36}" type="slidenum">
              <a:rPr lang="en-ZA" smtClean="0"/>
              <a:pPr/>
              <a:t>6</a:t>
            </a:fld>
            <a:endParaRPr lang="en-ZA" dirty="0"/>
          </a:p>
        </p:txBody>
      </p:sp>
      <p:sp>
        <p:nvSpPr>
          <p:cNvPr id="15" name="Rectangle 14">
            <a:extLst>
              <a:ext uri="{FF2B5EF4-FFF2-40B4-BE49-F238E27FC236}">
                <a16:creationId xmlns:a16="http://schemas.microsoft.com/office/drawing/2014/main" xmlns="" id="{9FC6A82F-1BDA-4F84-B1DF-1E201C9A2AFD}"/>
              </a:ext>
            </a:extLst>
          </p:cNvPr>
          <p:cNvSpPr/>
          <p:nvPr/>
        </p:nvSpPr>
        <p:spPr>
          <a:xfrm>
            <a:off x="467544" y="4922584"/>
            <a:ext cx="8352928" cy="1077218"/>
          </a:xfrm>
          <a:prstGeom prst="rect">
            <a:avLst/>
          </a:prstGeom>
          <a:noFill/>
        </p:spPr>
        <p:txBody>
          <a:bodyPr wrap="square" lIns="91440" tIns="45720" rIns="91440" bIns="45720">
            <a:spAutoFit/>
          </a:bodyPr>
          <a:lstStyle/>
          <a:p>
            <a:pPr algn="just"/>
            <a:r>
              <a:rPr lang="en-US" sz="1600" dirty="0">
                <a:ln w="0"/>
              </a:rPr>
              <a:t>In 2015, there were </a:t>
            </a:r>
            <a:r>
              <a:rPr lang="en-US" sz="1600" b="1" dirty="0">
                <a:ln w="0"/>
              </a:rPr>
              <a:t>2 municipalities </a:t>
            </a:r>
            <a:r>
              <a:rPr lang="en-US" sz="1600" dirty="0">
                <a:ln w="0"/>
              </a:rPr>
              <a:t>that allowed SSEG. </a:t>
            </a:r>
          </a:p>
          <a:p>
            <a:pPr algn="just"/>
            <a:endParaRPr lang="en-US" sz="1600" dirty="0">
              <a:ln w="0"/>
            </a:endParaRPr>
          </a:p>
          <a:p>
            <a:pPr algn="just"/>
            <a:r>
              <a:rPr lang="en-US" sz="1600" dirty="0">
                <a:ln w="0"/>
              </a:rPr>
              <a:t>As of September 2019, there are </a:t>
            </a:r>
            <a:r>
              <a:rPr lang="en-US" sz="1600" b="1" dirty="0">
                <a:ln w="0"/>
              </a:rPr>
              <a:t>23</a:t>
            </a:r>
            <a:r>
              <a:rPr lang="en-US" sz="1600" dirty="0">
                <a:ln w="0"/>
              </a:rPr>
              <a:t> allowing SSEG and </a:t>
            </a:r>
            <a:r>
              <a:rPr lang="en-US" sz="1600" b="1" dirty="0">
                <a:ln w="0"/>
              </a:rPr>
              <a:t>19</a:t>
            </a:r>
            <a:r>
              <a:rPr lang="en-US" sz="1600" dirty="0">
                <a:ln w="0"/>
              </a:rPr>
              <a:t> with NERSA-approved feed-in tariffs. </a:t>
            </a:r>
            <a:r>
              <a:rPr lang="en-US" sz="1600" cap="none" spc="0" dirty="0">
                <a:ln w="0"/>
                <a:solidFill>
                  <a:schemeClr val="tx1"/>
                </a:solidFill>
              </a:rPr>
              <a:t>This can be found at </a:t>
            </a:r>
            <a:r>
              <a:rPr lang="en-US" sz="1600" cap="none" spc="0" dirty="0">
                <a:ln w="0"/>
                <a:solidFill>
                  <a:schemeClr val="tx1"/>
                </a:solidFill>
                <a:hlinkClick r:id="rId3"/>
              </a:rPr>
              <a:t>www.switchandsave.co.za</a:t>
            </a:r>
            <a:r>
              <a:rPr lang="en-US" sz="1600" cap="none" spc="0" dirty="0">
                <a:ln w="0"/>
                <a:solidFill>
                  <a:schemeClr val="tx1"/>
                </a:solidFill>
              </a:rPr>
              <a:t> </a:t>
            </a:r>
          </a:p>
        </p:txBody>
      </p:sp>
      <p:sp>
        <p:nvSpPr>
          <p:cNvPr id="17" name="Title 16">
            <a:extLst>
              <a:ext uri="{FF2B5EF4-FFF2-40B4-BE49-F238E27FC236}">
                <a16:creationId xmlns:a16="http://schemas.microsoft.com/office/drawing/2014/main" xmlns="" id="{753080EF-2F3E-4779-B5BB-8CBE0BFC8608}"/>
              </a:ext>
            </a:extLst>
          </p:cNvPr>
          <p:cNvSpPr>
            <a:spLocks noGrp="1"/>
          </p:cNvSpPr>
          <p:nvPr>
            <p:ph type="title"/>
          </p:nvPr>
        </p:nvSpPr>
        <p:spPr/>
        <p:txBody>
          <a:bodyPr>
            <a:normAutofit fontScale="90000"/>
          </a:bodyPr>
          <a:lstStyle/>
          <a:p>
            <a:r>
              <a:rPr lang="en-ZA" dirty="0"/>
              <a:t>Achievements: </a:t>
            </a:r>
            <a:br>
              <a:rPr lang="en-ZA" dirty="0"/>
            </a:br>
            <a:r>
              <a:rPr lang="en-ZA" dirty="0"/>
              <a:t>Uptake of Small Scale Embedded Generation (SSEG)</a:t>
            </a:r>
          </a:p>
        </p:txBody>
      </p:sp>
      <p:pic>
        <p:nvPicPr>
          <p:cNvPr id="2" name="Picture 1">
            <a:extLst>
              <a:ext uri="{FF2B5EF4-FFF2-40B4-BE49-F238E27FC236}">
                <a16:creationId xmlns:a16="http://schemas.microsoft.com/office/drawing/2014/main" xmlns="" id="{5B1DE867-0F1B-43D4-8DD6-EFF5263FB171}"/>
              </a:ext>
            </a:extLst>
          </p:cNvPr>
          <p:cNvPicPr>
            <a:picLocks noChangeAspect="1"/>
          </p:cNvPicPr>
          <p:nvPr/>
        </p:nvPicPr>
        <p:blipFill>
          <a:blip r:embed="rId4" cstate="print"/>
          <a:stretch>
            <a:fillRect/>
          </a:stretch>
        </p:blipFill>
        <p:spPr>
          <a:xfrm>
            <a:off x="1461261" y="1044379"/>
            <a:ext cx="6136939" cy="3878205"/>
          </a:xfrm>
          <a:prstGeom prst="rect">
            <a:avLst/>
          </a:prstGeom>
        </p:spPr>
      </p:pic>
      <p:sp>
        <p:nvSpPr>
          <p:cNvPr id="3" name="Rectangle 2">
            <a:extLst>
              <a:ext uri="{FF2B5EF4-FFF2-40B4-BE49-F238E27FC236}">
                <a16:creationId xmlns:a16="http://schemas.microsoft.com/office/drawing/2014/main" xmlns="" id="{D48D2BDA-2C97-4D57-BA0A-DC567C7E8121}"/>
              </a:ext>
            </a:extLst>
          </p:cNvPr>
          <p:cNvSpPr/>
          <p:nvPr/>
        </p:nvSpPr>
        <p:spPr>
          <a:xfrm>
            <a:off x="1547664" y="4649225"/>
            <a:ext cx="864096" cy="310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Tree>
    <p:custDataLst>
      <p:tags r:id="rId1"/>
    </p:custDataLst>
    <p:extLst>
      <p:ext uri="{BB962C8B-B14F-4D97-AF65-F5344CB8AC3E}">
        <p14:creationId xmlns:p14="http://schemas.microsoft.com/office/powerpoint/2010/main" xmlns="" val="1560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3658" y="1175831"/>
            <a:ext cx="8496944" cy="5257800"/>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4000"/>
              </a:lnSpc>
              <a:spcBef>
                <a:spcPts val="600"/>
              </a:spcBef>
              <a:buClr>
                <a:srgbClr val="998F86"/>
              </a:buClr>
              <a:buFont typeface="Arial" panose="020B0604020202020204" pitchFamily="34" charset="0"/>
              <a:buChar char="•"/>
              <a:defRPr/>
            </a:pPr>
            <a:r>
              <a:rPr lang="en-ZA" sz="1800" dirty="0"/>
              <a:t>Convening of an “energy efficiency” task team comprising key departments (Health, Education, Public Works &amp; Transport, City of Cape Town)</a:t>
            </a:r>
          </a:p>
          <a:p>
            <a:pPr lvl="3">
              <a:lnSpc>
                <a:spcPct val="114000"/>
              </a:lnSpc>
              <a:spcBef>
                <a:spcPts val="600"/>
              </a:spcBef>
              <a:buClr>
                <a:srgbClr val="998F86"/>
              </a:buClr>
              <a:defRPr/>
            </a:pPr>
            <a:r>
              <a:rPr lang="en-ZA" sz="1800" dirty="0"/>
              <a:t>Shared programmes and best practices</a:t>
            </a:r>
          </a:p>
          <a:p>
            <a:pPr lvl="1">
              <a:lnSpc>
                <a:spcPct val="114000"/>
              </a:lnSpc>
              <a:spcBef>
                <a:spcPts val="600"/>
              </a:spcBef>
              <a:buClr>
                <a:srgbClr val="998F86"/>
              </a:buClr>
              <a:buFont typeface="Arial" panose="020B0604020202020204" pitchFamily="34" charset="0"/>
              <a:buChar char="•"/>
              <a:defRPr/>
            </a:pPr>
            <a:r>
              <a:rPr lang="en-ZA" sz="1800" dirty="0"/>
              <a:t>Developed an energy efficiency programme in the Province, with the leadership of the Department of Transport &amp; Public Works</a:t>
            </a:r>
          </a:p>
          <a:p>
            <a:pPr lvl="1">
              <a:lnSpc>
                <a:spcPct val="114000"/>
              </a:lnSpc>
              <a:spcBef>
                <a:spcPts val="600"/>
              </a:spcBef>
              <a:buClr>
                <a:srgbClr val="998F86"/>
              </a:buClr>
              <a:buFont typeface="Arial" panose="020B0604020202020204" pitchFamily="34" charset="0"/>
              <a:buChar char="•"/>
              <a:defRPr/>
            </a:pPr>
            <a:r>
              <a:rPr lang="en-ZA" sz="1800" dirty="0"/>
              <a:t>Completed several communications campaigns aimed at encouraging businesses and households to save electricity (“Switch and Save” campaign)</a:t>
            </a:r>
          </a:p>
          <a:p>
            <a:pPr lvl="1">
              <a:lnSpc>
                <a:spcPct val="114000"/>
              </a:lnSpc>
              <a:spcBef>
                <a:spcPts val="600"/>
              </a:spcBef>
              <a:buClr>
                <a:srgbClr val="998F86"/>
              </a:buClr>
              <a:defRPr/>
            </a:pPr>
            <a:endParaRPr lang="en-ZA" sz="1800" dirty="0"/>
          </a:p>
          <a:p>
            <a:pPr marL="0" lvl="1" indent="0">
              <a:lnSpc>
                <a:spcPct val="114000"/>
              </a:lnSpc>
              <a:spcBef>
                <a:spcPts val="600"/>
              </a:spcBef>
              <a:buNone/>
              <a:defRPr/>
            </a:pPr>
            <a:endParaRPr lang="en-ZA" sz="1800" dirty="0"/>
          </a:p>
          <a:p>
            <a:pPr marL="0" lvl="1" indent="0">
              <a:buNone/>
              <a:defRPr/>
            </a:pPr>
            <a:endParaRPr lang="en-ZA" sz="1800" dirty="0"/>
          </a:p>
          <a:p>
            <a:pPr marL="0"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800" b="0" i="0" u="none" strike="noStrike" kern="1200" cap="none" spc="0" normalizeH="0" baseline="0" noProof="0" dirty="0">
              <a:ln>
                <a:noFill/>
              </a:ln>
              <a:effectLst/>
              <a:uLnTx/>
              <a:uFillTx/>
              <a:latin typeface="Century Gothic" pitchFamily="34" charset="0"/>
              <a:ea typeface="+mn-ea"/>
              <a:cs typeface="+mn-cs"/>
            </a:endParaRPr>
          </a:p>
        </p:txBody>
      </p:sp>
      <p:sp>
        <p:nvSpPr>
          <p:cNvPr id="5" name="Title 1">
            <a:extLst>
              <a:ext uri="{FF2B5EF4-FFF2-40B4-BE49-F238E27FC236}">
                <a16:creationId xmlns:a16="http://schemas.microsoft.com/office/drawing/2014/main" xmlns="" id="{03B73CAF-4865-4269-A1F3-F40CCE2B497C}"/>
              </a:ext>
            </a:extLst>
          </p:cNvPr>
          <p:cNvSpPr txBox="1">
            <a:spLocks/>
          </p:cNvSpPr>
          <p:nvPr/>
        </p:nvSpPr>
        <p:spPr>
          <a:xfrm>
            <a:off x="273397" y="188640"/>
            <a:ext cx="8597205" cy="778475"/>
          </a:xfrm>
          <a:prstGeom prst="rect">
            <a:avLst/>
          </a:prstGeom>
          <a:noFill/>
          <a:extLst>
            <a:ext uri="{909E8E84-426E-40dd-AFC4-6F175D3DCCD1}">
              <a14:hiddenFill xmlns=""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What have we done to encourage energy efficiency?</a:t>
            </a:r>
            <a:endParaRPr lang="en-ZA" dirty="0">
              <a:solidFill>
                <a:srgbClr val="FF0000"/>
              </a:solidFill>
            </a:endParaRPr>
          </a:p>
        </p:txBody>
      </p:sp>
      <p:sp>
        <p:nvSpPr>
          <p:cNvPr id="3" name="Slide Number Placeholder 2">
            <a:extLst>
              <a:ext uri="{FF2B5EF4-FFF2-40B4-BE49-F238E27FC236}">
                <a16:creationId xmlns:a16="http://schemas.microsoft.com/office/drawing/2014/main" xmlns="" id="{2A2DA2B2-E2E4-41B7-BAA7-A03767C1B92B}"/>
              </a:ext>
            </a:extLst>
          </p:cNvPr>
          <p:cNvSpPr>
            <a:spLocks noGrp="1"/>
          </p:cNvSpPr>
          <p:nvPr>
            <p:ph type="sldNum" sz="quarter" idx="4"/>
          </p:nvPr>
        </p:nvSpPr>
        <p:spPr/>
        <p:txBody>
          <a:bodyPr/>
          <a:lstStyle/>
          <a:p>
            <a:fld id="{8406839F-D7A4-4E5D-B93D-768AD4D1DB36}" type="slidenum">
              <a:rPr lang="en-ZA" smtClean="0"/>
              <a:pPr/>
              <a:t>7</a:t>
            </a:fld>
            <a:endParaRPr lang="en-ZA" dirty="0"/>
          </a:p>
        </p:txBody>
      </p:sp>
    </p:spTree>
    <p:extLst>
      <p:ext uri="{BB962C8B-B14F-4D97-AF65-F5344CB8AC3E}">
        <p14:creationId xmlns:p14="http://schemas.microsoft.com/office/powerpoint/2010/main" xmlns="" val="160202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43997-BD8E-4A44-93C6-A68DA75F97CB}"/>
              </a:ext>
            </a:extLst>
          </p:cNvPr>
          <p:cNvSpPr>
            <a:spLocks noGrp="1"/>
          </p:cNvSpPr>
          <p:nvPr>
            <p:ph type="title"/>
          </p:nvPr>
        </p:nvSpPr>
        <p:spPr/>
        <p:txBody>
          <a:bodyPr/>
          <a:lstStyle/>
          <a:p>
            <a:r>
              <a:rPr lang="en-ZA" dirty="0"/>
              <a:t>Energy Efficiency in Government Buildings</a:t>
            </a:r>
          </a:p>
        </p:txBody>
      </p:sp>
      <p:sp>
        <p:nvSpPr>
          <p:cNvPr id="3" name="Text Placeholder 2">
            <a:extLst>
              <a:ext uri="{FF2B5EF4-FFF2-40B4-BE49-F238E27FC236}">
                <a16:creationId xmlns:a16="http://schemas.microsoft.com/office/drawing/2014/main" xmlns="" id="{62E0EDF5-ABCE-4058-B5CE-71A4E3BDAB28}"/>
              </a:ext>
            </a:extLst>
          </p:cNvPr>
          <p:cNvSpPr>
            <a:spLocks noGrp="1"/>
          </p:cNvSpPr>
          <p:nvPr>
            <p:ph type="body" sz="quarter" idx="13"/>
          </p:nvPr>
        </p:nvSpPr>
        <p:spPr>
          <a:xfrm>
            <a:off x="273397" y="1244452"/>
            <a:ext cx="8597205" cy="288925"/>
          </a:xfrm>
        </p:spPr>
        <p:txBody>
          <a:bodyPr/>
          <a:lstStyle/>
          <a:p>
            <a:r>
              <a:rPr lang="en-ZA" sz="2000" dirty="0"/>
              <a:t>The Western Cape Government is leading by example</a:t>
            </a:r>
          </a:p>
        </p:txBody>
      </p:sp>
      <p:sp>
        <p:nvSpPr>
          <p:cNvPr id="4" name="Slide Number Placeholder 3">
            <a:extLst>
              <a:ext uri="{FF2B5EF4-FFF2-40B4-BE49-F238E27FC236}">
                <a16:creationId xmlns:a16="http://schemas.microsoft.com/office/drawing/2014/main" xmlns="" id="{8A57320C-26BF-4025-87AB-162D0A9877C9}"/>
              </a:ext>
            </a:extLst>
          </p:cNvPr>
          <p:cNvSpPr>
            <a:spLocks noGrp="1"/>
          </p:cNvSpPr>
          <p:nvPr>
            <p:ph type="sldNum" sz="quarter" idx="4"/>
          </p:nvPr>
        </p:nvSpPr>
        <p:spPr/>
        <p:txBody>
          <a:bodyPr/>
          <a:lstStyle/>
          <a:p>
            <a:fld id="{8406839F-D7A4-4E5D-B93D-768AD4D1DB36}" type="slidenum">
              <a:rPr lang="en-ZA" smtClean="0"/>
              <a:pPr/>
              <a:t>8</a:t>
            </a:fld>
            <a:endParaRPr lang="en-ZA" dirty="0"/>
          </a:p>
        </p:txBody>
      </p:sp>
      <p:pic>
        <p:nvPicPr>
          <p:cNvPr id="8" name="Picture 7" descr="A building with a mountain in the background&#10;&#10;Description generated with very high confidence">
            <a:extLst>
              <a:ext uri="{FF2B5EF4-FFF2-40B4-BE49-F238E27FC236}">
                <a16:creationId xmlns:a16="http://schemas.microsoft.com/office/drawing/2014/main" xmlns="" id="{30449AF0-CA40-4CE6-BB71-9A2AA80143E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6024" y="2201416"/>
            <a:ext cx="4139952" cy="27599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AutoShape 2" descr="Led lamp free icon">
            <a:extLst>
              <a:ext uri="{FF2B5EF4-FFF2-40B4-BE49-F238E27FC236}">
                <a16:creationId xmlns:a16="http://schemas.microsoft.com/office/drawing/2014/main" xmlns="" id="{EE4039EE-B77E-465E-BBA0-5127A513872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Rectangle 10">
            <a:extLst>
              <a:ext uri="{FF2B5EF4-FFF2-40B4-BE49-F238E27FC236}">
                <a16:creationId xmlns:a16="http://schemas.microsoft.com/office/drawing/2014/main" xmlns="" id="{6958B3E5-6D91-46AE-B4AA-2A136D5391FD}"/>
              </a:ext>
            </a:extLst>
          </p:cNvPr>
          <p:cNvSpPr/>
          <p:nvPr/>
        </p:nvSpPr>
        <p:spPr>
          <a:xfrm>
            <a:off x="5678110" y="2052137"/>
            <a:ext cx="2699970" cy="584775"/>
          </a:xfrm>
          <a:prstGeom prst="rect">
            <a:avLst/>
          </a:prstGeom>
          <a:noFill/>
        </p:spPr>
        <p:txBody>
          <a:bodyPr wrap="square" lIns="91440" tIns="45720" rIns="91440" bIns="45720">
            <a:spAutoFit/>
          </a:bodyPr>
          <a:lstStyle/>
          <a:p>
            <a:r>
              <a:rPr lang="en-US" sz="1600" dirty="0">
                <a:ln w="0"/>
              </a:rPr>
              <a:t>Electricity meters installed since 2016</a:t>
            </a:r>
          </a:p>
        </p:txBody>
      </p:sp>
      <p:sp>
        <p:nvSpPr>
          <p:cNvPr id="12" name="Teardrop 11">
            <a:extLst>
              <a:ext uri="{FF2B5EF4-FFF2-40B4-BE49-F238E27FC236}">
                <a16:creationId xmlns:a16="http://schemas.microsoft.com/office/drawing/2014/main" xmlns="" id="{65964CEF-28EE-496E-9008-11D4A1AD7A86}"/>
              </a:ext>
            </a:extLst>
          </p:cNvPr>
          <p:cNvSpPr/>
          <p:nvPr/>
        </p:nvSpPr>
        <p:spPr>
          <a:xfrm>
            <a:off x="4572000" y="1865655"/>
            <a:ext cx="1008112" cy="1100336"/>
          </a:xfrm>
          <a:prstGeom prst="teardrop">
            <a:avLst/>
          </a:prstGeom>
          <a:solidFill>
            <a:srgbClr val="73A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631</a:t>
            </a:r>
            <a:endParaRPr lang="en-ZA" sz="1200" b="1" dirty="0"/>
          </a:p>
        </p:txBody>
      </p:sp>
      <p:sp>
        <p:nvSpPr>
          <p:cNvPr id="13" name="Teardrop 12">
            <a:extLst>
              <a:ext uri="{FF2B5EF4-FFF2-40B4-BE49-F238E27FC236}">
                <a16:creationId xmlns:a16="http://schemas.microsoft.com/office/drawing/2014/main" xmlns="" id="{AE82ECEB-50DC-4E2B-80FA-D78FAD0285E1}"/>
              </a:ext>
            </a:extLst>
          </p:cNvPr>
          <p:cNvSpPr/>
          <p:nvPr/>
        </p:nvSpPr>
        <p:spPr>
          <a:xfrm>
            <a:off x="4572000" y="3120752"/>
            <a:ext cx="1008112" cy="1100336"/>
          </a:xfrm>
          <a:prstGeom prst="teardrop">
            <a:avLst/>
          </a:prstGeom>
          <a:solidFill>
            <a:srgbClr val="73A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145</a:t>
            </a:r>
          </a:p>
          <a:p>
            <a:pPr algn="ctr"/>
            <a:r>
              <a:rPr lang="en-ZA" sz="1400" b="1" dirty="0"/>
              <a:t>kWh/m²/</a:t>
            </a:r>
            <a:r>
              <a:rPr lang="en-ZA" sz="1400" b="1" dirty="0" err="1"/>
              <a:t>yr</a:t>
            </a:r>
            <a:endParaRPr lang="en-ZA" sz="1000" b="1" dirty="0"/>
          </a:p>
        </p:txBody>
      </p:sp>
      <p:sp>
        <p:nvSpPr>
          <p:cNvPr id="14" name="Rectangle 13">
            <a:extLst>
              <a:ext uri="{FF2B5EF4-FFF2-40B4-BE49-F238E27FC236}">
                <a16:creationId xmlns:a16="http://schemas.microsoft.com/office/drawing/2014/main" xmlns="" id="{C8FAAA7C-CA2A-4952-B3D7-5F213B6F2123}"/>
              </a:ext>
            </a:extLst>
          </p:cNvPr>
          <p:cNvSpPr/>
          <p:nvPr/>
        </p:nvSpPr>
        <p:spPr>
          <a:xfrm>
            <a:off x="5694682" y="3113092"/>
            <a:ext cx="3175920" cy="1107996"/>
          </a:xfrm>
          <a:prstGeom prst="rect">
            <a:avLst/>
          </a:prstGeom>
          <a:noFill/>
        </p:spPr>
        <p:txBody>
          <a:bodyPr wrap="square" lIns="91440" tIns="45720" rIns="91440" bIns="45720">
            <a:spAutoFit/>
          </a:bodyPr>
          <a:lstStyle/>
          <a:p>
            <a:r>
              <a:rPr lang="en-US" dirty="0">
                <a:ln w="0"/>
              </a:rPr>
              <a:t>T</a:t>
            </a:r>
            <a:r>
              <a:rPr lang="en-US" sz="1600" dirty="0">
                <a:ln w="0"/>
              </a:rPr>
              <a:t>otal electricity consumption </a:t>
            </a:r>
            <a:r>
              <a:rPr lang="en-US" sz="1600" b="1" dirty="0">
                <a:ln w="0"/>
              </a:rPr>
              <a:t>down 13% </a:t>
            </a:r>
            <a:r>
              <a:rPr lang="en-US" sz="1600" dirty="0">
                <a:ln w="0"/>
              </a:rPr>
              <a:t>from 2015. The current consumption is </a:t>
            </a:r>
            <a:r>
              <a:rPr lang="en-US" sz="1600" b="1" dirty="0">
                <a:ln w="0"/>
              </a:rPr>
              <a:t>38% below industry benchmark</a:t>
            </a:r>
          </a:p>
        </p:txBody>
      </p:sp>
      <p:sp>
        <p:nvSpPr>
          <p:cNvPr id="15" name="Teardrop 14">
            <a:extLst>
              <a:ext uri="{FF2B5EF4-FFF2-40B4-BE49-F238E27FC236}">
                <a16:creationId xmlns:a16="http://schemas.microsoft.com/office/drawing/2014/main" xmlns="" id="{832F49B0-12AA-4C50-BCB3-2B733D916A34}"/>
              </a:ext>
            </a:extLst>
          </p:cNvPr>
          <p:cNvSpPr/>
          <p:nvPr/>
        </p:nvSpPr>
        <p:spPr>
          <a:xfrm>
            <a:off x="4572000" y="4365104"/>
            <a:ext cx="1008112" cy="1100336"/>
          </a:xfrm>
          <a:prstGeom prst="teardrop">
            <a:avLst/>
          </a:prstGeom>
          <a:solidFill>
            <a:srgbClr val="73A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13</a:t>
            </a:r>
          </a:p>
        </p:txBody>
      </p:sp>
      <p:sp>
        <p:nvSpPr>
          <p:cNvPr id="16" name="Rectangle 15">
            <a:extLst>
              <a:ext uri="{FF2B5EF4-FFF2-40B4-BE49-F238E27FC236}">
                <a16:creationId xmlns:a16="http://schemas.microsoft.com/office/drawing/2014/main" xmlns="" id="{FA285AF0-23E1-4364-93F2-DD20C6B93303}"/>
              </a:ext>
            </a:extLst>
          </p:cNvPr>
          <p:cNvSpPr/>
          <p:nvPr/>
        </p:nvSpPr>
        <p:spPr>
          <a:xfrm>
            <a:off x="5694682" y="4509120"/>
            <a:ext cx="3175920" cy="830997"/>
          </a:xfrm>
          <a:prstGeom prst="rect">
            <a:avLst/>
          </a:prstGeom>
          <a:noFill/>
        </p:spPr>
        <p:txBody>
          <a:bodyPr wrap="square" lIns="91440" tIns="45720" rIns="91440" bIns="45720">
            <a:spAutoFit/>
          </a:bodyPr>
          <a:lstStyle/>
          <a:p>
            <a:r>
              <a:rPr lang="en-US" sz="1600" dirty="0">
                <a:ln w="0"/>
              </a:rPr>
              <a:t>PV installations completed with </a:t>
            </a:r>
            <a:r>
              <a:rPr lang="en-US" sz="1600" b="1" dirty="0">
                <a:ln w="0"/>
              </a:rPr>
              <a:t>R42.6 million invested </a:t>
            </a:r>
            <a:r>
              <a:rPr lang="en-US" sz="1600" dirty="0">
                <a:ln w="0"/>
              </a:rPr>
              <a:t>&amp; an </a:t>
            </a:r>
            <a:r>
              <a:rPr lang="en-US" sz="1600" b="1" dirty="0">
                <a:ln w="0"/>
              </a:rPr>
              <a:t>expected saving of 10%/</a:t>
            </a:r>
            <a:r>
              <a:rPr lang="en-US" sz="1600" b="1" dirty="0" err="1">
                <a:ln w="0"/>
              </a:rPr>
              <a:t>yr</a:t>
            </a:r>
            <a:endParaRPr lang="en-US" sz="1600" b="1" dirty="0">
              <a:ln w="0"/>
            </a:endParaRPr>
          </a:p>
        </p:txBody>
      </p:sp>
    </p:spTree>
    <p:extLst>
      <p:ext uri="{BB962C8B-B14F-4D97-AF65-F5344CB8AC3E}">
        <p14:creationId xmlns:p14="http://schemas.microsoft.com/office/powerpoint/2010/main" xmlns="" val="257116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3658" y="1175831"/>
            <a:ext cx="8496944" cy="5257800"/>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4000"/>
              </a:lnSpc>
              <a:spcBef>
                <a:spcPts val="600"/>
              </a:spcBef>
              <a:buClr>
                <a:srgbClr val="998F86"/>
              </a:buClr>
              <a:buFont typeface="Arial" panose="020B0604020202020204" pitchFamily="34" charset="0"/>
              <a:buChar char="•"/>
              <a:defRPr/>
            </a:pPr>
            <a:r>
              <a:rPr lang="en-ZA" sz="1800" dirty="0"/>
              <a:t>Through our partner </a:t>
            </a:r>
            <a:r>
              <a:rPr lang="en-ZA" sz="1800" dirty="0" err="1"/>
              <a:t>GreenCape</a:t>
            </a:r>
            <a:r>
              <a:rPr lang="en-ZA" sz="1800" dirty="0"/>
              <a:t>, significant work was done with a national task team to develop a “smart meter” standard</a:t>
            </a:r>
          </a:p>
          <a:p>
            <a:pPr lvl="3">
              <a:lnSpc>
                <a:spcPct val="114000"/>
              </a:lnSpc>
              <a:spcBef>
                <a:spcPts val="600"/>
              </a:spcBef>
              <a:buClr>
                <a:srgbClr val="998F86"/>
              </a:buClr>
              <a:defRPr/>
            </a:pPr>
            <a:r>
              <a:rPr lang="en-ZA" sz="1800" dirty="0"/>
              <a:t>This will form the basis for mass production of one kind of meter, thereby bringing down the price</a:t>
            </a:r>
          </a:p>
          <a:p>
            <a:pPr lvl="1">
              <a:lnSpc>
                <a:spcPct val="114000"/>
              </a:lnSpc>
              <a:spcBef>
                <a:spcPts val="600"/>
              </a:spcBef>
              <a:buClr>
                <a:srgbClr val="998F86"/>
              </a:buClr>
              <a:buFont typeface="Arial" panose="020B0604020202020204" pitchFamily="34" charset="0"/>
              <a:buChar char="•"/>
              <a:defRPr/>
            </a:pPr>
            <a:r>
              <a:rPr lang="en-ZA" sz="1800" dirty="0"/>
              <a:t>The Game Changer has engaged with four Municipalities (</a:t>
            </a:r>
            <a:r>
              <a:rPr lang="en-ZA" sz="1800" dirty="0" err="1"/>
              <a:t>Witzenberg</a:t>
            </a:r>
            <a:r>
              <a:rPr lang="en-ZA" sz="1800" dirty="0"/>
              <a:t>, Stellenbosch, </a:t>
            </a:r>
            <a:r>
              <a:rPr lang="en-ZA" sz="1800" dirty="0" err="1"/>
              <a:t>Drakenstein</a:t>
            </a:r>
            <a:r>
              <a:rPr lang="en-ZA" sz="1800" dirty="0"/>
              <a:t>, and the City of Cape Town) to develop a “wheeling framework” that would allow businesses to provide electricity to each other</a:t>
            </a:r>
          </a:p>
          <a:p>
            <a:pPr lvl="3">
              <a:lnSpc>
                <a:spcPct val="114000"/>
              </a:lnSpc>
              <a:spcBef>
                <a:spcPts val="600"/>
              </a:spcBef>
              <a:buClr>
                <a:srgbClr val="998F86"/>
              </a:buClr>
              <a:defRPr/>
            </a:pPr>
            <a:endParaRPr lang="en-ZA" sz="1800" dirty="0"/>
          </a:p>
          <a:p>
            <a:pPr lvl="2">
              <a:lnSpc>
                <a:spcPct val="114000"/>
              </a:lnSpc>
              <a:spcBef>
                <a:spcPts val="600"/>
              </a:spcBef>
              <a:buClr>
                <a:srgbClr val="998F86"/>
              </a:buClr>
              <a:defRPr/>
            </a:pPr>
            <a:endParaRPr lang="en-ZA" sz="1800" dirty="0"/>
          </a:p>
          <a:p>
            <a:pPr lvl="1">
              <a:lnSpc>
                <a:spcPct val="114000"/>
              </a:lnSpc>
              <a:spcBef>
                <a:spcPts val="600"/>
              </a:spcBef>
              <a:buClr>
                <a:srgbClr val="998F86"/>
              </a:buClr>
              <a:defRPr/>
            </a:pPr>
            <a:endParaRPr lang="en-ZA" sz="1800" dirty="0"/>
          </a:p>
          <a:p>
            <a:pPr lvl="1">
              <a:lnSpc>
                <a:spcPct val="114000"/>
              </a:lnSpc>
              <a:spcBef>
                <a:spcPts val="600"/>
              </a:spcBef>
              <a:buClr>
                <a:srgbClr val="998F86"/>
              </a:buClr>
              <a:defRPr/>
            </a:pPr>
            <a:endParaRPr lang="en-ZA" sz="1800" dirty="0"/>
          </a:p>
          <a:p>
            <a:pPr marL="0" lvl="1" indent="0">
              <a:lnSpc>
                <a:spcPct val="114000"/>
              </a:lnSpc>
              <a:spcBef>
                <a:spcPts val="600"/>
              </a:spcBef>
              <a:buNone/>
              <a:defRPr/>
            </a:pPr>
            <a:endParaRPr lang="en-ZA" sz="1800" dirty="0"/>
          </a:p>
          <a:p>
            <a:pPr marL="0" lvl="1" indent="0">
              <a:buNone/>
              <a:defRPr/>
            </a:pPr>
            <a:endParaRPr lang="en-ZA" sz="1800" dirty="0"/>
          </a:p>
          <a:p>
            <a:pPr marL="0"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800" b="0" i="0" u="none" strike="noStrike" kern="1200" cap="none" spc="0" normalizeH="0" baseline="0" noProof="0" dirty="0">
              <a:ln>
                <a:noFill/>
              </a:ln>
              <a:effectLst/>
              <a:uLnTx/>
              <a:uFillTx/>
              <a:latin typeface="Century Gothic" pitchFamily="34" charset="0"/>
              <a:ea typeface="+mn-ea"/>
              <a:cs typeface="+mn-cs"/>
            </a:endParaRPr>
          </a:p>
        </p:txBody>
      </p:sp>
      <p:sp>
        <p:nvSpPr>
          <p:cNvPr id="5" name="Title 1">
            <a:extLst>
              <a:ext uri="{FF2B5EF4-FFF2-40B4-BE49-F238E27FC236}">
                <a16:creationId xmlns:a16="http://schemas.microsoft.com/office/drawing/2014/main" xmlns="" id="{03B73CAF-4865-4269-A1F3-F40CCE2B497C}"/>
              </a:ext>
            </a:extLst>
          </p:cNvPr>
          <p:cNvSpPr txBox="1">
            <a:spLocks/>
          </p:cNvSpPr>
          <p:nvPr/>
        </p:nvSpPr>
        <p:spPr>
          <a:xfrm>
            <a:off x="273397" y="188640"/>
            <a:ext cx="8597205" cy="778475"/>
          </a:xfrm>
          <a:prstGeom prst="rect">
            <a:avLst/>
          </a:prstGeom>
          <a:noFill/>
          <a:extLst>
            <a:ext uri="{909E8E84-426E-40dd-AFC4-6F175D3DCCD1}">
              <a14:hiddenFill xmlns="" xmlns:a14="http://schemas.microsoft.com/office/drawing/2010/main">
                <a:solidFill>
                  <a:srgbClr val="00329B"/>
                </a:solidFill>
              </a14:hiddenFill>
            </a:ext>
          </a:extLst>
        </p:spPr>
        <p:txBody>
          <a:bodyPr vert="horz" wrap="none" lIns="72000" tIns="72000" rIns="72000" bIns="72000" rtlCol="0" anchor="ctr">
            <a:normAutofit fontScale="92500" lnSpcReduction="10000"/>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What have we done to promote </a:t>
            </a:r>
          </a:p>
          <a:p>
            <a:r>
              <a:rPr lang="en-ZA" dirty="0"/>
              <a:t>the development of smart grids in Municipalities?</a:t>
            </a:r>
            <a:endParaRPr lang="en-ZA" dirty="0">
              <a:solidFill>
                <a:srgbClr val="FF0000"/>
              </a:solidFill>
            </a:endParaRPr>
          </a:p>
        </p:txBody>
      </p:sp>
      <p:sp>
        <p:nvSpPr>
          <p:cNvPr id="3" name="Slide Number Placeholder 2">
            <a:extLst>
              <a:ext uri="{FF2B5EF4-FFF2-40B4-BE49-F238E27FC236}">
                <a16:creationId xmlns:a16="http://schemas.microsoft.com/office/drawing/2014/main" xmlns="" id="{2A2DA2B2-E2E4-41B7-BAA7-A03767C1B92B}"/>
              </a:ext>
            </a:extLst>
          </p:cNvPr>
          <p:cNvSpPr>
            <a:spLocks noGrp="1"/>
          </p:cNvSpPr>
          <p:nvPr>
            <p:ph type="sldNum" sz="quarter" idx="4"/>
          </p:nvPr>
        </p:nvSpPr>
        <p:spPr/>
        <p:txBody>
          <a:bodyPr/>
          <a:lstStyle/>
          <a:p>
            <a:fld id="{8406839F-D7A4-4E5D-B93D-768AD4D1DB36}" type="slidenum">
              <a:rPr lang="en-ZA" smtClean="0"/>
              <a:pPr/>
              <a:t>9</a:t>
            </a:fld>
            <a:endParaRPr lang="en-ZA" dirty="0"/>
          </a:p>
        </p:txBody>
      </p:sp>
    </p:spTree>
    <p:extLst>
      <p:ext uri="{BB962C8B-B14F-4D97-AF65-F5344CB8AC3E}">
        <p14:creationId xmlns:p14="http://schemas.microsoft.com/office/powerpoint/2010/main" xmlns="" val="425228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51.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2.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WCG-New PPT Master-01112012</Template>
  <TotalTime>2841</TotalTime>
  <Words>1248</Words>
  <Application>Microsoft Office PowerPoint</Application>
  <PresentationFormat>On-screen Show (4:3)</PresentationFormat>
  <Paragraphs>141</Paragraphs>
  <Slides>18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WCG-New PPT Master-01112012</vt:lpstr>
      <vt:lpstr>think-cell Slide</vt:lpstr>
      <vt:lpstr>PROGRESS ON THE  ENERGY SECURITY GAME CHANGER </vt:lpstr>
      <vt:lpstr>Energy Security Game Changer</vt:lpstr>
      <vt:lpstr>Slide 3</vt:lpstr>
      <vt:lpstr>Slide 4</vt:lpstr>
      <vt:lpstr>Achievements:  Uptake of Small Scale Embedded Generation (SSEG*)</vt:lpstr>
      <vt:lpstr>Achievements:  Uptake of Small Scale Embedded Generation (SSEG)</vt:lpstr>
      <vt:lpstr>Slide 7</vt:lpstr>
      <vt:lpstr>Energy Efficiency in Government Buildings</vt:lpstr>
      <vt:lpstr>Slide 9</vt:lpstr>
      <vt:lpstr>Slide 10</vt:lpstr>
      <vt:lpstr>Slide 11</vt:lpstr>
      <vt:lpstr>Achievements:  Promoting the Importation of Natural Gas</vt:lpstr>
      <vt:lpstr>Slide 13</vt:lpstr>
      <vt:lpstr>Slide 14</vt:lpstr>
      <vt:lpstr>Slide 15</vt:lpstr>
      <vt:lpstr>Procure energy from Independent Power Producers</vt:lpstr>
      <vt:lpstr>City of Cape Town Own Generation</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Cabral</dc:creator>
  <cp:keywords>POTX</cp:keywords>
  <cp:lastModifiedBy>PUMZA</cp:lastModifiedBy>
  <cp:revision>361</cp:revision>
  <cp:lastPrinted>2019-02-21T11:31:58Z</cp:lastPrinted>
  <dcterms:created xsi:type="dcterms:W3CDTF">2013-02-21T07:48:10Z</dcterms:created>
  <dcterms:modified xsi:type="dcterms:W3CDTF">2019-10-02T11:54:21Z</dcterms:modified>
  <cp:category>CI</cp:category>
</cp:coreProperties>
</file>