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54" r:id="rId3"/>
  </p:sldMasterIdLst>
  <p:notesMasterIdLst>
    <p:notesMasterId r:id="rId19"/>
  </p:notesMasterIdLst>
  <p:handoutMasterIdLst>
    <p:handoutMasterId r:id="rId20"/>
  </p:handoutMasterIdLst>
  <p:sldIdLst>
    <p:sldId id="371" r:id="rId4"/>
    <p:sldId id="360" r:id="rId5"/>
    <p:sldId id="361" r:id="rId6"/>
    <p:sldId id="364" r:id="rId7"/>
    <p:sldId id="359" r:id="rId8"/>
    <p:sldId id="362" r:id="rId9"/>
    <p:sldId id="363" r:id="rId10"/>
    <p:sldId id="370" r:id="rId11"/>
    <p:sldId id="365" r:id="rId12"/>
    <p:sldId id="355" r:id="rId13"/>
    <p:sldId id="369" r:id="rId14"/>
    <p:sldId id="366" r:id="rId15"/>
    <p:sldId id="345" r:id="rId16"/>
    <p:sldId id="368" r:id="rId17"/>
    <p:sldId id="314" r:id="rId1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a Ismail" initials="MI"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94743" autoAdjust="0"/>
  </p:normalViewPr>
  <p:slideViewPr>
    <p:cSldViewPr snapToGrid="0" snapToObjects="1">
      <p:cViewPr varScale="1">
        <p:scale>
          <a:sx n="71" d="100"/>
          <a:sy n="71" d="100"/>
        </p:scale>
        <p:origin x="-12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B9F0150E-4847-402D-AC6E-7A871FCBAEB1}" type="datetimeFigureOut">
              <a:rPr lang="en-ZA" smtClean="0"/>
              <a:pPr/>
              <a:t>2019/10/02</a:t>
            </a:fld>
            <a:endParaRPr lang="en-ZA" dirty="0"/>
          </a:p>
        </p:txBody>
      </p:sp>
      <p:sp>
        <p:nvSpPr>
          <p:cNvPr id="4" name="Footer Placeholder 3"/>
          <p:cNvSpPr>
            <a:spLocks noGrp="1"/>
          </p:cNvSpPr>
          <p:nvPr>
            <p:ph type="ftr" sz="quarter" idx="2"/>
          </p:nvPr>
        </p:nvSpPr>
        <p:spPr>
          <a:xfrm>
            <a:off x="1" y="9430090"/>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4" y="9430090"/>
            <a:ext cx="2945659" cy="496411"/>
          </a:xfrm>
          <a:prstGeom prst="rect">
            <a:avLst/>
          </a:prstGeom>
        </p:spPr>
        <p:txBody>
          <a:bodyPr vert="horz" lIns="91440" tIns="45720" rIns="91440" bIns="45720" rtlCol="0" anchor="b"/>
          <a:lstStyle>
            <a:lvl1pPr algn="r">
              <a:defRPr sz="1200"/>
            </a:lvl1pPr>
          </a:lstStyle>
          <a:p>
            <a:fld id="{2DDDBB20-CFC2-4CA7-8D5B-764561C95857}" type="slidenum">
              <a:rPr lang="en-ZA" smtClean="0"/>
              <a:pPr/>
              <a:t>‹#›</a:t>
            </a:fld>
            <a:endParaRPr lang="en-ZA" dirty="0"/>
          </a:p>
        </p:txBody>
      </p:sp>
    </p:spTree>
    <p:extLst>
      <p:ext uri="{BB962C8B-B14F-4D97-AF65-F5344CB8AC3E}">
        <p14:creationId xmlns:p14="http://schemas.microsoft.com/office/powerpoint/2010/main" xmlns="" val="790893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1513AF53-DE2C-4B35-9C20-C434C727459D}" type="datetimeFigureOut">
              <a:rPr lang="en-ZA" smtClean="0"/>
              <a:pPr/>
              <a:t>2019/10/02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30090"/>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30090"/>
            <a:ext cx="2945659" cy="496411"/>
          </a:xfrm>
          <a:prstGeom prst="rect">
            <a:avLst/>
          </a:prstGeom>
        </p:spPr>
        <p:txBody>
          <a:bodyPr vert="horz" lIns="91440" tIns="45720" rIns="91440" bIns="45720" rtlCol="0" anchor="b"/>
          <a:lstStyle>
            <a:lvl1pPr algn="r">
              <a:defRPr sz="1200"/>
            </a:lvl1pPr>
          </a:lstStyle>
          <a:p>
            <a:fld id="{39FFE016-6EC8-4FE4-8BF3-3DF21D9C6C83}" type="slidenum">
              <a:rPr lang="en-ZA" smtClean="0"/>
              <a:pPr/>
              <a:t>‹#›</a:t>
            </a:fld>
            <a:endParaRPr lang="en-ZA" dirty="0"/>
          </a:p>
        </p:txBody>
      </p:sp>
    </p:spTree>
    <p:extLst>
      <p:ext uri="{BB962C8B-B14F-4D97-AF65-F5344CB8AC3E}">
        <p14:creationId xmlns:p14="http://schemas.microsoft.com/office/powerpoint/2010/main" xmlns="" val="299236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70629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0015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dirty="0"/>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9" name="Picture 2"/>
          <p:cNvPicPr>
            <a:picLocks noChangeAspect="1" noChangeArrowheads="1"/>
          </p:cNvPicPr>
          <p:nvPr userDrawn="1"/>
        </p:nvPicPr>
        <p:blipFill rotWithShape="1">
          <a:blip r:embed="rId2"/>
          <a:srcRect l="1415" t="6149" r="3801" b="4470"/>
          <a:stretch/>
        </p:blipFill>
        <p:spPr bwMode="auto">
          <a:xfrm>
            <a:off x="316523" y="553915"/>
            <a:ext cx="3429000" cy="123092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Triangle 11"/>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24152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41752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276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a:prstGeom prst="rect">
            <a:avLst/>
          </a:prstGeo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a:prstGeom prst="rect">
            <a:avLst/>
          </a:prstGeo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a:prstGeom prst="rect">
            <a:avLst/>
          </a:prstGeo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a:prstGeom prst="rect">
            <a:avLst/>
          </a:prstGeo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a:prstGeom prst="rect">
            <a:avLst/>
          </a:prstGeo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a:prstGeom prst="rect">
            <a:avLst/>
          </a:prstGeo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763700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txBox="1">
            <a:spLocks/>
          </p:cNvSpPr>
          <p:nvPr userDrawn="1"/>
        </p:nvSpPr>
        <p:spPr>
          <a:xfrm>
            <a:off x="2486026" y="2371725"/>
            <a:ext cx="6008688" cy="2038350"/>
          </a:xfrm>
          <a:prstGeom prst="rect">
            <a:avLst/>
          </a:prstGeom>
        </p:spPr>
        <p:txBody>
          <a:bodyPr anchor="ctr">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New section heading</a:t>
            </a:r>
            <a:br>
              <a:rPr lang="en-US" dirty="0"/>
            </a:b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61728322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userDrawn="1"/>
        </p:nvPicPr>
        <p:blipFill>
          <a:blip r:embed="rId4"/>
          <a:stretch>
            <a:fillRect/>
          </a:stretch>
        </p:blipFill>
        <p:spPr>
          <a:xfrm>
            <a:off x="0" y="0"/>
            <a:ext cx="9144000" cy="6858000"/>
          </a:xfrm>
          <a:prstGeom prst="rect">
            <a:avLst/>
          </a:prstGeom>
        </p:spPr>
      </p:pic>
      <p:sp>
        <p:nvSpPr>
          <p:cNvPr id="3" name="Title 1"/>
          <p:cNvSpPr txBox="1">
            <a:spLocks/>
          </p:cNvSpPr>
          <p:nvPr userDrawn="1"/>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dirty="0">
                <a:solidFill>
                  <a:schemeClr val="bg1"/>
                </a:solidFill>
                <a:latin typeface="Century Gothic"/>
                <a:cs typeface="Century Gothic"/>
              </a:rPr>
              <a:t>Thank you</a:t>
            </a:r>
          </a:p>
        </p:txBody>
      </p:sp>
    </p:spTree>
    <p:extLst>
      <p:ext uri="{BB962C8B-B14F-4D97-AF65-F5344CB8AC3E}">
        <p14:creationId xmlns:p14="http://schemas.microsoft.com/office/powerpoint/2010/main" xmlns="" val="353692669"/>
      </p:ext>
    </p:extLst>
  </p:cSld>
  <p:clrMap bg1="lt1" tx1="dk1" bg2="lt2" tx2="dk2" accent1="accent1" accent2="accent2" accent3="accent3" accent4="accent4" accent5="accent5" accent6="accent6" hlink="hlink" folHlink="folHlink"/>
  <p:sldLayoutIdLst>
    <p:sldLayoutId id="2147483655"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3635548" y="5437706"/>
            <a:ext cx="1584176" cy="365125"/>
          </a:xfrm>
        </p:spPr>
        <p:txBody>
          <a:bodyPr/>
          <a:lstStyle/>
          <a:p>
            <a:pPr marL="0" indent="0">
              <a:buNone/>
            </a:pPr>
            <a:r>
              <a:rPr lang="en-GB" dirty="0"/>
              <a:t>Graham Paulse |</a:t>
            </a:r>
          </a:p>
        </p:txBody>
      </p:sp>
      <p:sp>
        <p:nvSpPr>
          <p:cNvPr id="14" name="Date Placeholder 12"/>
          <p:cNvSpPr>
            <a:spLocks noGrp="1"/>
          </p:cNvSpPr>
          <p:nvPr>
            <p:ph type="dt" sz="half" idx="2"/>
          </p:nvPr>
        </p:nvSpPr>
        <p:spPr>
          <a:xfrm>
            <a:off x="7164288" y="5398045"/>
            <a:ext cx="1512168" cy="365125"/>
          </a:xfrm>
        </p:spPr>
        <p:txBody>
          <a:bodyPr/>
          <a:lstStyle/>
          <a:p>
            <a:r>
              <a:rPr lang="en-GB" dirty="0"/>
              <a:t>1 October 2019</a:t>
            </a:r>
          </a:p>
        </p:txBody>
      </p:sp>
      <p:sp>
        <p:nvSpPr>
          <p:cNvPr id="16" name="Subtitle 2"/>
          <p:cNvSpPr>
            <a:spLocks noGrp="1"/>
          </p:cNvSpPr>
          <p:nvPr>
            <p:ph type="subTitle" idx="1"/>
          </p:nvPr>
        </p:nvSpPr>
        <p:spPr>
          <a:xfrm>
            <a:off x="310896" y="3546674"/>
            <a:ext cx="8365560" cy="933885"/>
          </a:xfrm>
        </p:spPr>
        <p:txBody>
          <a:bodyPr>
            <a:normAutofit/>
          </a:bodyPr>
          <a:lstStyle/>
          <a:p>
            <a:pPr algn="ctr"/>
            <a:r>
              <a:rPr lang="en-GB" sz="2400" dirty="0"/>
              <a:t>CORRECTIVE MEASURES AT UNDERPERFORMING MUNICIPALITIES</a:t>
            </a:r>
          </a:p>
        </p:txBody>
      </p:sp>
      <p:sp>
        <p:nvSpPr>
          <p:cNvPr id="17" name="Title 10"/>
          <p:cNvSpPr>
            <a:spLocks noGrp="1"/>
          </p:cNvSpPr>
          <p:nvPr>
            <p:ph type="ctrTitle"/>
          </p:nvPr>
        </p:nvSpPr>
        <p:spPr>
          <a:xfrm>
            <a:off x="467544" y="2212848"/>
            <a:ext cx="8208912" cy="1008113"/>
          </a:xfrm>
        </p:spPr>
        <p:txBody>
          <a:bodyPr/>
          <a:lstStyle/>
          <a:p>
            <a:r>
              <a:rPr lang="en-GB" dirty="0"/>
              <a:t>STANDING COMMITTEE ON LOCAL GOVERNMENT </a:t>
            </a:r>
          </a:p>
        </p:txBody>
      </p:sp>
      <p:sp>
        <p:nvSpPr>
          <p:cNvPr id="18" name="Text Placeholder 5"/>
          <p:cNvSpPr txBox="1">
            <a:spLocks/>
          </p:cNvSpPr>
          <p:nvPr/>
        </p:nvSpPr>
        <p:spPr>
          <a:xfrm>
            <a:off x="5118564" y="5410274"/>
            <a:ext cx="1584176" cy="365125"/>
          </a:xfrm>
          <a:prstGeom prst="rect">
            <a:avLst/>
          </a:prstGeom>
        </p:spPr>
        <p:txBody>
          <a:bodyPr vert="horz" lIns="72000" tIns="72000" rIns="72000" bIns="72000" rtlCol="0">
            <a:normAutofit/>
          </a:bodyPr>
          <a:lstStyle>
            <a:lvl1pPr marL="0" indent="0" algn="r" defTabSz="914400" rtl="0" eaLnBrk="1" latinLnBrk="0" hangingPunct="1">
              <a:spcBef>
                <a:spcPts val="300"/>
              </a:spcBef>
              <a:buFont typeface="Arial" pitchFamily="34" charset="0"/>
              <a:buNone/>
              <a:defRPr sz="1100" b="0" kern="1200">
                <a:solidFill>
                  <a:schemeClr val="bg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Head of Department</a:t>
            </a:r>
          </a:p>
        </p:txBody>
      </p:sp>
    </p:spTree>
    <p:custDataLst>
      <p:tags r:id="rId1"/>
    </p:custDataLst>
    <p:extLst>
      <p:ext uri="{BB962C8B-B14F-4D97-AF65-F5344CB8AC3E}">
        <p14:creationId xmlns:p14="http://schemas.microsoft.com/office/powerpoint/2010/main" xmlns="" val="142662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dirty="0"/>
              <a:t>Municipal Support Programmes</a:t>
            </a:r>
          </a:p>
        </p:txBody>
      </p:sp>
      <p:sp>
        <p:nvSpPr>
          <p:cNvPr id="3" name="Subtitle 2"/>
          <p:cNvSpPr>
            <a:spLocks noGrp="1"/>
          </p:cNvSpPr>
          <p:nvPr>
            <p:ph type="subTitle" idx="1"/>
          </p:nvPr>
        </p:nvSpPr>
        <p:spPr>
          <a:xfrm>
            <a:off x="295275" y="1238249"/>
            <a:ext cx="8505825" cy="4648201"/>
          </a:xfrm>
        </p:spPr>
        <p:txBody>
          <a:bodyPr>
            <a:normAutofit fontScale="92500" lnSpcReduction="20000"/>
          </a:bodyPr>
          <a:lstStyle/>
          <a:p>
            <a:pPr marL="444500" lvl="2" indent="-441325" algn="just" defTabSz="534591">
              <a:lnSpc>
                <a:spcPct val="150000"/>
              </a:lnSpc>
              <a:spcBef>
                <a:spcPts val="225"/>
              </a:spcBef>
              <a:buClr>
                <a:srgbClr val="002060"/>
              </a:buClr>
              <a:buBlip>
                <a:blip r:embed="rId2"/>
              </a:buBlip>
              <a:tabLst>
                <a:tab pos="535781" algn="l"/>
              </a:tabLst>
              <a:defRPr/>
            </a:pPr>
            <a:r>
              <a:rPr lang="en-ZA" sz="1600" dirty="0">
                <a:solidFill>
                  <a:schemeClr val="tx1"/>
                </a:solidFill>
                <a:latin typeface="Century Gothic" panose="020B0502020202020204" pitchFamily="34" charset="0"/>
              </a:rPr>
              <a:t>The Department consistently engages with its municipalities to ensure that support is tailored to strengthening municipal operational capacity, systems and processes</a:t>
            </a:r>
          </a:p>
          <a:p>
            <a:pPr marL="444500" lvl="2" indent="-441325" algn="just" defTabSz="534591">
              <a:lnSpc>
                <a:spcPct val="150000"/>
              </a:lnSpc>
              <a:spcBef>
                <a:spcPts val="225"/>
              </a:spcBef>
              <a:buClr>
                <a:srgbClr val="002060"/>
              </a:buClr>
              <a:buBlip>
                <a:blip r:embed="rId2"/>
              </a:buBlip>
              <a:tabLst>
                <a:tab pos="535781" algn="l"/>
              </a:tabLst>
              <a:defRPr/>
            </a:pPr>
            <a:r>
              <a:rPr lang="en-ZA" sz="1600" dirty="0">
                <a:solidFill>
                  <a:schemeClr val="tx1"/>
                </a:solidFill>
                <a:latin typeface="Century Gothic" panose="020B0502020202020204" pitchFamily="34" charset="0"/>
              </a:rPr>
              <a:t>The Back-to-Basics programme was successfully used as vehicle to facilitate tailor-made support to municipalities.</a:t>
            </a:r>
          </a:p>
          <a:p>
            <a:pPr marL="444500" lvl="2" indent="-441325" algn="just" defTabSz="534591">
              <a:lnSpc>
                <a:spcPct val="150000"/>
              </a:lnSpc>
              <a:spcBef>
                <a:spcPts val="225"/>
              </a:spcBef>
              <a:buClr>
                <a:srgbClr val="002060"/>
              </a:buClr>
              <a:buBlip>
                <a:blip r:embed="rId2"/>
              </a:buBlip>
              <a:tabLst>
                <a:tab pos="535781" algn="l"/>
              </a:tabLst>
              <a:defRPr/>
            </a:pPr>
            <a:r>
              <a:rPr lang="en-ZA" sz="1600" dirty="0">
                <a:solidFill>
                  <a:schemeClr val="tx1"/>
                </a:solidFill>
                <a:latin typeface="Century Gothic" panose="020B0502020202020204" pitchFamily="34" charset="0"/>
              </a:rPr>
              <a:t>Due to the success of this programme, to date, 6 municipalities exited the programme. Projects include;</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Facilitating access to Grant funding to unlock service delivery and water security priorities.</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Mobilising the support of key departments to ensure that there is compliance to, amongst others, Waste Management prescripts.</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Unblocking key Inter-governmental processes between municipalities and provincial and / or national departments to ensure service delivery.</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Putting various systems, process, policies and procedures in place</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Ensure access to services through the dedicated support of provincial departments, </a:t>
            </a:r>
            <a:r>
              <a:rPr lang="en-ZA" sz="1400" dirty="0" err="1">
                <a:solidFill>
                  <a:schemeClr val="tx1"/>
                </a:solidFill>
                <a:latin typeface="Century Gothic" panose="020B0502020202020204" pitchFamily="34" charset="0"/>
              </a:rPr>
              <a:t>i.e</a:t>
            </a:r>
            <a:r>
              <a:rPr lang="en-ZA" sz="1400" dirty="0">
                <a:solidFill>
                  <a:schemeClr val="tx1"/>
                </a:solidFill>
                <a:latin typeface="Century Gothic" panose="020B0502020202020204" pitchFamily="34" charset="0"/>
              </a:rPr>
              <a:t> access to water at a rural school</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Improve financial and administrative governance</a:t>
            </a:r>
          </a:p>
          <a:p>
            <a:pPr marL="901700" lvl="3" indent="-441325" algn="just" defTabSz="534591">
              <a:lnSpc>
                <a:spcPct val="150000"/>
              </a:lnSpc>
              <a:spcBef>
                <a:spcPts val="225"/>
              </a:spcBef>
              <a:buClr>
                <a:srgbClr val="002060"/>
              </a:buClr>
              <a:buBlip>
                <a:blip r:embed="rId2"/>
              </a:buBlip>
              <a:tabLst>
                <a:tab pos="535781" algn="l"/>
              </a:tabLst>
              <a:defRPr/>
            </a:pPr>
            <a:endParaRPr lang="en-ZA" sz="1400" dirty="0">
              <a:solidFill>
                <a:schemeClr val="tx1"/>
              </a:solidFill>
              <a:latin typeface="Century Gothic" panose="020B0502020202020204" pitchFamily="34" charset="0"/>
            </a:endParaRPr>
          </a:p>
          <a:p>
            <a:pPr marL="901700" lvl="3" indent="-441325" algn="just" defTabSz="534591">
              <a:lnSpc>
                <a:spcPct val="150000"/>
              </a:lnSpc>
              <a:spcBef>
                <a:spcPts val="225"/>
              </a:spcBef>
              <a:buClr>
                <a:srgbClr val="002060"/>
              </a:buClr>
              <a:buBlip>
                <a:blip r:embed="rId2"/>
              </a:buBlip>
              <a:tabLst>
                <a:tab pos="535781" algn="l"/>
              </a:tabLst>
              <a:defRPr/>
            </a:pPr>
            <a:endParaRPr lang="en-ZA" sz="1400" dirty="0">
              <a:solidFill>
                <a:schemeClr val="tx1"/>
              </a:solidFill>
              <a:latin typeface="Century Gothic" panose="020B0502020202020204" pitchFamily="34" charset="0"/>
            </a:endParaRPr>
          </a:p>
          <a:p>
            <a:pPr lvl="1" algn="just" defTabSz="914400">
              <a:lnSpc>
                <a:spcPct val="170000"/>
              </a:lnSpc>
              <a:buClr>
                <a:srgbClr val="003399"/>
              </a:buClr>
              <a:defRPr/>
            </a:pPr>
            <a:endParaRPr lang="en-ZA" dirty="0"/>
          </a:p>
          <a:p>
            <a:pPr lvl="1" algn="just" defTabSz="914400">
              <a:lnSpc>
                <a:spcPct val="170000"/>
              </a:lnSpc>
              <a:buClr>
                <a:srgbClr val="003399"/>
              </a:buClr>
              <a:defRPr/>
            </a:pPr>
            <a:endParaRPr lang="en-ZA" dirty="0"/>
          </a:p>
          <a:p>
            <a:pPr lvl="1" algn="just" defTabSz="914400">
              <a:lnSpc>
                <a:spcPct val="170000"/>
              </a:lnSpc>
              <a:buClr>
                <a:srgbClr val="003399"/>
              </a:buClr>
              <a:defRPr/>
            </a:pPr>
            <a:endParaRPr lang="en-ZA" dirty="0"/>
          </a:p>
          <a:p>
            <a:pPr marL="0" lvl="1" indent="0" algn="just" defTabSz="914400">
              <a:lnSpc>
                <a:spcPct val="170000"/>
              </a:lnSpc>
              <a:buClr>
                <a:srgbClr val="003399"/>
              </a:buClr>
              <a:buNone/>
              <a:defRPr/>
            </a:pPr>
            <a:endParaRPr lang="en-ZA" dirty="0"/>
          </a:p>
        </p:txBody>
      </p:sp>
    </p:spTree>
    <p:extLst>
      <p:ext uri="{BB962C8B-B14F-4D97-AF65-F5344CB8AC3E}">
        <p14:creationId xmlns:p14="http://schemas.microsoft.com/office/powerpoint/2010/main" xmlns="" val="80201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sz="2400" dirty="0"/>
              <a:t>Departments supporting Provincial Programmes</a:t>
            </a:r>
            <a:endParaRPr lang="en-US" sz="2200" dirty="0"/>
          </a:p>
        </p:txBody>
      </p:sp>
      <p:sp>
        <p:nvSpPr>
          <p:cNvPr id="3" name="Subtitle 2"/>
          <p:cNvSpPr>
            <a:spLocks noGrp="1"/>
          </p:cNvSpPr>
          <p:nvPr>
            <p:ph type="subTitle" idx="1"/>
          </p:nvPr>
        </p:nvSpPr>
        <p:spPr>
          <a:xfrm>
            <a:off x="295275" y="1238249"/>
            <a:ext cx="8505825" cy="4648201"/>
          </a:xfrm>
        </p:spPr>
        <p:txBody>
          <a:bodyPr>
            <a:normAutofit/>
          </a:bodyPr>
          <a:lstStyle/>
          <a:p>
            <a:pPr lvl="1" algn="just" defTabSz="914400">
              <a:lnSpc>
                <a:spcPct val="170000"/>
              </a:lnSpc>
              <a:buClr>
                <a:srgbClr val="003399"/>
              </a:buClr>
              <a:defRPr/>
            </a:pPr>
            <a:r>
              <a:rPr lang="en-ZA" sz="1700" dirty="0"/>
              <a:t>Other Departments / stakeholders involved in providing support in in terms of the Back-to-Basics and other support programmes</a:t>
            </a:r>
          </a:p>
          <a:p>
            <a:pPr marL="693738" lvl="1" indent="-354013" algn="just" defTabSz="914400">
              <a:lnSpc>
                <a:spcPct val="170000"/>
              </a:lnSpc>
              <a:buClr>
                <a:srgbClr val="003399"/>
              </a:buClr>
              <a:buFont typeface="Courier New" panose="02070309020205020404" pitchFamily="49" charset="0"/>
              <a:buChar char="o"/>
              <a:defRPr/>
            </a:pPr>
            <a:r>
              <a:rPr lang="en-ZA" sz="1700" dirty="0"/>
              <a:t>Provincial Treasury;</a:t>
            </a:r>
          </a:p>
          <a:p>
            <a:pPr marL="693738" lvl="1" indent="-354013" algn="just" defTabSz="914400">
              <a:lnSpc>
                <a:spcPct val="170000"/>
              </a:lnSpc>
              <a:buClr>
                <a:srgbClr val="003399"/>
              </a:buClr>
              <a:buFont typeface="Courier New" panose="02070309020205020404" pitchFamily="49" charset="0"/>
              <a:buChar char="o"/>
              <a:defRPr/>
            </a:pPr>
            <a:r>
              <a:rPr lang="en-ZA" sz="1700" dirty="0"/>
              <a:t>Department of Environmental Affairs and Development Planning;</a:t>
            </a:r>
          </a:p>
          <a:p>
            <a:pPr marL="693738" lvl="1" indent="-354013" algn="just" defTabSz="914400">
              <a:lnSpc>
                <a:spcPct val="170000"/>
              </a:lnSpc>
              <a:buClr>
                <a:srgbClr val="003399"/>
              </a:buClr>
              <a:buFont typeface="Courier New" panose="02070309020205020404" pitchFamily="49" charset="0"/>
              <a:buChar char="o"/>
              <a:defRPr/>
            </a:pPr>
            <a:r>
              <a:rPr lang="en-ZA" sz="1700" dirty="0"/>
              <a:t>Department of Community Safety;</a:t>
            </a:r>
          </a:p>
          <a:p>
            <a:pPr marL="693738" lvl="1" indent="-354013" algn="just" defTabSz="914400">
              <a:lnSpc>
                <a:spcPct val="170000"/>
              </a:lnSpc>
              <a:buClr>
                <a:srgbClr val="003399"/>
              </a:buClr>
              <a:buFont typeface="Courier New" panose="02070309020205020404" pitchFamily="49" charset="0"/>
              <a:buChar char="o"/>
              <a:defRPr/>
            </a:pPr>
            <a:r>
              <a:rPr lang="en-ZA" sz="1700" dirty="0"/>
              <a:t>Department of Rural Development and Land Reform;</a:t>
            </a:r>
          </a:p>
          <a:p>
            <a:pPr marL="693738" lvl="1" indent="-354013" algn="just" defTabSz="914400">
              <a:lnSpc>
                <a:spcPct val="170000"/>
              </a:lnSpc>
              <a:buClr>
                <a:srgbClr val="003399"/>
              </a:buClr>
              <a:buFont typeface="Courier New" panose="02070309020205020404" pitchFamily="49" charset="0"/>
              <a:buChar char="o"/>
              <a:defRPr/>
            </a:pPr>
            <a:r>
              <a:rPr lang="en-ZA" sz="1700" dirty="0"/>
              <a:t>Department of Water Affairs and Sanitation; and</a:t>
            </a:r>
          </a:p>
          <a:p>
            <a:pPr marL="693738" lvl="1" indent="-354013" algn="just" defTabSz="914400">
              <a:lnSpc>
                <a:spcPct val="170000"/>
              </a:lnSpc>
              <a:buClr>
                <a:srgbClr val="003399"/>
              </a:buClr>
              <a:buFont typeface="Courier New" panose="02070309020205020404" pitchFamily="49" charset="0"/>
              <a:buChar char="o"/>
              <a:defRPr/>
            </a:pPr>
            <a:r>
              <a:rPr lang="en-ZA" sz="1700" dirty="0"/>
              <a:t>South African Local Government Association.</a:t>
            </a:r>
          </a:p>
          <a:p>
            <a:pPr marL="342900" lvl="1" indent="-342900" algn="just" defTabSz="914400">
              <a:lnSpc>
                <a:spcPct val="170000"/>
              </a:lnSpc>
              <a:buClr>
                <a:srgbClr val="003399"/>
              </a:buClr>
              <a:buAutoNum type="arabicParenR"/>
              <a:defRPr/>
            </a:pPr>
            <a:endParaRPr lang="en-ZA" b="1" dirty="0"/>
          </a:p>
        </p:txBody>
      </p:sp>
    </p:spTree>
    <p:extLst>
      <p:ext uri="{BB962C8B-B14F-4D97-AF65-F5344CB8AC3E}">
        <p14:creationId xmlns:p14="http://schemas.microsoft.com/office/powerpoint/2010/main" xmlns="" val="154397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sz="2200" dirty="0"/>
              <a:t>Vulnerable Municipalities: </a:t>
            </a:r>
            <a:r>
              <a:rPr lang="en-ZA" sz="2200" dirty="0" err="1"/>
              <a:t>Kannaland</a:t>
            </a:r>
            <a:r>
              <a:rPr lang="en-ZA" sz="2200" dirty="0"/>
              <a:t> Municipality</a:t>
            </a:r>
            <a:endParaRPr lang="en-US" sz="2200" dirty="0"/>
          </a:p>
        </p:txBody>
      </p:sp>
      <p:sp>
        <p:nvSpPr>
          <p:cNvPr id="3" name="Subtitle 2"/>
          <p:cNvSpPr>
            <a:spLocks noGrp="1"/>
          </p:cNvSpPr>
          <p:nvPr>
            <p:ph type="subTitle" idx="1"/>
          </p:nvPr>
        </p:nvSpPr>
        <p:spPr>
          <a:xfrm>
            <a:off x="434975" y="1155698"/>
            <a:ext cx="8505825" cy="4648201"/>
          </a:xfrm>
        </p:spPr>
        <p:txBody>
          <a:bodyPr>
            <a:normAutofit lnSpcReduction="10000"/>
          </a:bodyPr>
          <a:lstStyle/>
          <a:p>
            <a:pPr marL="0" lvl="1" indent="0" algn="just" defTabSz="914400">
              <a:lnSpc>
                <a:spcPct val="170000"/>
              </a:lnSpc>
              <a:buClr>
                <a:srgbClr val="003399"/>
              </a:buClr>
              <a:buNone/>
              <a:defRPr/>
            </a:pPr>
            <a:r>
              <a:rPr lang="en-ZA" b="1" dirty="0"/>
              <a:t>Background</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err="1">
                <a:solidFill>
                  <a:schemeClr val="tx1"/>
                </a:solidFill>
                <a:latin typeface="Century Gothic" panose="020B0502020202020204" pitchFamily="34" charset="0"/>
              </a:rPr>
              <a:t>Kannaland</a:t>
            </a:r>
            <a:r>
              <a:rPr lang="en-ZA" sz="1400" dirty="0">
                <a:solidFill>
                  <a:schemeClr val="tx1"/>
                </a:solidFill>
                <a:latin typeface="Century Gothic" panose="020B0502020202020204" pitchFamily="34" charset="0"/>
              </a:rPr>
              <a:t> Municipality is currently the only Municipality under administration in the Province. </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The Municipality has been experiencing political and administrative challenges in excess of 10 years. </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This has resulted in a decline in its governance stability impacting on financial sustainability, service delivery, economic growth and the ability to attract suitably skilled staff.</a:t>
            </a:r>
          </a:p>
          <a:p>
            <a:pPr marL="0" lvl="1" indent="0" algn="just" defTabSz="914400">
              <a:lnSpc>
                <a:spcPct val="170000"/>
              </a:lnSpc>
              <a:buClr>
                <a:srgbClr val="003399"/>
              </a:buClr>
              <a:buNone/>
              <a:defRPr/>
            </a:pPr>
            <a:endParaRPr lang="en-ZA" b="1" dirty="0"/>
          </a:p>
          <a:p>
            <a:pPr marL="0" lvl="1" indent="0" algn="just" defTabSz="914400">
              <a:lnSpc>
                <a:spcPct val="170000"/>
              </a:lnSpc>
              <a:buClr>
                <a:srgbClr val="003399"/>
              </a:buClr>
              <a:buNone/>
              <a:defRPr/>
            </a:pPr>
            <a:r>
              <a:rPr lang="en-ZA" b="1" dirty="0"/>
              <a:t>Intervention in terms of Section 139 (5)(c)</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The Provincial Executive resolved to assume responsibility of the financial recovery plan in its entirety and appointed an administrator on 1 March 2019 till 31 July 2019. </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A further appointment was made for the period 6 September 2019 to 29 February 2020.</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The financial recovery plan will be accompanied by the implementation of a Section 154 of the Constitution Support package</a:t>
            </a:r>
          </a:p>
          <a:p>
            <a:pPr marL="0" lvl="1" indent="0" algn="just" defTabSz="914400">
              <a:lnSpc>
                <a:spcPct val="170000"/>
              </a:lnSpc>
              <a:buClr>
                <a:srgbClr val="003399"/>
              </a:buClr>
              <a:buNone/>
              <a:defRPr/>
            </a:pPr>
            <a:endParaRPr lang="en-ZA" b="1" dirty="0"/>
          </a:p>
          <a:p>
            <a:pPr marL="0" lvl="1" indent="0" algn="just" defTabSz="914400">
              <a:lnSpc>
                <a:spcPct val="170000"/>
              </a:lnSpc>
              <a:buClr>
                <a:srgbClr val="003399"/>
              </a:buClr>
              <a:buNone/>
              <a:defRPr/>
            </a:pPr>
            <a:endParaRPr lang="en-ZA" b="1" dirty="0"/>
          </a:p>
        </p:txBody>
      </p:sp>
    </p:spTree>
    <p:extLst>
      <p:ext uri="{BB962C8B-B14F-4D97-AF65-F5344CB8AC3E}">
        <p14:creationId xmlns:p14="http://schemas.microsoft.com/office/powerpoint/2010/main" xmlns="" val="189335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sz="2200" dirty="0"/>
              <a:t>Vulnerable Municipalities: </a:t>
            </a:r>
            <a:r>
              <a:rPr lang="en-ZA" sz="2200" dirty="0" err="1"/>
              <a:t>Kannaland</a:t>
            </a:r>
            <a:r>
              <a:rPr lang="en-ZA" sz="2200" dirty="0"/>
              <a:t> Municipality</a:t>
            </a:r>
            <a:endParaRPr lang="en-US" sz="2200" dirty="0"/>
          </a:p>
        </p:txBody>
      </p:sp>
      <p:sp>
        <p:nvSpPr>
          <p:cNvPr id="3" name="Subtitle 2"/>
          <p:cNvSpPr>
            <a:spLocks noGrp="1"/>
          </p:cNvSpPr>
          <p:nvPr>
            <p:ph type="subTitle" idx="1"/>
          </p:nvPr>
        </p:nvSpPr>
        <p:spPr>
          <a:xfrm>
            <a:off x="295275" y="1238249"/>
            <a:ext cx="8505825" cy="4648201"/>
          </a:xfrm>
        </p:spPr>
        <p:txBody>
          <a:bodyPr>
            <a:normAutofit/>
          </a:bodyPr>
          <a:lstStyle/>
          <a:p>
            <a:pPr marL="444500" lvl="2" indent="-441325" algn="just" defTabSz="534591">
              <a:lnSpc>
                <a:spcPct val="150000"/>
              </a:lnSpc>
              <a:spcBef>
                <a:spcPts val="225"/>
              </a:spcBef>
              <a:buClr>
                <a:srgbClr val="002060"/>
              </a:buClr>
              <a:buBlip>
                <a:blip r:embed="rId2"/>
              </a:buBlip>
              <a:tabLst>
                <a:tab pos="535781" algn="l"/>
              </a:tabLst>
              <a:defRPr/>
            </a:pPr>
            <a:r>
              <a:rPr lang="en-ZA" sz="1600" dirty="0">
                <a:solidFill>
                  <a:schemeClr val="tx1"/>
                </a:solidFill>
                <a:latin typeface="Century Gothic" panose="020B0502020202020204" pitchFamily="34" charset="0"/>
              </a:rPr>
              <a:t>The key priorities found in the Section 154 support package includes: DLG responsible to drive  the support package with the support of provincial and national departments</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All matters included in the financial recovery plan</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Review of the organisational structure and related processes;</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Addressing Water Security;</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Upgrading the Waste Water Treatment Works;</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Complying to Landfill Site Mediation Agreement; and</a:t>
            </a:r>
          </a:p>
          <a:p>
            <a:pPr marL="901700" lvl="3" indent="-441325" algn="just" defTabSz="534591">
              <a:lnSpc>
                <a:spcPct val="15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Enhancing Information and Communication Technologies.</a:t>
            </a:r>
          </a:p>
          <a:p>
            <a:pPr marL="460375" lvl="3" algn="just" defTabSz="534591">
              <a:lnSpc>
                <a:spcPct val="150000"/>
              </a:lnSpc>
              <a:spcBef>
                <a:spcPts val="225"/>
              </a:spcBef>
              <a:buClr>
                <a:srgbClr val="002060"/>
              </a:buClr>
              <a:tabLst>
                <a:tab pos="535781" algn="l"/>
              </a:tabLst>
              <a:defRPr/>
            </a:pPr>
            <a:endParaRPr lang="en-ZA" sz="1200" dirty="0">
              <a:solidFill>
                <a:schemeClr val="tx1"/>
              </a:solidFill>
              <a:latin typeface="Century Gothic" panose="020B0502020202020204" pitchFamily="34" charset="0"/>
            </a:endParaRPr>
          </a:p>
          <a:p>
            <a:pPr marL="444500" lvl="2" indent="-441325" algn="just" defTabSz="534591">
              <a:lnSpc>
                <a:spcPct val="150000"/>
              </a:lnSpc>
              <a:spcBef>
                <a:spcPts val="225"/>
              </a:spcBef>
              <a:buClr>
                <a:srgbClr val="002060"/>
              </a:buClr>
              <a:buBlip>
                <a:blip r:embed="rId2"/>
              </a:buBlip>
              <a:tabLst>
                <a:tab pos="535781" algn="l"/>
              </a:tabLst>
              <a:defRPr/>
            </a:pPr>
            <a:r>
              <a:rPr lang="en-ZA" sz="1600" dirty="0">
                <a:solidFill>
                  <a:schemeClr val="tx1"/>
                </a:solidFill>
                <a:latin typeface="Century Gothic" panose="020B0502020202020204" pitchFamily="34" charset="0"/>
              </a:rPr>
              <a:t>The audit outcome has subsequently improved from a qualified audit opinion (2016/17) to unqualified audit opinion (2017/18)</a:t>
            </a:r>
          </a:p>
          <a:p>
            <a:pPr lvl="1" algn="just" defTabSz="914400">
              <a:lnSpc>
                <a:spcPct val="170000"/>
              </a:lnSpc>
              <a:buClr>
                <a:srgbClr val="003399"/>
              </a:buClr>
              <a:defRPr/>
            </a:pPr>
            <a:endParaRPr lang="en-ZA" sz="1700" dirty="0"/>
          </a:p>
          <a:p>
            <a:pPr marL="0" lvl="1" indent="0" algn="just" defTabSz="914400">
              <a:lnSpc>
                <a:spcPct val="170000"/>
              </a:lnSpc>
              <a:buClr>
                <a:srgbClr val="003399"/>
              </a:buClr>
              <a:buNone/>
              <a:defRPr/>
            </a:pPr>
            <a:endParaRPr lang="en-ZA" sz="1700" dirty="0"/>
          </a:p>
          <a:p>
            <a:pPr marL="342900" lvl="1" indent="-342900" algn="just" defTabSz="914400">
              <a:lnSpc>
                <a:spcPct val="170000"/>
              </a:lnSpc>
              <a:buClr>
                <a:srgbClr val="003399"/>
              </a:buClr>
              <a:buAutoNum type="arabicParenR"/>
              <a:defRPr/>
            </a:pPr>
            <a:endParaRPr lang="en-ZA" sz="1700" b="1" dirty="0"/>
          </a:p>
          <a:p>
            <a:pPr marL="342900" lvl="1" indent="-342900" algn="just" defTabSz="914400">
              <a:lnSpc>
                <a:spcPct val="170000"/>
              </a:lnSpc>
              <a:buClr>
                <a:srgbClr val="003399"/>
              </a:buClr>
              <a:buAutoNum type="arabicParenR"/>
              <a:defRPr/>
            </a:pPr>
            <a:endParaRPr lang="en-ZA" b="1" dirty="0"/>
          </a:p>
        </p:txBody>
      </p:sp>
    </p:spTree>
    <p:extLst>
      <p:ext uri="{BB962C8B-B14F-4D97-AF65-F5344CB8AC3E}">
        <p14:creationId xmlns:p14="http://schemas.microsoft.com/office/powerpoint/2010/main" xmlns="" val="2313601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sz="2400" dirty="0"/>
              <a:t>Conclusion</a:t>
            </a:r>
          </a:p>
        </p:txBody>
      </p:sp>
      <p:sp>
        <p:nvSpPr>
          <p:cNvPr id="3" name="Subtitle 2"/>
          <p:cNvSpPr>
            <a:spLocks noGrp="1"/>
          </p:cNvSpPr>
          <p:nvPr>
            <p:ph type="subTitle" idx="1"/>
          </p:nvPr>
        </p:nvSpPr>
        <p:spPr>
          <a:xfrm>
            <a:off x="395859" y="1338833"/>
            <a:ext cx="8505825" cy="4648201"/>
          </a:xfrm>
        </p:spPr>
        <p:txBody>
          <a:bodyPr>
            <a:normAutofit/>
          </a:bodyPr>
          <a:lstStyle/>
          <a:p>
            <a:pPr marL="444500" lvl="2" indent="-441325" algn="just" defTabSz="534591">
              <a:lnSpc>
                <a:spcPct val="160000"/>
              </a:lnSpc>
              <a:spcBef>
                <a:spcPts val="225"/>
              </a:spcBef>
              <a:buClr>
                <a:srgbClr val="002060"/>
              </a:buClr>
              <a:buBlip>
                <a:blip r:embed="rId2"/>
              </a:buBlip>
              <a:tabLst>
                <a:tab pos="535781" algn="l"/>
              </a:tabLst>
              <a:defRPr/>
            </a:pPr>
            <a:r>
              <a:rPr lang="en-ZA" sz="1800" dirty="0">
                <a:solidFill>
                  <a:schemeClr val="tx1"/>
                </a:solidFill>
                <a:latin typeface="Century Gothic" panose="020B0502020202020204" pitchFamily="34" charset="0"/>
              </a:rPr>
              <a:t>Joint District Approach</a:t>
            </a:r>
          </a:p>
          <a:p>
            <a:pPr marL="444500" lvl="2" indent="-441325" algn="just" defTabSz="534591">
              <a:lnSpc>
                <a:spcPct val="160000"/>
              </a:lnSpc>
              <a:spcBef>
                <a:spcPts val="225"/>
              </a:spcBef>
              <a:buClr>
                <a:srgbClr val="002060"/>
              </a:buClr>
              <a:buBlip>
                <a:blip r:embed="rId2"/>
              </a:buBlip>
              <a:tabLst>
                <a:tab pos="535781" algn="l"/>
              </a:tabLst>
              <a:defRPr/>
            </a:pPr>
            <a:r>
              <a:rPr lang="en-ZA" sz="1800" dirty="0">
                <a:solidFill>
                  <a:schemeClr val="tx1"/>
                </a:solidFill>
                <a:latin typeface="Century Gothic" panose="020B0502020202020204" pitchFamily="34" charset="0"/>
              </a:rPr>
              <a:t>The Department remains committed to continue its support to municipalities to ensure clean governance and a better life for all.</a:t>
            </a:r>
          </a:p>
          <a:p>
            <a:pPr marL="0" lvl="1" indent="0" algn="just" defTabSz="914400">
              <a:lnSpc>
                <a:spcPct val="170000"/>
              </a:lnSpc>
              <a:buClr>
                <a:srgbClr val="003399"/>
              </a:buClr>
              <a:buNone/>
              <a:defRPr/>
            </a:pPr>
            <a:endParaRPr lang="en-ZA" sz="1800" dirty="0"/>
          </a:p>
          <a:p>
            <a:pPr marL="0" lvl="1" indent="0" algn="just" defTabSz="914400">
              <a:lnSpc>
                <a:spcPct val="170000"/>
              </a:lnSpc>
              <a:buClr>
                <a:srgbClr val="003399"/>
              </a:buClr>
              <a:buNone/>
              <a:defRPr/>
            </a:pPr>
            <a:endParaRPr lang="en-ZA" dirty="0"/>
          </a:p>
          <a:p>
            <a:pPr lvl="1" algn="just" defTabSz="914400">
              <a:lnSpc>
                <a:spcPct val="170000"/>
              </a:lnSpc>
              <a:buClr>
                <a:srgbClr val="003399"/>
              </a:buClr>
              <a:defRPr/>
            </a:pPr>
            <a:endParaRPr lang="en-ZA" dirty="0"/>
          </a:p>
          <a:p>
            <a:pPr lvl="1" algn="just" defTabSz="914400">
              <a:lnSpc>
                <a:spcPct val="170000"/>
              </a:lnSpc>
              <a:buClr>
                <a:srgbClr val="003399"/>
              </a:buClr>
              <a:defRPr/>
            </a:pPr>
            <a:endParaRPr lang="en-ZA" dirty="0"/>
          </a:p>
          <a:p>
            <a:pPr marL="0" lvl="1" indent="0" algn="just" defTabSz="914400">
              <a:lnSpc>
                <a:spcPct val="170000"/>
              </a:lnSpc>
              <a:buClr>
                <a:srgbClr val="003399"/>
              </a:buClr>
              <a:buNone/>
              <a:defRPr/>
            </a:pPr>
            <a:endParaRPr lang="en-ZA" dirty="0"/>
          </a:p>
        </p:txBody>
      </p:sp>
    </p:spTree>
    <p:extLst>
      <p:ext uri="{BB962C8B-B14F-4D97-AF65-F5344CB8AC3E}">
        <p14:creationId xmlns:p14="http://schemas.microsoft.com/office/powerpoint/2010/main" xmlns="" val="335799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buNone/>
            </a:pPr>
            <a:r>
              <a:rPr lang="en-GB" dirty="0"/>
              <a:t>Mr Graham Paulse	</a:t>
            </a:r>
          </a:p>
        </p:txBody>
      </p:sp>
      <p:sp>
        <p:nvSpPr>
          <p:cNvPr id="7" name="Text Placeholder 6"/>
          <p:cNvSpPr>
            <a:spLocks noGrp="1"/>
          </p:cNvSpPr>
          <p:nvPr>
            <p:ph type="body" sz="quarter" idx="11"/>
          </p:nvPr>
        </p:nvSpPr>
        <p:spPr/>
        <p:txBody>
          <a:bodyPr/>
          <a:lstStyle/>
          <a:p>
            <a:pPr marL="0" indent="0">
              <a:buNone/>
            </a:pPr>
            <a:r>
              <a:rPr lang="en-GB" dirty="0"/>
              <a:t>Head of Department: Local Government</a:t>
            </a:r>
          </a:p>
        </p:txBody>
      </p:sp>
      <p:sp>
        <p:nvSpPr>
          <p:cNvPr id="9" name="Text Placeholder 8"/>
          <p:cNvSpPr>
            <a:spLocks noGrp="1"/>
          </p:cNvSpPr>
          <p:nvPr>
            <p:ph type="body" sz="quarter" idx="13"/>
          </p:nvPr>
        </p:nvSpPr>
        <p:spPr>
          <a:xfrm>
            <a:off x="5292080" y="3502246"/>
            <a:ext cx="1440160" cy="266322"/>
          </a:xfrm>
        </p:spPr>
        <p:txBody>
          <a:bodyPr/>
          <a:lstStyle/>
          <a:p>
            <a:pPr marL="0" indent="0">
              <a:buNone/>
            </a:pPr>
            <a:r>
              <a:rPr lang="en-GB" dirty="0"/>
              <a:t>+27 21 483 3337</a:t>
            </a:r>
          </a:p>
        </p:txBody>
      </p:sp>
      <p:sp>
        <p:nvSpPr>
          <p:cNvPr id="10" name="Text Placeholder 9"/>
          <p:cNvSpPr>
            <a:spLocks noGrp="1"/>
          </p:cNvSpPr>
          <p:nvPr>
            <p:ph type="body" sz="quarter" idx="14"/>
          </p:nvPr>
        </p:nvSpPr>
        <p:spPr/>
        <p:txBody>
          <a:bodyPr/>
          <a:lstStyle/>
          <a:p>
            <a:pPr marL="0" indent="0">
              <a:buNone/>
            </a:pPr>
            <a:r>
              <a:rPr lang="en-GB" dirty="0"/>
              <a:t>Graham.Paulse@westerncape.gov.za</a:t>
            </a:r>
          </a:p>
        </p:txBody>
      </p:sp>
      <p:sp>
        <p:nvSpPr>
          <p:cNvPr id="2" name="Text Placeholder 1"/>
          <p:cNvSpPr>
            <a:spLocks noGrp="1"/>
          </p:cNvSpPr>
          <p:nvPr>
            <p:ph type="body" sz="quarter" idx="12"/>
          </p:nvPr>
        </p:nvSpPr>
        <p:spPr/>
        <p:txBody>
          <a:bodyPr/>
          <a:lstStyle/>
          <a:p>
            <a:pPr marL="0" indent="0">
              <a:buNone/>
            </a:pPr>
            <a:r>
              <a:rPr lang="en-US" dirty="0"/>
              <a:t>+ 27 21 483 4999</a:t>
            </a:r>
          </a:p>
        </p:txBody>
      </p:sp>
    </p:spTree>
    <p:custDataLst>
      <p:tags r:id="rId1"/>
    </p:custDataLst>
    <p:extLst>
      <p:ext uri="{BB962C8B-B14F-4D97-AF65-F5344CB8AC3E}">
        <p14:creationId xmlns:p14="http://schemas.microsoft.com/office/powerpoint/2010/main" xmlns="" val="384042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t>Audit Outcomes: 2017/18</a:t>
            </a:r>
          </a:p>
        </p:txBody>
      </p:sp>
      <p:sp>
        <p:nvSpPr>
          <p:cNvPr id="3" name="Subtitle 2"/>
          <p:cNvSpPr>
            <a:spLocks noGrp="1"/>
          </p:cNvSpPr>
          <p:nvPr>
            <p:ph type="subTitle" idx="1"/>
          </p:nvPr>
        </p:nvSpPr>
        <p:spPr/>
        <p:txBody>
          <a:bodyPr>
            <a:normAutofit/>
          </a:bodyPr>
          <a:lstStyle/>
          <a:p>
            <a:pPr marL="271463" lvl="2" indent="-269081" algn="just" defTabSz="534591">
              <a:lnSpc>
                <a:spcPct val="130000"/>
              </a:lnSpc>
              <a:spcBef>
                <a:spcPts val="225"/>
              </a:spcBef>
              <a:buClr>
                <a:srgbClr val="002060"/>
              </a:buClr>
              <a:buBlip>
                <a:blip r:embed="rId2"/>
              </a:buBlip>
              <a:tabLst>
                <a:tab pos="535781" algn="l"/>
              </a:tabLst>
              <a:defRPr/>
            </a:pPr>
            <a:r>
              <a:rPr lang="en-US" sz="1800" dirty="0">
                <a:solidFill>
                  <a:prstClr val="black"/>
                </a:solidFill>
                <a:latin typeface="Century Gothic" panose="020B0502020202020204" pitchFamily="34" charset="0"/>
              </a:rPr>
              <a:t>26 out of 30 municipalities obtained an unqualified audit.  </a:t>
            </a:r>
          </a:p>
          <a:p>
            <a:pPr marL="271463" lvl="2" indent="-269081" algn="just" defTabSz="534591">
              <a:lnSpc>
                <a:spcPct val="130000"/>
              </a:lnSpc>
              <a:spcBef>
                <a:spcPts val="225"/>
              </a:spcBef>
              <a:buClr>
                <a:srgbClr val="002060"/>
              </a:buClr>
              <a:buBlip>
                <a:blip r:embed="rId2"/>
              </a:buBlip>
              <a:tabLst>
                <a:tab pos="535781" algn="l"/>
              </a:tabLst>
              <a:defRPr/>
            </a:pPr>
            <a:r>
              <a:rPr lang="en-US" sz="1800" dirty="0">
                <a:solidFill>
                  <a:prstClr val="black"/>
                </a:solidFill>
                <a:latin typeface="Century Gothic" panose="020B0502020202020204" pitchFamily="34" charset="0"/>
              </a:rPr>
              <a:t>Notwithstanding the drop in the number of clean audits, unqualified opinions increased year-on-year.  </a:t>
            </a:r>
          </a:p>
          <a:p>
            <a:pPr marL="271463" lvl="2" indent="-269081" algn="just" defTabSz="534591">
              <a:lnSpc>
                <a:spcPct val="130000"/>
              </a:lnSpc>
              <a:spcBef>
                <a:spcPts val="225"/>
              </a:spcBef>
              <a:buClr>
                <a:srgbClr val="002060"/>
              </a:buClr>
              <a:buBlip>
                <a:blip r:embed="rId2"/>
              </a:buBlip>
              <a:tabLst>
                <a:tab pos="535781" algn="l"/>
              </a:tabLst>
              <a:defRPr/>
            </a:pPr>
            <a:r>
              <a:rPr lang="en-ZA" sz="1800" dirty="0">
                <a:solidFill>
                  <a:prstClr val="black"/>
                </a:solidFill>
                <a:latin typeface="Century Gothic" panose="020B0502020202020204" pitchFamily="34" charset="0"/>
              </a:rPr>
              <a:t>In addition, no Disclaimers or Adverse opinions were issued for the 2017/18 financial year.  </a:t>
            </a:r>
          </a:p>
          <a:p>
            <a:endParaRPr lang="en-ZA" dirty="0"/>
          </a:p>
          <a:p>
            <a:pPr marL="0" lvl="2"/>
            <a:r>
              <a:rPr lang="en-US" sz="1200" dirty="0">
                <a:solidFill>
                  <a:prstClr val="black"/>
                </a:solidFill>
                <a:latin typeface="Century Gothic" panose="020B0502020202020204" pitchFamily="34" charset="0"/>
                <a:sym typeface="Wingdings" panose="05000000000000000000" pitchFamily="2" charset="2"/>
              </a:rPr>
              <a:t>																</a:t>
            </a:r>
            <a:r>
              <a:rPr lang="en-US" sz="2100" dirty="0">
                <a:solidFill>
                  <a:prstClr val="black"/>
                </a:solidFill>
                <a:latin typeface="Century Gothic" panose="020B0502020202020204" pitchFamily="34" charset="0"/>
                <a:sym typeface="Wingdings" panose="05000000000000000000" pitchFamily="2" charset="2"/>
              </a:rPr>
              <a:t>																																</a:t>
            </a:r>
          </a:p>
          <a:p>
            <a:pPr marL="0" lvl="2"/>
            <a:r>
              <a:rPr lang="en-US" sz="2100" dirty="0">
                <a:solidFill>
                  <a:prstClr val="black"/>
                </a:solidFill>
                <a:latin typeface="Century Gothic" panose="020B0502020202020204" pitchFamily="34" charset="0"/>
                <a:sym typeface="Wingdings" panose="05000000000000000000" pitchFamily="2" charset="2"/>
              </a:rPr>
              <a:t>																</a:t>
            </a:r>
            <a:endParaRPr lang="en-ZA" sz="2100" dirty="0">
              <a:solidFill>
                <a:prstClr val="black"/>
              </a:solidFill>
              <a:latin typeface="Century Gothic" panose="020B0502020202020204" pitchFamily="34" charset="0"/>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661433055"/>
              </p:ext>
            </p:extLst>
          </p:nvPr>
        </p:nvGraphicFramePr>
        <p:xfrm>
          <a:off x="2280249" y="3293962"/>
          <a:ext cx="6520851" cy="3283748"/>
        </p:xfrm>
        <a:graphic>
          <a:graphicData uri="http://schemas.openxmlformats.org/drawingml/2006/table">
            <a:tbl>
              <a:tblPr firstRow="1" firstCol="1" lastRow="1" lastCol="1" bandRow="1" bandCol="1"/>
              <a:tblGrid>
                <a:gridCol w="3605958">
                  <a:extLst>
                    <a:ext uri="{9D8B030D-6E8A-4147-A177-3AD203B41FA5}">
                      <a16:colId xmlns:a16="http://schemas.microsoft.com/office/drawing/2014/main" xmlns="" val="20000"/>
                    </a:ext>
                  </a:extLst>
                </a:gridCol>
                <a:gridCol w="993048">
                  <a:extLst>
                    <a:ext uri="{9D8B030D-6E8A-4147-A177-3AD203B41FA5}">
                      <a16:colId xmlns:a16="http://schemas.microsoft.com/office/drawing/2014/main" xmlns="" val="20001"/>
                    </a:ext>
                  </a:extLst>
                </a:gridCol>
                <a:gridCol w="993048">
                  <a:extLst>
                    <a:ext uri="{9D8B030D-6E8A-4147-A177-3AD203B41FA5}">
                      <a16:colId xmlns:a16="http://schemas.microsoft.com/office/drawing/2014/main" xmlns="" val="20002"/>
                    </a:ext>
                  </a:extLst>
                </a:gridCol>
                <a:gridCol w="928797">
                  <a:extLst>
                    <a:ext uri="{9D8B030D-6E8A-4147-A177-3AD203B41FA5}">
                      <a16:colId xmlns:a16="http://schemas.microsoft.com/office/drawing/2014/main" xmlns="" val="20003"/>
                    </a:ext>
                  </a:extLst>
                </a:gridCol>
              </a:tblGrid>
              <a:tr h="387210">
                <a:tc>
                  <a:txBody>
                    <a:bodyPr/>
                    <a:lstStyle/>
                    <a:p>
                      <a:pPr algn="ctr">
                        <a:lnSpc>
                          <a:spcPct val="150000"/>
                        </a:lnSpc>
                        <a:spcBef>
                          <a:spcPts val="300"/>
                        </a:spcBef>
                        <a:spcAft>
                          <a:spcPts val="300"/>
                        </a:spcAft>
                      </a:pPr>
                      <a:r>
                        <a:rPr lang="en-US" sz="800" b="1" dirty="0">
                          <a:effectLst/>
                          <a:latin typeface="Century Gothic" panose="020B0502020202020204" pitchFamily="34" charset="0"/>
                          <a:ea typeface="Calibri"/>
                          <a:cs typeface="Arial"/>
                        </a:rPr>
                        <a:t>SUMMARY – AUDIT OPINION</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b="1" dirty="0">
                          <a:effectLst/>
                          <a:latin typeface="Century Gothic" panose="020B0502020202020204" pitchFamily="34" charset="0"/>
                          <a:ea typeface="Calibri"/>
                          <a:cs typeface="Arial"/>
                        </a:rPr>
                        <a:t>2017/18</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b="1" dirty="0">
                          <a:effectLst/>
                          <a:latin typeface="Century Gothic" panose="020B0502020202020204" pitchFamily="34" charset="0"/>
                          <a:ea typeface="Calibri"/>
                          <a:cs typeface="Arial"/>
                        </a:rPr>
                        <a:t>2016/17</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b="1" dirty="0">
                          <a:effectLst/>
                          <a:latin typeface="Century Gothic" panose="020B0502020202020204" pitchFamily="34" charset="0"/>
                          <a:ea typeface="Calibri"/>
                          <a:cs typeface="Arial"/>
                        </a:rPr>
                        <a:t>2015/16</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6280">
                <a:tc>
                  <a:txBody>
                    <a:bodyPr/>
                    <a:lstStyle/>
                    <a:p>
                      <a:pPr>
                        <a:lnSpc>
                          <a:spcPct val="150000"/>
                        </a:lnSpc>
                        <a:spcBef>
                          <a:spcPts val="300"/>
                        </a:spcBef>
                        <a:spcAft>
                          <a:spcPts val="300"/>
                        </a:spcAft>
                        <a:tabLst>
                          <a:tab pos="2731770" algn="l"/>
                        </a:tabLst>
                      </a:pPr>
                      <a:r>
                        <a:rPr lang="en-US" sz="800" dirty="0">
                          <a:effectLst/>
                          <a:latin typeface="Century Gothic" panose="020B0502020202020204" pitchFamily="34" charset="0"/>
                          <a:ea typeface="Calibri"/>
                          <a:cs typeface="Arial"/>
                        </a:rPr>
                        <a:t>Unqualified with no findings (clean audits)</a:t>
                      </a:r>
                      <a:r>
                        <a:rPr lang="en-US" sz="800" b="1" dirty="0">
                          <a:effectLst/>
                          <a:latin typeface="Century Gothic" panose="020B0502020202020204" pitchFamily="34" charset="0"/>
                          <a:ea typeface="Calibri"/>
                          <a:cs typeface="Arial"/>
                        </a:rPr>
                        <a:t>          </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12</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21 (22)</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23</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xmlns="" val="10001"/>
                  </a:ext>
                </a:extLst>
              </a:tr>
              <a:tr h="444208">
                <a:tc>
                  <a:txBody>
                    <a:bodyPr/>
                    <a:lstStyle/>
                    <a:p>
                      <a:pPr>
                        <a:lnSpc>
                          <a:spcPct val="150000"/>
                        </a:lnSpc>
                        <a:spcBef>
                          <a:spcPts val="300"/>
                        </a:spcBef>
                        <a:spcAft>
                          <a:spcPts val="300"/>
                        </a:spcAft>
                      </a:pPr>
                      <a:r>
                        <a:rPr lang="en-US" sz="800" dirty="0">
                          <a:effectLst/>
                          <a:latin typeface="Century Gothic" panose="020B0502020202020204" pitchFamily="34" charset="0"/>
                          <a:ea typeface="Calibri"/>
                          <a:cs typeface="Arial"/>
                        </a:rPr>
                        <a:t>Unqualified with findings                                            </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14</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4 (5)</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5</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xmlns="" val="10002"/>
                  </a:ext>
                </a:extLst>
              </a:tr>
              <a:tr h="387210">
                <a:tc>
                  <a:txBody>
                    <a:bodyPr/>
                    <a:lstStyle/>
                    <a:p>
                      <a:pPr>
                        <a:lnSpc>
                          <a:spcPct val="150000"/>
                        </a:lnSpc>
                        <a:spcBef>
                          <a:spcPts val="300"/>
                        </a:spcBef>
                        <a:spcAft>
                          <a:spcPts val="300"/>
                        </a:spcAft>
                      </a:pPr>
                      <a:r>
                        <a:rPr lang="en-US" sz="800" dirty="0">
                          <a:effectLst/>
                          <a:latin typeface="Century Gothic" panose="020B0502020202020204" pitchFamily="34" charset="0"/>
                          <a:ea typeface="Calibri"/>
                          <a:cs typeface="Arial"/>
                        </a:rPr>
                        <a:t>Qualified opinion                                                        </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4</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2</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1</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387210">
                <a:tc>
                  <a:txBody>
                    <a:bodyPr/>
                    <a:lstStyle/>
                    <a:p>
                      <a:pPr>
                        <a:lnSpc>
                          <a:spcPct val="150000"/>
                        </a:lnSpc>
                        <a:spcBef>
                          <a:spcPts val="300"/>
                        </a:spcBef>
                        <a:spcAft>
                          <a:spcPts val="300"/>
                        </a:spcAft>
                      </a:pPr>
                      <a:r>
                        <a:rPr lang="en-US" sz="800" dirty="0">
                          <a:effectLst/>
                          <a:latin typeface="Century Gothic" panose="020B0502020202020204" pitchFamily="34" charset="0"/>
                          <a:ea typeface="Calibri"/>
                          <a:cs typeface="Arial"/>
                        </a:rPr>
                        <a:t>Adverse                                                                        </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ZA" sz="800" dirty="0">
                          <a:effectLst/>
                          <a:latin typeface="Century Gothic" panose="020B0502020202020204" pitchFamily="34" charset="0"/>
                          <a:ea typeface="Calibri"/>
                          <a:cs typeface="Times New Roman"/>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387210">
                <a:tc>
                  <a:txBody>
                    <a:bodyPr/>
                    <a:lstStyle/>
                    <a:p>
                      <a:pPr>
                        <a:lnSpc>
                          <a:spcPct val="150000"/>
                        </a:lnSpc>
                        <a:spcBef>
                          <a:spcPts val="300"/>
                        </a:spcBef>
                        <a:spcAft>
                          <a:spcPts val="300"/>
                        </a:spcAft>
                        <a:tabLst>
                          <a:tab pos="2722245" algn="l"/>
                        </a:tabLst>
                      </a:pPr>
                      <a:r>
                        <a:rPr lang="en-US" sz="800" dirty="0">
                          <a:effectLst/>
                          <a:latin typeface="Century Gothic" panose="020B0502020202020204" pitchFamily="34" charset="0"/>
                          <a:ea typeface="Calibri"/>
                          <a:cs typeface="Arial"/>
                        </a:rPr>
                        <a:t>Disclaimer                                                                     </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1</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300"/>
                        </a:spcBef>
                        <a:spcAft>
                          <a:spcPts val="300"/>
                        </a:spcAft>
                      </a:pPr>
                      <a:r>
                        <a:rPr lang="en-ZA" sz="800" dirty="0">
                          <a:effectLst/>
                          <a:latin typeface="Century Gothic" panose="020B0502020202020204" pitchFamily="34" charset="0"/>
                          <a:ea typeface="Calibri"/>
                          <a:cs typeface="Times New Roman"/>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387210">
                <a:tc>
                  <a:txBody>
                    <a:bodyPr/>
                    <a:lstStyle/>
                    <a:p>
                      <a:pPr>
                        <a:lnSpc>
                          <a:spcPct val="150000"/>
                        </a:lnSpc>
                        <a:spcBef>
                          <a:spcPts val="300"/>
                        </a:spcBef>
                        <a:spcAft>
                          <a:spcPts val="300"/>
                        </a:spcAft>
                      </a:pPr>
                      <a:r>
                        <a:rPr lang="en-US" sz="800" dirty="0">
                          <a:effectLst/>
                          <a:latin typeface="Century Gothic" panose="020B0502020202020204" pitchFamily="34" charset="0"/>
                          <a:ea typeface="Calibri"/>
                          <a:cs typeface="Arial"/>
                        </a:rPr>
                        <a:t>Audit reports not issued                                              </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2</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dirty="0">
                          <a:effectLst/>
                          <a:latin typeface="Century Gothic" panose="020B0502020202020204" pitchFamily="34" charset="0"/>
                          <a:ea typeface="Calibri"/>
                          <a:cs typeface="Arial"/>
                        </a:rPr>
                        <a:t>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7210">
                <a:tc>
                  <a:txBody>
                    <a:bodyPr/>
                    <a:lstStyle/>
                    <a:p>
                      <a:pPr>
                        <a:lnSpc>
                          <a:spcPct val="150000"/>
                        </a:lnSpc>
                        <a:spcBef>
                          <a:spcPts val="300"/>
                        </a:spcBef>
                        <a:spcAft>
                          <a:spcPts val="300"/>
                        </a:spcAft>
                      </a:pPr>
                      <a:r>
                        <a:rPr lang="en-US" sz="800" b="1" dirty="0">
                          <a:effectLst/>
                          <a:latin typeface="Century Gothic" panose="020B0502020202020204" pitchFamily="34" charset="0"/>
                          <a:ea typeface="Calibri"/>
                          <a:cs typeface="Arial"/>
                        </a:rPr>
                        <a:t>TOTAL</a:t>
                      </a:r>
                      <a:endParaRPr lang="en-ZA" sz="800" dirty="0">
                        <a:effectLst/>
                        <a:latin typeface="Century Gothic" panose="020B0502020202020204" pitchFamily="34" charset="0"/>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b="1" dirty="0">
                          <a:effectLst/>
                          <a:latin typeface="Century Gothic" panose="020B0502020202020204" pitchFamily="34" charset="0"/>
                          <a:ea typeface="Calibri"/>
                          <a:cs typeface="Arial"/>
                        </a:rPr>
                        <a:t>30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b="1" dirty="0">
                          <a:effectLst/>
                          <a:latin typeface="Century Gothic" panose="020B0502020202020204" pitchFamily="34" charset="0"/>
                          <a:ea typeface="Calibri"/>
                          <a:cs typeface="Arial"/>
                        </a:rPr>
                        <a:t>30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800" b="1" dirty="0">
                          <a:effectLst/>
                          <a:latin typeface="Century Gothic" panose="020B0502020202020204" pitchFamily="34" charset="0"/>
                          <a:ea typeface="Calibri"/>
                          <a:cs typeface="Arial"/>
                        </a:rPr>
                        <a:t>30</a:t>
                      </a:r>
                      <a:endParaRPr lang="en-ZA" sz="800" dirty="0">
                        <a:effectLst/>
                        <a:latin typeface="Century Gothic" panose="020B0502020202020204" pitchFamily="34"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406106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894" y="194960"/>
            <a:ext cx="7588122" cy="657225"/>
          </a:xfrm>
        </p:spPr>
        <p:txBody>
          <a:bodyPr>
            <a:normAutofit/>
          </a:bodyPr>
          <a:lstStyle/>
          <a:p>
            <a:r>
              <a:rPr lang="en-ZA" dirty="0"/>
              <a:t>Summary: Audit Outcomes 2017/18</a:t>
            </a:r>
          </a:p>
        </p:txBody>
      </p:sp>
      <p:pic>
        <p:nvPicPr>
          <p:cNvPr id="3" name="Picture 2">
            <a:extLst>
              <a:ext uri="{FF2B5EF4-FFF2-40B4-BE49-F238E27FC236}">
                <a16:creationId xmlns:a16="http://schemas.microsoft.com/office/drawing/2014/main" xmlns="" id="{A0D7D0E3-775D-45A2-B4B4-F9F9848532D6}"/>
              </a:ext>
            </a:extLst>
          </p:cNvPr>
          <p:cNvPicPr>
            <a:picLocks noChangeAspect="1"/>
          </p:cNvPicPr>
          <p:nvPr/>
        </p:nvPicPr>
        <p:blipFill>
          <a:blip r:embed="rId2"/>
          <a:stretch>
            <a:fillRect/>
          </a:stretch>
        </p:blipFill>
        <p:spPr>
          <a:xfrm>
            <a:off x="363894" y="1212980"/>
            <a:ext cx="8537510" cy="4739951"/>
          </a:xfrm>
          <a:prstGeom prst="rect">
            <a:avLst/>
          </a:prstGeom>
        </p:spPr>
      </p:pic>
    </p:spTree>
    <p:extLst>
      <p:ext uri="{BB962C8B-B14F-4D97-AF65-F5344CB8AC3E}">
        <p14:creationId xmlns:p14="http://schemas.microsoft.com/office/powerpoint/2010/main" xmlns="" val="140319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dirty="0"/>
              <a:t>Analysis and Summary of Audit Outcomes</a:t>
            </a:r>
            <a:endParaRPr lang="en-US" dirty="0"/>
          </a:p>
        </p:txBody>
      </p:sp>
      <p:sp>
        <p:nvSpPr>
          <p:cNvPr id="3" name="Subtitle 2"/>
          <p:cNvSpPr>
            <a:spLocks noGrp="1"/>
          </p:cNvSpPr>
          <p:nvPr>
            <p:ph type="subTitle" idx="1"/>
          </p:nvPr>
        </p:nvSpPr>
        <p:spPr>
          <a:xfrm>
            <a:off x="295275" y="1238250"/>
            <a:ext cx="8505825" cy="4734848"/>
          </a:xfrm>
        </p:spPr>
        <p:txBody>
          <a:bodyPr>
            <a:normAutofit lnSpcReduction="10000"/>
          </a:bodyPr>
          <a:lstStyle/>
          <a:p>
            <a:pPr marL="0" lvl="1" indent="0" algn="just" defTabSz="914400">
              <a:lnSpc>
                <a:spcPct val="170000"/>
              </a:lnSpc>
              <a:buClr>
                <a:srgbClr val="003399"/>
              </a:buClr>
              <a:buNone/>
              <a:defRPr/>
            </a:pPr>
            <a:endParaRPr lang="en-ZA" dirty="0"/>
          </a:p>
          <a:p>
            <a:pPr marL="0" lvl="1" indent="0" algn="just" defTabSz="914400">
              <a:lnSpc>
                <a:spcPct val="170000"/>
              </a:lnSpc>
              <a:buClr>
                <a:srgbClr val="003399"/>
              </a:buClr>
              <a:buNone/>
              <a:defRPr/>
            </a:pPr>
            <a:endParaRPr lang="en-ZA" dirty="0"/>
          </a:p>
          <a:p>
            <a:pPr marL="0" lvl="1" indent="0" algn="just" defTabSz="914400">
              <a:lnSpc>
                <a:spcPct val="170000"/>
              </a:lnSpc>
              <a:buClr>
                <a:srgbClr val="003399"/>
              </a:buClr>
              <a:buNone/>
              <a:defRPr/>
            </a:pPr>
            <a:endParaRPr lang="en-ZA" dirty="0"/>
          </a:p>
          <a:p>
            <a:pPr marL="0" lvl="1" indent="0" algn="just" defTabSz="914400">
              <a:lnSpc>
                <a:spcPct val="170000"/>
              </a:lnSpc>
              <a:buClr>
                <a:srgbClr val="003399"/>
              </a:buClr>
              <a:buNone/>
              <a:defRPr/>
            </a:pPr>
            <a:endParaRPr lang="en-ZA" dirty="0"/>
          </a:p>
          <a:p>
            <a:pPr marL="0" lvl="1" indent="0" algn="just" defTabSz="914400">
              <a:lnSpc>
                <a:spcPct val="170000"/>
              </a:lnSpc>
              <a:buClr>
                <a:srgbClr val="003399"/>
              </a:buClr>
              <a:buNone/>
              <a:defRPr/>
            </a:pPr>
            <a:endParaRPr lang="en-ZA" dirty="0"/>
          </a:p>
          <a:p>
            <a:pPr marL="0" lvl="1" indent="0" algn="just" defTabSz="914400">
              <a:lnSpc>
                <a:spcPct val="170000"/>
              </a:lnSpc>
              <a:buClr>
                <a:srgbClr val="003399"/>
              </a:buClr>
              <a:buNone/>
              <a:defRPr/>
            </a:pPr>
            <a:endParaRPr lang="en-ZA" dirty="0"/>
          </a:p>
          <a:p>
            <a:pPr marL="0" lvl="1" indent="0" algn="just" defTabSz="914400">
              <a:lnSpc>
                <a:spcPct val="170000"/>
              </a:lnSpc>
              <a:buClr>
                <a:srgbClr val="003399"/>
              </a:buClr>
              <a:buNone/>
              <a:defRPr/>
            </a:pPr>
            <a:endParaRPr lang="en-ZA" b="1" dirty="0"/>
          </a:p>
          <a:p>
            <a:pPr marL="0" lvl="1" indent="0" algn="just" defTabSz="914400">
              <a:lnSpc>
                <a:spcPct val="170000"/>
              </a:lnSpc>
              <a:buClr>
                <a:srgbClr val="003399"/>
              </a:buClr>
              <a:buNone/>
              <a:defRPr/>
            </a:pPr>
            <a:endParaRPr lang="en-ZA" sz="1300" b="1" dirty="0"/>
          </a:p>
          <a:p>
            <a:pPr marL="0" lvl="1" indent="0" algn="just" defTabSz="914400">
              <a:lnSpc>
                <a:spcPct val="170000"/>
              </a:lnSpc>
              <a:buClr>
                <a:srgbClr val="003399"/>
              </a:buClr>
              <a:buNone/>
              <a:defRPr/>
            </a:pPr>
            <a:r>
              <a:rPr lang="en-ZA" sz="1300" b="1" dirty="0"/>
              <a:t>Transversal Governance Related Findings : </a:t>
            </a:r>
            <a:r>
              <a:rPr lang="en-ZA" sz="1300" dirty="0"/>
              <a:t>Information Technology; Human Resources and Leadership</a:t>
            </a:r>
          </a:p>
          <a:p>
            <a:pPr marL="0" lvl="1" indent="0" algn="just" defTabSz="914400">
              <a:lnSpc>
                <a:spcPct val="170000"/>
              </a:lnSpc>
              <a:buClr>
                <a:srgbClr val="003399"/>
              </a:buClr>
              <a:buNone/>
              <a:defRPr/>
            </a:pPr>
            <a:endParaRPr lang="en-ZA" sz="1300" b="1" dirty="0"/>
          </a:p>
          <a:p>
            <a:pPr marL="0" lvl="1" indent="0" algn="just" defTabSz="914400">
              <a:lnSpc>
                <a:spcPct val="170000"/>
              </a:lnSpc>
              <a:buClr>
                <a:srgbClr val="003399"/>
              </a:buClr>
              <a:buNone/>
              <a:defRPr/>
            </a:pPr>
            <a:endParaRPr lang="en-ZA" sz="1300" b="1" dirty="0"/>
          </a:p>
          <a:p>
            <a:pPr marL="0" lvl="1" indent="0" algn="just" defTabSz="914400">
              <a:lnSpc>
                <a:spcPct val="170000"/>
              </a:lnSpc>
              <a:buClr>
                <a:srgbClr val="003399"/>
              </a:buClr>
              <a:buNone/>
              <a:defRPr/>
            </a:pPr>
            <a:r>
              <a:rPr lang="en-ZA" sz="1300" b="1" dirty="0"/>
              <a:t>Transversal Financial Related Findings : </a:t>
            </a:r>
            <a:r>
              <a:rPr lang="en-ZA" sz="1300" dirty="0"/>
              <a:t>Disclosures; Procurement and Contract Management, SCM</a:t>
            </a:r>
          </a:p>
          <a:p>
            <a:pPr marL="0" lvl="1" indent="0" algn="just" defTabSz="914400">
              <a:lnSpc>
                <a:spcPct val="170000"/>
              </a:lnSpc>
              <a:buClr>
                <a:srgbClr val="003399"/>
              </a:buClr>
              <a:buNone/>
              <a:defRPr/>
            </a:pPr>
            <a:endParaRPr lang="en-ZA" b="1" dirty="0"/>
          </a:p>
          <a:p>
            <a:pPr marL="0" lvl="1" indent="0" algn="just" defTabSz="914400">
              <a:lnSpc>
                <a:spcPct val="170000"/>
              </a:lnSpc>
              <a:buClr>
                <a:srgbClr val="003399"/>
              </a:buClr>
              <a:buNone/>
              <a:defRPr/>
            </a:pPr>
            <a:endParaRPr lang="en-ZA" b="1" dirty="0"/>
          </a:p>
        </p:txBody>
      </p:sp>
      <p:graphicFrame>
        <p:nvGraphicFramePr>
          <p:cNvPr id="4" name="Table 3">
            <a:extLst>
              <a:ext uri="{FF2B5EF4-FFF2-40B4-BE49-F238E27FC236}">
                <a16:creationId xmlns:a16="http://schemas.microsoft.com/office/drawing/2014/main" xmlns="" id="{2A4815FE-A7C5-48A6-927B-0FD5B5F5F0EB}"/>
              </a:ext>
            </a:extLst>
          </p:cNvPr>
          <p:cNvGraphicFramePr>
            <a:graphicFrameLocks noGrp="1"/>
          </p:cNvGraphicFramePr>
          <p:nvPr>
            <p:extLst>
              <p:ext uri="{D42A27DB-BD31-4B8C-83A1-F6EECF244321}">
                <p14:modId xmlns:p14="http://schemas.microsoft.com/office/powerpoint/2010/main" xmlns="" val="185483156"/>
              </p:ext>
            </p:extLst>
          </p:nvPr>
        </p:nvGraphicFramePr>
        <p:xfrm>
          <a:off x="295274" y="1704513"/>
          <a:ext cx="8505826" cy="3542738"/>
        </p:xfrm>
        <a:graphic>
          <a:graphicData uri="http://schemas.openxmlformats.org/drawingml/2006/table">
            <a:tbl>
              <a:tblPr>
                <a:tableStyleId>{3C2FFA5D-87B4-456A-9821-1D502468CF0F}</a:tableStyleId>
              </a:tblPr>
              <a:tblGrid>
                <a:gridCol w="6227006">
                  <a:extLst>
                    <a:ext uri="{9D8B030D-6E8A-4147-A177-3AD203B41FA5}">
                      <a16:colId xmlns:a16="http://schemas.microsoft.com/office/drawing/2014/main" xmlns="" val="3175667134"/>
                    </a:ext>
                  </a:extLst>
                </a:gridCol>
                <a:gridCol w="2278820">
                  <a:extLst>
                    <a:ext uri="{9D8B030D-6E8A-4147-A177-3AD203B41FA5}">
                      <a16:colId xmlns:a16="http://schemas.microsoft.com/office/drawing/2014/main" xmlns="" val="3281165021"/>
                    </a:ext>
                  </a:extLst>
                </a:gridCol>
              </a:tblGrid>
              <a:tr h="598252">
                <a:tc gridSpan="2">
                  <a:txBody>
                    <a:bodyPr/>
                    <a:lstStyle/>
                    <a:p>
                      <a:pPr algn="l" fontAlgn="t"/>
                      <a:r>
                        <a:rPr lang="en-US" sz="1500" b="1" u="none" strike="noStrike" dirty="0">
                          <a:effectLst/>
                        </a:rPr>
                        <a:t>WESTERN CAPE MUNICIPALITIES- CONSOLIDATED BREAKDOWN OF AUDIT FINDINGS</a:t>
                      </a:r>
                      <a:endParaRPr lang="en-US" sz="1500" b="1" i="0" u="none" strike="noStrike" dirty="0">
                        <a:solidFill>
                          <a:srgbClr val="FFFFFF"/>
                        </a:solidFill>
                        <a:effectLst/>
                        <a:latin typeface="Century Gothic" panose="020B0502020202020204" pitchFamily="34" charset="0"/>
                      </a:endParaRPr>
                    </a:p>
                  </a:txBody>
                  <a:tcPr marL="88449" marR="0" marT="0" marB="0"/>
                </a:tc>
                <a:tc hMerge="1">
                  <a:txBody>
                    <a:bodyPr/>
                    <a:lstStyle/>
                    <a:p>
                      <a:endParaRPr lang="en-US"/>
                    </a:p>
                  </a:txBody>
                  <a:tcPr/>
                </a:tc>
                <a:extLst>
                  <a:ext uri="{0D108BD9-81ED-4DB2-BD59-A6C34878D82A}">
                    <a16:rowId xmlns:a16="http://schemas.microsoft.com/office/drawing/2014/main" xmlns="" val="171995760"/>
                  </a:ext>
                </a:extLst>
              </a:tr>
              <a:tr h="312186">
                <a:tc>
                  <a:txBody>
                    <a:bodyPr/>
                    <a:lstStyle/>
                    <a:p>
                      <a:pPr algn="l" fontAlgn="ctr"/>
                      <a:r>
                        <a:rPr lang="en-US" sz="1200" b="1" u="none" strike="noStrike" dirty="0">
                          <a:effectLst/>
                        </a:rPr>
                        <a:t>FINDING</a:t>
                      </a:r>
                      <a:endParaRPr lang="en-US" sz="1200" b="1" i="0" u="none" strike="noStrike" dirty="0">
                        <a:solidFill>
                          <a:srgbClr val="FFFFFF"/>
                        </a:solidFill>
                        <a:effectLst/>
                        <a:latin typeface="Century Gothic" panose="020B0502020202020204" pitchFamily="34" charset="0"/>
                      </a:endParaRPr>
                    </a:p>
                  </a:txBody>
                  <a:tcPr marL="88449" marR="0" marT="0" marB="0" anchor="ctr"/>
                </a:tc>
                <a:tc>
                  <a:txBody>
                    <a:bodyPr/>
                    <a:lstStyle/>
                    <a:p>
                      <a:pPr algn="ctr" fontAlgn="ctr"/>
                      <a:r>
                        <a:rPr lang="en-US" sz="1200" b="1" u="none" strike="noStrike" dirty="0">
                          <a:effectLst/>
                        </a:rPr>
                        <a:t>NUMBER OF OCCURANCE </a:t>
                      </a:r>
                      <a:endParaRPr lang="en-US" sz="1200" b="1" i="0" u="none" strike="noStrike" dirty="0">
                        <a:solidFill>
                          <a:srgbClr val="FFFFFF"/>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xmlns="" val="949178545"/>
                  </a:ext>
                </a:extLst>
              </a:tr>
              <a:tr h="239300">
                <a:tc>
                  <a:txBody>
                    <a:bodyPr/>
                    <a:lstStyle/>
                    <a:p>
                      <a:pPr algn="l" fontAlgn="t"/>
                      <a:r>
                        <a:rPr lang="en-US" sz="1200" u="none" strike="noStrike" dirty="0">
                          <a:effectLst/>
                        </a:rPr>
                        <a:t>Disclosures</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105</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3067802192"/>
                  </a:ext>
                </a:extLst>
              </a:tr>
              <a:tr h="239300">
                <a:tc>
                  <a:txBody>
                    <a:bodyPr/>
                    <a:lstStyle/>
                    <a:p>
                      <a:pPr algn="l" fontAlgn="t"/>
                      <a:r>
                        <a:rPr lang="en-US" sz="1200" u="none" strike="noStrike" dirty="0">
                          <a:effectLst/>
                        </a:rPr>
                        <a:t>Information Technology</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78</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1782945937"/>
                  </a:ext>
                </a:extLst>
              </a:tr>
              <a:tr h="239300">
                <a:tc>
                  <a:txBody>
                    <a:bodyPr/>
                    <a:lstStyle/>
                    <a:p>
                      <a:pPr algn="l" fontAlgn="t"/>
                      <a:r>
                        <a:rPr lang="en-US" sz="1200" u="none" strike="noStrike" dirty="0">
                          <a:effectLst/>
                        </a:rPr>
                        <a:t>Pre-Determined Objectives </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66</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1293775856"/>
                  </a:ext>
                </a:extLst>
              </a:tr>
              <a:tr h="239300">
                <a:tc>
                  <a:txBody>
                    <a:bodyPr/>
                    <a:lstStyle/>
                    <a:p>
                      <a:pPr algn="l" fontAlgn="t"/>
                      <a:r>
                        <a:rPr lang="en-US" sz="1200" u="none" strike="noStrike" dirty="0">
                          <a:effectLst/>
                        </a:rPr>
                        <a:t>Procurement and Contract Management</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63</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1280289931"/>
                  </a:ext>
                </a:extLst>
              </a:tr>
              <a:tr h="239300">
                <a:tc>
                  <a:txBody>
                    <a:bodyPr/>
                    <a:lstStyle/>
                    <a:p>
                      <a:pPr algn="l" fontAlgn="t"/>
                      <a:r>
                        <a:rPr lang="en-US" sz="1200" u="none" strike="noStrike" dirty="0">
                          <a:effectLst/>
                        </a:rPr>
                        <a:t>Property, Plant and Equipment</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56</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1010274265"/>
                  </a:ext>
                </a:extLst>
              </a:tr>
              <a:tr h="239300">
                <a:tc>
                  <a:txBody>
                    <a:bodyPr/>
                    <a:lstStyle/>
                    <a:p>
                      <a:pPr algn="l" fontAlgn="t"/>
                      <a:r>
                        <a:rPr lang="en-US" sz="1200" u="none" strike="noStrike" dirty="0">
                          <a:effectLst/>
                        </a:rPr>
                        <a:t>Human Resource Management</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37</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3205207490"/>
                  </a:ext>
                </a:extLst>
              </a:tr>
              <a:tr h="239300">
                <a:tc>
                  <a:txBody>
                    <a:bodyPr/>
                    <a:lstStyle/>
                    <a:p>
                      <a:pPr algn="l" fontAlgn="t"/>
                      <a:r>
                        <a:rPr lang="en-US" sz="1200" u="none" strike="noStrike" dirty="0">
                          <a:effectLst/>
                        </a:rPr>
                        <a:t>Supply chain management</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34</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3587239165"/>
                  </a:ext>
                </a:extLst>
              </a:tr>
              <a:tr h="239300">
                <a:tc>
                  <a:txBody>
                    <a:bodyPr/>
                    <a:lstStyle/>
                    <a:p>
                      <a:pPr algn="l" fontAlgn="t"/>
                      <a:r>
                        <a:rPr lang="en-US" sz="1200" u="none" strike="noStrike" dirty="0">
                          <a:effectLst/>
                        </a:rPr>
                        <a:t>Use of consultants &amp; Service Providers</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25</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1573627537"/>
                  </a:ext>
                </a:extLst>
              </a:tr>
              <a:tr h="239300">
                <a:tc>
                  <a:txBody>
                    <a:bodyPr/>
                    <a:lstStyle/>
                    <a:p>
                      <a:pPr algn="l" fontAlgn="t"/>
                      <a:r>
                        <a:rPr lang="en-US" sz="1200" u="none" strike="noStrike" dirty="0">
                          <a:effectLst/>
                        </a:rPr>
                        <a:t>Irregular Expenditure</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21</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2712318595"/>
                  </a:ext>
                </a:extLst>
              </a:tr>
              <a:tr h="239300">
                <a:tc>
                  <a:txBody>
                    <a:bodyPr/>
                    <a:lstStyle/>
                    <a:p>
                      <a:pPr algn="l" fontAlgn="t"/>
                      <a:r>
                        <a:rPr lang="en-US" sz="1200" u="none" strike="noStrike" dirty="0">
                          <a:effectLst/>
                        </a:rPr>
                        <a:t>Preferential Procurement Regulations</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17</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2084003612"/>
                  </a:ext>
                </a:extLst>
              </a:tr>
              <a:tr h="239300">
                <a:tc>
                  <a:txBody>
                    <a:bodyPr/>
                    <a:lstStyle/>
                    <a:p>
                      <a:pPr algn="l" fontAlgn="t"/>
                      <a:r>
                        <a:rPr lang="en-US" sz="1200" u="none" strike="noStrike" dirty="0">
                          <a:effectLst/>
                        </a:rPr>
                        <a:t>AFS Review</a:t>
                      </a:r>
                      <a:endParaRPr lang="en-US" sz="1200" b="0" i="0" u="none" strike="noStrike" dirty="0">
                        <a:solidFill>
                          <a:srgbClr val="000000"/>
                        </a:solidFill>
                        <a:effectLst/>
                        <a:latin typeface="Century Gothic" panose="020B0502020202020204" pitchFamily="34" charset="0"/>
                      </a:endParaRPr>
                    </a:p>
                  </a:txBody>
                  <a:tcPr marL="88449" marR="0" marT="0" marB="0"/>
                </a:tc>
                <a:tc>
                  <a:txBody>
                    <a:bodyPr/>
                    <a:lstStyle/>
                    <a:p>
                      <a:pPr algn="ctr" fontAlgn="t"/>
                      <a:r>
                        <a:rPr lang="en-US" sz="1200" u="none" strike="noStrike" dirty="0">
                          <a:effectLst/>
                        </a:rPr>
                        <a:t>15</a:t>
                      </a:r>
                      <a:endParaRPr lang="en-US" sz="1200" b="0" i="0" u="none" strike="noStrike" dirty="0">
                        <a:solidFill>
                          <a:srgbClr val="000000"/>
                        </a:solidFill>
                        <a:effectLst/>
                        <a:latin typeface="Century Gothic" panose="020B0502020202020204" pitchFamily="34" charset="0"/>
                      </a:endParaRPr>
                    </a:p>
                  </a:txBody>
                  <a:tcPr marL="0" marR="0" marT="0" marB="0"/>
                </a:tc>
                <a:extLst>
                  <a:ext uri="{0D108BD9-81ED-4DB2-BD59-A6C34878D82A}">
                    <a16:rowId xmlns:a16="http://schemas.microsoft.com/office/drawing/2014/main" xmlns="" val="296994838"/>
                  </a:ext>
                </a:extLst>
              </a:tr>
            </a:tbl>
          </a:graphicData>
        </a:graphic>
      </p:graphicFrame>
    </p:spTree>
    <p:extLst>
      <p:ext uri="{BB962C8B-B14F-4D97-AF65-F5344CB8AC3E}">
        <p14:creationId xmlns:p14="http://schemas.microsoft.com/office/powerpoint/2010/main" xmlns="" val="139552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dirty="0"/>
              <a:t>DLG Support Response to specific AG Findings</a:t>
            </a:r>
            <a:endParaRPr lang="en-US" dirty="0"/>
          </a:p>
        </p:txBody>
      </p:sp>
      <p:sp>
        <p:nvSpPr>
          <p:cNvPr id="3" name="Subtitle 2"/>
          <p:cNvSpPr>
            <a:spLocks noGrp="1"/>
          </p:cNvSpPr>
          <p:nvPr>
            <p:ph type="subTitle" idx="1"/>
          </p:nvPr>
        </p:nvSpPr>
        <p:spPr>
          <a:xfrm>
            <a:off x="487004" y="1057276"/>
            <a:ext cx="8505825" cy="5265188"/>
          </a:xfrm>
        </p:spPr>
        <p:txBody>
          <a:bodyPr>
            <a:normAutofit/>
          </a:bodyPr>
          <a:lstStyle/>
          <a:p>
            <a:pPr marL="0" lvl="1" indent="0" algn="just" defTabSz="914400">
              <a:lnSpc>
                <a:spcPct val="170000"/>
              </a:lnSpc>
              <a:buClr>
                <a:srgbClr val="003399"/>
              </a:buClr>
              <a:buNone/>
              <a:defRPr/>
            </a:pPr>
            <a:r>
              <a:rPr lang="en-ZA" dirty="0"/>
              <a:t>In responding to the analyses, DLG designed support programmes to address some of the specific matters raised by the AG</a:t>
            </a:r>
          </a:p>
          <a:p>
            <a:pPr marL="0" lvl="1" indent="0" algn="just" defTabSz="914400">
              <a:lnSpc>
                <a:spcPct val="170000"/>
              </a:lnSpc>
              <a:buClr>
                <a:srgbClr val="003399"/>
              </a:buClr>
              <a:buNone/>
              <a:defRPr/>
            </a:pPr>
            <a:endParaRPr lang="en-ZA" sz="100" dirty="0"/>
          </a:p>
          <a:p>
            <a:pPr marL="0" lvl="1" indent="0" algn="just" defTabSz="914400">
              <a:lnSpc>
                <a:spcPct val="170000"/>
              </a:lnSpc>
              <a:buClr>
                <a:srgbClr val="003399"/>
              </a:buClr>
              <a:buNone/>
              <a:defRPr/>
            </a:pPr>
            <a:r>
              <a:rPr lang="en-ZA" b="1" dirty="0"/>
              <a:t>1) Information Technology</a:t>
            </a:r>
          </a:p>
          <a:p>
            <a:pPr marL="271463" lvl="2" indent="-269081" algn="just" defTabSz="534591">
              <a:lnSpc>
                <a:spcPct val="130000"/>
              </a:lnSpc>
              <a:spcBef>
                <a:spcPts val="225"/>
              </a:spcBef>
              <a:buClr>
                <a:srgbClr val="002060"/>
              </a:buClr>
              <a:buBlip>
                <a:blip r:embed="rId2"/>
              </a:buBlip>
              <a:tabLst>
                <a:tab pos="535781" algn="l"/>
              </a:tabLst>
              <a:defRPr/>
            </a:pPr>
            <a:r>
              <a:rPr lang="en-US" sz="1400" dirty="0">
                <a:solidFill>
                  <a:prstClr val="black"/>
                </a:solidFill>
                <a:latin typeface="Century Gothic" panose="020B0502020202020204" pitchFamily="34" charset="0"/>
              </a:rPr>
              <a:t>Assistance to municipalities to institutionalise and roll-out the IT Governance Framework, inclusive of all the requirements that speaks to governance, security, disaster preparedness and recovery</a:t>
            </a:r>
          </a:p>
          <a:p>
            <a:pPr marL="271463" lvl="2" indent="-269081" algn="just" defTabSz="534591">
              <a:lnSpc>
                <a:spcPct val="130000"/>
              </a:lnSpc>
              <a:spcBef>
                <a:spcPts val="225"/>
              </a:spcBef>
              <a:buClr>
                <a:srgbClr val="002060"/>
              </a:buClr>
              <a:buBlip>
                <a:blip r:embed="rId2"/>
              </a:buBlip>
              <a:tabLst>
                <a:tab pos="535781" algn="l"/>
              </a:tabLst>
              <a:defRPr/>
            </a:pPr>
            <a:r>
              <a:rPr lang="en-US" sz="1400" dirty="0">
                <a:solidFill>
                  <a:prstClr val="black"/>
                </a:solidFill>
                <a:latin typeface="Century Gothic" panose="020B0502020202020204" pitchFamily="34" charset="0"/>
              </a:rPr>
              <a:t>Guidance to municipalities on the introduction of ICT controls and risk mitigation measures</a:t>
            </a:r>
          </a:p>
          <a:p>
            <a:pPr marL="271463" lvl="2" indent="-269081" algn="just" defTabSz="534591">
              <a:lnSpc>
                <a:spcPct val="130000"/>
              </a:lnSpc>
              <a:spcBef>
                <a:spcPts val="225"/>
              </a:spcBef>
              <a:buClr>
                <a:srgbClr val="002060"/>
              </a:buClr>
              <a:buBlip>
                <a:blip r:embed="rId2"/>
              </a:buBlip>
              <a:tabLst>
                <a:tab pos="535781" algn="l"/>
              </a:tabLst>
              <a:defRPr/>
            </a:pPr>
            <a:r>
              <a:rPr lang="en-US" sz="1400" dirty="0">
                <a:solidFill>
                  <a:prstClr val="black"/>
                </a:solidFill>
                <a:latin typeface="Century Gothic" panose="020B0502020202020204" pitchFamily="34" charset="0"/>
              </a:rPr>
              <a:t>Design a data governance framework to assist with the management and utilization of data and knowledge management in the municipal environment</a:t>
            </a:r>
          </a:p>
          <a:p>
            <a:pPr marL="271463" lvl="2" indent="-269081" algn="just" defTabSz="534591">
              <a:lnSpc>
                <a:spcPct val="130000"/>
              </a:lnSpc>
              <a:spcBef>
                <a:spcPts val="225"/>
              </a:spcBef>
              <a:buClr>
                <a:srgbClr val="002060"/>
              </a:buClr>
              <a:buBlip>
                <a:blip r:embed="rId2"/>
              </a:buBlip>
              <a:tabLst>
                <a:tab pos="535781" algn="l"/>
              </a:tabLst>
              <a:defRPr/>
            </a:pPr>
            <a:r>
              <a:rPr lang="en-US" sz="1400" dirty="0">
                <a:solidFill>
                  <a:prstClr val="black"/>
                </a:solidFill>
                <a:latin typeface="Century Gothic" panose="020B0502020202020204" pitchFamily="34" charset="0"/>
              </a:rPr>
              <a:t>Designed compliant websites for municipalities – (18 developed to date)</a:t>
            </a:r>
          </a:p>
          <a:p>
            <a:pPr marL="2382" lvl="2" algn="just" defTabSz="534591">
              <a:lnSpc>
                <a:spcPct val="130000"/>
              </a:lnSpc>
              <a:spcBef>
                <a:spcPts val="225"/>
              </a:spcBef>
              <a:buClr>
                <a:srgbClr val="002060"/>
              </a:buClr>
              <a:tabLst>
                <a:tab pos="535781" algn="l"/>
              </a:tabLst>
              <a:defRPr/>
            </a:pPr>
            <a:endParaRPr lang="en-US" sz="1000" dirty="0">
              <a:solidFill>
                <a:prstClr val="black"/>
              </a:solidFill>
              <a:latin typeface="Century Gothic" panose="020B0502020202020204" pitchFamily="34" charset="0"/>
            </a:endParaRPr>
          </a:p>
          <a:p>
            <a:pPr marL="0" lvl="1" indent="0" algn="just" defTabSz="914400">
              <a:lnSpc>
                <a:spcPct val="170000"/>
              </a:lnSpc>
              <a:buClr>
                <a:srgbClr val="003399"/>
              </a:buClr>
              <a:buNone/>
              <a:defRPr/>
            </a:pPr>
            <a:r>
              <a:rPr lang="en-ZA" dirty="0"/>
              <a:t>DLG introduced an ICT Managers Forum which meets on a quarterly basis – the last 2 meetings dealt exclusively with technical support on how to address audit queries and introduce preventative/corrective measures.</a:t>
            </a:r>
          </a:p>
        </p:txBody>
      </p:sp>
    </p:spTree>
    <p:extLst>
      <p:ext uri="{BB962C8B-B14F-4D97-AF65-F5344CB8AC3E}">
        <p14:creationId xmlns:p14="http://schemas.microsoft.com/office/powerpoint/2010/main" xmlns="" val="92367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dirty="0"/>
              <a:t>DLG Support Response to specific AG Findings</a:t>
            </a:r>
            <a:endParaRPr lang="en-US" dirty="0"/>
          </a:p>
        </p:txBody>
      </p:sp>
      <p:sp>
        <p:nvSpPr>
          <p:cNvPr id="3" name="Subtitle 2"/>
          <p:cNvSpPr>
            <a:spLocks noGrp="1"/>
          </p:cNvSpPr>
          <p:nvPr>
            <p:ph type="subTitle" idx="1"/>
          </p:nvPr>
        </p:nvSpPr>
        <p:spPr>
          <a:xfrm>
            <a:off x="295275" y="1238250"/>
            <a:ext cx="8505825" cy="4734848"/>
          </a:xfrm>
        </p:spPr>
        <p:txBody>
          <a:bodyPr>
            <a:normAutofit/>
          </a:bodyPr>
          <a:lstStyle/>
          <a:p>
            <a:pPr marL="0" lvl="1" indent="0" algn="just" defTabSz="914400">
              <a:lnSpc>
                <a:spcPct val="170000"/>
              </a:lnSpc>
              <a:buClr>
                <a:srgbClr val="003399"/>
              </a:buClr>
              <a:buNone/>
              <a:defRPr/>
            </a:pPr>
            <a:r>
              <a:rPr lang="en-ZA" sz="1500" b="1" dirty="0"/>
              <a:t>2) Human Resource Management Practices</a:t>
            </a:r>
          </a:p>
          <a:p>
            <a:pPr marL="271463" lvl="2" indent="-269081" algn="just" defTabSz="534591">
              <a:lnSpc>
                <a:spcPct val="140000"/>
              </a:lnSpc>
              <a:spcBef>
                <a:spcPts val="225"/>
              </a:spcBef>
              <a:buClr>
                <a:srgbClr val="002060"/>
              </a:buClr>
              <a:buBlip>
                <a:blip r:embed="rId2"/>
              </a:buBlip>
              <a:tabLst>
                <a:tab pos="535781" algn="l"/>
              </a:tabLst>
              <a:defRPr/>
            </a:pPr>
            <a:r>
              <a:rPr lang="en-ZA" sz="1500" dirty="0">
                <a:solidFill>
                  <a:prstClr val="black"/>
                </a:solidFill>
                <a:latin typeface="Century Gothic" panose="020B0502020202020204" pitchFamily="34" charset="0"/>
              </a:rPr>
              <a:t>DLG is currently developing generic organisational structures for specific categories of municipalities with the assistance of Municipal HR managers – this will be a guideline to enable a more cost effective and efficient approach to the HR practice.</a:t>
            </a:r>
          </a:p>
          <a:p>
            <a:pPr marL="2382" lvl="2" algn="just" defTabSz="534591">
              <a:lnSpc>
                <a:spcPct val="140000"/>
              </a:lnSpc>
              <a:spcBef>
                <a:spcPts val="225"/>
              </a:spcBef>
              <a:buClr>
                <a:srgbClr val="002060"/>
              </a:buClr>
              <a:tabLst>
                <a:tab pos="535781" algn="l"/>
              </a:tabLst>
              <a:defRPr/>
            </a:pPr>
            <a:endParaRPr lang="en-ZA" sz="1500" dirty="0">
              <a:solidFill>
                <a:prstClr val="black"/>
              </a:solidFill>
              <a:latin typeface="Century Gothic" panose="020B0502020202020204" pitchFamily="34" charset="0"/>
            </a:endParaRPr>
          </a:p>
          <a:p>
            <a:pPr marL="271463" lvl="2" indent="-269081" algn="just" defTabSz="534591">
              <a:lnSpc>
                <a:spcPct val="140000"/>
              </a:lnSpc>
              <a:spcBef>
                <a:spcPts val="225"/>
              </a:spcBef>
              <a:buClr>
                <a:srgbClr val="002060"/>
              </a:buClr>
              <a:buBlip>
                <a:blip r:embed="rId2"/>
              </a:buBlip>
              <a:tabLst>
                <a:tab pos="535781" algn="l"/>
              </a:tabLst>
              <a:defRPr/>
            </a:pPr>
            <a:r>
              <a:rPr lang="en-ZA" sz="1500" dirty="0">
                <a:solidFill>
                  <a:prstClr val="black"/>
                </a:solidFill>
                <a:latin typeface="Century Gothic" panose="020B0502020202020204" pitchFamily="34" charset="0"/>
              </a:rPr>
              <a:t>In further strengthening compliance to HR related legislative requirements: DLG, </a:t>
            </a:r>
          </a:p>
          <a:p>
            <a:pPr marL="728663" lvl="3" indent="-269081"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Hosts a constitutional and legislative task team during which legal interpretations are provided on legislation applicable to senior managers</a:t>
            </a:r>
          </a:p>
          <a:p>
            <a:pPr marL="728663" lvl="3" indent="-269081"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Develops Circulars based on legal opinions to provide clarity and guidance</a:t>
            </a:r>
          </a:p>
          <a:p>
            <a:pPr marL="728663" lvl="3" indent="-269081"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Developed Good Governance Practice Notes for practical use by municipalities</a:t>
            </a:r>
          </a:p>
          <a:p>
            <a:pPr marL="728663" lvl="3" indent="-269081"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Assists with the deployment of officials where municipalities experience capacity constraints, especially at a municipal manager and section 56 manager level</a:t>
            </a:r>
          </a:p>
        </p:txBody>
      </p:sp>
    </p:spTree>
    <p:extLst>
      <p:ext uri="{BB962C8B-B14F-4D97-AF65-F5344CB8AC3E}">
        <p14:creationId xmlns:p14="http://schemas.microsoft.com/office/powerpoint/2010/main" xmlns="" val="94553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dirty="0"/>
              <a:t>DLG Support Response to specific AG Findings</a:t>
            </a:r>
            <a:endParaRPr lang="en-US" dirty="0"/>
          </a:p>
        </p:txBody>
      </p:sp>
      <p:sp>
        <p:nvSpPr>
          <p:cNvPr id="3" name="Subtitle 2"/>
          <p:cNvSpPr>
            <a:spLocks noGrp="1"/>
          </p:cNvSpPr>
          <p:nvPr>
            <p:ph type="subTitle" idx="1"/>
          </p:nvPr>
        </p:nvSpPr>
        <p:spPr>
          <a:xfrm>
            <a:off x="295274" y="963930"/>
            <a:ext cx="8505825" cy="5628894"/>
          </a:xfrm>
        </p:spPr>
        <p:txBody>
          <a:bodyPr>
            <a:normAutofit/>
          </a:bodyPr>
          <a:lstStyle/>
          <a:p>
            <a:pPr marL="0" lvl="1" indent="0" algn="just" defTabSz="914400">
              <a:lnSpc>
                <a:spcPct val="170000"/>
              </a:lnSpc>
              <a:buClr>
                <a:srgbClr val="003399"/>
              </a:buClr>
              <a:buNone/>
              <a:defRPr/>
            </a:pPr>
            <a:r>
              <a:rPr lang="en-ZA" b="1" dirty="0"/>
              <a:t>3) Leadership</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Leadership in a Municipality sets the tone for ethical behaviour, accountability and ultimately service delivery.</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Where there is an ostensible absence of these factors, municipalities fail/struggle to meet their objectives and their service delivery mandate.</a:t>
            </a:r>
          </a:p>
          <a:p>
            <a:pPr marL="444500" lvl="2" indent="-441325"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DLG initiatives to strengthen </a:t>
            </a:r>
            <a:r>
              <a:rPr lang="en-ZA" sz="1400" b="1" dirty="0">
                <a:solidFill>
                  <a:schemeClr val="tx1"/>
                </a:solidFill>
                <a:latin typeface="Century Gothic" panose="020B0502020202020204" pitchFamily="34" charset="0"/>
              </a:rPr>
              <a:t>political leadership and oversight</a:t>
            </a:r>
            <a:r>
              <a:rPr lang="en-ZA" sz="1400" dirty="0">
                <a:solidFill>
                  <a:schemeClr val="tx1"/>
                </a:solidFill>
                <a:latin typeface="Century Gothic" panose="020B0502020202020204" pitchFamily="34" charset="0"/>
              </a:rPr>
              <a:t>, include:</a:t>
            </a:r>
          </a:p>
          <a:p>
            <a:pPr marL="728663" lvl="3" indent="-269081"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Training and capacity building of councillors through programmes that enhance their personal values, improve their technical capabilities and the understanding of their roles and responsibilities. e.g. councillor summer school with a specific focus on the individual value system of a councillor and integrity management training.</a:t>
            </a:r>
          </a:p>
          <a:p>
            <a:pPr marL="728663" lvl="3" indent="-269081" algn="just" defTabSz="534591">
              <a:lnSpc>
                <a:spcPct val="140000"/>
              </a:lnSpc>
              <a:spcBef>
                <a:spcPts val="225"/>
              </a:spcBef>
              <a:buClr>
                <a:srgbClr val="002060"/>
              </a:buClr>
              <a:buBlip>
                <a:blip r:embed="rId2"/>
              </a:buBlip>
              <a:tabLst>
                <a:tab pos="535781" algn="l"/>
              </a:tabLst>
              <a:defRPr/>
            </a:pPr>
            <a:r>
              <a:rPr lang="en-ZA" sz="1400" dirty="0">
                <a:solidFill>
                  <a:schemeClr val="tx1"/>
                </a:solidFill>
                <a:latin typeface="Century Gothic" panose="020B0502020202020204" pitchFamily="34" charset="0"/>
              </a:rPr>
              <a:t>Support the roll out and extensive training of oversight committees e.g. MPAC.</a:t>
            </a:r>
          </a:p>
          <a:p>
            <a:pPr marL="459582" lvl="3" algn="just" defTabSz="534591">
              <a:lnSpc>
                <a:spcPct val="140000"/>
              </a:lnSpc>
              <a:spcBef>
                <a:spcPts val="225"/>
              </a:spcBef>
              <a:buClr>
                <a:srgbClr val="002060"/>
              </a:buClr>
              <a:tabLst>
                <a:tab pos="535781" algn="l"/>
              </a:tabLst>
              <a:defRPr/>
            </a:pPr>
            <a:r>
              <a:rPr lang="en-ZA" sz="1400" dirty="0">
                <a:solidFill>
                  <a:schemeClr val="tx1"/>
                </a:solidFill>
                <a:latin typeface="Century Gothic" panose="020B0502020202020204" pitchFamily="34" charset="0"/>
              </a:rPr>
              <a:t>   -  T</a:t>
            </a:r>
            <a:r>
              <a:rPr lang="en-ZA" sz="1300" dirty="0">
                <a:solidFill>
                  <a:schemeClr val="tx1"/>
                </a:solidFill>
                <a:latin typeface="Century Gothic" panose="020B0502020202020204" pitchFamily="34" charset="0"/>
              </a:rPr>
              <a:t>hrough the roll out of a MPAC guide and a tool kit.</a:t>
            </a:r>
          </a:p>
          <a:p>
            <a:pPr marL="459582" lvl="3" algn="just" defTabSz="534591">
              <a:lnSpc>
                <a:spcPct val="140000"/>
              </a:lnSpc>
              <a:spcBef>
                <a:spcPts val="225"/>
              </a:spcBef>
              <a:buClr>
                <a:srgbClr val="002060"/>
              </a:buClr>
              <a:tabLst>
                <a:tab pos="534988" algn="l"/>
                <a:tab pos="712788" algn="l"/>
              </a:tabLst>
              <a:defRPr/>
            </a:pPr>
            <a:r>
              <a:rPr lang="en-ZA" sz="1300" dirty="0">
                <a:solidFill>
                  <a:schemeClr val="tx1"/>
                </a:solidFill>
                <a:latin typeface="Century Gothic" panose="020B0502020202020204" pitchFamily="34" charset="0"/>
              </a:rPr>
              <a:t>   -  Attendance of MPAC meetings are to assist and advise councillors, to improve the         </a:t>
            </a:r>
          </a:p>
          <a:p>
            <a:pPr marL="459582" lvl="3" algn="just" defTabSz="534591">
              <a:lnSpc>
                <a:spcPct val="140000"/>
              </a:lnSpc>
              <a:spcBef>
                <a:spcPts val="225"/>
              </a:spcBef>
              <a:buClr>
                <a:srgbClr val="002060"/>
              </a:buClr>
              <a:tabLst>
                <a:tab pos="534988" algn="l"/>
                <a:tab pos="712788" algn="l"/>
              </a:tabLst>
              <a:defRPr/>
            </a:pPr>
            <a:r>
              <a:rPr lang="en-ZA" sz="1300" dirty="0">
                <a:solidFill>
                  <a:schemeClr val="tx1"/>
                </a:solidFill>
                <a:latin typeface="Century Gothic" panose="020B0502020202020204" pitchFamily="34" charset="0"/>
              </a:rPr>
              <a:t>      functionality of these committees.</a:t>
            </a:r>
          </a:p>
          <a:p>
            <a:pPr marL="728663" lvl="3" indent="-269081" algn="just" defTabSz="534591">
              <a:lnSpc>
                <a:spcPct val="140000"/>
              </a:lnSpc>
              <a:spcBef>
                <a:spcPts val="225"/>
              </a:spcBef>
              <a:buClr>
                <a:srgbClr val="002060"/>
              </a:buClr>
              <a:buBlip>
                <a:blip r:embed="rId2"/>
              </a:buBlip>
              <a:tabLst>
                <a:tab pos="535781" algn="l"/>
              </a:tabLst>
              <a:defRPr/>
            </a:pPr>
            <a:r>
              <a:rPr lang="en-ZA" sz="1300" dirty="0">
                <a:solidFill>
                  <a:schemeClr val="tx1"/>
                </a:solidFill>
                <a:latin typeface="Century Gothic" panose="020B0502020202020204" pitchFamily="34" charset="0"/>
              </a:rPr>
              <a:t>Provide advisory services to councillors as well as updates and guidance on the interpretation and application of the Code of Conduct for Councillors.</a:t>
            </a:r>
            <a:endParaRPr lang="en-ZA" sz="1300" dirty="0"/>
          </a:p>
          <a:p>
            <a:pPr marL="0" lvl="1" indent="0" algn="just" defTabSz="914400">
              <a:lnSpc>
                <a:spcPct val="170000"/>
              </a:lnSpc>
              <a:buClr>
                <a:srgbClr val="003399"/>
              </a:buClr>
              <a:buNone/>
              <a:defRPr/>
            </a:pPr>
            <a:endParaRPr lang="en-ZA" b="1" dirty="0"/>
          </a:p>
        </p:txBody>
      </p:sp>
    </p:spTree>
    <p:extLst>
      <p:ext uri="{BB962C8B-B14F-4D97-AF65-F5344CB8AC3E}">
        <p14:creationId xmlns:p14="http://schemas.microsoft.com/office/powerpoint/2010/main" xmlns="" val="118539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dirty="0"/>
              <a:t>DLG Support Response to specific AG Findings</a:t>
            </a:r>
            <a:endParaRPr lang="en-US" dirty="0"/>
          </a:p>
        </p:txBody>
      </p:sp>
      <p:sp>
        <p:nvSpPr>
          <p:cNvPr id="3" name="Subtitle 2"/>
          <p:cNvSpPr>
            <a:spLocks noGrp="1"/>
          </p:cNvSpPr>
          <p:nvPr>
            <p:ph type="subTitle" idx="1"/>
          </p:nvPr>
        </p:nvSpPr>
        <p:spPr>
          <a:xfrm>
            <a:off x="295275" y="1149145"/>
            <a:ext cx="8505825" cy="5894070"/>
          </a:xfrm>
        </p:spPr>
        <p:txBody>
          <a:bodyPr>
            <a:normAutofit/>
          </a:bodyPr>
          <a:lstStyle/>
          <a:p>
            <a:pPr marL="0" lvl="1" indent="0" algn="just" defTabSz="914400">
              <a:lnSpc>
                <a:spcPct val="170000"/>
              </a:lnSpc>
              <a:buClr>
                <a:srgbClr val="003399"/>
              </a:buClr>
              <a:buNone/>
              <a:defRPr/>
            </a:pPr>
            <a:r>
              <a:rPr lang="en-ZA" sz="1600" b="1" dirty="0"/>
              <a:t>3) Leadership</a:t>
            </a:r>
          </a:p>
          <a:p>
            <a:pPr marL="444500" lvl="2" indent="-441325" algn="just" defTabSz="534591">
              <a:lnSpc>
                <a:spcPct val="140000"/>
              </a:lnSpc>
              <a:spcBef>
                <a:spcPts val="225"/>
              </a:spcBef>
              <a:buClr>
                <a:srgbClr val="002060"/>
              </a:buClr>
              <a:buBlip>
                <a:blip r:embed="rId2"/>
              </a:buBlip>
              <a:tabLst>
                <a:tab pos="535781" algn="l"/>
              </a:tabLst>
              <a:defRPr/>
            </a:pPr>
            <a:r>
              <a:rPr lang="en-ZA" sz="1500" dirty="0">
                <a:solidFill>
                  <a:schemeClr val="tx1"/>
                </a:solidFill>
                <a:latin typeface="Century Gothic" panose="020B0502020202020204" pitchFamily="34" charset="0"/>
              </a:rPr>
              <a:t>DLG initiatives to strengthen </a:t>
            </a:r>
            <a:r>
              <a:rPr lang="en-ZA" sz="1500" b="1" dirty="0">
                <a:solidFill>
                  <a:schemeClr val="tx1"/>
                </a:solidFill>
                <a:latin typeface="Century Gothic" panose="020B0502020202020204" pitchFamily="34" charset="0"/>
              </a:rPr>
              <a:t>political leadership and oversight</a:t>
            </a:r>
            <a:r>
              <a:rPr lang="en-ZA" sz="1500" dirty="0">
                <a:solidFill>
                  <a:schemeClr val="tx1"/>
                </a:solidFill>
                <a:latin typeface="Century Gothic" panose="020B0502020202020204" pitchFamily="34" charset="0"/>
              </a:rPr>
              <a:t>, include:</a:t>
            </a:r>
          </a:p>
          <a:p>
            <a:pPr marL="728663" lvl="3" indent="-269081" algn="just" defTabSz="534591">
              <a:lnSpc>
                <a:spcPct val="140000"/>
              </a:lnSpc>
              <a:spcBef>
                <a:spcPts val="225"/>
              </a:spcBef>
              <a:buClr>
                <a:srgbClr val="002060"/>
              </a:buClr>
              <a:buBlip>
                <a:blip r:embed="rId2"/>
              </a:buBlip>
              <a:tabLst>
                <a:tab pos="535781" algn="l"/>
              </a:tabLst>
              <a:defRPr/>
            </a:pPr>
            <a:r>
              <a:rPr lang="en-ZA" sz="1500" dirty="0">
                <a:solidFill>
                  <a:schemeClr val="tx1"/>
                </a:solidFill>
                <a:latin typeface="Century Gothic" panose="020B0502020202020204" pitchFamily="34" charset="0"/>
              </a:rPr>
              <a:t>Ensure the functionality of ward committees and work on further improving their impact on the cycle of community consultation</a:t>
            </a:r>
          </a:p>
          <a:p>
            <a:pPr marL="728663" lvl="3" indent="-269081" algn="just" defTabSz="534591">
              <a:lnSpc>
                <a:spcPct val="140000"/>
              </a:lnSpc>
              <a:spcBef>
                <a:spcPts val="225"/>
              </a:spcBef>
              <a:buClr>
                <a:srgbClr val="002060"/>
              </a:buClr>
              <a:buBlip>
                <a:blip r:embed="rId2"/>
              </a:buBlip>
              <a:tabLst>
                <a:tab pos="535781" algn="l"/>
              </a:tabLst>
              <a:defRPr/>
            </a:pPr>
            <a:r>
              <a:rPr lang="en-ZA" sz="1500" dirty="0">
                <a:solidFill>
                  <a:schemeClr val="tx1"/>
                </a:solidFill>
                <a:latin typeface="Century Gothic" panose="020B0502020202020204" pitchFamily="34" charset="0"/>
              </a:rPr>
              <a:t>Actively supporting the roll out of </a:t>
            </a:r>
            <a:r>
              <a:rPr lang="en-ZA" sz="1500" dirty="0" err="1">
                <a:solidFill>
                  <a:schemeClr val="tx1"/>
                </a:solidFill>
                <a:latin typeface="Century Gothic" panose="020B0502020202020204" pitchFamily="34" charset="0"/>
              </a:rPr>
              <a:t>GovChat</a:t>
            </a:r>
            <a:r>
              <a:rPr lang="en-ZA" sz="1500" dirty="0">
                <a:solidFill>
                  <a:schemeClr val="tx1"/>
                </a:solidFill>
                <a:latin typeface="Century Gothic" panose="020B0502020202020204" pitchFamily="34" charset="0"/>
              </a:rPr>
              <a:t> to improve consultation with the community through a cell phone application</a:t>
            </a:r>
          </a:p>
          <a:p>
            <a:pPr marL="728663" lvl="3" indent="-269081" algn="just" defTabSz="534591">
              <a:lnSpc>
                <a:spcPct val="140000"/>
              </a:lnSpc>
              <a:spcBef>
                <a:spcPts val="225"/>
              </a:spcBef>
              <a:buClr>
                <a:srgbClr val="002060"/>
              </a:buClr>
              <a:buBlip>
                <a:blip r:embed="rId2"/>
              </a:buBlip>
              <a:tabLst>
                <a:tab pos="535781" algn="l"/>
              </a:tabLst>
              <a:defRPr/>
            </a:pPr>
            <a:r>
              <a:rPr lang="en-ZA" sz="1500" dirty="0">
                <a:solidFill>
                  <a:schemeClr val="tx1"/>
                </a:solidFill>
                <a:latin typeface="Century Gothic" panose="020B0502020202020204" pitchFamily="34" charset="0"/>
              </a:rPr>
              <a:t>Although all Districts have functional IGR structures, extensive work is being done to improve their efficacy, strategic intent and positive impact on co-planning, budgeting and implementation in all Districts</a:t>
            </a:r>
          </a:p>
          <a:p>
            <a:pPr marL="728663" lvl="3" indent="-269081" algn="just" defTabSz="534591">
              <a:lnSpc>
                <a:spcPct val="140000"/>
              </a:lnSpc>
              <a:spcBef>
                <a:spcPts val="225"/>
              </a:spcBef>
              <a:buClr>
                <a:srgbClr val="002060"/>
              </a:buClr>
              <a:buBlip>
                <a:blip r:embed="rId2"/>
              </a:buBlip>
              <a:tabLst>
                <a:tab pos="535781" algn="l"/>
              </a:tabLst>
              <a:defRPr/>
            </a:pPr>
            <a:r>
              <a:rPr lang="en-ZA" sz="1500" dirty="0">
                <a:solidFill>
                  <a:schemeClr val="tx1"/>
                </a:solidFill>
                <a:latin typeface="Century Gothic" panose="020B0502020202020204" pitchFamily="34" charset="0"/>
              </a:rPr>
              <a:t>Roll out of the </a:t>
            </a:r>
            <a:r>
              <a:rPr lang="en-ZA" sz="1500" dirty="0" err="1">
                <a:solidFill>
                  <a:schemeClr val="tx1"/>
                </a:solidFill>
                <a:latin typeface="Century Gothic" panose="020B0502020202020204" pitchFamily="34" charset="0"/>
              </a:rPr>
              <a:t>Thusong</a:t>
            </a:r>
            <a:r>
              <a:rPr lang="en-ZA" sz="1500" dirty="0">
                <a:solidFill>
                  <a:schemeClr val="tx1"/>
                </a:solidFill>
                <a:latin typeface="Century Gothic" panose="020B0502020202020204" pitchFamily="34" charset="0"/>
              </a:rPr>
              <a:t> Outreach Programme to ensure that community members can reach government, and all its functional areas</a:t>
            </a:r>
            <a:endParaRPr lang="en-ZA" sz="1500" dirty="0"/>
          </a:p>
        </p:txBody>
      </p:sp>
    </p:spTree>
    <p:extLst>
      <p:ext uri="{BB962C8B-B14F-4D97-AF65-F5344CB8AC3E}">
        <p14:creationId xmlns:p14="http://schemas.microsoft.com/office/powerpoint/2010/main" xmlns="" val="382058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ZA" sz="2000" dirty="0"/>
              <a:t>DLG Support Response to specific AG Findings</a:t>
            </a:r>
            <a:endParaRPr lang="en-US" sz="2000" dirty="0"/>
          </a:p>
        </p:txBody>
      </p:sp>
      <p:sp>
        <p:nvSpPr>
          <p:cNvPr id="3" name="Subtitle 2"/>
          <p:cNvSpPr>
            <a:spLocks noGrp="1"/>
          </p:cNvSpPr>
          <p:nvPr>
            <p:ph type="subTitle" idx="1"/>
          </p:nvPr>
        </p:nvSpPr>
        <p:spPr>
          <a:xfrm>
            <a:off x="295275" y="1256538"/>
            <a:ext cx="8505825" cy="4357878"/>
          </a:xfrm>
        </p:spPr>
        <p:txBody>
          <a:bodyPr>
            <a:normAutofit/>
          </a:bodyPr>
          <a:lstStyle/>
          <a:p>
            <a:pPr marL="0" lvl="1" indent="0" algn="just" defTabSz="914400">
              <a:lnSpc>
                <a:spcPct val="170000"/>
              </a:lnSpc>
              <a:buClr>
                <a:srgbClr val="003399"/>
              </a:buClr>
              <a:buNone/>
              <a:defRPr/>
            </a:pPr>
            <a:r>
              <a:rPr lang="en-ZA" sz="1600" b="1" dirty="0"/>
              <a:t>Strengthening administrative leadership in municipalities</a:t>
            </a:r>
          </a:p>
          <a:p>
            <a:pPr marL="444500" lvl="2" indent="-441325" algn="just" defTabSz="534591">
              <a:lnSpc>
                <a:spcPct val="140000"/>
              </a:lnSpc>
              <a:spcBef>
                <a:spcPts val="225"/>
              </a:spcBef>
              <a:buClr>
                <a:srgbClr val="002060"/>
              </a:buClr>
              <a:buBlip>
                <a:blip r:embed="rId2"/>
              </a:buBlip>
              <a:tabLst>
                <a:tab pos="535781" algn="l"/>
              </a:tabLst>
              <a:defRPr/>
            </a:pPr>
            <a:r>
              <a:rPr lang="en-ZA" sz="1450" dirty="0">
                <a:solidFill>
                  <a:schemeClr val="tx1"/>
                </a:solidFill>
                <a:latin typeface="Century Gothic" panose="020B0502020202020204" pitchFamily="34" charset="0"/>
              </a:rPr>
              <a:t>Provide legal advice and training on the understanding of legislation and governance related matters.</a:t>
            </a:r>
          </a:p>
          <a:p>
            <a:pPr marL="444500" lvl="2" indent="-441325" algn="just" defTabSz="534591">
              <a:lnSpc>
                <a:spcPct val="140000"/>
              </a:lnSpc>
              <a:spcBef>
                <a:spcPts val="225"/>
              </a:spcBef>
              <a:buClr>
                <a:srgbClr val="002060"/>
              </a:buClr>
              <a:buBlip>
                <a:blip r:embed="rId2"/>
              </a:buBlip>
              <a:tabLst>
                <a:tab pos="535781" algn="l"/>
              </a:tabLst>
              <a:defRPr/>
            </a:pPr>
            <a:r>
              <a:rPr lang="en-ZA" sz="1450" dirty="0">
                <a:solidFill>
                  <a:schemeClr val="tx1"/>
                </a:solidFill>
                <a:latin typeface="Century Gothic" panose="020B0502020202020204" pitchFamily="34" charset="0"/>
              </a:rPr>
              <a:t>The development and roll out of a Good Governance Practice Note.</a:t>
            </a:r>
          </a:p>
          <a:p>
            <a:pPr marL="444500" lvl="2" indent="-441325" algn="just" defTabSz="534591">
              <a:lnSpc>
                <a:spcPct val="140000"/>
              </a:lnSpc>
              <a:spcBef>
                <a:spcPts val="225"/>
              </a:spcBef>
              <a:buClr>
                <a:srgbClr val="002060"/>
              </a:buClr>
              <a:buBlip>
                <a:blip r:embed="rId2"/>
              </a:buBlip>
              <a:tabLst>
                <a:tab pos="535781" algn="l"/>
              </a:tabLst>
              <a:defRPr/>
            </a:pPr>
            <a:r>
              <a:rPr lang="en-ZA" sz="1450" dirty="0">
                <a:solidFill>
                  <a:schemeClr val="tx1"/>
                </a:solidFill>
                <a:latin typeface="Century Gothic" panose="020B0502020202020204" pitchFamily="34" charset="0"/>
              </a:rPr>
              <a:t>The implementation of a middle management development and training programme.</a:t>
            </a:r>
          </a:p>
          <a:p>
            <a:pPr marL="444500" lvl="2" indent="-441325" algn="just" defTabSz="534591">
              <a:lnSpc>
                <a:spcPct val="140000"/>
              </a:lnSpc>
              <a:spcBef>
                <a:spcPts val="225"/>
              </a:spcBef>
              <a:buClr>
                <a:srgbClr val="002060"/>
              </a:buClr>
              <a:buBlip>
                <a:blip r:embed="rId2"/>
              </a:buBlip>
              <a:tabLst>
                <a:tab pos="535781" algn="l"/>
              </a:tabLst>
              <a:defRPr/>
            </a:pPr>
            <a:r>
              <a:rPr lang="en-ZA" sz="1450" dirty="0">
                <a:solidFill>
                  <a:schemeClr val="tx1"/>
                </a:solidFill>
                <a:latin typeface="Century Gothic" panose="020B0502020202020204" pitchFamily="34" charset="0"/>
              </a:rPr>
              <a:t>The facilitation of a mentoring and coaching programme for middle managers.</a:t>
            </a:r>
          </a:p>
          <a:p>
            <a:pPr marL="444500" lvl="2" indent="-441325" algn="just" defTabSz="534591">
              <a:lnSpc>
                <a:spcPct val="140000"/>
              </a:lnSpc>
              <a:spcBef>
                <a:spcPts val="225"/>
              </a:spcBef>
              <a:buClr>
                <a:srgbClr val="002060"/>
              </a:buClr>
              <a:buBlip>
                <a:blip r:embed="rId2"/>
              </a:buBlip>
              <a:tabLst>
                <a:tab pos="535781" algn="l"/>
              </a:tabLst>
              <a:defRPr/>
            </a:pPr>
            <a:r>
              <a:rPr lang="en-ZA" sz="1450" dirty="0">
                <a:solidFill>
                  <a:schemeClr val="tx1"/>
                </a:solidFill>
                <a:latin typeface="Century Gothic" panose="020B0502020202020204" pitchFamily="34" charset="0"/>
              </a:rPr>
              <a:t>Obtain legal opinions and provide legal clarity where the current legal landscape is causing confusion and frustration, e.g. legal opinions on the applicability of the Systems Act and its Regulations after the SAMWU judgement.</a:t>
            </a:r>
          </a:p>
          <a:p>
            <a:pPr marL="444500" lvl="2" indent="-441325" algn="just" defTabSz="534591">
              <a:lnSpc>
                <a:spcPct val="140000"/>
              </a:lnSpc>
              <a:spcBef>
                <a:spcPts val="225"/>
              </a:spcBef>
              <a:buClr>
                <a:srgbClr val="002060"/>
              </a:buClr>
              <a:buBlip>
                <a:blip r:embed="rId2"/>
              </a:buBlip>
              <a:tabLst>
                <a:tab pos="535781" algn="l"/>
              </a:tabLst>
              <a:defRPr/>
            </a:pPr>
            <a:r>
              <a:rPr lang="en-ZA" sz="1450" dirty="0">
                <a:solidFill>
                  <a:schemeClr val="tx1"/>
                </a:solidFill>
                <a:latin typeface="Century Gothic" panose="020B0502020202020204" pitchFamily="34" charset="0"/>
              </a:rPr>
              <a:t>Introduction and institutionalisation of shared services and inter-municipal cooperation agreements to secure access to scarce skills and leverage economies of scale.</a:t>
            </a:r>
          </a:p>
          <a:p>
            <a:pPr marL="444500" lvl="2" indent="-441325" algn="just" defTabSz="534591">
              <a:lnSpc>
                <a:spcPct val="140000"/>
              </a:lnSpc>
              <a:spcBef>
                <a:spcPts val="225"/>
              </a:spcBef>
              <a:buClr>
                <a:srgbClr val="002060"/>
              </a:buClr>
              <a:buBlip>
                <a:blip r:embed="rId2"/>
              </a:buBlip>
              <a:tabLst>
                <a:tab pos="535781" algn="l"/>
              </a:tabLst>
              <a:defRPr/>
            </a:pPr>
            <a:r>
              <a:rPr lang="en-ZA" sz="1450" dirty="0">
                <a:solidFill>
                  <a:schemeClr val="tx1"/>
                </a:solidFill>
                <a:latin typeface="Century Gothic" panose="020B0502020202020204" pitchFamily="34" charset="0"/>
              </a:rPr>
              <a:t>Improve disaster preparedness through dedicated awareness projects.</a:t>
            </a:r>
          </a:p>
          <a:p>
            <a:pPr lvl="1" algn="just" defTabSz="914400">
              <a:lnSpc>
                <a:spcPct val="170000"/>
              </a:lnSpc>
              <a:buClr>
                <a:srgbClr val="003399"/>
              </a:buClr>
              <a:defRPr/>
            </a:pPr>
            <a:endParaRPr lang="en-ZA" dirty="0"/>
          </a:p>
          <a:p>
            <a:pPr marL="0" lvl="1" indent="0" algn="just" defTabSz="914400">
              <a:lnSpc>
                <a:spcPct val="170000"/>
              </a:lnSpc>
              <a:buClr>
                <a:srgbClr val="003399"/>
              </a:buClr>
              <a:buNone/>
              <a:defRPr/>
            </a:pPr>
            <a:endParaRPr lang="en-ZA" b="1" dirty="0"/>
          </a:p>
        </p:txBody>
      </p:sp>
    </p:spTree>
    <p:extLst>
      <p:ext uri="{BB962C8B-B14F-4D97-AF65-F5344CB8AC3E}">
        <p14:creationId xmlns:p14="http://schemas.microsoft.com/office/powerpoint/2010/main" xmlns="" val="2818625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3.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6473</TotalTime>
  <Words>1385</Words>
  <Application>Microsoft Office PowerPoint</Application>
  <PresentationFormat>On-screen Show (4:3)</PresentationFormat>
  <Paragraphs>184</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Custom Design</vt:lpstr>
      <vt:lpstr>2_Custom Design</vt:lpstr>
      <vt:lpstr>STANDING COMMITTEE ON LOCAL GOVERNMENT </vt:lpstr>
      <vt:lpstr>Audit Outcomes: 2017/18</vt:lpstr>
      <vt:lpstr>Summary: Audit Outcomes 2017/18</vt:lpstr>
      <vt:lpstr>Analysis and Summary of Audit Outcomes</vt:lpstr>
      <vt:lpstr>DLG Support Response to specific AG Findings</vt:lpstr>
      <vt:lpstr>DLG Support Response to specific AG Findings</vt:lpstr>
      <vt:lpstr>DLG Support Response to specific AG Findings</vt:lpstr>
      <vt:lpstr>DLG Support Response to specific AG Findings</vt:lpstr>
      <vt:lpstr>DLG Support Response to specific AG Findings</vt:lpstr>
      <vt:lpstr>Municipal Support Programmes</vt:lpstr>
      <vt:lpstr>Departments supporting Provincial Programmes</vt:lpstr>
      <vt:lpstr>Vulnerable Municipalities: Kannaland Municipality</vt:lpstr>
      <vt:lpstr>Vulnerable Municipalities: Kannaland Municipality</vt:lpstr>
      <vt:lpstr>Conclusion</vt:lpstr>
      <vt:lpstr>Slide 15</vt:lpstr>
    </vt:vector>
  </TitlesOfParts>
  <Company>YWood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Date of presentation</dc:title>
  <dc:creator>Marios</dc:creator>
  <cp:lastModifiedBy>PUMZA</cp:lastModifiedBy>
  <cp:revision>344</cp:revision>
  <cp:lastPrinted>2019-10-01T04:47:06Z</cp:lastPrinted>
  <dcterms:created xsi:type="dcterms:W3CDTF">2011-10-06T13:46:04Z</dcterms:created>
  <dcterms:modified xsi:type="dcterms:W3CDTF">2019-10-02T08:51:18Z</dcterms:modified>
</cp:coreProperties>
</file>