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97" r:id="rId2"/>
  </p:sldMasterIdLst>
  <p:notesMasterIdLst>
    <p:notesMasterId r:id="rId47"/>
  </p:notesMasterIdLst>
  <p:handoutMasterIdLst>
    <p:handoutMasterId r:id="rId48"/>
  </p:handoutMasterIdLst>
  <p:sldIdLst>
    <p:sldId id="354" r:id="rId3"/>
    <p:sldId id="578" r:id="rId4"/>
    <p:sldId id="406" r:id="rId5"/>
    <p:sldId id="626" r:id="rId6"/>
    <p:sldId id="591" r:id="rId7"/>
    <p:sldId id="595" r:id="rId8"/>
    <p:sldId id="612" r:id="rId9"/>
    <p:sldId id="633" r:id="rId10"/>
    <p:sldId id="596" r:id="rId11"/>
    <p:sldId id="597" r:id="rId12"/>
    <p:sldId id="598" r:id="rId13"/>
    <p:sldId id="599" r:id="rId14"/>
    <p:sldId id="600" r:id="rId15"/>
    <p:sldId id="602" r:id="rId16"/>
    <p:sldId id="603" r:id="rId17"/>
    <p:sldId id="605" r:id="rId18"/>
    <p:sldId id="631" r:id="rId19"/>
    <p:sldId id="634" r:id="rId20"/>
    <p:sldId id="635" r:id="rId21"/>
    <p:sldId id="608" r:id="rId22"/>
    <p:sldId id="616" r:id="rId23"/>
    <p:sldId id="636" r:id="rId24"/>
    <p:sldId id="643" r:id="rId25"/>
    <p:sldId id="617" r:id="rId26"/>
    <p:sldId id="618" r:id="rId27"/>
    <p:sldId id="637" r:id="rId28"/>
    <p:sldId id="638" r:id="rId29"/>
    <p:sldId id="642" r:id="rId30"/>
    <p:sldId id="674" r:id="rId31"/>
    <p:sldId id="675" r:id="rId32"/>
    <p:sldId id="676" r:id="rId33"/>
    <p:sldId id="639" r:id="rId34"/>
    <p:sldId id="627" r:id="rId35"/>
    <p:sldId id="628" r:id="rId36"/>
    <p:sldId id="677" r:id="rId37"/>
    <p:sldId id="663" r:id="rId38"/>
    <p:sldId id="664" r:id="rId39"/>
    <p:sldId id="678" r:id="rId40"/>
    <p:sldId id="666" r:id="rId41"/>
    <p:sldId id="667" r:id="rId42"/>
    <p:sldId id="671" r:id="rId43"/>
    <p:sldId id="672" r:id="rId44"/>
    <p:sldId id="673" r:id="rId45"/>
    <p:sldId id="327"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FEF1B4-693C-443C-8105-35BBE5339B53}">
          <p14:sldIdLst>
            <p14:sldId id="354"/>
            <p14:sldId id="578"/>
            <p14:sldId id="406"/>
            <p14:sldId id="626"/>
            <p14:sldId id="591"/>
            <p14:sldId id="595"/>
            <p14:sldId id="612"/>
            <p14:sldId id="633"/>
            <p14:sldId id="596"/>
            <p14:sldId id="597"/>
            <p14:sldId id="598"/>
            <p14:sldId id="599"/>
            <p14:sldId id="600"/>
            <p14:sldId id="602"/>
            <p14:sldId id="603"/>
            <p14:sldId id="605"/>
            <p14:sldId id="631"/>
            <p14:sldId id="634"/>
            <p14:sldId id="635"/>
            <p14:sldId id="608"/>
            <p14:sldId id="616"/>
            <p14:sldId id="636"/>
            <p14:sldId id="643"/>
            <p14:sldId id="617"/>
            <p14:sldId id="618"/>
            <p14:sldId id="637"/>
            <p14:sldId id="638"/>
            <p14:sldId id="642"/>
            <p14:sldId id="674"/>
            <p14:sldId id="675"/>
            <p14:sldId id="676"/>
            <p14:sldId id="639"/>
            <p14:sldId id="627"/>
            <p14:sldId id="628"/>
            <p14:sldId id="677"/>
            <p14:sldId id="663"/>
            <p14:sldId id="664"/>
            <p14:sldId id="678"/>
            <p14:sldId id="666"/>
            <p14:sldId id="667"/>
            <p14:sldId id="671"/>
            <p14:sldId id="672"/>
            <p14:sldId id="673"/>
            <p14:sldId id="3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Pillay" initials="CP"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9A5A"/>
    <a:srgbClr val="FD8930"/>
    <a:srgbClr val="D4C1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0000" autoAdjust="0"/>
  </p:normalViewPr>
  <p:slideViewPr>
    <p:cSldViewPr snapToGrid="0" snapToObjects="1">
      <p:cViewPr varScale="1">
        <p:scale>
          <a:sx n="73" d="100"/>
          <a:sy n="73" d="100"/>
        </p:scale>
        <p:origin x="618" y="72"/>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35342659215011"/>
          <c:y val="0.10779747596153846"/>
          <c:w val="0.84718345080248592"/>
          <c:h val="0.49997535426761558"/>
        </c:manualLayout>
      </c:layout>
      <c:barChart>
        <c:barDir val="col"/>
        <c:grouping val="clustered"/>
        <c:varyColors val="0"/>
        <c:ser>
          <c:idx val="0"/>
          <c:order val="0"/>
          <c:tx>
            <c:strRef>
              <c:f>Sheet2!$Q$33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Sheet2!$P$34:$P$43</c:f>
              <c:strCache>
                <c:ptCount val="10"/>
                <c:pt idx="0">
                  <c:v>Employment/World of work</c:v>
                </c:pt>
                <c:pt idx="1">
                  <c:v>A place to live</c:v>
                </c:pt>
                <c:pt idx="2">
                  <c:v>Citizenshhip</c:v>
                </c:pt>
                <c:pt idx="3">
                  <c:v>Electricity</c:v>
                </c:pt>
                <c:pt idx="4">
                  <c:v>Social Benefits</c:v>
                </c:pt>
                <c:pt idx="5">
                  <c:v>Water for households</c:v>
                </c:pt>
                <c:pt idx="6">
                  <c:v>Dealing with the law</c:v>
                </c:pt>
                <c:pt idx="7">
                  <c:v>Education and training</c:v>
                </c:pt>
                <c:pt idx="8">
                  <c:v>Appeal against judgement and /or sentence</c:v>
                </c:pt>
                <c:pt idx="9">
                  <c:v>Birth</c:v>
                </c:pt>
              </c:strCache>
            </c:strRef>
          </c:cat>
          <c:val>
            <c:numRef>
              <c:f>Sheet2!$Q$34:$Q$43</c:f>
              <c:numCache>
                <c:formatCode>0%</c:formatCode>
                <c:ptCount val="10"/>
                <c:pt idx="0">
                  <c:v>0.16</c:v>
                </c:pt>
                <c:pt idx="1">
                  <c:v>0.13</c:v>
                </c:pt>
                <c:pt idx="2">
                  <c:v>0.08</c:v>
                </c:pt>
                <c:pt idx="3">
                  <c:v>7.0000000000000007E-2</c:v>
                </c:pt>
                <c:pt idx="4">
                  <c:v>0.06</c:v>
                </c:pt>
                <c:pt idx="5">
                  <c:v>0.06</c:v>
                </c:pt>
                <c:pt idx="6">
                  <c:v>0.06</c:v>
                </c:pt>
                <c:pt idx="7">
                  <c:v>0.04</c:v>
                </c:pt>
                <c:pt idx="8">
                  <c:v>0.04</c:v>
                </c:pt>
                <c:pt idx="9">
                  <c:v>0.04</c:v>
                </c:pt>
              </c:numCache>
            </c:numRef>
          </c:val>
          <c:extLst>
            <c:ext xmlns:c16="http://schemas.microsoft.com/office/drawing/2014/chart" uri="{C3380CC4-5D6E-409C-BE32-E72D297353CC}">
              <c16:uniqueId val="{00000000-CB89-4613-A349-7AB20890180C}"/>
            </c:ext>
          </c:extLst>
        </c:ser>
        <c:dLbls>
          <c:showLegendKey val="0"/>
          <c:showVal val="0"/>
          <c:showCatName val="0"/>
          <c:showSerName val="0"/>
          <c:showPercent val="0"/>
          <c:showBubbleSize val="0"/>
        </c:dLbls>
        <c:gapWidth val="219"/>
        <c:overlap val="-27"/>
        <c:axId val="334285712"/>
        <c:axId val="334286888"/>
      </c:barChart>
      <c:catAx>
        <c:axId val="33428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4286888"/>
        <c:crosses val="autoZero"/>
        <c:auto val="1"/>
        <c:lblAlgn val="ctr"/>
        <c:lblOffset val="100"/>
        <c:noMultiLvlLbl val="0"/>
      </c:catAx>
      <c:valAx>
        <c:axId val="334286888"/>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428571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777421556335014E-2"/>
          <c:y val="1.155730375072059E-2"/>
          <c:w val="0.92698495520735658"/>
          <c:h val="0.85800109583048689"/>
        </c:manualLayout>
      </c:layout>
      <c:barChart>
        <c:barDir val="col"/>
        <c:grouping val="clustered"/>
        <c:varyColors val="0"/>
        <c:ser>
          <c:idx val="0"/>
          <c:order val="0"/>
          <c:tx>
            <c:strRef>
              <c:f>'[Presidential Hotline Monthly Stakeholder Performance Stats 31 March 2019.xlsx]Ministry Top 10 Calls'!$B$3</c:f>
              <c:strCache>
                <c:ptCount val="1"/>
                <c:pt idx="0">
                  <c:v>No of Open Calls</c:v>
                </c:pt>
              </c:strCache>
            </c:strRef>
          </c:tx>
          <c:invertIfNegative val="0"/>
          <c:cat>
            <c:strRef>
              <c:f>'[Presidential Hotline Monthly Stakeholder Performance Stats 31 March 2019.xlsx]Ministry Top 10 Calls'!$A$4:$A$13</c:f>
              <c:strCache>
                <c:ptCount val="10"/>
                <c:pt idx="0">
                  <c:v>Dept of Home Affairs</c:v>
                </c:pt>
                <c:pt idx="1">
                  <c:v>Dept of Justice and Constitutional Development</c:v>
                </c:pt>
                <c:pt idx="2">
                  <c:v>Dept of Labour</c:v>
                </c:pt>
                <c:pt idx="3">
                  <c:v>South African Police Service (SAPS)</c:v>
                </c:pt>
                <c:pt idx="4">
                  <c:v>Dept of Human Settlements</c:v>
                </c:pt>
                <c:pt idx="5">
                  <c:v>South African Social Security Agency (SASSA)</c:v>
                </c:pt>
                <c:pt idx="6">
                  <c:v>Dept of Correctional Services</c:v>
                </c:pt>
                <c:pt idx="7">
                  <c:v>Dept of Rural Development and Land Reform</c:v>
                </c:pt>
                <c:pt idx="8">
                  <c:v>Government Pensions Administration Agency (GPAA)</c:v>
                </c:pt>
                <c:pt idx="9">
                  <c:v>Dept of Higher Education and Training</c:v>
                </c:pt>
              </c:strCache>
            </c:strRef>
          </c:cat>
          <c:val>
            <c:numRef>
              <c:f>'[Presidential Hotline Monthly Stakeholder Performance Stats 31 March 2019.xlsx]Ministry Top 10 Calls'!$B$4:$B$13</c:f>
              <c:numCache>
                <c:formatCode>#,##0</c:formatCode>
                <c:ptCount val="10"/>
                <c:pt idx="0">
                  <c:v>925</c:v>
                </c:pt>
                <c:pt idx="1">
                  <c:v>285</c:v>
                </c:pt>
                <c:pt idx="2">
                  <c:v>585</c:v>
                </c:pt>
                <c:pt idx="3">
                  <c:v>92</c:v>
                </c:pt>
                <c:pt idx="4">
                  <c:v>22</c:v>
                </c:pt>
                <c:pt idx="5">
                  <c:v>153</c:v>
                </c:pt>
                <c:pt idx="6">
                  <c:v>19</c:v>
                </c:pt>
                <c:pt idx="7">
                  <c:v>103</c:v>
                </c:pt>
                <c:pt idx="8">
                  <c:v>9</c:v>
                </c:pt>
                <c:pt idx="9">
                  <c:v>28</c:v>
                </c:pt>
              </c:numCache>
            </c:numRef>
          </c:val>
          <c:extLst>
            <c:ext xmlns:c16="http://schemas.microsoft.com/office/drawing/2014/chart" uri="{C3380CC4-5D6E-409C-BE32-E72D297353CC}">
              <c16:uniqueId val="{00000000-9A42-4E39-9491-9F3CE6E66632}"/>
            </c:ext>
          </c:extLst>
        </c:ser>
        <c:ser>
          <c:idx val="1"/>
          <c:order val="1"/>
          <c:tx>
            <c:strRef>
              <c:f>'[Presidential Hotline Monthly Stakeholder Performance Stats 31 March 2019.xlsx]Ministry Top 10 Calls'!$C$3</c:f>
              <c:strCache>
                <c:ptCount val="1"/>
                <c:pt idx="0">
                  <c:v>No of Resolved Calls</c:v>
                </c:pt>
              </c:strCache>
            </c:strRef>
          </c:tx>
          <c:invertIfNegative val="0"/>
          <c:cat>
            <c:strRef>
              <c:f>'[Presidential Hotline Monthly Stakeholder Performance Stats 31 March 2019.xlsx]Ministry Top 10 Calls'!$A$4:$A$13</c:f>
              <c:strCache>
                <c:ptCount val="10"/>
                <c:pt idx="0">
                  <c:v>Dept of Home Affairs</c:v>
                </c:pt>
                <c:pt idx="1">
                  <c:v>Dept of Justice and Constitutional Development</c:v>
                </c:pt>
                <c:pt idx="2">
                  <c:v>Dept of Labour</c:v>
                </c:pt>
                <c:pt idx="3">
                  <c:v>South African Police Service (SAPS)</c:v>
                </c:pt>
                <c:pt idx="4">
                  <c:v>Dept of Human Settlements</c:v>
                </c:pt>
                <c:pt idx="5">
                  <c:v>South African Social Security Agency (SASSA)</c:v>
                </c:pt>
                <c:pt idx="6">
                  <c:v>Dept of Correctional Services</c:v>
                </c:pt>
                <c:pt idx="7">
                  <c:v>Dept of Rural Development and Land Reform</c:v>
                </c:pt>
                <c:pt idx="8">
                  <c:v>Government Pensions Administration Agency (GPAA)</c:v>
                </c:pt>
                <c:pt idx="9">
                  <c:v>Dept of Higher Education and Training</c:v>
                </c:pt>
              </c:strCache>
            </c:strRef>
          </c:cat>
          <c:val>
            <c:numRef>
              <c:f>'[Presidential Hotline Monthly Stakeholder Performance Stats 31 March 2019.xlsx]Ministry Top 10 Calls'!$C$4:$C$13</c:f>
              <c:numCache>
                <c:formatCode>#,##0</c:formatCode>
                <c:ptCount val="10"/>
                <c:pt idx="0">
                  <c:v>25094</c:v>
                </c:pt>
                <c:pt idx="1">
                  <c:v>13044</c:v>
                </c:pt>
                <c:pt idx="2">
                  <c:v>11345</c:v>
                </c:pt>
                <c:pt idx="3">
                  <c:v>8540</c:v>
                </c:pt>
                <c:pt idx="4">
                  <c:v>6670</c:v>
                </c:pt>
                <c:pt idx="5">
                  <c:v>3550</c:v>
                </c:pt>
                <c:pt idx="6">
                  <c:v>3681</c:v>
                </c:pt>
                <c:pt idx="7">
                  <c:v>2720</c:v>
                </c:pt>
                <c:pt idx="8">
                  <c:v>2371</c:v>
                </c:pt>
                <c:pt idx="9">
                  <c:v>2598</c:v>
                </c:pt>
              </c:numCache>
            </c:numRef>
          </c:val>
          <c:extLst>
            <c:ext xmlns:c16="http://schemas.microsoft.com/office/drawing/2014/chart" uri="{C3380CC4-5D6E-409C-BE32-E72D297353CC}">
              <c16:uniqueId val="{00000001-9A42-4E39-9491-9F3CE6E66632}"/>
            </c:ext>
          </c:extLst>
        </c:ser>
        <c:ser>
          <c:idx val="3"/>
          <c:order val="2"/>
          <c:tx>
            <c:strRef>
              <c:f>'[Presidential Hotline Monthly Stakeholder Performance Stats 31 March 2019.xlsx]Ministry Top 10 Calls'!$E$3</c:f>
              <c:strCache>
                <c:ptCount val="1"/>
                <c:pt idx="0">
                  <c:v>Total Calls</c:v>
                </c:pt>
              </c:strCache>
            </c:strRef>
          </c:tx>
          <c:spPr>
            <a:solidFill>
              <a:srgbClr val="9AD35B"/>
            </a:solidFill>
          </c:spPr>
          <c:invertIfNegative val="0"/>
          <c:cat>
            <c:strRef>
              <c:f>'[Presidential Hotline Monthly Stakeholder Performance Stats 31 March 2019.xlsx]Ministry Top 10 Calls'!$A$4:$A$13</c:f>
              <c:strCache>
                <c:ptCount val="10"/>
                <c:pt idx="0">
                  <c:v>Dept of Home Affairs</c:v>
                </c:pt>
                <c:pt idx="1">
                  <c:v>Dept of Justice and Constitutional Development</c:v>
                </c:pt>
                <c:pt idx="2">
                  <c:v>Dept of Labour</c:v>
                </c:pt>
                <c:pt idx="3">
                  <c:v>South African Police Service (SAPS)</c:v>
                </c:pt>
                <c:pt idx="4">
                  <c:v>Dept of Human Settlements</c:v>
                </c:pt>
                <c:pt idx="5">
                  <c:v>South African Social Security Agency (SASSA)</c:v>
                </c:pt>
                <c:pt idx="6">
                  <c:v>Dept of Correctional Services</c:v>
                </c:pt>
                <c:pt idx="7">
                  <c:v>Dept of Rural Development and Land Reform</c:v>
                </c:pt>
                <c:pt idx="8">
                  <c:v>Government Pensions Administration Agency (GPAA)</c:v>
                </c:pt>
                <c:pt idx="9">
                  <c:v>Dept of Higher Education and Training</c:v>
                </c:pt>
              </c:strCache>
            </c:strRef>
          </c:cat>
          <c:val>
            <c:numRef>
              <c:f>'[Presidential Hotline Monthly Stakeholder Performance Stats 31 March 2019.xlsx]Ministry Top 10 Calls'!$E$4:$E$13</c:f>
              <c:numCache>
                <c:formatCode>#,##0</c:formatCode>
                <c:ptCount val="10"/>
                <c:pt idx="0">
                  <c:v>26019</c:v>
                </c:pt>
                <c:pt idx="1">
                  <c:v>13329</c:v>
                </c:pt>
                <c:pt idx="2">
                  <c:v>11930</c:v>
                </c:pt>
                <c:pt idx="3">
                  <c:v>8632</c:v>
                </c:pt>
                <c:pt idx="4">
                  <c:v>6692</c:v>
                </c:pt>
                <c:pt idx="5">
                  <c:v>3703</c:v>
                </c:pt>
                <c:pt idx="6">
                  <c:v>3700</c:v>
                </c:pt>
                <c:pt idx="7">
                  <c:v>2823</c:v>
                </c:pt>
                <c:pt idx="8">
                  <c:v>2380</c:v>
                </c:pt>
                <c:pt idx="9">
                  <c:v>2626</c:v>
                </c:pt>
              </c:numCache>
            </c:numRef>
          </c:val>
          <c:extLst>
            <c:ext xmlns:c16="http://schemas.microsoft.com/office/drawing/2014/chart" uri="{C3380CC4-5D6E-409C-BE32-E72D297353CC}">
              <c16:uniqueId val="{00000002-9A42-4E39-9491-9F3CE6E66632}"/>
            </c:ext>
          </c:extLst>
        </c:ser>
        <c:dLbls>
          <c:showLegendKey val="0"/>
          <c:showVal val="0"/>
          <c:showCatName val="0"/>
          <c:showSerName val="0"/>
          <c:showPercent val="0"/>
          <c:showBubbleSize val="0"/>
        </c:dLbls>
        <c:gapWidth val="55"/>
        <c:axId val="334280224"/>
        <c:axId val="334284144"/>
      </c:barChart>
      <c:catAx>
        <c:axId val="334280224"/>
        <c:scaling>
          <c:orientation val="minMax"/>
        </c:scaling>
        <c:delete val="0"/>
        <c:axPos val="b"/>
        <c:numFmt formatCode="General" sourceLinked="1"/>
        <c:majorTickMark val="none"/>
        <c:minorTickMark val="none"/>
        <c:tickLblPos val="nextTo"/>
        <c:txPr>
          <a:bodyPr/>
          <a:lstStyle/>
          <a:p>
            <a:pPr>
              <a:defRPr lang="en-US" sz="600" baseline="0">
                <a:latin typeface="Verdana" pitchFamily="34" charset="0"/>
              </a:defRPr>
            </a:pPr>
            <a:endParaRPr lang="en-US"/>
          </a:p>
        </c:txPr>
        <c:crossAx val="334284144"/>
        <c:crosses val="autoZero"/>
        <c:auto val="1"/>
        <c:lblAlgn val="ctr"/>
        <c:lblOffset val="100"/>
        <c:noMultiLvlLbl val="0"/>
      </c:catAx>
      <c:valAx>
        <c:axId val="334284144"/>
        <c:scaling>
          <c:orientation val="minMax"/>
        </c:scaling>
        <c:delete val="0"/>
        <c:axPos val="l"/>
        <c:majorGridlines/>
        <c:numFmt formatCode="#,##0" sourceLinked="1"/>
        <c:majorTickMark val="none"/>
        <c:minorTickMark val="none"/>
        <c:tickLblPos val="nextTo"/>
        <c:txPr>
          <a:bodyPr/>
          <a:lstStyle/>
          <a:p>
            <a:pPr>
              <a:defRPr lang="en-US" sz="800" baseline="0">
                <a:latin typeface="Arial" pitchFamily="34" charset="0"/>
              </a:defRPr>
            </a:pPr>
            <a:endParaRPr lang="en-US"/>
          </a:p>
        </c:txPr>
        <c:crossAx val="334280224"/>
        <c:crosses val="autoZero"/>
        <c:crossBetween val="between"/>
      </c:valAx>
    </c:plotArea>
    <c:legend>
      <c:legendPos val="b"/>
      <c:overlay val="0"/>
      <c:txPr>
        <a:bodyPr/>
        <a:lstStyle/>
        <a:p>
          <a:pPr>
            <a:defRPr lang="en-US" sz="800" baseline="0">
              <a:latin typeface="Arial" pitchFamily="34" charset="0"/>
            </a:defRPr>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FA421-2D76-47FD-AAF3-C7A684CDDF08}"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B485AB19-A9FE-46E0-93BA-E24CB79B28B9}">
      <dgm:prSet phldrT="[Text]" custT="1"/>
      <dgm:spPr>
        <a:xfrm>
          <a:off x="447114" y="92785"/>
          <a:ext cx="6290590" cy="224070"/>
        </a:xfrm>
        <a:prstGeom prst="roundRect">
          <a:avLst/>
        </a:prstGeom>
        <a:solidFill>
          <a:schemeClr val="accent5">
            <a:lumMod val="20000"/>
            <a:lumOff val="80000"/>
          </a:schemeClr>
        </a:solidFill>
        <a:ln>
          <a:noFill/>
        </a:ln>
        <a:effectLst/>
        <a:scene3d>
          <a:camera prst="orthographicFront"/>
          <a:lightRig rig="threePt" dir="t">
            <a:rot lat="0" lon="0" rev="7500000"/>
          </a:lightRig>
        </a:scene3d>
        <a:sp3d prstMaterial="plastic">
          <a:bevelT w="127000" h="25400" prst="relaxedInset"/>
        </a:sp3d>
      </dgm:spPr>
      <dgm:t>
        <a:bodyPr/>
        <a:lstStyle/>
        <a:p>
          <a:endParaRPr lang="en-US" sz="1200" b="1" dirty="0" smtClean="0">
            <a:solidFill>
              <a:sysClr val="windowText" lastClr="000000"/>
            </a:solidFill>
            <a:latin typeface="Arial" panose="020B0604020202020204" pitchFamily="34" charset="0"/>
            <a:ea typeface="+mn-ea"/>
            <a:cs typeface="Arial" panose="020B0604020202020204" pitchFamily="34" charset="0"/>
          </a:endParaRPr>
        </a:p>
        <a:p>
          <a:r>
            <a:rPr lang="en-US" sz="1400" b="1" dirty="0" smtClean="0">
              <a:solidFill>
                <a:sysClr val="windowText" lastClr="000000"/>
              </a:solidFill>
              <a:latin typeface="Arial" panose="020B0604020202020204" pitchFamily="34" charset="0"/>
              <a:ea typeface="+mn-ea"/>
              <a:cs typeface="Arial" panose="020B0604020202020204" pitchFamily="34" charset="0"/>
            </a:rPr>
            <a:t>STEP ONE</a:t>
          </a:r>
          <a:r>
            <a:rPr lang="en-US" sz="1400" b="1" dirty="0">
              <a:solidFill>
                <a:sysClr val="windowText" lastClr="000000"/>
              </a:solidFill>
              <a:latin typeface="Arial" panose="020B0604020202020204" pitchFamily="34" charset="0"/>
              <a:ea typeface="+mn-ea"/>
              <a:cs typeface="Arial" panose="020B0604020202020204" pitchFamily="34" charset="0"/>
            </a:rPr>
            <a:t>: PLANNING</a:t>
          </a:r>
        </a:p>
        <a:p>
          <a:endParaRPr lang="en-US" sz="800" b="1" dirty="0">
            <a:solidFill>
              <a:sysClr val="windowText" lastClr="000000"/>
            </a:solidFill>
            <a:latin typeface="Arial" panose="020B0604020202020204" pitchFamily="34" charset="0"/>
            <a:ea typeface="+mn-ea"/>
            <a:cs typeface="Arial" panose="020B0604020202020204" pitchFamily="34" charset="0"/>
          </a:endParaRPr>
        </a:p>
      </dgm:t>
    </dgm:pt>
    <dgm:pt modelId="{B85409E7-BE3A-48B3-B65C-ADB46BB2FE33}" type="parTrans" cxnId="{599D954F-E31C-408B-A8C6-ABD485B60C84}">
      <dgm:prSet/>
      <dgm:spPr/>
      <dgm:t>
        <a:bodyPr/>
        <a:lstStyle/>
        <a:p>
          <a:endParaRPr lang="en-US"/>
        </a:p>
      </dgm:t>
    </dgm:pt>
    <dgm:pt modelId="{5F1B9AC9-C996-41A8-8125-366DAEE76B40}" type="sibTrans" cxnId="{599D954F-E31C-408B-A8C6-ABD485B60C84}">
      <dgm:prSet/>
      <dgm:spPr/>
      <dgm:t>
        <a:bodyPr/>
        <a:lstStyle/>
        <a:p>
          <a:endParaRPr lang="en-US"/>
        </a:p>
      </dgm:t>
    </dgm:pt>
    <dgm:pt modelId="{A2B4ED4B-4777-4545-81E8-D5EEBDD902A5}">
      <dgm:prSet phldrT="[Text]" custT="1"/>
      <dgm:spPr>
        <a:xfrm>
          <a:off x="447114" y="1353835"/>
          <a:ext cx="6259605" cy="206640"/>
        </a:xfrm>
        <a:prstGeom prst="roundRect">
          <a:avLst/>
        </a:prstGeom>
        <a:solidFill>
          <a:schemeClr val="accent3">
            <a:lumMod val="20000"/>
            <a:lumOff val="80000"/>
          </a:schemeClr>
        </a:solidFill>
        <a:ln>
          <a:noFill/>
        </a:ln>
        <a:effectLst/>
        <a:scene3d>
          <a:camera prst="orthographicFront"/>
          <a:lightRig rig="threePt" dir="t">
            <a:rot lat="0" lon="0" rev="7500000"/>
          </a:lightRig>
        </a:scene3d>
        <a:sp3d prstMaterial="plastic">
          <a:bevelT w="127000" h="25400" prst="relaxedInset"/>
        </a:sp3d>
      </dgm:spPr>
      <dgm:t>
        <a:bodyPr/>
        <a:lstStyle/>
        <a:p>
          <a:r>
            <a:rPr lang="en-US" sz="1400" b="1" dirty="0">
              <a:solidFill>
                <a:sysClr val="windowText" lastClr="000000"/>
              </a:solidFill>
              <a:latin typeface="Arial" panose="020B0604020202020204" pitchFamily="34" charset="0"/>
              <a:ea typeface="+mn-ea"/>
              <a:cs typeface="Arial" panose="020B0604020202020204" pitchFamily="34" charset="0"/>
            </a:rPr>
            <a:t>STEP TWO: IMPLEMENTATION</a:t>
          </a:r>
        </a:p>
      </dgm:t>
    </dgm:pt>
    <dgm:pt modelId="{E812B1D8-ADA1-4652-821C-CCA98078E125}" type="parTrans" cxnId="{D15C1FFA-48F6-4C46-BB9D-CAF205C7A359}">
      <dgm:prSet/>
      <dgm:spPr/>
      <dgm:t>
        <a:bodyPr/>
        <a:lstStyle/>
        <a:p>
          <a:endParaRPr lang="en-US"/>
        </a:p>
      </dgm:t>
    </dgm:pt>
    <dgm:pt modelId="{C13D4950-CA1D-491A-8D7D-8DDA61DAFD49}" type="sibTrans" cxnId="{D15C1FFA-48F6-4C46-BB9D-CAF205C7A359}">
      <dgm:prSet/>
      <dgm:spPr/>
      <dgm:t>
        <a:bodyPr/>
        <a:lstStyle/>
        <a:p>
          <a:endParaRPr lang="en-US"/>
        </a:p>
      </dgm:t>
    </dgm:pt>
    <dgm:pt modelId="{019A8117-C8DA-408A-82E7-27A995FCFB29}">
      <dgm:prSet phldrT="[Text]" custT="1"/>
      <dgm:spPr>
        <a:xfrm>
          <a:off x="447114" y="2156455"/>
          <a:ext cx="6259605" cy="206640"/>
        </a:xfrm>
        <a:prstGeom prst="roundRect">
          <a:avLst/>
        </a:prstGeom>
        <a:solidFill>
          <a:schemeClr val="accent6">
            <a:lumMod val="20000"/>
            <a:lumOff val="80000"/>
          </a:schemeClr>
        </a:solidFill>
        <a:ln>
          <a:noFill/>
        </a:ln>
        <a:effectLst/>
        <a:scene3d>
          <a:camera prst="orthographicFront"/>
          <a:lightRig rig="threePt" dir="t">
            <a:rot lat="0" lon="0" rev="7500000"/>
          </a:lightRig>
        </a:scene3d>
        <a:sp3d prstMaterial="plastic">
          <a:bevelT w="127000" h="25400" prst="relaxedInset"/>
        </a:sp3d>
      </dgm:spPr>
      <dgm:t>
        <a:bodyPr/>
        <a:lstStyle/>
        <a:p>
          <a:r>
            <a:rPr lang="en-US" sz="1400" b="1" dirty="0">
              <a:solidFill>
                <a:sysClr val="windowText" lastClr="000000"/>
              </a:solidFill>
              <a:latin typeface="Arial" panose="020B0604020202020204" pitchFamily="34" charset="0"/>
              <a:ea typeface="+mn-ea"/>
              <a:cs typeface="Arial" panose="020B0604020202020204" pitchFamily="34" charset="0"/>
            </a:rPr>
            <a:t>STEP THREE: COMMUNICATING AND COMMITING ON RESULTS</a:t>
          </a:r>
        </a:p>
      </dgm:t>
    </dgm:pt>
    <dgm:pt modelId="{F74A6C9B-80F1-4CE5-AEC0-ECCE6A41B9B4}" type="parTrans" cxnId="{EA59DD30-2D68-46FA-8995-6EF3375ECCE6}">
      <dgm:prSet/>
      <dgm:spPr/>
      <dgm:t>
        <a:bodyPr/>
        <a:lstStyle/>
        <a:p>
          <a:endParaRPr lang="en-US"/>
        </a:p>
      </dgm:t>
    </dgm:pt>
    <dgm:pt modelId="{1DA98F4C-2932-4B46-B038-50A077CE4B68}" type="sibTrans" cxnId="{EA59DD30-2D68-46FA-8995-6EF3375ECCE6}">
      <dgm:prSet/>
      <dgm:spPr/>
      <dgm:t>
        <a:bodyPr/>
        <a:lstStyle/>
        <a:p>
          <a:endParaRPr lang="en-US"/>
        </a:p>
      </dgm:t>
    </dgm:pt>
    <dgm:pt modelId="{1FBE5072-685F-4FF3-8333-24350E9019B9}">
      <dgm:prSet custT="1"/>
      <dgm:spPr>
        <a:xfrm>
          <a:off x="0" y="1457155"/>
          <a:ext cx="8942294" cy="661500"/>
        </a:xfrm>
        <a:prstGeom prst="rect">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Unannounced/announced on-</a:t>
          </a:r>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site</a:t>
          </a:r>
          <a:r>
            <a:rPr lang="en-US"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monitoring </a:t>
          </a:r>
          <a:endParaRPr lang="en-US"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E64909CF-B678-4ABC-8A8A-292A994E6D27}" type="parTrans" cxnId="{1ADEDC6E-5082-4A34-A2C4-5499094F42F3}">
      <dgm:prSet/>
      <dgm:spPr/>
      <dgm:t>
        <a:bodyPr/>
        <a:lstStyle/>
        <a:p>
          <a:endParaRPr lang="en-US"/>
        </a:p>
      </dgm:t>
    </dgm:pt>
    <dgm:pt modelId="{18065374-0FC6-4281-B572-B98C20E30171}" type="sibTrans" cxnId="{1ADEDC6E-5082-4A34-A2C4-5499094F42F3}">
      <dgm:prSet/>
      <dgm:spPr/>
      <dgm:t>
        <a:bodyPr/>
        <a:lstStyle/>
        <a:p>
          <a:endParaRPr lang="en-US"/>
        </a:p>
      </dgm:t>
    </dgm:pt>
    <dgm:pt modelId="{08CB1A03-F642-434D-BAC4-9C7D7A7C4021}">
      <dgm:prSet custT="1"/>
      <dgm:spPr>
        <a:xfrm>
          <a:off x="0" y="1457155"/>
          <a:ext cx="8942294" cy="661500"/>
        </a:xfrm>
        <a:prstGeom prst="rect">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Site verification monitoring </a:t>
          </a:r>
          <a:endParaRPr lang="en-US"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2F0E587-A4C3-423D-ACF1-C0B820C39336}" type="parTrans" cxnId="{28059581-D4F4-4A3E-B6E7-B33B607F649F}">
      <dgm:prSet/>
      <dgm:spPr/>
      <dgm:t>
        <a:bodyPr/>
        <a:lstStyle/>
        <a:p>
          <a:endParaRPr lang="en-US"/>
        </a:p>
      </dgm:t>
    </dgm:pt>
    <dgm:pt modelId="{116F8CE3-822B-4EBC-9C32-B762875FF848}" type="sibTrans" cxnId="{28059581-D4F4-4A3E-B6E7-B33B607F649F}">
      <dgm:prSet/>
      <dgm:spPr/>
      <dgm:t>
        <a:bodyPr/>
        <a:lstStyle/>
        <a:p>
          <a:endParaRPr lang="en-US"/>
        </a:p>
      </dgm:t>
    </dgm:pt>
    <dgm:pt modelId="{73DF5414-F3C9-4214-B0E3-0180C082EB9C}">
      <dgm:prSet custT="1"/>
      <dgm:spPr>
        <a:xfrm>
          <a:off x="0" y="1457155"/>
          <a:ext cx="8942294" cy="661500"/>
        </a:xfrm>
        <a:prstGeom prst="rect">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Community/Citizen based monitoring</a:t>
          </a:r>
          <a:endParaRPr lang="en-US"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6CC151A-8455-449C-930C-20DAB3D8D890}" type="parTrans" cxnId="{0BB3962B-8C5A-4065-84FC-94D89535712F}">
      <dgm:prSet/>
      <dgm:spPr/>
      <dgm:t>
        <a:bodyPr/>
        <a:lstStyle/>
        <a:p>
          <a:endParaRPr lang="en-US"/>
        </a:p>
      </dgm:t>
    </dgm:pt>
    <dgm:pt modelId="{B66D7227-F445-46D0-9B8B-DEC0E0B5B932}" type="sibTrans" cxnId="{0BB3962B-8C5A-4065-84FC-94D89535712F}">
      <dgm:prSet/>
      <dgm:spPr/>
      <dgm:t>
        <a:bodyPr/>
        <a:lstStyle/>
        <a:p>
          <a:endParaRPr lang="en-US"/>
        </a:p>
      </dgm:t>
    </dgm:pt>
    <dgm:pt modelId="{736BBEF5-64F8-4972-9336-26774A2C07D8}">
      <dgm:prSet custT="1"/>
      <dgm:spPr>
        <a:xfrm>
          <a:off x="0" y="2259775"/>
          <a:ext cx="8942294" cy="970200"/>
        </a:xfrm>
        <a:prstGeom prst="rect">
          <a:avLst/>
        </a:prstGeo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Hold feedback sessions to present findings  </a:t>
          </a:r>
          <a:endParaRPr lang="en-US"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583E221-EB65-45EA-9429-C7B1EA86C247}" type="parTrans" cxnId="{2EBE757A-F4F4-463D-B841-0F352030B775}">
      <dgm:prSet/>
      <dgm:spPr/>
      <dgm:t>
        <a:bodyPr/>
        <a:lstStyle/>
        <a:p>
          <a:endParaRPr lang="en-US"/>
        </a:p>
      </dgm:t>
    </dgm:pt>
    <dgm:pt modelId="{641C395E-5737-4208-A0E7-7729540BACE5}" type="sibTrans" cxnId="{2EBE757A-F4F4-463D-B841-0F352030B775}">
      <dgm:prSet/>
      <dgm:spPr/>
      <dgm:t>
        <a:bodyPr/>
        <a:lstStyle/>
        <a:p>
          <a:endParaRPr lang="en-US"/>
        </a:p>
      </dgm:t>
    </dgm:pt>
    <dgm:pt modelId="{6CAE1AA6-E1D8-44A5-AF3A-C49D093B096F}">
      <dgm:prSet custT="1"/>
      <dgm:spPr>
        <a:xfrm>
          <a:off x="0" y="2259775"/>
          <a:ext cx="8942294" cy="970200"/>
        </a:xfrm>
        <a:prstGeom prst="rect">
          <a:avLst/>
        </a:prstGeo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Finalise improvement plans</a:t>
          </a:r>
          <a:endParaRPr lang="en-US" sz="1050" b="0" i="1"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E17EF76-6B56-4405-899C-96F06CD6F434}" type="parTrans" cxnId="{AC594D54-275F-4176-AA1A-CD532F029509}">
      <dgm:prSet/>
      <dgm:spPr/>
      <dgm:t>
        <a:bodyPr/>
        <a:lstStyle/>
        <a:p>
          <a:endParaRPr lang="en-US"/>
        </a:p>
      </dgm:t>
    </dgm:pt>
    <dgm:pt modelId="{7EA05E90-9CC7-49ED-9E67-44D28A7288E1}" type="sibTrans" cxnId="{AC594D54-275F-4176-AA1A-CD532F029509}">
      <dgm:prSet/>
      <dgm:spPr/>
      <dgm:t>
        <a:bodyPr/>
        <a:lstStyle/>
        <a:p>
          <a:endParaRPr lang="en-US"/>
        </a:p>
      </dgm:t>
    </dgm:pt>
    <dgm:pt modelId="{80263D79-B12A-4F8B-918D-AA76256F31C8}">
      <dgm:prSet custT="1"/>
      <dgm:spPr>
        <a:xfrm>
          <a:off x="0" y="2259775"/>
          <a:ext cx="8942294" cy="970200"/>
        </a:xfrm>
        <a:prstGeom prst="rect">
          <a:avLst/>
        </a:prstGeo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Agree on reporting format and timeframe</a:t>
          </a:r>
          <a:endParaRPr lang="en-US" sz="1050" b="0" i="1"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857BB48-48DB-4F08-84DF-C47090E29BBB}" type="parTrans" cxnId="{5A7D4A1A-6B8F-4DD5-AA52-DA3C11B8E7EE}">
      <dgm:prSet/>
      <dgm:spPr/>
      <dgm:t>
        <a:bodyPr/>
        <a:lstStyle/>
        <a:p>
          <a:endParaRPr lang="en-US"/>
        </a:p>
      </dgm:t>
    </dgm:pt>
    <dgm:pt modelId="{F9528D95-A9A0-405F-88F4-3641CD216165}" type="sibTrans" cxnId="{5A7D4A1A-6B8F-4DD5-AA52-DA3C11B8E7EE}">
      <dgm:prSet/>
      <dgm:spPr/>
      <dgm:t>
        <a:bodyPr/>
        <a:lstStyle/>
        <a:p>
          <a:endParaRPr lang="en-US"/>
        </a:p>
      </dgm:t>
    </dgm:pt>
    <dgm:pt modelId="{CFC87332-69E5-4470-9296-8264A0BAE12E}">
      <dgm:prSet custT="1"/>
      <dgm:spPr>
        <a:xfrm>
          <a:off x="0" y="2259775"/>
          <a:ext cx="8942294" cy="970200"/>
        </a:xfrm>
        <a:prstGeom prst="rect">
          <a:avLst/>
        </a:prstGeo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Communicate monitoring and feedback plans to broader community</a:t>
          </a:r>
          <a:endParaRPr lang="en-US" sz="1050" b="0" i="1"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DD17C61-AE10-4894-BBF7-8C76733A43D8}" type="parTrans" cxnId="{F2997E13-6046-40F9-A9DC-D6FFE1ECB1A4}">
      <dgm:prSet/>
      <dgm:spPr/>
      <dgm:t>
        <a:bodyPr/>
        <a:lstStyle/>
        <a:p>
          <a:endParaRPr lang="en-US"/>
        </a:p>
      </dgm:t>
    </dgm:pt>
    <dgm:pt modelId="{3AA9177D-6678-4B36-B20C-41B1B2A80236}" type="sibTrans" cxnId="{F2997E13-6046-40F9-A9DC-D6FFE1ECB1A4}">
      <dgm:prSet/>
      <dgm:spPr/>
      <dgm:t>
        <a:bodyPr/>
        <a:lstStyle/>
        <a:p>
          <a:endParaRPr lang="en-US"/>
        </a:p>
      </dgm:t>
    </dgm:pt>
    <dgm:pt modelId="{492AFA81-EB81-4C32-843E-C14ED173CFA0}">
      <dgm:prSet custT="1"/>
      <dgm:spPr>
        <a:xfrm>
          <a:off x="0" y="2259775"/>
          <a:ext cx="8942294" cy="970200"/>
        </a:xfrm>
        <a:prstGeom prst="rect">
          <a:avLst/>
        </a:prstGeo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root-cause analysis and prioritise areas of improvement </a:t>
          </a:r>
          <a:endParaRPr lang="en-US"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6C5491B-162F-4B53-8C4E-D175E9C7AFE1}" type="parTrans" cxnId="{4C2D6189-A197-4A08-B281-91987F755D48}">
      <dgm:prSet/>
      <dgm:spPr/>
      <dgm:t>
        <a:bodyPr/>
        <a:lstStyle/>
        <a:p>
          <a:endParaRPr lang="en-US"/>
        </a:p>
      </dgm:t>
    </dgm:pt>
    <dgm:pt modelId="{E73D698B-250C-414F-80C5-148D40105605}" type="sibTrans" cxnId="{4C2D6189-A197-4A08-B281-91987F755D48}">
      <dgm:prSet/>
      <dgm:spPr/>
      <dgm:t>
        <a:bodyPr/>
        <a:lstStyle/>
        <a:p>
          <a:endParaRPr lang="en-US"/>
        </a:p>
      </dgm:t>
    </dgm:pt>
    <dgm:pt modelId="{D0BE4333-0C33-4791-9354-4144A4D660F1}">
      <dgm:prSet custT="1"/>
      <dgm:spPr>
        <a:xfrm>
          <a:off x="447114" y="3267775"/>
          <a:ext cx="6259605" cy="206640"/>
        </a:xfrm>
        <a:prstGeom prst="roundRect">
          <a:avLst/>
        </a:prstGeom>
        <a:solidFill>
          <a:schemeClr val="accent3">
            <a:lumMod val="40000"/>
            <a:lumOff val="60000"/>
          </a:schemeClr>
        </a:solidFill>
        <a:ln>
          <a:noFill/>
        </a:ln>
        <a:effectLst/>
        <a:scene3d>
          <a:camera prst="orthographicFront"/>
          <a:lightRig rig="threePt" dir="t">
            <a:rot lat="0" lon="0" rev="7500000"/>
          </a:lightRig>
        </a:scene3d>
        <a:sp3d prstMaterial="plastic">
          <a:bevelT w="127000" h="25400" prst="relaxedInset"/>
        </a:sp3d>
      </dgm:spPr>
      <dgm:t>
        <a:bodyPr/>
        <a:lstStyle/>
        <a:p>
          <a:r>
            <a:rPr lang="en-US" sz="1400" b="1" dirty="0">
              <a:solidFill>
                <a:sysClr val="windowText" lastClr="000000"/>
              </a:solidFill>
              <a:latin typeface="Arial" panose="020B0604020202020204" pitchFamily="34" charset="0"/>
              <a:ea typeface="+mn-ea"/>
              <a:cs typeface="Arial" panose="020B0604020202020204" pitchFamily="34" charset="0"/>
            </a:rPr>
            <a:t>STEP FOUR: SUPPORT IMPROVEMENT PLANNING AND MONITOR PROGRESS</a:t>
          </a:r>
        </a:p>
      </dgm:t>
    </dgm:pt>
    <dgm:pt modelId="{DB43CD5D-7994-4CFF-93C8-04588EF9AC64}" type="parTrans" cxnId="{FFE0E51E-7DD5-4E47-9328-24F0B7960232}">
      <dgm:prSet/>
      <dgm:spPr/>
      <dgm:t>
        <a:bodyPr/>
        <a:lstStyle/>
        <a:p>
          <a:endParaRPr lang="en-US"/>
        </a:p>
      </dgm:t>
    </dgm:pt>
    <dgm:pt modelId="{E95617BA-A48F-4ECE-91FC-C8DD41DD150B}" type="sibTrans" cxnId="{FFE0E51E-7DD5-4E47-9328-24F0B7960232}">
      <dgm:prSet/>
      <dgm:spPr/>
      <dgm:t>
        <a:bodyPr/>
        <a:lstStyle/>
        <a:p>
          <a:endParaRPr lang="en-US"/>
        </a:p>
      </dgm:t>
    </dgm:pt>
    <dgm:pt modelId="{555F0A69-0314-4A8E-B335-4978B10339BE}">
      <dgm:prSet custT="1"/>
      <dgm:spPr>
        <a:xfrm>
          <a:off x="447114" y="4394580"/>
          <a:ext cx="6259605" cy="206640"/>
        </a:xfrm>
        <a:prstGeom prst="roundRect">
          <a:avLst/>
        </a:prstGeom>
        <a:solidFill>
          <a:schemeClr val="accent1">
            <a:lumMod val="20000"/>
            <a:lumOff val="80000"/>
          </a:schemeClr>
        </a:solidFill>
        <a:ln>
          <a:noFill/>
        </a:ln>
        <a:effectLst/>
        <a:scene3d>
          <a:camera prst="orthographicFront"/>
          <a:lightRig rig="threePt" dir="t">
            <a:rot lat="0" lon="0" rev="7500000"/>
          </a:lightRig>
        </a:scene3d>
        <a:sp3d prstMaterial="plastic">
          <a:bevelT w="127000" h="25400" prst="relaxedInset"/>
        </a:sp3d>
      </dgm:spPr>
      <dgm:t>
        <a:bodyPr/>
        <a:lstStyle/>
        <a:p>
          <a:r>
            <a:rPr lang="en-US" sz="1400" b="1" dirty="0">
              <a:solidFill>
                <a:sysClr val="windowText" lastClr="000000"/>
              </a:solidFill>
              <a:latin typeface="Arial" panose="020B0604020202020204" pitchFamily="34" charset="0"/>
              <a:ea typeface="+mn-ea"/>
              <a:cs typeface="Arial" panose="020B0604020202020204" pitchFamily="34" charset="0"/>
            </a:rPr>
            <a:t>STEP FIVE: PROGRAMME </a:t>
          </a:r>
          <a:r>
            <a:rPr lang="en-US" sz="1400" b="1" dirty="0" smtClean="0">
              <a:solidFill>
                <a:sysClr val="windowText" lastClr="000000"/>
              </a:solidFill>
              <a:latin typeface="Arial" panose="020B0604020202020204" pitchFamily="34" charset="0"/>
              <a:ea typeface="+mn-ea"/>
              <a:cs typeface="Arial" panose="020B0604020202020204" pitchFamily="34" charset="0"/>
            </a:rPr>
            <a:t>REVIEWS </a:t>
          </a:r>
          <a:r>
            <a:rPr lang="en-US" sz="1400" b="1" dirty="0">
              <a:solidFill>
                <a:sysClr val="windowText" lastClr="000000"/>
              </a:solidFill>
              <a:latin typeface="Arial" panose="020B0604020202020204" pitchFamily="34" charset="0"/>
              <a:ea typeface="+mn-ea"/>
              <a:cs typeface="Arial" panose="020B0604020202020204" pitchFamily="34" charset="0"/>
            </a:rPr>
            <a:t>AND REPORTING </a:t>
          </a:r>
        </a:p>
      </dgm:t>
    </dgm:pt>
    <dgm:pt modelId="{B6D05F3D-1EFC-4DA5-880A-0D3989EB1498}" type="parTrans" cxnId="{FE75A56E-2D5D-4CE4-875D-24B377907675}">
      <dgm:prSet/>
      <dgm:spPr/>
      <dgm:t>
        <a:bodyPr/>
        <a:lstStyle/>
        <a:p>
          <a:endParaRPr lang="en-US"/>
        </a:p>
      </dgm:t>
    </dgm:pt>
    <dgm:pt modelId="{219A1684-80DB-42B4-93F4-92D1E879C838}" type="sibTrans" cxnId="{FE75A56E-2D5D-4CE4-875D-24B377907675}">
      <dgm:prSet/>
      <dgm:spPr/>
      <dgm:t>
        <a:bodyPr/>
        <a:lstStyle/>
        <a:p>
          <a:endParaRPr lang="en-US"/>
        </a:p>
      </dgm:t>
    </dgm:pt>
    <dgm:pt modelId="{23256573-6C4D-4F7E-9339-2B9C8AECF688}">
      <dgm:prSet custT="1"/>
      <dgm:spPr>
        <a:xfrm>
          <a:off x="0" y="3371095"/>
          <a:ext cx="8942294" cy="1042159"/>
        </a:xfrm>
        <a:prstGeom prst="rect">
          <a:avLst/>
        </a:prstGeom>
        <a:solidFill>
          <a:schemeClr val="accent4">
            <a:lumMod val="20000"/>
            <a:lumOff val="8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Update improvement plan based on the stakeholder engagements</a:t>
          </a:r>
          <a:endParaRPr lang="en-ZA"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B552042-BE87-481C-A638-738E4D0E8A82}" type="parTrans" cxnId="{A5938B14-0761-4E55-ADDB-87E099C1452F}">
      <dgm:prSet/>
      <dgm:spPr/>
      <dgm:t>
        <a:bodyPr/>
        <a:lstStyle/>
        <a:p>
          <a:endParaRPr lang="en-US"/>
        </a:p>
      </dgm:t>
    </dgm:pt>
    <dgm:pt modelId="{99FC4D50-B041-4F73-B084-7D2271F37AA4}" type="sibTrans" cxnId="{A5938B14-0761-4E55-ADDB-87E099C1452F}">
      <dgm:prSet/>
      <dgm:spPr/>
      <dgm:t>
        <a:bodyPr/>
        <a:lstStyle/>
        <a:p>
          <a:endParaRPr lang="en-US"/>
        </a:p>
      </dgm:t>
    </dgm:pt>
    <dgm:pt modelId="{52400AF4-675C-4CE8-948D-89BCD772F089}">
      <dgm:prSet custT="1"/>
      <dgm:spPr>
        <a:xfrm>
          <a:off x="0" y="3371095"/>
          <a:ext cx="8942294" cy="1042159"/>
        </a:xfrm>
        <a:prstGeom prst="rect">
          <a:avLst/>
        </a:prstGeom>
        <a:solidFill>
          <a:schemeClr val="accent4">
            <a:lumMod val="20000"/>
            <a:lumOff val="8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Improvement monitoring and site verification based on reported progress</a:t>
          </a:r>
          <a:endParaRPr lang="en-ZA"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1848B04-79A0-4966-88EE-59E4CEDCD9CB}" type="parTrans" cxnId="{6E5D9FB4-A046-42F7-94B1-5947C55925DF}">
      <dgm:prSet/>
      <dgm:spPr/>
      <dgm:t>
        <a:bodyPr/>
        <a:lstStyle/>
        <a:p>
          <a:endParaRPr lang="en-US"/>
        </a:p>
      </dgm:t>
    </dgm:pt>
    <dgm:pt modelId="{144671D6-EC72-49D9-A481-EACB7407ED09}" type="sibTrans" cxnId="{6E5D9FB4-A046-42F7-94B1-5947C55925DF}">
      <dgm:prSet/>
      <dgm:spPr/>
      <dgm:t>
        <a:bodyPr/>
        <a:lstStyle/>
        <a:p>
          <a:endParaRPr lang="en-US"/>
        </a:p>
      </dgm:t>
    </dgm:pt>
    <dgm:pt modelId="{2C8E9967-9502-48EB-B99C-3F7FF4B831A8}">
      <dgm:prSet custT="1"/>
      <dgm:spPr>
        <a:xfrm>
          <a:off x="0" y="3371095"/>
          <a:ext cx="8942294" cy="1042159"/>
        </a:xfrm>
        <a:prstGeom prst="rect">
          <a:avLst/>
        </a:prstGeom>
        <a:solidFill>
          <a:schemeClr val="accent4">
            <a:lumMod val="20000"/>
            <a:lumOff val="8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Update site/facility monitoring reports</a:t>
          </a:r>
          <a:endParaRPr lang="en-ZA" sz="105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665F0F6B-413F-4108-8053-435E89E5DAAC}" type="parTrans" cxnId="{57474ACA-F53F-4177-A818-F92432018496}">
      <dgm:prSet/>
      <dgm:spPr/>
      <dgm:t>
        <a:bodyPr/>
        <a:lstStyle/>
        <a:p>
          <a:endParaRPr lang="en-US"/>
        </a:p>
      </dgm:t>
    </dgm:pt>
    <dgm:pt modelId="{DC368C58-FCF5-4452-A88A-D0AA2D5762ED}" type="sibTrans" cxnId="{57474ACA-F53F-4177-A818-F92432018496}">
      <dgm:prSet/>
      <dgm:spPr/>
      <dgm:t>
        <a:bodyPr/>
        <a:lstStyle/>
        <a:p>
          <a:endParaRPr lang="en-US"/>
        </a:p>
      </dgm:t>
    </dgm:pt>
    <dgm:pt modelId="{A529F18A-6052-4CFA-B6A6-3D4D105BBEEE}">
      <dgm:prSet custT="1"/>
      <dgm:spPr>
        <a:xfrm>
          <a:off x="0" y="4554375"/>
          <a:ext cx="8942294" cy="856177"/>
        </a:xfrm>
        <a:prstGeom prst="rect">
          <a:avLst/>
        </a:prstGeom>
        <a:solidFill>
          <a:sysClr val="window" lastClr="FFFFFF">
            <a:alpha val="90000"/>
            <a:hueOff val="0"/>
            <a:satOff val="0"/>
            <a:lumOff val="0"/>
            <a:alphaOff val="0"/>
          </a:sysClr>
        </a:solidFill>
        <a:ln w="6350" cap="flat" cmpd="sng" algn="ctr">
          <a:solidFill>
            <a:srgbClr val="70AD47">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Provincial Programme Reviews</a:t>
          </a:r>
          <a:endParaRPr lang="en-US"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5808F0C-1DE8-408A-B7F2-9C6235EA2409}" type="parTrans" cxnId="{BD0834F2-1B2A-469D-A240-5B617F4BCE9D}">
      <dgm:prSet/>
      <dgm:spPr/>
      <dgm:t>
        <a:bodyPr/>
        <a:lstStyle/>
        <a:p>
          <a:endParaRPr lang="en-US"/>
        </a:p>
      </dgm:t>
    </dgm:pt>
    <dgm:pt modelId="{D002B80C-568D-4C78-AAFB-75A9B6DA62FF}" type="sibTrans" cxnId="{BD0834F2-1B2A-469D-A240-5B617F4BCE9D}">
      <dgm:prSet/>
      <dgm:spPr/>
      <dgm:t>
        <a:bodyPr/>
        <a:lstStyle/>
        <a:p>
          <a:endParaRPr lang="en-US"/>
        </a:p>
      </dgm:t>
    </dgm:pt>
    <dgm:pt modelId="{92053A91-E39B-4699-8E6C-9F2520102BDB}">
      <dgm:prSet custT="1"/>
      <dgm:spPr>
        <a:xfrm>
          <a:off x="0" y="4554375"/>
          <a:ext cx="8942294" cy="856177"/>
        </a:xfrm>
        <a:prstGeom prst="rect">
          <a:avLst/>
        </a:prstGeom>
        <a:solidFill>
          <a:sysClr val="window" lastClr="FFFFFF">
            <a:alpha val="90000"/>
            <a:hueOff val="0"/>
            <a:satOff val="0"/>
            <a:lumOff val="0"/>
            <a:alphaOff val="0"/>
          </a:sysClr>
        </a:solidFill>
        <a:ln w="6350" cap="flat" cmpd="sng" algn="ctr">
          <a:solidFill>
            <a:srgbClr val="70AD47">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Annual Review Workshop</a:t>
          </a:r>
          <a:endParaRPr lang="en-ZA" sz="1050" b="0" i="1"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DB209F4-EFEF-4356-A6ED-C4AAA22B818A}" type="parTrans" cxnId="{698590A7-9906-42D9-B461-F8686E28CE3A}">
      <dgm:prSet/>
      <dgm:spPr/>
      <dgm:t>
        <a:bodyPr/>
        <a:lstStyle/>
        <a:p>
          <a:endParaRPr lang="en-US"/>
        </a:p>
      </dgm:t>
    </dgm:pt>
    <dgm:pt modelId="{981CEE20-3BE2-4ADB-9AC1-63353953FFFC}" type="sibTrans" cxnId="{698590A7-9906-42D9-B461-F8686E28CE3A}">
      <dgm:prSet/>
      <dgm:spPr/>
      <dgm:t>
        <a:bodyPr/>
        <a:lstStyle/>
        <a:p>
          <a:endParaRPr lang="en-US"/>
        </a:p>
      </dgm:t>
    </dgm:pt>
    <dgm:pt modelId="{90C49AC5-E8B9-40E6-B1CE-1C5512AA87C5}">
      <dgm:prSet custT="1"/>
      <dgm:spPr>
        <a:xfrm>
          <a:off x="0" y="4554375"/>
          <a:ext cx="8942294" cy="856177"/>
        </a:xfrm>
        <a:prstGeom prst="rect">
          <a:avLst/>
        </a:prstGeom>
        <a:solidFill>
          <a:sysClr val="window" lastClr="FFFFFF">
            <a:alpha val="90000"/>
            <a:hueOff val="0"/>
            <a:satOff val="0"/>
            <a:lumOff val="0"/>
            <a:alphaOff val="0"/>
          </a:sysClr>
        </a:solidFill>
        <a:ln w="6350" cap="flat" cmpd="sng" algn="ctr">
          <a:solidFill>
            <a:srgbClr val="70AD47">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Integrated Reporting</a:t>
          </a:r>
          <a:endParaRPr lang="en-ZA" sz="1050" b="0" i="1"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5534516-F841-42B1-975D-7878461C97AB}" type="parTrans" cxnId="{ACA07AFC-E546-442C-BA7A-A1492F27A63D}">
      <dgm:prSet/>
      <dgm:spPr/>
      <dgm:t>
        <a:bodyPr/>
        <a:lstStyle/>
        <a:p>
          <a:endParaRPr lang="en-US"/>
        </a:p>
      </dgm:t>
    </dgm:pt>
    <dgm:pt modelId="{85E04F6D-99C7-462C-80C2-2E03B65B359B}" type="sibTrans" cxnId="{ACA07AFC-E546-442C-BA7A-A1492F27A63D}">
      <dgm:prSet/>
      <dgm:spPr/>
      <dgm:t>
        <a:bodyPr/>
        <a:lstStyle/>
        <a:p>
          <a:endParaRPr lang="en-US"/>
        </a:p>
      </dgm:t>
    </dgm:pt>
    <dgm:pt modelId="{2652B23E-2642-4E9D-8783-82C2CD88B675}">
      <dgm:prSet custT="1"/>
      <dgm:spPr>
        <a:xfrm>
          <a:off x="0" y="4554375"/>
          <a:ext cx="8942294" cy="856177"/>
        </a:xfrm>
        <a:prstGeom prst="rect">
          <a:avLst/>
        </a:prstGeom>
        <a:solidFill>
          <a:sysClr val="window" lastClr="FFFFFF">
            <a:alpha val="90000"/>
            <a:hueOff val="0"/>
            <a:satOff val="0"/>
            <a:lumOff val="0"/>
            <a:alphaOff val="0"/>
          </a:sysClr>
        </a:solidFill>
        <a:ln w="6350" cap="flat" cmpd="sng" algn="ctr">
          <a:solidFill>
            <a:srgbClr val="70AD47">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Produce Knowledge Products</a:t>
          </a:r>
          <a:endParaRPr lang="en-ZA" sz="1050" b="0" i="1"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B67C83B9-D7BD-429D-83F1-A208E7E1B171}" type="parTrans" cxnId="{CBBBB1AD-8333-4DEA-8014-AE51DCE8FF79}">
      <dgm:prSet/>
      <dgm:spPr/>
      <dgm:t>
        <a:bodyPr/>
        <a:lstStyle/>
        <a:p>
          <a:endParaRPr lang="en-US"/>
        </a:p>
      </dgm:t>
    </dgm:pt>
    <dgm:pt modelId="{A420379C-BA2A-475E-98C0-E8C050629E68}" type="sibTrans" cxnId="{CBBBB1AD-8333-4DEA-8014-AE51DCE8FF79}">
      <dgm:prSet/>
      <dgm:spPr/>
      <dgm:t>
        <a:bodyPr/>
        <a:lstStyle/>
        <a:p>
          <a:endParaRPr lang="en-US"/>
        </a:p>
      </dgm:t>
    </dgm:pt>
    <dgm:pt modelId="{A38E8245-8782-47F2-A728-768C8621C3DA}">
      <dgm:prSet custT="1"/>
      <dgm:spPr>
        <a:xfrm>
          <a:off x="0" y="213535"/>
          <a:ext cx="8942294" cy="1102500"/>
        </a:xfrm>
        <a:prstGeom prst="rect">
          <a:avLst/>
        </a:prstGeom>
        <a:solidFill>
          <a:sysClr val="window" lastClr="FFFFFF">
            <a:alpha val="90000"/>
            <a:hueOff val="0"/>
            <a:satOff val="0"/>
            <a:lumOff val="0"/>
            <a:alphaOff val="0"/>
          </a:sysClr>
        </a:solidFill>
        <a:ln w="6350" cap="flat" cmpd="sng" algn="ctr">
          <a:solidFill>
            <a:srgbClr val="ED7D31">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Programme Review and Reporting Strategy</a:t>
          </a:r>
          <a:endParaRPr lang="en-ZA" sz="105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D658020-8DC0-4879-95FE-21B27222EA1B}" type="sibTrans" cxnId="{B797B44A-DA9C-478C-A4F7-0A9193355F1E}">
      <dgm:prSet/>
      <dgm:spPr/>
      <dgm:t>
        <a:bodyPr/>
        <a:lstStyle/>
        <a:p>
          <a:endParaRPr lang="en-US"/>
        </a:p>
      </dgm:t>
    </dgm:pt>
    <dgm:pt modelId="{3DBE0F3E-ED54-477C-8F68-1147082D8354}" type="parTrans" cxnId="{B797B44A-DA9C-478C-A4F7-0A9193355F1E}">
      <dgm:prSet/>
      <dgm:spPr/>
      <dgm:t>
        <a:bodyPr/>
        <a:lstStyle/>
        <a:p>
          <a:endParaRPr lang="en-US"/>
        </a:p>
      </dgm:t>
    </dgm:pt>
    <dgm:pt modelId="{DA7CD3AB-33F2-4149-B99A-725282E24E0A}">
      <dgm:prSet custT="1"/>
      <dgm:spPr>
        <a:xfrm>
          <a:off x="0" y="213535"/>
          <a:ext cx="8942294" cy="1102500"/>
        </a:xfrm>
        <a:prstGeom prst="rect">
          <a:avLst/>
        </a:prstGeom>
        <a:solidFill>
          <a:sysClr val="window" lastClr="FFFFFF">
            <a:alpha val="90000"/>
            <a:hueOff val="0"/>
            <a:satOff val="0"/>
            <a:lumOff val="0"/>
            <a:alphaOff val="0"/>
          </a:sysClr>
        </a:solidFill>
        <a:ln w="6350" cap="flat" cmpd="sng" algn="ctr">
          <a:solidFill>
            <a:srgbClr val="ED7D31">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Develop joint annual implementation plans</a:t>
          </a:r>
        </a:p>
      </dgm:t>
    </dgm:pt>
    <dgm:pt modelId="{9456052D-7EA7-44A0-8344-F14F7E731695}" type="sibTrans" cxnId="{352A1407-B9ED-461E-9C7C-AB12A42BA79B}">
      <dgm:prSet/>
      <dgm:spPr/>
      <dgm:t>
        <a:bodyPr/>
        <a:lstStyle/>
        <a:p>
          <a:endParaRPr lang="en-US"/>
        </a:p>
      </dgm:t>
    </dgm:pt>
    <dgm:pt modelId="{A4D9961F-47C7-4740-B0FA-BFAB41B8D38A}" type="parTrans" cxnId="{352A1407-B9ED-461E-9C7C-AB12A42BA79B}">
      <dgm:prSet/>
      <dgm:spPr/>
      <dgm:t>
        <a:bodyPr/>
        <a:lstStyle/>
        <a:p>
          <a:endParaRPr lang="en-US"/>
        </a:p>
      </dgm:t>
    </dgm:pt>
    <dgm:pt modelId="{E2ED2F7D-A1FD-4090-848C-AF1C57B64099}">
      <dgm:prSet custT="1"/>
      <dgm:spPr>
        <a:xfrm>
          <a:off x="0" y="213535"/>
          <a:ext cx="8942294" cy="1102500"/>
        </a:xfrm>
        <a:prstGeom prst="rect">
          <a:avLst/>
        </a:prstGeom>
        <a:solidFill>
          <a:sysClr val="window" lastClr="FFFFFF">
            <a:alpha val="90000"/>
            <a:hueOff val="0"/>
            <a:satOff val="0"/>
            <a:lumOff val="0"/>
            <a:alphaOff val="0"/>
          </a:sysClr>
        </a:solidFill>
        <a:ln w="6350" cap="flat" cmpd="sng" algn="ctr">
          <a:solidFill>
            <a:srgbClr val="ED7D31">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pre-research to identify priority areas for monitoring</a:t>
          </a:r>
          <a:endParaRPr lang="en-ZA" sz="105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D64EF9E-997C-43B6-824D-6848134BC0A3}" type="sibTrans" cxnId="{51B02C87-434D-4C51-8328-841266382CE6}">
      <dgm:prSet/>
      <dgm:spPr/>
      <dgm:t>
        <a:bodyPr/>
        <a:lstStyle/>
        <a:p>
          <a:endParaRPr lang="en-US"/>
        </a:p>
      </dgm:t>
    </dgm:pt>
    <dgm:pt modelId="{6FBF3BBB-5C5D-4AF5-B42B-5C061BA96F14}" type="parTrans" cxnId="{51B02C87-434D-4C51-8328-841266382CE6}">
      <dgm:prSet/>
      <dgm:spPr/>
      <dgm:t>
        <a:bodyPr/>
        <a:lstStyle/>
        <a:p>
          <a:endParaRPr lang="en-US"/>
        </a:p>
      </dgm:t>
    </dgm:pt>
    <dgm:pt modelId="{CC4BBBDA-6693-486B-94EC-18BB99026264}">
      <dgm:prSet custT="1"/>
      <dgm:spPr>
        <a:xfrm>
          <a:off x="0" y="213535"/>
          <a:ext cx="8942294" cy="1102500"/>
        </a:xfrm>
        <a:prstGeom prst="rect">
          <a:avLst/>
        </a:prstGeom>
        <a:solidFill>
          <a:sysClr val="window" lastClr="FFFFFF">
            <a:alpha val="90000"/>
            <a:hueOff val="0"/>
            <a:satOff val="0"/>
            <a:lumOff val="0"/>
            <a:alphaOff val="0"/>
          </a:sysClr>
        </a:solidFill>
        <a:ln w="6350" cap="flat" cmpd="sng" algn="ctr">
          <a:solidFill>
            <a:srgbClr val="ED7D31">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Training </a:t>
          </a:r>
        </a:p>
      </dgm:t>
    </dgm:pt>
    <dgm:pt modelId="{619A137D-8BA4-4F2D-B5F8-F5CD890B8E4A}" type="parTrans" cxnId="{2D1B2717-3A97-474A-84B7-1822E63EB5E7}">
      <dgm:prSet/>
      <dgm:spPr/>
      <dgm:t>
        <a:bodyPr/>
        <a:lstStyle/>
        <a:p>
          <a:endParaRPr lang="en-US"/>
        </a:p>
      </dgm:t>
    </dgm:pt>
    <dgm:pt modelId="{52E9E77E-BE37-43AD-8A8F-76FAE0E7E1C5}" type="sibTrans" cxnId="{2D1B2717-3A97-474A-84B7-1822E63EB5E7}">
      <dgm:prSet/>
      <dgm:spPr/>
      <dgm:t>
        <a:bodyPr/>
        <a:lstStyle/>
        <a:p>
          <a:endParaRPr lang="en-US"/>
        </a:p>
      </dgm:t>
    </dgm:pt>
    <dgm:pt modelId="{E1678214-92D3-4D3F-B91E-C1F61CCB8F6D}">
      <dgm:prSet custT="1"/>
      <dgm:spPr>
        <a:xfrm>
          <a:off x="0" y="3371095"/>
          <a:ext cx="8942294" cy="1042159"/>
        </a:xfrm>
        <a:prstGeom prst="rect">
          <a:avLst/>
        </a:prstGeom>
        <a:solidFill>
          <a:schemeClr val="accent4">
            <a:lumMod val="20000"/>
            <a:lumOff val="8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Multi- stakeholder engagements</a:t>
          </a:r>
        </a:p>
      </dgm:t>
    </dgm:pt>
    <dgm:pt modelId="{173A2898-2A51-4133-81C6-49253B8F6937}" type="parTrans" cxnId="{78E2B958-EB1F-4FA2-A8F2-38648B223FDA}">
      <dgm:prSet/>
      <dgm:spPr/>
      <dgm:t>
        <a:bodyPr/>
        <a:lstStyle/>
        <a:p>
          <a:endParaRPr lang="en-US"/>
        </a:p>
      </dgm:t>
    </dgm:pt>
    <dgm:pt modelId="{4920B523-EBF8-46E0-ABA9-B26A1426D1F5}" type="sibTrans" cxnId="{78E2B958-EB1F-4FA2-A8F2-38648B223FDA}">
      <dgm:prSet/>
      <dgm:spPr/>
      <dgm:t>
        <a:bodyPr/>
        <a:lstStyle/>
        <a:p>
          <a:endParaRPr lang="en-US"/>
        </a:p>
      </dgm:t>
    </dgm:pt>
    <dgm:pt modelId="{CDA0A6A3-E3D4-4736-B071-D27A6FC22806}">
      <dgm:prSet custT="1"/>
      <dgm:spPr>
        <a:xfrm>
          <a:off x="0" y="3371095"/>
          <a:ext cx="8942294" cy="1042159"/>
        </a:xfrm>
        <a:solidFill>
          <a:schemeClr val="accent4">
            <a:lumMod val="20000"/>
            <a:lumOff val="8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US"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Identify: Areas for facilitated monitoring by DPME and OTP; Governance Structures to monitor commitments</a:t>
          </a:r>
          <a:endParaRPr lang="en-US" sz="1050" b="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E9696C8-6592-4E6E-AA66-A44C8340DD14}" type="parTrans" cxnId="{79F82DED-F1FA-4158-95EC-A01EC27D9A4B}">
      <dgm:prSet/>
      <dgm:spPr/>
      <dgm:t>
        <a:bodyPr/>
        <a:lstStyle/>
        <a:p>
          <a:endParaRPr lang="en-US"/>
        </a:p>
      </dgm:t>
    </dgm:pt>
    <dgm:pt modelId="{682C3D41-B439-4EFF-9BE6-44F53FE60CC0}" type="sibTrans" cxnId="{79F82DED-F1FA-4158-95EC-A01EC27D9A4B}">
      <dgm:prSet/>
      <dgm:spPr/>
      <dgm:t>
        <a:bodyPr/>
        <a:lstStyle/>
        <a:p>
          <a:endParaRPr lang="en-US"/>
        </a:p>
      </dgm:t>
    </dgm:pt>
    <dgm:pt modelId="{2F7F6927-F33A-4885-85F6-654B2002B31D}">
      <dgm:prSet custT="1"/>
      <dgm:spPr>
        <a:xfrm>
          <a:off x="0" y="213535"/>
          <a:ext cx="8942294" cy="1102500"/>
        </a:xfrm>
        <a:solidFill>
          <a:sysClr val="window" lastClr="FFFFFF">
            <a:alpha val="90000"/>
            <a:hueOff val="0"/>
            <a:satOff val="0"/>
            <a:lumOff val="0"/>
            <a:alphaOff val="0"/>
          </a:sysClr>
        </a:solidFill>
        <a:ln w="6350" cap="flat" cmpd="sng" algn="ctr">
          <a:solidFill>
            <a:srgbClr val="ED7D31">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r>
            <a:rPr lang="en-ZA"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Develop:  FM&amp;S programme toolkit; programme review strategy; </a:t>
          </a:r>
          <a:r>
            <a:rPr lang="en-US" sz="1050" b="0" i="1"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Monitoring Approach; Targeting Strategy; </a:t>
          </a:r>
          <a:r>
            <a:rPr lang="en-ZA" sz="1050" b="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Training Toolkit; Knowledge Management Strategy</a:t>
          </a:r>
          <a:endParaRPr lang="en-US" sz="1050" b="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B87D949-83A9-4D1D-8558-1EAE231D2EF4}" type="parTrans" cxnId="{5ADF80B5-1B3A-4441-A036-6E2233323BD6}">
      <dgm:prSet/>
      <dgm:spPr/>
      <dgm:t>
        <a:bodyPr/>
        <a:lstStyle/>
        <a:p>
          <a:endParaRPr lang="en-US"/>
        </a:p>
      </dgm:t>
    </dgm:pt>
    <dgm:pt modelId="{259D8B98-334E-4981-8820-901A8F570685}" type="sibTrans" cxnId="{5ADF80B5-1B3A-4441-A036-6E2233323BD6}">
      <dgm:prSet/>
      <dgm:spPr/>
      <dgm:t>
        <a:bodyPr/>
        <a:lstStyle/>
        <a:p>
          <a:endParaRPr lang="en-US"/>
        </a:p>
      </dgm:t>
    </dgm:pt>
    <dgm:pt modelId="{809405D3-25AD-4BD4-8294-DD65482DA927}">
      <dgm:prSet custT="1"/>
      <dgm:spPr>
        <a:xfrm>
          <a:off x="0" y="1457155"/>
          <a:ext cx="8942294" cy="661500"/>
        </a:xfr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endParaRPr lang="en-US" sz="105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B3DA94E-FC9A-45E0-AB25-8BFFB1644F94}" type="parTrans" cxnId="{5D488E1D-3427-4055-AE19-055F37BC1535}">
      <dgm:prSet/>
      <dgm:spPr/>
      <dgm:t>
        <a:bodyPr/>
        <a:lstStyle/>
        <a:p>
          <a:endParaRPr lang="en-US"/>
        </a:p>
      </dgm:t>
    </dgm:pt>
    <dgm:pt modelId="{8D71695D-26A4-4E00-95B0-8252C534BF91}" type="sibTrans" cxnId="{5D488E1D-3427-4055-AE19-055F37BC1535}">
      <dgm:prSet/>
      <dgm:spPr/>
      <dgm:t>
        <a:bodyPr/>
        <a:lstStyle/>
        <a:p>
          <a:endParaRPr lang="en-US"/>
        </a:p>
      </dgm:t>
    </dgm:pt>
    <dgm:pt modelId="{FD120553-E0C9-4CEF-8386-411CC9D8E803}">
      <dgm:prSet custT="1"/>
      <dgm:spPr>
        <a:xfrm>
          <a:off x="0" y="2259775"/>
          <a:ext cx="8942294" cy="970200"/>
        </a:xfr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endParaRPr lang="en-US" sz="1050" b="1" i="1"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868150D-9CE0-45CF-8D14-6A178312A25F}" type="parTrans" cxnId="{7258416A-EA92-4A97-9C6C-8D09A78F0305}">
      <dgm:prSet/>
      <dgm:spPr/>
      <dgm:t>
        <a:bodyPr/>
        <a:lstStyle/>
        <a:p>
          <a:endParaRPr lang="en-US"/>
        </a:p>
      </dgm:t>
    </dgm:pt>
    <dgm:pt modelId="{64AEA8C5-A528-43F0-94CE-9D96F74AEB75}" type="sibTrans" cxnId="{7258416A-EA92-4A97-9C6C-8D09A78F0305}">
      <dgm:prSet/>
      <dgm:spPr/>
      <dgm:t>
        <a:bodyPr/>
        <a:lstStyle/>
        <a:p>
          <a:endParaRPr lang="en-US"/>
        </a:p>
      </dgm:t>
    </dgm:pt>
    <dgm:pt modelId="{2B83A851-8EF5-435E-803A-5C08C08FFA75}">
      <dgm:prSet custT="1"/>
      <dgm:spPr>
        <a:xfrm>
          <a:off x="0" y="2259775"/>
          <a:ext cx="8942294" cy="970200"/>
        </a:xfr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endParaRPr lang="en-US" sz="1050" b="1" i="1"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000D21B-EF10-4075-8A88-F43D5813DB66}" type="parTrans" cxnId="{CE74AC9D-0A5C-4A81-8E7C-ACDBF654CAA3}">
      <dgm:prSet/>
      <dgm:spPr/>
      <dgm:t>
        <a:bodyPr/>
        <a:lstStyle/>
        <a:p>
          <a:endParaRPr lang="en-US"/>
        </a:p>
      </dgm:t>
    </dgm:pt>
    <dgm:pt modelId="{D11749F4-A4CD-436A-B20A-2F7FAC3F8454}" type="sibTrans" cxnId="{CE74AC9D-0A5C-4A81-8E7C-ACDBF654CAA3}">
      <dgm:prSet/>
      <dgm:spPr/>
      <dgm:t>
        <a:bodyPr/>
        <a:lstStyle/>
        <a:p>
          <a:endParaRPr lang="en-US"/>
        </a:p>
      </dgm:t>
    </dgm:pt>
    <dgm:pt modelId="{F3ADE39E-B13E-42A2-A464-FEC7D0F8EA23}">
      <dgm:prSet custT="1"/>
      <dgm:spPr>
        <a:xfrm>
          <a:off x="0" y="3371095"/>
          <a:ext cx="8942294" cy="1042159"/>
        </a:xfrm>
        <a:solidFill>
          <a:schemeClr val="accent4">
            <a:lumMod val="20000"/>
            <a:lumOff val="8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t>
        <a:bodyPr/>
        <a:lstStyle/>
        <a:p>
          <a:endParaRPr lang="en-ZA" sz="1050" b="1"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7992961-661B-4289-A595-CCCC9537F26E}" type="parTrans" cxnId="{B5E4050C-FB68-4CF4-92EE-AD1CDA27CE96}">
      <dgm:prSet/>
      <dgm:spPr/>
      <dgm:t>
        <a:bodyPr/>
        <a:lstStyle/>
        <a:p>
          <a:endParaRPr lang="en-US"/>
        </a:p>
      </dgm:t>
    </dgm:pt>
    <dgm:pt modelId="{7486EF14-EB40-40AD-80C6-04420B34E853}" type="sibTrans" cxnId="{B5E4050C-FB68-4CF4-92EE-AD1CDA27CE96}">
      <dgm:prSet/>
      <dgm:spPr/>
      <dgm:t>
        <a:bodyPr/>
        <a:lstStyle/>
        <a:p>
          <a:endParaRPr lang="en-US"/>
        </a:p>
      </dgm:t>
    </dgm:pt>
    <dgm:pt modelId="{E2F44C08-5BA3-422A-9BF4-4384F64C2E07}" type="pres">
      <dgm:prSet presAssocID="{27FFA421-2D76-47FD-AAF3-C7A684CDDF08}" presName="linear" presStyleCnt="0">
        <dgm:presLayoutVars>
          <dgm:dir/>
          <dgm:animLvl val="lvl"/>
          <dgm:resizeHandles val="exact"/>
        </dgm:presLayoutVars>
      </dgm:prSet>
      <dgm:spPr/>
      <dgm:t>
        <a:bodyPr/>
        <a:lstStyle/>
        <a:p>
          <a:endParaRPr lang="en-US"/>
        </a:p>
      </dgm:t>
    </dgm:pt>
    <dgm:pt modelId="{F078F08B-FBD7-425C-8FD3-1F85829D091C}" type="pres">
      <dgm:prSet presAssocID="{B485AB19-A9FE-46E0-93BA-E24CB79B28B9}" presName="parentLin" presStyleCnt="0"/>
      <dgm:spPr/>
    </dgm:pt>
    <dgm:pt modelId="{7D191023-D02D-4D7E-ACAB-9F3B04B16685}" type="pres">
      <dgm:prSet presAssocID="{B485AB19-A9FE-46E0-93BA-E24CB79B28B9}" presName="parentLeftMargin" presStyleLbl="node1" presStyleIdx="0" presStyleCnt="5"/>
      <dgm:spPr/>
      <dgm:t>
        <a:bodyPr/>
        <a:lstStyle/>
        <a:p>
          <a:endParaRPr lang="en-US"/>
        </a:p>
      </dgm:t>
    </dgm:pt>
    <dgm:pt modelId="{D93DF8EE-BB47-43D9-9AD4-FF9CD434B586}" type="pres">
      <dgm:prSet presAssocID="{B485AB19-A9FE-46E0-93BA-E24CB79B28B9}" presName="parentText" presStyleLbl="node1" presStyleIdx="0" presStyleCnt="5" custScaleX="100495" custScaleY="108435" custLinFactNeighborX="-100000" custLinFactNeighborY="40320">
        <dgm:presLayoutVars>
          <dgm:chMax val="0"/>
          <dgm:bulletEnabled val="1"/>
        </dgm:presLayoutVars>
      </dgm:prSet>
      <dgm:spPr/>
      <dgm:t>
        <a:bodyPr/>
        <a:lstStyle/>
        <a:p>
          <a:endParaRPr lang="en-US"/>
        </a:p>
      </dgm:t>
    </dgm:pt>
    <dgm:pt modelId="{2B1E58A1-C819-4456-9053-669991FF3768}" type="pres">
      <dgm:prSet presAssocID="{B485AB19-A9FE-46E0-93BA-E24CB79B28B9}" presName="negativeSpace" presStyleCnt="0"/>
      <dgm:spPr/>
    </dgm:pt>
    <dgm:pt modelId="{E1402C9D-A789-4F9C-BCF4-4ABD3F2B8399}" type="pres">
      <dgm:prSet presAssocID="{B485AB19-A9FE-46E0-93BA-E24CB79B28B9}" presName="childText" presStyleLbl="conFgAcc1" presStyleIdx="0" presStyleCnt="5" custScaleY="126206">
        <dgm:presLayoutVars>
          <dgm:bulletEnabled val="1"/>
        </dgm:presLayoutVars>
      </dgm:prSet>
      <dgm:spPr>
        <a:prstGeom prst="rect">
          <a:avLst/>
        </a:prstGeom>
      </dgm:spPr>
      <dgm:t>
        <a:bodyPr/>
        <a:lstStyle/>
        <a:p>
          <a:endParaRPr lang="en-US"/>
        </a:p>
      </dgm:t>
    </dgm:pt>
    <dgm:pt modelId="{DDACE698-7115-42AB-AFAC-EFBAC91F4AD1}" type="pres">
      <dgm:prSet presAssocID="{5F1B9AC9-C996-41A8-8125-366DAEE76B40}" presName="spaceBetweenRectangles" presStyleCnt="0"/>
      <dgm:spPr/>
    </dgm:pt>
    <dgm:pt modelId="{A6DC2871-B593-49DF-B8AB-3418DE77FD72}" type="pres">
      <dgm:prSet presAssocID="{A2B4ED4B-4777-4545-81E8-D5EEBDD902A5}" presName="parentLin" presStyleCnt="0"/>
      <dgm:spPr/>
    </dgm:pt>
    <dgm:pt modelId="{5E9D1BAE-54F0-4209-B331-94A531F353BE}" type="pres">
      <dgm:prSet presAssocID="{A2B4ED4B-4777-4545-81E8-D5EEBDD902A5}" presName="parentLeftMargin" presStyleLbl="node1" presStyleIdx="0" presStyleCnt="5"/>
      <dgm:spPr/>
      <dgm:t>
        <a:bodyPr/>
        <a:lstStyle/>
        <a:p>
          <a:endParaRPr lang="en-US"/>
        </a:p>
      </dgm:t>
    </dgm:pt>
    <dgm:pt modelId="{C60A113D-E37D-4774-9855-C98599CAD39A}" type="pres">
      <dgm:prSet presAssocID="{A2B4ED4B-4777-4545-81E8-D5EEBDD902A5}" presName="parentText" presStyleLbl="node1" presStyleIdx="1" presStyleCnt="5" custLinFactNeighborX="-100000" custLinFactNeighborY="7648">
        <dgm:presLayoutVars>
          <dgm:chMax val="0"/>
          <dgm:bulletEnabled val="1"/>
        </dgm:presLayoutVars>
      </dgm:prSet>
      <dgm:spPr/>
      <dgm:t>
        <a:bodyPr/>
        <a:lstStyle/>
        <a:p>
          <a:endParaRPr lang="en-US"/>
        </a:p>
      </dgm:t>
    </dgm:pt>
    <dgm:pt modelId="{E4C85268-A724-4D15-ACB5-253C88C55C09}" type="pres">
      <dgm:prSet presAssocID="{A2B4ED4B-4777-4545-81E8-D5EEBDD902A5}" presName="negativeSpace" presStyleCnt="0"/>
      <dgm:spPr/>
    </dgm:pt>
    <dgm:pt modelId="{FC1C32D3-50B0-4193-B14B-714819AA5B09}" type="pres">
      <dgm:prSet presAssocID="{A2B4ED4B-4777-4545-81E8-D5EEBDD902A5}" presName="childText" presStyleLbl="conFgAcc1" presStyleIdx="1" presStyleCnt="5">
        <dgm:presLayoutVars>
          <dgm:bulletEnabled val="1"/>
        </dgm:presLayoutVars>
      </dgm:prSet>
      <dgm:spPr>
        <a:prstGeom prst="rect">
          <a:avLst/>
        </a:prstGeom>
      </dgm:spPr>
      <dgm:t>
        <a:bodyPr/>
        <a:lstStyle/>
        <a:p>
          <a:endParaRPr lang="en-US"/>
        </a:p>
      </dgm:t>
    </dgm:pt>
    <dgm:pt modelId="{12EF1686-241C-496C-A637-818934B8A6E8}" type="pres">
      <dgm:prSet presAssocID="{C13D4950-CA1D-491A-8D7D-8DDA61DAFD49}" presName="spaceBetweenRectangles" presStyleCnt="0"/>
      <dgm:spPr/>
    </dgm:pt>
    <dgm:pt modelId="{B893125B-7030-47EA-8F3B-1ABDE35F5760}" type="pres">
      <dgm:prSet presAssocID="{019A8117-C8DA-408A-82E7-27A995FCFB29}" presName="parentLin" presStyleCnt="0"/>
      <dgm:spPr/>
    </dgm:pt>
    <dgm:pt modelId="{0660A731-FEA3-4561-AB45-C0854BDE3AC3}" type="pres">
      <dgm:prSet presAssocID="{019A8117-C8DA-408A-82E7-27A995FCFB29}" presName="parentLeftMargin" presStyleLbl="node1" presStyleIdx="1" presStyleCnt="5"/>
      <dgm:spPr/>
      <dgm:t>
        <a:bodyPr/>
        <a:lstStyle/>
        <a:p>
          <a:endParaRPr lang="en-US"/>
        </a:p>
      </dgm:t>
    </dgm:pt>
    <dgm:pt modelId="{CA831AB7-AFC6-42D0-AA2C-A2B2A70647C1}" type="pres">
      <dgm:prSet presAssocID="{019A8117-C8DA-408A-82E7-27A995FCFB29}" presName="parentText" presStyleLbl="node1" presStyleIdx="2" presStyleCnt="5" custLinFactNeighborX="-100000" custLinFactNeighborY="-1">
        <dgm:presLayoutVars>
          <dgm:chMax val="0"/>
          <dgm:bulletEnabled val="1"/>
        </dgm:presLayoutVars>
      </dgm:prSet>
      <dgm:spPr/>
      <dgm:t>
        <a:bodyPr/>
        <a:lstStyle/>
        <a:p>
          <a:endParaRPr lang="en-US"/>
        </a:p>
      </dgm:t>
    </dgm:pt>
    <dgm:pt modelId="{4B0C19AA-CE81-48C5-A6F7-344668259468}" type="pres">
      <dgm:prSet presAssocID="{019A8117-C8DA-408A-82E7-27A995FCFB29}" presName="negativeSpace" presStyleCnt="0"/>
      <dgm:spPr/>
    </dgm:pt>
    <dgm:pt modelId="{6D8BDB0C-4E11-459A-84AC-965C5DF21216}" type="pres">
      <dgm:prSet presAssocID="{019A8117-C8DA-408A-82E7-27A995FCFB29}" presName="childText" presStyleLbl="conFgAcc1" presStyleIdx="2" presStyleCnt="5">
        <dgm:presLayoutVars>
          <dgm:bulletEnabled val="1"/>
        </dgm:presLayoutVars>
      </dgm:prSet>
      <dgm:spPr>
        <a:prstGeom prst="rect">
          <a:avLst/>
        </a:prstGeom>
      </dgm:spPr>
      <dgm:t>
        <a:bodyPr/>
        <a:lstStyle/>
        <a:p>
          <a:endParaRPr lang="en-US"/>
        </a:p>
      </dgm:t>
    </dgm:pt>
    <dgm:pt modelId="{2F1FAE85-D36F-488D-8C7A-B33BD24179C4}" type="pres">
      <dgm:prSet presAssocID="{1DA98F4C-2932-4B46-B038-50A077CE4B68}" presName="spaceBetweenRectangles" presStyleCnt="0"/>
      <dgm:spPr/>
    </dgm:pt>
    <dgm:pt modelId="{A156D21C-1031-4369-B47F-6401578CCF8C}" type="pres">
      <dgm:prSet presAssocID="{D0BE4333-0C33-4791-9354-4144A4D660F1}" presName="parentLin" presStyleCnt="0"/>
      <dgm:spPr/>
    </dgm:pt>
    <dgm:pt modelId="{5CFA9DEB-63B1-4E4C-AC17-4137C7EA85B6}" type="pres">
      <dgm:prSet presAssocID="{D0BE4333-0C33-4791-9354-4144A4D660F1}" presName="parentLeftMargin" presStyleLbl="node1" presStyleIdx="2" presStyleCnt="5"/>
      <dgm:spPr/>
      <dgm:t>
        <a:bodyPr/>
        <a:lstStyle/>
        <a:p>
          <a:endParaRPr lang="en-US"/>
        </a:p>
      </dgm:t>
    </dgm:pt>
    <dgm:pt modelId="{0078641C-6B1C-44F5-B861-29760541D5D7}" type="pres">
      <dgm:prSet presAssocID="{D0BE4333-0C33-4791-9354-4144A4D660F1}" presName="parentText" presStyleLbl="node1" presStyleIdx="3" presStyleCnt="5" custLinFactNeighborX="-100000" custLinFactNeighborY="-7648">
        <dgm:presLayoutVars>
          <dgm:chMax val="0"/>
          <dgm:bulletEnabled val="1"/>
        </dgm:presLayoutVars>
      </dgm:prSet>
      <dgm:spPr/>
      <dgm:t>
        <a:bodyPr/>
        <a:lstStyle/>
        <a:p>
          <a:endParaRPr lang="en-US"/>
        </a:p>
      </dgm:t>
    </dgm:pt>
    <dgm:pt modelId="{B5D7EA63-D0BF-4D82-B4E3-03C3DF2ACDEC}" type="pres">
      <dgm:prSet presAssocID="{D0BE4333-0C33-4791-9354-4144A4D660F1}" presName="negativeSpace" presStyleCnt="0"/>
      <dgm:spPr/>
    </dgm:pt>
    <dgm:pt modelId="{0E7A7728-BBE5-45BB-BEFA-E5E53EF33BEB}" type="pres">
      <dgm:prSet presAssocID="{D0BE4333-0C33-4791-9354-4144A4D660F1}" presName="childText" presStyleLbl="conFgAcc1" presStyleIdx="3" presStyleCnt="5" custScaleX="100000" custScaleY="107417">
        <dgm:presLayoutVars>
          <dgm:bulletEnabled val="1"/>
        </dgm:presLayoutVars>
      </dgm:prSet>
      <dgm:spPr>
        <a:prstGeom prst="rect">
          <a:avLst/>
        </a:prstGeom>
      </dgm:spPr>
      <dgm:t>
        <a:bodyPr/>
        <a:lstStyle/>
        <a:p>
          <a:endParaRPr lang="en-US"/>
        </a:p>
      </dgm:t>
    </dgm:pt>
    <dgm:pt modelId="{DDE9DB0A-C82F-4BEE-A729-877D85769EDE}" type="pres">
      <dgm:prSet presAssocID="{E95617BA-A48F-4ECE-91FC-C8DD41DD150B}" presName="spaceBetweenRectangles" presStyleCnt="0"/>
      <dgm:spPr/>
    </dgm:pt>
    <dgm:pt modelId="{B7C2F69C-AA35-49DE-AEBF-4EBE2469F8CF}" type="pres">
      <dgm:prSet presAssocID="{555F0A69-0314-4A8E-B335-4978B10339BE}" presName="parentLin" presStyleCnt="0"/>
      <dgm:spPr/>
    </dgm:pt>
    <dgm:pt modelId="{EFD0BBED-C9C1-40B2-88AC-189211DE65DA}" type="pres">
      <dgm:prSet presAssocID="{555F0A69-0314-4A8E-B335-4978B10339BE}" presName="parentLeftMargin" presStyleLbl="node1" presStyleIdx="3" presStyleCnt="5"/>
      <dgm:spPr/>
      <dgm:t>
        <a:bodyPr/>
        <a:lstStyle/>
        <a:p>
          <a:endParaRPr lang="en-US"/>
        </a:p>
      </dgm:t>
    </dgm:pt>
    <dgm:pt modelId="{3A2F9011-9878-4654-892F-7378B6CF96AF}" type="pres">
      <dgm:prSet presAssocID="{555F0A69-0314-4A8E-B335-4978B10339BE}" presName="parentText" presStyleLbl="node1" presStyleIdx="4" presStyleCnt="5" custLinFactNeighborX="-100000" custLinFactNeighborY="-27330">
        <dgm:presLayoutVars>
          <dgm:chMax val="0"/>
          <dgm:bulletEnabled val="1"/>
        </dgm:presLayoutVars>
      </dgm:prSet>
      <dgm:spPr/>
      <dgm:t>
        <a:bodyPr/>
        <a:lstStyle/>
        <a:p>
          <a:endParaRPr lang="en-US"/>
        </a:p>
      </dgm:t>
    </dgm:pt>
    <dgm:pt modelId="{C39460F6-ED8C-47F9-A8BD-1F77C0D72F3B}" type="pres">
      <dgm:prSet presAssocID="{555F0A69-0314-4A8E-B335-4978B10339BE}" presName="negativeSpace" presStyleCnt="0"/>
      <dgm:spPr/>
    </dgm:pt>
    <dgm:pt modelId="{A33FACE3-6F2C-4CF8-A270-7F835C073862}" type="pres">
      <dgm:prSet presAssocID="{555F0A69-0314-4A8E-B335-4978B10339BE}" presName="childText" presStyleLbl="conFgAcc1" presStyleIdx="4" presStyleCnt="5" custScaleY="104943">
        <dgm:presLayoutVars>
          <dgm:bulletEnabled val="1"/>
        </dgm:presLayoutVars>
      </dgm:prSet>
      <dgm:spPr/>
      <dgm:t>
        <a:bodyPr/>
        <a:lstStyle/>
        <a:p>
          <a:endParaRPr lang="en-US"/>
        </a:p>
      </dgm:t>
    </dgm:pt>
  </dgm:ptLst>
  <dgm:cxnLst>
    <dgm:cxn modelId="{47AA3025-1C02-4A3B-B15A-F7221E01EA98}" type="presOf" srcId="{A2B4ED4B-4777-4545-81E8-D5EEBDD902A5}" destId="{5E9D1BAE-54F0-4209-B331-94A531F353BE}" srcOrd="0" destOrd="0" presId="urn:microsoft.com/office/officeart/2005/8/layout/list1"/>
    <dgm:cxn modelId="{00907007-E1D8-4D4A-B60A-0F7141288C21}" type="presOf" srcId="{D0BE4333-0C33-4791-9354-4144A4D660F1}" destId="{0078641C-6B1C-44F5-B861-29760541D5D7}" srcOrd="1" destOrd="0" presId="urn:microsoft.com/office/officeart/2005/8/layout/list1"/>
    <dgm:cxn modelId="{75A8BC32-F125-4DD5-AE03-5F866FB30627}" type="presOf" srcId="{2652B23E-2642-4E9D-8783-82C2CD88B675}" destId="{A33FACE3-6F2C-4CF8-A270-7F835C073862}" srcOrd="0" destOrd="3" presId="urn:microsoft.com/office/officeart/2005/8/layout/list1"/>
    <dgm:cxn modelId="{A5938B14-0761-4E55-ADDB-87E099C1452F}" srcId="{D0BE4333-0C33-4791-9354-4144A4D660F1}" destId="{23256573-6C4D-4F7E-9339-2B9C8AECF688}" srcOrd="2" destOrd="0" parTransId="{CB552042-BE87-481C-A638-738E4D0E8A82}" sibTransId="{99FC4D50-B041-4F73-B084-7D2271F37AA4}"/>
    <dgm:cxn modelId="{5A7D4A1A-6B8F-4DD5-AA52-DA3C11B8E7EE}" srcId="{019A8117-C8DA-408A-82E7-27A995FCFB29}" destId="{80263D79-B12A-4F8B-918D-AA76256F31C8}" srcOrd="3" destOrd="0" parTransId="{7857BB48-48DB-4F08-84DF-C47090E29BBB}" sibTransId="{F9528D95-A9A0-405F-88F4-3641CD216165}"/>
    <dgm:cxn modelId="{CE74AC9D-0A5C-4A81-8E7C-ACDBF654CAA3}" srcId="{019A8117-C8DA-408A-82E7-27A995FCFB29}" destId="{2B83A851-8EF5-435E-803A-5C08C08FFA75}" srcOrd="5" destOrd="0" parTransId="{F000D21B-EF10-4075-8A88-F43D5813DB66}" sibTransId="{D11749F4-A4CD-436A-B20A-2F7FAC3F8454}"/>
    <dgm:cxn modelId="{FE75A56E-2D5D-4CE4-875D-24B377907675}" srcId="{27FFA421-2D76-47FD-AAF3-C7A684CDDF08}" destId="{555F0A69-0314-4A8E-B335-4978B10339BE}" srcOrd="4" destOrd="0" parTransId="{B6D05F3D-1EFC-4DA5-880A-0D3989EB1498}" sibTransId="{219A1684-80DB-42B4-93F4-92D1E879C838}"/>
    <dgm:cxn modelId="{352A1407-B9ED-461E-9C7C-AB12A42BA79B}" srcId="{B485AB19-A9FE-46E0-93BA-E24CB79B28B9}" destId="{DA7CD3AB-33F2-4149-B99A-725282E24E0A}" srcOrd="2" destOrd="0" parTransId="{A4D9961F-47C7-4740-B0FA-BFAB41B8D38A}" sibTransId="{9456052D-7EA7-44A0-8344-F14F7E731695}"/>
    <dgm:cxn modelId="{599D954F-E31C-408B-A8C6-ABD485B60C84}" srcId="{27FFA421-2D76-47FD-AAF3-C7A684CDDF08}" destId="{B485AB19-A9FE-46E0-93BA-E24CB79B28B9}" srcOrd="0" destOrd="0" parTransId="{B85409E7-BE3A-48B3-B65C-ADB46BB2FE33}" sibTransId="{5F1B9AC9-C996-41A8-8125-366DAEE76B40}"/>
    <dgm:cxn modelId="{44A91192-E9AE-4C99-A694-0CD2172DC501}" type="presOf" srcId="{27FFA421-2D76-47FD-AAF3-C7A684CDDF08}" destId="{E2F44C08-5BA3-422A-9BF4-4384F64C2E07}" srcOrd="0" destOrd="0" presId="urn:microsoft.com/office/officeart/2005/8/layout/list1"/>
    <dgm:cxn modelId="{61A6EC66-B54C-43E6-8626-8E66C4A5E8AB}" type="presOf" srcId="{809405D3-25AD-4BD4-8294-DD65482DA927}" destId="{FC1C32D3-50B0-4193-B14B-714819AA5B09}" srcOrd="0" destOrd="3" presId="urn:microsoft.com/office/officeart/2005/8/layout/list1"/>
    <dgm:cxn modelId="{FD43D3B9-7BCA-4B93-A8BA-7C7F4292D043}" type="presOf" srcId="{555F0A69-0314-4A8E-B335-4978B10339BE}" destId="{3A2F9011-9878-4654-892F-7378B6CF96AF}" srcOrd="1" destOrd="0" presId="urn:microsoft.com/office/officeart/2005/8/layout/list1"/>
    <dgm:cxn modelId="{2D1B2717-3A97-474A-84B7-1822E63EB5E7}" srcId="{B485AB19-A9FE-46E0-93BA-E24CB79B28B9}" destId="{CC4BBBDA-6693-486B-94EC-18BB99026264}" srcOrd="4" destOrd="0" parTransId="{619A137D-8BA4-4F2D-B5F8-F5CD890B8E4A}" sibTransId="{52E9E77E-BE37-43AD-8A8F-76FAE0E7E1C5}"/>
    <dgm:cxn modelId="{7258416A-EA92-4A97-9C6C-8D09A78F0305}" srcId="{019A8117-C8DA-408A-82E7-27A995FCFB29}" destId="{FD120553-E0C9-4CEF-8386-411CC9D8E803}" srcOrd="6" destOrd="0" parTransId="{5868150D-9CE0-45CF-8D14-6A178312A25F}" sibTransId="{64AEA8C5-A528-43F0-94CE-9D96F74AEB75}"/>
    <dgm:cxn modelId="{A62BA015-81E0-45FC-A870-F0052F6B4B47}" type="presOf" srcId="{CC4BBBDA-6693-486B-94EC-18BB99026264}" destId="{E1402C9D-A789-4F9C-BCF4-4ABD3F2B8399}" srcOrd="0" destOrd="4" presId="urn:microsoft.com/office/officeart/2005/8/layout/list1"/>
    <dgm:cxn modelId="{79F82DED-F1FA-4158-95EC-A01EC27D9A4B}" srcId="{D0BE4333-0C33-4791-9354-4144A4D660F1}" destId="{CDA0A6A3-E3D4-4736-B071-D27A6FC22806}" srcOrd="0" destOrd="0" parTransId="{AE9696C8-6592-4E6E-AA66-A44C8340DD14}" sibTransId="{682C3D41-B439-4EFF-9BE6-44F53FE60CC0}"/>
    <dgm:cxn modelId="{D15C1FFA-48F6-4C46-BB9D-CAF205C7A359}" srcId="{27FFA421-2D76-47FD-AAF3-C7A684CDDF08}" destId="{A2B4ED4B-4777-4545-81E8-D5EEBDD902A5}" srcOrd="1" destOrd="0" parTransId="{E812B1D8-ADA1-4652-821C-CCA98078E125}" sibTransId="{C13D4950-CA1D-491A-8D7D-8DDA61DAFD49}"/>
    <dgm:cxn modelId="{57474ACA-F53F-4177-A818-F92432018496}" srcId="{D0BE4333-0C33-4791-9354-4144A4D660F1}" destId="{2C8E9967-9502-48EB-B99C-3F7FF4B831A8}" srcOrd="4" destOrd="0" parTransId="{665F0F6B-413F-4108-8053-435E89E5DAAC}" sibTransId="{DC368C58-FCF5-4452-A88A-D0AA2D5762ED}"/>
    <dgm:cxn modelId="{48527057-E3B6-4B2B-ADC6-87A37CFF42BE}" type="presOf" srcId="{D0BE4333-0C33-4791-9354-4144A4D660F1}" destId="{5CFA9DEB-63B1-4E4C-AC17-4137C7EA85B6}" srcOrd="0" destOrd="0" presId="urn:microsoft.com/office/officeart/2005/8/layout/list1"/>
    <dgm:cxn modelId="{5D488E1D-3427-4055-AE19-055F37BC1535}" srcId="{A2B4ED4B-4777-4545-81E8-D5EEBDD902A5}" destId="{809405D3-25AD-4BD4-8294-DD65482DA927}" srcOrd="3" destOrd="0" parTransId="{CB3DA94E-FC9A-45E0-AB25-8BFFB1644F94}" sibTransId="{8D71695D-26A4-4E00-95B0-8252C534BF91}"/>
    <dgm:cxn modelId="{BD0834F2-1B2A-469D-A240-5B617F4BCE9D}" srcId="{555F0A69-0314-4A8E-B335-4978B10339BE}" destId="{A529F18A-6052-4CFA-B6A6-3D4D105BBEEE}" srcOrd="0" destOrd="0" parTransId="{C5808F0C-1DE8-408A-B7F2-9C6235EA2409}" sibTransId="{D002B80C-568D-4C78-AAFB-75A9B6DA62FF}"/>
    <dgm:cxn modelId="{B5E4050C-FB68-4CF4-92EE-AD1CDA27CE96}" srcId="{D0BE4333-0C33-4791-9354-4144A4D660F1}" destId="{F3ADE39E-B13E-42A2-A464-FEC7D0F8EA23}" srcOrd="5" destOrd="0" parTransId="{A7992961-661B-4289-A595-CCCC9537F26E}" sibTransId="{7486EF14-EB40-40AD-80C6-04420B34E853}"/>
    <dgm:cxn modelId="{5ADF80B5-1B3A-4441-A036-6E2233323BD6}" srcId="{B485AB19-A9FE-46E0-93BA-E24CB79B28B9}" destId="{2F7F6927-F33A-4885-85F6-654B2002B31D}" srcOrd="0" destOrd="0" parTransId="{DB87D949-83A9-4D1D-8558-1EAE231D2EF4}" sibTransId="{259D8B98-334E-4981-8820-901A8F570685}"/>
    <dgm:cxn modelId="{2EBE757A-F4F4-463D-B841-0F352030B775}" srcId="{019A8117-C8DA-408A-82E7-27A995FCFB29}" destId="{736BBEF5-64F8-4972-9336-26774A2C07D8}" srcOrd="0" destOrd="0" parTransId="{9583E221-EB65-45EA-9429-C7B1EA86C247}" sibTransId="{641C395E-5737-4208-A0E7-7729540BACE5}"/>
    <dgm:cxn modelId="{84B81A31-0CAE-4878-B90C-5B4A67E68107}" type="presOf" srcId="{6CAE1AA6-E1D8-44A5-AF3A-C49D093B096F}" destId="{6D8BDB0C-4E11-459A-84AC-965C5DF21216}" srcOrd="0" destOrd="2" presId="urn:microsoft.com/office/officeart/2005/8/layout/list1"/>
    <dgm:cxn modelId="{4B9C6F7A-D641-4954-8546-3C8E4A9F0F8E}" type="presOf" srcId="{F3ADE39E-B13E-42A2-A464-FEC7D0F8EA23}" destId="{0E7A7728-BBE5-45BB-BEFA-E5E53EF33BEB}" srcOrd="0" destOrd="5" presId="urn:microsoft.com/office/officeart/2005/8/layout/list1"/>
    <dgm:cxn modelId="{51B02C87-434D-4C51-8328-841266382CE6}" srcId="{B485AB19-A9FE-46E0-93BA-E24CB79B28B9}" destId="{E2ED2F7D-A1FD-4090-848C-AF1C57B64099}" srcOrd="3" destOrd="0" parTransId="{6FBF3BBB-5C5D-4AF5-B42B-5C061BA96F14}" sibTransId="{DD64EF9E-997C-43B6-824D-6848134BC0A3}"/>
    <dgm:cxn modelId="{5BD763AE-91F6-495F-BEE0-6C603EA94270}" type="presOf" srcId="{08CB1A03-F642-434D-BAC4-9C7D7A7C4021}" destId="{FC1C32D3-50B0-4193-B14B-714819AA5B09}" srcOrd="0" destOrd="1" presId="urn:microsoft.com/office/officeart/2005/8/layout/list1"/>
    <dgm:cxn modelId="{55EF9CDD-B4C5-4FA4-9169-43BF3208E2D6}" type="presOf" srcId="{23256573-6C4D-4F7E-9339-2B9C8AECF688}" destId="{0E7A7728-BBE5-45BB-BEFA-E5E53EF33BEB}" srcOrd="0" destOrd="2" presId="urn:microsoft.com/office/officeart/2005/8/layout/list1"/>
    <dgm:cxn modelId="{E0218283-E15F-456A-AC21-234CAEBF9D67}" type="presOf" srcId="{80263D79-B12A-4F8B-918D-AA76256F31C8}" destId="{6D8BDB0C-4E11-459A-84AC-965C5DF21216}" srcOrd="0" destOrd="3" presId="urn:microsoft.com/office/officeart/2005/8/layout/list1"/>
    <dgm:cxn modelId="{9DC26060-B066-4FCF-A342-27CB4A685389}" type="presOf" srcId="{1FBE5072-685F-4FF3-8333-24350E9019B9}" destId="{FC1C32D3-50B0-4193-B14B-714819AA5B09}" srcOrd="0" destOrd="0" presId="urn:microsoft.com/office/officeart/2005/8/layout/list1"/>
    <dgm:cxn modelId="{630A8F4F-CF70-4D76-91CA-9D84B162C1FD}" type="presOf" srcId="{B485AB19-A9FE-46E0-93BA-E24CB79B28B9}" destId="{7D191023-D02D-4D7E-ACAB-9F3B04B16685}" srcOrd="0" destOrd="0" presId="urn:microsoft.com/office/officeart/2005/8/layout/list1"/>
    <dgm:cxn modelId="{CBBBB1AD-8333-4DEA-8014-AE51DCE8FF79}" srcId="{555F0A69-0314-4A8E-B335-4978B10339BE}" destId="{2652B23E-2642-4E9D-8783-82C2CD88B675}" srcOrd="3" destOrd="0" parTransId="{B67C83B9-D7BD-429D-83F1-A208E7E1B171}" sibTransId="{A420379C-BA2A-475E-98C0-E8C050629E68}"/>
    <dgm:cxn modelId="{4C2D6189-A197-4A08-B281-91987F755D48}" srcId="{019A8117-C8DA-408A-82E7-27A995FCFB29}" destId="{492AFA81-EB81-4C32-843E-C14ED173CFA0}" srcOrd="1" destOrd="0" parTransId="{16C5491B-162F-4B53-8C4E-D175E9C7AFE1}" sibTransId="{E73D698B-250C-414F-80C5-148D40105605}"/>
    <dgm:cxn modelId="{C39B658E-4205-476F-A535-2E1D109331CF}" type="presOf" srcId="{2C8E9967-9502-48EB-B99C-3F7FF4B831A8}" destId="{0E7A7728-BBE5-45BB-BEFA-E5E53EF33BEB}" srcOrd="0" destOrd="4" presId="urn:microsoft.com/office/officeart/2005/8/layout/list1"/>
    <dgm:cxn modelId="{F2997E13-6046-40F9-A9DC-D6FFE1ECB1A4}" srcId="{019A8117-C8DA-408A-82E7-27A995FCFB29}" destId="{CFC87332-69E5-4470-9296-8264A0BAE12E}" srcOrd="4" destOrd="0" parTransId="{4DD17C61-AE10-4894-BBF7-8C76733A43D8}" sibTransId="{3AA9177D-6678-4B36-B20C-41B1B2A80236}"/>
    <dgm:cxn modelId="{6E5D9FB4-A046-42F7-94B1-5947C55925DF}" srcId="{D0BE4333-0C33-4791-9354-4144A4D660F1}" destId="{52400AF4-675C-4CE8-948D-89BCD772F089}" srcOrd="3" destOrd="0" parTransId="{01848B04-79A0-4966-88EE-59E4CEDCD9CB}" sibTransId="{144671D6-EC72-49D9-A481-EACB7407ED09}"/>
    <dgm:cxn modelId="{FC430743-C201-4521-A978-6E3B58E35FF8}" type="presOf" srcId="{A529F18A-6052-4CFA-B6A6-3D4D105BBEEE}" destId="{A33FACE3-6F2C-4CF8-A270-7F835C073862}" srcOrd="0" destOrd="0" presId="urn:microsoft.com/office/officeart/2005/8/layout/list1"/>
    <dgm:cxn modelId="{28059581-D4F4-4A3E-B6E7-B33B607F649F}" srcId="{A2B4ED4B-4777-4545-81E8-D5EEBDD902A5}" destId="{08CB1A03-F642-434D-BAC4-9C7D7A7C4021}" srcOrd="1" destOrd="0" parTransId="{D2F0E587-A4C3-423D-ACF1-C0B820C39336}" sibTransId="{116F8CE3-822B-4EBC-9C32-B762875FF848}"/>
    <dgm:cxn modelId="{BA944BBA-C5D5-468A-8F97-3185A0BBFF51}" type="presOf" srcId="{92053A91-E39B-4699-8E6C-9F2520102BDB}" destId="{A33FACE3-6F2C-4CF8-A270-7F835C073862}" srcOrd="0" destOrd="1" presId="urn:microsoft.com/office/officeart/2005/8/layout/list1"/>
    <dgm:cxn modelId="{78E2B958-EB1F-4FA2-A8F2-38648B223FDA}" srcId="{D0BE4333-0C33-4791-9354-4144A4D660F1}" destId="{E1678214-92D3-4D3F-B91E-C1F61CCB8F6D}" srcOrd="1" destOrd="0" parTransId="{173A2898-2A51-4133-81C6-49253B8F6937}" sibTransId="{4920B523-EBF8-46E0-ABA9-B26A1426D1F5}"/>
    <dgm:cxn modelId="{A732A3B4-CC3B-43A8-9AE9-F03EBBAF097E}" type="presOf" srcId="{E1678214-92D3-4D3F-B91E-C1F61CCB8F6D}" destId="{0E7A7728-BBE5-45BB-BEFA-E5E53EF33BEB}" srcOrd="0" destOrd="1" presId="urn:microsoft.com/office/officeart/2005/8/layout/list1"/>
    <dgm:cxn modelId="{BD380628-6E49-470C-942E-A127914B63D9}" type="presOf" srcId="{DA7CD3AB-33F2-4149-B99A-725282E24E0A}" destId="{E1402C9D-A789-4F9C-BCF4-4ABD3F2B8399}" srcOrd="0" destOrd="2" presId="urn:microsoft.com/office/officeart/2005/8/layout/list1"/>
    <dgm:cxn modelId="{D67CFFF7-A640-4B7F-9BFD-B6F03AB78F27}" type="presOf" srcId="{B485AB19-A9FE-46E0-93BA-E24CB79B28B9}" destId="{D93DF8EE-BB47-43D9-9AD4-FF9CD434B586}" srcOrd="1" destOrd="0" presId="urn:microsoft.com/office/officeart/2005/8/layout/list1"/>
    <dgm:cxn modelId="{EA59DD30-2D68-46FA-8995-6EF3375ECCE6}" srcId="{27FFA421-2D76-47FD-AAF3-C7A684CDDF08}" destId="{019A8117-C8DA-408A-82E7-27A995FCFB29}" srcOrd="2" destOrd="0" parTransId="{F74A6C9B-80F1-4CE5-AEC0-ECCE6A41B9B4}" sibTransId="{1DA98F4C-2932-4B46-B038-50A077CE4B68}"/>
    <dgm:cxn modelId="{794049EB-181D-442D-9513-F1C701F81339}" type="presOf" srcId="{90C49AC5-E8B9-40E6-B1CE-1C5512AA87C5}" destId="{A33FACE3-6F2C-4CF8-A270-7F835C073862}" srcOrd="0" destOrd="2" presId="urn:microsoft.com/office/officeart/2005/8/layout/list1"/>
    <dgm:cxn modelId="{C92F9E15-6186-4F9E-89C0-85B802193B35}" type="presOf" srcId="{019A8117-C8DA-408A-82E7-27A995FCFB29}" destId="{CA831AB7-AFC6-42D0-AA2C-A2B2A70647C1}" srcOrd="1" destOrd="0" presId="urn:microsoft.com/office/officeart/2005/8/layout/list1"/>
    <dgm:cxn modelId="{ACA07AFC-E546-442C-BA7A-A1492F27A63D}" srcId="{555F0A69-0314-4A8E-B335-4978B10339BE}" destId="{90C49AC5-E8B9-40E6-B1CE-1C5512AA87C5}" srcOrd="2" destOrd="0" parTransId="{D5534516-F841-42B1-975D-7878461C97AB}" sibTransId="{85E04F6D-99C7-462C-80C2-2E03B65B359B}"/>
    <dgm:cxn modelId="{57E3D285-D089-4DD1-9DBD-D7853D6C5DD1}" type="presOf" srcId="{CDA0A6A3-E3D4-4736-B071-D27A6FC22806}" destId="{0E7A7728-BBE5-45BB-BEFA-E5E53EF33BEB}" srcOrd="0" destOrd="0" presId="urn:microsoft.com/office/officeart/2005/8/layout/list1"/>
    <dgm:cxn modelId="{8996E688-F626-4BC5-9ED9-B98E5FB0E8DE}" type="presOf" srcId="{FD120553-E0C9-4CEF-8386-411CC9D8E803}" destId="{6D8BDB0C-4E11-459A-84AC-965C5DF21216}" srcOrd="0" destOrd="6" presId="urn:microsoft.com/office/officeart/2005/8/layout/list1"/>
    <dgm:cxn modelId="{0BB3962B-8C5A-4065-84FC-94D89535712F}" srcId="{A2B4ED4B-4777-4545-81E8-D5EEBDD902A5}" destId="{73DF5414-F3C9-4214-B0E3-0180C082EB9C}" srcOrd="2" destOrd="0" parTransId="{A6CC151A-8455-449C-930C-20DAB3D8D890}" sibTransId="{B66D7227-F445-46D0-9B8B-DEC0E0B5B932}"/>
    <dgm:cxn modelId="{44C63128-A389-47B3-9DC5-70E5A8F26467}" type="presOf" srcId="{492AFA81-EB81-4C32-843E-C14ED173CFA0}" destId="{6D8BDB0C-4E11-459A-84AC-965C5DF21216}" srcOrd="0" destOrd="1" presId="urn:microsoft.com/office/officeart/2005/8/layout/list1"/>
    <dgm:cxn modelId="{B009DC4F-C06F-495F-A425-234E9B5CD7CE}" type="presOf" srcId="{019A8117-C8DA-408A-82E7-27A995FCFB29}" destId="{0660A731-FEA3-4561-AB45-C0854BDE3AC3}" srcOrd="0" destOrd="0" presId="urn:microsoft.com/office/officeart/2005/8/layout/list1"/>
    <dgm:cxn modelId="{25A4F190-2332-465C-9067-049BDC48D745}" type="presOf" srcId="{CFC87332-69E5-4470-9296-8264A0BAE12E}" destId="{6D8BDB0C-4E11-459A-84AC-965C5DF21216}" srcOrd="0" destOrd="4" presId="urn:microsoft.com/office/officeart/2005/8/layout/list1"/>
    <dgm:cxn modelId="{B6799B95-80BC-42F5-8C16-912B31BA17A1}" type="presOf" srcId="{E2ED2F7D-A1FD-4090-848C-AF1C57B64099}" destId="{E1402C9D-A789-4F9C-BCF4-4ABD3F2B8399}" srcOrd="0" destOrd="3" presId="urn:microsoft.com/office/officeart/2005/8/layout/list1"/>
    <dgm:cxn modelId="{FFE0E51E-7DD5-4E47-9328-24F0B7960232}" srcId="{27FFA421-2D76-47FD-AAF3-C7A684CDDF08}" destId="{D0BE4333-0C33-4791-9354-4144A4D660F1}" srcOrd="3" destOrd="0" parTransId="{DB43CD5D-7994-4CFF-93C8-04588EF9AC64}" sibTransId="{E95617BA-A48F-4ECE-91FC-C8DD41DD150B}"/>
    <dgm:cxn modelId="{698590A7-9906-42D9-B461-F8686E28CE3A}" srcId="{555F0A69-0314-4A8E-B335-4978B10339BE}" destId="{92053A91-E39B-4699-8E6C-9F2520102BDB}" srcOrd="1" destOrd="0" parTransId="{DDB209F4-EFEF-4356-A6ED-C4AAA22B818A}" sibTransId="{981CEE20-3BE2-4ADB-9AC1-63353953FFFC}"/>
    <dgm:cxn modelId="{537E63B7-A4DC-4725-85C8-D69C53C7C0E0}" type="presOf" srcId="{736BBEF5-64F8-4972-9336-26774A2C07D8}" destId="{6D8BDB0C-4E11-459A-84AC-965C5DF21216}" srcOrd="0" destOrd="0" presId="urn:microsoft.com/office/officeart/2005/8/layout/list1"/>
    <dgm:cxn modelId="{6A0EDF6D-4A6F-4BA7-BF23-DD58F23C34F6}" type="presOf" srcId="{52400AF4-675C-4CE8-948D-89BCD772F089}" destId="{0E7A7728-BBE5-45BB-BEFA-E5E53EF33BEB}" srcOrd="0" destOrd="3" presId="urn:microsoft.com/office/officeart/2005/8/layout/list1"/>
    <dgm:cxn modelId="{916A13FB-B933-4D4B-8BB5-73E84E6260B0}" type="presOf" srcId="{2B83A851-8EF5-435E-803A-5C08C08FFA75}" destId="{6D8BDB0C-4E11-459A-84AC-965C5DF21216}" srcOrd="0" destOrd="5" presId="urn:microsoft.com/office/officeart/2005/8/layout/list1"/>
    <dgm:cxn modelId="{0B5429A2-4D69-4B00-8D61-C270A87B715A}" type="presOf" srcId="{2F7F6927-F33A-4885-85F6-654B2002B31D}" destId="{E1402C9D-A789-4F9C-BCF4-4ABD3F2B8399}" srcOrd="0" destOrd="0" presId="urn:microsoft.com/office/officeart/2005/8/layout/list1"/>
    <dgm:cxn modelId="{0B8E8441-CE20-449E-8850-266E1E4F4E8E}" type="presOf" srcId="{73DF5414-F3C9-4214-B0E3-0180C082EB9C}" destId="{FC1C32D3-50B0-4193-B14B-714819AA5B09}" srcOrd="0" destOrd="2" presId="urn:microsoft.com/office/officeart/2005/8/layout/list1"/>
    <dgm:cxn modelId="{1ADEDC6E-5082-4A34-A2C4-5499094F42F3}" srcId="{A2B4ED4B-4777-4545-81E8-D5EEBDD902A5}" destId="{1FBE5072-685F-4FF3-8333-24350E9019B9}" srcOrd="0" destOrd="0" parTransId="{E64909CF-B678-4ABC-8A8A-292A994E6D27}" sibTransId="{18065374-0FC6-4281-B572-B98C20E30171}"/>
    <dgm:cxn modelId="{F401BC91-F926-4328-8F36-AD0EE14772E4}" type="presOf" srcId="{A2B4ED4B-4777-4545-81E8-D5EEBDD902A5}" destId="{C60A113D-E37D-4774-9855-C98599CAD39A}" srcOrd="1" destOrd="0" presId="urn:microsoft.com/office/officeart/2005/8/layout/list1"/>
    <dgm:cxn modelId="{38DCEFEE-914A-4F42-931C-B89CD4198085}" type="presOf" srcId="{A38E8245-8782-47F2-A728-768C8621C3DA}" destId="{E1402C9D-A789-4F9C-BCF4-4ABD3F2B8399}" srcOrd="0" destOrd="1" presId="urn:microsoft.com/office/officeart/2005/8/layout/list1"/>
    <dgm:cxn modelId="{A6B32944-9E73-42F4-974D-BFC5A42BCBF8}" type="presOf" srcId="{555F0A69-0314-4A8E-B335-4978B10339BE}" destId="{EFD0BBED-C9C1-40B2-88AC-189211DE65DA}" srcOrd="0" destOrd="0" presId="urn:microsoft.com/office/officeart/2005/8/layout/list1"/>
    <dgm:cxn modelId="{B797B44A-DA9C-478C-A4F7-0A9193355F1E}" srcId="{B485AB19-A9FE-46E0-93BA-E24CB79B28B9}" destId="{A38E8245-8782-47F2-A728-768C8621C3DA}" srcOrd="1" destOrd="0" parTransId="{3DBE0F3E-ED54-477C-8F68-1147082D8354}" sibTransId="{0D658020-8DC0-4879-95FE-21B27222EA1B}"/>
    <dgm:cxn modelId="{AC594D54-275F-4176-AA1A-CD532F029509}" srcId="{019A8117-C8DA-408A-82E7-27A995FCFB29}" destId="{6CAE1AA6-E1D8-44A5-AF3A-C49D093B096F}" srcOrd="2" destOrd="0" parTransId="{DE17EF76-6B56-4405-899C-96F06CD6F434}" sibTransId="{7EA05E90-9CC7-49ED-9E67-44D28A7288E1}"/>
    <dgm:cxn modelId="{5E1CBED6-A660-42AE-B9BD-2631B8465A90}" type="presParOf" srcId="{E2F44C08-5BA3-422A-9BF4-4384F64C2E07}" destId="{F078F08B-FBD7-425C-8FD3-1F85829D091C}" srcOrd="0" destOrd="0" presId="urn:microsoft.com/office/officeart/2005/8/layout/list1"/>
    <dgm:cxn modelId="{1FD4AA58-9160-49D1-ADE6-36380E1CF288}" type="presParOf" srcId="{F078F08B-FBD7-425C-8FD3-1F85829D091C}" destId="{7D191023-D02D-4D7E-ACAB-9F3B04B16685}" srcOrd="0" destOrd="0" presId="urn:microsoft.com/office/officeart/2005/8/layout/list1"/>
    <dgm:cxn modelId="{6EB485D8-FC33-483F-9E1C-D0E1B3324115}" type="presParOf" srcId="{F078F08B-FBD7-425C-8FD3-1F85829D091C}" destId="{D93DF8EE-BB47-43D9-9AD4-FF9CD434B586}" srcOrd="1" destOrd="0" presId="urn:microsoft.com/office/officeart/2005/8/layout/list1"/>
    <dgm:cxn modelId="{0CD26319-9D77-4611-87EF-2659CD526070}" type="presParOf" srcId="{E2F44C08-5BA3-422A-9BF4-4384F64C2E07}" destId="{2B1E58A1-C819-4456-9053-669991FF3768}" srcOrd="1" destOrd="0" presId="urn:microsoft.com/office/officeart/2005/8/layout/list1"/>
    <dgm:cxn modelId="{9D4C1034-D7A8-4AE8-A840-D292210AB64B}" type="presParOf" srcId="{E2F44C08-5BA3-422A-9BF4-4384F64C2E07}" destId="{E1402C9D-A789-4F9C-BCF4-4ABD3F2B8399}" srcOrd="2" destOrd="0" presId="urn:microsoft.com/office/officeart/2005/8/layout/list1"/>
    <dgm:cxn modelId="{C4BA0485-FF6B-42F5-99E3-5038B64B757F}" type="presParOf" srcId="{E2F44C08-5BA3-422A-9BF4-4384F64C2E07}" destId="{DDACE698-7115-42AB-AFAC-EFBAC91F4AD1}" srcOrd="3" destOrd="0" presId="urn:microsoft.com/office/officeart/2005/8/layout/list1"/>
    <dgm:cxn modelId="{90ED2D84-D3C2-4B60-A3E9-296A7CA4C79E}" type="presParOf" srcId="{E2F44C08-5BA3-422A-9BF4-4384F64C2E07}" destId="{A6DC2871-B593-49DF-B8AB-3418DE77FD72}" srcOrd="4" destOrd="0" presId="urn:microsoft.com/office/officeart/2005/8/layout/list1"/>
    <dgm:cxn modelId="{8E4E9F22-5E95-4103-8D44-E3A7ADDE9DE2}" type="presParOf" srcId="{A6DC2871-B593-49DF-B8AB-3418DE77FD72}" destId="{5E9D1BAE-54F0-4209-B331-94A531F353BE}" srcOrd="0" destOrd="0" presId="urn:microsoft.com/office/officeart/2005/8/layout/list1"/>
    <dgm:cxn modelId="{6AA121B0-3B43-4BEF-8754-7E88D6DFD5D9}" type="presParOf" srcId="{A6DC2871-B593-49DF-B8AB-3418DE77FD72}" destId="{C60A113D-E37D-4774-9855-C98599CAD39A}" srcOrd="1" destOrd="0" presId="urn:microsoft.com/office/officeart/2005/8/layout/list1"/>
    <dgm:cxn modelId="{FB7C6880-737D-4C63-8BCE-768483E43B6A}" type="presParOf" srcId="{E2F44C08-5BA3-422A-9BF4-4384F64C2E07}" destId="{E4C85268-A724-4D15-ACB5-253C88C55C09}" srcOrd="5" destOrd="0" presId="urn:microsoft.com/office/officeart/2005/8/layout/list1"/>
    <dgm:cxn modelId="{A9E59C4A-71B7-4F17-9E82-BBDA5A84CDF2}" type="presParOf" srcId="{E2F44C08-5BA3-422A-9BF4-4384F64C2E07}" destId="{FC1C32D3-50B0-4193-B14B-714819AA5B09}" srcOrd="6" destOrd="0" presId="urn:microsoft.com/office/officeart/2005/8/layout/list1"/>
    <dgm:cxn modelId="{CD575DDD-540D-4F8E-8F18-8C0C6DBFDC6E}" type="presParOf" srcId="{E2F44C08-5BA3-422A-9BF4-4384F64C2E07}" destId="{12EF1686-241C-496C-A637-818934B8A6E8}" srcOrd="7" destOrd="0" presId="urn:microsoft.com/office/officeart/2005/8/layout/list1"/>
    <dgm:cxn modelId="{4B7B9749-C087-4D29-A575-6A8A38B29B29}" type="presParOf" srcId="{E2F44C08-5BA3-422A-9BF4-4384F64C2E07}" destId="{B893125B-7030-47EA-8F3B-1ABDE35F5760}" srcOrd="8" destOrd="0" presId="urn:microsoft.com/office/officeart/2005/8/layout/list1"/>
    <dgm:cxn modelId="{80B26F6D-41EE-42EC-8427-D0987F402030}" type="presParOf" srcId="{B893125B-7030-47EA-8F3B-1ABDE35F5760}" destId="{0660A731-FEA3-4561-AB45-C0854BDE3AC3}" srcOrd="0" destOrd="0" presId="urn:microsoft.com/office/officeart/2005/8/layout/list1"/>
    <dgm:cxn modelId="{A0C41421-7497-4A2B-942D-93753CF82332}" type="presParOf" srcId="{B893125B-7030-47EA-8F3B-1ABDE35F5760}" destId="{CA831AB7-AFC6-42D0-AA2C-A2B2A70647C1}" srcOrd="1" destOrd="0" presId="urn:microsoft.com/office/officeart/2005/8/layout/list1"/>
    <dgm:cxn modelId="{6AAB7721-E3E1-481E-880A-EDF30953B7AD}" type="presParOf" srcId="{E2F44C08-5BA3-422A-9BF4-4384F64C2E07}" destId="{4B0C19AA-CE81-48C5-A6F7-344668259468}" srcOrd="9" destOrd="0" presId="urn:microsoft.com/office/officeart/2005/8/layout/list1"/>
    <dgm:cxn modelId="{977CBF44-BA89-4FFE-A039-EA8ED80957BA}" type="presParOf" srcId="{E2F44C08-5BA3-422A-9BF4-4384F64C2E07}" destId="{6D8BDB0C-4E11-459A-84AC-965C5DF21216}" srcOrd="10" destOrd="0" presId="urn:microsoft.com/office/officeart/2005/8/layout/list1"/>
    <dgm:cxn modelId="{E6F1FE89-D0E4-4787-A6E1-5D20CED203AE}" type="presParOf" srcId="{E2F44C08-5BA3-422A-9BF4-4384F64C2E07}" destId="{2F1FAE85-D36F-488D-8C7A-B33BD24179C4}" srcOrd="11" destOrd="0" presId="urn:microsoft.com/office/officeart/2005/8/layout/list1"/>
    <dgm:cxn modelId="{A5B94947-CCC2-40D3-9930-2D65E53EFB3B}" type="presParOf" srcId="{E2F44C08-5BA3-422A-9BF4-4384F64C2E07}" destId="{A156D21C-1031-4369-B47F-6401578CCF8C}" srcOrd="12" destOrd="0" presId="urn:microsoft.com/office/officeart/2005/8/layout/list1"/>
    <dgm:cxn modelId="{BCCF8B06-CAAE-4134-951B-E409A45984B4}" type="presParOf" srcId="{A156D21C-1031-4369-B47F-6401578CCF8C}" destId="{5CFA9DEB-63B1-4E4C-AC17-4137C7EA85B6}" srcOrd="0" destOrd="0" presId="urn:microsoft.com/office/officeart/2005/8/layout/list1"/>
    <dgm:cxn modelId="{AC070946-EBCA-4656-A153-31BDB9EEBBCB}" type="presParOf" srcId="{A156D21C-1031-4369-B47F-6401578CCF8C}" destId="{0078641C-6B1C-44F5-B861-29760541D5D7}" srcOrd="1" destOrd="0" presId="urn:microsoft.com/office/officeart/2005/8/layout/list1"/>
    <dgm:cxn modelId="{B8B74642-D79D-49CA-B711-B6AB143B904A}" type="presParOf" srcId="{E2F44C08-5BA3-422A-9BF4-4384F64C2E07}" destId="{B5D7EA63-D0BF-4D82-B4E3-03C3DF2ACDEC}" srcOrd="13" destOrd="0" presId="urn:microsoft.com/office/officeart/2005/8/layout/list1"/>
    <dgm:cxn modelId="{ACE88B4D-8E17-4DF2-9F13-6953B63255AC}" type="presParOf" srcId="{E2F44C08-5BA3-422A-9BF4-4384F64C2E07}" destId="{0E7A7728-BBE5-45BB-BEFA-E5E53EF33BEB}" srcOrd="14" destOrd="0" presId="urn:microsoft.com/office/officeart/2005/8/layout/list1"/>
    <dgm:cxn modelId="{EE0A3244-0B4B-452D-9ADF-594EA53D3717}" type="presParOf" srcId="{E2F44C08-5BA3-422A-9BF4-4384F64C2E07}" destId="{DDE9DB0A-C82F-4BEE-A729-877D85769EDE}" srcOrd="15" destOrd="0" presId="urn:microsoft.com/office/officeart/2005/8/layout/list1"/>
    <dgm:cxn modelId="{952C8758-C87E-40F5-BFC8-0A91FFC4A3A4}" type="presParOf" srcId="{E2F44C08-5BA3-422A-9BF4-4384F64C2E07}" destId="{B7C2F69C-AA35-49DE-AEBF-4EBE2469F8CF}" srcOrd="16" destOrd="0" presId="urn:microsoft.com/office/officeart/2005/8/layout/list1"/>
    <dgm:cxn modelId="{7B47739E-1ECB-4306-A7D0-7A7E26F19174}" type="presParOf" srcId="{B7C2F69C-AA35-49DE-AEBF-4EBE2469F8CF}" destId="{EFD0BBED-C9C1-40B2-88AC-189211DE65DA}" srcOrd="0" destOrd="0" presId="urn:microsoft.com/office/officeart/2005/8/layout/list1"/>
    <dgm:cxn modelId="{3E9985DC-ABFE-4F25-80CA-69F386CD0469}" type="presParOf" srcId="{B7C2F69C-AA35-49DE-AEBF-4EBE2469F8CF}" destId="{3A2F9011-9878-4654-892F-7378B6CF96AF}" srcOrd="1" destOrd="0" presId="urn:microsoft.com/office/officeart/2005/8/layout/list1"/>
    <dgm:cxn modelId="{6AB831C5-884B-4AE8-974A-4A63F60941E4}" type="presParOf" srcId="{E2F44C08-5BA3-422A-9BF4-4384F64C2E07}" destId="{C39460F6-ED8C-47F9-A8BD-1F77C0D72F3B}" srcOrd="17" destOrd="0" presId="urn:microsoft.com/office/officeart/2005/8/layout/list1"/>
    <dgm:cxn modelId="{82C7F9F9-B7E1-4A4D-8B33-290833A3FDBA}" type="presParOf" srcId="{E2F44C08-5BA3-422A-9BF4-4384F64C2E07}" destId="{A33FACE3-6F2C-4CF8-A270-7F835C07386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02C9D-A789-4F9C-BCF4-4ABD3F2B8399}">
      <dsp:nvSpPr>
        <dsp:cNvPr id="0" name=""/>
        <dsp:cNvSpPr/>
      </dsp:nvSpPr>
      <dsp:spPr>
        <a:xfrm>
          <a:off x="0" y="81337"/>
          <a:ext cx="11199616" cy="1098940"/>
        </a:xfrm>
        <a:prstGeom prst="rect">
          <a:avLst/>
        </a:prstGeom>
        <a:solidFill>
          <a:sysClr val="window" lastClr="FFFFFF">
            <a:alpha val="90000"/>
            <a:hueOff val="0"/>
            <a:satOff val="0"/>
            <a:lumOff val="0"/>
            <a:alphaOff val="0"/>
          </a:sysClr>
        </a:solidFill>
        <a:ln w="6350" cap="flat" cmpd="sng" algn="ctr">
          <a:solidFill>
            <a:srgbClr val="ED7D31">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869215" tIns="152294" rIns="869215" bIns="78232" numCol="1" spcCol="1270" anchor="t" anchorCtr="0">
          <a:noAutofit/>
        </a:bodyPr>
        <a:lstStyle/>
        <a:p>
          <a:pPr marL="57150" lvl="1" indent="-57150" algn="l" defTabSz="466725">
            <a:lnSpc>
              <a:spcPct val="90000"/>
            </a:lnSpc>
            <a:spcBef>
              <a:spcPct val="0"/>
            </a:spcBef>
            <a:spcAft>
              <a:spcPct val="15000"/>
            </a:spcAft>
            <a:buChar char="••"/>
          </a:pPr>
          <a:r>
            <a:rPr lang="en-ZA"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Develop:  FM&amp;S programme toolkit; programme review strategy; </a:t>
          </a: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Monitoring Approach; Targeting Strategy; </a:t>
          </a:r>
          <a:r>
            <a:rPr lang="en-ZA"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Training Toolkit; Knowledge Management Strategy</a:t>
          </a:r>
          <a:endParaRPr lang="en-US" sz="105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ZA"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Programme Review and Reporting Strategy</a:t>
          </a:r>
          <a:endParaRPr lang="en-ZA" sz="105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ZA" sz="105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Develop joint annual implementation plans</a:t>
          </a:r>
        </a:p>
        <a:p>
          <a:pPr marL="57150" lvl="1" indent="-57150" algn="l" defTabSz="466725">
            <a:lnSpc>
              <a:spcPct val="90000"/>
            </a:lnSpc>
            <a:spcBef>
              <a:spcPct val="0"/>
            </a:spcBef>
            <a:spcAft>
              <a:spcPct val="15000"/>
            </a:spcAft>
            <a:buChar char="••"/>
          </a:pPr>
          <a:r>
            <a:rPr lang="en-ZA"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pre-research to identify priority areas for monitoring</a:t>
          </a:r>
          <a:endParaRPr lang="en-ZA" sz="105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ZA" sz="105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Training </a:t>
          </a:r>
        </a:p>
      </dsp:txBody>
      <dsp:txXfrm>
        <a:off x="0" y="81337"/>
        <a:ext cx="11199616" cy="1098940"/>
      </dsp:txXfrm>
    </dsp:sp>
    <dsp:sp modelId="{D93DF8EE-BB47-43D9-9AD4-FF9CD434B586}">
      <dsp:nvSpPr>
        <dsp:cNvPr id="0" name=""/>
        <dsp:cNvSpPr/>
      </dsp:nvSpPr>
      <dsp:spPr>
        <a:xfrm>
          <a:off x="0" y="57495"/>
          <a:ext cx="7917536" cy="142717"/>
        </a:xfrm>
        <a:prstGeom prst="roundRect">
          <a:avLst/>
        </a:prstGeom>
        <a:solidFill>
          <a:schemeClr val="accent5">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6323" tIns="0" rIns="296323" bIns="0" numCol="1" spcCol="1270" anchor="ctr" anchorCtr="0">
          <a:noAutofit/>
        </a:bodyPr>
        <a:lstStyle/>
        <a:p>
          <a:pPr lvl="0" algn="l" defTabSz="533400">
            <a:lnSpc>
              <a:spcPct val="90000"/>
            </a:lnSpc>
            <a:spcBef>
              <a:spcPct val="0"/>
            </a:spcBef>
            <a:spcAft>
              <a:spcPct val="35000"/>
            </a:spcAft>
          </a:pPr>
          <a:endParaRPr lang="en-US" sz="1200" b="1" kern="1200" dirty="0" smtClean="0">
            <a:solidFill>
              <a:sysClr val="windowText" lastClr="000000"/>
            </a:solidFill>
            <a:latin typeface="Arial" panose="020B0604020202020204" pitchFamily="34" charset="0"/>
            <a:ea typeface="+mn-ea"/>
            <a:cs typeface="Arial" panose="020B0604020202020204" pitchFamily="34" charset="0"/>
          </a:endParaRPr>
        </a:p>
        <a:p>
          <a:pPr lvl="0" algn="l" defTabSz="533400">
            <a:lnSpc>
              <a:spcPct val="90000"/>
            </a:lnSpc>
            <a:spcBef>
              <a:spcPct val="0"/>
            </a:spcBef>
            <a:spcAft>
              <a:spcPct val="35000"/>
            </a:spcAft>
          </a:pPr>
          <a:r>
            <a:rPr lang="en-US" sz="1400" b="1" kern="1200" dirty="0" smtClean="0">
              <a:solidFill>
                <a:sysClr val="windowText" lastClr="000000"/>
              </a:solidFill>
              <a:latin typeface="Arial" panose="020B0604020202020204" pitchFamily="34" charset="0"/>
              <a:ea typeface="+mn-ea"/>
              <a:cs typeface="Arial" panose="020B0604020202020204" pitchFamily="34" charset="0"/>
            </a:rPr>
            <a:t>STEP ONE</a:t>
          </a:r>
          <a:r>
            <a:rPr lang="en-US" sz="1400" b="1" kern="1200" dirty="0">
              <a:solidFill>
                <a:sysClr val="windowText" lastClr="000000"/>
              </a:solidFill>
              <a:latin typeface="Arial" panose="020B0604020202020204" pitchFamily="34" charset="0"/>
              <a:ea typeface="+mn-ea"/>
              <a:cs typeface="Arial" panose="020B0604020202020204" pitchFamily="34" charset="0"/>
            </a:rPr>
            <a:t>: PLANNING</a:t>
          </a:r>
        </a:p>
        <a:p>
          <a:pPr lvl="0" algn="l" defTabSz="533400">
            <a:lnSpc>
              <a:spcPct val="90000"/>
            </a:lnSpc>
            <a:spcBef>
              <a:spcPct val="0"/>
            </a:spcBef>
            <a:spcAft>
              <a:spcPct val="35000"/>
            </a:spcAft>
          </a:pPr>
          <a:endParaRPr lang="en-US" sz="800" b="1" kern="1200" dirty="0">
            <a:solidFill>
              <a:sysClr val="windowText" lastClr="000000"/>
            </a:solidFill>
            <a:latin typeface="Arial" panose="020B0604020202020204" pitchFamily="34" charset="0"/>
            <a:ea typeface="+mn-ea"/>
            <a:cs typeface="Arial" panose="020B0604020202020204" pitchFamily="34" charset="0"/>
          </a:endParaRPr>
        </a:p>
      </dsp:txBody>
      <dsp:txXfrm>
        <a:off x="6967" y="64462"/>
        <a:ext cx="7903602" cy="128783"/>
      </dsp:txXfrm>
    </dsp:sp>
    <dsp:sp modelId="{FC1C32D3-50B0-4193-B14B-714819AA5B09}">
      <dsp:nvSpPr>
        <dsp:cNvPr id="0" name=""/>
        <dsp:cNvSpPr/>
      </dsp:nvSpPr>
      <dsp:spPr>
        <a:xfrm>
          <a:off x="0" y="1270161"/>
          <a:ext cx="11199616" cy="730307"/>
        </a:xfrm>
        <a:prstGeom prst="rect">
          <a:avLst/>
        </a:prstGeom>
        <a:solidFill>
          <a:sysClr val="window" lastClr="FFFFFF">
            <a:alpha val="90000"/>
            <a:hueOff val="0"/>
            <a:satOff val="0"/>
            <a:lumOff val="0"/>
            <a:alphaOff val="0"/>
          </a:sysClr>
        </a:solidFill>
        <a:ln w="6350" cap="flat" cmpd="sng" algn="ctr">
          <a:solidFill>
            <a:srgbClr val="A5A5A5">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869215" tIns="152294" rIns="869215" bIns="78232" numCol="1" spcCol="1270" anchor="t" anchorCtr="0">
          <a:noAutofit/>
        </a:bodyPr>
        <a:lstStyle/>
        <a:p>
          <a:pPr marL="57150" lvl="1" indent="-57150" algn="l" defTabSz="466725">
            <a:lnSpc>
              <a:spcPct val="90000"/>
            </a:lnSpc>
            <a:spcBef>
              <a:spcPct val="0"/>
            </a:spcBef>
            <a:spcAft>
              <a:spcPct val="15000"/>
            </a:spcAft>
            <a:buChar char="••"/>
          </a:pPr>
          <a:r>
            <a:rPr lang="en-US"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Unannounced/announced on-</a:t>
          </a: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site</a:t>
          </a:r>
          <a:r>
            <a:rPr lang="en-US"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monitoring </a:t>
          </a:r>
          <a:endParaRPr lang="en-US"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Site verification monitoring </a:t>
          </a:r>
          <a:endParaRPr lang="en-US"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Community/Citizen based monitoring</a:t>
          </a:r>
          <a:endParaRPr lang="en-US"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endParaRPr lang="en-US" sz="105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0" y="1270161"/>
        <a:ext cx="11199616" cy="730307"/>
      </dsp:txXfrm>
    </dsp:sp>
    <dsp:sp modelId="{C60A113D-E37D-4774-9855-C98599CAD39A}">
      <dsp:nvSpPr>
        <dsp:cNvPr id="0" name=""/>
        <dsp:cNvSpPr/>
      </dsp:nvSpPr>
      <dsp:spPr>
        <a:xfrm>
          <a:off x="0" y="1214419"/>
          <a:ext cx="7839731" cy="131615"/>
        </a:xfrm>
        <a:prstGeom prst="roundRect">
          <a:avLst/>
        </a:prstGeom>
        <a:solidFill>
          <a:schemeClr val="accent3">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6323" tIns="0" rIns="296323" bIns="0" numCol="1" spcCol="1270" anchor="ctr" anchorCtr="0">
          <a:noAutofit/>
        </a:bodyPr>
        <a:lstStyle/>
        <a:p>
          <a:pPr lvl="0" algn="l" defTabSz="622300">
            <a:lnSpc>
              <a:spcPct val="90000"/>
            </a:lnSpc>
            <a:spcBef>
              <a:spcPct val="0"/>
            </a:spcBef>
            <a:spcAft>
              <a:spcPct val="35000"/>
            </a:spcAft>
          </a:pPr>
          <a:r>
            <a:rPr lang="en-US" sz="1400" b="1" kern="1200" dirty="0">
              <a:solidFill>
                <a:sysClr val="windowText" lastClr="000000"/>
              </a:solidFill>
              <a:latin typeface="Arial" panose="020B0604020202020204" pitchFamily="34" charset="0"/>
              <a:ea typeface="+mn-ea"/>
              <a:cs typeface="Arial" panose="020B0604020202020204" pitchFamily="34" charset="0"/>
            </a:rPr>
            <a:t>STEP TWO: IMPLEMENTATION</a:t>
          </a:r>
        </a:p>
      </dsp:txBody>
      <dsp:txXfrm>
        <a:off x="6425" y="1220844"/>
        <a:ext cx="7826881" cy="118765"/>
      </dsp:txXfrm>
    </dsp:sp>
    <dsp:sp modelId="{6D8BDB0C-4E11-459A-84AC-965C5DF21216}">
      <dsp:nvSpPr>
        <dsp:cNvPr id="0" name=""/>
        <dsp:cNvSpPr/>
      </dsp:nvSpPr>
      <dsp:spPr>
        <a:xfrm>
          <a:off x="0" y="2090353"/>
          <a:ext cx="11199616" cy="1151638"/>
        </a:xfrm>
        <a:prstGeom prst="rect">
          <a:avLst/>
        </a:prstGeom>
        <a:solidFill>
          <a:sysClr val="window" lastClr="FFFFFF">
            <a:alpha val="90000"/>
            <a:hueOff val="0"/>
            <a:satOff val="0"/>
            <a:lumOff val="0"/>
            <a:alphaOff val="0"/>
          </a:sysClr>
        </a:solidFill>
        <a:ln w="6350" cap="flat" cmpd="sng" algn="ctr">
          <a:solidFill>
            <a:srgbClr val="FFC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869215" tIns="152294" rIns="869215" bIns="78232" numCol="1" spcCol="1270" anchor="t" anchorCtr="0">
          <a:noAutofit/>
        </a:bodyPr>
        <a:lstStyle/>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Hold feedback sessions to present findings  </a:t>
          </a:r>
          <a:endParaRPr lang="en-US"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root-cause analysis and prioritise areas of improvement </a:t>
          </a:r>
          <a:endParaRPr lang="en-US"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Finalise improvement plans</a:t>
          </a:r>
          <a:endParaRPr lang="en-US" sz="1050" b="0" i="1"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Agree on reporting format and timeframe</a:t>
          </a:r>
          <a:endParaRPr lang="en-US" sz="1050" b="0" i="1"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Communicate monitoring and feedback plans to broader community</a:t>
          </a:r>
          <a:endParaRPr lang="en-US" sz="1050" b="0" i="1"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endParaRPr lang="en-US" sz="1050" b="1" i="1"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endParaRPr lang="en-US" sz="1050" b="1" i="1"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0" y="2090353"/>
        <a:ext cx="11199616" cy="1151638"/>
      </dsp:txXfrm>
    </dsp:sp>
    <dsp:sp modelId="{CA831AB7-AFC6-42D0-AA2C-A2B2A70647C1}">
      <dsp:nvSpPr>
        <dsp:cNvPr id="0" name=""/>
        <dsp:cNvSpPr/>
      </dsp:nvSpPr>
      <dsp:spPr>
        <a:xfrm>
          <a:off x="0" y="2024544"/>
          <a:ext cx="7839731" cy="131615"/>
        </a:xfrm>
        <a:prstGeom prst="roundRect">
          <a:avLst/>
        </a:prstGeom>
        <a:solidFill>
          <a:schemeClr val="accent6">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6323" tIns="0" rIns="296323" bIns="0" numCol="1" spcCol="1270" anchor="ctr" anchorCtr="0">
          <a:noAutofit/>
        </a:bodyPr>
        <a:lstStyle/>
        <a:p>
          <a:pPr lvl="0" algn="l" defTabSz="622300">
            <a:lnSpc>
              <a:spcPct val="90000"/>
            </a:lnSpc>
            <a:spcBef>
              <a:spcPct val="0"/>
            </a:spcBef>
            <a:spcAft>
              <a:spcPct val="35000"/>
            </a:spcAft>
          </a:pPr>
          <a:r>
            <a:rPr lang="en-US" sz="1400" b="1" kern="1200" dirty="0">
              <a:solidFill>
                <a:sysClr val="windowText" lastClr="000000"/>
              </a:solidFill>
              <a:latin typeface="Arial" panose="020B0604020202020204" pitchFamily="34" charset="0"/>
              <a:ea typeface="+mn-ea"/>
              <a:cs typeface="Arial" panose="020B0604020202020204" pitchFamily="34" charset="0"/>
            </a:rPr>
            <a:t>STEP THREE: COMMUNICATING AND COMMITING ON RESULTS</a:t>
          </a:r>
        </a:p>
      </dsp:txBody>
      <dsp:txXfrm>
        <a:off x="6425" y="2030969"/>
        <a:ext cx="7826881" cy="118765"/>
      </dsp:txXfrm>
    </dsp:sp>
    <dsp:sp modelId="{0E7A7728-BBE5-45BB-BEFA-E5E53EF33BEB}">
      <dsp:nvSpPr>
        <dsp:cNvPr id="0" name=""/>
        <dsp:cNvSpPr/>
      </dsp:nvSpPr>
      <dsp:spPr>
        <a:xfrm>
          <a:off x="0" y="3331876"/>
          <a:ext cx="11199616" cy="1086195"/>
        </a:xfrm>
        <a:prstGeom prst="rect">
          <a:avLst/>
        </a:prstGeom>
        <a:solidFill>
          <a:schemeClr val="accent4">
            <a:lumMod val="20000"/>
            <a:lumOff val="8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869215" tIns="152294" rIns="869215" bIns="78232" numCol="1" spcCol="1270" anchor="t" anchorCtr="0">
          <a:noAutofit/>
        </a:bodyPr>
        <a:lstStyle/>
        <a:p>
          <a:pPr marL="57150" lvl="1" indent="-57150" algn="l" defTabSz="466725">
            <a:lnSpc>
              <a:spcPct val="90000"/>
            </a:lnSpc>
            <a:spcBef>
              <a:spcPct val="0"/>
            </a:spcBef>
            <a:spcAft>
              <a:spcPct val="15000"/>
            </a:spcAft>
            <a:buChar char="••"/>
          </a:pPr>
          <a:r>
            <a:rPr lang="en-US"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Identify: Areas for facilitated monitoring by DPME and OTP; Governance Structures to monitor commitments</a:t>
          </a:r>
          <a:endParaRPr lang="en-US"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US"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Multi- stakeholder engagements</a:t>
          </a:r>
        </a:p>
        <a:p>
          <a:pPr marL="57150" lvl="1" indent="-57150" algn="l" defTabSz="466725">
            <a:lnSpc>
              <a:spcPct val="90000"/>
            </a:lnSpc>
            <a:spcBef>
              <a:spcPct val="0"/>
            </a:spcBef>
            <a:spcAft>
              <a:spcPct val="15000"/>
            </a:spcAft>
            <a:buChar char="••"/>
          </a:pPr>
          <a:r>
            <a:rPr lang="en-US"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Update improvement plan based on the stakeholder engagements</a:t>
          </a:r>
          <a:endParaRPr lang="en-ZA"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Improvement monitoring and site verification based on reported progress</a:t>
          </a:r>
          <a:endParaRPr lang="en-ZA"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ZA" sz="1050" b="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Update site/facility monitoring reports</a:t>
          </a:r>
          <a:endParaRPr lang="en-ZA" sz="1050" b="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endParaRPr lang="en-ZA" sz="1050" b="1"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0" y="3331876"/>
        <a:ext cx="11199616" cy="1086195"/>
      </dsp:txXfrm>
    </dsp:sp>
    <dsp:sp modelId="{0078641C-6B1C-44F5-B861-29760541D5D7}">
      <dsp:nvSpPr>
        <dsp:cNvPr id="0" name=""/>
        <dsp:cNvSpPr/>
      </dsp:nvSpPr>
      <dsp:spPr>
        <a:xfrm>
          <a:off x="0" y="3256002"/>
          <a:ext cx="7839731" cy="131615"/>
        </a:xfrm>
        <a:prstGeom prst="roundRect">
          <a:avLst/>
        </a:prstGeom>
        <a:solidFill>
          <a:schemeClr val="accent3">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6323" tIns="0" rIns="296323" bIns="0" numCol="1" spcCol="1270" anchor="ctr" anchorCtr="0">
          <a:noAutofit/>
        </a:bodyPr>
        <a:lstStyle/>
        <a:p>
          <a:pPr lvl="0" algn="l" defTabSz="622300">
            <a:lnSpc>
              <a:spcPct val="90000"/>
            </a:lnSpc>
            <a:spcBef>
              <a:spcPct val="0"/>
            </a:spcBef>
            <a:spcAft>
              <a:spcPct val="35000"/>
            </a:spcAft>
          </a:pPr>
          <a:r>
            <a:rPr lang="en-US" sz="1400" b="1" kern="1200" dirty="0">
              <a:solidFill>
                <a:sysClr val="windowText" lastClr="000000"/>
              </a:solidFill>
              <a:latin typeface="Arial" panose="020B0604020202020204" pitchFamily="34" charset="0"/>
              <a:ea typeface="+mn-ea"/>
              <a:cs typeface="Arial" panose="020B0604020202020204" pitchFamily="34" charset="0"/>
            </a:rPr>
            <a:t>STEP FOUR: SUPPORT IMPROVEMENT PLANNING AND MONITOR PROGRESS</a:t>
          </a:r>
        </a:p>
      </dsp:txBody>
      <dsp:txXfrm>
        <a:off x="6425" y="3262427"/>
        <a:ext cx="7826881" cy="118765"/>
      </dsp:txXfrm>
    </dsp:sp>
    <dsp:sp modelId="{A33FACE3-6F2C-4CF8-A270-7F835C073862}">
      <dsp:nvSpPr>
        <dsp:cNvPr id="0" name=""/>
        <dsp:cNvSpPr/>
      </dsp:nvSpPr>
      <dsp:spPr>
        <a:xfrm>
          <a:off x="0" y="4507955"/>
          <a:ext cx="11199616" cy="766406"/>
        </a:xfrm>
        <a:prstGeom prst="rect">
          <a:avLst/>
        </a:prstGeom>
        <a:solidFill>
          <a:sysClr val="window" lastClr="FFFFFF">
            <a:alpha val="90000"/>
            <a:hueOff val="0"/>
            <a:satOff val="0"/>
            <a:lumOff val="0"/>
            <a:alphaOff val="0"/>
          </a:sysClr>
        </a:solidFill>
        <a:ln w="6350" cap="flat" cmpd="sng" algn="ctr">
          <a:solidFill>
            <a:srgbClr val="70AD47">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869215" tIns="152294" rIns="869215" bIns="78232" numCol="1" spcCol="1270" anchor="t" anchorCtr="0">
          <a:noAutofit/>
        </a:bodyPr>
        <a:lstStyle/>
        <a:p>
          <a:pPr marL="57150" lvl="1" indent="-57150" algn="l" defTabSz="466725">
            <a:lnSpc>
              <a:spcPct val="90000"/>
            </a:lnSpc>
            <a:spcBef>
              <a:spcPct val="0"/>
            </a:spcBef>
            <a:spcAft>
              <a:spcPct val="15000"/>
            </a:spcAft>
            <a:buChar char="••"/>
          </a:pPr>
          <a:r>
            <a:rPr lang="en-US"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Provincial Programme Reviews</a:t>
          </a:r>
          <a:endParaRPr lang="en-US" sz="1050" b="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ZA"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Annual Review Workshop</a:t>
          </a:r>
          <a:endParaRPr lang="en-ZA" sz="1050" b="0" i="1"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ZA"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Integrated Reporting</a:t>
          </a:r>
          <a:endParaRPr lang="en-ZA" sz="1050" b="0" i="1"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57150" lvl="1" indent="-57150" algn="l" defTabSz="466725">
            <a:lnSpc>
              <a:spcPct val="90000"/>
            </a:lnSpc>
            <a:spcBef>
              <a:spcPct val="0"/>
            </a:spcBef>
            <a:spcAft>
              <a:spcPct val="15000"/>
            </a:spcAft>
            <a:buChar char="••"/>
          </a:pPr>
          <a:r>
            <a:rPr lang="en-ZA" sz="1050" b="0" i="1" kern="1200" baseline="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Produce Knowledge Products</a:t>
          </a:r>
          <a:endParaRPr lang="en-ZA" sz="1050" b="0" i="1" kern="1200" baseline="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0" y="4507955"/>
        <a:ext cx="11199616" cy="766406"/>
      </dsp:txXfrm>
    </dsp:sp>
    <dsp:sp modelId="{3A2F9011-9878-4654-892F-7378B6CF96AF}">
      <dsp:nvSpPr>
        <dsp:cNvPr id="0" name=""/>
        <dsp:cNvSpPr/>
      </dsp:nvSpPr>
      <dsp:spPr>
        <a:xfrm>
          <a:off x="0" y="4406177"/>
          <a:ext cx="7839731" cy="131615"/>
        </a:xfrm>
        <a:prstGeom prst="roundRect">
          <a:avLst/>
        </a:prstGeom>
        <a:solidFill>
          <a:schemeClr val="accent1">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6323" tIns="0" rIns="296323" bIns="0" numCol="1" spcCol="1270" anchor="ctr" anchorCtr="0">
          <a:noAutofit/>
        </a:bodyPr>
        <a:lstStyle/>
        <a:p>
          <a:pPr lvl="0" algn="l" defTabSz="622300">
            <a:lnSpc>
              <a:spcPct val="90000"/>
            </a:lnSpc>
            <a:spcBef>
              <a:spcPct val="0"/>
            </a:spcBef>
            <a:spcAft>
              <a:spcPct val="35000"/>
            </a:spcAft>
          </a:pPr>
          <a:r>
            <a:rPr lang="en-US" sz="1400" b="1" kern="1200" dirty="0">
              <a:solidFill>
                <a:sysClr val="windowText" lastClr="000000"/>
              </a:solidFill>
              <a:latin typeface="Arial" panose="020B0604020202020204" pitchFamily="34" charset="0"/>
              <a:ea typeface="+mn-ea"/>
              <a:cs typeface="Arial" panose="020B0604020202020204" pitchFamily="34" charset="0"/>
            </a:rPr>
            <a:t>STEP FIVE: PROGRAMME </a:t>
          </a:r>
          <a:r>
            <a:rPr lang="en-US" sz="1400" b="1" kern="1200" dirty="0" smtClean="0">
              <a:solidFill>
                <a:sysClr val="windowText" lastClr="000000"/>
              </a:solidFill>
              <a:latin typeface="Arial" panose="020B0604020202020204" pitchFamily="34" charset="0"/>
              <a:ea typeface="+mn-ea"/>
              <a:cs typeface="Arial" panose="020B0604020202020204" pitchFamily="34" charset="0"/>
            </a:rPr>
            <a:t>REVIEWS </a:t>
          </a:r>
          <a:r>
            <a:rPr lang="en-US" sz="1400" b="1" kern="1200" dirty="0">
              <a:solidFill>
                <a:sysClr val="windowText" lastClr="000000"/>
              </a:solidFill>
              <a:latin typeface="Arial" panose="020B0604020202020204" pitchFamily="34" charset="0"/>
              <a:ea typeface="+mn-ea"/>
              <a:cs typeface="Arial" panose="020B0604020202020204" pitchFamily="34" charset="0"/>
            </a:rPr>
            <a:t>AND REPORTING </a:t>
          </a:r>
        </a:p>
      </dsp:txBody>
      <dsp:txXfrm>
        <a:off x="6425" y="4412602"/>
        <a:ext cx="7826881" cy="1187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1"/>
            <a:ext cx="2945659" cy="496332"/>
          </a:xfrm>
          <a:prstGeom prst="rect">
            <a:avLst/>
          </a:prstGeom>
        </p:spPr>
        <p:txBody>
          <a:bodyPr vert="horz" lIns="91440" tIns="45720" rIns="91440" bIns="45720" rtlCol="0"/>
          <a:lstStyle>
            <a:lvl1pPr algn="r">
              <a:defRPr sz="1200"/>
            </a:lvl1pPr>
          </a:lstStyle>
          <a:p>
            <a:fld id="{D40938AC-713D-485D-BDE5-F4DAB012A587}" type="datetimeFigureOut">
              <a:rPr lang="en-US" smtClean="0"/>
              <a:pPr/>
              <a:t>9/16/2019</a:t>
            </a:fld>
            <a:endParaRPr lang="en-GB" dirty="0"/>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D7A2BDF3-54C1-46FC-8737-1872CECCB628}" type="slidenum">
              <a:rPr lang="en-GB" smtClean="0"/>
              <a:pPr/>
              <a:t>‹#›</a:t>
            </a:fld>
            <a:endParaRPr lang="en-GB" dirty="0"/>
          </a:p>
        </p:txBody>
      </p:sp>
    </p:spTree>
    <p:extLst>
      <p:ext uri="{BB962C8B-B14F-4D97-AF65-F5344CB8AC3E}">
        <p14:creationId xmlns:p14="http://schemas.microsoft.com/office/powerpoint/2010/main" val="3547581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1"/>
            <a:ext cx="2945659" cy="496332"/>
          </a:xfrm>
          <a:prstGeom prst="rect">
            <a:avLst/>
          </a:prstGeom>
        </p:spPr>
        <p:txBody>
          <a:bodyPr vert="horz" lIns="91440" tIns="45720" rIns="91440" bIns="45720" rtlCol="0"/>
          <a:lstStyle>
            <a:lvl1pPr algn="r">
              <a:defRPr sz="1200"/>
            </a:lvl1pPr>
          </a:lstStyle>
          <a:p>
            <a:fld id="{3855B797-24DC-4F4F-949B-7A2B5A6280D2}" type="datetimeFigureOut">
              <a:rPr lang="en-US" smtClean="0"/>
              <a:pPr/>
              <a:t>9/16/2019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B5BE54C7-EA55-4BBF-BB81-082164262C93}" type="slidenum">
              <a:rPr lang="en-GB" smtClean="0"/>
              <a:pPr/>
              <a:t>‹#›</a:t>
            </a:fld>
            <a:endParaRPr lang="en-GB" dirty="0"/>
          </a:p>
        </p:txBody>
      </p:sp>
    </p:spTree>
    <p:extLst>
      <p:ext uri="{BB962C8B-B14F-4D97-AF65-F5344CB8AC3E}">
        <p14:creationId xmlns:p14="http://schemas.microsoft.com/office/powerpoint/2010/main" val="15736145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5496A6-D980-264D-9E34-89324258444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20442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0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26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55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07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5496A6-D980-264D-9E34-89324258444E}"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946744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5496A6-D980-264D-9E34-89324258444E}"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269293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90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5496A6-D980-264D-9E34-89324258444E}"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11032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5496A6-D980-264D-9E34-89324258444E}"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18242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97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35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05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313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30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496A6-D980-264D-9E34-893242584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6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239350" y="1556793"/>
            <a:ext cx="11666941" cy="969313"/>
          </a:xfrm>
        </p:spPr>
        <p:txBody>
          <a:bodyPr anchor="ctr"/>
          <a:lstStyle>
            <a:lvl1pPr algn="l">
              <a:defRPr>
                <a:latin typeface="Calibri" pitchFamily="34" charset="0"/>
              </a:defRPr>
            </a:lvl1pPr>
            <a:extLst/>
          </a:lstStyle>
          <a:p>
            <a:r>
              <a:rPr kumimoji="0" lang="en-US" dirty="0"/>
              <a:t>Click to edit Master title style</a:t>
            </a:r>
          </a:p>
        </p:txBody>
      </p:sp>
      <p:sp>
        <p:nvSpPr>
          <p:cNvPr id="22" name="Subtitle 21"/>
          <p:cNvSpPr>
            <a:spLocks noGrp="1"/>
          </p:cNvSpPr>
          <p:nvPr>
            <p:ph type="subTitle" idx="1"/>
          </p:nvPr>
        </p:nvSpPr>
        <p:spPr>
          <a:xfrm>
            <a:off x="239350" y="2924944"/>
            <a:ext cx="11666941"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Tree>
    <p:extLst>
      <p:ext uri="{BB962C8B-B14F-4D97-AF65-F5344CB8AC3E}">
        <p14:creationId xmlns:p14="http://schemas.microsoft.com/office/powerpoint/2010/main" val="308277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DF07570-51AC-44C9-9E80-727623A2897C}"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332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8B6F263-C6FC-4AEC-A4B3-A35FEEC737F6}"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35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E97FFC9-43D8-432C-A0CB-56CAEC1D15BC}"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116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3429A9B-7DDD-46BE-9B5E-BC2D5C0ADF0F}"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011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D584D8-004E-4CDF-A0EB-74EDC57ED5F7}"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001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78"/>
            <a:ext cx="4114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78"/>
            <a:ext cx="2743200" cy="365125"/>
          </a:xfrm>
          <a:prstGeom prst="rect">
            <a:avLst/>
          </a:prstGeom>
        </p:spPr>
        <p:txBody>
          <a:bodyPr/>
          <a:lstStyle/>
          <a:p>
            <a:pPr>
              <a:defRPr/>
            </a:pPr>
            <a:fld id="{F4CEEB2B-0573-4CC3-A64B-3D59AB92DD16}"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7"/>
          <p:cNvSpPr>
            <a:spLocks noGrp="1"/>
          </p:cNvSpPr>
          <p:nvPr>
            <p:ph sz="quarter" idx="13"/>
          </p:nvPr>
        </p:nvSpPr>
        <p:spPr>
          <a:xfrm>
            <a:off x="2651125" y="66135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597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79941"/>
            <a:ext cx="11617291" cy="939784"/>
          </a:xfrm>
        </p:spPr>
        <p:txBody>
          <a:bodyPr/>
          <a:lstStyle>
            <a:lvl1pPr>
              <a:defRPr>
                <a:latin typeface="Calibri" pitchFamily="34" charset="0"/>
              </a:defRPr>
            </a:lvl1pPr>
            <a:extLst/>
          </a:lstStyle>
          <a:p>
            <a:r>
              <a:rPr kumimoji="0" lang="en-US" dirty="0"/>
              <a:t>Click to edit Master title style</a:t>
            </a:r>
          </a:p>
        </p:txBody>
      </p:sp>
      <p:sp>
        <p:nvSpPr>
          <p:cNvPr id="3" name="Content Placeholder 2"/>
          <p:cNvSpPr>
            <a:spLocks noGrp="1"/>
          </p:cNvSpPr>
          <p:nvPr>
            <p:ph idx="1"/>
          </p:nvPr>
        </p:nvSpPr>
        <p:spPr>
          <a:xfrm>
            <a:off x="335360" y="1340768"/>
            <a:ext cx="11635755"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21"/>
          <p:cNvSpPr>
            <a:spLocks noGrp="1"/>
          </p:cNvSpPr>
          <p:nvPr>
            <p:ph type="sldNum" sz="quarter" idx="4"/>
          </p:nvPr>
        </p:nvSpPr>
        <p:spPr>
          <a:xfrm>
            <a:off x="5903979" y="6435942"/>
            <a:ext cx="911424"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916" y="6237403"/>
            <a:ext cx="2351584" cy="60112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80577" y="6209480"/>
            <a:ext cx="835431" cy="626573"/>
          </a:xfrm>
          <a:prstGeom prst="rect">
            <a:avLst/>
          </a:prstGeom>
        </p:spPr>
      </p:pic>
    </p:spTree>
    <p:extLst>
      <p:ext uri="{BB962C8B-B14F-4D97-AF65-F5344CB8AC3E}">
        <p14:creationId xmlns:p14="http://schemas.microsoft.com/office/powerpoint/2010/main" val="414028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38787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BA2769D-9C52-49C6-B911-D6612E6F65E3}"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531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674DC1-43F3-42AD-ADC3-BE467873BA70}"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429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230B1C-9C7C-4374-9DB8-6F880F80EBB1}"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46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A53C3AD-9EE7-4353-9320-A4C9DD4CC778}"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125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EB4AD27-D6B7-4551-9ED0-F8868DF7E662}"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200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D986E8E-D5DE-4D9E-B58B-28B295C2A2CB}" type="datetime1">
              <a:rPr lang="en-US" smtClean="0">
                <a:solidFill>
                  <a:prstClr val="black">
                    <a:tint val="75000"/>
                  </a:prstClr>
                </a:solidFill>
              </a:rPr>
              <a:pPr>
                <a:defRPr/>
              </a:pPr>
              <a:t>9/16/2019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F583F1B-3FE3-D141-BECE-62358217E2B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4556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382909" y="-56605"/>
            <a:ext cx="11713301" cy="939784"/>
          </a:xfrm>
          <a:prstGeom prst="rect">
            <a:avLst/>
          </a:prstGeom>
          <a:effectLst/>
        </p:spPr>
        <p:txBody>
          <a:bodyPr anchor="ctr">
            <a:normAutofit/>
          </a:bodyPr>
          <a:lstStyle/>
          <a:p>
            <a:r>
              <a:rPr kumimoji="0" lang="en-US" dirty="0"/>
              <a:t>HEADER SLIDE</a:t>
            </a:r>
          </a:p>
        </p:txBody>
      </p:sp>
      <p:sp>
        <p:nvSpPr>
          <p:cNvPr id="9" name="Text Placeholder 8"/>
          <p:cNvSpPr>
            <a:spLocks noGrp="1"/>
          </p:cNvSpPr>
          <p:nvPr>
            <p:ph type="body" idx="1"/>
          </p:nvPr>
        </p:nvSpPr>
        <p:spPr>
          <a:xfrm>
            <a:off x="239350" y="1340768"/>
            <a:ext cx="11731765" cy="504056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20696828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rtl="0" eaLnBrk="1" latinLnBrk="0" hangingPunct="1">
        <a:spcBef>
          <a:spcPct val="0"/>
        </a:spcBef>
        <a:buNone/>
        <a:defRPr kumimoji="0" sz="3000" kern="1200">
          <a:solidFill>
            <a:schemeClr val="accent5"/>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bg1">
              <a:lumMod val="50000"/>
            </a:schemeClr>
          </a:solidFill>
          <a:latin typeface="Gill Sans"/>
          <a:ea typeface="+mn-ea"/>
          <a:cs typeface="Gill San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bg1">
              <a:lumMod val="50000"/>
            </a:schemeClr>
          </a:solidFill>
          <a:latin typeface="Gill Sans"/>
          <a:ea typeface="+mn-ea"/>
          <a:cs typeface="Gill San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bg1">
              <a:lumMod val="50000"/>
            </a:schemeClr>
          </a:solidFill>
          <a:latin typeface="Gill Sans"/>
          <a:ea typeface="+mn-ea"/>
          <a:cs typeface="Gill San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bg1">
              <a:lumMod val="50000"/>
            </a:schemeClr>
          </a:solidFill>
          <a:latin typeface="Gill Sans"/>
          <a:ea typeface="+mn-ea"/>
          <a:cs typeface="Gill San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bg1">
              <a:lumMod val="50000"/>
            </a:schemeClr>
          </a:solidFill>
          <a:latin typeface="Gill Sans"/>
          <a:ea typeface="+mn-ea"/>
          <a:cs typeface="Gill San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920850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358" y="2039254"/>
            <a:ext cx="5685049" cy="3236882"/>
          </a:xfrm>
        </p:spPr>
        <p:txBody>
          <a:bodyPr>
            <a:normAutofit fontScale="90000"/>
          </a:bodyPr>
          <a:lstStyle/>
          <a:p>
            <a:pPr lvl="0">
              <a:defRPr/>
            </a:pP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31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Frontline </a:t>
            </a:r>
            <a:r>
              <a:rPr lang="en-ZA" sz="3100" b="1" dirty="0">
                <a:solidFill>
                  <a:prstClr val="black">
                    <a:lumMod val="75000"/>
                    <a:lumOff val="25000"/>
                  </a:prstClr>
                </a:solidFill>
                <a:latin typeface="Arial" panose="020B0604020202020204" pitchFamily="34" charset="0"/>
                <a:ea typeface="Gill Sans MT" charset="0"/>
                <a:cs typeface="Arial" panose="020B0604020202020204" pitchFamily="34" charset="0"/>
              </a:rPr>
              <a:t>Monitoring and Citizen Based Monitoring </a:t>
            </a:r>
            <a:r>
              <a:rPr lang="en-ZA" sz="31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Tools</a:t>
            </a:r>
            <a:r>
              <a:rPr lang="en-ZA" sz="31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3100" b="1" dirty="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br>
            <a: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t/>
            </a:r>
            <a:br>
              <a:rPr lang="en-ZA" sz="4000" b="1" dirty="0">
                <a:solidFill>
                  <a:prstClr val="black">
                    <a:lumMod val="75000"/>
                    <a:lumOff val="25000"/>
                  </a:prstClr>
                </a:solidFill>
                <a:latin typeface="Arial" panose="020B0604020202020204" pitchFamily="34" charset="0"/>
                <a:ea typeface="Gill Sans MT" charset="0"/>
                <a:cs typeface="Arial" panose="020B0604020202020204" pitchFamily="34" charset="0"/>
              </a:rPr>
            </a:br>
            <a:endParaRPr lang="en-US" sz="2500" b="1" dirty="0">
              <a:solidFill>
                <a:schemeClr val="accent2"/>
              </a:solidFill>
              <a:latin typeface="Gill Sans"/>
              <a:ea typeface="Calibri" charset="0"/>
              <a:cs typeface="Gill Sans"/>
            </a:endParaRPr>
          </a:p>
        </p:txBody>
      </p:sp>
      <p:sp>
        <p:nvSpPr>
          <p:cNvPr id="3" name="Subtitle 2"/>
          <p:cNvSpPr>
            <a:spLocks noGrp="1"/>
          </p:cNvSpPr>
          <p:nvPr>
            <p:ph type="subTitle" idx="1"/>
          </p:nvPr>
        </p:nvSpPr>
        <p:spPr>
          <a:xfrm>
            <a:off x="6952407" y="1885244"/>
            <a:ext cx="3698176" cy="3106549"/>
          </a:xfrm>
        </p:spPr>
        <p:txBody>
          <a:bodyPr>
            <a:normAutofit/>
          </a:bodyPr>
          <a:lstStyle/>
          <a:p>
            <a:endParaRPr lang="en-ZA" b="1" dirty="0" smtClean="0">
              <a:solidFill>
                <a:prstClr val="black">
                  <a:lumMod val="75000"/>
                  <a:lumOff val="25000"/>
                </a:prstClr>
              </a:solidFill>
              <a:latin typeface="Arial" panose="020B0604020202020204" pitchFamily="34" charset="0"/>
              <a:ea typeface="Gill Sans MT" charset="0"/>
              <a:cs typeface="Arial" panose="020B0604020202020204" pitchFamily="34" charset="0"/>
            </a:endParaRPr>
          </a:p>
          <a:p>
            <a:r>
              <a:rPr lang="en-ZA" sz="1600" b="1" dirty="0">
                <a:latin typeface="Arial" panose="020B0604020202020204" pitchFamily="34" charset="0"/>
                <a:ea typeface="Gill Sans MT" charset="0"/>
                <a:cs typeface="Arial" panose="020B0604020202020204" pitchFamily="34" charset="0"/>
              </a:rPr>
              <a:t>Portfolio Committee Public Service &amp; Administration / Planning, Monitoring &amp; Evaluation</a:t>
            </a:r>
            <a:br>
              <a:rPr lang="en-ZA" sz="1600" b="1" dirty="0">
                <a:latin typeface="Arial" panose="020B0604020202020204" pitchFamily="34" charset="0"/>
                <a:ea typeface="Gill Sans MT" charset="0"/>
                <a:cs typeface="Arial" panose="020B0604020202020204" pitchFamily="34" charset="0"/>
              </a:rPr>
            </a:br>
            <a:r>
              <a:rPr lang="en-ZA" sz="1600" b="1" dirty="0">
                <a:latin typeface="Arial" panose="020B0604020202020204" pitchFamily="34" charset="0"/>
                <a:ea typeface="Gill Sans MT" charset="0"/>
                <a:cs typeface="Arial" panose="020B0604020202020204" pitchFamily="34" charset="0"/>
              </a:rPr>
              <a:t>18</a:t>
            </a:r>
            <a:r>
              <a:rPr lang="en-ZA" sz="1600" b="1" baseline="30000" dirty="0">
                <a:latin typeface="Arial" panose="020B0604020202020204" pitchFamily="34" charset="0"/>
                <a:ea typeface="Gill Sans MT" charset="0"/>
                <a:cs typeface="Arial" panose="020B0604020202020204" pitchFamily="34" charset="0"/>
              </a:rPr>
              <a:t>th</a:t>
            </a:r>
            <a:r>
              <a:rPr lang="en-ZA" sz="1600" b="1" dirty="0">
                <a:latin typeface="Arial" panose="020B0604020202020204" pitchFamily="34" charset="0"/>
                <a:ea typeface="Gill Sans MT" charset="0"/>
                <a:cs typeface="Arial" panose="020B0604020202020204" pitchFamily="34" charset="0"/>
              </a:rPr>
              <a:t> September </a:t>
            </a:r>
            <a:r>
              <a:rPr lang="en-ZA" sz="1600" b="1" dirty="0" smtClean="0">
                <a:latin typeface="Arial" panose="020B0604020202020204" pitchFamily="34" charset="0"/>
                <a:ea typeface="Gill Sans MT" charset="0"/>
                <a:cs typeface="Arial" panose="020B0604020202020204" pitchFamily="34" charset="0"/>
              </a:rPr>
              <a:t>2019</a:t>
            </a:r>
          </a:p>
          <a:p>
            <a:endParaRPr lang="en-ZA" sz="1600" b="1" dirty="0">
              <a:latin typeface="Arial" panose="020B0604020202020204" pitchFamily="34" charset="0"/>
              <a:ea typeface="Calibri" charset="0"/>
              <a:cs typeface="Arial" panose="020B0604020202020204" pitchFamily="34" charset="0"/>
            </a:endParaRPr>
          </a:p>
          <a:p>
            <a:endParaRPr lang="en-ZA" sz="1600" b="1" dirty="0" smtClean="0">
              <a:latin typeface="Arial" panose="020B0604020202020204" pitchFamily="34" charset="0"/>
              <a:ea typeface="Calibri" charset="0"/>
              <a:cs typeface="Arial" panose="020B0604020202020204" pitchFamily="34" charset="0"/>
            </a:endParaRPr>
          </a:p>
          <a:p>
            <a:r>
              <a:rPr lang="en-ZA" sz="1300" b="1" dirty="0" smtClean="0">
                <a:latin typeface="Arial" panose="020B0604020202020204" pitchFamily="34" charset="0"/>
                <a:ea typeface="Calibri" charset="0"/>
                <a:cs typeface="Arial" panose="020B0604020202020204" pitchFamily="34" charset="0"/>
              </a:rPr>
              <a:t>Dr Neeta Behari &amp; Mr Thulani Masilela</a:t>
            </a:r>
            <a:endParaRPr lang="en-ZA" sz="1300" b="1" dirty="0">
              <a:latin typeface="Arial" panose="020B0604020202020204" pitchFamily="34" charset="0"/>
              <a:ea typeface="Calibri" charset="0"/>
              <a:cs typeface="Arial" panose="020B0604020202020204" pitchFamily="34" charset="0"/>
            </a:endParaRPr>
          </a:p>
          <a:p>
            <a:r>
              <a:rPr lang="en-ZA" sz="1300" b="1" i="1" dirty="0" smtClean="0">
                <a:latin typeface="Arial" panose="020B0604020202020204" pitchFamily="34" charset="0"/>
                <a:ea typeface="Calibri" charset="0"/>
                <a:cs typeface="Arial" panose="020B0604020202020204" pitchFamily="34" charset="0"/>
              </a:rPr>
              <a:t>Public Sector Monitoring &amp; Capacity Building &amp; Sector Monitoring Services Branches</a:t>
            </a:r>
            <a:endParaRPr lang="en-ZA" sz="1300" b="1" i="1" dirty="0">
              <a:latin typeface="Arial" panose="020B0604020202020204" pitchFamily="34" charset="0"/>
              <a:ea typeface="Calibri"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F583F1B-3FE3-D141-BECE-62358217E2B5}" type="slidenum">
              <a:rPr lang="en-US">
                <a:solidFill>
                  <a:prstClr val="black">
                    <a:tint val="75000"/>
                  </a:prstClr>
                </a:solidFill>
                <a:latin typeface="Calibri" panose="020F0502020204030204"/>
              </a:rPr>
              <a:pPr>
                <a:defRPr/>
              </a:pPr>
              <a:t>1</a:t>
            </a:fld>
            <a:endParaRPr lang="en-US" dirty="0">
              <a:solidFill>
                <a:prstClr val="black">
                  <a:tint val="75000"/>
                </a:prstClr>
              </a:solidFill>
              <a:latin typeface="Calibri" panose="020F0502020204030204"/>
            </a:endParaRPr>
          </a:p>
        </p:txBody>
      </p:sp>
      <p:pic>
        <p:nvPicPr>
          <p:cNvPr id="7" name="Picture 6"/>
          <p:cNvPicPr>
            <a:picLocks noChangeAspect="1"/>
          </p:cNvPicPr>
          <p:nvPr/>
        </p:nvPicPr>
        <p:blipFill>
          <a:blip r:embed="rId3"/>
          <a:stretch>
            <a:fillRect/>
          </a:stretch>
        </p:blipFill>
        <p:spPr>
          <a:xfrm>
            <a:off x="545041" y="408637"/>
            <a:ext cx="2366842" cy="813993"/>
          </a:xfrm>
          <a:prstGeom prst="rect">
            <a:avLst/>
          </a:prstGeom>
        </p:spPr>
      </p:pic>
      <p:pic>
        <p:nvPicPr>
          <p:cNvPr id="8" name="Picture 7"/>
          <p:cNvPicPr>
            <a:picLocks noChangeAspect="1"/>
          </p:cNvPicPr>
          <p:nvPr/>
        </p:nvPicPr>
        <p:blipFill>
          <a:blip r:embed="rId4"/>
          <a:stretch>
            <a:fillRect/>
          </a:stretch>
        </p:blipFill>
        <p:spPr>
          <a:xfrm>
            <a:off x="10558603" y="325546"/>
            <a:ext cx="1072743" cy="1072743"/>
          </a:xfrm>
          <a:prstGeom prst="rect">
            <a:avLst/>
          </a:prstGeom>
        </p:spPr>
      </p:pic>
    </p:spTree>
    <p:extLst>
      <p:ext uri="{BB962C8B-B14F-4D97-AF65-F5344CB8AC3E}">
        <p14:creationId xmlns:p14="http://schemas.microsoft.com/office/powerpoint/2010/main" val="2910621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solidFill>
                  <a:schemeClr val="tx1"/>
                </a:solidFill>
                <a:latin typeface="Arial" panose="020B0604020202020204" pitchFamily="34" charset="0"/>
                <a:cs typeface="Arial" panose="020B0604020202020204" pitchFamily="34" charset="0"/>
              </a:rPr>
              <a:t>CITIZEN BASED MONITORING (CBM) </a:t>
            </a:r>
            <a:r>
              <a:rPr lang="en-ZA" dirty="0"/>
              <a:t/>
            </a:r>
            <a:br>
              <a:rPr lang="en-ZA" dirty="0"/>
            </a:br>
            <a:endParaRPr lang="en-ZA" dirty="0"/>
          </a:p>
        </p:txBody>
      </p:sp>
      <p:sp>
        <p:nvSpPr>
          <p:cNvPr id="3" name="Content Placeholder 2"/>
          <p:cNvSpPr>
            <a:spLocks noGrp="1"/>
          </p:cNvSpPr>
          <p:nvPr>
            <p:ph idx="1"/>
          </p:nvPr>
        </p:nvSpPr>
        <p:spPr/>
        <p:txBody>
          <a:bodyPr>
            <a:normAutofit fontScale="77500" lnSpcReduction="20000"/>
          </a:bodyPr>
          <a:lstStyle/>
          <a:p>
            <a:pPr marL="285750" indent="-285750" algn="just">
              <a:lnSpc>
                <a:spcPct val="150000"/>
              </a:lnSpc>
              <a:buFont typeface="Arial" panose="020B0604020202020204" pitchFamily="34" charset="0"/>
              <a:buChar char="•"/>
            </a:pPr>
            <a:r>
              <a:rPr lang="en-ZA" dirty="0">
                <a:solidFill>
                  <a:schemeClr val="tx1"/>
                </a:solidFill>
                <a:latin typeface="Arial" panose="020B0604020202020204" pitchFamily="34" charset="0"/>
                <a:ea typeface="MS Mincho"/>
                <a:cs typeface="Arial" panose="020B0604020202020204" pitchFamily="34" charset="0"/>
              </a:rPr>
              <a:t>CBM aims to strengthen government’s ability to involve communities and citizens in monitoring service </a:t>
            </a:r>
            <a:r>
              <a:rPr lang="en-ZA" dirty="0" smtClean="0">
                <a:solidFill>
                  <a:schemeClr val="tx1"/>
                </a:solidFill>
                <a:latin typeface="Arial" panose="020B0604020202020204" pitchFamily="34" charset="0"/>
                <a:ea typeface="MS Mincho"/>
                <a:cs typeface="Arial" panose="020B0604020202020204" pitchFamily="34" charset="0"/>
              </a:rPr>
              <a:t>delivery and that government is responsive to the</a:t>
            </a:r>
            <a:r>
              <a:rPr lang="en-ZA"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experiences, </a:t>
            </a:r>
            <a:r>
              <a:rPr lang="en-ZA" dirty="0" smtClean="0">
                <a:solidFill>
                  <a:schemeClr val="tx1"/>
                </a:solidFill>
                <a:latin typeface="Arial" panose="020B0604020202020204" pitchFamily="34" charset="0"/>
                <a:ea typeface="Calibri" panose="020F0502020204030204" pitchFamily="34" charset="0"/>
                <a:cs typeface="Arial" panose="020B0604020202020204" pitchFamily="34" charset="0"/>
              </a:rPr>
              <a:t>expectations, perceptions and </a:t>
            </a: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needs of communities. </a:t>
            </a:r>
            <a:endParaRPr lang="en-ZA"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dirty="0" smtClean="0">
                <a:solidFill>
                  <a:schemeClr val="tx1"/>
                </a:solidFill>
                <a:latin typeface="Arial" panose="020B0604020202020204" pitchFamily="34" charset="0"/>
                <a:ea typeface="MS Mincho"/>
                <a:cs typeface="Arial" panose="020B0604020202020204" pitchFamily="34" charset="0"/>
              </a:rPr>
              <a:t>DPME </a:t>
            </a:r>
            <a:r>
              <a:rPr lang="en-ZA" dirty="0">
                <a:solidFill>
                  <a:schemeClr val="tx1"/>
                </a:solidFill>
                <a:latin typeface="Arial" panose="020B0604020202020204" pitchFamily="34" charset="0"/>
                <a:ea typeface="MS Mincho"/>
                <a:cs typeface="Arial" panose="020B0604020202020204" pitchFamily="34" charset="0"/>
              </a:rPr>
              <a:t>is not the implementer of citizen-based </a:t>
            </a:r>
            <a:r>
              <a:rPr lang="en-ZA" dirty="0" smtClean="0">
                <a:solidFill>
                  <a:schemeClr val="tx1"/>
                </a:solidFill>
                <a:latin typeface="Arial" panose="020B0604020202020204" pitchFamily="34" charset="0"/>
                <a:ea typeface="MS Mincho"/>
                <a:cs typeface="Arial" panose="020B0604020202020204" pitchFamily="34" charset="0"/>
              </a:rPr>
              <a:t>monitoring: facilitates </a:t>
            </a:r>
            <a:r>
              <a:rPr lang="en-ZA" dirty="0">
                <a:solidFill>
                  <a:schemeClr val="tx1"/>
                </a:solidFill>
                <a:latin typeface="Arial" panose="020B0604020202020204" pitchFamily="34" charset="0"/>
                <a:ea typeface="MS Mincho"/>
                <a:cs typeface="Arial" panose="020B0604020202020204" pitchFamily="34" charset="0"/>
              </a:rPr>
              <a:t>and </a:t>
            </a:r>
            <a:r>
              <a:rPr lang="en-ZA" dirty="0" smtClean="0">
                <a:solidFill>
                  <a:schemeClr val="tx1"/>
                </a:solidFill>
                <a:latin typeface="Arial" panose="020B0604020202020204" pitchFamily="34" charset="0"/>
                <a:ea typeface="MS Mincho"/>
                <a:cs typeface="Arial" panose="020B0604020202020204" pitchFamily="34" charset="0"/>
              </a:rPr>
              <a:t>builds capacity </a:t>
            </a:r>
            <a:r>
              <a:rPr lang="en-ZA" dirty="0">
                <a:solidFill>
                  <a:schemeClr val="tx1"/>
                </a:solidFill>
                <a:latin typeface="Arial" panose="020B0604020202020204" pitchFamily="34" charset="0"/>
                <a:ea typeface="MS Mincho"/>
                <a:cs typeface="Arial" panose="020B0604020202020204" pitchFamily="34" charset="0"/>
              </a:rPr>
              <a:t>building of government </a:t>
            </a:r>
            <a:r>
              <a:rPr lang="en-ZA" dirty="0" smtClean="0">
                <a:solidFill>
                  <a:schemeClr val="tx1"/>
                </a:solidFill>
                <a:latin typeface="Arial" panose="020B0604020202020204" pitchFamily="34" charset="0"/>
                <a:ea typeface="MS Mincho"/>
                <a:cs typeface="Arial" panose="020B0604020202020204" pitchFamily="34" charset="0"/>
              </a:rPr>
              <a:t>officials and departments. </a:t>
            </a:r>
            <a:endParaRPr lang="en-ZA" dirty="0">
              <a:solidFill>
                <a:schemeClr val="tx1"/>
              </a:solidFill>
              <a:latin typeface="Arial" panose="020B0604020202020204" pitchFamily="34" charset="0"/>
              <a:ea typeface="MS Mincho"/>
              <a:cs typeface="Arial" panose="020B0604020202020204" pitchFamily="34" charset="0"/>
            </a:endParaRPr>
          </a:p>
          <a:p>
            <a:pPr marL="285750" indent="-285750" algn="just">
              <a:lnSpc>
                <a:spcPct val="150000"/>
              </a:lnSpc>
              <a:spcAft>
                <a:spcPts val="0"/>
              </a:spcAft>
              <a:buFont typeface="Arial" panose="020B0604020202020204" pitchFamily="34" charset="0"/>
              <a:buChar char="•"/>
            </a:pPr>
            <a:r>
              <a:rPr lang="en-ZA" dirty="0">
                <a:solidFill>
                  <a:schemeClr val="tx1"/>
                </a:solidFill>
                <a:latin typeface="Arial" panose="020B0604020202020204" pitchFamily="34" charset="0"/>
                <a:ea typeface="MS Mincho"/>
                <a:cs typeface="Arial" panose="020B0604020202020204" pitchFamily="34" charset="0"/>
              </a:rPr>
              <a:t>DPME serves as an institutional repository for CBM methodology, good practices and approaches; a knowledge partner providing support to government institutions which undertake to implement citizen-based monitoring</a:t>
            </a:r>
            <a:r>
              <a:rPr lang="en-US" dirty="0">
                <a:solidFill>
                  <a:schemeClr val="tx1"/>
                </a:solidFill>
                <a:latin typeface="Arial" panose="020B0604020202020204" pitchFamily="34" charset="0"/>
                <a:ea typeface="MS Mincho"/>
                <a:cs typeface="Arial" panose="020B0604020202020204" pitchFamily="34" charset="0"/>
              </a:rPr>
              <a:t>.</a:t>
            </a:r>
            <a:r>
              <a:rPr lang="en-US" dirty="0">
                <a:latin typeface="Arial" panose="020B0604020202020204" pitchFamily="34" charset="0"/>
                <a:ea typeface="MS Mincho"/>
                <a:cs typeface="Arial" panose="020B0604020202020204" pitchFamily="34" charset="0"/>
              </a:rPr>
              <a:t> </a:t>
            </a:r>
            <a:endParaRPr lang="en-ZA" sz="2800" dirty="0">
              <a:latin typeface="Arial" panose="020B0604020202020204" pitchFamily="34" charset="0"/>
              <a:ea typeface="MS Mincho"/>
              <a:cs typeface="Arial" panose="020B0604020202020204" pitchFamily="34" charset="0"/>
            </a:endParaRP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10</a:t>
            </a:fld>
            <a:endParaRPr lang="en-ZA" dirty="0"/>
          </a:p>
        </p:txBody>
      </p:sp>
    </p:spTree>
    <p:extLst>
      <p:ext uri="{BB962C8B-B14F-4D97-AF65-F5344CB8AC3E}">
        <p14:creationId xmlns:p14="http://schemas.microsoft.com/office/powerpoint/2010/main" val="2420787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1"/>
                </a:solidFill>
              </a:rPr>
              <a:t>CITIZEN BASED MONITORING  (CBM)</a:t>
            </a:r>
            <a:endParaRPr lang="en-ZA" b="1" dirty="0">
              <a:solidFill>
                <a:schemeClr val="tx1"/>
              </a:solidFill>
            </a:endParaRPr>
          </a:p>
        </p:txBody>
      </p:sp>
      <p:sp>
        <p:nvSpPr>
          <p:cNvPr id="3" name="Content Placeholder 2"/>
          <p:cNvSpPr>
            <a:spLocks noGrp="1"/>
          </p:cNvSpPr>
          <p:nvPr>
            <p:ph idx="1"/>
          </p:nvPr>
        </p:nvSpPr>
        <p:spPr/>
        <p:txBody>
          <a:bodyPr/>
          <a:lstStyle/>
          <a:p>
            <a:pPr marL="457200" indent="-457200" algn="just">
              <a:buFont typeface="Arial" panose="020B0604020202020204" pitchFamily="34" charset="0"/>
              <a:buChar char="•"/>
              <a:defRPr/>
            </a:pPr>
            <a:endParaRPr lang="en-ZA" sz="2000" dirty="0" smtClean="0">
              <a:solidFill>
                <a:prstClr val="black"/>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defRPr/>
            </a:pPr>
            <a:r>
              <a:rPr lang="en-ZA" sz="2400" dirty="0" smtClean="0">
                <a:solidFill>
                  <a:prstClr val="black"/>
                </a:solidFill>
                <a:latin typeface="Arial" panose="020B0604020202020204" pitchFamily="34" charset="0"/>
                <a:cs typeface="Arial" panose="020B0604020202020204" pitchFamily="34" charset="0"/>
              </a:rPr>
              <a:t>FM&amp;S </a:t>
            </a:r>
            <a:r>
              <a:rPr lang="en-ZA" sz="2400" dirty="0">
                <a:solidFill>
                  <a:prstClr val="black"/>
                </a:solidFill>
                <a:latin typeface="Arial" panose="020B0604020202020204" pitchFamily="34" charset="0"/>
                <a:cs typeface="Arial" panose="020B0604020202020204" pitchFamily="34" charset="0"/>
              </a:rPr>
              <a:t>is working towards bringing together the Departments of Cooperative Governance and Traditional Affairs, Public Service and Administration and Offices of the Premier into an integrated frontline service delivery monitoring system. </a:t>
            </a:r>
          </a:p>
          <a:p>
            <a:pPr marL="457200" indent="-457200" algn="just">
              <a:buFont typeface="Arial" panose="020B0604020202020204" pitchFamily="34" charset="0"/>
              <a:buChar char="•"/>
              <a:defRPr/>
            </a:pPr>
            <a:r>
              <a:rPr lang="en-ZA" sz="2400" dirty="0">
                <a:solidFill>
                  <a:prstClr val="black"/>
                </a:solidFill>
                <a:latin typeface="Arial" panose="020B0604020202020204" pitchFamily="34" charset="0"/>
                <a:cs typeface="Arial" panose="020B0604020202020204" pitchFamily="34" charset="0"/>
              </a:rPr>
              <a:t>The Community Development Workers Programme (CDWP) </a:t>
            </a:r>
            <a:r>
              <a:rPr lang="en-ZA" sz="2400" dirty="0" smtClean="0">
                <a:solidFill>
                  <a:prstClr val="black"/>
                </a:solidFill>
                <a:latin typeface="Arial" panose="020B0604020202020204" pitchFamily="34" charset="0"/>
                <a:cs typeface="Arial" panose="020B0604020202020204" pitchFamily="34" charset="0"/>
              </a:rPr>
              <a:t>is </a:t>
            </a:r>
            <a:r>
              <a:rPr lang="en-ZA" sz="2400" dirty="0">
                <a:solidFill>
                  <a:prstClr val="black"/>
                </a:solidFill>
                <a:latin typeface="Arial" panose="020B0604020202020204" pitchFamily="34" charset="0"/>
                <a:cs typeface="Arial" panose="020B0604020202020204" pitchFamily="34" charset="0"/>
              </a:rPr>
              <a:t>integral to this work. The aim is to activate ward level information as a critical component of an integrated service delivery reporting and monitoring system that links communities and the three spheres of government. </a:t>
            </a:r>
          </a:p>
          <a:p>
            <a:pPr marL="457200" lvl="0" indent="-457200" algn="just">
              <a:lnSpc>
                <a:spcPct val="90000"/>
              </a:lnSpc>
              <a:spcBef>
                <a:spcPts val="1000"/>
              </a:spcBef>
              <a:buClrTx/>
              <a:buSzTx/>
              <a:buFont typeface="Arial" panose="020B0604020202020204" pitchFamily="34" charset="0"/>
              <a:buChar char="•"/>
              <a:defRPr/>
            </a:pPr>
            <a:r>
              <a:rPr lang="en-ZA" sz="2400" dirty="0">
                <a:solidFill>
                  <a:prstClr val="black"/>
                </a:solidFill>
                <a:latin typeface="Arial" panose="020B0604020202020204" pitchFamily="34" charset="0"/>
                <a:cs typeface="Arial" panose="020B0604020202020204" pitchFamily="34" charset="0"/>
              </a:rPr>
              <a:t>The work is ongoing with Gauteng testing a collaborative model encompassing all community workers (from all sectors).</a:t>
            </a:r>
            <a:endParaRPr lang="en-US" sz="2400" dirty="0">
              <a:solidFill>
                <a:prstClr val="black"/>
              </a:solidFill>
              <a:latin typeface="Arial" panose="020B0604020202020204" pitchFamily="34" charset="0"/>
              <a:cs typeface="Arial" panose="020B0604020202020204" pitchFamily="34" charset="0"/>
            </a:endParaRPr>
          </a:p>
          <a:p>
            <a:pPr marL="0" lvl="0" indent="0" algn="just">
              <a:spcBef>
                <a:spcPts val="1000"/>
              </a:spcBef>
              <a:buClrTx/>
              <a:buSzTx/>
              <a:buNone/>
              <a:defRPr/>
            </a:pPr>
            <a:endParaRPr lang="en-US" sz="20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11</a:t>
            </a:fld>
            <a:endParaRPr lang="en-ZA" dirty="0"/>
          </a:p>
        </p:txBody>
      </p:sp>
    </p:spTree>
    <p:extLst>
      <p:ext uri="{BB962C8B-B14F-4D97-AF65-F5344CB8AC3E}">
        <p14:creationId xmlns:p14="http://schemas.microsoft.com/office/powerpoint/2010/main" val="2854275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prstClr val="black"/>
                </a:solidFill>
                <a:latin typeface="Arial" panose="020B0604020202020204" pitchFamily="34" charset="0"/>
                <a:cs typeface="Arial" panose="020B0604020202020204" pitchFamily="34" charset="0"/>
              </a:rPr>
              <a:t>CITIZEN BASED MONITORING: </a:t>
            </a:r>
            <a:r>
              <a:rPr lang="en-US" sz="3200" b="1" dirty="0" smtClean="0">
                <a:solidFill>
                  <a:prstClr val="black"/>
                </a:solidFill>
                <a:latin typeface="Arial" panose="020B0604020202020204" pitchFamily="34" charset="0"/>
                <a:cs typeface="Arial" panose="020B0604020202020204" pitchFamily="34" charset="0"/>
              </a:rPr>
              <a:t>NORTHERN CAPE </a:t>
            </a:r>
            <a:r>
              <a:rPr lang="en-US" sz="3200" b="1" cap="all" dirty="0" err="1" smtClean="0">
                <a:solidFill>
                  <a:prstClr val="black"/>
                </a:solidFill>
                <a:latin typeface="Arial" panose="020B0604020202020204" pitchFamily="34" charset="0"/>
                <a:cs typeface="Arial" panose="020B0604020202020204" pitchFamily="34" charset="0"/>
              </a:rPr>
              <a:t>Phokwane</a:t>
            </a:r>
            <a:r>
              <a:rPr lang="en-US" sz="3200" b="1" cap="all" dirty="0">
                <a:solidFill>
                  <a:prstClr val="black"/>
                </a:solidFill>
                <a:latin typeface="Arial" panose="020B0604020202020204" pitchFamily="34" charset="0"/>
                <a:cs typeface="Arial" panose="020B0604020202020204" pitchFamily="34" charset="0"/>
              </a:rPr>
              <a:t/>
            </a:r>
            <a:br>
              <a:rPr lang="en-US" sz="3200" b="1" cap="all" dirty="0">
                <a:solidFill>
                  <a:prstClr val="black"/>
                </a:solidFill>
                <a:latin typeface="Arial" panose="020B0604020202020204" pitchFamily="34" charset="0"/>
                <a:cs typeface="Arial" panose="020B0604020202020204" pitchFamily="34" charset="0"/>
              </a:rPr>
            </a:br>
            <a:endParaRPr lang="en-ZA" cap="all" dirty="0"/>
          </a:p>
        </p:txBody>
      </p:sp>
      <p:sp>
        <p:nvSpPr>
          <p:cNvPr id="3" name="Content Placeholder 2"/>
          <p:cNvSpPr>
            <a:spLocks noGrp="1"/>
          </p:cNvSpPr>
          <p:nvPr>
            <p:ph idx="1"/>
          </p:nvPr>
        </p:nvSpPr>
        <p:spPr/>
        <p:txBody>
          <a:bodyPr>
            <a:normAutofit fontScale="85000" lnSpcReduction="20000"/>
          </a:bodyPr>
          <a:lstStyle/>
          <a:p>
            <a:pPr marL="342900" lvl="0" indent="-342900" algn="just">
              <a:lnSpc>
                <a:spcPct val="90000"/>
              </a:lnSpc>
              <a:spcBef>
                <a:spcPts val="1000"/>
              </a:spcBef>
              <a:buClrTx/>
              <a:buSzTx/>
              <a:buFont typeface="Arial" panose="020B0604020202020204" pitchFamily="34" charset="0"/>
              <a:buChar char="•"/>
              <a:defRPr/>
            </a:pPr>
            <a:r>
              <a:rPr lang="en-US" sz="2800" dirty="0">
                <a:solidFill>
                  <a:prstClr val="black"/>
                </a:solidFill>
                <a:latin typeface="Arial" panose="020B0604020202020204" pitchFamily="34" charset="0"/>
                <a:cs typeface="Arial" panose="020B0604020202020204" pitchFamily="34" charset="0"/>
              </a:rPr>
              <a:t>Ward-based community </a:t>
            </a:r>
            <a:r>
              <a:rPr lang="en-US" sz="2800" dirty="0" smtClean="0">
                <a:solidFill>
                  <a:prstClr val="black"/>
                </a:solidFill>
                <a:latin typeface="Arial" panose="020B0604020202020204" pitchFamily="34" charset="0"/>
                <a:cs typeface="Arial" panose="020B0604020202020204" pitchFamily="34" charset="0"/>
              </a:rPr>
              <a:t>dialogues were conducted. These </a:t>
            </a:r>
            <a:r>
              <a:rPr lang="en-US" sz="2800" dirty="0">
                <a:solidFill>
                  <a:prstClr val="black"/>
                </a:solidFill>
                <a:latin typeface="Arial" panose="020B0604020202020204" pitchFamily="34" charset="0"/>
                <a:cs typeface="Arial" panose="020B0604020202020204" pitchFamily="34" charset="0"/>
              </a:rPr>
              <a:t>were spearheaded by the Office of the Premier (NC</a:t>
            </a:r>
            <a:r>
              <a:rPr lang="en-US" sz="2800" dirty="0" smtClean="0">
                <a:solidFill>
                  <a:prstClr val="black"/>
                </a:solidFill>
                <a:latin typeface="Arial" panose="020B0604020202020204" pitchFamily="34" charset="0"/>
                <a:cs typeface="Arial" panose="020B0604020202020204" pitchFamily="34" charset="0"/>
              </a:rPr>
              <a:t>), </a:t>
            </a:r>
            <a:r>
              <a:rPr lang="en-US" sz="2800" dirty="0">
                <a:solidFill>
                  <a:prstClr val="black"/>
                </a:solidFill>
                <a:latin typeface="Arial" panose="020B0604020202020204" pitchFamily="34" charset="0"/>
                <a:cs typeface="Arial" panose="020B0604020202020204" pitchFamily="34" charset="0"/>
              </a:rPr>
              <a:t>DPME, and chaired by ward councilors for respective </a:t>
            </a:r>
            <a:r>
              <a:rPr lang="en-US" sz="2800" dirty="0" smtClean="0">
                <a:solidFill>
                  <a:prstClr val="black"/>
                </a:solidFill>
                <a:latin typeface="Arial" panose="020B0604020202020204" pitchFamily="34" charset="0"/>
                <a:cs typeface="Arial" panose="020B0604020202020204" pitchFamily="34" charset="0"/>
              </a:rPr>
              <a:t>wards.</a:t>
            </a:r>
          </a:p>
          <a:p>
            <a:pPr marL="342900" lvl="0" indent="-342900" algn="just">
              <a:lnSpc>
                <a:spcPct val="90000"/>
              </a:lnSpc>
              <a:spcBef>
                <a:spcPts val="1000"/>
              </a:spcBef>
              <a:buClrTx/>
              <a:buSzTx/>
              <a:buFont typeface="Arial" panose="020B0604020202020204" pitchFamily="34" charset="0"/>
              <a:buChar char="•"/>
              <a:defRPr/>
            </a:pPr>
            <a:r>
              <a:rPr lang="en-US" sz="2800" dirty="0" smtClean="0">
                <a:solidFill>
                  <a:prstClr val="black"/>
                </a:solidFill>
                <a:latin typeface="Arial" panose="020B0604020202020204" pitchFamily="34" charset="0"/>
                <a:cs typeface="Arial" panose="020B0604020202020204" pitchFamily="34" charset="0"/>
              </a:rPr>
              <a:t>This </a:t>
            </a:r>
            <a:r>
              <a:rPr lang="en-US" sz="2800" dirty="0">
                <a:solidFill>
                  <a:prstClr val="black"/>
                </a:solidFill>
                <a:latin typeface="Arial" panose="020B0604020202020204" pitchFamily="34" charset="0"/>
                <a:cs typeface="Arial" panose="020B0604020202020204" pitchFamily="34" charset="0"/>
              </a:rPr>
              <a:t>represented the gathering of citizen views, experiences and perceptions about services rendered by government within their municipal area, as a means to stimulating and expanding citizen participation in Integrated Development Planning (IDP) processes.</a:t>
            </a:r>
          </a:p>
          <a:p>
            <a:pPr marL="342900" indent="-342900" algn="just">
              <a:buFont typeface="Arial" panose="020B0604020202020204" pitchFamily="34" charset="0"/>
              <a:buChar char="•"/>
              <a:defRPr/>
            </a:pPr>
            <a:r>
              <a:rPr lang="en-US" sz="2800" dirty="0" smtClean="0">
                <a:solidFill>
                  <a:prstClr val="black"/>
                </a:solidFill>
                <a:latin typeface="Arial" panose="020B0604020202020204" pitchFamily="34" charset="0"/>
                <a:cs typeface="Arial" panose="020B0604020202020204" pitchFamily="34" charset="0"/>
              </a:rPr>
              <a:t>Findings include</a:t>
            </a:r>
            <a:r>
              <a:rPr lang="en-US" sz="2800" dirty="0">
                <a:solidFill>
                  <a:prstClr val="black"/>
                </a:solidFill>
                <a:latin typeface="Arial" panose="020B0604020202020204" pitchFamily="34" charset="0"/>
                <a:cs typeface="Arial" panose="020B0604020202020204" pitchFamily="34" charset="0"/>
              </a:rPr>
              <a:t>: poor roads &amp; infrastructure, weak oversight and accountability </a:t>
            </a:r>
            <a:r>
              <a:rPr lang="en-US" sz="2800" dirty="0" smtClean="0">
                <a:solidFill>
                  <a:prstClr val="black"/>
                </a:solidFill>
                <a:latin typeface="Arial" panose="020B0604020202020204" pitchFamily="34" charset="0"/>
                <a:cs typeface="Arial" panose="020B0604020202020204" pitchFamily="34" charset="0"/>
              </a:rPr>
              <a:t>mechanisms </a:t>
            </a:r>
            <a:r>
              <a:rPr lang="en-US" sz="2800" dirty="0">
                <a:solidFill>
                  <a:prstClr val="black"/>
                </a:solidFill>
                <a:latin typeface="Arial" panose="020B0604020202020204" pitchFamily="34" charset="0"/>
                <a:cs typeface="Arial" panose="020B0604020202020204" pitchFamily="34" charset="0"/>
              </a:rPr>
              <a:t>in the municipality, delayed formalization of settlements, lack of implementation </a:t>
            </a:r>
            <a:r>
              <a:rPr lang="en-US" sz="2800" dirty="0" smtClean="0">
                <a:solidFill>
                  <a:prstClr val="black"/>
                </a:solidFill>
                <a:latin typeface="Arial" panose="020B0604020202020204" pitchFamily="34" charset="0"/>
                <a:cs typeface="Arial" panose="020B0604020202020204" pitchFamily="34" charset="0"/>
              </a:rPr>
              <a:t>of the </a:t>
            </a:r>
            <a:r>
              <a:rPr lang="en-US" sz="2800" dirty="0">
                <a:solidFill>
                  <a:prstClr val="black"/>
                </a:solidFill>
                <a:latin typeface="Arial" panose="020B0604020202020204" pitchFamily="34" charset="0"/>
                <a:cs typeface="Arial" panose="020B0604020202020204" pitchFamily="34" charset="0"/>
              </a:rPr>
              <a:t>IDP and political-administrative tensions hampering service delivery.</a:t>
            </a:r>
          </a:p>
          <a:p>
            <a:pPr marL="342900" indent="-342900" algn="just">
              <a:buFont typeface="Arial" panose="020B0604020202020204" pitchFamily="34" charset="0"/>
              <a:buChar char="•"/>
              <a:defRPr/>
            </a:pPr>
            <a:r>
              <a:rPr lang="en-US" sz="2800" dirty="0">
                <a:solidFill>
                  <a:prstClr val="black"/>
                </a:solidFill>
                <a:latin typeface="Arial" panose="020B0604020202020204" pitchFamily="34" charset="0"/>
                <a:cs typeface="Arial" panose="020B0604020202020204" pitchFamily="34" charset="0"/>
              </a:rPr>
              <a:t>Multi-sectoral stakeholder engagements were held to improve the IDP planning processes (Cooperative Governance, Human Settlements and Traditional Affairs (COGHSTA); Officials </a:t>
            </a:r>
            <a:r>
              <a:rPr lang="en-US" sz="2800" dirty="0" smtClean="0">
                <a:solidFill>
                  <a:prstClr val="black"/>
                </a:solidFill>
                <a:latin typeface="Arial" panose="020B0604020202020204" pitchFamily="34" charset="0"/>
                <a:cs typeface="Arial" panose="020B0604020202020204" pitchFamily="34" charset="0"/>
              </a:rPr>
              <a:t>form </a:t>
            </a:r>
            <a:r>
              <a:rPr lang="en-US" sz="2800" dirty="0">
                <a:solidFill>
                  <a:prstClr val="black"/>
                </a:solidFill>
                <a:latin typeface="Arial" panose="020B0604020202020204" pitchFamily="34" charset="0"/>
                <a:cs typeface="Arial" panose="020B0604020202020204" pitchFamily="34" charset="0"/>
              </a:rPr>
              <a:t>the </a:t>
            </a:r>
            <a:r>
              <a:rPr lang="en-US" sz="2800" dirty="0" smtClean="0">
                <a:solidFill>
                  <a:prstClr val="black"/>
                </a:solidFill>
                <a:latin typeface="Arial" panose="020B0604020202020204" pitchFamily="34" charset="0"/>
                <a:cs typeface="Arial" panose="020B0604020202020204" pitchFamily="34" charset="0"/>
              </a:rPr>
              <a:t>Municipality and the Municipal Infrastructure Support Agent  </a:t>
            </a:r>
            <a:r>
              <a:rPr lang="en-US" sz="2800" dirty="0">
                <a:solidFill>
                  <a:prstClr val="black"/>
                </a:solidFill>
                <a:latin typeface="Arial" panose="020B0604020202020204" pitchFamily="34" charset="0"/>
                <a:cs typeface="Arial" panose="020B0604020202020204" pitchFamily="34" charset="0"/>
              </a:rPr>
              <a:t>(MISA).</a:t>
            </a: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12</a:t>
            </a:fld>
            <a:endParaRPr lang="en-ZA" dirty="0"/>
          </a:p>
        </p:txBody>
      </p:sp>
    </p:spTree>
    <p:extLst>
      <p:ext uri="{BB962C8B-B14F-4D97-AF65-F5344CB8AC3E}">
        <p14:creationId xmlns:p14="http://schemas.microsoft.com/office/powerpoint/2010/main" val="452277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schemeClr val="tx1"/>
                </a:solidFill>
                <a:latin typeface="Arial" panose="020B0604020202020204" pitchFamily="34" charset="0"/>
                <a:cs typeface="Arial" panose="020B0604020202020204" pitchFamily="34" charset="0"/>
              </a:rPr>
              <a:t>PRESIDENTIAL </a:t>
            </a:r>
            <a:r>
              <a:rPr lang="en-ZA" sz="2800" b="1" dirty="0" smtClean="0">
                <a:solidFill>
                  <a:schemeClr val="tx1"/>
                </a:solidFill>
                <a:latin typeface="Arial" panose="020B0604020202020204" pitchFamily="34" charset="0"/>
                <a:cs typeface="Arial" panose="020B0604020202020204" pitchFamily="34" charset="0"/>
              </a:rPr>
              <a:t>HOTLINE (PH) </a:t>
            </a:r>
            <a:endParaRPr lang="en-ZA" sz="28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342900" indent="-342900" algn="just">
              <a:buFont typeface="Arial" panose="020B0604020202020204" pitchFamily="34" charset="0"/>
              <a:buChar char="•"/>
            </a:pPr>
            <a:r>
              <a:rPr lang="en-ZA" sz="3000" dirty="0">
                <a:solidFill>
                  <a:schemeClr val="tx1"/>
                </a:solidFill>
                <a:latin typeface="Arial" panose="020B0604020202020204" pitchFamily="34" charset="0"/>
                <a:cs typeface="Arial" panose="020B0604020202020204" pitchFamily="34" charset="0"/>
              </a:rPr>
              <a:t>The Presidential Hotline is an apex complaint management tool of </a:t>
            </a:r>
            <a:r>
              <a:rPr lang="en-ZA" sz="3000" dirty="0" smtClean="0">
                <a:solidFill>
                  <a:schemeClr val="tx1"/>
                </a:solidFill>
                <a:latin typeface="Arial" panose="020B0604020202020204" pitchFamily="34" charset="0"/>
                <a:cs typeface="Arial" panose="020B0604020202020204" pitchFamily="34" charset="0"/>
              </a:rPr>
              <a:t>government</a:t>
            </a:r>
            <a:r>
              <a:rPr lang="en-ZA" sz="3000" dirty="0">
                <a:solidFill>
                  <a:schemeClr val="tx1"/>
                </a:solidFill>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ZA" sz="3000" dirty="0">
                <a:solidFill>
                  <a:schemeClr val="tx1"/>
                </a:solidFill>
                <a:latin typeface="Arial" panose="020B0604020202020204" pitchFamily="34" charset="0"/>
                <a:cs typeface="Arial" panose="020B0604020202020204" pitchFamily="34" charset="0"/>
              </a:rPr>
              <a:t>PH </a:t>
            </a:r>
            <a:r>
              <a:rPr lang="en-ZA" sz="3000" dirty="0" smtClean="0">
                <a:solidFill>
                  <a:schemeClr val="tx1"/>
                </a:solidFill>
                <a:latin typeface="Arial" panose="020B0604020202020204" pitchFamily="34" charset="0"/>
                <a:cs typeface="Arial" panose="020B0604020202020204" pitchFamily="34" charset="0"/>
              </a:rPr>
              <a:t>complaints </a:t>
            </a:r>
            <a:r>
              <a:rPr lang="en-ZA" sz="3000" dirty="0">
                <a:solidFill>
                  <a:schemeClr val="tx1"/>
                </a:solidFill>
                <a:latin typeface="Arial" panose="020B0604020202020204" pitchFamily="34" charset="0"/>
                <a:cs typeface="Arial" panose="020B0604020202020204" pitchFamily="34" charset="0"/>
              </a:rPr>
              <a:t>are received </a:t>
            </a:r>
            <a:r>
              <a:rPr lang="en-ZA" sz="3000" dirty="0">
                <a:solidFill>
                  <a:schemeClr val="tx1"/>
                </a:solidFill>
                <a:latin typeface="Arial" panose="020B0604020202020204" pitchFamily="34" charset="0"/>
                <a:ea typeface="Calibri" panose="020F0502020204030204" pitchFamily="34" charset="0"/>
                <a:cs typeface="Arial" panose="020B0604020202020204" pitchFamily="34" charset="0"/>
              </a:rPr>
              <a:t>through a toll free call centre, emails, letters and walk-ins and they cut across </a:t>
            </a:r>
            <a:r>
              <a:rPr lang="en-ZA" sz="3000" dirty="0">
                <a:solidFill>
                  <a:schemeClr val="tx1"/>
                </a:solidFill>
                <a:latin typeface="Arial" panose="020B0604020202020204" pitchFamily="34" charset="0"/>
                <a:cs typeface="Arial" panose="020B0604020202020204" pitchFamily="34" charset="0"/>
              </a:rPr>
              <a:t>government institutions, at a national, provincial and local level. </a:t>
            </a:r>
            <a:endParaRPr lang="en-ZA" sz="3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ZA" sz="3000" dirty="0">
                <a:solidFill>
                  <a:schemeClr val="tx1"/>
                </a:solidFill>
                <a:latin typeface="Arial" panose="020B0604020202020204" pitchFamily="34" charset="0"/>
                <a:ea typeface="Calibri" panose="020F0502020204030204" pitchFamily="34" charset="0"/>
                <a:cs typeface="Arial" panose="020B0604020202020204" pitchFamily="34" charset="0"/>
              </a:rPr>
              <a:t>Complaints are captured on an electronic monitoring system and the resolution rates of government departments are tracked and </a:t>
            </a:r>
            <a:r>
              <a:rPr lang="en-ZA" sz="3000" dirty="0" smtClean="0">
                <a:solidFill>
                  <a:schemeClr val="tx1"/>
                </a:solidFill>
                <a:latin typeface="Arial" panose="020B0604020202020204" pitchFamily="34" charset="0"/>
                <a:ea typeface="Calibri" panose="020F0502020204030204" pitchFamily="34" charset="0"/>
                <a:cs typeface="Arial" panose="020B0604020202020204" pitchFamily="34" charset="0"/>
              </a:rPr>
              <a:t>monitored – ‘real time information’ of issues on the ground.</a:t>
            </a:r>
            <a:endParaRPr lang="en-ZA" sz="3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ZA" sz="3000" dirty="0">
                <a:solidFill>
                  <a:schemeClr val="tx1"/>
                </a:solidFill>
                <a:latin typeface="Arial" panose="020B0604020202020204" pitchFamily="34" charset="0"/>
                <a:ea typeface="Calibri" panose="020F0502020204030204" pitchFamily="34" charset="0"/>
                <a:cs typeface="Arial" panose="020B0604020202020204" pitchFamily="34" charset="0"/>
              </a:rPr>
              <a:t>The integration </a:t>
            </a:r>
            <a:r>
              <a:rPr lang="en-ZA" sz="3000" dirty="0" smtClean="0">
                <a:solidFill>
                  <a:schemeClr val="tx1"/>
                </a:solidFill>
                <a:latin typeface="Arial" panose="020B0604020202020204" pitchFamily="34" charset="0"/>
                <a:ea typeface="Calibri" panose="020F0502020204030204" pitchFamily="34" charset="0"/>
                <a:cs typeface="Arial" panose="020B0604020202020204" pitchFamily="34" charset="0"/>
              </a:rPr>
              <a:t>approach allowed </a:t>
            </a:r>
            <a:r>
              <a:rPr lang="en-ZA" sz="3000" dirty="0">
                <a:solidFill>
                  <a:schemeClr val="tx1"/>
                </a:solidFill>
                <a:latin typeface="Arial" panose="020B0604020202020204" pitchFamily="34" charset="0"/>
                <a:ea typeface="Calibri" panose="020F0502020204030204" pitchFamily="34" charset="0"/>
                <a:cs typeface="Arial" panose="020B0604020202020204" pitchFamily="34" charset="0"/>
              </a:rPr>
              <a:t>for the frontline monitoring team to directly intervene and facilitate complaint resolution in complex cases. </a:t>
            </a:r>
            <a:r>
              <a:rPr lang="en-ZA" sz="3000" dirty="0">
                <a:solidFill>
                  <a:schemeClr val="tx1"/>
                </a:solidFill>
                <a:latin typeface="Arial" panose="020B0604020202020204" pitchFamily="34" charset="0"/>
                <a:cs typeface="Arial" panose="020B0604020202020204" pitchFamily="34" charset="0"/>
              </a:rPr>
              <a:t>This has </a:t>
            </a:r>
            <a:r>
              <a:rPr lang="en-ZA" sz="3000" dirty="0" smtClean="0">
                <a:solidFill>
                  <a:schemeClr val="tx1"/>
                </a:solidFill>
                <a:latin typeface="Arial" panose="020B0604020202020204" pitchFamily="34" charset="0"/>
                <a:cs typeface="Arial" panose="020B0604020202020204" pitchFamily="34" charset="0"/>
              </a:rPr>
              <a:t>yielded </a:t>
            </a:r>
            <a:r>
              <a:rPr lang="en-ZA" sz="3000" dirty="0">
                <a:solidFill>
                  <a:schemeClr val="tx1"/>
                </a:solidFill>
                <a:latin typeface="Arial" panose="020B0604020202020204" pitchFamily="34" charset="0"/>
                <a:cs typeface="Arial" panose="020B0604020202020204" pitchFamily="34" charset="0"/>
              </a:rPr>
              <a:t>positive </a:t>
            </a:r>
            <a:r>
              <a:rPr lang="en-ZA" sz="3000" dirty="0" smtClean="0">
                <a:solidFill>
                  <a:schemeClr val="tx1"/>
                </a:solidFill>
                <a:latin typeface="Arial" panose="020B0604020202020204" pitchFamily="34" charset="0"/>
                <a:cs typeface="Arial" panose="020B0604020202020204" pitchFamily="34" charset="0"/>
              </a:rPr>
              <a:t>results.</a:t>
            </a:r>
            <a:endParaRPr lang="en-ZA" sz="3000" dirty="0">
              <a:solidFill>
                <a:schemeClr val="tx1"/>
              </a:solidFill>
              <a:latin typeface="Arial" panose="020B0604020202020204" pitchFamily="34" charset="0"/>
              <a:cs typeface="Arial" panose="020B0604020202020204" pitchFamily="34" charset="0"/>
            </a:endParaRPr>
          </a:p>
          <a:p>
            <a:endParaRPr lang="en-ZA"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13</a:t>
            </a:fld>
            <a:endParaRPr lang="en-ZA" dirty="0"/>
          </a:p>
        </p:txBody>
      </p:sp>
    </p:spTree>
    <p:extLst>
      <p:ext uri="{BB962C8B-B14F-4D97-AF65-F5344CB8AC3E}">
        <p14:creationId xmlns:p14="http://schemas.microsoft.com/office/powerpoint/2010/main" val="1903608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prstClr val="black"/>
                </a:solidFill>
                <a:latin typeface="Arial" panose="020B0604020202020204" pitchFamily="34" charset="0"/>
                <a:cs typeface="Arial" panose="020B0604020202020204" pitchFamily="34" charset="0"/>
              </a:rPr>
              <a:t>PRESIDENTIAL HOTLINE</a:t>
            </a:r>
            <a:endParaRPr lang="en-ZA"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1" y="1119725"/>
            <a:ext cx="11952651" cy="4987119"/>
          </a:xfrm>
          <a:prstGeom prst="rect">
            <a:avLst/>
          </a:prstGeom>
        </p:spPr>
      </p:pic>
      <p:sp>
        <p:nvSpPr>
          <p:cNvPr id="4" name="Slide Number Placeholder 3"/>
          <p:cNvSpPr>
            <a:spLocks noGrp="1"/>
          </p:cNvSpPr>
          <p:nvPr>
            <p:ph type="sldNum" sz="quarter" idx="4"/>
          </p:nvPr>
        </p:nvSpPr>
        <p:spPr/>
        <p:txBody>
          <a:bodyPr/>
          <a:lstStyle/>
          <a:p>
            <a:fld id="{62AAA1A3-262B-4979-8C18-306C3DA11E9E}" type="slidenum">
              <a:rPr lang="en-ZA" smtClean="0"/>
              <a:pPr/>
              <a:t>14</a:t>
            </a:fld>
            <a:endParaRPr lang="en-ZA" dirty="0"/>
          </a:p>
        </p:txBody>
      </p:sp>
    </p:spTree>
    <p:extLst>
      <p:ext uri="{BB962C8B-B14F-4D97-AF65-F5344CB8AC3E}">
        <p14:creationId xmlns:p14="http://schemas.microsoft.com/office/powerpoint/2010/main" val="2459221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solidFill>
                  <a:schemeClr val="tx1"/>
                </a:solidFill>
              </a:rPr>
              <a:t>TOP TEN </a:t>
            </a:r>
            <a:r>
              <a:rPr lang="en-ZA" b="1" dirty="0" smtClean="0">
                <a:solidFill>
                  <a:schemeClr val="tx1"/>
                </a:solidFill>
              </a:rPr>
              <a:t>SERVICE </a:t>
            </a:r>
            <a:r>
              <a:rPr lang="en-ZA" b="1" dirty="0">
                <a:solidFill>
                  <a:schemeClr val="tx1"/>
                </a:solidFill>
              </a:rPr>
              <a:t>DELIVERY </a:t>
            </a:r>
            <a:r>
              <a:rPr lang="en-ZA" b="1" dirty="0" smtClean="0">
                <a:solidFill>
                  <a:schemeClr val="tx1"/>
                </a:solidFill>
              </a:rPr>
              <a:t>COMPLAINTS OF NATIONAL DEPARTMENTS</a:t>
            </a: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15</a:t>
            </a:fld>
            <a:endParaRPr lang="en-ZA"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403511424"/>
              </p:ext>
            </p:extLst>
          </p:nvPr>
        </p:nvGraphicFramePr>
        <p:xfrm>
          <a:off x="334963" y="1341438"/>
          <a:ext cx="11636375" cy="47997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8764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47" y="179941"/>
            <a:ext cx="11617291" cy="939784"/>
          </a:xfrm>
        </p:spPr>
        <p:txBody>
          <a:bodyPr>
            <a:normAutofit fontScale="90000"/>
          </a:bodyPr>
          <a:lstStyle/>
          <a:p>
            <a:pPr defTabSz="457200">
              <a:spcBef>
                <a:spcPts val="0"/>
              </a:spcBef>
              <a:defRPr/>
            </a:pPr>
            <a:r>
              <a:rPr lang="en-ZA" sz="2000" b="1" cap="all" dirty="0">
                <a:solidFill>
                  <a:prstClr val="black"/>
                </a:solidFill>
                <a:latin typeface="Arial" panose="020B0604020202020204" pitchFamily="34" charset="0"/>
                <a:cs typeface="Arial" panose="020B0604020202020204" pitchFamily="34" charset="0"/>
              </a:rPr>
              <a:t>National Departments with high call volumes as at 31 March 2019 (cumulative)</a:t>
            </a:r>
            <a:r>
              <a:rPr lang="en-US" sz="2000" b="1" cap="all"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000" b="1" cap="all"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sz="2000" cap="all"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16</a:t>
            </a:fld>
            <a:endParaRPr lang="en-ZA" dirty="0"/>
          </a:p>
        </p:txBody>
      </p:sp>
      <p:graphicFrame>
        <p:nvGraphicFramePr>
          <p:cNvPr id="5" name="Content Placeholder 3">
            <a:extLst>
              <a:ext uri="{FF2B5EF4-FFF2-40B4-BE49-F238E27FC236}">
                <a16:creationId xmlns:a16="http://schemas.microsoft.com/office/drawing/2014/main" id="{00000000-0008-0000-0000-00001E000000}"/>
              </a:ext>
            </a:extLst>
          </p:cNvPr>
          <p:cNvGraphicFramePr>
            <a:graphicFrameLocks noGrp="1"/>
          </p:cNvGraphicFramePr>
          <p:nvPr>
            <p:ph idx="1"/>
            <p:extLst/>
          </p:nvPr>
        </p:nvGraphicFramePr>
        <p:xfrm>
          <a:off x="334963" y="1341438"/>
          <a:ext cx="11636375" cy="4895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4307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CHALLENGES OF THE PRESIDENTIAL HOTLINE </a:t>
            </a:r>
            <a:b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sz="2000" b="1" dirty="0">
              <a:solidFill>
                <a:schemeClr val="tx1"/>
              </a:solidFill>
            </a:endParaRPr>
          </a:p>
        </p:txBody>
      </p:sp>
      <p:sp>
        <p:nvSpPr>
          <p:cNvPr id="3" name="Content Placeholder 2"/>
          <p:cNvSpPr>
            <a:spLocks noGrp="1"/>
          </p:cNvSpPr>
          <p:nvPr>
            <p:ph idx="1"/>
          </p:nvPr>
        </p:nvSpPr>
        <p:spPr/>
        <p:txBody>
          <a:bodyPr>
            <a:normAutofit fontScale="92500"/>
          </a:bodyPr>
          <a:lstStyle/>
          <a:p>
            <a:pPr marL="285750" lvl="0" indent="-285750" defTabSz="457200">
              <a:spcBef>
                <a:spcPts val="0"/>
              </a:spcBef>
              <a:buClrTx/>
              <a:buSzTx/>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toll-free number used for the President’s Hotline is </a:t>
            </a:r>
            <a:r>
              <a:rPr lang="en-US" dirty="0" smtClean="0">
                <a:solidFill>
                  <a:prstClr val="black"/>
                </a:solidFill>
                <a:latin typeface="Arial" panose="020B0604020202020204" pitchFamily="34" charset="0"/>
                <a:cs typeface="Arial" panose="020B0604020202020204" pitchFamily="34" charset="0"/>
              </a:rPr>
              <a:t>costly, </a:t>
            </a:r>
            <a:r>
              <a:rPr lang="en-US" dirty="0">
                <a:solidFill>
                  <a:prstClr val="black"/>
                </a:solidFill>
                <a:latin typeface="Arial" panose="020B0604020202020204" pitchFamily="34" charset="0"/>
                <a:cs typeface="Arial" panose="020B0604020202020204" pitchFamily="34" charset="0"/>
              </a:rPr>
              <a:t>especially the bills from cellular operators.</a:t>
            </a:r>
          </a:p>
          <a:p>
            <a:pPr marL="285750" lvl="0" indent="-285750" defTabSz="457200">
              <a:spcBef>
                <a:spcPts val="0"/>
              </a:spcBef>
              <a:buClrTx/>
              <a:buSzTx/>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Case reported are complex, often requiring a coordinated response across many departments which is beyond the scope of the Public Liaison Officers who are responsible for this task.</a:t>
            </a:r>
          </a:p>
          <a:p>
            <a:pPr marL="285750" lvl="0" indent="-285750" defTabSz="457200">
              <a:spcBef>
                <a:spcPts val="0"/>
              </a:spcBef>
              <a:buClrTx/>
              <a:buSzTx/>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Unrealistic expectations from </a:t>
            </a:r>
            <a:r>
              <a:rPr lang="en-US" dirty="0" smtClean="0">
                <a:solidFill>
                  <a:prstClr val="black"/>
                </a:solidFill>
                <a:latin typeface="Arial" panose="020B0604020202020204" pitchFamily="34" charset="0"/>
                <a:cs typeface="Arial" panose="020B0604020202020204" pitchFamily="34" charset="0"/>
              </a:rPr>
              <a:t>citizens.</a:t>
            </a:r>
          </a:p>
          <a:p>
            <a:pPr marL="285750" lvl="0" indent="-285750" defTabSz="457200">
              <a:spcBef>
                <a:spcPts val="0"/>
              </a:spcBef>
              <a:buClrTx/>
              <a:buSzTx/>
              <a:buFont typeface="Arial" panose="020B0604020202020204" pitchFamily="34" charset="0"/>
              <a:buChar char="•"/>
              <a:defRPr/>
            </a:pPr>
            <a:r>
              <a:rPr lang="en-US" dirty="0" smtClean="0">
                <a:solidFill>
                  <a:prstClr val="black"/>
                </a:solidFill>
                <a:latin typeface="Arial" panose="020B0604020202020204" pitchFamily="34" charset="0"/>
                <a:cs typeface="Arial" panose="020B0604020202020204" pitchFamily="34" charset="0"/>
              </a:rPr>
              <a:t>PH is being redesigned for 2-way engagement and technological changes in partnership with Department of Science &amp; Technology &amp; Centre for Science Innovation and Research (CSIR). </a:t>
            </a:r>
            <a:endParaRPr lang="en-US" dirty="0">
              <a:solidFill>
                <a:prstClr val="black"/>
              </a:solidFill>
              <a:latin typeface="Arial" panose="020B0604020202020204" pitchFamily="34" charset="0"/>
              <a:cs typeface="Arial" panose="020B0604020202020204" pitchFamily="34" charset="0"/>
            </a:endParaRP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17</a:t>
            </a:fld>
            <a:endParaRPr lang="en-ZA" dirty="0"/>
          </a:p>
        </p:txBody>
      </p:sp>
    </p:spTree>
    <p:extLst>
      <p:ext uri="{BB962C8B-B14F-4D97-AF65-F5344CB8AC3E}">
        <p14:creationId xmlns:p14="http://schemas.microsoft.com/office/powerpoint/2010/main" val="1907140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5" y="302819"/>
            <a:ext cx="8358909" cy="523220"/>
          </a:xfrm>
          <a:prstGeom prst="rect">
            <a:avLst/>
          </a:prstGeom>
          <a:noFill/>
        </p:spPr>
        <p:txBody>
          <a:bodyPr wrap="square" rtlCol="0">
            <a:spAutoFit/>
          </a:bodyPr>
          <a:lstStyle/>
          <a:p>
            <a:pPr>
              <a:defRPr/>
            </a:pPr>
            <a:r>
              <a:rPr lang="en-US" sz="2800" b="1" cap="all" dirty="0">
                <a:solidFill>
                  <a:prstClr val="black"/>
                </a:solidFill>
                <a:latin typeface="Arial" panose="020B0604020202020204" pitchFamily="34" charset="0"/>
                <a:cs typeface="Arial" panose="020B0604020202020204" pitchFamily="34" charset="0"/>
              </a:rPr>
              <a:t>2018/19 Monitoring Coverage</a:t>
            </a: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rPr>
              <a:pPr algn="ctr">
                <a:defRPr/>
              </a:pPr>
              <a:t>18</a:t>
            </a:fld>
            <a:endParaRPr lang="en-US" b="1" dirty="0">
              <a:solidFill>
                <a:prstClr val="white"/>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06401" y="1004711"/>
            <a:ext cx="11571110" cy="4921956"/>
          </a:xfrm>
          <a:prstGeom prst="rect">
            <a:avLst/>
          </a:prstGeom>
          <a:noFill/>
          <a:ln>
            <a:noFill/>
          </a:ln>
        </p:spPr>
      </p:pic>
    </p:spTree>
    <p:extLst>
      <p:ext uri="{BB962C8B-B14F-4D97-AF65-F5344CB8AC3E}">
        <p14:creationId xmlns:p14="http://schemas.microsoft.com/office/powerpoint/2010/main" val="280017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5" y="302819"/>
            <a:ext cx="8358909" cy="523220"/>
          </a:xfrm>
          <a:prstGeom prst="rect">
            <a:avLst/>
          </a:prstGeom>
          <a:noFill/>
        </p:spPr>
        <p:txBody>
          <a:bodyPr wrap="square" rtlCol="0">
            <a:spAutoFit/>
          </a:bodyPr>
          <a:lstStyle/>
          <a:p>
            <a:pPr>
              <a:defRPr/>
            </a:pPr>
            <a:r>
              <a:rPr lang="en-US" sz="2800" b="1" cap="all" dirty="0">
                <a:solidFill>
                  <a:prstClr val="black"/>
                </a:solidFill>
                <a:latin typeface="Arial" panose="020B0604020202020204" pitchFamily="34" charset="0"/>
                <a:cs typeface="Arial" panose="020B0604020202020204" pitchFamily="34" charset="0"/>
              </a:rPr>
              <a:t>2018/19 Executive Support</a:t>
            </a: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rPr>
              <a:pPr algn="ctr">
                <a:defRPr/>
              </a:pPr>
              <a:t>19</a:t>
            </a:fld>
            <a:endParaRPr lang="en-US" b="1" dirty="0">
              <a:solidFill>
                <a:prstClr val="white"/>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49956" y="1016000"/>
            <a:ext cx="11130844" cy="4967111"/>
          </a:xfrm>
          <a:prstGeom prst="rect">
            <a:avLst/>
          </a:prstGeom>
          <a:noFill/>
          <a:ln>
            <a:noFill/>
          </a:ln>
        </p:spPr>
      </p:pic>
    </p:spTree>
    <p:extLst>
      <p:ext uri="{BB962C8B-B14F-4D97-AF65-F5344CB8AC3E}">
        <p14:creationId xmlns:p14="http://schemas.microsoft.com/office/powerpoint/2010/main" val="2546796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pPr/>
              <a:t>2</a:t>
            </a:fld>
            <a:endParaRPr lang="en-ZA" dirty="0"/>
          </a:p>
        </p:txBody>
      </p:sp>
      <p:sp>
        <p:nvSpPr>
          <p:cNvPr id="8" name="Title 1"/>
          <p:cNvSpPr>
            <a:spLocks noGrp="1"/>
          </p:cNvSpPr>
          <p:nvPr>
            <p:ph type="title"/>
          </p:nvPr>
        </p:nvSpPr>
        <p:spPr>
          <a:xfrm>
            <a:off x="459496" y="228581"/>
            <a:ext cx="11617291" cy="725008"/>
          </a:xfrm>
        </p:spPr>
        <p:txBody>
          <a:bodyPr>
            <a:normAutofit/>
          </a:bodyPr>
          <a:lstStyle/>
          <a:p>
            <a:r>
              <a:rPr lang="en-ZA" sz="2400" b="1" dirty="0" smtClean="0">
                <a:solidFill>
                  <a:schemeClr val="tx1"/>
                </a:solidFill>
                <a:latin typeface="Arial" panose="020B0604020202020204" pitchFamily="34" charset="0"/>
                <a:cs typeface="Arial" panose="020B0604020202020204" pitchFamily="34" charset="0"/>
              </a:rPr>
              <a:t>OUTLINE OF THE PRESENTATION</a:t>
            </a:r>
            <a:endParaRPr lang="en-ZA" sz="24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933661" y="156855"/>
            <a:ext cx="1629377" cy="560368"/>
          </a:xfrm>
          <a:prstGeom prst="rect">
            <a:avLst/>
          </a:prstGeom>
        </p:spPr>
      </p:pic>
      <p:pic>
        <p:nvPicPr>
          <p:cNvPr id="10" name="Picture 9"/>
          <p:cNvPicPr>
            <a:picLocks noChangeAspect="1"/>
          </p:cNvPicPr>
          <p:nvPr/>
        </p:nvPicPr>
        <p:blipFill>
          <a:blip r:embed="rId3"/>
          <a:stretch>
            <a:fillRect/>
          </a:stretch>
        </p:blipFill>
        <p:spPr>
          <a:xfrm>
            <a:off x="10876582" y="82083"/>
            <a:ext cx="742760" cy="742760"/>
          </a:xfrm>
          <a:prstGeom prst="rect">
            <a:avLst/>
          </a:prstGeom>
        </p:spPr>
      </p:pic>
      <p:sp>
        <p:nvSpPr>
          <p:cNvPr id="11" name="Rectangle 10"/>
          <p:cNvSpPr/>
          <p:nvPr/>
        </p:nvSpPr>
        <p:spPr>
          <a:xfrm>
            <a:off x="2111223" y="2015540"/>
            <a:ext cx="7585512" cy="6124754"/>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CONTENT</a:t>
            </a:r>
            <a:endParaRPr lang="en-US" sz="3200" b="1" dirty="0">
              <a:latin typeface="Arial" panose="020B0604020202020204" pitchFamily="34" charset="0"/>
              <a:cs typeface="Arial" panose="020B0604020202020204" pitchFamily="34" charset="0"/>
            </a:endParaRPr>
          </a:p>
          <a:p>
            <a:pPr algn="ctr"/>
            <a:endParaRPr lang="en-US" sz="2000" dirty="0">
              <a:solidFill>
                <a:schemeClr val="tx1">
                  <a:lumMod val="65000"/>
                  <a:lumOff val="35000"/>
                </a:schemeClr>
              </a:solidFill>
              <a:latin typeface="Gill Sans Light"/>
              <a:cs typeface="Gill Sans Light"/>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INTRODUCTION</a:t>
            </a: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cap="all" dirty="0">
                <a:latin typeface="Arial" panose="020B0604020202020204" pitchFamily="34" charset="0"/>
                <a:cs typeface="Arial" panose="020B0604020202020204" pitchFamily="34" charset="0"/>
              </a:rPr>
              <a:t>Frontline Monitoring and </a:t>
            </a:r>
            <a:r>
              <a:rPr lang="en-ZA" sz="2000" cap="all" dirty="0" smtClean="0">
                <a:latin typeface="Arial" panose="020B0604020202020204" pitchFamily="34" charset="0"/>
                <a:cs typeface="Arial" panose="020B0604020202020204" pitchFamily="34" charset="0"/>
              </a:rPr>
              <a:t>Support</a:t>
            </a:r>
          </a:p>
          <a:p>
            <a:pPr marL="342900" indent="-342900">
              <a:buFont typeface="Arial" panose="020B0604020202020204" pitchFamily="34" charset="0"/>
              <a:buChar char="•"/>
            </a:pPr>
            <a:r>
              <a:rPr lang="en-ZA" sz="2000" cap="all" dirty="0" smtClean="0">
                <a:latin typeface="Arial" panose="020B0604020202020204" pitchFamily="34" charset="0"/>
                <a:cs typeface="Arial" panose="020B0604020202020204" pitchFamily="34" charset="0"/>
              </a:rPr>
              <a:t>AN INTEGRATED APPROACH </a:t>
            </a:r>
          </a:p>
          <a:p>
            <a:pPr marL="342900" indent="-342900">
              <a:buFont typeface="Arial" panose="020B0604020202020204" pitchFamily="34" charset="0"/>
              <a:buChar char="•"/>
            </a:pPr>
            <a:r>
              <a:rPr lang="en-ZA" sz="2000" cap="all" dirty="0" smtClean="0">
                <a:latin typeface="Arial" panose="020B0604020202020204" pitchFamily="34" charset="0"/>
                <a:cs typeface="Arial" panose="020B0604020202020204" pitchFamily="34" charset="0"/>
              </a:rPr>
              <a:t>BRIEF OVERVIEW 2018/19 FINDINGS</a:t>
            </a:r>
          </a:p>
          <a:p>
            <a:pPr marL="342900" indent="-342900">
              <a:buFont typeface="Arial" panose="020B0604020202020204" pitchFamily="34" charset="0"/>
              <a:buChar char="•"/>
            </a:pPr>
            <a:r>
              <a:rPr lang="en-ZA" sz="2000" cap="all" dirty="0" smtClean="0">
                <a:latin typeface="Arial" panose="020B0604020202020204" pitchFamily="34" charset="0"/>
                <a:cs typeface="Arial" panose="020B0604020202020204" pitchFamily="34" charset="0"/>
              </a:rPr>
              <a:t>FINDINGS AND BROAD CHALLENGES</a:t>
            </a:r>
          </a:p>
          <a:p>
            <a:pPr marL="342900" indent="-342900">
              <a:buFont typeface="Arial" panose="020B0604020202020204" pitchFamily="34" charset="0"/>
              <a:buChar char="•"/>
            </a:pPr>
            <a:r>
              <a:rPr lang="en-ZA" sz="2000" cap="all" dirty="0" smtClean="0">
                <a:latin typeface="Arial" panose="020B0604020202020204" pitchFamily="34" charset="0"/>
                <a:cs typeface="Arial" panose="020B0604020202020204" pitchFamily="34" charset="0"/>
              </a:rPr>
              <a:t>PHOTO GALLERY OF IMPROVEMENTS</a:t>
            </a:r>
          </a:p>
          <a:p>
            <a:pPr marL="342900" indent="-342900">
              <a:buFont typeface="Arial" panose="020B0604020202020204" pitchFamily="34" charset="0"/>
              <a:buChar char="•"/>
            </a:pPr>
            <a:r>
              <a:rPr lang="en-ZA" sz="2000" cap="all" dirty="0" smtClean="0">
                <a:latin typeface="Arial" panose="020B0604020202020204" pitchFamily="34" charset="0"/>
                <a:cs typeface="Arial" panose="020B0604020202020204" pitchFamily="34" charset="0"/>
              </a:rPr>
              <a:t>REFLECTIONS ON POCKETS OF SUCCESS</a:t>
            </a:r>
          </a:p>
          <a:p>
            <a:pPr marL="342900" indent="-342900">
              <a:buFont typeface="Arial" panose="020B0604020202020204" pitchFamily="34" charset="0"/>
              <a:buChar char="•"/>
            </a:pPr>
            <a:r>
              <a:rPr lang="en-ZA" sz="2000" cap="all" dirty="0" smtClean="0">
                <a:latin typeface="Arial" panose="020B0604020202020204" pitchFamily="34" charset="0"/>
                <a:cs typeface="Arial" panose="020B0604020202020204" pitchFamily="34" charset="0"/>
              </a:rPr>
              <a:t>WAY FORWARD</a:t>
            </a:r>
          </a:p>
          <a:p>
            <a:pPr marL="342900" indent="-342900">
              <a:buFont typeface="Arial" panose="020B0604020202020204" pitchFamily="34" charset="0"/>
              <a:buChar char="•"/>
            </a:pPr>
            <a:r>
              <a:rPr lang="en-ZA" sz="2000" cap="all" dirty="0" smtClean="0">
                <a:latin typeface="Arial" panose="020B0604020202020204" pitchFamily="34" charset="0"/>
                <a:cs typeface="Arial" panose="020B0604020202020204" pitchFamily="34" charset="0"/>
              </a:rPr>
              <a:t>Case STUDY: North West HEALTH FACILTIES MONITORING VISITS   </a:t>
            </a:r>
            <a:endParaRPr lang="en-ZA" sz="2000" cap="all" dirty="0">
              <a:latin typeface="Arial" panose="020B0604020202020204" pitchFamily="34" charset="0"/>
              <a:cs typeface="Arial" panose="020B0604020202020204" pitchFamily="34" charset="0"/>
            </a:endParaRPr>
          </a:p>
          <a:p>
            <a:pPr algn="ctr"/>
            <a:endParaRPr lang="en-US" sz="2000" dirty="0">
              <a:solidFill>
                <a:schemeClr val="tx1">
                  <a:lumMod val="65000"/>
                  <a:lumOff val="35000"/>
                </a:schemeClr>
              </a:solidFill>
              <a:latin typeface="Gill Sans Light"/>
              <a:cs typeface="Gill Sans Light"/>
            </a:endParaRPr>
          </a:p>
          <a:p>
            <a:pPr algn="ctr"/>
            <a:endParaRPr lang="en-US" sz="2000" dirty="0" smtClean="0">
              <a:solidFill>
                <a:schemeClr val="tx1">
                  <a:lumMod val="65000"/>
                  <a:lumOff val="35000"/>
                </a:schemeClr>
              </a:solidFill>
              <a:latin typeface="Gill Sans Light"/>
              <a:cs typeface="Gill Sans Light"/>
            </a:endParaRPr>
          </a:p>
          <a:p>
            <a:pPr algn="ctr"/>
            <a:endParaRPr lang="en-US" sz="2000" dirty="0">
              <a:solidFill>
                <a:schemeClr val="tx1">
                  <a:lumMod val="65000"/>
                  <a:lumOff val="35000"/>
                </a:schemeClr>
              </a:solidFill>
              <a:latin typeface="Gill Sans Light"/>
              <a:cs typeface="Gill Sans Light"/>
            </a:endParaRPr>
          </a:p>
          <a:p>
            <a:pPr algn="ctr"/>
            <a:endParaRPr lang="en-US" sz="2000" dirty="0" smtClean="0">
              <a:solidFill>
                <a:schemeClr val="tx1">
                  <a:lumMod val="65000"/>
                  <a:lumOff val="35000"/>
                </a:schemeClr>
              </a:solidFill>
              <a:latin typeface="Gill Sans Light"/>
              <a:cs typeface="Gill Sans Light"/>
            </a:endParaRPr>
          </a:p>
          <a:p>
            <a:pPr algn="ctr"/>
            <a:endParaRPr lang="en-US" sz="2000" dirty="0">
              <a:solidFill>
                <a:schemeClr val="tx1">
                  <a:lumMod val="65000"/>
                  <a:lumOff val="35000"/>
                </a:schemeClr>
              </a:solidFill>
              <a:latin typeface="Gill Sans Light"/>
              <a:cs typeface="Gill Sans Light"/>
            </a:endParaRPr>
          </a:p>
          <a:p>
            <a:pPr algn="ctr"/>
            <a:endParaRPr lang="en-US" sz="2000" dirty="0" smtClean="0">
              <a:solidFill>
                <a:schemeClr val="tx1">
                  <a:lumMod val="65000"/>
                  <a:lumOff val="35000"/>
                </a:schemeClr>
              </a:solidFill>
              <a:latin typeface="Gill Sans Light"/>
              <a:cs typeface="Gill Sans Light"/>
            </a:endParaRPr>
          </a:p>
          <a:p>
            <a:pPr algn="ctr"/>
            <a:r>
              <a:rPr lang="en-US" sz="2000" dirty="0" smtClean="0">
                <a:solidFill>
                  <a:schemeClr val="tx1">
                    <a:lumMod val="65000"/>
                    <a:lumOff val="35000"/>
                  </a:schemeClr>
                </a:solidFill>
                <a:latin typeface="Gill Sans Light"/>
                <a:cs typeface="Gill Sans Light"/>
              </a:rPr>
              <a:t>.</a:t>
            </a:r>
            <a:endParaRPr lang="en-US" sz="2000" dirty="0">
              <a:solidFill>
                <a:schemeClr val="tx1">
                  <a:lumMod val="65000"/>
                  <a:lumOff val="35000"/>
                </a:schemeClr>
              </a:solidFill>
              <a:latin typeface="Gill Sans Light"/>
              <a:cs typeface="Gill Sans Light"/>
            </a:endParaRPr>
          </a:p>
        </p:txBody>
      </p:sp>
    </p:spTree>
    <p:extLst>
      <p:ext uri="{BB962C8B-B14F-4D97-AF65-F5344CB8AC3E}">
        <p14:creationId xmlns:p14="http://schemas.microsoft.com/office/powerpoint/2010/main" val="250190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9941"/>
            <a:ext cx="11617291" cy="734459"/>
          </a:xfrm>
        </p:spPr>
        <p:txBody>
          <a:bodyPr>
            <a:normAutofit fontScale="90000"/>
          </a:bodyPr>
          <a:lstStyle/>
          <a:p>
            <a:pPr lvl="0">
              <a:spcBef>
                <a:spcPts val="0"/>
              </a:spcBef>
              <a:defRPr/>
            </a:pPr>
            <a:r>
              <a:rPr lang="en-US" sz="2800" b="1" dirty="0">
                <a:solidFill>
                  <a:prstClr val="black"/>
                </a:solidFill>
                <a:latin typeface="Arial" panose="020B0604020202020204" pitchFamily="34" charset="0"/>
                <a:ea typeface="+mn-ea"/>
                <a:cs typeface="Arial" panose="020B0604020202020204" pitchFamily="34" charset="0"/>
              </a:rPr>
              <a:t>2018/19 OVERALL  MONITORING FINDINGS</a:t>
            </a:r>
            <a:br>
              <a:rPr lang="en-US" sz="2800" b="1" dirty="0">
                <a:solidFill>
                  <a:prstClr val="black"/>
                </a:solidFill>
                <a:latin typeface="Arial" panose="020B0604020202020204" pitchFamily="34" charset="0"/>
                <a:ea typeface="+mn-ea"/>
                <a:cs typeface="Arial" panose="020B0604020202020204" pitchFamily="34" charset="0"/>
              </a:rPr>
            </a:br>
            <a:endParaRPr lang="en-ZA"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5360" y="1061156"/>
            <a:ext cx="11635755" cy="5176156"/>
          </a:xfrm>
        </p:spPr>
        <p:txBody>
          <a:bodyPr>
            <a:normAutofit fontScale="62500" lnSpcReduction="20000"/>
          </a:bodyPr>
          <a:lstStyle/>
          <a:p>
            <a:pPr marL="342900" lvl="0" indent="-342900" algn="just">
              <a:spcAft>
                <a:spcPts val="0"/>
              </a:spcAft>
              <a:buFont typeface="Arial" panose="020B0604020202020204" pitchFamily="34" charset="0"/>
              <a:buChar char="•"/>
            </a:pP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Inadequate maintenance of buildings, as well as inappropriate infrastructure or accommodation for the rendering of services.</a:t>
            </a:r>
          </a:p>
          <a:p>
            <a:pPr marL="342900" lvl="0" indent="-342900" algn="just">
              <a:spcAft>
                <a:spcPts val="0"/>
              </a:spcAft>
              <a:buFont typeface="Arial" panose="020B0604020202020204" pitchFamily="34" charset="0"/>
              <a:buChar char="•"/>
            </a:pPr>
            <a:endParaRPr lang="en-ZA"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Inadequate staff allocation or the long turnaround times for the filling of vacancies, particularly in Health and Education.</a:t>
            </a:r>
          </a:p>
          <a:p>
            <a:pPr marL="342900" lvl="0" indent="-342900" algn="just">
              <a:spcAft>
                <a:spcPts val="0"/>
              </a:spcAft>
              <a:buFont typeface="Arial" panose="020B0604020202020204" pitchFamily="34" charset="0"/>
              <a:buChar char="•"/>
            </a:pPr>
            <a:endParaRPr lang="en-ZA"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Inadequate or malfunctioning equipment that hinders effective service delivery. This ranges from medical equipment in hospitals and clinics to vehicle allocation and maintenance at police stations.</a:t>
            </a:r>
          </a:p>
          <a:p>
            <a:pPr marL="342900" lvl="0" indent="-342900" algn="just">
              <a:spcAft>
                <a:spcPts val="0"/>
              </a:spcAft>
              <a:buFont typeface="Arial" panose="020B0604020202020204" pitchFamily="34" charset="0"/>
              <a:buChar char="•"/>
            </a:pPr>
            <a:endParaRPr lang="en-ZA"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Lack of bulk supplies (water, electricity, waste removal) was found at several service sites </a:t>
            </a:r>
            <a:r>
              <a:rPr lang="en-ZA" dirty="0" smtClean="0">
                <a:solidFill>
                  <a:schemeClr val="tx1"/>
                </a:solidFill>
                <a:latin typeface="Arial" panose="020B0604020202020204" pitchFamily="34" charset="0"/>
                <a:ea typeface="Calibri" panose="020F0502020204030204" pitchFamily="34" charset="0"/>
                <a:cs typeface="Arial" panose="020B0604020202020204" pitchFamily="34" charset="0"/>
              </a:rPr>
              <a:t>monitored.</a:t>
            </a:r>
          </a:p>
          <a:p>
            <a:pPr marL="0" lvl="0" indent="0" algn="just">
              <a:spcAft>
                <a:spcPts val="0"/>
              </a:spcAft>
              <a:buNone/>
            </a:pPr>
            <a:endParaRPr lang="en-ZA"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Water </a:t>
            </a:r>
            <a:r>
              <a:rPr lang="en-ZA" dirty="0">
                <a:solidFill>
                  <a:schemeClr val="tx1"/>
                </a:solidFill>
                <a:latin typeface="Arial" panose="020B0604020202020204" pitchFamily="34" charset="0"/>
                <a:cs typeface="Arial" panose="020B0604020202020204" pitchFamily="34" charset="0"/>
              </a:rPr>
              <a:t>and sanitation service delivery is compromised due to poor infrastructure maintenance and planning</a:t>
            </a:r>
            <a:r>
              <a:rPr lang="en-ZA" b="1" dirty="0" smtClean="0">
                <a:solidFill>
                  <a:schemeClr val="tx1"/>
                </a:solidFill>
                <a:latin typeface="Arial" panose="020B0604020202020204" pitchFamily="34" charset="0"/>
                <a:cs typeface="Arial" panose="020B0604020202020204" pitchFamily="34" charset="0"/>
              </a:rPr>
              <a:t>.</a:t>
            </a:r>
          </a:p>
          <a:p>
            <a:pPr marL="342900" lvl="0" indent="-342900" algn="just">
              <a:spcAft>
                <a:spcPts val="0"/>
              </a:spcAft>
              <a:buFont typeface="Arial" panose="020B0604020202020204" pitchFamily="34" charset="0"/>
              <a:buChar char="•"/>
            </a:pPr>
            <a:endParaRPr lang="en-ZA"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Arial" panose="020B0604020202020204" pitchFamily="34" charset="0"/>
              <a:buChar char="•"/>
            </a:pP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Unstable/unreliable network connectivity contributes to long downtime of ICT systems, interruptions and non delivery of services.</a:t>
            </a: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20</a:t>
            </a:fld>
            <a:endParaRPr lang="en-ZA" dirty="0"/>
          </a:p>
        </p:txBody>
      </p:sp>
    </p:spTree>
    <p:extLst>
      <p:ext uri="{BB962C8B-B14F-4D97-AF65-F5344CB8AC3E}">
        <p14:creationId xmlns:p14="http://schemas.microsoft.com/office/powerpoint/2010/main" val="3384391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99" y="332656"/>
            <a:ext cx="9679711" cy="523220"/>
          </a:xfrm>
          <a:prstGeom prst="rect">
            <a:avLst/>
          </a:prstGeom>
          <a:noFill/>
        </p:spPr>
        <p:txBody>
          <a:bodyPr wrap="square" rtlCol="0">
            <a:spAutoFit/>
          </a:bodyPr>
          <a:lstStyle/>
          <a:p>
            <a:pPr>
              <a:defRPr/>
            </a:pPr>
            <a:r>
              <a:rPr lang="en-US" sz="2800" b="1" dirty="0">
                <a:solidFill>
                  <a:schemeClr val="dk1"/>
                </a:solidFill>
                <a:latin typeface="Arial" panose="020B0604020202020204" pitchFamily="34" charset="0"/>
                <a:cs typeface="Arial" panose="020B0604020202020204" pitchFamily="34" charset="0"/>
              </a:rPr>
              <a:t>2018/19 OVERALL  MONITORING FINDINGS</a:t>
            </a: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21</a:t>
            </a:fld>
            <a:endParaRPr lang="en-US" b="1" dirty="0">
              <a:solidFill>
                <a:prstClr val="white"/>
              </a:solidFill>
              <a:latin typeface="Calibri" panose="020F0502020204030204"/>
            </a:endParaRPr>
          </a:p>
        </p:txBody>
      </p:sp>
      <p:sp>
        <p:nvSpPr>
          <p:cNvPr id="5" name="Rectangle 4"/>
          <p:cNvSpPr/>
          <p:nvPr/>
        </p:nvSpPr>
        <p:spPr>
          <a:xfrm>
            <a:off x="203199" y="855876"/>
            <a:ext cx="11796889" cy="5837495"/>
          </a:xfrm>
          <a:prstGeom prst="rect">
            <a:avLst/>
          </a:prstGeom>
        </p:spPr>
        <p:txBody>
          <a:bodyPr wrap="square">
            <a:spAutoFit/>
          </a:bodyPr>
          <a:lstStyle/>
          <a:p>
            <a:pPr marL="342900" indent="-342900" algn="just">
              <a:buFont typeface="Arial" panose="020B0604020202020204" pitchFamily="34" charset="0"/>
              <a:buChar char="•"/>
            </a:pPr>
            <a:endParaRPr lang="en-ZA" sz="2000" dirty="0" smtClean="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ZA" sz="2000" dirty="0" smtClean="0">
                <a:latin typeface="Arial" panose="020B0604020202020204" pitchFamily="34" charset="0"/>
                <a:ea typeface="Calibri" panose="020F0502020204030204" pitchFamily="34" charset="0"/>
                <a:cs typeface="Arial" panose="020B0604020202020204" pitchFamily="34" charset="0"/>
              </a:rPr>
              <a:t>Poor </a:t>
            </a:r>
            <a:r>
              <a:rPr lang="en-ZA" sz="2000" dirty="0">
                <a:latin typeface="Arial" panose="020B0604020202020204" pitchFamily="34" charset="0"/>
                <a:ea typeface="Calibri" panose="020F0502020204030204" pitchFamily="34" charset="0"/>
                <a:cs typeface="Arial" panose="020B0604020202020204" pitchFamily="34" charset="0"/>
              </a:rPr>
              <a:t>contract management with service providers, resulting in service sites not being cleaned, as well as the non-payment of service providers as per government regulations.</a:t>
            </a:r>
          </a:p>
          <a:p>
            <a:pPr marL="342900" indent="-342900" algn="just">
              <a:buFont typeface="Arial" panose="020B0604020202020204" pitchFamily="34" charset="0"/>
              <a:buChar char="•"/>
            </a:pPr>
            <a:endParaRPr lang="en-ZA"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Non-implementation of improvement recommendations due to (i) poor intergovernmental relations, (ii) inadequate planning and budget allocation, and (iii) non-communication of findings to executive structures.</a:t>
            </a:r>
          </a:p>
          <a:p>
            <a:pPr marL="342900" indent="-342900" algn="just">
              <a:buFont typeface="Arial" panose="020B0604020202020204" pitchFamily="34" charset="0"/>
              <a:buChar char="•"/>
            </a:pPr>
            <a:endParaRPr lang="en-ZA"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Shortage of critical technical skills and capabilities in local municipalities to ensure effective contract management and delivery of bulk service supplies.</a:t>
            </a:r>
          </a:p>
          <a:p>
            <a:pPr marL="342900" indent="-342900">
              <a:buFont typeface="Arial" panose="020B0604020202020204" pitchFamily="34" charset="0"/>
              <a:buChar char="•"/>
            </a:pPr>
            <a:endParaRPr lang="en-ZA" sz="2000" dirty="0">
              <a:latin typeface="Arial" panose="020B0604020202020204" pitchFamily="34" charset="0"/>
              <a:ea typeface="Calibri" panose="020F0502020204030204" pitchFamily="34" charset="0"/>
              <a:cs typeface="Arial" panose="020B0604020202020204" pitchFamily="34" charset="0"/>
            </a:endParaRPr>
          </a:p>
          <a:p>
            <a:pPr marL="342900" indent="-342900">
              <a:spcAft>
                <a:spcPts val="100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Weak working relations between local municipalities and citizens.</a:t>
            </a:r>
          </a:p>
          <a:p>
            <a:pPr marL="342900" indent="-342900">
              <a:spcAft>
                <a:spcPts val="1000"/>
              </a:spcAft>
              <a:buFont typeface="Arial" panose="020B0604020202020204" pitchFamily="34" charset="0"/>
              <a:buChar char="•"/>
            </a:pPr>
            <a:r>
              <a:rPr lang="en-ZA" sz="2000" dirty="0">
                <a:latin typeface="Arial" panose="020B0604020202020204" pitchFamily="34" charset="0"/>
                <a:cs typeface="Arial" panose="020B0604020202020204" pitchFamily="34" charset="0"/>
              </a:rPr>
              <a:t>Shortage of ambulances and police vehicles poses serious compromises for service </a:t>
            </a:r>
            <a:r>
              <a:rPr lang="en-ZA" sz="2000" dirty="0" smtClean="0">
                <a:latin typeface="Arial" panose="020B0604020202020204" pitchFamily="34" charset="0"/>
                <a:cs typeface="Arial" panose="020B0604020202020204" pitchFamily="34" charset="0"/>
              </a:rPr>
              <a:t>delivery.</a:t>
            </a:r>
            <a:endParaRPr lang="en-ZA" sz="2000" dirty="0">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Ineffective operational management, resulting in delays on the delivery of services, such as the issuing of Identity Documents, and awarding of grants.</a:t>
            </a:r>
          </a:p>
          <a:p>
            <a:pPr marL="342900" indent="-342900">
              <a:spcAft>
                <a:spcPts val="1000"/>
              </a:spcAft>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342900" indent="-342900">
              <a:spcAft>
                <a:spcPts val="1000"/>
              </a:spcAft>
              <a:buFont typeface="Arial" panose="020B0604020202020204" pitchFamily="34" charset="0"/>
              <a:buChar char="•"/>
            </a:pPr>
            <a:endParaRPr lang="en-ZA"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0512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444" y="168028"/>
            <a:ext cx="10022136" cy="523220"/>
          </a:xfrm>
          <a:prstGeom prst="rect">
            <a:avLst/>
          </a:prstGeom>
          <a:noFill/>
        </p:spPr>
        <p:txBody>
          <a:bodyPr wrap="square" rtlCol="0">
            <a:spAutoFit/>
          </a:bodyPr>
          <a:lstStyle/>
          <a:p>
            <a:pPr>
              <a:defRPr/>
            </a:pPr>
            <a:r>
              <a:rPr lang="en-US" sz="2800" b="1" dirty="0" smtClean="0">
                <a:solidFill>
                  <a:schemeClr val="dk1"/>
                </a:solidFill>
                <a:latin typeface="Arial" panose="020B0604020202020204" pitchFamily="34" charset="0"/>
                <a:cs typeface="Arial" panose="020B0604020202020204" pitchFamily="34" charset="0"/>
              </a:rPr>
              <a:t>SYSTEMIC</a:t>
            </a:r>
            <a:r>
              <a:rPr lang="en-US" sz="2000" b="1" dirty="0" smtClean="0">
                <a:solidFill>
                  <a:prstClr val="black">
                    <a:lumMod val="75000"/>
                    <a:lumOff val="25000"/>
                  </a:prstClr>
                </a:solidFill>
                <a:latin typeface="Arial" panose="020B0604020202020204" pitchFamily="34" charset="0"/>
                <a:ea typeface="Gill Sans MT" charset="0"/>
                <a:cs typeface="Arial" panose="020B0604020202020204" pitchFamily="34" charset="0"/>
              </a:rPr>
              <a:t> </a:t>
            </a:r>
            <a:r>
              <a:rPr lang="en-US" sz="2800" b="1" dirty="0">
                <a:solidFill>
                  <a:schemeClr val="dk1"/>
                </a:solidFill>
                <a:latin typeface="Arial" panose="020B0604020202020204" pitchFamily="34" charset="0"/>
                <a:cs typeface="Arial" panose="020B0604020202020204" pitchFamily="34" charset="0"/>
              </a:rPr>
              <a:t>CHALLENGES</a:t>
            </a:r>
          </a:p>
        </p:txBody>
      </p:sp>
      <p:sp>
        <p:nvSpPr>
          <p:cNvPr id="4" name="Slide Number Placeholder 3"/>
          <p:cNvSpPr>
            <a:spLocks noGrp="1"/>
          </p:cNvSpPr>
          <p:nvPr>
            <p:ph type="sldNum" sz="quarter" idx="4294967295"/>
          </p:nvPr>
        </p:nvSpPr>
        <p:spPr>
          <a:xfrm>
            <a:off x="8610600" y="5792934"/>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22</a:t>
            </a:fld>
            <a:endParaRPr lang="en-US" b="1" dirty="0">
              <a:solidFill>
                <a:prstClr val="white"/>
              </a:solidFill>
              <a:latin typeface="Calibri" panose="020F0502020204030204"/>
            </a:endParaRPr>
          </a:p>
        </p:txBody>
      </p:sp>
      <p:sp>
        <p:nvSpPr>
          <p:cNvPr id="8" name="Content Placeholder 2"/>
          <p:cNvSpPr txBox="1">
            <a:spLocks/>
          </p:cNvSpPr>
          <p:nvPr/>
        </p:nvSpPr>
        <p:spPr>
          <a:xfrm>
            <a:off x="167268" y="1056373"/>
            <a:ext cx="10393228" cy="510168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500" dirty="0" smtClean="0">
                <a:latin typeface="Arial" panose="020B0604020202020204" pitchFamily="34" charset="0"/>
                <a:cs typeface="Arial" panose="020B0604020202020204" pitchFamily="34" charset="0"/>
              </a:rPr>
              <a:t>The frontline monitoring findings of conditions </a:t>
            </a:r>
            <a:r>
              <a:rPr lang="en-US" sz="2500" dirty="0">
                <a:latin typeface="Arial" panose="020B0604020202020204" pitchFamily="34" charset="0"/>
                <a:cs typeface="Arial" panose="020B0604020202020204" pitchFamily="34" charset="0"/>
              </a:rPr>
              <a:t>on the ground were often not in the IDPs or sector departments </a:t>
            </a:r>
            <a:r>
              <a:rPr lang="en-US" sz="2500" dirty="0" smtClean="0">
                <a:latin typeface="Arial" panose="020B0604020202020204" pitchFamily="34" charset="0"/>
                <a:cs typeface="Arial" panose="020B0604020202020204" pitchFamily="34" charset="0"/>
              </a:rPr>
              <a:t>Annual Performance Plans </a:t>
            </a:r>
            <a:r>
              <a:rPr lang="en-US" sz="2500" dirty="0">
                <a:latin typeface="Arial" panose="020B0604020202020204" pitchFamily="34" charset="0"/>
                <a:cs typeface="Arial" panose="020B0604020202020204" pitchFamily="34" charset="0"/>
              </a:rPr>
              <a:t>reflecting poor planning as well as alignment of plans across government. </a:t>
            </a:r>
          </a:p>
          <a:p>
            <a:pPr marL="342900" indent="-342900" algn="just">
              <a:buFont typeface="Arial" panose="020B0604020202020204" pitchFamily="34" charset="0"/>
              <a:buChar char="•"/>
            </a:pPr>
            <a:r>
              <a:rPr lang="en-US" sz="2500" dirty="0" smtClean="0">
                <a:latin typeface="Arial" panose="020B0604020202020204" pitchFamily="34" charset="0"/>
                <a:cs typeface="Arial" panose="020B0604020202020204" pitchFamily="34" charset="0"/>
              </a:rPr>
              <a:t>Lack </a:t>
            </a:r>
            <a:r>
              <a:rPr lang="en-US" sz="2500" dirty="0">
                <a:latin typeface="Arial" panose="020B0604020202020204" pitchFamily="34" charset="0"/>
                <a:cs typeface="Arial" panose="020B0604020202020204" pitchFamily="34" charset="0"/>
              </a:rPr>
              <a:t>of clear understanding of mandates, roles and responsibilities across the three spheres of government and within sector departments themselves to deal with issues </a:t>
            </a:r>
            <a:r>
              <a:rPr lang="en-US" sz="2500" dirty="0" smtClean="0">
                <a:latin typeface="Arial" panose="020B0604020202020204" pitchFamily="34" charset="0"/>
                <a:cs typeface="Arial" panose="020B0604020202020204" pitchFamily="34" charset="0"/>
              </a:rPr>
              <a:t>resulting in </a:t>
            </a:r>
            <a:r>
              <a:rPr lang="en-US" sz="2500" dirty="0">
                <a:latin typeface="Arial" panose="020B0604020202020204" pitchFamily="34" charset="0"/>
                <a:cs typeface="Arial" panose="020B0604020202020204" pitchFamily="34" charset="0"/>
              </a:rPr>
              <a:t>delays and ineffective policy implementation. </a:t>
            </a:r>
            <a:endParaRPr lang="en-US" sz="25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500" dirty="0" smtClean="0">
                <a:latin typeface="Arial" panose="020B0604020202020204" pitchFamily="34" charset="0"/>
                <a:cs typeface="Arial" panose="020B0604020202020204" pitchFamily="34" charset="0"/>
              </a:rPr>
              <a:t>Poor </a:t>
            </a:r>
            <a:r>
              <a:rPr lang="en-US" sz="2500" dirty="0">
                <a:latin typeface="Arial" panose="020B0604020202020204" pitchFamily="34" charset="0"/>
                <a:cs typeface="Arial" panose="020B0604020202020204" pitchFamily="34" charset="0"/>
              </a:rPr>
              <a:t>project </a:t>
            </a:r>
            <a:r>
              <a:rPr lang="en-US" sz="2500" dirty="0" smtClean="0">
                <a:latin typeface="Arial" panose="020B0604020202020204" pitchFamily="34" charset="0"/>
                <a:cs typeface="Arial" panose="020B0604020202020204" pitchFamily="34" charset="0"/>
              </a:rPr>
              <a:t>management in infrastructure delivery, </a:t>
            </a:r>
            <a:r>
              <a:rPr lang="en-US" sz="2500" dirty="0">
                <a:latin typeface="Arial" panose="020B0604020202020204" pitchFamily="34" charset="0"/>
                <a:cs typeface="Arial" panose="020B0604020202020204" pitchFamily="34" charset="0"/>
              </a:rPr>
              <a:t>difficulty in planning, sequencing of actions across </a:t>
            </a:r>
            <a:r>
              <a:rPr lang="en-US" sz="2500" dirty="0" smtClean="0">
                <a:latin typeface="Arial" panose="020B0604020202020204" pitchFamily="34" charset="0"/>
                <a:cs typeface="Arial" panose="020B0604020202020204" pitchFamily="34" charset="0"/>
              </a:rPr>
              <a:t>sectors.</a:t>
            </a:r>
          </a:p>
          <a:p>
            <a:pPr marL="342900" indent="-342900" algn="just">
              <a:buFont typeface="Arial" panose="020B0604020202020204" pitchFamily="34" charset="0"/>
              <a:buChar char="•"/>
            </a:pPr>
            <a:r>
              <a:rPr lang="en-US" sz="2500" dirty="0" smtClean="0">
                <a:latin typeface="Arial" panose="020B0604020202020204" pitchFamily="34" charset="0"/>
                <a:cs typeface="Arial" panose="020B0604020202020204" pitchFamily="34" charset="0"/>
              </a:rPr>
              <a:t>Lack of consequence management </a:t>
            </a:r>
            <a:r>
              <a:rPr lang="en-US" sz="2500" dirty="0">
                <a:latin typeface="Arial" panose="020B0604020202020204" pitchFamily="34" charset="0"/>
                <a:cs typeface="Arial" panose="020B0604020202020204" pitchFamily="34" charset="0"/>
              </a:rPr>
              <a:t>which could be as a result of lack of knowledge of systemic accountabilities. </a:t>
            </a:r>
            <a:endParaRPr lang="en-US" sz="25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500" dirty="0" smtClean="0">
                <a:latin typeface="Arial" panose="020B0604020202020204" pitchFamily="34" charset="0"/>
                <a:cs typeface="Arial" panose="020B0604020202020204" pitchFamily="34" charset="0"/>
              </a:rPr>
              <a:t>Very </a:t>
            </a:r>
            <a:r>
              <a:rPr lang="en-US" sz="2500" dirty="0">
                <a:latin typeface="Arial" panose="020B0604020202020204" pitchFamily="34" charset="0"/>
                <a:cs typeface="Arial" panose="020B0604020202020204" pitchFamily="34" charset="0"/>
              </a:rPr>
              <a:t>often national sector departments develop programmes with minimal involvement of provincial counterparts and with implementers at facility level leads to unrealistic commitments, policy failures, unfunded mandates and mechanistic delivery to ensure targets are </a:t>
            </a:r>
            <a:r>
              <a:rPr lang="en-US" sz="2500" dirty="0" smtClean="0">
                <a:latin typeface="Arial" panose="020B0604020202020204" pitchFamily="34" charset="0"/>
                <a:cs typeface="Arial" panose="020B0604020202020204" pitchFamily="34" charset="0"/>
              </a:rPr>
              <a:t>met.</a:t>
            </a:r>
          </a:p>
          <a:p>
            <a:pPr marL="342900" indent="-342900" algn="just">
              <a:buFont typeface="Arial" panose="020B0604020202020204" pitchFamily="34" charset="0"/>
              <a:buChar char="•"/>
            </a:pPr>
            <a:r>
              <a:rPr lang="en-US" sz="2500" dirty="0" smtClean="0">
                <a:latin typeface="Arial" panose="020B0604020202020204" pitchFamily="34" charset="0"/>
                <a:cs typeface="Arial" panose="020B0604020202020204" pitchFamily="34" charset="0"/>
              </a:rPr>
              <a:t>Service </a:t>
            </a:r>
            <a:r>
              <a:rPr lang="en-US" sz="2500" dirty="0">
                <a:latin typeface="Arial" panose="020B0604020202020204" pitchFamily="34" charset="0"/>
                <a:cs typeface="Arial" panose="020B0604020202020204" pitchFamily="34" charset="0"/>
              </a:rPr>
              <a:t>delivery blockages persist due to weak coordination across inter-governmental structures, both vertically and </a:t>
            </a:r>
            <a:r>
              <a:rPr lang="en-US" sz="2500" dirty="0" smtClean="0">
                <a:latin typeface="Arial" panose="020B0604020202020204" pitchFamily="34" charset="0"/>
                <a:cs typeface="Arial" panose="020B0604020202020204" pitchFamily="34" charset="0"/>
              </a:rPr>
              <a:t>horizontally.</a:t>
            </a:r>
          </a:p>
          <a:p>
            <a:pPr marL="342900" indent="-342900" algn="just">
              <a:buFont typeface="Arial" panose="020B0604020202020204" pitchFamily="34" charset="0"/>
              <a:buChar char="•"/>
            </a:pPr>
            <a:r>
              <a:rPr lang="en-ZA" sz="2500" dirty="0" smtClean="0">
                <a:latin typeface="Arial" panose="020B0604020202020204" pitchFamily="34" charset="0"/>
                <a:cs typeface="Arial" panose="020B0604020202020204" pitchFamily="34" charset="0"/>
              </a:rPr>
              <a:t>Poor </a:t>
            </a:r>
            <a:r>
              <a:rPr lang="en-ZA" sz="2500" dirty="0">
                <a:latin typeface="Arial" panose="020B0604020202020204" pitchFamily="34" charset="0"/>
                <a:cs typeface="Arial" panose="020B0604020202020204" pitchFamily="34" charset="0"/>
              </a:rPr>
              <a:t>partnerships between departments to maximize resources in order to increase monitoring coverage and visibility.</a:t>
            </a:r>
          </a:p>
          <a:p>
            <a:pPr marL="457200" indent="-457200" algn="jus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775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899" y="332656"/>
            <a:ext cx="9448012" cy="523220"/>
          </a:xfrm>
          <a:prstGeom prst="rect">
            <a:avLst/>
          </a:prstGeom>
          <a:noFill/>
        </p:spPr>
        <p:txBody>
          <a:bodyPr wrap="square" rtlCol="0">
            <a:spAutoFit/>
          </a:bodyPr>
          <a:lstStyle/>
          <a:p>
            <a:pPr>
              <a:defRPr/>
            </a:pPr>
            <a:r>
              <a:rPr lang="en-US" sz="2800" b="1" dirty="0" smtClean="0">
                <a:solidFill>
                  <a:prstClr val="black"/>
                </a:solidFill>
                <a:latin typeface="Calibri" panose="020F0502020204030204" pitchFamily="34" charset="0"/>
              </a:rPr>
              <a:t>REFLECTIONS ON POCKETS OF SUCCESS</a:t>
            </a:r>
            <a:endParaRPr lang="en-US" sz="2800" b="1" dirty="0">
              <a:solidFill>
                <a:prstClr val="black"/>
              </a:solidFill>
              <a:latin typeface="Calibri" panose="020F050202020403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23</a:t>
            </a:fld>
            <a:endParaRPr lang="en-US" b="1" dirty="0">
              <a:solidFill>
                <a:prstClr val="white"/>
              </a:solidFill>
              <a:latin typeface="Calibri" panose="020F0502020204030204"/>
            </a:endParaRPr>
          </a:p>
        </p:txBody>
      </p:sp>
      <p:sp>
        <p:nvSpPr>
          <p:cNvPr id="6" name="Rectangle 5"/>
          <p:cNvSpPr/>
          <p:nvPr/>
        </p:nvSpPr>
        <p:spPr>
          <a:xfrm>
            <a:off x="603807" y="833706"/>
            <a:ext cx="10812338" cy="4278094"/>
          </a:xfrm>
          <a:prstGeom prst="rect">
            <a:avLst/>
          </a:prstGeom>
        </p:spPr>
        <p:txBody>
          <a:bodyPr wrap="square">
            <a:spAutoFit/>
          </a:bodyPr>
          <a:lstStyle/>
          <a:p>
            <a:pPr algn="just"/>
            <a:endParaRPr lang="en-ZA"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2800" dirty="0" smtClean="0">
                <a:latin typeface="Arial" panose="020B0604020202020204" pitchFamily="34" charset="0"/>
                <a:cs typeface="Arial" panose="020B0604020202020204" pitchFamily="34" charset="0"/>
              </a:rPr>
              <a:t>Adoption of an area-based approach exposed the complexity involved in the implementation of service delivery an a need for a systems approach. </a:t>
            </a:r>
          </a:p>
          <a:p>
            <a:pPr marL="342900" indent="-342900" algn="just">
              <a:buFont typeface="Arial" panose="020B0604020202020204" pitchFamily="34" charset="0"/>
              <a:buChar char="•"/>
            </a:pPr>
            <a:r>
              <a:rPr lang="en-ZA" sz="2800" dirty="0" smtClean="0">
                <a:latin typeface="Arial" panose="020B0604020202020204" pitchFamily="34" charset="0"/>
                <a:cs typeface="Arial" panose="020B0604020202020204" pitchFamily="34" charset="0"/>
              </a:rPr>
              <a:t>The positional authority of DPME in getting multi-sectoral and intergovernmental decision makers into one room to make concrete commitments on improvements.</a:t>
            </a:r>
          </a:p>
          <a:p>
            <a:pPr marL="342900" indent="-342900" algn="just">
              <a:buFont typeface="Arial" panose="020B0604020202020204" pitchFamily="34" charset="0"/>
              <a:buChar char="•"/>
            </a:pPr>
            <a:r>
              <a:rPr lang="en-ZA" sz="2800" dirty="0" smtClean="0">
                <a:latin typeface="Arial" panose="020B0604020202020204" pitchFamily="34" charset="0"/>
                <a:cs typeface="Arial" panose="020B0604020202020204" pitchFamily="34" charset="0"/>
              </a:rPr>
              <a:t>Allowing for risk taking and experimentation.</a:t>
            </a:r>
          </a:p>
          <a:p>
            <a:pPr marL="342900" indent="-342900" algn="just">
              <a:buFont typeface="Arial" panose="020B0604020202020204" pitchFamily="34" charset="0"/>
              <a:buChar char="•"/>
            </a:pPr>
            <a:r>
              <a:rPr lang="en-ZA" sz="2800" dirty="0" smtClean="0">
                <a:latin typeface="Arial" panose="020B0604020202020204" pitchFamily="34" charset="0"/>
                <a:cs typeface="Arial" panose="020B0604020202020204" pitchFamily="34" charset="0"/>
              </a:rPr>
              <a:t>Energetic, passionate and experienced monitoring and support officials driving delivery (both DPME and Offices of Premier).   </a:t>
            </a: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563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259" y="332656"/>
            <a:ext cx="9347651" cy="523220"/>
          </a:xfrm>
          <a:prstGeom prst="rect">
            <a:avLst/>
          </a:prstGeom>
          <a:noFill/>
        </p:spPr>
        <p:txBody>
          <a:bodyPr wrap="square" rtlCol="0">
            <a:spAutoFit/>
          </a:bodyPr>
          <a:lstStyle/>
          <a:p>
            <a:pPr>
              <a:defRPr/>
            </a:pPr>
            <a:r>
              <a:rPr lang="en-US" sz="2800" b="1" cap="all" dirty="0" smtClean="0">
                <a:solidFill>
                  <a:schemeClr val="dk1"/>
                </a:solidFill>
                <a:latin typeface="Arial" panose="020B0604020202020204" pitchFamily="34" charset="0"/>
                <a:cs typeface="Arial" panose="020B0604020202020204" pitchFamily="34" charset="0"/>
              </a:rPr>
              <a:t>Presidential Hotline </a:t>
            </a:r>
            <a:endParaRPr lang="en-US" sz="2800" b="1" cap="all"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24</a:t>
            </a:fld>
            <a:endParaRPr lang="en-US" b="1" dirty="0">
              <a:solidFill>
                <a:prstClr val="white"/>
              </a:solidFill>
              <a:latin typeface="Calibri" panose="020F0502020204030204"/>
            </a:endParaRPr>
          </a:p>
        </p:txBody>
      </p:sp>
      <p:sp>
        <p:nvSpPr>
          <p:cNvPr id="5" name="object 3"/>
          <p:cNvSpPr txBox="1"/>
          <p:nvPr/>
        </p:nvSpPr>
        <p:spPr>
          <a:xfrm>
            <a:off x="535260" y="855875"/>
            <a:ext cx="6828954" cy="3648391"/>
          </a:xfrm>
          <a:prstGeom prst="rect">
            <a:avLst/>
          </a:prstGeom>
        </p:spPr>
        <p:txBody>
          <a:bodyPr vert="horz" wrap="square" lIns="0" tIns="0" rIns="0" bIns="0" rtlCol="0">
            <a:noAutofit/>
          </a:bodyPr>
          <a:lstStyle/>
          <a:p>
            <a:pPr marL="12700" marR="13335" algn="just">
              <a:lnSpc>
                <a:spcPct val="90000"/>
              </a:lnSpc>
              <a:buClr>
                <a:srgbClr val="521A17"/>
              </a:buClr>
              <a:tabLst>
                <a:tab pos="240665" algn="l"/>
              </a:tabLst>
            </a:pPr>
            <a:endParaRPr lang="en-US" sz="1600" spc="-10" dirty="0" smtClean="0">
              <a:latin typeface="Arial" panose="020B0604020202020204" pitchFamily="34" charset="0"/>
              <a:cs typeface="Arial" panose="020B0604020202020204" pitchFamily="34" charset="0"/>
            </a:endParaRPr>
          </a:p>
          <a:p>
            <a:pPr marL="12700" marR="13335" algn="just">
              <a:lnSpc>
                <a:spcPct val="90000"/>
              </a:lnSpc>
              <a:buClr>
                <a:srgbClr val="521A17"/>
              </a:buClr>
              <a:tabLst>
                <a:tab pos="240665" algn="l"/>
              </a:tabLst>
            </a:pPr>
            <a:r>
              <a:rPr lang="en-US" sz="1600" spc="-10" dirty="0" smtClean="0">
                <a:latin typeface="Arial" panose="020B0604020202020204" pitchFamily="34" charset="0"/>
                <a:cs typeface="Arial" panose="020B0604020202020204" pitchFamily="34" charset="0"/>
              </a:rPr>
              <a:t>A neighbor called on </a:t>
            </a:r>
            <a:r>
              <a:rPr lang="en-US" sz="1600" spc="-10" dirty="0">
                <a:latin typeface="Arial" panose="020B0604020202020204" pitchFamily="34" charset="0"/>
                <a:cs typeface="Arial" panose="020B0604020202020204" pitchFamily="34" charset="0"/>
              </a:rPr>
              <a:t>behalf of a</a:t>
            </a:r>
            <a:r>
              <a:rPr sz="1600" spc="125" dirty="0">
                <a:latin typeface="Arial" panose="020B0604020202020204" pitchFamily="34" charset="0"/>
                <a:cs typeface="Arial" panose="020B0604020202020204" pitchFamily="34" charset="0"/>
              </a:rPr>
              <a:t> </a:t>
            </a:r>
            <a:r>
              <a:rPr lang="en-US" sz="1600" spc="125" dirty="0">
                <a:latin typeface="Arial" panose="020B0604020202020204" pitchFamily="34" charset="0"/>
                <a:cs typeface="Arial" panose="020B0604020202020204" pitchFamily="34" charset="0"/>
              </a:rPr>
              <a:t>101 years old resident of Bhoqo village in Emalahleni Municipality in the Eastern Cape</a:t>
            </a:r>
            <a:r>
              <a:rPr sz="1600" spc="-5" dirty="0" smtClean="0">
                <a:latin typeface="Arial" panose="020B0604020202020204" pitchFamily="34" charset="0"/>
                <a:cs typeface="Arial" panose="020B0604020202020204" pitchFamily="34" charset="0"/>
              </a:rPr>
              <a:t>.</a:t>
            </a:r>
            <a:r>
              <a:rPr lang="en-US" sz="1600" spc="-5" dirty="0" smtClean="0">
                <a:latin typeface="Arial" panose="020B0604020202020204" pitchFamily="34" charset="0"/>
                <a:cs typeface="Arial" panose="020B0604020202020204" pitchFamily="34" charset="0"/>
              </a:rPr>
              <a:t> H</a:t>
            </a:r>
            <a:r>
              <a:rPr lang="en-US" sz="1600" spc="5" dirty="0" smtClean="0">
                <a:latin typeface="Arial" panose="020B0604020202020204" pitchFamily="34" charset="0"/>
                <a:cs typeface="Arial" panose="020B0604020202020204" pitchFamily="34" charset="0"/>
              </a:rPr>
              <a:t>is </a:t>
            </a:r>
            <a:r>
              <a:rPr sz="1600" spc="10" dirty="0" smtClean="0">
                <a:latin typeface="Arial" panose="020B0604020202020204" pitchFamily="34" charset="0"/>
                <a:cs typeface="Arial" panose="020B0604020202020204" pitchFamily="34" charset="0"/>
              </a:rPr>
              <a:t> </a:t>
            </a:r>
            <a:r>
              <a:rPr lang="en-US" sz="1600" spc="10" dirty="0" smtClean="0">
                <a:latin typeface="Arial" panose="020B0604020202020204" pitchFamily="34" charset="0"/>
                <a:cs typeface="Arial" panose="020B0604020202020204" pitchFamily="34" charset="0"/>
              </a:rPr>
              <a:t>neighbor's </a:t>
            </a:r>
            <a:r>
              <a:rPr lang="en-US" sz="1600" spc="-25" dirty="0" smtClean="0">
                <a:latin typeface="Arial" panose="020B0604020202020204" pitchFamily="34" charset="0"/>
                <a:cs typeface="Arial" panose="020B0604020202020204" pitchFamily="34" charset="0"/>
              </a:rPr>
              <a:t>house </a:t>
            </a:r>
            <a:r>
              <a:rPr lang="en-US" sz="1600" spc="-25" dirty="0">
                <a:latin typeface="Arial" panose="020B0604020202020204" pitchFamily="34" charset="0"/>
                <a:cs typeface="Arial" panose="020B0604020202020204" pitchFamily="34" charset="0"/>
              </a:rPr>
              <a:t>was destroyed by fire. </a:t>
            </a:r>
            <a:endParaRPr sz="1600" dirty="0">
              <a:latin typeface="Arial" panose="020B0604020202020204" pitchFamily="34" charset="0"/>
              <a:cs typeface="Arial" panose="020B0604020202020204" pitchFamily="34" charset="0"/>
            </a:endParaRPr>
          </a:p>
          <a:p>
            <a:pPr>
              <a:lnSpc>
                <a:spcPts val="950"/>
              </a:lnSpc>
              <a:spcBef>
                <a:spcPts val="46"/>
              </a:spcBef>
              <a:buClr>
                <a:srgbClr val="521A17"/>
              </a:buClr>
              <a:buFont typeface="Arial"/>
              <a:buChar char="•"/>
            </a:pPr>
            <a:endParaRPr sz="950" dirty="0">
              <a:latin typeface="Arial" panose="020B0604020202020204" pitchFamily="34" charset="0"/>
              <a:cs typeface="Arial" panose="020B0604020202020204" pitchFamily="34" charset="0"/>
            </a:endParaRPr>
          </a:p>
          <a:p>
            <a:pPr marL="12700" marR="14604" algn="just">
              <a:lnSpc>
                <a:spcPct val="90000"/>
              </a:lnSpc>
              <a:buClr>
                <a:srgbClr val="521A17"/>
              </a:buClr>
              <a:tabLst>
                <a:tab pos="240665" algn="l"/>
              </a:tabLst>
            </a:pPr>
            <a:r>
              <a:rPr sz="1600" spc="-10" dirty="0">
                <a:latin typeface="Arial" panose="020B0604020202020204" pitchFamily="34" charset="0"/>
                <a:cs typeface="Arial" panose="020B0604020202020204" pitchFamily="34" charset="0"/>
              </a:rPr>
              <a:t>The  </a:t>
            </a:r>
            <a:r>
              <a:rPr sz="1600" spc="11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P</a:t>
            </a:r>
            <a:r>
              <a:rPr sz="1600" spc="-25" dirty="0">
                <a:latin typeface="Arial" panose="020B0604020202020204" pitchFamily="34" charset="0"/>
                <a:cs typeface="Arial" panose="020B0604020202020204" pitchFamily="34" charset="0"/>
              </a:rPr>
              <a:t>r</a:t>
            </a:r>
            <a:r>
              <a:rPr sz="1600" spc="-10" dirty="0">
                <a:latin typeface="Arial" panose="020B0604020202020204" pitchFamily="34" charset="0"/>
                <a:cs typeface="Arial" panose="020B0604020202020204" pitchFamily="34" charset="0"/>
              </a:rPr>
              <a:t>eside</a:t>
            </a:r>
            <a:r>
              <a:rPr sz="1600" spc="-20" dirty="0">
                <a:latin typeface="Arial" panose="020B0604020202020204" pitchFamily="34" charset="0"/>
                <a:cs typeface="Arial" panose="020B0604020202020204" pitchFamily="34" charset="0"/>
              </a:rPr>
              <a:t>n</a:t>
            </a:r>
            <a:r>
              <a:rPr sz="1600" spc="-10" dirty="0">
                <a:latin typeface="Arial" panose="020B0604020202020204" pitchFamily="34" charset="0"/>
                <a:cs typeface="Arial" panose="020B0604020202020204" pitchFamily="34" charset="0"/>
              </a:rPr>
              <a:t>t</a:t>
            </a:r>
            <a:r>
              <a:rPr sz="1600" spc="-15" dirty="0">
                <a:latin typeface="Arial" panose="020B0604020202020204" pitchFamily="34" charset="0"/>
                <a:cs typeface="Arial" panose="020B0604020202020204" pitchFamily="34" charset="0"/>
              </a:rPr>
              <a:t>i</a:t>
            </a:r>
            <a:r>
              <a:rPr sz="1600" spc="-10" dirty="0">
                <a:latin typeface="Arial" panose="020B0604020202020204" pitchFamily="34" charset="0"/>
                <a:cs typeface="Arial" panose="020B0604020202020204" pitchFamily="34" charset="0"/>
              </a:rPr>
              <a:t>al  </a:t>
            </a:r>
            <a:r>
              <a:rPr sz="1600" spc="114"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Hotline  </a:t>
            </a:r>
            <a:r>
              <a:rPr sz="1600" spc="114"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en</a:t>
            </a:r>
            <a:r>
              <a:rPr sz="1600" spc="-35" dirty="0">
                <a:latin typeface="Arial" panose="020B0604020202020204" pitchFamily="34" charset="0"/>
                <a:cs typeface="Arial" panose="020B0604020202020204" pitchFamily="34" charset="0"/>
              </a:rPr>
              <a:t>g</a:t>
            </a:r>
            <a:r>
              <a:rPr sz="1600" spc="-20" dirty="0">
                <a:latin typeface="Arial" panose="020B0604020202020204" pitchFamily="34" charset="0"/>
                <a:cs typeface="Arial" panose="020B0604020202020204" pitchFamily="34" charset="0"/>
              </a:rPr>
              <a:t>ag</a:t>
            </a:r>
            <a:r>
              <a:rPr sz="1600" spc="-10" dirty="0">
                <a:latin typeface="Arial" panose="020B0604020202020204" pitchFamily="34" charset="0"/>
                <a:cs typeface="Arial" panose="020B0604020202020204" pitchFamily="34" charset="0"/>
              </a:rPr>
              <a:t>ed  </a:t>
            </a:r>
            <a:r>
              <a:rPr sz="1600" spc="114"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wi</a:t>
            </a:r>
            <a:r>
              <a:rPr sz="1600" spc="-5" dirty="0">
                <a:latin typeface="Arial" panose="020B0604020202020204" pitchFamily="34" charset="0"/>
                <a:cs typeface="Arial" panose="020B0604020202020204" pitchFamily="34" charset="0"/>
              </a:rPr>
              <a:t>t</a:t>
            </a:r>
            <a:r>
              <a:rPr sz="1600" spc="-10" dirty="0">
                <a:latin typeface="Arial" panose="020B0604020202020204" pitchFamily="34" charset="0"/>
                <a:cs typeface="Arial" panose="020B0604020202020204" pitchFamily="34" charset="0"/>
              </a:rPr>
              <a:t>h  </a:t>
            </a:r>
            <a:r>
              <a:rPr sz="1600" spc="114" dirty="0">
                <a:latin typeface="Arial" panose="020B0604020202020204" pitchFamily="34" charset="0"/>
                <a:cs typeface="Arial" panose="020B0604020202020204" pitchFamily="34" charset="0"/>
              </a:rPr>
              <a:t> </a:t>
            </a:r>
            <a:r>
              <a:rPr sz="1600" spc="-10" dirty="0" smtClean="0">
                <a:latin typeface="Arial" panose="020B0604020202020204" pitchFamily="34" charset="0"/>
                <a:cs typeface="Arial" panose="020B0604020202020204" pitchFamily="34" charset="0"/>
              </a:rPr>
              <a:t>the</a:t>
            </a:r>
            <a:r>
              <a:rPr lang="en-US" sz="1600" spc="-10" dirty="0" smtClean="0">
                <a:latin typeface="Arial" panose="020B0604020202020204" pitchFamily="34" charset="0"/>
                <a:cs typeface="Arial" panose="020B0604020202020204" pitchFamily="34" charset="0"/>
              </a:rPr>
              <a:t> Office of Premier</a:t>
            </a:r>
            <a:r>
              <a:rPr sz="1600" spc="-10" dirty="0" smtClean="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Eastern Cape </a:t>
            </a:r>
            <a:r>
              <a:rPr sz="1600" spc="-10" dirty="0" smtClean="0">
                <a:latin typeface="Arial" panose="020B0604020202020204" pitchFamily="34" charset="0"/>
                <a:cs typeface="Arial" panose="020B0604020202020204" pitchFamily="34" charset="0"/>
              </a:rPr>
              <a:t>wh</a:t>
            </a:r>
            <a:r>
              <a:rPr lang="en-US" sz="1600" dirty="0" smtClean="0">
                <a:latin typeface="Arial" panose="020B0604020202020204" pitchFamily="34" charset="0"/>
                <a:cs typeface="Arial" panose="020B0604020202020204" pitchFamily="34" charset="0"/>
              </a:rPr>
              <a:t>o</a:t>
            </a:r>
            <a:r>
              <a:rPr sz="1600" spc="150" dirty="0" smtClean="0">
                <a:latin typeface="Arial" panose="020B0604020202020204" pitchFamily="34" charset="0"/>
                <a:cs typeface="Arial" panose="020B0604020202020204" pitchFamily="34" charset="0"/>
              </a:rPr>
              <a:t> </a:t>
            </a:r>
            <a:r>
              <a:rPr sz="1600" spc="-15" dirty="0">
                <a:latin typeface="Arial" panose="020B0604020202020204" pitchFamily="34" charset="0"/>
                <a:cs typeface="Arial" panose="020B0604020202020204" pitchFamily="34" charset="0"/>
              </a:rPr>
              <a:t>w</a:t>
            </a:r>
            <a:r>
              <a:rPr sz="1600" spc="-5" dirty="0">
                <a:latin typeface="Arial" panose="020B0604020202020204" pitchFamily="34" charset="0"/>
                <a:cs typeface="Arial" panose="020B0604020202020204" pitchFamily="34" charset="0"/>
              </a:rPr>
              <a:t>o</a:t>
            </a:r>
            <a:r>
              <a:rPr sz="1600" spc="-15" dirty="0">
                <a:latin typeface="Arial" panose="020B0604020202020204" pitchFamily="34" charset="0"/>
                <a:cs typeface="Arial" panose="020B0604020202020204" pitchFamily="34" charset="0"/>
              </a:rPr>
              <a:t>r</a:t>
            </a:r>
            <a:r>
              <a:rPr sz="1600" spc="-65" dirty="0">
                <a:latin typeface="Arial" panose="020B0604020202020204" pitchFamily="34" charset="0"/>
                <a:cs typeface="Arial" panose="020B0604020202020204" pitchFamily="34" charset="0"/>
              </a:rPr>
              <a:t>k</a:t>
            </a:r>
            <a:r>
              <a:rPr sz="1600" spc="-10" dirty="0">
                <a:latin typeface="Arial" panose="020B0604020202020204" pitchFamily="34" charset="0"/>
                <a:cs typeface="Arial" panose="020B0604020202020204" pitchFamily="34" charset="0"/>
              </a:rPr>
              <a:t>ed   </a:t>
            </a:r>
            <a:r>
              <a:rPr sz="1600" spc="16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wi</a:t>
            </a:r>
            <a:r>
              <a:rPr sz="1600" spc="-5" dirty="0">
                <a:latin typeface="Arial" panose="020B0604020202020204" pitchFamily="34" charset="0"/>
                <a:cs typeface="Arial" panose="020B0604020202020204" pitchFamily="34" charset="0"/>
              </a:rPr>
              <a:t>t</a:t>
            </a:r>
            <a:r>
              <a:rPr sz="1600" spc="-10" dirty="0">
                <a:latin typeface="Arial" panose="020B0604020202020204" pitchFamily="34" charset="0"/>
                <a:cs typeface="Arial" panose="020B0604020202020204" pitchFamily="34" charset="0"/>
              </a:rPr>
              <a:t>h   </a:t>
            </a:r>
            <a:r>
              <a:rPr sz="1600" spc="15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the   </a:t>
            </a:r>
            <a:r>
              <a:rPr sz="1600" spc="150" dirty="0">
                <a:latin typeface="Arial" panose="020B0604020202020204" pitchFamily="34" charset="0"/>
                <a:cs typeface="Arial" panose="020B0604020202020204" pitchFamily="34" charset="0"/>
              </a:rPr>
              <a:t> </a:t>
            </a:r>
            <a:r>
              <a:rPr sz="1600" dirty="0" smtClean="0">
                <a:latin typeface="Arial" panose="020B0604020202020204" pitchFamily="34" charset="0"/>
                <a:cs typeface="Arial" panose="020B0604020202020204" pitchFamily="34" charset="0"/>
              </a:rPr>
              <a:t>D</a:t>
            </a:r>
            <a:r>
              <a:rPr sz="1600" spc="-10" dirty="0" smtClean="0">
                <a:latin typeface="Arial" panose="020B0604020202020204" pitchFamily="34" charset="0"/>
                <a:cs typeface="Arial" panose="020B0604020202020204" pitchFamily="34" charset="0"/>
              </a:rPr>
              <a:t>epart</a:t>
            </a:r>
            <a:r>
              <a:rPr sz="1600" spc="-5" dirty="0" smtClean="0">
                <a:latin typeface="Arial" panose="020B0604020202020204" pitchFamily="34" charset="0"/>
                <a:cs typeface="Arial" panose="020B0604020202020204" pitchFamily="34" charset="0"/>
              </a:rPr>
              <a:t>me</a:t>
            </a:r>
            <a:r>
              <a:rPr sz="1600" spc="-25" dirty="0" smtClean="0">
                <a:latin typeface="Arial" panose="020B0604020202020204" pitchFamily="34" charset="0"/>
                <a:cs typeface="Arial" panose="020B0604020202020204" pitchFamily="34" charset="0"/>
              </a:rPr>
              <a:t>n</a:t>
            </a:r>
            <a:r>
              <a:rPr sz="1600" spc="-10" dirty="0" smtClean="0">
                <a:latin typeface="Arial" panose="020B0604020202020204" pitchFamily="34" charset="0"/>
                <a:cs typeface="Arial" panose="020B0604020202020204" pitchFamily="34" charset="0"/>
              </a:rPr>
              <a:t>t</a:t>
            </a:r>
            <a:r>
              <a:rPr sz="1600" spc="160" dirty="0" smtClean="0">
                <a:latin typeface="Arial" panose="020B0604020202020204" pitchFamily="34" charset="0"/>
                <a:cs typeface="Arial" panose="020B0604020202020204" pitchFamily="34" charset="0"/>
              </a:rPr>
              <a:t> </a:t>
            </a:r>
            <a:r>
              <a:rPr sz="1600" spc="-15" dirty="0">
                <a:latin typeface="Arial" panose="020B0604020202020204" pitchFamily="34" charset="0"/>
                <a:cs typeface="Arial" panose="020B0604020202020204" pitchFamily="34" charset="0"/>
              </a:rPr>
              <a:t>of</a:t>
            </a:r>
            <a:r>
              <a:rPr sz="1600" spc="-10"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Human Settlement and the Local Municipality </a:t>
            </a:r>
            <a:r>
              <a:rPr sz="1600" spc="-20" dirty="0">
                <a:latin typeface="Arial" panose="020B0604020202020204" pitchFamily="34" charset="0"/>
                <a:cs typeface="Arial" panose="020B0604020202020204" pitchFamily="34" charset="0"/>
              </a:rPr>
              <a:t>t</a:t>
            </a:r>
            <a:r>
              <a:rPr sz="1600" spc="-10" dirty="0">
                <a:latin typeface="Arial" panose="020B0604020202020204" pitchFamily="34" charset="0"/>
                <a:cs typeface="Arial" panose="020B0604020202020204" pitchFamily="34" charset="0"/>
              </a:rPr>
              <a:t>o </a:t>
            </a:r>
            <a:r>
              <a:rPr sz="1600" spc="10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fi</a:t>
            </a:r>
            <a:r>
              <a:rPr sz="1600" spc="-25" dirty="0">
                <a:latin typeface="Arial" panose="020B0604020202020204" pitchFamily="34" charset="0"/>
                <a:cs typeface="Arial" panose="020B0604020202020204" pitchFamily="34" charset="0"/>
              </a:rPr>
              <a:t>n</a:t>
            </a:r>
            <a:r>
              <a:rPr sz="1600" spc="-10" dirty="0">
                <a:latin typeface="Arial" panose="020B0604020202020204" pitchFamily="34" charset="0"/>
                <a:cs typeface="Arial" panose="020B0604020202020204" pitchFamily="34" charset="0"/>
              </a:rPr>
              <a:t>d </a:t>
            </a:r>
            <a:r>
              <a:rPr sz="1600" spc="11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a</a:t>
            </a:r>
            <a:r>
              <a:rPr sz="1600" spc="-5" dirty="0">
                <a:latin typeface="Arial" panose="020B0604020202020204" pitchFamily="34" charset="0"/>
                <a:cs typeface="Arial" panose="020B0604020202020204" pitchFamily="34" charset="0"/>
              </a:rPr>
              <a:t> la</a:t>
            </a:r>
            <a:r>
              <a:rPr sz="1600" spc="-20" dirty="0">
                <a:latin typeface="Arial" panose="020B0604020202020204" pitchFamily="34" charset="0"/>
                <a:cs typeface="Arial" panose="020B0604020202020204" pitchFamily="34" charset="0"/>
              </a:rPr>
              <a:t>s</a:t>
            </a:r>
            <a:r>
              <a:rPr sz="1600" spc="-10" dirty="0">
                <a:latin typeface="Arial" panose="020B0604020202020204" pitchFamily="34" charset="0"/>
                <a:cs typeface="Arial" panose="020B0604020202020204" pitchFamily="34" charset="0"/>
              </a:rPr>
              <a:t>ting</a:t>
            </a:r>
            <a:r>
              <a:rPr sz="1600" spc="-3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solutio</a:t>
            </a:r>
            <a:r>
              <a:rPr sz="1600" spc="-5" dirty="0">
                <a:latin typeface="Arial" panose="020B0604020202020204" pitchFamily="34" charset="0"/>
                <a:cs typeface="Arial" panose="020B0604020202020204" pitchFamily="34" charset="0"/>
              </a:rPr>
              <a:t>n.</a:t>
            </a:r>
            <a:r>
              <a:rPr lang="en-US" sz="1600" spc="-5" dirty="0">
                <a:latin typeface="Arial" panose="020B0604020202020204" pitchFamily="34" charset="0"/>
                <a:cs typeface="Arial" panose="020B0604020202020204" pitchFamily="34" charset="0"/>
              </a:rPr>
              <a:t> Mrs. Tatas warranted urgent attention because of her age. </a:t>
            </a:r>
            <a:endParaRPr sz="1600" dirty="0">
              <a:latin typeface="Arial" panose="020B0604020202020204" pitchFamily="34" charset="0"/>
              <a:cs typeface="Arial" panose="020B0604020202020204" pitchFamily="34" charset="0"/>
            </a:endParaRPr>
          </a:p>
          <a:p>
            <a:pPr>
              <a:lnSpc>
                <a:spcPts val="1000"/>
              </a:lnSpc>
              <a:spcBef>
                <a:spcPts val="7"/>
              </a:spcBef>
              <a:buClr>
                <a:srgbClr val="521A17"/>
              </a:buClr>
              <a:buFont typeface="Arial"/>
              <a:buChar char="•"/>
            </a:pPr>
            <a:endParaRPr sz="1000" dirty="0">
              <a:latin typeface="Arial" panose="020B0604020202020204" pitchFamily="34" charset="0"/>
              <a:cs typeface="Arial" panose="020B0604020202020204" pitchFamily="34" charset="0"/>
            </a:endParaRPr>
          </a:p>
          <a:p>
            <a:pPr marL="12700" marR="12700" algn="just">
              <a:lnSpc>
                <a:spcPct val="90000"/>
              </a:lnSpc>
              <a:buClr>
                <a:srgbClr val="521A17"/>
              </a:buClr>
              <a:tabLst>
                <a:tab pos="240665" algn="l"/>
              </a:tabLst>
            </a:pPr>
            <a:r>
              <a:rPr lang="en-US" sz="1600" spc="-10" dirty="0">
                <a:latin typeface="Arial" panose="020B0604020202020204" pitchFamily="34" charset="0"/>
                <a:cs typeface="Arial" panose="020B0604020202020204" pitchFamily="34" charset="0"/>
              </a:rPr>
              <a:t>Mrs. Tata was found eligible for Mayoral destitute housing. </a:t>
            </a:r>
            <a:r>
              <a:rPr sz="1600" spc="-10" dirty="0">
                <a:latin typeface="Arial" panose="020B0604020202020204" pitchFamily="34" charset="0"/>
                <a:cs typeface="Arial" panose="020B0604020202020204" pitchFamily="34" charset="0"/>
              </a:rPr>
              <a:t>The</a:t>
            </a:r>
            <a:r>
              <a:rPr sz="1600" spc="40" dirty="0">
                <a:latin typeface="Arial" panose="020B0604020202020204" pitchFamily="34" charset="0"/>
                <a:cs typeface="Arial" panose="020B0604020202020204" pitchFamily="34" charset="0"/>
              </a:rPr>
              <a:t> </a:t>
            </a:r>
            <a:r>
              <a:rPr lang="en-US" sz="1600" spc="40" dirty="0">
                <a:latin typeface="Arial" panose="020B0604020202020204" pitchFamily="34" charset="0"/>
                <a:cs typeface="Arial" panose="020B0604020202020204" pitchFamily="34" charset="0"/>
              </a:rPr>
              <a:t>project built a fully furnished house, toilet and installed a water tank between October and December 2018. After completion it</a:t>
            </a:r>
            <a:r>
              <a:rPr sz="1600" spc="45" dirty="0">
                <a:latin typeface="Arial" panose="020B0604020202020204" pitchFamily="34" charset="0"/>
                <a:cs typeface="Arial" panose="020B0604020202020204" pitchFamily="34" charset="0"/>
              </a:rPr>
              <a:t> </a:t>
            </a:r>
            <a:r>
              <a:rPr sz="1600" spc="-30" dirty="0">
                <a:latin typeface="Arial" panose="020B0604020202020204" pitchFamily="34" charset="0"/>
                <a:cs typeface="Arial" panose="020B0604020202020204" pitchFamily="34" charset="0"/>
              </a:rPr>
              <a:t>w</a:t>
            </a:r>
            <a:r>
              <a:rPr sz="1600" spc="-10" dirty="0">
                <a:latin typeface="Arial" panose="020B0604020202020204" pitchFamily="34" charset="0"/>
                <a:cs typeface="Arial" panose="020B0604020202020204" pitchFamily="34" charset="0"/>
              </a:rPr>
              <a:t>as</a:t>
            </a:r>
            <a:r>
              <a:rPr sz="1600" spc="6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handed</a:t>
            </a:r>
            <a:r>
              <a:rPr sz="1600" spc="45" dirty="0">
                <a:latin typeface="Arial" panose="020B0604020202020204" pitchFamily="34" charset="0"/>
                <a:cs typeface="Arial" panose="020B0604020202020204" pitchFamily="34" charset="0"/>
              </a:rPr>
              <a:t> </a:t>
            </a:r>
            <a:r>
              <a:rPr sz="1600" spc="-25" dirty="0">
                <a:latin typeface="Arial" panose="020B0604020202020204" pitchFamily="34" charset="0"/>
                <a:cs typeface="Arial" panose="020B0604020202020204" pitchFamily="34" charset="0"/>
              </a:rPr>
              <a:t>o</a:t>
            </a:r>
            <a:r>
              <a:rPr sz="1600" spc="-10" dirty="0">
                <a:latin typeface="Arial" panose="020B0604020202020204" pitchFamily="34" charset="0"/>
                <a:cs typeface="Arial" panose="020B0604020202020204" pitchFamily="34" charset="0"/>
              </a:rPr>
              <a:t>v</a:t>
            </a:r>
            <a:r>
              <a:rPr sz="1600" spc="-5" dirty="0">
                <a:latin typeface="Arial" panose="020B0604020202020204" pitchFamily="34" charset="0"/>
                <a:cs typeface="Arial" panose="020B0604020202020204" pitchFamily="34" charset="0"/>
              </a:rPr>
              <a:t>e</a:t>
            </a:r>
            <a:r>
              <a:rPr sz="1600" spc="-10" dirty="0">
                <a:latin typeface="Arial" panose="020B0604020202020204" pitchFamily="34" charset="0"/>
                <a:cs typeface="Arial" panose="020B0604020202020204" pitchFamily="34" charset="0"/>
              </a:rPr>
              <a:t>r</a:t>
            </a:r>
            <a:r>
              <a:rPr sz="1600" spc="55" dirty="0">
                <a:latin typeface="Arial" panose="020B0604020202020204" pitchFamily="34" charset="0"/>
                <a:cs typeface="Arial" panose="020B0604020202020204" pitchFamily="34" charset="0"/>
              </a:rPr>
              <a:t> </a:t>
            </a:r>
            <a:r>
              <a:rPr lang="en-US" sz="1600" spc="55" dirty="0">
                <a:latin typeface="Arial" panose="020B0604020202020204" pitchFamily="34" charset="0"/>
                <a:cs typeface="Arial" panose="020B0604020202020204" pitchFamily="34" charset="0"/>
              </a:rPr>
              <a:t>by the EC Premier </a:t>
            </a:r>
            <a:r>
              <a:rPr sz="1600" spc="-15" dirty="0">
                <a:latin typeface="Arial" panose="020B0604020202020204" pitchFamily="34" charset="0"/>
                <a:cs typeface="Arial" panose="020B0604020202020204" pitchFamily="34" charset="0"/>
              </a:rPr>
              <a:t>o</a:t>
            </a:r>
            <a:r>
              <a:rPr sz="1600" spc="-10" dirty="0">
                <a:latin typeface="Arial" panose="020B0604020202020204" pitchFamily="34" charset="0"/>
                <a:cs typeface="Arial" panose="020B0604020202020204" pitchFamily="34" charset="0"/>
              </a:rPr>
              <a:t>n</a:t>
            </a:r>
            <a:r>
              <a:rPr sz="1600" spc="5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the</a:t>
            </a:r>
            <a:r>
              <a:rPr sz="1600" spc="60"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06 March </a:t>
            </a:r>
            <a:r>
              <a:rPr sz="1600" spc="-5" dirty="0">
                <a:latin typeface="Arial" panose="020B0604020202020204" pitchFamily="34" charset="0"/>
                <a:cs typeface="Arial" panose="020B0604020202020204" pitchFamily="34" charset="0"/>
              </a:rPr>
              <a:t>201</a:t>
            </a:r>
            <a:r>
              <a:rPr lang="en-US" sz="1600" spc="-15" dirty="0">
                <a:latin typeface="Arial" panose="020B0604020202020204" pitchFamily="34" charset="0"/>
                <a:cs typeface="Arial" panose="020B0604020202020204" pitchFamily="34" charset="0"/>
              </a:rPr>
              <a:t>9</a:t>
            </a:r>
            <a:r>
              <a:rPr lang="en-US" sz="1600" spc="-5" dirty="0">
                <a:latin typeface="Arial" panose="020B0604020202020204" pitchFamily="34" charset="0"/>
                <a:cs typeface="Arial" panose="020B0604020202020204" pitchFamily="34" charset="0"/>
              </a:rPr>
              <a:t>. Ms Kiviet applauded the Presidential Hotline  for bringing up Mrs Tatas plight to the Provinces attention. She</a:t>
            </a:r>
            <a:r>
              <a:rPr sz="1600" spc="90" dirty="0">
                <a:latin typeface="Arial" panose="020B0604020202020204" pitchFamily="34" charset="0"/>
                <a:cs typeface="Arial" panose="020B0604020202020204" pitchFamily="34" charset="0"/>
              </a:rPr>
              <a:t> </a:t>
            </a:r>
            <a:r>
              <a:rPr sz="1600" spc="-30" dirty="0">
                <a:latin typeface="Arial" panose="020B0604020202020204" pitchFamily="34" charset="0"/>
                <a:cs typeface="Arial" panose="020B0604020202020204" pitchFamily="34" charset="0"/>
              </a:rPr>
              <a:t>w</a:t>
            </a:r>
            <a:r>
              <a:rPr sz="1600" spc="-10" dirty="0">
                <a:latin typeface="Arial" panose="020B0604020202020204" pitchFamily="34" charset="0"/>
                <a:cs typeface="Arial" panose="020B0604020202020204" pitchFamily="34" charset="0"/>
              </a:rPr>
              <a:t>as</a:t>
            </a:r>
            <a:r>
              <a:rPr sz="1600" spc="9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g</a:t>
            </a:r>
            <a:r>
              <a:rPr sz="1600" spc="-50" dirty="0">
                <a:latin typeface="Arial" panose="020B0604020202020204" pitchFamily="34" charset="0"/>
                <a:cs typeface="Arial" panose="020B0604020202020204" pitchFamily="34" charset="0"/>
              </a:rPr>
              <a:t>r</a:t>
            </a:r>
            <a:r>
              <a:rPr sz="1600" spc="-20" dirty="0">
                <a:latin typeface="Arial" panose="020B0604020202020204" pitchFamily="34" charset="0"/>
                <a:cs typeface="Arial" panose="020B0604020202020204" pitchFamily="34" charset="0"/>
              </a:rPr>
              <a:t>a</a:t>
            </a:r>
            <a:r>
              <a:rPr sz="1600" spc="-30" dirty="0">
                <a:latin typeface="Arial" panose="020B0604020202020204" pitchFamily="34" charset="0"/>
                <a:cs typeface="Arial" panose="020B0604020202020204" pitchFamily="34" charset="0"/>
              </a:rPr>
              <a:t>t</a:t>
            </a:r>
            <a:r>
              <a:rPr sz="1600" spc="-25" dirty="0">
                <a:latin typeface="Arial" panose="020B0604020202020204" pitchFamily="34" charset="0"/>
                <a:cs typeface="Arial" panose="020B0604020202020204" pitchFamily="34" charset="0"/>
              </a:rPr>
              <a:t>e</a:t>
            </a:r>
            <a:r>
              <a:rPr sz="1600" spc="-10" dirty="0">
                <a:latin typeface="Arial" panose="020B0604020202020204" pitchFamily="34" charset="0"/>
                <a:cs typeface="Arial" panose="020B0604020202020204" pitchFamily="34" charset="0"/>
              </a:rPr>
              <a:t>ful</a:t>
            </a:r>
            <a:r>
              <a:rPr sz="1600" spc="-5" dirty="0">
                <a:latin typeface="Arial" panose="020B0604020202020204" pitchFamily="34" charset="0"/>
                <a:cs typeface="Arial" panose="020B0604020202020204" pitchFamily="34" charset="0"/>
              </a:rPr>
              <a:t> </a:t>
            </a:r>
            <a:r>
              <a:rPr sz="1600" spc="-15" dirty="0">
                <a:latin typeface="Arial" panose="020B0604020202020204" pitchFamily="34" charset="0"/>
                <a:cs typeface="Arial" panose="020B0604020202020204" pitchFamily="34" charset="0"/>
              </a:rPr>
              <a:t>o</a:t>
            </a:r>
            <a:r>
              <a:rPr sz="1600" spc="-5" dirty="0">
                <a:latin typeface="Arial" panose="020B0604020202020204" pitchFamily="34" charset="0"/>
                <a:cs typeface="Arial" panose="020B0604020202020204" pitchFamily="34" charset="0"/>
              </a:rPr>
              <a:t>f</a:t>
            </a:r>
            <a:r>
              <a:rPr sz="1600" spc="1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the ou</a:t>
            </a:r>
            <a:r>
              <a:rPr sz="1600" spc="-30" dirty="0">
                <a:latin typeface="Arial" panose="020B0604020202020204" pitchFamily="34" charset="0"/>
                <a:cs typeface="Arial" panose="020B0604020202020204" pitchFamily="34" charset="0"/>
              </a:rPr>
              <a:t>t</a:t>
            </a:r>
            <a:r>
              <a:rPr sz="1600" spc="-25" dirty="0">
                <a:latin typeface="Arial" panose="020B0604020202020204" pitchFamily="34" charset="0"/>
                <a:cs typeface="Arial" panose="020B0604020202020204" pitchFamily="34" charset="0"/>
              </a:rPr>
              <a:t>c</a:t>
            </a:r>
            <a:r>
              <a:rPr sz="1600" spc="-15" dirty="0">
                <a:latin typeface="Arial" panose="020B0604020202020204" pitchFamily="34" charset="0"/>
                <a:cs typeface="Arial" panose="020B0604020202020204" pitchFamily="34" charset="0"/>
              </a:rPr>
              <a:t>om</a:t>
            </a:r>
            <a:r>
              <a:rPr sz="1600" spc="-20" dirty="0">
                <a:latin typeface="Arial" panose="020B0604020202020204" pitchFamily="34" charset="0"/>
                <a:cs typeface="Arial" panose="020B0604020202020204" pitchFamily="34" charset="0"/>
              </a:rPr>
              <a:t>e</a:t>
            </a:r>
            <a:r>
              <a:rPr sz="1600" spc="-5" dirty="0">
                <a:latin typeface="Arial" panose="020B0604020202020204" pitchFamily="34" charset="0"/>
                <a:cs typeface="Arial" panose="020B0604020202020204" pitchFamily="34" charset="0"/>
              </a:rPr>
              <a:t>s.</a:t>
            </a:r>
            <a:endParaRPr sz="1600" dirty="0">
              <a:latin typeface="Arial" panose="020B0604020202020204" pitchFamily="34" charset="0"/>
              <a:cs typeface="Arial" panose="020B0604020202020204" pitchFamily="34" charset="0"/>
            </a:endParaRPr>
          </a:p>
        </p:txBody>
      </p:sp>
      <p:pic>
        <p:nvPicPr>
          <p:cNvPr id="7" name="Picture 6" descr="C:\Users\Elias.Ndlovu\Pictures\IMG_20190313_151230.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08168" y="970038"/>
            <a:ext cx="2842142" cy="2098923"/>
          </a:xfrm>
          <a:prstGeom prst="rect">
            <a:avLst/>
          </a:prstGeom>
          <a:noFill/>
          <a:ln>
            <a:noFill/>
          </a:ln>
        </p:spPr>
      </p:pic>
      <p:sp>
        <p:nvSpPr>
          <p:cNvPr id="8" name="Rectangle 7"/>
          <p:cNvSpPr/>
          <p:nvPr/>
        </p:nvSpPr>
        <p:spPr>
          <a:xfrm>
            <a:off x="7608168" y="3171798"/>
            <a:ext cx="2842142" cy="216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Before: Old house</a:t>
            </a:r>
          </a:p>
        </p:txBody>
      </p:sp>
      <p:pic>
        <p:nvPicPr>
          <p:cNvPr id="9" name="Picture 8" descr="C:\Users\Elias.Ndlovu\AppData\Local\Microsoft\Windows\INetCache\Content.Outlook\8OQ7SJPO\IMG-20190210-WA0008.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0186" y="3512790"/>
            <a:ext cx="2813568" cy="2082546"/>
          </a:xfrm>
          <a:prstGeom prst="rect">
            <a:avLst/>
          </a:prstGeom>
          <a:noFill/>
          <a:ln>
            <a:noFill/>
          </a:ln>
        </p:spPr>
      </p:pic>
      <p:sp>
        <p:nvSpPr>
          <p:cNvPr id="10" name="Rectangle 9"/>
          <p:cNvSpPr/>
          <p:nvPr/>
        </p:nvSpPr>
        <p:spPr>
          <a:xfrm>
            <a:off x="3503712" y="6202177"/>
            <a:ext cx="6918024" cy="598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New house with furnisher provided by Dept. of Housing</a:t>
            </a:r>
          </a:p>
        </p:txBody>
      </p:sp>
      <p:pic>
        <p:nvPicPr>
          <p:cNvPr id="11" name="Picture 10" descr="C:\Users\Elias.Ndlovu\Pictures\IMG_20190313_151637.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39034" y="4687535"/>
            <a:ext cx="3147396" cy="1464338"/>
          </a:xfrm>
          <a:prstGeom prst="rect">
            <a:avLst/>
          </a:prstGeom>
          <a:noFill/>
          <a:ln>
            <a:noFill/>
          </a:ln>
        </p:spPr>
      </p:pic>
      <p:pic>
        <p:nvPicPr>
          <p:cNvPr id="12" name="Picture 11" descr="C:\Users\Elias.Ndlovu\Pictures\IMG_20190313_151823.jp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86430" y="4687534"/>
            <a:ext cx="2777722" cy="1464339"/>
          </a:xfrm>
          <a:prstGeom prst="rect">
            <a:avLst/>
          </a:prstGeom>
          <a:noFill/>
          <a:ln>
            <a:noFill/>
          </a:ln>
        </p:spPr>
      </p:pic>
    </p:spTree>
    <p:extLst>
      <p:ext uri="{BB962C8B-B14F-4D97-AF65-F5344CB8AC3E}">
        <p14:creationId xmlns:p14="http://schemas.microsoft.com/office/powerpoint/2010/main" val="3781425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17627"/>
            <a:ext cx="7452320" cy="341632"/>
          </a:xfrm>
          <a:prstGeom prst="rect">
            <a:avLst/>
          </a:prstGeom>
          <a:noFill/>
        </p:spPr>
        <p:txBody>
          <a:bodyPr wrap="square" rtlCol="0">
            <a:spAutoFit/>
          </a:bodyPr>
          <a:lstStyle/>
          <a:p>
            <a:pPr defTabSz="1600118">
              <a:lnSpc>
                <a:spcPct val="90000"/>
              </a:lnSpc>
              <a:spcBef>
                <a:spcPct val="0"/>
              </a:spcBef>
              <a:spcAft>
                <a:spcPct val="35000"/>
              </a:spcAft>
            </a:pPr>
            <a:r>
              <a:rPr lang="en-US" b="1" dirty="0">
                <a:latin typeface="Arial" panose="020B0604020202020204" pitchFamily="34" charset="0"/>
                <a:ea typeface="Gill Sans MT" charset="0"/>
                <a:cs typeface="Arial" panose="020B0604020202020204" pitchFamily="34" charset="0"/>
              </a:rPr>
              <a:t>ASIDI VERIFICATION MONITORING: </a:t>
            </a:r>
            <a:r>
              <a:rPr lang="en-ZA" b="1" dirty="0">
                <a:latin typeface="Arial" panose="020B0604020202020204" pitchFamily="34" charset="0"/>
                <a:cs typeface="Arial" panose="020B0604020202020204" pitchFamily="34" charset="0"/>
              </a:rPr>
              <a:t>FINDINGS &amp; ANALYSIS</a:t>
            </a: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600" y="5792934"/>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25</a:t>
            </a:fld>
            <a:endParaRPr lang="en-US" b="1" dirty="0">
              <a:solidFill>
                <a:prstClr val="white"/>
              </a:solidFill>
              <a:latin typeface="Calibri" panose="020F0502020204030204"/>
            </a:endParaRPr>
          </a:p>
        </p:txBody>
      </p:sp>
      <p:sp>
        <p:nvSpPr>
          <p:cNvPr id="5" name="Rectangle 4"/>
          <p:cNvSpPr/>
          <p:nvPr/>
        </p:nvSpPr>
        <p:spPr>
          <a:xfrm>
            <a:off x="503309" y="1438878"/>
            <a:ext cx="11151219" cy="4247317"/>
          </a:xfrm>
          <a:prstGeom prst="rect">
            <a:avLst/>
          </a:prstGeom>
        </p:spPr>
        <p:txBody>
          <a:bodyPr wrap="square">
            <a:spAutoFit/>
          </a:bodyPr>
          <a:lstStyle/>
          <a:p>
            <a:pPr marL="0" lvl="2" algn="just" defTabSz="455613">
              <a:defRPr/>
            </a:pPr>
            <a:r>
              <a:rPr lang="en-ZA" dirty="0" smtClean="0">
                <a:solidFill>
                  <a:prstClr val="black"/>
                </a:solidFill>
                <a:latin typeface="Arial" panose="020B0604020202020204" pitchFamily="34" charset="0"/>
                <a:cs typeface="Arial" panose="020B0604020202020204" pitchFamily="34" charset="0"/>
              </a:rPr>
              <a:t>DPME conducted oversight monitoring visits of ASIDI education </a:t>
            </a:r>
            <a:r>
              <a:rPr lang="en-ZA" dirty="0">
                <a:solidFill>
                  <a:prstClr val="black"/>
                </a:solidFill>
                <a:latin typeface="Arial" panose="020B0604020202020204" pitchFamily="34" charset="0"/>
                <a:cs typeface="Arial" panose="020B0604020202020204" pitchFamily="34" charset="0"/>
              </a:rPr>
              <a:t>facilities in </a:t>
            </a:r>
            <a:r>
              <a:rPr lang="en-ZA" dirty="0" smtClean="0">
                <a:solidFill>
                  <a:prstClr val="black"/>
                </a:solidFill>
                <a:latin typeface="Arial" panose="020B0604020202020204" pitchFamily="34" charset="0"/>
                <a:cs typeface="Arial" panose="020B0604020202020204" pitchFamily="34" charset="0"/>
              </a:rPr>
              <a:t>Eastern Cape. </a:t>
            </a:r>
            <a:r>
              <a:rPr lang="en-ZA" dirty="0">
                <a:solidFill>
                  <a:prstClr val="black"/>
                </a:solidFill>
                <a:latin typeface="Arial" panose="020B0604020202020204" pitchFamily="34" charset="0"/>
                <a:cs typeface="Arial" panose="020B0604020202020204" pitchFamily="34" charset="0"/>
              </a:rPr>
              <a:t>This, in rural and other economically depressed areas, is a significant development for communities who constantly refer to ASIDI schools as ‘universities’. </a:t>
            </a:r>
          </a:p>
          <a:p>
            <a:pPr marL="0" lvl="2" algn="just" defTabSz="455613">
              <a:defRPr/>
            </a:pPr>
            <a:endParaRPr lang="en-ZA" dirty="0" smtClean="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a:p>
            <a:pPr marL="0" lvl="2" algn="just" defTabSz="455613">
              <a:defRPr/>
            </a:pPr>
            <a:endParaRPr lang="en-ZA" dirty="0">
              <a:solidFill>
                <a:prstClr val="black"/>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906" y="2865562"/>
            <a:ext cx="8819139" cy="2304000"/>
          </a:xfrm>
          <a:prstGeom prst="rect">
            <a:avLst/>
          </a:prstGeom>
        </p:spPr>
      </p:pic>
    </p:spTree>
    <p:extLst>
      <p:ext uri="{BB962C8B-B14F-4D97-AF65-F5344CB8AC3E}">
        <p14:creationId xmlns:p14="http://schemas.microsoft.com/office/powerpoint/2010/main" val="2225997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68766"/>
            <a:ext cx="8899580" cy="369332"/>
          </a:xfrm>
          <a:prstGeom prst="rect">
            <a:avLst/>
          </a:prstGeom>
          <a:noFill/>
        </p:spPr>
        <p:txBody>
          <a:bodyPr wrap="square" rtlCol="0">
            <a:spAutoFit/>
          </a:bodyPr>
          <a:lstStyle/>
          <a:p>
            <a:pPr defTabSz="1600118">
              <a:lnSpc>
                <a:spcPct val="90000"/>
              </a:lnSpc>
              <a:spcBef>
                <a:spcPct val="0"/>
              </a:spcBef>
              <a:spcAft>
                <a:spcPct val="35000"/>
              </a:spcAft>
              <a:defRPr/>
            </a:pPr>
            <a:r>
              <a:rPr lang="en-ZA" sz="2000" b="1" dirty="0">
                <a:solidFill>
                  <a:prstClr val="black"/>
                </a:solidFill>
                <a:latin typeface="Arial" panose="020B0604020202020204" pitchFamily="34" charset="0"/>
                <a:cs typeface="Arial" panose="020B0604020202020204" pitchFamily="34" charset="0"/>
              </a:rPr>
              <a:t>OVERALL FINDINGS AND ANALYSIS</a:t>
            </a:r>
            <a:endParaRPr lang="en-ZA" sz="20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600" y="5792934"/>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26</a:t>
            </a:fld>
            <a:endParaRPr lang="en-US" b="1" dirty="0">
              <a:solidFill>
                <a:prstClr val="white"/>
              </a:solidFill>
              <a:latin typeface="Calibri" panose="020F0502020204030204"/>
            </a:endParaRPr>
          </a:p>
        </p:txBody>
      </p:sp>
      <p:graphicFrame>
        <p:nvGraphicFramePr>
          <p:cNvPr id="5" name="Table 4"/>
          <p:cNvGraphicFramePr>
            <a:graphicFrameLocks noGrp="1"/>
          </p:cNvGraphicFramePr>
          <p:nvPr>
            <p:extLst>
              <p:ext uri="{D42A27DB-BD31-4B8C-83A1-F6EECF244321}">
                <p14:modId xmlns:p14="http://schemas.microsoft.com/office/powerpoint/2010/main" val="1321435105"/>
              </p:ext>
            </p:extLst>
          </p:nvPr>
        </p:nvGraphicFramePr>
        <p:xfrm>
          <a:off x="245327" y="1265864"/>
          <a:ext cx="11318487" cy="4811544"/>
        </p:xfrm>
        <a:graphic>
          <a:graphicData uri="http://schemas.openxmlformats.org/drawingml/2006/table">
            <a:tbl>
              <a:tblPr firstRow="1" firstCol="1" bandRow="1"/>
              <a:tblGrid>
                <a:gridCol w="4272192">
                  <a:extLst>
                    <a:ext uri="{9D8B030D-6E8A-4147-A177-3AD203B41FA5}">
                      <a16:colId xmlns:a16="http://schemas.microsoft.com/office/drawing/2014/main" val="3879372876"/>
                    </a:ext>
                  </a:extLst>
                </a:gridCol>
                <a:gridCol w="1874369">
                  <a:extLst>
                    <a:ext uri="{9D8B030D-6E8A-4147-A177-3AD203B41FA5}">
                      <a16:colId xmlns:a16="http://schemas.microsoft.com/office/drawing/2014/main" val="181315389"/>
                    </a:ext>
                  </a:extLst>
                </a:gridCol>
                <a:gridCol w="2193949">
                  <a:extLst>
                    <a:ext uri="{9D8B030D-6E8A-4147-A177-3AD203B41FA5}">
                      <a16:colId xmlns:a16="http://schemas.microsoft.com/office/drawing/2014/main" val="1433020547"/>
                    </a:ext>
                  </a:extLst>
                </a:gridCol>
                <a:gridCol w="1411028">
                  <a:extLst>
                    <a:ext uri="{9D8B030D-6E8A-4147-A177-3AD203B41FA5}">
                      <a16:colId xmlns:a16="http://schemas.microsoft.com/office/drawing/2014/main" val="2554115814"/>
                    </a:ext>
                  </a:extLst>
                </a:gridCol>
                <a:gridCol w="1566949">
                  <a:extLst>
                    <a:ext uri="{9D8B030D-6E8A-4147-A177-3AD203B41FA5}">
                      <a16:colId xmlns:a16="http://schemas.microsoft.com/office/drawing/2014/main" val="1444865654"/>
                    </a:ext>
                  </a:extLst>
                </a:gridCol>
              </a:tblGrid>
              <a:tr h="267308">
                <a:tc>
                  <a:txBody>
                    <a:bodyPr/>
                    <a:lstStyle/>
                    <a:p>
                      <a:pPr>
                        <a:spcAft>
                          <a:spcPts val="0"/>
                        </a:spcAft>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Infrastructure Package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Schools with</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Schools without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Without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89252017"/>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Road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88%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297931"/>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Perimeter fence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976863"/>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control</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9C0006"/>
                          </a:solidFill>
                          <a:effectLst/>
                          <a:latin typeface="Arial" panose="020B0604020202020204" pitchFamily="34" charset="0"/>
                          <a:ea typeface="Times New Roman" panose="02020603050405020304" pitchFamily="18" charset="0"/>
                          <a:cs typeface="Times New Roman" panose="02020603050405020304" pitchFamily="18" charset="0"/>
                        </a:rPr>
                        <a:t>58%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36857943"/>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Admin Block / Offices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0%</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542223"/>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Strong room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0%</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326211"/>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Grade R Block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92%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774984"/>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Staff Room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0%</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770689"/>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Sick Bay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0%</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514572"/>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Multipurpose centre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98%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829037"/>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to electricity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93%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255397"/>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to water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0%</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003955"/>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Nutrition centre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0%</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084133"/>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Resourced library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9C0006"/>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24397317"/>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Computer lab</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94%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582016"/>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Science Lab</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99%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722451"/>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Sports facilities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9C0006"/>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14278660"/>
                  </a:ext>
                </a:extLst>
              </a:tr>
              <a:tr h="267308">
                <a:tc>
                  <a:txBody>
                    <a:bodyPr/>
                    <a:lstStyle/>
                    <a:p>
                      <a:pPr>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to Sanitation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1600" dirty="0" smtClean="0">
                          <a:solidFill>
                            <a:srgbClr val="0061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r">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344612"/>
                  </a:ext>
                </a:extLst>
              </a:tr>
            </a:tbl>
          </a:graphicData>
        </a:graphic>
      </p:graphicFrame>
      <p:sp>
        <p:nvSpPr>
          <p:cNvPr id="6" name="Rectangle 5"/>
          <p:cNvSpPr/>
          <p:nvPr/>
        </p:nvSpPr>
        <p:spPr>
          <a:xfrm>
            <a:off x="1524001" y="896533"/>
            <a:ext cx="8624095" cy="369332"/>
          </a:xfrm>
          <a:prstGeom prst="rect">
            <a:avLst/>
          </a:prstGeom>
        </p:spPr>
        <p:txBody>
          <a:bodyPr wrap="square">
            <a:spAutoFit/>
          </a:bodyPr>
          <a:lstStyle/>
          <a:p>
            <a:pPr algn="just" defTabSz="457200">
              <a:defRPr/>
            </a:pPr>
            <a:r>
              <a:rPr lang="en-US" b="1" dirty="0">
                <a:solidFill>
                  <a:prstClr val="black"/>
                </a:solidFill>
                <a:latin typeface="Arial" panose="020B0604020202020204" pitchFamily="34" charset="0"/>
                <a:cs typeface="Arial" panose="020B0604020202020204" pitchFamily="34" charset="0"/>
              </a:rPr>
              <a:t>Building Infrastructure</a:t>
            </a:r>
            <a:r>
              <a:rPr lang="en-US" dirty="0">
                <a:solidFill>
                  <a:prstClr val="black"/>
                </a:solidFill>
                <a:latin typeface="Arial" panose="020B0604020202020204" pitchFamily="34" charset="0"/>
                <a:cs typeface="Arial" panose="020B0604020202020204" pitchFamily="34" charset="0"/>
              </a:rPr>
              <a:t>… cont</a:t>
            </a:r>
          </a:p>
        </p:txBody>
      </p:sp>
    </p:spTree>
    <p:extLst>
      <p:ext uri="{BB962C8B-B14F-4D97-AF65-F5344CB8AC3E}">
        <p14:creationId xmlns:p14="http://schemas.microsoft.com/office/powerpoint/2010/main" val="3056660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332656"/>
            <a:ext cx="8358909" cy="400110"/>
          </a:xfrm>
          <a:prstGeom prst="rect">
            <a:avLst/>
          </a:prstGeom>
          <a:noFill/>
        </p:spPr>
        <p:txBody>
          <a:bodyPr wrap="square" rtlCol="0">
            <a:spAutoFit/>
          </a:bodyPr>
          <a:lstStyle/>
          <a:p>
            <a:pPr>
              <a:defRPr/>
            </a:pPr>
            <a:r>
              <a:rPr lang="en-US" sz="2000" b="1" dirty="0" smtClean="0">
                <a:solidFill>
                  <a:prstClr val="black"/>
                </a:solidFill>
                <a:latin typeface="Arial" panose="020B0604020202020204" pitchFamily="34" charset="0"/>
                <a:cs typeface="Arial" panose="020B0604020202020204" pitchFamily="34" charset="0"/>
              </a:rPr>
              <a:t>LIMPOPO</a:t>
            </a:r>
            <a:r>
              <a:rPr lang="en-US" sz="2000" cap="all" dirty="0" smtClean="0">
                <a:solidFill>
                  <a:prstClr val="black"/>
                </a:solidFill>
                <a:latin typeface="Arial" panose="020B0604020202020204" pitchFamily="34" charset="0"/>
                <a:cs typeface="Arial" panose="020B0604020202020204" pitchFamily="34" charset="0"/>
              </a:rPr>
              <a:t>: </a:t>
            </a:r>
            <a:r>
              <a:rPr lang="en-ZA" sz="2000" b="1" cap="all" dirty="0" err="1">
                <a:solidFill>
                  <a:srgbClr val="000000"/>
                </a:solidFill>
                <a:latin typeface="Arial" panose="020B0604020202020204" pitchFamily="34" charset="0"/>
                <a:ea typeface="Calibri" panose="020F0502020204030204" pitchFamily="34" charset="0"/>
              </a:rPr>
              <a:t>Fetakgomo</a:t>
            </a:r>
            <a:r>
              <a:rPr lang="en-ZA" sz="2000" b="1" cap="all" dirty="0">
                <a:solidFill>
                  <a:srgbClr val="000000"/>
                </a:solidFill>
                <a:latin typeface="Arial" panose="020B0604020202020204" pitchFamily="34" charset="0"/>
                <a:ea typeface="Calibri" panose="020F0502020204030204" pitchFamily="34" charset="0"/>
              </a:rPr>
              <a:t> </a:t>
            </a:r>
            <a:r>
              <a:rPr lang="en-ZA" sz="2000" b="1" cap="all" dirty="0" err="1">
                <a:solidFill>
                  <a:srgbClr val="000000"/>
                </a:solidFill>
                <a:latin typeface="Arial" panose="020B0604020202020204" pitchFamily="34" charset="0"/>
                <a:ea typeface="Calibri" panose="020F0502020204030204" pitchFamily="34" charset="0"/>
              </a:rPr>
              <a:t>Tubatse</a:t>
            </a:r>
            <a:r>
              <a:rPr lang="en-ZA" sz="2000" b="1" cap="all" dirty="0">
                <a:solidFill>
                  <a:srgbClr val="000000"/>
                </a:solidFill>
                <a:latin typeface="Arial" panose="020B0604020202020204" pitchFamily="34" charset="0"/>
                <a:ea typeface="Calibri" panose="020F0502020204030204" pitchFamily="34" charset="0"/>
              </a:rPr>
              <a:t> Local Municipality</a:t>
            </a:r>
            <a:r>
              <a:rPr lang="en-ZA" sz="2000" cap="all" dirty="0">
                <a:solidFill>
                  <a:srgbClr val="000000"/>
                </a:solidFill>
                <a:latin typeface="Arial" panose="020B0604020202020204" pitchFamily="34" charset="0"/>
                <a:ea typeface="Calibri" panose="020F0502020204030204" pitchFamily="34" charset="0"/>
              </a:rPr>
              <a:t>.</a:t>
            </a:r>
            <a:endParaRPr lang="en-US" sz="2000" cap="all"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27</a:t>
            </a:fld>
            <a:endParaRPr lang="en-US" b="1" dirty="0">
              <a:solidFill>
                <a:prstClr val="white"/>
              </a:solidFill>
              <a:latin typeface="Calibri" panose="020F0502020204030204"/>
            </a:endParaRPr>
          </a:p>
        </p:txBody>
      </p:sp>
      <p:pic>
        <p:nvPicPr>
          <p:cNvPr id="5" name="Picture 4"/>
          <p:cNvPicPr/>
          <p:nvPr/>
        </p:nvPicPr>
        <p:blipFill rotWithShape="1">
          <a:blip r:embed="rId3"/>
          <a:srcRect l="3125" r="2916" b="9445"/>
          <a:stretch/>
        </p:blipFill>
        <p:spPr bwMode="auto">
          <a:xfrm>
            <a:off x="5591944" y="1340769"/>
            <a:ext cx="4716016" cy="358636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24000" y="855877"/>
            <a:ext cx="3923928" cy="4524315"/>
          </a:xfrm>
          <a:prstGeom prst="rect">
            <a:avLst/>
          </a:prstGeom>
        </p:spPr>
        <p:txBody>
          <a:bodyPr wrap="square">
            <a:spAutoFit/>
          </a:bodyPr>
          <a:lstStyle/>
          <a:p>
            <a:pPr algn="just" defTabSz="457200">
              <a:defRPr/>
            </a:pPr>
            <a:r>
              <a:rPr lang="en-ZA" dirty="0">
                <a:solidFill>
                  <a:srgbClr val="000000"/>
                </a:solidFill>
                <a:latin typeface="Arial" panose="020B0604020202020204" pitchFamily="34" charset="0"/>
                <a:ea typeface="Calibri" panose="020F0502020204030204" pitchFamily="34" charset="0"/>
              </a:rPr>
              <a:t>The State of the Province Address on 23 February 2018, by Premier of Limpopo Province Mr. Stanley Mathabatha pronounced that eight (8) roads will be constructed during 2018/19. The DPME FMS monitored the road in Riba Cross and Ga-Riba villages in Fetakgomo Tubatse Local Municipality. The construction of the road has been postponed several times and was not budgeted for. The facilitation intervention by FM&amp;S through  multi-sectoral engagements saw the unlocking of budget and the commencement of the construction of the road.  </a:t>
            </a:r>
            <a:endParaRPr lang="en-ZA" dirty="0">
              <a:solidFill>
                <a:prstClr val="black"/>
              </a:solidFill>
              <a:latin typeface="Calibri" panose="020F0502020204030204"/>
            </a:endParaRPr>
          </a:p>
        </p:txBody>
      </p:sp>
    </p:spTree>
    <p:extLst>
      <p:ext uri="{BB962C8B-B14F-4D97-AF65-F5344CB8AC3E}">
        <p14:creationId xmlns:p14="http://schemas.microsoft.com/office/powerpoint/2010/main" val="124886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805" y="332656"/>
            <a:ext cx="9983271" cy="400110"/>
          </a:xfrm>
          <a:prstGeom prst="rect">
            <a:avLst/>
          </a:prstGeom>
          <a:noFill/>
        </p:spPr>
        <p:txBody>
          <a:bodyPr wrap="square" rtlCol="0">
            <a:spAutoFit/>
          </a:bodyPr>
          <a:lstStyle/>
          <a:p>
            <a:pPr>
              <a:defRPr/>
            </a:pPr>
            <a:r>
              <a:rPr lang="en-US" sz="2000" b="1" dirty="0" smtClean="0">
                <a:solidFill>
                  <a:prstClr val="black"/>
                </a:solidFill>
                <a:latin typeface="Arial" panose="020B0604020202020204" pitchFamily="34" charset="0"/>
                <a:cs typeface="Arial" panose="020B0604020202020204" pitchFamily="34" charset="0"/>
              </a:rPr>
              <a:t>MGIBE SCHOOL MPUMALANGA</a:t>
            </a:r>
            <a:endParaRPr lang="en-US" sz="2000" b="1"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28</a:t>
            </a:fld>
            <a:endParaRPr lang="en-US" b="1" dirty="0">
              <a:solidFill>
                <a:prstClr val="white"/>
              </a:solidFill>
              <a:latin typeface="Calibri" panose="020F0502020204030204"/>
            </a:endParaRPr>
          </a:p>
        </p:txBody>
      </p:sp>
      <p:pic>
        <p:nvPicPr>
          <p:cNvPr id="6" name="Picture 5" descr="C:\Users\Margaret.Mudau\AppData\Local\Microsoft\Windows\INetCache\Content.Word\20180529_134539.jpg"/>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747130" y="1392069"/>
            <a:ext cx="4672361" cy="5163014"/>
          </a:xfrm>
          <a:prstGeom prst="rect">
            <a:avLst/>
          </a:prstGeom>
          <a:noFill/>
          <a:ln>
            <a:noFill/>
          </a:ln>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79829" y="1637396"/>
            <a:ext cx="5973337" cy="4672361"/>
          </a:xfrm>
          <a:prstGeom prst="rect">
            <a:avLst/>
          </a:prstGeom>
        </p:spPr>
      </p:pic>
      <p:sp>
        <p:nvSpPr>
          <p:cNvPr id="8" name="Rounded Rectangle 7"/>
          <p:cNvSpPr/>
          <p:nvPr/>
        </p:nvSpPr>
        <p:spPr>
          <a:xfrm>
            <a:off x="1471961" y="1070517"/>
            <a:ext cx="3490332" cy="477668"/>
          </a:xfrm>
          <a:prstGeom prst="round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BEFORE</a:t>
            </a:r>
            <a:endParaRPr lang="en-US" dirty="0"/>
          </a:p>
        </p:txBody>
      </p:sp>
      <p:sp>
        <p:nvSpPr>
          <p:cNvPr id="9" name="Rounded Rectangle 8"/>
          <p:cNvSpPr/>
          <p:nvPr/>
        </p:nvSpPr>
        <p:spPr>
          <a:xfrm>
            <a:off x="7389542" y="1097478"/>
            <a:ext cx="3490332" cy="477668"/>
          </a:xfrm>
          <a:prstGeom prst="round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AFTER</a:t>
            </a:r>
            <a:endParaRPr lang="en-US" dirty="0"/>
          </a:p>
        </p:txBody>
      </p:sp>
    </p:spTree>
    <p:extLst>
      <p:ext uri="{BB962C8B-B14F-4D97-AF65-F5344CB8AC3E}">
        <p14:creationId xmlns:p14="http://schemas.microsoft.com/office/powerpoint/2010/main" val="3202501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9941"/>
            <a:ext cx="11617291" cy="640191"/>
          </a:xfrm>
        </p:spPr>
        <p:txBody>
          <a:bodyPr>
            <a:normAutofit fontScale="90000"/>
          </a:bodyPr>
          <a:lstStyle/>
          <a:p>
            <a:r>
              <a:rPr lang="en-ZA" sz="2000" b="1" dirty="0">
                <a:solidFill>
                  <a:schemeClr val="tx1"/>
                </a:solidFill>
                <a:effectLst>
                  <a:outerShdw blurRad="50000" dist="30000" dir="5400000" algn="tl" rotWithShape="0">
                    <a:srgbClr val="000000">
                      <a:alpha val="30000"/>
                    </a:srgbClr>
                  </a:outerShdw>
                </a:effectLst>
                <a:latin typeface="Arial" panose="020B0604020202020204" pitchFamily="34" charset="0"/>
                <a:cs typeface="Arial" panose="020B0604020202020204" pitchFamily="34" charset="0"/>
              </a:rPr>
              <a:t>EC: MAXWELE CLINIC – TRANSFORMATION OF INFRASTRUCTURE AS PART OF THE IDEAL </a:t>
            </a:r>
            <a:r>
              <a:rPr lang="en-ZA" sz="2000" b="1" dirty="0" smtClean="0">
                <a:solidFill>
                  <a:schemeClr val="tx1"/>
                </a:solidFill>
                <a:effectLst>
                  <a:outerShdw blurRad="50000" dist="30000" dir="5400000" algn="tl" rotWithShape="0">
                    <a:srgbClr val="000000">
                      <a:alpha val="30000"/>
                    </a:srgbClr>
                  </a:outerShdw>
                </a:effectLst>
                <a:latin typeface="Arial" panose="020B0604020202020204" pitchFamily="34" charset="0"/>
                <a:cs typeface="Arial" panose="020B0604020202020204" pitchFamily="34" charset="0"/>
              </a:rPr>
              <a:t>CLINIC AND MAINTENANCE </a:t>
            </a:r>
            <a:r>
              <a:rPr lang="en-ZA" sz="2000" b="1" dirty="0">
                <a:solidFill>
                  <a:schemeClr val="tx1"/>
                </a:solidFill>
                <a:effectLst>
                  <a:outerShdw blurRad="50000" dist="30000" dir="5400000" algn="tl" rotWithShape="0">
                    <a:srgbClr val="000000">
                      <a:alpha val="30000"/>
                    </a:srgbClr>
                  </a:outerShdw>
                </a:effectLst>
                <a:latin typeface="Arial" panose="020B0604020202020204" pitchFamily="34" charset="0"/>
                <a:cs typeface="Arial" panose="020B0604020202020204" pitchFamily="34" charset="0"/>
              </a:rPr>
              <a:t>PROGRAMME</a:t>
            </a:r>
            <a:endParaRPr lang="en-ZA" sz="20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29</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7884" y="1021017"/>
            <a:ext cx="4776286" cy="425799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91373" y="1021017"/>
            <a:ext cx="4980270" cy="4257993"/>
          </a:xfrm>
          <a:prstGeom prst="rect">
            <a:avLst/>
          </a:prstGeom>
        </p:spPr>
      </p:pic>
      <p:sp>
        <p:nvSpPr>
          <p:cNvPr id="7" name="TextBox 6"/>
          <p:cNvSpPr txBox="1"/>
          <p:nvPr/>
        </p:nvSpPr>
        <p:spPr>
          <a:xfrm>
            <a:off x="242474" y="5457366"/>
            <a:ext cx="11129169" cy="400110"/>
          </a:xfrm>
          <a:prstGeom prst="rect">
            <a:avLst/>
          </a:prstGeom>
          <a:noFill/>
        </p:spPr>
        <p:txBody>
          <a:bodyPr wrap="square" rtlCol="0">
            <a:spAutoFit/>
          </a:bodyPr>
          <a:lstStyle/>
          <a:p>
            <a:pPr>
              <a:defRPr/>
            </a:pPr>
            <a:r>
              <a:rPr lang="en-US" sz="2000" dirty="0" smtClean="0">
                <a:solidFill>
                  <a:prstClr val="black"/>
                </a:solidFill>
                <a:latin typeface="Arial" panose="020B0604020202020204" pitchFamily="34" charset="0"/>
                <a:cs typeface="Arial" panose="020B0604020202020204" pitchFamily="34" charset="0"/>
              </a:rPr>
              <a:t>Infrastructure transformation includes building of new facilities and refurbishment of others. </a:t>
            </a:r>
            <a:endParaRPr lang="en-US" sz="2000" dirty="0">
              <a:solidFill>
                <a:prstClr val="black"/>
              </a:solidFill>
              <a:latin typeface="Arial" panose="020B0604020202020204" pitchFamily="34" charset="0"/>
              <a:cs typeface="Arial" panose="020B0604020202020204" pitchFamily="34" charset="0"/>
            </a:endParaRPr>
          </a:p>
        </p:txBody>
      </p:sp>
      <p:sp>
        <p:nvSpPr>
          <p:cNvPr id="8" name="Right Arrow 7"/>
          <p:cNvSpPr/>
          <p:nvPr/>
        </p:nvSpPr>
        <p:spPr>
          <a:xfrm>
            <a:off x="5269584" y="2654964"/>
            <a:ext cx="1018094" cy="657787"/>
          </a:xfrm>
          <a:prstGeom prst="rightArrow">
            <a:avLst/>
          </a:prstGeom>
          <a:solidFill>
            <a:srgbClr val="531A17"/>
          </a:solidFill>
          <a:ln w="25400" cap="flat" cmpd="sng" algn="ctr">
            <a:solidFill>
              <a:srgbClr val="531A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59451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68" y="1472808"/>
            <a:ext cx="9974392" cy="4353226"/>
          </a:xfrm>
        </p:spPr>
        <p:txBody>
          <a:bodyPr>
            <a:normAutofit/>
          </a:bodyPr>
          <a:lstStyle/>
          <a:p>
            <a:pPr marL="268288" lvl="0" indent="-268288" algn="just" defTabSz="457200">
              <a:spcBef>
                <a:spcPts val="0"/>
              </a:spcBef>
              <a:buClrTx/>
              <a:buSzTx/>
              <a:buFont typeface="Arial" panose="020B0604020202020204" pitchFamily="34" charset="0"/>
              <a:buChar char="•"/>
              <a:defRPr/>
            </a:pPr>
            <a:r>
              <a:rPr lang="en-ZA" sz="2000" dirty="0">
                <a:solidFill>
                  <a:prstClr val="black"/>
                </a:solidFill>
                <a:latin typeface="Arial" panose="020B0604020202020204" pitchFamily="34" charset="0"/>
                <a:cs typeface="Arial" panose="020B0604020202020204" pitchFamily="34" charset="0"/>
              </a:rPr>
              <a:t>The National Development Plan (NDP) Vision 2030: </a:t>
            </a:r>
            <a:r>
              <a:rPr lang="en-ZA" sz="2000" dirty="0" smtClean="0">
                <a:solidFill>
                  <a:prstClr val="black"/>
                </a:solidFill>
                <a:latin typeface="Arial" panose="020B0604020202020204" pitchFamily="34" charset="0"/>
                <a:cs typeface="Arial" panose="020B0604020202020204" pitchFamily="34" charset="0"/>
              </a:rPr>
              <a:t>the country’s </a:t>
            </a:r>
            <a:r>
              <a:rPr lang="en-ZA" sz="2000" dirty="0">
                <a:solidFill>
                  <a:prstClr val="black"/>
                </a:solidFill>
                <a:latin typeface="Arial" panose="020B0604020202020204" pitchFamily="34" charset="0"/>
                <a:cs typeface="Arial" panose="020B0604020202020204" pitchFamily="34" charset="0"/>
              </a:rPr>
              <a:t>overarching plan aimed at ensuring that all attain a decent standard of living through creation of decent employment, elimination of poverty and reduction of gross inequalities.</a:t>
            </a:r>
          </a:p>
          <a:p>
            <a:pPr marL="268288" lvl="0" indent="-268288" algn="just" defTabSz="457200">
              <a:spcBef>
                <a:spcPts val="0"/>
              </a:spcBef>
              <a:buClrTx/>
              <a:buSzTx/>
              <a:buFont typeface="Arial" panose="020B0604020202020204" pitchFamily="34" charset="0"/>
              <a:buChar char="•"/>
              <a:defRPr/>
            </a:pPr>
            <a:endParaRPr lang="en-ZA" sz="2000" dirty="0">
              <a:solidFill>
                <a:prstClr val="black"/>
              </a:solidFill>
              <a:latin typeface="Arial" panose="020B0604020202020204" pitchFamily="34" charset="0"/>
              <a:cs typeface="Arial" panose="020B0604020202020204" pitchFamily="34" charset="0"/>
            </a:endParaRPr>
          </a:p>
          <a:p>
            <a:pPr marL="268288" lvl="0" indent="-268288" algn="just" defTabSz="457200">
              <a:spcBef>
                <a:spcPts val="0"/>
              </a:spcBef>
              <a:buClrTx/>
              <a:buSzTx/>
              <a:buFont typeface="Arial" panose="020B0604020202020204" pitchFamily="34" charset="0"/>
              <a:buChar char="•"/>
              <a:defRPr/>
            </a:pPr>
            <a:r>
              <a:rPr lang="en-ZA" sz="2000" dirty="0">
                <a:solidFill>
                  <a:prstClr val="black"/>
                </a:solidFill>
                <a:latin typeface="Arial" panose="020B0604020202020204" pitchFamily="34" charset="0"/>
                <a:cs typeface="Arial" panose="020B0604020202020204" pitchFamily="34" charset="0"/>
              </a:rPr>
              <a:t>Critical to the achievement of Vision 2030 is frontline service delivery which is the vehicle through which the outcomes are to be achieved.</a:t>
            </a:r>
          </a:p>
          <a:p>
            <a:pPr marL="268288" lvl="0" indent="-268288" algn="just" defTabSz="457200">
              <a:spcBef>
                <a:spcPts val="0"/>
              </a:spcBef>
              <a:buClrTx/>
              <a:buSzTx/>
              <a:buFont typeface="Arial" panose="020B0604020202020204" pitchFamily="34" charset="0"/>
              <a:buChar char="•"/>
              <a:defRPr/>
            </a:pPr>
            <a:endParaRPr lang="en-ZA" sz="2000" dirty="0">
              <a:solidFill>
                <a:prstClr val="black"/>
              </a:solidFill>
              <a:latin typeface="Arial" panose="020B0604020202020204" pitchFamily="34" charset="0"/>
              <a:cs typeface="Arial" panose="020B0604020202020204" pitchFamily="34" charset="0"/>
            </a:endParaRPr>
          </a:p>
          <a:p>
            <a:pPr marL="268288" lvl="0" indent="-268288" algn="just" defTabSz="457200">
              <a:spcBef>
                <a:spcPts val="0"/>
              </a:spcBef>
              <a:buClrTx/>
              <a:buSzTx/>
              <a:buFont typeface="Arial" panose="020B0604020202020204" pitchFamily="34" charset="0"/>
              <a:buChar char="•"/>
              <a:defRPr/>
            </a:pPr>
            <a:r>
              <a:rPr lang="en-ZA" sz="2000" dirty="0">
                <a:solidFill>
                  <a:prstClr val="black"/>
                </a:solidFill>
                <a:latin typeface="Arial" panose="020B0604020202020204" pitchFamily="34" charset="0"/>
                <a:cs typeface="Arial" panose="020B0604020202020204" pitchFamily="34" charset="0"/>
              </a:rPr>
              <a:t>Many of the policy options for reducing poverty, inequality and unemployment rely on improving access and quality of public services.</a:t>
            </a:r>
          </a:p>
          <a:p>
            <a:pPr marL="268288" lvl="0" indent="-268288" algn="just" defTabSz="457200">
              <a:spcBef>
                <a:spcPts val="0"/>
              </a:spcBef>
              <a:buClrTx/>
              <a:buSzTx/>
              <a:buFont typeface="Arial" panose="020B0604020202020204" pitchFamily="34" charset="0"/>
              <a:buChar char="•"/>
              <a:defRPr/>
            </a:pPr>
            <a:endParaRPr lang="en-ZA" sz="2000" dirty="0">
              <a:solidFill>
                <a:prstClr val="black"/>
              </a:solidFill>
              <a:latin typeface="Arial" panose="020B0604020202020204" pitchFamily="34" charset="0"/>
              <a:cs typeface="Arial" panose="020B0604020202020204" pitchFamily="34" charset="0"/>
            </a:endParaRPr>
          </a:p>
          <a:p>
            <a:pPr marL="402336" lvl="1" indent="0" algn="just">
              <a:lnSpc>
                <a:spcPct val="150000"/>
              </a:lnSpc>
              <a:buNone/>
            </a:pPr>
            <a:endParaRPr lang="en-ZA" sz="1800" dirty="0">
              <a:solidFill>
                <a:schemeClr val="tx1"/>
              </a:solidFill>
              <a:latin typeface="Arial" panose="020B0604020202020204" pitchFamily="34" charset="0"/>
              <a:ea typeface="Arial Unicode MS" pitchFamily="34" charset="-128"/>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a:t>
            </a:fld>
            <a:endParaRPr lang="en-ZA" dirty="0"/>
          </a:p>
        </p:txBody>
      </p:sp>
      <p:sp>
        <p:nvSpPr>
          <p:cNvPr id="8" name="Title 1"/>
          <p:cNvSpPr>
            <a:spLocks noGrp="1"/>
          </p:cNvSpPr>
          <p:nvPr>
            <p:ph type="title"/>
          </p:nvPr>
        </p:nvSpPr>
        <p:spPr>
          <a:xfrm>
            <a:off x="449768" y="248037"/>
            <a:ext cx="11617291" cy="584763"/>
          </a:xfrm>
        </p:spPr>
        <p:txBody>
          <a:bodyPr>
            <a:normAutofit fontScale="90000"/>
          </a:bodyPr>
          <a:lstStyle/>
          <a:p>
            <a:r>
              <a:rPr lang="en-ZA" sz="2400" b="1" dirty="0">
                <a:solidFill>
                  <a:schemeClr val="tx1"/>
                </a:solidFill>
                <a:latin typeface="Arial" panose="020B0604020202020204" pitchFamily="34" charset="0"/>
                <a:cs typeface="Arial" panose="020B0604020202020204" pitchFamily="34" charset="0"/>
              </a:rPr>
              <a:t>INTRODUCTION</a:t>
            </a:r>
            <a:br>
              <a:rPr lang="en-ZA" sz="2400" b="1" dirty="0">
                <a:solidFill>
                  <a:schemeClr val="tx1"/>
                </a:solidFill>
                <a:latin typeface="Arial" panose="020B0604020202020204" pitchFamily="34" charset="0"/>
                <a:cs typeface="Arial" panose="020B0604020202020204" pitchFamily="34" charset="0"/>
              </a:rPr>
            </a:br>
            <a:endParaRPr lang="en-ZA" sz="24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933661" y="156855"/>
            <a:ext cx="1629377" cy="560368"/>
          </a:xfrm>
          <a:prstGeom prst="rect">
            <a:avLst/>
          </a:prstGeom>
        </p:spPr>
      </p:pic>
      <p:pic>
        <p:nvPicPr>
          <p:cNvPr id="10" name="Picture 9"/>
          <p:cNvPicPr>
            <a:picLocks noChangeAspect="1"/>
          </p:cNvPicPr>
          <p:nvPr/>
        </p:nvPicPr>
        <p:blipFill>
          <a:blip r:embed="rId3"/>
          <a:stretch>
            <a:fillRect/>
          </a:stretch>
        </p:blipFill>
        <p:spPr>
          <a:xfrm>
            <a:off x="10876582" y="82083"/>
            <a:ext cx="742760" cy="742760"/>
          </a:xfrm>
          <a:prstGeom prst="rect">
            <a:avLst/>
          </a:prstGeom>
        </p:spPr>
      </p:pic>
    </p:spTree>
    <p:extLst>
      <p:ext uri="{BB962C8B-B14F-4D97-AF65-F5344CB8AC3E}">
        <p14:creationId xmlns:p14="http://schemas.microsoft.com/office/powerpoint/2010/main" val="2591453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9941"/>
            <a:ext cx="11617291" cy="574203"/>
          </a:xfrm>
        </p:spPr>
        <p:txBody>
          <a:bodyPr>
            <a:normAutofit fontScale="90000"/>
          </a:bodyPr>
          <a:lstStyle/>
          <a:p>
            <a:r>
              <a:rPr lang="en-ZA" sz="2000" b="1" dirty="0">
                <a:solidFill>
                  <a:schemeClr val="tx1"/>
                </a:solidFill>
                <a:latin typeface="Arial" panose="020B0604020202020204" pitchFamily="34" charset="0"/>
                <a:cs typeface="Arial" panose="020B0604020202020204" pitchFamily="34" charset="0"/>
              </a:rPr>
              <a:t>EC: LOTANA CLINIC – TRANSFORMATION OF INFRASTRUCTURE  </a:t>
            </a:r>
            <a:r>
              <a:rPr lang="en-US" sz="2000" b="1" dirty="0">
                <a:solidFill>
                  <a:schemeClr val="tx1"/>
                </a:solidFill>
                <a:latin typeface="Arial" panose="020B0604020202020204" pitchFamily="34" charset="0"/>
                <a:cs typeface="Arial" panose="020B0604020202020204" pitchFamily="34" charset="0"/>
              </a:rPr>
              <a:t>AS PART OF THE IDEAL </a:t>
            </a:r>
            <a:r>
              <a:rPr lang="en-US" sz="2000" b="1" dirty="0" smtClean="0">
                <a:solidFill>
                  <a:schemeClr val="tx1"/>
                </a:solidFill>
                <a:latin typeface="Arial" panose="020B0604020202020204" pitchFamily="34" charset="0"/>
                <a:cs typeface="Arial" panose="020B0604020202020204" pitchFamily="34" charset="0"/>
              </a:rPr>
              <a:t>CLINIC AND MAINTENANCE </a:t>
            </a:r>
            <a:r>
              <a:rPr lang="en-US" sz="2000" b="1" dirty="0">
                <a:solidFill>
                  <a:schemeClr val="tx1"/>
                </a:solidFill>
                <a:latin typeface="Arial" panose="020B0604020202020204" pitchFamily="34" charset="0"/>
                <a:cs typeface="Arial" panose="020B0604020202020204" pitchFamily="34" charset="0"/>
              </a:rPr>
              <a:t>PROGRAMME</a:t>
            </a:r>
            <a:endParaRPr lang="en-ZA" sz="20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30</a:t>
            </a:fld>
            <a:endParaRPr lang="en-ZA" dirty="0"/>
          </a:p>
        </p:txBody>
      </p:sp>
      <p:pic>
        <p:nvPicPr>
          <p:cNvPr id="5" name="Picture 4" descr="C:\Users\Nakedi.Lekganyane.DPME\Pictures\EASTERN CAPE CLINICS\DSC_179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59" y="1067616"/>
            <a:ext cx="4802249" cy="4645202"/>
          </a:xfrm>
          <a:prstGeom prst="rect">
            <a:avLst/>
          </a:prstGeom>
          <a:noFill/>
          <a:ln>
            <a:noFill/>
          </a:ln>
        </p:spPr>
      </p:pic>
      <p:pic>
        <p:nvPicPr>
          <p:cNvPr id="6" name="Picture 5" descr="C:\Users\Nakedi.Lekganyane.DPME\Pictures\EASTERN CAPE CLINICS\DSC_180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909" y="1067616"/>
            <a:ext cx="5071621" cy="4551721"/>
          </a:xfrm>
          <a:prstGeom prst="rect">
            <a:avLst/>
          </a:prstGeom>
          <a:noFill/>
          <a:ln>
            <a:noFill/>
          </a:ln>
        </p:spPr>
      </p:pic>
      <p:sp>
        <p:nvSpPr>
          <p:cNvPr id="7" name="Right Arrow 6"/>
          <p:cNvSpPr/>
          <p:nvPr/>
        </p:nvSpPr>
        <p:spPr>
          <a:xfrm>
            <a:off x="5250730" y="2947497"/>
            <a:ext cx="1216058" cy="647546"/>
          </a:xfrm>
          <a:prstGeom prst="rightArrow">
            <a:avLst/>
          </a:prstGeom>
          <a:solidFill>
            <a:srgbClr val="531A17"/>
          </a:solidFill>
          <a:ln w="25400" cap="flat" cmpd="sng" algn="ctr">
            <a:solidFill>
              <a:srgbClr val="531A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3037788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349073"/>
            <a:ext cx="8007216" cy="400110"/>
          </a:xfrm>
          <a:prstGeom prst="rect">
            <a:avLst/>
          </a:prstGeom>
          <a:noFill/>
        </p:spPr>
        <p:txBody>
          <a:bodyPr wrap="square" rtlCol="0">
            <a:spAutoFit/>
          </a:bodyPr>
          <a:lstStyle/>
          <a:p>
            <a:pPr>
              <a:defRPr/>
            </a:pPr>
            <a:r>
              <a:rPr lang="en-US" sz="2000" b="1" dirty="0">
                <a:solidFill>
                  <a:prstClr val="black"/>
                </a:solidFill>
                <a:latin typeface="Arial" panose="020B0604020202020204" pitchFamily="34" charset="0"/>
                <a:cs typeface="Arial" panose="020B0604020202020204" pitchFamily="34" charset="0"/>
              </a:rPr>
              <a:t>SASSA/SAPO GRANTS </a:t>
            </a:r>
            <a:r>
              <a:rPr lang="en-US" sz="2000" b="1" dirty="0" smtClean="0">
                <a:solidFill>
                  <a:prstClr val="black"/>
                </a:solidFill>
                <a:latin typeface="Arial" panose="020B0604020202020204" pitchFamily="34" charset="0"/>
                <a:cs typeface="Arial" panose="020B0604020202020204" pitchFamily="34" charset="0"/>
              </a:rPr>
              <a:t>TRANSITION MONITORING</a:t>
            </a:r>
            <a:endParaRPr lang="en-US" sz="2000" b="1"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31</a:t>
            </a:fld>
            <a:endParaRPr lang="en-US" b="1" dirty="0">
              <a:solidFill>
                <a:prstClr val="white"/>
              </a:solidFill>
              <a:latin typeface="Calibri" panose="020F0502020204030204"/>
            </a:endParaRPr>
          </a:p>
        </p:txBody>
      </p:sp>
      <p:sp>
        <p:nvSpPr>
          <p:cNvPr id="8" name="TextBox 3"/>
          <p:cNvSpPr txBox="1"/>
          <p:nvPr/>
        </p:nvSpPr>
        <p:spPr>
          <a:xfrm>
            <a:off x="1631505" y="839683"/>
            <a:ext cx="5257775" cy="329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en-ZA" sz="1600" dirty="0" smtClean="0">
                <a:solidFill>
                  <a:prstClr val="black"/>
                </a:solidFill>
                <a:latin typeface="Arial" panose="020B0604020202020204" pitchFamily="34" charset="0"/>
                <a:cs typeface="Arial" panose="020B0604020202020204" pitchFamily="34" charset="0"/>
              </a:rPr>
              <a:t>Safety </a:t>
            </a:r>
            <a:r>
              <a:rPr lang="en-ZA" sz="1600" dirty="0">
                <a:solidFill>
                  <a:prstClr val="black"/>
                </a:solidFill>
                <a:latin typeface="Arial" panose="020B0604020202020204" pitchFamily="34" charset="0"/>
                <a:cs typeface="Arial" panose="020B0604020202020204" pitchFamily="34" charset="0"/>
              </a:rPr>
              <a:t>&amp; Security</a:t>
            </a:r>
          </a:p>
          <a:p>
            <a:pPr marL="28575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SAPS present at some Paypoints. Fidelity Guards at others</a:t>
            </a:r>
          </a:p>
          <a:p>
            <a:pPr marL="28575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Some cash deliveries done in unmarked, private vehicles</a:t>
            </a:r>
          </a:p>
          <a:p>
            <a:pPr marL="28575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Post offices:</a:t>
            </a:r>
          </a:p>
          <a:p>
            <a:pPr marL="742950" lvl="1"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No security to keep large amounts of cash</a:t>
            </a:r>
          </a:p>
          <a:p>
            <a:pPr marL="742950" lvl="1"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No access control to protect beneficiaries and staff</a:t>
            </a:r>
          </a:p>
          <a:p>
            <a:pPr marL="28575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Manual counting of cash at several Paypoints creates risk for officials and beneficiaries</a:t>
            </a:r>
          </a:p>
          <a:p>
            <a:pPr marL="742950" lvl="1"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Robbery</a:t>
            </a:r>
          </a:p>
          <a:p>
            <a:pPr marL="742950" lvl="1"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Miscounting of cash</a:t>
            </a:r>
          </a:p>
        </p:txBody>
      </p:sp>
      <p:pic>
        <p:nvPicPr>
          <p:cNvPr id="9" name="Picture 8"/>
          <p:cNvPicPr/>
          <p:nvPr/>
        </p:nvPicPr>
        <p:blipFill>
          <a:blip r:embed="rId3">
            <a:extLst>
              <a:ext uri="{28A0092B-C50C-407E-A947-70E740481C1C}">
                <a14:useLocalDpi xmlns:a14="http://schemas.microsoft.com/office/drawing/2010/main"/>
              </a:ext>
            </a:extLst>
          </a:blip>
          <a:stretch>
            <a:fillRect/>
          </a:stretch>
        </p:blipFill>
        <p:spPr>
          <a:xfrm>
            <a:off x="2648551" y="4533002"/>
            <a:ext cx="4344697" cy="2028825"/>
          </a:xfrm>
          <a:prstGeom prst="rect">
            <a:avLst/>
          </a:prstGeom>
        </p:spPr>
      </p:pic>
      <p:pic>
        <p:nvPicPr>
          <p:cNvPr id="10" name="Picture 9" descr="\\vmpme-ptaho-fnp01\dpme\8. Frontline Service Delivery Monitoring\4.7 Work In Progress\SASSA pay point\Jakkalsdans photos\IMG-20180908-WA000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104113" y="858126"/>
            <a:ext cx="3455351" cy="2520509"/>
          </a:xfrm>
          <a:prstGeom prst="rect">
            <a:avLst/>
          </a:prstGeom>
          <a:noFill/>
          <a:ln>
            <a:noFill/>
          </a:ln>
        </p:spPr>
      </p:pic>
      <p:pic>
        <p:nvPicPr>
          <p:cNvPr id="11" name="Picture 10" descr="C:\Users\Mabusani.gumede\Desktop\FM&amp;S Presentation\Hervic Paypoint Photos\IMG_20180907_085308.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7097217" y="3387856"/>
            <a:ext cx="3455351" cy="2395855"/>
          </a:xfrm>
          <a:prstGeom prst="rect">
            <a:avLst/>
          </a:prstGeom>
          <a:noFill/>
          <a:ln>
            <a:noFill/>
          </a:ln>
        </p:spPr>
      </p:pic>
    </p:spTree>
    <p:extLst>
      <p:ext uri="{BB962C8B-B14F-4D97-AF65-F5344CB8AC3E}">
        <p14:creationId xmlns:p14="http://schemas.microsoft.com/office/powerpoint/2010/main" val="3012308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707" y="56685"/>
            <a:ext cx="9712713" cy="584775"/>
          </a:xfrm>
          <a:prstGeom prst="rect">
            <a:avLst/>
          </a:prstGeom>
          <a:noFill/>
        </p:spPr>
        <p:txBody>
          <a:bodyPr wrap="square" rtlCol="0">
            <a:spAutoFit/>
          </a:bodyPr>
          <a:lstStyle/>
          <a:p>
            <a:pPr>
              <a:defRPr/>
            </a:pPr>
            <a:r>
              <a:rPr lang="en-US" sz="1600" b="1" dirty="0">
                <a:solidFill>
                  <a:prstClr val="black"/>
                </a:solidFill>
                <a:latin typeface="Arial" panose="020B0604020202020204" pitchFamily="34" charset="0"/>
                <a:cs typeface="Arial" panose="020B0604020202020204" pitchFamily="34" charset="0"/>
              </a:rPr>
              <a:t>MONITORING GOVERNANCE </a:t>
            </a:r>
            <a:r>
              <a:rPr lang="en-US" sz="1600" b="1" dirty="0" smtClean="0">
                <a:solidFill>
                  <a:prstClr val="black"/>
                </a:solidFill>
                <a:latin typeface="Arial" panose="020B0604020202020204" pitchFamily="34" charset="0"/>
                <a:cs typeface="Arial" panose="020B0604020202020204" pitchFamily="34" charset="0"/>
              </a:rPr>
              <a:t>STRUCTURES - BRINGING STRUCTURES OF LOCAL GOVERNMENT, PROVINCIAL AND NATIONAL DEPARTMENTS TOGETHER</a:t>
            </a:r>
            <a:endParaRPr lang="en-US" sz="1600" b="1"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32</a:t>
            </a:fld>
            <a:endParaRPr lang="en-US" b="1" dirty="0">
              <a:solidFill>
                <a:prstClr val="white"/>
              </a:solidFill>
              <a:latin typeface="Calibri" panose="020F0502020204030204"/>
            </a:endParaRPr>
          </a:p>
        </p:txBody>
      </p:sp>
      <p:pic>
        <p:nvPicPr>
          <p:cNvPr id="6" name="Content Placeholder 4" descr="C:\Users\maxwell.sebati\Pictures\2019-06-13\IMG_4532 (2).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424" y="1449659"/>
            <a:ext cx="4958576" cy="3749475"/>
          </a:xfrm>
          <a:prstGeom prst="rect">
            <a:avLst/>
          </a:prstGeom>
          <a:noFill/>
          <a:ln>
            <a:noFill/>
          </a:ln>
        </p:spPr>
      </p:pic>
      <p:pic>
        <p:nvPicPr>
          <p:cNvPr id="7" name="Picture 6" descr="C:\Users\maxwell.sebati\Pictures\2019-06-13\IMG_4535.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7322" y="1416184"/>
            <a:ext cx="4157836" cy="3816424"/>
          </a:xfrm>
          <a:prstGeom prst="rect">
            <a:avLst/>
          </a:prstGeom>
          <a:noFill/>
          <a:ln>
            <a:noFill/>
          </a:ln>
        </p:spPr>
      </p:pic>
      <p:sp>
        <p:nvSpPr>
          <p:cNvPr id="3" name="Rectangle 2"/>
          <p:cNvSpPr/>
          <p:nvPr/>
        </p:nvSpPr>
        <p:spPr>
          <a:xfrm>
            <a:off x="1775520" y="5199135"/>
            <a:ext cx="8640960" cy="400110"/>
          </a:xfrm>
          <a:prstGeom prst="rect">
            <a:avLst/>
          </a:prstGeom>
        </p:spPr>
        <p:txBody>
          <a:bodyPr wrap="square">
            <a:spAutoFit/>
          </a:bodyPr>
          <a:lstStyle/>
          <a:p>
            <a:pPr>
              <a:defRPr/>
            </a:pPr>
            <a:r>
              <a:rPr lang="en-US" sz="2000" dirty="0">
                <a:solidFill>
                  <a:prstClr val="black"/>
                </a:solidFill>
                <a:latin typeface="Arial" panose="020B0604020202020204" pitchFamily="34" charset="0"/>
                <a:cs typeface="Arial" panose="020B0604020202020204" pitchFamily="34" charset="0"/>
              </a:rPr>
              <a:t>Strengthening Participatory Democracy and Active Citizenship</a:t>
            </a:r>
          </a:p>
        </p:txBody>
      </p:sp>
    </p:spTree>
    <p:extLst>
      <p:ext uri="{BB962C8B-B14F-4D97-AF65-F5344CB8AC3E}">
        <p14:creationId xmlns:p14="http://schemas.microsoft.com/office/powerpoint/2010/main" val="573453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9239" y="40268"/>
            <a:ext cx="9414560" cy="830997"/>
          </a:xfrm>
          <a:prstGeom prst="rect">
            <a:avLst/>
          </a:prstGeom>
          <a:noFill/>
        </p:spPr>
        <p:txBody>
          <a:bodyPr wrap="square" rtlCol="0">
            <a:spAutoFit/>
          </a:bodyPr>
          <a:lstStyle/>
          <a:p>
            <a:pPr>
              <a:defRPr/>
            </a:pPr>
            <a:r>
              <a:rPr lang="en-US" sz="1600" b="1" cap="all" dirty="0" smtClean="0">
                <a:solidFill>
                  <a:prstClr val="black"/>
                </a:solidFill>
                <a:latin typeface="Arial" panose="020B0604020202020204" pitchFamily="34" charset="0"/>
                <a:cs typeface="Arial" panose="020B0604020202020204" pitchFamily="34" charset="0"/>
              </a:rPr>
              <a:t>Public </a:t>
            </a:r>
            <a:r>
              <a:rPr lang="en-US" sz="1600" b="1" cap="all" dirty="0">
                <a:solidFill>
                  <a:prstClr val="black"/>
                </a:solidFill>
                <a:latin typeface="Arial" panose="020B0604020202020204" pitchFamily="34" charset="0"/>
                <a:cs typeface="Arial" panose="020B0604020202020204" pitchFamily="34" charset="0"/>
              </a:rPr>
              <a:t>Liaison </a:t>
            </a:r>
            <a:r>
              <a:rPr lang="en-US" sz="1600" b="1" cap="all" dirty="0" smtClean="0">
                <a:solidFill>
                  <a:prstClr val="black"/>
                </a:solidFill>
                <a:latin typeface="Arial" panose="020B0604020202020204" pitchFamily="34" charset="0"/>
                <a:cs typeface="Arial" panose="020B0604020202020204" pitchFamily="34" charset="0"/>
              </a:rPr>
              <a:t>Forum: Potential To Strengthen Networking ACROSS GOVERNMENT AND CITIZENS: FOUNDATION OF HUMAN CAPITAL IN PLACE THROUGH THE PRESIDENTIAL HOTLINE </a:t>
            </a:r>
            <a:endParaRPr lang="en-US" sz="1600" b="1" cap="all"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rPr>
              <a:pPr algn="ctr">
                <a:defRPr/>
              </a:pPr>
              <a:t>33</a:t>
            </a:fld>
            <a:endParaRPr lang="en-US" b="1" dirty="0">
              <a:solidFill>
                <a:prstClr val="white"/>
              </a:solidFill>
            </a:endParaRPr>
          </a:p>
        </p:txBody>
      </p:sp>
      <p:pic>
        <p:nvPicPr>
          <p:cNvPr id="13" name="Picture 31" descr="IMG-20181001-WA00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913" y="2082511"/>
            <a:ext cx="4524899" cy="34815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image0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42517" y="2059785"/>
            <a:ext cx="5024903" cy="350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72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154" y="118920"/>
            <a:ext cx="8555348" cy="584775"/>
          </a:xfrm>
          <a:prstGeom prst="rect">
            <a:avLst/>
          </a:prstGeom>
          <a:noFill/>
        </p:spPr>
        <p:txBody>
          <a:bodyPr wrap="square" rtlCol="0">
            <a:spAutoFit/>
          </a:bodyPr>
          <a:lstStyle/>
          <a:p>
            <a:pPr>
              <a:defRPr/>
            </a:pPr>
            <a:r>
              <a:rPr lang="en-US" sz="1600" b="1" cap="all" dirty="0" smtClean="0">
                <a:solidFill>
                  <a:prstClr val="black"/>
                </a:solidFill>
                <a:latin typeface="Arial" panose="020B0604020202020204" pitchFamily="34" charset="0"/>
                <a:cs typeface="Arial" panose="020B0604020202020204" pitchFamily="34" charset="0"/>
              </a:rPr>
              <a:t>Building Capacity of State: Presentations </a:t>
            </a:r>
            <a:r>
              <a:rPr lang="en-US" sz="1600" b="1" cap="all" dirty="0">
                <a:solidFill>
                  <a:prstClr val="black"/>
                </a:solidFill>
                <a:latin typeface="Arial" panose="020B0604020202020204" pitchFamily="34" charset="0"/>
                <a:cs typeface="Arial" panose="020B0604020202020204" pitchFamily="34" charset="0"/>
              </a:rPr>
              <a:t>on Innovative Models of </a:t>
            </a:r>
            <a:r>
              <a:rPr lang="en-US" sz="1600" b="1" cap="all" dirty="0" smtClean="0">
                <a:solidFill>
                  <a:prstClr val="black"/>
                </a:solidFill>
                <a:latin typeface="Arial" panose="020B0604020202020204" pitchFamily="34" charset="0"/>
                <a:cs typeface="Arial" panose="020B0604020202020204" pitchFamily="34" charset="0"/>
              </a:rPr>
              <a:t>Practice &amp; Indigenous KNOWLEDGE GENERATION BY DPME STAFF</a:t>
            </a:r>
            <a:endParaRPr lang="en-US" sz="1600" b="1" cap="all"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rPr>
              <a:pPr algn="ctr">
                <a:defRPr/>
              </a:pPr>
              <a:t>34</a:t>
            </a:fld>
            <a:endParaRPr lang="en-US" b="1" dirty="0">
              <a:solidFill>
                <a:prstClr val="white"/>
              </a:solidFill>
            </a:endParaRPr>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385" y="1424878"/>
            <a:ext cx="5486400" cy="4607931"/>
          </a:xfrm>
          <a:prstGeom prst="rect">
            <a:avLst/>
          </a:prstGeom>
        </p:spPr>
      </p:pic>
      <p:pic>
        <p:nvPicPr>
          <p:cNvPr id="9"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9785" y="1433551"/>
            <a:ext cx="5921298" cy="4607931"/>
          </a:xfrm>
          <a:prstGeom prst="rect">
            <a:avLst/>
          </a:prstGeom>
        </p:spPr>
      </p:pic>
    </p:spTree>
    <p:extLst>
      <p:ext uri="{BB962C8B-B14F-4D97-AF65-F5344CB8AC3E}">
        <p14:creationId xmlns:p14="http://schemas.microsoft.com/office/powerpoint/2010/main" val="1137847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332656"/>
            <a:ext cx="8358909" cy="523220"/>
          </a:xfrm>
          <a:prstGeom prst="rect">
            <a:avLst/>
          </a:prstGeom>
          <a:noFill/>
        </p:spPr>
        <p:txBody>
          <a:bodyPr wrap="square" rtlCol="0">
            <a:spAutoFit/>
          </a:bodyPr>
          <a:lstStyle/>
          <a:p>
            <a:pPr>
              <a:defRPr/>
            </a:pPr>
            <a:r>
              <a:rPr lang="en-US" sz="2800" b="1" dirty="0" smtClean="0">
                <a:solidFill>
                  <a:prstClr val="black"/>
                </a:solidFill>
                <a:latin typeface="Arial" panose="020B0604020202020204" pitchFamily="34" charset="0"/>
                <a:cs typeface="Arial" panose="020B0604020202020204" pitchFamily="34" charset="0"/>
              </a:rPr>
              <a:t>WAY FORWAY 2019/2020</a:t>
            </a:r>
            <a:endParaRPr lang="en-US" sz="2800" b="1"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610020" y="5792932"/>
            <a:ext cx="2057400" cy="365125"/>
          </a:xfrm>
          <a:prstGeom prst="rect">
            <a:avLst/>
          </a:prstGeom>
        </p:spPr>
        <p:txBody>
          <a:bodyPr/>
          <a:lstStyle/>
          <a:p>
            <a:pPr algn="ctr">
              <a:defRPr/>
            </a:pPr>
            <a:fld id="{8593F8D8-1A27-9447-95D0-AF839CF5DAE6}" type="slidenum">
              <a:rPr lang="en-US" b="1">
                <a:solidFill>
                  <a:prstClr val="white"/>
                </a:solidFill>
                <a:latin typeface="Calibri" panose="020F0502020204030204"/>
              </a:rPr>
              <a:pPr algn="ctr">
                <a:defRPr/>
              </a:pPr>
              <a:t>35</a:t>
            </a:fld>
            <a:endParaRPr lang="en-US" b="1" dirty="0">
              <a:solidFill>
                <a:prstClr val="white"/>
              </a:solidFill>
              <a:latin typeface="Calibri" panose="020F0502020204030204"/>
            </a:endParaRPr>
          </a:p>
        </p:txBody>
      </p:sp>
      <p:sp>
        <p:nvSpPr>
          <p:cNvPr id="6" name="Rectangle 5"/>
          <p:cNvSpPr/>
          <p:nvPr/>
        </p:nvSpPr>
        <p:spPr>
          <a:xfrm>
            <a:off x="711324" y="849090"/>
            <a:ext cx="8927396" cy="8863965"/>
          </a:xfrm>
          <a:prstGeom prst="rect">
            <a:avLst/>
          </a:prstGeom>
        </p:spPr>
        <p:txBody>
          <a:bodyPr wrap="square">
            <a:spAutoFit/>
          </a:bodyPr>
          <a:lstStyle/>
          <a:p>
            <a:pPr algn="just"/>
            <a:endParaRPr lang="en-ZA" sz="1900" dirty="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Public Sector and Capacity Development Branch</a:t>
            </a:r>
            <a:r>
              <a:rPr lang="en-US" sz="2000" dirty="0" smtClean="0">
                <a:latin typeface="Arial" panose="020B0604020202020204" pitchFamily="34" charset="0"/>
                <a:cs typeface="Arial" panose="020B0604020202020204" pitchFamily="34" charset="0"/>
              </a:rPr>
              <a:t> will drive implementation of </a:t>
            </a:r>
            <a:r>
              <a:rPr lang="en-US" sz="2000" dirty="0">
                <a:latin typeface="Arial" panose="020B0604020202020204" pitchFamily="34" charset="0"/>
                <a:cs typeface="Arial" panose="020B0604020202020204" pitchFamily="34" charset="0"/>
              </a:rPr>
              <a:t>MTSF Priority 6 on A Capable, Ethical and Developmental State, which is aligned with Chapter 13 of the NDP</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intended impact is on strengthened state capacity through monitoring and support interventions to facilitate services delivery, empowered citizens, development and transformation</a:t>
            </a:r>
            <a:r>
              <a:rPr lang="en-US" sz="2000" dirty="0" smtClean="0">
                <a:latin typeface="Arial" panose="020B0604020202020204" pitchFamily="34" charset="0"/>
                <a:cs typeface="Arial" panose="020B0604020202020204" pitchFamily="34" charset="0"/>
              </a:rPr>
              <a:t>.</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FM&amp;S will:</a:t>
            </a:r>
          </a:p>
          <a:p>
            <a:pPr algn="just"/>
            <a:endParaRPr lang="en-U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Strengthen two-way government-citizen engagement and </a:t>
            </a:r>
            <a:r>
              <a:rPr lang="en-US" sz="2000" dirty="0">
                <a:latin typeface="Arial" panose="020B0604020202020204" pitchFamily="34" charset="0"/>
                <a:cs typeface="Arial" panose="020B0604020202020204" pitchFamily="34" charset="0"/>
              </a:rPr>
              <a:t>participatory governance promoted </a:t>
            </a:r>
            <a:r>
              <a:rPr lang="en-US" sz="2000" dirty="0" smtClean="0">
                <a:latin typeface="Arial" panose="020B0604020202020204" pitchFamily="34" charset="0"/>
                <a:cs typeface="Arial" panose="020B0604020202020204" pitchFamily="34" charset="0"/>
              </a:rPr>
              <a:t>through all the </a:t>
            </a: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rontline </a:t>
            </a: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onitoring tools.</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Frontline monitoring has been institutionalized across government through the Integrated Monitoring Framework. In this way the findings of the FM&amp;S will ensure the complexities on the ground are considered in policy making and bridge the gap in ‘top-down’ – ‘bottoms-up’ decision making.   </a:t>
            </a:r>
          </a:p>
          <a:p>
            <a:pPr marL="342900" indent="-342900" algn="just">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t> </a:t>
            </a:r>
            <a:endParaRPr lang="en-ZA" sz="19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9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9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9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9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9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9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1900" dirty="0" smtClean="0">
                <a:latin typeface="Arial" panose="020B0604020202020204" pitchFamily="34" charset="0"/>
                <a:cs typeface="Arial" panose="020B0604020202020204" pitchFamily="34" charset="0"/>
              </a:rPr>
              <a:t>The </a:t>
            </a:r>
            <a:r>
              <a:rPr lang="en-ZA" sz="1900" dirty="0">
                <a:latin typeface="Arial" panose="020B0604020202020204" pitchFamily="34" charset="0"/>
                <a:cs typeface="Arial" panose="020B0604020202020204" pitchFamily="34" charset="0"/>
              </a:rPr>
              <a:t>Presidential Hotline is being redesigned to strengthen 2-way communication /Participatory democracy between government and citizens.</a:t>
            </a:r>
          </a:p>
          <a:p>
            <a:pPr marL="342900" indent="-342900" algn="just">
              <a:buFont typeface="Arial" panose="020B0604020202020204" pitchFamily="34" charset="0"/>
              <a:buChar char="•"/>
            </a:pPr>
            <a:endParaRPr lang="en-Z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755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95100"/>
            <a:ext cx="11617291" cy="1234079"/>
          </a:xfrm>
        </p:spPr>
        <p:txBody>
          <a:bodyPr>
            <a:normAutofit/>
          </a:bodyPr>
          <a:lstStyle/>
          <a:p>
            <a:pPr lvl="0" algn="ctr" defTabSz="457200" hangingPunct="0">
              <a:spcBef>
                <a:spcPts val="0"/>
              </a:spcBef>
            </a:pPr>
            <a:r>
              <a:rPr lang="en-ZA" sz="2800" b="1" kern="0" dirty="0">
                <a:solidFill>
                  <a:srgbClr val="000000"/>
                </a:solidFill>
                <a:latin typeface="Arial" panose="020B0604020202020204" pitchFamily="34" charset="0"/>
                <a:cs typeface="Arial" panose="020B0604020202020204" pitchFamily="34" charset="0"/>
                <a:sym typeface="Calibri"/>
                <a:rtl val="0"/>
              </a:rPr>
              <a:t>DPME VISITS TO HEALTH FACILITIES IN </a:t>
            </a:r>
            <a:r>
              <a:rPr lang="en-ZA" sz="2800" b="1" kern="0" dirty="0" smtClean="0">
                <a:solidFill>
                  <a:srgbClr val="000000"/>
                </a:solidFill>
                <a:latin typeface="Arial" panose="020B0604020202020204" pitchFamily="34" charset="0"/>
                <a:cs typeface="Arial" panose="020B0604020202020204" pitchFamily="34" charset="0"/>
                <a:sym typeface="Calibri"/>
                <a:rtl val="0"/>
              </a:rPr>
              <a:t>NORTH </a:t>
            </a:r>
            <a:r>
              <a:rPr lang="en-ZA" sz="2800" b="1" kern="0" dirty="0">
                <a:solidFill>
                  <a:srgbClr val="000000"/>
                </a:solidFill>
                <a:latin typeface="Arial" panose="020B0604020202020204" pitchFamily="34" charset="0"/>
                <a:cs typeface="Arial" panose="020B0604020202020204" pitchFamily="34" charset="0"/>
                <a:sym typeface="Calibri"/>
                <a:rtl val="0"/>
              </a:rPr>
              <a:t>WEST PROVINCE</a:t>
            </a:r>
            <a:br>
              <a:rPr lang="en-ZA" sz="2800" b="1" kern="0" dirty="0">
                <a:solidFill>
                  <a:srgbClr val="000000"/>
                </a:solidFill>
                <a:latin typeface="Arial" panose="020B0604020202020204" pitchFamily="34" charset="0"/>
                <a:cs typeface="Arial" panose="020B0604020202020204" pitchFamily="34" charset="0"/>
                <a:sym typeface="Calibri"/>
                <a:rtl val="0"/>
              </a:rPr>
            </a:br>
            <a:endParaRPr lang="en-ZA" sz="2800" b="1" kern="0" dirty="0">
              <a:solidFill>
                <a:srgbClr val="000000"/>
              </a:solidFill>
              <a:latin typeface="Arial" panose="020B0604020202020204" pitchFamily="34" charset="0"/>
              <a:cs typeface="Arial" panose="020B0604020202020204" pitchFamily="34" charset="0"/>
              <a:rtl val="0"/>
            </a:endParaRPr>
          </a:p>
        </p:txBody>
      </p:sp>
      <p:sp>
        <p:nvSpPr>
          <p:cNvPr id="3" name="Content Placeholder 2"/>
          <p:cNvSpPr>
            <a:spLocks noGrp="1"/>
          </p:cNvSpPr>
          <p:nvPr>
            <p:ph idx="1"/>
          </p:nvPr>
        </p:nvSpPr>
        <p:spPr>
          <a:xfrm>
            <a:off x="457910" y="1098807"/>
            <a:ext cx="11118206" cy="4896544"/>
          </a:xfrm>
        </p:spPr>
        <p:txBody>
          <a:bodyPr/>
          <a:lstStyle/>
          <a:p>
            <a:pPr marL="0" lvl="0" indent="0" algn="ctr" defTabSz="457200" hangingPunct="0">
              <a:spcBef>
                <a:spcPts val="0"/>
              </a:spcBef>
              <a:buClrTx/>
              <a:buSzTx/>
              <a:buNone/>
            </a:pPr>
            <a:endParaRPr lang="en-ZA" sz="2200" kern="0" dirty="0">
              <a:solidFill>
                <a:srgbClr val="000000"/>
              </a:solidFill>
              <a:latin typeface="Arial Black" panose="020B0A04020102020204" pitchFamily="34" charset="0"/>
              <a:cs typeface="Arial"/>
              <a:sym typeface="Calibri"/>
              <a:rtl val="0"/>
            </a:endParaRPr>
          </a:p>
          <a:p>
            <a:pPr marL="0" lvl="0" indent="0" algn="ctr" defTabSz="457200" hangingPunct="0">
              <a:spcBef>
                <a:spcPts val="0"/>
              </a:spcBef>
              <a:buClrTx/>
              <a:buSzTx/>
              <a:buNone/>
            </a:pPr>
            <a:endParaRPr lang="en-ZA" sz="2200" kern="0" dirty="0" smtClean="0">
              <a:solidFill>
                <a:srgbClr val="000000"/>
              </a:solidFill>
              <a:latin typeface="Arial Black" panose="020B0A04020102020204" pitchFamily="34" charset="0"/>
              <a:cs typeface="Arial"/>
              <a:sym typeface="Calibri"/>
              <a:rtl val="0"/>
            </a:endParaRPr>
          </a:p>
          <a:p>
            <a:pPr marL="0" lvl="0" indent="0" algn="ctr" defTabSz="457200" hangingPunct="0">
              <a:spcBef>
                <a:spcPts val="0"/>
              </a:spcBef>
              <a:buClrTx/>
              <a:buSzTx/>
              <a:buNone/>
            </a:pPr>
            <a:endParaRPr lang="en-ZA" sz="2200" kern="0" dirty="0">
              <a:solidFill>
                <a:srgbClr val="000000"/>
              </a:solidFill>
              <a:latin typeface="Arial Black" panose="020B0A04020102020204" pitchFamily="34" charset="0"/>
              <a:cs typeface="Arial"/>
              <a:sym typeface="Calibri"/>
              <a:rtl val="0"/>
            </a:endParaRPr>
          </a:p>
          <a:p>
            <a:pPr marL="0" lvl="0" indent="0" algn="ctr" defTabSz="457200" hangingPunct="0">
              <a:spcBef>
                <a:spcPts val="0"/>
              </a:spcBef>
              <a:buClrTx/>
              <a:buSzTx/>
              <a:buNone/>
            </a:pPr>
            <a:endParaRPr lang="en-ZA" sz="2200" kern="0" dirty="0" smtClean="0">
              <a:solidFill>
                <a:srgbClr val="000000"/>
              </a:solidFill>
              <a:latin typeface="Arial Black" panose="020B0A04020102020204" pitchFamily="34" charset="0"/>
              <a:cs typeface="Arial"/>
              <a:sym typeface="Calibri"/>
              <a:rtl val="0"/>
            </a:endParaRPr>
          </a:p>
          <a:p>
            <a:pPr marL="82296" indent="0" algn="ctr">
              <a:buNone/>
            </a:pPr>
            <a:r>
              <a:rPr lang="en-ZA" sz="4000" b="1" kern="0" dirty="0" smtClean="0">
                <a:solidFill>
                  <a:srgbClr val="000000"/>
                </a:solidFill>
                <a:latin typeface="Arial" panose="020B0604020202020204" pitchFamily="34" charset="0"/>
                <a:cs typeface="Arial" panose="020B0604020202020204" pitchFamily="34" charset="0"/>
                <a:sym typeface="Calibri"/>
                <a:rtl val="0"/>
              </a:rPr>
              <a:t>CASE STUDY</a:t>
            </a:r>
          </a:p>
          <a:p>
            <a:pPr marL="82296" indent="0" algn="ctr">
              <a:buNone/>
            </a:pPr>
            <a:r>
              <a:rPr lang="en-ZA" sz="4000" b="1" kern="0" dirty="0" smtClean="0">
                <a:solidFill>
                  <a:srgbClr val="000000"/>
                </a:solidFill>
                <a:latin typeface="Arial" panose="020B0604020202020204" pitchFamily="34" charset="0"/>
                <a:cs typeface="Arial" panose="020B0604020202020204" pitchFamily="34" charset="0"/>
                <a:sym typeface="Calibri"/>
                <a:rtl val="0"/>
              </a:rPr>
              <a:t> </a:t>
            </a:r>
          </a:p>
          <a:p>
            <a:pPr marL="82296" indent="0" algn="ctr">
              <a:buNone/>
            </a:pPr>
            <a:r>
              <a:rPr lang="en-US" sz="2400" b="1" kern="0" dirty="0" smtClean="0">
                <a:solidFill>
                  <a:srgbClr val="000000"/>
                </a:solidFill>
                <a:latin typeface="Arial" panose="020B0604020202020204" pitchFamily="34" charset="0"/>
                <a:cs typeface="Arial" panose="020B0604020202020204" pitchFamily="34" charset="0"/>
                <a:rtl val="0"/>
              </a:rPr>
              <a:t>MAFIKENG </a:t>
            </a:r>
            <a:r>
              <a:rPr lang="en-US" sz="2400" b="1" kern="0" dirty="0">
                <a:solidFill>
                  <a:srgbClr val="000000"/>
                </a:solidFill>
                <a:latin typeface="Arial" panose="020B0604020202020204" pitchFamily="34" charset="0"/>
                <a:cs typeface="Arial" panose="020B0604020202020204" pitchFamily="34" charset="0"/>
                <a:rtl val="0"/>
              </a:rPr>
              <a:t>PROVINCIAL </a:t>
            </a:r>
            <a:r>
              <a:rPr lang="en-US" sz="2400" b="1" kern="0" dirty="0" smtClean="0">
                <a:solidFill>
                  <a:srgbClr val="000000"/>
                </a:solidFill>
                <a:latin typeface="Arial" panose="020B0604020202020204" pitchFamily="34" charset="0"/>
                <a:cs typeface="Arial" panose="020B0604020202020204" pitchFamily="34" charset="0"/>
                <a:rtl val="0"/>
              </a:rPr>
              <a:t>HOSPITAL, </a:t>
            </a:r>
          </a:p>
          <a:p>
            <a:pPr marL="82296" indent="0" algn="ctr">
              <a:buNone/>
            </a:pPr>
            <a:r>
              <a:rPr lang="en-US" sz="2400" b="1" kern="0" dirty="0" smtClean="0">
                <a:solidFill>
                  <a:srgbClr val="000000"/>
                </a:solidFill>
                <a:latin typeface="Arial" panose="020B0604020202020204" pitchFamily="34" charset="0"/>
                <a:cs typeface="Arial" panose="020B0604020202020204" pitchFamily="34" charset="0"/>
                <a:rtl val="0"/>
              </a:rPr>
              <a:t>TLHABANE CHC</a:t>
            </a:r>
          </a:p>
          <a:p>
            <a:pPr marL="82296" indent="0" algn="ctr">
              <a:buNone/>
            </a:pPr>
            <a:r>
              <a:rPr lang="en-US" sz="2400" b="1" kern="0" dirty="0" smtClean="0">
                <a:solidFill>
                  <a:srgbClr val="000000"/>
                </a:solidFill>
                <a:latin typeface="Arial" panose="020B0604020202020204" pitchFamily="34" charset="0"/>
                <a:cs typeface="Arial" panose="020B0604020202020204" pitchFamily="34" charset="0"/>
                <a:rtl val="0"/>
              </a:rPr>
              <a:t>TLHAKGAMENG CHC</a:t>
            </a:r>
            <a:endParaRPr lang="en-ZA" sz="2400" b="1" kern="0" dirty="0">
              <a:solidFill>
                <a:srgbClr val="000000"/>
              </a:solidFill>
              <a:latin typeface="Arial" panose="020B0604020202020204" pitchFamily="34" charset="0"/>
              <a:cs typeface="Arial" panose="020B0604020202020204" pitchFamily="34" charset="0"/>
              <a:rtl val="0"/>
            </a:endParaRPr>
          </a:p>
          <a:p>
            <a:pPr marL="82296" indent="0">
              <a:buNone/>
            </a:pPr>
            <a:endParaRPr lang="en-ZA"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36</a:t>
            </a:fld>
            <a:endParaRPr lang="en-ZA" dirty="0"/>
          </a:p>
        </p:txBody>
      </p:sp>
    </p:spTree>
    <p:extLst>
      <p:ext uri="{BB962C8B-B14F-4D97-AF65-F5344CB8AC3E}">
        <p14:creationId xmlns:p14="http://schemas.microsoft.com/office/powerpoint/2010/main" val="4048401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kern="0" dirty="0">
                <a:solidFill>
                  <a:srgbClr val="000000"/>
                </a:solidFill>
                <a:latin typeface="Arial" panose="020B0604020202020204" pitchFamily="34" charset="0"/>
                <a:cs typeface="Arial" panose="020B0604020202020204" pitchFamily="34" charset="0"/>
                <a:sym typeface="Calibri"/>
                <a:rtl val="0"/>
              </a:rPr>
              <a:t>CASE STUDY – </a:t>
            </a:r>
            <a:r>
              <a:rPr lang="en-US" sz="3200" b="1" kern="0" dirty="0">
                <a:solidFill>
                  <a:srgbClr val="000000"/>
                </a:solidFill>
                <a:latin typeface="Arial" panose="020B0604020202020204" pitchFamily="34" charset="0"/>
                <a:cs typeface="Arial" panose="020B0604020202020204" pitchFamily="34" charset="0"/>
                <a:rtl val="0"/>
              </a:rPr>
              <a:t>MAFIKENG PROVINCIAL HOSPITAL</a:t>
            </a:r>
            <a:endParaRPr lang="en-ZA" sz="3200" b="1" kern="0" dirty="0">
              <a:solidFill>
                <a:srgbClr val="000000"/>
              </a:solidFill>
              <a:latin typeface="Arial" panose="020B0604020202020204" pitchFamily="34" charset="0"/>
              <a:cs typeface="Arial" panose="020B0604020202020204" pitchFamily="34" charset="0"/>
              <a:rtl val="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37</a:t>
            </a:fld>
            <a:endParaRPr lang="en-ZA" dirty="0"/>
          </a:p>
        </p:txBody>
      </p:sp>
      <p:pic>
        <p:nvPicPr>
          <p:cNvPr id="5" name="Picture 4"/>
          <p:cNvPicPr>
            <a:picLocks noChangeAspect="1"/>
          </p:cNvPicPr>
          <p:nvPr/>
        </p:nvPicPr>
        <p:blipFill>
          <a:blip r:embed="rId2"/>
          <a:stretch>
            <a:fillRect/>
          </a:stretch>
        </p:blipFill>
        <p:spPr>
          <a:xfrm>
            <a:off x="1960775" y="961534"/>
            <a:ext cx="7400042" cy="5571241"/>
          </a:xfrm>
          <a:prstGeom prst="rect">
            <a:avLst/>
          </a:prstGeom>
        </p:spPr>
      </p:pic>
    </p:spTree>
    <p:extLst>
      <p:ext uri="{BB962C8B-B14F-4D97-AF65-F5344CB8AC3E}">
        <p14:creationId xmlns:p14="http://schemas.microsoft.com/office/powerpoint/2010/main" val="2471475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82804"/>
            <a:ext cx="11617291" cy="763572"/>
          </a:xfrm>
        </p:spPr>
        <p:txBody>
          <a:bodyPr>
            <a:normAutofit fontScale="90000"/>
          </a:bodyPr>
          <a:lstStyle/>
          <a:p>
            <a:r>
              <a:rPr lang="en-US" sz="1600" b="1" dirty="0">
                <a:solidFill>
                  <a:prstClr val="black"/>
                </a:solidFill>
                <a:latin typeface="Arial" panose="020B0604020202020204" pitchFamily="34" charset="0"/>
                <a:cs typeface="Arial" panose="020B0604020202020204" pitchFamily="34" charset="0"/>
              </a:rPr>
              <a:t>DPME VISIT TO MAFIKENG PROVINCIAL HOSPITAL, </a:t>
            </a:r>
            <a:r>
              <a:rPr lang="en-US" sz="1600" b="1" dirty="0" smtClean="0">
                <a:solidFill>
                  <a:prstClr val="black"/>
                </a:solidFill>
                <a:latin typeface="Arial" panose="020B0604020202020204" pitchFamily="34" charset="0"/>
                <a:cs typeface="Arial" panose="020B0604020202020204" pitchFamily="34" charset="0"/>
              </a:rPr>
              <a:t>  RAPID RESPONSE, </a:t>
            </a:r>
            <a:r>
              <a:rPr lang="en-US" sz="1600" b="1" dirty="0">
                <a:solidFill>
                  <a:prstClr val="black"/>
                </a:solidFill>
                <a:latin typeface="Arial" panose="020B0604020202020204" pitchFamily="34" charset="0"/>
                <a:cs typeface="Arial" panose="020B0604020202020204" pitchFamily="34" charset="0"/>
              </a:rPr>
              <a:t>JULY 2017</a:t>
            </a:r>
            <a:r>
              <a:rPr lang="en-US" sz="2000" dirty="0">
                <a:solidFill>
                  <a:prstClr val="black"/>
                </a:solidFill>
                <a:latin typeface="Arial Black" panose="020B0A04020102020204" pitchFamily="34" charset="0"/>
              </a:rPr>
              <a:t/>
            </a:r>
            <a:br>
              <a:rPr lang="en-US" sz="2000" dirty="0">
                <a:solidFill>
                  <a:prstClr val="black"/>
                </a:solidFill>
                <a:latin typeface="Arial Black" panose="020B0A04020102020204" pitchFamily="34" charset="0"/>
              </a:rPr>
            </a:br>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38</a:t>
            </a:fld>
            <a:endParaRPr lang="en-ZA" dirty="0"/>
          </a:p>
        </p:txBody>
      </p:sp>
      <p:sp>
        <p:nvSpPr>
          <p:cNvPr id="5" name="Content Placeholder 2"/>
          <p:cNvSpPr txBox="1">
            <a:spLocks/>
          </p:cNvSpPr>
          <p:nvPr/>
        </p:nvSpPr>
        <p:spPr>
          <a:xfrm>
            <a:off x="365899" y="964899"/>
            <a:ext cx="11257350" cy="604663"/>
          </a:xfrm>
          <a:prstGeom prst="rect">
            <a:avLst/>
          </a:prstGeom>
          <a:solidFill>
            <a:schemeClr val="accent6">
              <a:lumMod val="20000"/>
              <a:lumOff val="80000"/>
            </a:schemeClr>
          </a:solidFill>
        </p:spPr>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Gill Sans"/>
                <a:ea typeface="+mn-ea"/>
                <a:cs typeface="Gill San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bg1">
                    <a:lumMod val="50000"/>
                  </a:schemeClr>
                </a:solidFill>
                <a:latin typeface="Gill Sans"/>
                <a:ea typeface="+mn-ea"/>
                <a:cs typeface="Gill San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bg1">
                    <a:lumMod val="50000"/>
                  </a:schemeClr>
                </a:solidFill>
                <a:latin typeface="Gill Sans"/>
                <a:ea typeface="+mn-ea"/>
                <a:cs typeface="Gill San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bg1">
                    <a:lumMod val="50000"/>
                  </a:schemeClr>
                </a:solidFill>
                <a:latin typeface="Gill Sans"/>
                <a:ea typeface="+mn-ea"/>
                <a:cs typeface="Gill San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bg1">
                    <a:lumMod val="50000"/>
                  </a:schemeClr>
                </a:solidFill>
                <a:latin typeface="Gill Sans"/>
                <a:ea typeface="+mn-ea"/>
                <a:cs typeface="Gill San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gn="just">
              <a:buFont typeface="Wingdings" pitchFamily="2" charset="2"/>
              <a:buNone/>
            </a:pPr>
            <a:r>
              <a:rPr lang="en-US" sz="2000" b="1" dirty="0" smtClean="0">
                <a:latin typeface="Arial" panose="020B0604020202020204" pitchFamily="34" charset="0"/>
                <a:cs typeface="Arial" panose="020B0604020202020204" pitchFamily="34" charset="0"/>
              </a:rPr>
              <a:t>Reason for the visit: </a:t>
            </a:r>
            <a:r>
              <a:rPr lang="en-US" sz="2000" dirty="0" smtClean="0">
                <a:latin typeface="Arial" panose="020B0604020202020204" pitchFamily="34" charset="0"/>
                <a:cs typeface="Arial" panose="020B0604020202020204" pitchFamily="34" charset="0"/>
              </a:rPr>
              <a:t>Concerns from </a:t>
            </a:r>
            <a:r>
              <a:rPr lang="en-US" sz="2000" dirty="0" smtClean="0">
                <a:solidFill>
                  <a:schemeClr val="tx1"/>
                </a:solidFill>
                <a:latin typeface="Arial" panose="020B0604020202020204" pitchFamily="34" charset="0"/>
                <a:cs typeface="Arial" panose="020B0604020202020204" pitchFamily="34" charset="0"/>
              </a:rPr>
              <a:t>residents</a:t>
            </a:r>
            <a:r>
              <a:rPr lang="en-US" sz="2000" dirty="0" smtClean="0">
                <a:latin typeface="Arial" panose="020B0604020202020204" pitchFamily="34" charset="0"/>
                <a:cs typeface="Arial" panose="020B0604020202020204" pitchFamily="34" charset="0"/>
              </a:rPr>
              <a:t> of the North West, and negative media publicity, alleging that patients slept on the floors of the hospital</a:t>
            </a:r>
          </a:p>
          <a:p>
            <a:pPr marL="0" indent="0">
              <a:buFont typeface="Wingdings" pitchFamily="2" charset="2"/>
              <a:buNone/>
            </a:pPr>
            <a:endParaRPr lang="en-US" dirty="0"/>
          </a:p>
        </p:txBody>
      </p:sp>
      <p:sp>
        <p:nvSpPr>
          <p:cNvPr id="6" name="Rectangle 5"/>
          <p:cNvSpPr/>
          <p:nvPr/>
        </p:nvSpPr>
        <p:spPr>
          <a:xfrm>
            <a:off x="365898" y="1643683"/>
            <a:ext cx="5243050" cy="3220548"/>
          </a:xfrm>
          <a:prstGeom prst="rect">
            <a:avLst/>
          </a:prstGeom>
          <a:solidFill>
            <a:srgbClr val="9BBB59">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R="0" lvl="0" defTabSz="457200" eaLnBrk="1" fontAlgn="auto" latinLnBrk="0" hangingPunct="1">
              <a:lnSpc>
                <a:spcPct val="100000"/>
              </a:lnSpc>
              <a:spcBef>
                <a:spcPct val="20000"/>
              </a:spcBef>
              <a:spcAft>
                <a:spcPts val="0"/>
              </a:spcAft>
              <a:buClrTx/>
              <a:buSzTx/>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Positive findings about service delivery</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60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Mafikeng Provincial Hospital had effective systems to monitor the quality of services it provided and to track feedback from patients.</a:t>
            </a:r>
          </a:p>
          <a:p>
            <a:pPr marL="342900" marR="0" lvl="0" indent="-34290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60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High resolution rates of complaints.</a:t>
            </a:r>
          </a:p>
          <a:p>
            <a:pPr marL="800100" lvl="1" indent="-342900" defTabSz="457200">
              <a:spcBef>
                <a:spcPct val="20000"/>
              </a:spcBef>
              <a:buFont typeface="Arial" panose="020B0604020202020204" pitchFamily="34" charset="0"/>
              <a:buChar char="•"/>
              <a:defRPr/>
            </a:pPr>
            <a:r>
              <a:rPr kumimoji="0" lang="en-ZA" sz="160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Elevation of unresolved complaints to the Provincial </a:t>
            </a:r>
            <a:r>
              <a:rPr kumimoji="0" lang="en-ZA" sz="1600"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sym typeface="Arial"/>
                <a:rtl val="0"/>
              </a:rPr>
              <a:t>DoH</a:t>
            </a:r>
            <a:r>
              <a:rPr kumimoji="0" lang="en-ZA" sz="160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a:t>
            </a:r>
          </a:p>
          <a:p>
            <a:pPr marL="342900" marR="0" lvl="0" indent="-34290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6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Collaboration with the Department of Home Affairs (DHA</a:t>
            </a:r>
            <a:r>
              <a:rPr kumimoji="0" lang="en-ZA" sz="160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a:t>
            </a:r>
            <a:endParaRPr kumimoji="0" lang="en-ZA" sz="16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6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DHA Office on premises – produces certificates for newborns within </a:t>
            </a:r>
            <a:r>
              <a:rPr kumimoji="0" lang="en-ZA" sz="160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3-days.</a:t>
            </a:r>
            <a:endParaRPr kumimoji="0" lang="en-ZA" sz="16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p:txBody>
      </p:sp>
      <p:sp>
        <p:nvSpPr>
          <p:cNvPr id="7" name="Rectangle 6"/>
          <p:cNvSpPr/>
          <p:nvPr/>
        </p:nvSpPr>
        <p:spPr>
          <a:xfrm>
            <a:off x="5684363" y="1643683"/>
            <a:ext cx="5938887" cy="3220548"/>
          </a:xfrm>
          <a:prstGeom prst="rect">
            <a:avLst/>
          </a:prstGeom>
          <a:solidFill>
            <a:srgbClr val="F79646">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R="0" lvl="0" defTabSz="457200" eaLnBrk="1" fontAlgn="auto" latinLnBrk="0" hangingPunct="1">
              <a:lnSpc>
                <a:spcPct val="100000"/>
              </a:lnSpc>
              <a:spcBef>
                <a:spcPct val="20000"/>
              </a:spcBef>
              <a:spcAft>
                <a:spcPts val="0"/>
              </a:spcAft>
              <a:buClrTx/>
              <a:buSzTx/>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Negative Findings</a:t>
            </a:r>
          </a:p>
          <a:p>
            <a:pPr marL="285750" marR="0" lvl="0" indent="-28575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Serious </a:t>
            </a: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challenge of infrastructure </a:t>
            </a: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and its </a:t>
            </a: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maintenance. </a:t>
            </a: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50 year old hospital.</a:t>
            </a:r>
          </a:p>
          <a:p>
            <a:pPr marL="285750" marR="0" lvl="0" indent="-28575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Confirmation that patients were sleeping on the floor – patients in transit to other referral hospitals outside the Province.</a:t>
            </a:r>
          </a:p>
          <a:p>
            <a:pPr marL="285750" marR="0" lvl="0" indent="-28575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Labour unrest on the day of the DPME visit. Non-clinical services affected but clinical </a:t>
            </a: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services </a:t>
            </a: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 </a:t>
            </a: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not </a:t>
            </a: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affected.</a:t>
            </a:r>
          </a:p>
          <a:p>
            <a:pPr marL="285750" marR="0" lvl="0" indent="-28575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Facility operating </a:t>
            </a: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without permanent Chief Executive Officer </a:t>
            </a: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and CFO.</a:t>
            </a:r>
          </a:p>
          <a:p>
            <a:pPr marL="285750" marR="0" lvl="0" indent="-28575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Staff shortages.</a:t>
            </a:r>
          </a:p>
          <a:p>
            <a:pPr marL="285750" marR="0" lvl="0" indent="-28575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High </a:t>
            </a: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institutional Maternal Mortality Ratio (</a:t>
            </a: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iMMR)</a:t>
            </a: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 </a:t>
            </a: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reported as 606.39</a:t>
            </a: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 426.61 and 596.87 per 100,000 in 2014, 2015 and </a:t>
            </a: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2016. </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p:txBody>
      </p:sp>
      <p:sp>
        <p:nvSpPr>
          <p:cNvPr id="8" name="Content Placeholder 2"/>
          <p:cNvSpPr txBox="1">
            <a:spLocks/>
          </p:cNvSpPr>
          <p:nvPr/>
        </p:nvSpPr>
        <p:spPr>
          <a:xfrm>
            <a:off x="226243" y="4918850"/>
            <a:ext cx="11726408" cy="1095451"/>
          </a:xfrm>
          <a:prstGeom prst="rect">
            <a:avLst/>
          </a:prstGeom>
          <a:solidFill>
            <a:srgbClr val="4F81BD">
              <a:lumMod val="20000"/>
              <a:lumOff val="80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Communication of DPME Findings</a:t>
            </a:r>
          </a:p>
          <a:p>
            <a:pPr>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DG of DPME formally conveyed to the HoD of the North West DoH the report on the DPME visit, outlining the findings and recommendations. </a:t>
            </a:r>
          </a:p>
          <a:p>
            <a:pPr>
              <a:defRPr/>
            </a:pPr>
            <a:r>
              <a:rPr lang="en-US" sz="1400" b="1" dirty="0" smtClean="0">
                <a:solidFill>
                  <a:prstClr val="black"/>
                </a:solidFill>
                <a:latin typeface="Arial" panose="020B0604020202020204" pitchFamily="34" charset="0"/>
                <a:cs typeface="Arial" panose="020B0604020202020204" pitchFamily="34" charset="0"/>
                <a:sym typeface="Arial"/>
                <a:rtl val="0"/>
              </a:rPr>
              <a:t>Up Date</a:t>
            </a:r>
            <a:r>
              <a:rPr lang="en-US" sz="1400" dirty="0" smtClean="0">
                <a:solidFill>
                  <a:prstClr val="black"/>
                </a:solidFill>
                <a:latin typeface="Arial" panose="020B0604020202020204" pitchFamily="34" charset="0"/>
                <a:cs typeface="Arial" panose="020B0604020202020204" pitchFamily="34" charset="0"/>
                <a:sym typeface="Arial"/>
                <a:rtl val="0"/>
              </a:rPr>
              <a:t>: Theater resolved; CEO position not yet filled; Infrastructure challenges not improved; and Institutional Maternal Mortality Ratio (iMMR) still high.</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946108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86499"/>
            <a:ext cx="11617291" cy="593889"/>
          </a:xfrm>
        </p:spPr>
        <p:txBody>
          <a:bodyPr>
            <a:normAutofit fontScale="90000"/>
          </a:bodyPr>
          <a:lstStyle/>
          <a:p>
            <a:pPr algn="ctr"/>
            <a:r>
              <a:rPr lang="en-US" sz="2000" b="1" dirty="0">
                <a:solidFill>
                  <a:prstClr val="black"/>
                </a:solidFill>
                <a:latin typeface="Arial" panose="020B0604020202020204" pitchFamily="34" charset="0"/>
                <a:cs typeface="Arial" panose="020B0604020202020204" pitchFamily="34" charset="0"/>
              </a:rPr>
              <a:t>DPME VISIT TO TLHABANE CHC, BOJANALA </a:t>
            </a:r>
            <a:r>
              <a:rPr lang="en-US" sz="2000" b="1" dirty="0" smtClean="0">
                <a:solidFill>
                  <a:prstClr val="black"/>
                </a:solidFill>
                <a:latin typeface="Arial" panose="020B0604020202020204" pitchFamily="34" charset="0"/>
                <a:cs typeface="Arial" panose="020B0604020202020204" pitchFamily="34" charset="0"/>
              </a:rPr>
              <a:t>DISTRICT [EXECUTIVE SUPPORT, DECEMBER 2017]</a:t>
            </a:r>
            <a:r>
              <a:rPr lang="en-US" sz="2000" dirty="0">
                <a:solidFill>
                  <a:prstClr val="black"/>
                </a:solidFill>
                <a:latin typeface="Arial" panose="020B0604020202020204" pitchFamily="34" charset="0"/>
                <a:cs typeface="Arial" panose="020B0604020202020204" pitchFamily="34" charset="0"/>
              </a:rPr>
              <a:t/>
            </a:r>
            <a:br>
              <a:rPr lang="en-US" sz="2000" dirty="0">
                <a:solidFill>
                  <a:prstClr val="black"/>
                </a:solidFill>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39</a:t>
            </a:fld>
            <a:endParaRPr lang="en-ZA" dirty="0"/>
          </a:p>
        </p:txBody>
      </p:sp>
      <p:sp>
        <p:nvSpPr>
          <p:cNvPr id="5" name="Content Placeholder 2"/>
          <p:cNvSpPr txBox="1">
            <a:spLocks/>
          </p:cNvSpPr>
          <p:nvPr/>
        </p:nvSpPr>
        <p:spPr>
          <a:xfrm>
            <a:off x="492631" y="980388"/>
            <a:ext cx="11130618" cy="774746"/>
          </a:xfrm>
          <a:prstGeom prst="rect">
            <a:avLst/>
          </a:prstGeom>
          <a:solidFill>
            <a:srgbClr val="F79646">
              <a:lumMod val="20000"/>
              <a:lumOff val="80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Reasons for the visit: (1) </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Health facility review ahead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 the visit by Minister in the Presidency for Planning, Monitoring and Evaluation (PME)a the time, Minister JT </a:t>
            </a:r>
            <a:r>
              <a:rPr kumimoji="0" lang="en-US"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Radebe</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 Tlhabane CHC was enrolled in </a:t>
            </a:r>
            <a:r>
              <a:rPr kumimoji="0" lang="en-US" sz="14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Operation Phakisa, ICRM but it had not been successful in attaining ideal clinic status.</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Rectangle 5"/>
          <p:cNvSpPr/>
          <p:nvPr/>
        </p:nvSpPr>
        <p:spPr>
          <a:xfrm>
            <a:off x="504455" y="1806108"/>
            <a:ext cx="5399523" cy="3482330"/>
          </a:xfrm>
          <a:prstGeom prst="rect">
            <a:avLst/>
          </a:prstGeom>
          <a:solidFill>
            <a:srgbClr val="9BBB59">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Positive Findings</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Located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in a Mining Area of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Rustenburg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 Tlhabane CHC demonstrated high levels of vigilance in diagnosing and treating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Tuberculosis.</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TB cure rate at the facility was 83,5</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Dedicated Multi Drug Resistant (MDR) TB Clinic in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place.</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Effective referral system to Klerksdorp Specialised TB Hospital.</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No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a single maternal death in the 18 months preceding the DPME visit.</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Facility provided 24-hour services including on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weekends.</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Dedicated obstetric ambulance stationed at the facility, which timeously transported pregnant women to Job Shimankana </a:t>
            </a:r>
            <a:r>
              <a:rPr kumimoji="0" lang="en-US" sz="14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Arial"/>
                <a:rtl val="0"/>
              </a:rPr>
              <a:t>Tabane</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Hospital.</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p:txBody>
      </p:sp>
      <p:sp>
        <p:nvSpPr>
          <p:cNvPr id="7" name="Rectangle 6"/>
          <p:cNvSpPr/>
          <p:nvPr/>
        </p:nvSpPr>
        <p:spPr>
          <a:xfrm>
            <a:off x="6212264" y="1806107"/>
            <a:ext cx="5410985" cy="3482331"/>
          </a:xfrm>
          <a:prstGeom prst="rect">
            <a:avLst/>
          </a:prstGeom>
          <a:solidFill>
            <a:srgbClr val="F79646">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0" marR="0" lvl="0" indent="117475" defTabSz="457200" eaLnBrk="1" fontAlgn="auto" latinLnBrk="0" hangingPunct="1">
              <a:lnSpc>
                <a:spcPct val="100000"/>
              </a:lnSpc>
              <a:spcBef>
                <a:spcPct val="2000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Negative Findings</a:t>
            </a:r>
            <a:endPar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No formally appointed permanent Operational Manager at the time of DPME visit. Two professional nurses in acting positions</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Resignation of 10 of the 15 professional nurses inherited from Boitekong CHC, a neighboring health facility. </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Exit interviews with nurses found that main cause of r</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esignation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was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the Pension Fund Amendment Bill, announced in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2016.</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Government Employee Pension Fund (GEPF) invited to conduct information sessions for nurses. </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Only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3 of the original 13 nurses who resigned withdrew their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resignations.</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Twin problem of nurses aged 50 years and above, who are approaching retirement, and young nurses in their 20s, who are relatively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inexperienced.</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Slow </a:t>
            </a: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rPr>
              <a:t>process of appointing or replacing health care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providers.</a:t>
            </a:r>
          </a:p>
          <a:p>
            <a:pPr marL="176213" marR="0" lvl="0" indent="-176213" algn="just" defTabSz="4572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p:txBody>
      </p:sp>
      <p:sp>
        <p:nvSpPr>
          <p:cNvPr id="8" name="Content Placeholder 2"/>
          <p:cNvSpPr txBox="1">
            <a:spLocks/>
          </p:cNvSpPr>
          <p:nvPr/>
        </p:nvSpPr>
        <p:spPr>
          <a:xfrm>
            <a:off x="504455" y="5339411"/>
            <a:ext cx="11118794" cy="748697"/>
          </a:xfrm>
          <a:prstGeom prst="rect">
            <a:avLst/>
          </a:prstGeom>
          <a:solidFill>
            <a:srgbClr val="4F81BD">
              <a:lumMod val="20000"/>
              <a:lumOff val="80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Communication of DPME Findings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5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DG of DPME formally conveyed to the HoD of the North West DoH the report on the DPME visit, outlining the findings and recommendations</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683923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444" y="277779"/>
            <a:ext cx="8018447" cy="400110"/>
          </a:xfrm>
          <a:prstGeom prst="rect">
            <a:avLst/>
          </a:prstGeom>
          <a:noFill/>
        </p:spPr>
        <p:txBody>
          <a:bodyPr wrap="square" rtlCol="0">
            <a:spAutoFit/>
          </a:bodyPr>
          <a:lstStyle/>
          <a:p>
            <a:pPr>
              <a:defRPr/>
            </a:pPr>
            <a:r>
              <a:rPr lang="en-ZA" sz="2000" b="1" dirty="0">
                <a:solidFill>
                  <a:prstClr val="black"/>
                </a:solidFill>
                <a:latin typeface="Arial" panose="020B0604020202020204" pitchFamily="34" charset="0"/>
                <a:cs typeface="Arial" panose="020B0604020202020204" pitchFamily="34" charset="0"/>
              </a:rPr>
              <a:t>DPME </a:t>
            </a:r>
            <a:r>
              <a:rPr lang="en-ZA" sz="2000" b="1" dirty="0" smtClean="0">
                <a:solidFill>
                  <a:prstClr val="black"/>
                </a:solidFill>
                <a:latin typeface="Arial" panose="020B0604020202020204" pitchFamily="34" charset="0"/>
                <a:cs typeface="Arial" panose="020B0604020202020204" pitchFamily="34" charset="0"/>
              </a:rPr>
              <a:t>MONITORING SYSTEMS</a:t>
            </a:r>
            <a:endParaRPr lang="en-ZA" sz="2000" b="1" dirty="0">
              <a:solidFill>
                <a:prstClr val="black"/>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4294967295"/>
          </p:nvPr>
        </p:nvSpPr>
        <p:spPr>
          <a:xfrm>
            <a:off x="8582891" y="5813139"/>
            <a:ext cx="2057400" cy="365125"/>
          </a:xfrm>
          <a:prstGeom prst="rect">
            <a:avLst/>
          </a:prstGeom>
        </p:spPr>
        <p:txBody>
          <a:bodyPr/>
          <a:lstStyle/>
          <a:p>
            <a:pPr algn="ctr">
              <a:defRPr/>
            </a:pPr>
            <a:fld id="{8593F8D8-1A27-9447-95D0-AF839CF5DAE6}" type="slidenum">
              <a:rPr lang="en-US" b="1">
                <a:solidFill>
                  <a:prstClr val="white"/>
                </a:solidFill>
              </a:rPr>
              <a:pPr algn="ctr">
                <a:defRPr/>
              </a:pPr>
              <a:t>4</a:t>
            </a:fld>
            <a:endParaRPr lang="en-US" b="1"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8222" y="1049867"/>
            <a:ext cx="9426222" cy="4763272"/>
          </a:xfrm>
          <a:prstGeom prst="rect">
            <a:avLst/>
          </a:prstGeom>
        </p:spPr>
      </p:pic>
    </p:spTree>
    <p:extLst>
      <p:ext uri="{BB962C8B-B14F-4D97-AF65-F5344CB8AC3E}">
        <p14:creationId xmlns:p14="http://schemas.microsoft.com/office/powerpoint/2010/main" val="41331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0" y="191933"/>
            <a:ext cx="11509591" cy="621337"/>
          </a:xfrm>
        </p:spPr>
        <p:txBody>
          <a:bodyPr/>
          <a:lstStyle/>
          <a:p>
            <a:r>
              <a:rPr lang="en-US" sz="2000" b="1" dirty="0">
                <a:solidFill>
                  <a:prstClr val="black"/>
                </a:solidFill>
                <a:latin typeface="Arial" panose="020B0604020202020204" pitchFamily="34" charset="0"/>
                <a:cs typeface="Arial" panose="020B0604020202020204" pitchFamily="34" charset="0"/>
              </a:rPr>
              <a:t>DPME VISIT TO TLHAKGAMENG CHC, DR RSM DISTRICT</a:t>
            </a: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40</a:t>
            </a:fld>
            <a:endParaRPr lang="en-ZA" dirty="0"/>
          </a:p>
        </p:txBody>
      </p:sp>
      <p:sp>
        <p:nvSpPr>
          <p:cNvPr id="5" name="Rectangle 4"/>
          <p:cNvSpPr/>
          <p:nvPr/>
        </p:nvSpPr>
        <p:spPr>
          <a:xfrm>
            <a:off x="546753" y="1803597"/>
            <a:ext cx="5458121" cy="3767644"/>
          </a:xfrm>
          <a:prstGeom prst="rect">
            <a:avLst/>
          </a:prstGeom>
          <a:solidFill>
            <a:srgbClr val="9BBB59">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ZA" sz="145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n-ZA" sz="1450" b="0" i="0" u="none" strike="noStrike" kern="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ZA" sz="145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Positive Findings</a:t>
            </a:r>
          </a:p>
          <a:p>
            <a:pPr marL="342900" marR="0" lvl="0" indent="-342900" algn="just"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5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Several allegations nurses made in the Sowetan Newspaper were untrue. </a:t>
            </a:r>
          </a:p>
          <a:p>
            <a:pPr marL="342900" marR="0" lvl="0" indent="-342900" algn="just"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5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Re</a:t>
            </a:r>
            <a:r>
              <a:rPr kumimoji="0" lang="en-ZA" sz="145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ception area and the sub-waiting areas nearer to the consulting rooms looked clean and well maintained</a:t>
            </a:r>
          </a:p>
          <a:p>
            <a:pPr marL="342900" marR="0" lvl="0" indent="-342900" algn="just"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5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Adequate lighting in both areas.</a:t>
            </a:r>
          </a:p>
          <a:p>
            <a:pPr marL="342900" marR="0" lvl="0" indent="-342900" algn="just"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ZA" sz="145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Maternity unit was found to have requisite instruments, equipment and</a:t>
            </a:r>
            <a:r>
              <a:rPr kumimoji="0" lang="en-ZA" sz="145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 </a:t>
            </a:r>
            <a:r>
              <a:rPr kumimoji="0" lang="en-ZA" sz="145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linen</a:t>
            </a:r>
            <a:r>
              <a:rPr kumimoji="0" lang="en-ZA" sz="145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 </a:t>
            </a:r>
          </a:p>
          <a:p>
            <a:pPr marR="0" lvl="0" algn="just" defTabSz="457200" eaLnBrk="1" fontAlgn="auto" latinLnBrk="0" hangingPunct="1">
              <a:lnSpc>
                <a:spcPct val="100000"/>
              </a:lnSpc>
              <a:spcBef>
                <a:spcPct val="20000"/>
              </a:spcBef>
              <a:spcAft>
                <a:spcPts val="0"/>
              </a:spcAft>
              <a:buClrTx/>
              <a:buSzTx/>
              <a:tabLst/>
              <a:defRPr/>
            </a:pPr>
            <a:r>
              <a:rPr kumimoji="0" lang="en-ZA" sz="145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Key question was: </a:t>
            </a:r>
            <a:r>
              <a:rPr kumimoji="0" lang="en-US" sz="145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what drives health care professionals to report their own health department to the newspapers.</a:t>
            </a:r>
          </a:p>
          <a:p>
            <a:pPr marL="342900" marR="0" lvl="0" indent="-342900" algn="just"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145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Inadequate communication channels between the health facility and the higher levels of the health system? Mischief</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a:t>
            </a:r>
          </a:p>
          <a:p>
            <a:pPr marL="285750" marR="0" lvl="0" indent="-285750" algn="just" defTabSz="4572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tl val="0"/>
            </a:endParaRPr>
          </a:p>
        </p:txBody>
      </p:sp>
      <p:sp>
        <p:nvSpPr>
          <p:cNvPr id="6" name="Content Placeholder 2"/>
          <p:cNvSpPr txBox="1">
            <a:spLocks/>
          </p:cNvSpPr>
          <p:nvPr/>
        </p:nvSpPr>
        <p:spPr>
          <a:xfrm>
            <a:off x="546755" y="999241"/>
            <a:ext cx="11076494" cy="703646"/>
          </a:xfrm>
          <a:prstGeom prst="rect">
            <a:avLst/>
          </a:prstGeom>
          <a:solidFill>
            <a:srgbClr val="F79646">
              <a:lumMod val="20000"/>
              <a:lumOff val="80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Reasons for the visit: </a:t>
            </a:r>
            <a:r>
              <a:rPr kumimoji="0" lang="en-ZA"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to investigate the state of service delivery at the facility, following  publication of a very disturbing article by the </a:t>
            </a:r>
            <a:r>
              <a:rPr kumimoji="0" lang="en-ZA" sz="1600" b="0" i="0" u="none" strike="noStrike" kern="1200" cap="none" spc="0" normalizeH="0" baseline="0" noProof="0" dirty="0" err="1" smtClean="0">
                <a:ln>
                  <a:noFill/>
                </a:ln>
                <a:solidFill>
                  <a:sysClr val="windowText" lastClr="000000"/>
                </a:solidFill>
                <a:effectLst/>
                <a:uLnTx/>
                <a:uFillTx/>
                <a:latin typeface="Arial" panose="020B0604020202020204" pitchFamily="34" charset="0"/>
                <a:ea typeface="+mn-ea"/>
                <a:cs typeface="Arial" panose="020B0604020202020204" pitchFamily="34" charset="0"/>
              </a:rPr>
              <a:t>Sowetan</a:t>
            </a:r>
            <a:r>
              <a:rPr kumimoji="0" lang="en-ZA"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Newspaper on the 05</a:t>
            </a:r>
            <a:r>
              <a:rPr kumimoji="0" lang="en-ZA" sz="1600" b="0" i="0" u="none" strike="noStrike" kern="1200" cap="none" spc="0" normalizeH="0" baseline="3000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th</a:t>
            </a:r>
            <a:r>
              <a:rPr kumimoji="0" lang="en-ZA"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July 2016, about the state of service delivery at </a:t>
            </a:r>
            <a:r>
              <a:rPr kumimoji="0" lang="en-ZA" sz="1600" b="0" i="0" u="none" strike="noStrike" kern="1200" cap="none" spc="0" normalizeH="0" baseline="0" noProof="0" dirty="0" err="1" smtClean="0">
                <a:ln>
                  <a:noFill/>
                </a:ln>
                <a:solidFill>
                  <a:sysClr val="windowText" lastClr="000000"/>
                </a:solidFill>
                <a:effectLst/>
                <a:uLnTx/>
                <a:uFillTx/>
                <a:latin typeface="Arial" panose="020B0604020202020204" pitchFamily="34" charset="0"/>
                <a:ea typeface="+mn-ea"/>
                <a:cs typeface="Arial" panose="020B0604020202020204" pitchFamily="34" charset="0"/>
              </a:rPr>
              <a:t>Tlakgameng</a:t>
            </a:r>
            <a:r>
              <a:rPr kumimoji="0" lang="en-ZA" sz="16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 CHC entitled </a:t>
            </a:r>
            <a:r>
              <a:rPr kumimoji="0" lang="en-ZA" sz="1600" b="0" i="1"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“Horror clinic”. </a:t>
            </a: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Rectangle 6"/>
          <p:cNvSpPr/>
          <p:nvPr/>
        </p:nvSpPr>
        <p:spPr>
          <a:xfrm>
            <a:off x="6099142" y="1803597"/>
            <a:ext cx="5524108" cy="3777071"/>
          </a:xfrm>
          <a:prstGeom prst="rect">
            <a:avLst/>
          </a:prstGeom>
          <a:solidFill>
            <a:srgbClr val="F79646">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0" marR="0" lvl="0" indent="0" defTabSz="457200" eaLnBrk="1" fontAlgn="auto" latinLnBrk="0" hangingPunct="1">
              <a:lnSpc>
                <a:spcPct val="100000"/>
              </a:lnSpc>
              <a:spcBef>
                <a:spcPct val="2000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0" marR="0" lvl="0" indent="117475" defTabSz="457200" eaLnBrk="1" fontAlgn="auto" latinLnBrk="0" hangingPunct="1">
              <a:lnSpc>
                <a:spcPct val="100000"/>
              </a:lnSpc>
              <a:spcBef>
                <a:spcPct val="20000"/>
              </a:spcBef>
              <a:spcAft>
                <a:spcPts val="0"/>
              </a:spcAft>
              <a:buClrTx/>
              <a:buSzTx/>
              <a:buFontTx/>
              <a:buNone/>
              <a:tabLst/>
              <a:defRPr/>
            </a:pPr>
            <a:endParaRPr kumimoji="0" lang="en-ZA" sz="14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117475" defTabSz="457200" eaLnBrk="1" fontAlgn="auto" latinLnBrk="0" hangingPunct="1">
              <a:lnSpc>
                <a:spcPct val="100000"/>
              </a:lnSpc>
              <a:spcBef>
                <a:spcPct val="2000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117475" defTabSz="457200" eaLnBrk="1" fontAlgn="auto" latinLnBrk="0" hangingPunct="1">
              <a:lnSpc>
                <a:spcPct val="100000"/>
              </a:lnSpc>
              <a:spcBef>
                <a:spcPct val="20000"/>
              </a:spcBef>
              <a:spcAft>
                <a:spcPts val="0"/>
              </a:spcAft>
              <a:buClrTx/>
              <a:buSzTx/>
              <a:buFontTx/>
              <a:buNone/>
              <a:tabLst/>
              <a:defRPr/>
            </a:pPr>
            <a:endParaRPr kumimoji="0" lang="en-ZA" sz="14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0" marR="0" lvl="0" indent="117475" defTabSz="457200" eaLnBrk="1" fontAlgn="auto" latinLnBrk="0" hangingPunct="1">
              <a:lnSpc>
                <a:spcPct val="100000"/>
              </a:lnSpc>
              <a:spcBef>
                <a:spcPct val="2000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Negative Findings</a:t>
            </a:r>
          </a:p>
          <a:p>
            <a:pPr marL="0" marR="0" lvl="0" indent="117475" defTabSz="457200" eaLnBrk="1" fontAlgn="auto" latinLnBrk="0" hangingPunct="1">
              <a:lnSpc>
                <a:spcPct val="100000"/>
              </a:lnSpc>
              <a:spcBef>
                <a:spcPct val="2000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rial Black" panose="020B0A04020102020204" pitchFamily="34" charset="0"/>
              <a:ea typeface="+mn-ea"/>
              <a:cs typeface="Arial" panose="020B0604020202020204" pitchFamily="34" charset="0"/>
              <a:sym typeface="Arial"/>
              <a:rtl val="0"/>
            </a:endParaRP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Very low levels of staff morale amongst staff members.</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Allegedly resulting the </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resignation of 2 professional nurses between February 2016 and May 2016 - increased the workload of the remaining personnel</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Vacant posts had not been filled yet. </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High levels of discontent among some of the staff members</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They inappropriately invited </a:t>
            </a:r>
            <a:r>
              <a:rPr kumimoji="0" lang="en-US" sz="1400" b="0" i="1"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The Sowetan Newspaper</a:t>
            </a:r>
            <a:r>
              <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 to raise their concern. </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Attempt to fix the geyser on the day of DPME Visit, against an allegation by nurses that the facility had experienced a problem of lack of access to hot water.</a:t>
            </a:r>
          </a:p>
          <a:p>
            <a:pPr marL="342900" marR="0" lvl="0" indent="-342900" defTabSz="4572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a:p>
            <a:pPr marL="342900" marR="0" lvl="0" indent="-342900" defTabSz="45720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p:txBody>
      </p:sp>
      <p:sp>
        <p:nvSpPr>
          <p:cNvPr id="8" name="Content Placeholder 2"/>
          <p:cNvSpPr txBox="1">
            <a:spLocks/>
          </p:cNvSpPr>
          <p:nvPr/>
        </p:nvSpPr>
        <p:spPr>
          <a:xfrm>
            <a:off x="546755" y="5681378"/>
            <a:ext cx="11076494" cy="681715"/>
          </a:xfrm>
          <a:prstGeom prst="rect">
            <a:avLst/>
          </a:prstGeom>
          <a:solidFill>
            <a:srgbClr val="4F81BD">
              <a:lumMod val="20000"/>
              <a:lumOff val="80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Communication of DPME Findings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tl val="0"/>
              </a:rPr>
              <a:t>DG of DPME formally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tl val="0"/>
              </a:rPr>
              <a:t>conveyed to the HoD of the North West DoH the report on the DPME visit, outlining the findings and recommendations.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tl val="0"/>
            </a:endParaRPr>
          </a:p>
        </p:txBody>
      </p:sp>
    </p:spTree>
    <p:extLst>
      <p:ext uri="{BB962C8B-B14F-4D97-AF65-F5344CB8AC3E}">
        <p14:creationId xmlns:p14="http://schemas.microsoft.com/office/powerpoint/2010/main" val="1360188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kern="0" dirty="0">
                <a:solidFill>
                  <a:srgbClr val="000000"/>
                </a:solidFill>
                <a:latin typeface="Arial" panose="020B0604020202020204" pitchFamily="34" charset="0"/>
                <a:cs typeface="Arial" panose="020B0604020202020204" pitchFamily="34" charset="0"/>
                <a:sym typeface="Arial"/>
                <a:rtl val="0"/>
              </a:rPr>
              <a:t>SUMMARY OF DPME </a:t>
            </a:r>
            <a:r>
              <a:rPr lang="en-US" sz="2200" b="1" kern="0" dirty="0" smtClean="0">
                <a:solidFill>
                  <a:schemeClr val="tx1"/>
                </a:solidFill>
                <a:latin typeface="Arial" panose="020B0604020202020204" pitchFamily="34" charset="0"/>
                <a:cs typeface="Arial" panose="020B0604020202020204" pitchFamily="34" charset="0"/>
                <a:sym typeface="Arial"/>
                <a:rtl val="0"/>
              </a:rPr>
              <a:t>OBSERVATIONS (North West)</a:t>
            </a:r>
            <a:endParaRPr lang="en-ZA"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41</a:t>
            </a:fld>
            <a:endParaRPr lang="en-ZA" dirty="0"/>
          </a:p>
        </p:txBody>
      </p:sp>
      <p:sp>
        <p:nvSpPr>
          <p:cNvPr id="5" name="Text Placeholder 2"/>
          <p:cNvSpPr txBox="1">
            <a:spLocks/>
          </p:cNvSpPr>
          <p:nvPr/>
        </p:nvSpPr>
        <p:spPr>
          <a:xfrm>
            <a:off x="342900" y="921761"/>
            <a:ext cx="11609751" cy="4913431"/>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65760" marR="0" indent="-127000" algn="l" rtl="0">
              <a:lnSpc>
                <a:spcPct val="100000"/>
              </a:lnSpc>
              <a:spcBef>
                <a:spcPts val="0"/>
              </a:spcBef>
              <a:spcAft>
                <a:spcPts val="0"/>
              </a:spcAft>
              <a:buClr>
                <a:schemeClr val="accent2"/>
              </a:buClr>
              <a:buFont typeface="Noto Symbol"/>
              <a:buChar char="➢"/>
              <a:defRPr sz="1400" b="0" i="0" u="none" strike="noStrike" cap="none" baseline="0">
                <a:solidFill>
                  <a:srgbClr val="000000"/>
                </a:solidFill>
                <a:latin typeface="Arial"/>
                <a:ea typeface="Arial"/>
                <a:cs typeface="Arial"/>
                <a:sym typeface="Arial"/>
                <a:rtl val="0"/>
              </a:defRPr>
            </a:lvl1pPr>
            <a:lvl2pPr marL="640080" marR="0" indent="-68580" algn="l" rtl="0">
              <a:lnSpc>
                <a:spcPct val="100000"/>
              </a:lnSpc>
              <a:spcBef>
                <a:spcPts val="0"/>
              </a:spcBef>
              <a:spcAft>
                <a:spcPts val="0"/>
              </a:spcAft>
              <a:buClr>
                <a:schemeClr val="accent1"/>
              </a:buClr>
              <a:buFont typeface="Noto Symbol"/>
              <a:buChar char="▪"/>
              <a:defRPr sz="1400" b="0" i="0" u="none" strike="noStrike" cap="none" baseline="0">
                <a:solidFill>
                  <a:srgbClr val="000000"/>
                </a:solidFill>
                <a:latin typeface="Arial"/>
                <a:ea typeface="Arial"/>
                <a:cs typeface="Arial"/>
                <a:sym typeface="Arial"/>
                <a:rtl val="0"/>
              </a:defRPr>
            </a:lvl2pPr>
            <a:lvl3pPr marL="886967" marR="0" indent="-86867" algn="l" rtl="0">
              <a:lnSpc>
                <a:spcPct val="100000"/>
              </a:lnSpc>
              <a:spcBef>
                <a:spcPts val="0"/>
              </a:spcBef>
              <a:spcAft>
                <a:spcPts val="0"/>
              </a:spcAft>
              <a:buClr>
                <a:schemeClr val="accent2"/>
              </a:buClr>
              <a:buFont typeface="Noto Symbol"/>
              <a:buChar char="▪"/>
              <a:defRPr sz="1400" b="0" i="0" u="none" strike="noStrike" cap="none" baseline="0">
                <a:solidFill>
                  <a:srgbClr val="000000"/>
                </a:solidFill>
                <a:latin typeface="Arial"/>
                <a:ea typeface="Arial"/>
                <a:cs typeface="Arial"/>
                <a:sym typeface="Arial"/>
                <a:rtl val="0"/>
              </a:defRPr>
            </a:lvl3pPr>
            <a:lvl4pPr marL="1097280" marR="0" indent="-55880" algn="l" rtl="0">
              <a:lnSpc>
                <a:spcPct val="100000"/>
              </a:lnSpc>
              <a:spcBef>
                <a:spcPts val="0"/>
              </a:spcBef>
              <a:spcAft>
                <a:spcPts val="0"/>
              </a:spcAft>
              <a:buClr>
                <a:schemeClr val="accent3"/>
              </a:buClr>
              <a:buFont typeface="Noto Symbol"/>
              <a:buChar char="⚫"/>
              <a:defRPr sz="1400" b="0" i="0" u="none" strike="noStrike" cap="none" baseline="0">
                <a:solidFill>
                  <a:srgbClr val="000000"/>
                </a:solidFill>
                <a:latin typeface="Arial"/>
                <a:ea typeface="Arial"/>
                <a:cs typeface="Arial"/>
                <a:sym typeface="Arial"/>
                <a:rtl val="0"/>
              </a:defRPr>
            </a:lvl4pPr>
            <a:lvl5pPr marL="1298448" marR="0" indent="-66547" algn="l" rtl="0">
              <a:lnSpc>
                <a:spcPct val="100000"/>
              </a:lnSpc>
              <a:spcBef>
                <a:spcPts val="0"/>
              </a:spcBef>
              <a:spcAft>
                <a:spcPts val="0"/>
              </a:spcAft>
              <a:buClr>
                <a:schemeClr val="accent4"/>
              </a:buClr>
              <a:buFont typeface="Noto Symbol"/>
              <a:buChar char="⚫"/>
              <a:defRPr sz="1400" b="0" i="0" u="none" strike="noStrike" cap="none" baseline="0">
                <a:solidFill>
                  <a:srgbClr val="000000"/>
                </a:solidFill>
                <a:latin typeface="Arial"/>
                <a:ea typeface="Arial"/>
                <a:cs typeface="Arial"/>
                <a:sym typeface="Arial"/>
                <a:rtl val="0"/>
              </a:defRPr>
            </a:lvl5pPr>
            <a:lvl6pPr marL="1508760" marR="0" indent="-60960" algn="l" rtl="0">
              <a:lnSpc>
                <a:spcPct val="100000"/>
              </a:lnSpc>
              <a:spcBef>
                <a:spcPts val="0"/>
              </a:spcBef>
              <a:spcAft>
                <a:spcPts val="0"/>
              </a:spcAft>
              <a:buClr>
                <a:schemeClr val="accent5"/>
              </a:buClr>
              <a:buFont typeface="Noto Symbol"/>
              <a:buChar char="⚫"/>
              <a:defRPr sz="1400" b="0" i="0" u="none" strike="noStrike" cap="none" baseline="0">
                <a:solidFill>
                  <a:srgbClr val="000000"/>
                </a:solidFill>
                <a:latin typeface="Arial"/>
                <a:ea typeface="Arial"/>
                <a:cs typeface="Arial"/>
                <a:sym typeface="Arial"/>
                <a:rtl val="0"/>
              </a:defRPr>
            </a:lvl6pPr>
            <a:lvl7pPr marL="1719072" marR="0" indent="-68072" algn="l" rtl="0">
              <a:lnSpc>
                <a:spcPct val="100000"/>
              </a:lnSpc>
              <a:spcBef>
                <a:spcPts val="0"/>
              </a:spcBef>
              <a:spcAft>
                <a:spcPts val="0"/>
              </a:spcAft>
              <a:buClr>
                <a:schemeClr val="accent6"/>
              </a:buClr>
              <a:buFont typeface="Noto Symbol"/>
              <a:buChar char="⚫"/>
              <a:defRPr sz="1400" b="0" i="0" u="none" strike="noStrike" cap="none" baseline="0">
                <a:solidFill>
                  <a:srgbClr val="000000"/>
                </a:solidFill>
                <a:latin typeface="Arial"/>
                <a:ea typeface="Arial"/>
                <a:cs typeface="Arial"/>
                <a:sym typeface="Arial"/>
                <a:rtl val="0"/>
              </a:defRPr>
            </a:lvl7pPr>
            <a:lvl8pPr marL="1920240" marR="0" indent="-66039" algn="l" rtl="0">
              <a:lnSpc>
                <a:spcPct val="100000"/>
              </a:lnSpc>
              <a:spcBef>
                <a:spcPts val="0"/>
              </a:spcBef>
              <a:spcAft>
                <a:spcPts val="0"/>
              </a:spcAft>
              <a:buClr>
                <a:schemeClr val="accent6"/>
              </a:buClr>
              <a:buFont typeface="Noto Symbol"/>
              <a:buChar char="⚫"/>
              <a:defRPr sz="1400" b="0" i="0" u="none" strike="noStrike" cap="none" baseline="0">
                <a:solidFill>
                  <a:srgbClr val="000000"/>
                </a:solidFill>
                <a:latin typeface="Arial"/>
                <a:ea typeface="Arial"/>
                <a:cs typeface="Arial"/>
                <a:sym typeface="Arial"/>
                <a:rtl val="0"/>
              </a:defRPr>
            </a:lvl8pPr>
            <a:lvl9pPr marL="2130552" marR="0" indent="-60451" algn="l" rtl="0">
              <a:lnSpc>
                <a:spcPct val="100000"/>
              </a:lnSpc>
              <a:spcBef>
                <a:spcPts val="0"/>
              </a:spcBef>
              <a:spcAft>
                <a:spcPts val="0"/>
              </a:spcAft>
              <a:buClr>
                <a:schemeClr val="accent6"/>
              </a:buClr>
              <a:buFont typeface="Noto Symbol"/>
              <a:buChar char="⚫"/>
              <a:defRPr sz="1400" b="0" i="0" u="none" strike="noStrike" cap="none" baseline="0">
                <a:solidFill>
                  <a:srgbClr val="000000"/>
                </a:solidFill>
                <a:latin typeface="Arial"/>
                <a:ea typeface="Arial"/>
                <a:cs typeface="Arial"/>
                <a:sym typeface="Arial"/>
                <a:rtl val="0"/>
              </a:defRPr>
            </a:lvl9pPr>
          </a:lstStyle>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North West Province had historically recorded good progress towards health coverage (output) indicators – especially in PHC services</a:t>
            </a: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chemeClr val="tx1"/>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Independent sources of empirical evidence corroborated this.</a:t>
            </a: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chemeClr val="tx1"/>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However,  some regressions appears to have taken place in recent years.</a:t>
            </a: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chemeClr val="tx1"/>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Key impact indicators such as Life Expectancy and Maternal Mortality Ratios are disturbing.</a:t>
            </a: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chemeClr val="tx1"/>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Medico-legal claims have also escalated.</a:t>
            </a: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chemeClr val="tx1"/>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Silence of the </a:t>
            </a:r>
            <a:r>
              <a:rPr kumimoji="0" lang="en-ZA" sz="1600" b="1" i="0" u="none" strike="noStrike" kern="0" cap="none" spc="0" normalizeH="0" baseline="0" noProof="0" dirty="0" smtClean="0">
                <a:ln>
                  <a:noFill/>
                </a:ln>
                <a:solidFill>
                  <a:schemeClr val="tx1"/>
                </a:solidFill>
                <a:effectLst/>
                <a:uLnTx/>
                <a:uFillTx/>
                <a:latin typeface="Arial"/>
                <a:cs typeface="Arial"/>
                <a:sym typeface="Arial"/>
                <a:rtl val="0"/>
              </a:rPr>
              <a:t>community voice in the governance </a:t>
            </a: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of health facilities is of great concern.</a:t>
            </a: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chemeClr val="tx1"/>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Negative media publicity of health services has increased relative to the past.</a:t>
            </a: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chemeClr val="tx1"/>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DPME Visits have found that service delivery has been impacted upon by management and leadership challenges including prolonged delays by the province in making key management </a:t>
            </a:r>
            <a:r>
              <a:rPr kumimoji="0" lang="en-ZA" sz="1600" b="0" i="0" u="none" strike="noStrike" kern="0" cap="none" spc="0" normalizeH="0" noProof="0" dirty="0" smtClean="0">
                <a:ln>
                  <a:noFill/>
                </a:ln>
                <a:solidFill>
                  <a:schemeClr val="tx1"/>
                </a:solidFill>
                <a:effectLst/>
                <a:uLnTx/>
                <a:uFillTx/>
                <a:latin typeface="Arial"/>
                <a:cs typeface="Arial"/>
                <a:sym typeface="Arial"/>
                <a:rtl val="0"/>
              </a:rPr>
              <a:t>appointments creating leadership vacuum, delaying to </a:t>
            </a: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address health worker concerns (</a:t>
            </a:r>
            <a:r>
              <a:rPr kumimoji="0" lang="en-ZA" sz="1600" b="1" i="0" u="none" strike="noStrike" kern="0" cap="none" spc="0" normalizeH="0" baseline="0" noProof="0" dirty="0" smtClean="0">
                <a:ln>
                  <a:noFill/>
                </a:ln>
                <a:solidFill>
                  <a:schemeClr val="tx1"/>
                </a:solidFill>
                <a:effectLst/>
                <a:uLnTx/>
                <a:uFillTx/>
                <a:latin typeface="Arial"/>
                <a:cs typeface="Arial"/>
                <a:sym typeface="Arial"/>
                <a:rtl val="0"/>
              </a:rPr>
              <a:t>perceived or real);  </a:t>
            </a:r>
            <a:r>
              <a:rPr kumimoji="0" lang="en-ZA" sz="1600" b="0" i="0" u="none" strike="noStrike" kern="0" cap="none" spc="0" normalizeH="0" baseline="0" noProof="0" dirty="0" smtClean="0">
                <a:ln>
                  <a:noFill/>
                </a:ln>
                <a:solidFill>
                  <a:schemeClr val="tx1"/>
                </a:solidFill>
                <a:effectLst/>
                <a:uLnTx/>
                <a:uFillTx/>
                <a:latin typeface="Arial"/>
                <a:cs typeface="Arial"/>
                <a:sym typeface="Arial"/>
                <a:rtl val="0"/>
              </a:rPr>
              <a:t>unintended impact of national policies, resulting in low staff morale, amongst others.</a:t>
            </a: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chemeClr val="tx1"/>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0" cap="none" spc="0" normalizeH="0" baseline="0" noProof="0" dirty="0" smtClean="0">
              <a:ln>
                <a:noFill/>
              </a:ln>
              <a:solidFill>
                <a:srgbClr val="000000"/>
              </a:solidFill>
              <a:effectLst/>
              <a:uLnTx/>
              <a:uFillTx/>
              <a:latin typeface="Arial"/>
              <a:cs typeface="Arial"/>
              <a:sym typeface="Arial"/>
              <a:rtl val="0"/>
            </a:endParaRPr>
          </a:p>
          <a:p>
            <a:pPr marL="517525" marR="0" lvl="0" indent="-341313" algn="just" defTabSz="914400" rtl="0" eaLnBrk="1" fontAlgn="auto" latinLnBrk="0" hangingPunct="1">
              <a:lnSpc>
                <a:spcPct val="100000"/>
              </a:lnSpc>
              <a:spcBef>
                <a:spcPts val="0"/>
              </a:spcBef>
              <a:spcAft>
                <a:spcPts val="0"/>
              </a:spcAft>
              <a:buClr>
                <a:srgbClr val="874515"/>
              </a:buClr>
              <a:buSzTx/>
              <a:buFont typeface="Noto Symbol"/>
              <a:buChar char="➢"/>
              <a:tabLst/>
              <a:defRPr/>
            </a:pPr>
            <a:endParaRPr kumimoji="0" lang="en-ZA" sz="1800" b="0" i="0" u="none" strike="noStrike" kern="0" cap="none" spc="0" normalizeH="0" baseline="0" noProof="0" dirty="0" smtClean="0">
              <a:ln>
                <a:noFill/>
              </a:ln>
              <a:solidFill>
                <a:srgbClr val="000000"/>
              </a:solidFill>
              <a:effectLst/>
              <a:uLnTx/>
              <a:uFillTx/>
              <a:latin typeface="Arial"/>
              <a:cs typeface="Arial"/>
              <a:sym typeface="Arial"/>
              <a:rtl val="0"/>
            </a:endParaRPr>
          </a:p>
          <a:p>
            <a:pPr marL="517525" lvl="0" indent="-341313" algn="just">
              <a:buClr>
                <a:srgbClr val="874515"/>
              </a:buClr>
            </a:pPr>
            <a:r>
              <a:rPr lang="en-ZA" sz="1800" kern="0" dirty="0"/>
              <a:t>leadership </a:t>
            </a:r>
            <a:endParaRPr kumimoji="0" lang="en-ZA" sz="1800" b="0" i="0" u="none" strike="noStrike" kern="0" cap="none" spc="0" normalizeH="0" baseline="0" noProof="0" dirty="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304255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kern="0" dirty="0">
                <a:solidFill>
                  <a:srgbClr val="000000"/>
                </a:solidFill>
                <a:latin typeface="Arial" panose="020B0604020202020204" pitchFamily="34" charset="0"/>
                <a:cs typeface="Arial" panose="020B0604020202020204" pitchFamily="34" charset="0"/>
                <a:sym typeface="Arial"/>
                <a:rtl val="0"/>
              </a:rPr>
              <a:t>SUMMARY OF DPME </a:t>
            </a:r>
            <a:r>
              <a:rPr lang="en-US" sz="2200" b="1" kern="0" dirty="0">
                <a:solidFill>
                  <a:prstClr val="black"/>
                </a:solidFill>
                <a:latin typeface="Arial" panose="020B0604020202020204" pitchFamily="34" charset="0"/>
                <a:cs typeface="Arial" panose="020B0604020202020204" pitchFamily="34" charset="0"/>
                <a:sym typeface="Arial"/>
                <a:rtl val="0"/>
              </a:rPr>
              <a:t>OBSERVATIONS </a:t>
            </a:r>
            <a:r>
              <a:rPr lang="en-US" sz="2200" b="1" kern="0" dirty="0" smtClean="0">
                <a:solidFill>
                  <a:prstClr val="black"/>
                </a:solidFill>
                <a:latin typeface="Arial" panose="020B0604020202020204" pitchFamily="34" charset="0"/>
                <a:cs typeface="Arial" panose="020B0604020202020204" pitchFamily="34" charset="0"/>
                <a:sym typeface="Arial"/>
                <a:rtl val="0"/>
              </a:rPr>
              <a:t>(Overall)</a:t>
            </a:r>
            <a:endParaRPr lang="en-ZA"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42</a:t>
            </a:fld>
            <a:endParaRPr lang="en-ZA" dirty="0"/>
          </a:p>
        </p:txBody>
      </p:sp>
      <p:sp>
        <p:nvSpPr>
          <p:cNvPr id="5" name="Content Placeholder 2"/>
          <p:cNvSpPr txBox="1">
            <a:spLocks/>
          </p:cNvSpPr>
          <p:nvPr/>
        </p:nvSpPr>
        <p:spPr>
          <a:xfrm>
            <a:off x="443059" y="1025457"/>
            <a:ext cx="11161337" cy="5117587"/>
          </a:xfrm>
          <a:prstGeom prst="rect">
            <a:avLst/>
          </a:prstGeom>
        </p:spPr>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73736" marR="0" lvl="0" indent="0" algn="just" defTabSz="914400" rtl="0" eaLnBrk="1" fontAlgn="auto" latinLnBrk="0" hangingPunct="1">
              <a:lnSpc>
                <a:spcPct val="115000"/>
              </a:lnSpc>
              <a:spcBef>
                <a:spcPts val="600"/>
              </a:spcBef>
              <a:spcAft>
                <a:spcPts val="0"/>
              </a:spcAft>
              <a:buClrTx/>
              <a:buSzPct val="80000"/>
              <a:buNone/>
              <a:tabLst/>
              <a:defRPr/>
            </a:pPr>
            <a:r>
              <a:rPr kumimoji="0" lang="en-ZA" sz="32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The main challenges that permeated across the health facilities included:  </a:t>
            </a:r>
          </a:p>
          <a:p>
            <a:pPr marL="950976" marR="0" lvl="1" indent="-457200" algn="just" defTabSz="914400" rtl="0" eaLnBrk="1" fontAlgn="auto" latinLnBrk="0" hangingPunct="1">
              <a:lnSpc>
                <a:spcPct val="115000"/>
              </a:lnSpc>
              <a:spcBef>
                <a:spcPts val="55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Limited availability </a:t>
            </a:r>
            <a:r>
              <a:rPr kumimoji="0" lang="en-ZA"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and poor management of existing Human Resources for Health; </a:t>
            </a:r>
          </a:p>
          <a:p>
            <a:pPr marL="950976" marR="0" lvl="1" indent="-457200" algn="just" defTabSz="914400" rtl="0" eaLnBrk="1" fontAlgn="auto" latinLnBrk="0" hangingPunct="1">
              <a:lnSpc>
                <a:spcPct val="115000"/>
              </a:lnSpc>
              <a:spcBef>
                <a:spcPts val="55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Inadequate financial resources </a:t>
            </a:r>
            <a:r>
              <a:rPr kumimoji="0" lang="en-ZA"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and mismanagement of existing resources;  </a:t>
            </a:r>
          </a:p>
          <a:p>
            <a:pPr marL="950976" marR="0" lvl="1" indent="-457200" algn="just" defTabSz="914400" rtl="0" eaLnBrk="1" fontAlgn="auto" latinLnBrk="0" hangingPunct="1">
              <a:lnSpc>
                <a:spcPct val="115000"/>
              </a:lnSpc>
              <a:spcBef>
                <a:spcPts val="55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Poor Financial Management</a:t>
            </a:r>
            <a:r>
              <a:rPr kumimoji="0" lang="en-ZA"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950976" marR="0" lvl="1" indent="-457200" algn="just" defTabSz="914400" rtl="0" eaLnBrk="1" fontAlgn="auto" latinLnBrk="0" hangingPunct="1">
              <a:lnSpc>
                <a:spcPct val="115000"/>
              </a:lnSpc>
              <a:spcBef>
                <a:spcPts val="55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Poor health outcomes </a:t>
            </a:r>
            <a:r>
              <a:rPr kumimoji="0" lang="en-ZA"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such as High Maternal Mortality Ratios in hospitals; </a:t>
            </a:r>
          </a:p>
          <a:p>
            <a:pPr marL="950976" marR="0" lvl="1" indent="-457200" algn="just" defTabSz="914400" rtl="0" eaLnBrk="1" fontAlgn="auto" latinLnBrk="0" hangingPunct="1">
              <a:lnSpc>
                <a:spcPct val="115000"/>
              </a:lnSpc>
              <a:spcBef>
                <a:spcPts val="550"/>
              </a:spcBef>
              <a:spcAft>
                <a:spcPts val="0"/>
              </a:spcAft>
              <a:buClrTx/>
              <a:buSzTx/>
              <a:buFont typeface="Arial" panose="020B0604020202020204" pitchFamily="34" charset="0"/>
              <a:buChar char="•"/>
              <a:tabLst/>
              <a:defRPr/>
            </a:pPr>
            <a:r>
              <a:rPr kumimoji="0" lang="en-ZA" sz="28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Inadequate network</a:t>
            </a:r>
            <a:r>
              <a:rPr kumimoji="0" lang="en-ZA"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of good PHC facilities to support the delivery of hospital services and growing </a:t>
            </a:r>
            <a:r>
              <a:rPr kumimoji="0" lang="en-US" sz="2800" b="1"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social distance </a:t>
            </a:r>
            <a:r>
              <a:rPr kumimoji="0" lang="en-US"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between the users and providers of health care services. </a:t>
            </a:r>
            <a:endParaRPr kumimoji="0" lang="en-ZA" sz="24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3736" marR="0" lvl="0" indent="0" algn="just" defTabSz="914400" rtl="0" eaLnBrk="1" fontAlgn="auto" latinLnBrk="0" hangingPunct="1">
              <a:lnSpc>
                <a:spcPct val="115000"/>
              </a:lnSpc>
              <a:spcBef>
                <a:spcPts val="600"/>
              </a:spcBef>
              <a:spcAft>
                <a:spcPts val="0"/>
              </a:spcAft>
              <a:buClr>
                <a:srgbClr val="531A17"/>
              </a:buClr>
              <a:buSzPct val="80000"/>
              <a:buNone/>
              <a:tabLst/>
              <a:defRPr/>
            </a:pPr>
            <a:endParaRPr kumimoji="0" lang="en-ZA"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283464" algn="just" defTabSz="914400" rtl="0" eaLnBrk="1" fontAlgn="auto" latinLnBrk="0" hangingPunct="1">
              <a:lnSpc>
                <a:spcPct val="115000"/>
              </a:lnSpc>
              <a:spcBef>
                <a:spcPts val="600"/>
              </a:spcBef>
              <a:spcAft>
                <a:spcPts val="0"/>
              </a:spcAft>
              <a:buClr>
                <a:srgbClr val="531A17"/>
              </a:buClr>
              <a:buSzPct val="80000"/>
              <a:buFont typeface="Wingdings" pitchFamily="2" charset="2"/>
              <a:buChar char="Ø"/>
              <a:tabLst/>
              <a:defRPr/>
            </a:pPr>
            <a:endParaRPr kumimoji="0" lang="en-ZA" sz="28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65760" marR="0" lvl="0" indent="-283464" algn="l" defTabSz="914400" rtl="0" eaLnBrk="1" fontAlgn="auto" latinLnBrk="0" hangingPunct="1">
              <a:lnSpc>
                <a:spcPct val="100000"/>
              </a:lnSpc>
              <a:spcBef>
                <a:spcPts val="600"/>
              </a:spcBef>
              <a:spcAft>
                <a:spcPts val="0"/>
              </a:spcAft>
              <a:buClr>
                <a:srgbClr val="531A17"/>
              </a:buClr>
              <a:buSzPct val="80000"/>
              <a:buFont typeface="Wingdings" pitchFamily="2" charset="2"/>
              <a:buChar char="Ø"/>
              <a:tabLst/>
              <a:defRPr/>
            </a:pPr>
            <a:endParaRPr kumimoji="0" lang="en-ZA" sz="3200" b="0" i="0" u="none" strike="noStrike" kern="1200" cap="none" spc="0" normalizeH="0" baseline="0" noProof="0" dirty="0">
              <a:ln>
                <a:noFill/>
              </a:ln>
              <a:solidFill>
                <a:srgbClr val="874515"/>
              </a:solidFill>
              <a:effectLst/>
              <a:uLnTx/>
              <a:uFillTx/>
              <a:latin typeface="Calibri" pitchFamily="34" charset="0"/>
              <a:ea typeface="+mn-ea"/>
              <a:cs typeface="+mn-cs"/>
            </a:endParaRPr>
          </a:p>
        </p:txBody>
      </p:sp>
    </p:spTree>
    <p:extLst>
      <p:ext uri="{BB962C8B-B14F-4D97-AF65-F5344CB8AC3E}">
        <p14:creationId xmlns:p14="http://schemas.microsoft.com/office/powerpoint/2010/main" val="2953512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72711"/>
            <a:ext cx="11617291" cy="869427"/>
          </a:xfrm>
        </p:spPr>
        <p:txBody>
          <a:bodyPr/>
          <a:lstStyle/>
          <a:p>
            <a:pPr lvl="0" defTabSz="685800">
              <a:spcBef>
                <a:spcPts val="0"/>
              </a:spcBef>
              <a:defRPr/>
            </a:pPr>
            <a:r>
              <a:rPr lang="en-ZA" sz="2000" b="1" kern="0" dirty="0">
                <a:solidFill>
                  <a:srgbClr val="000000"/>
                </a:solidFill>
                <a:latin typeface="Arial" panose="020B0604020202020204" pitchFamily="34" charset="0"/>
                <a:cs typeface="Arial" panose="020B0604020202020204" pitchFamily="34" charset="0"/>
                <a:sym typeface="Calibri"/>
                <a:rtl val="0"/>
              </a:rPr>
              <a:t>CONCLUSIONS AND RECOMMENDATIONS </a:t>
            </a:r>
            <a:r>
              <a:rPr lang="en-ZA" sz="2000" u="sng" dirty="0">
                <a:solidFill>
                  <a:srgbClr val="000000"/>
                </a:solidFill>
                <a:latin typeface="Arial Black" panose="020B0A04020102020204" pitchFamily="34" charset="0"/>
                <a:cs typeface="Arial" panose="020B0604020202020204" pitchFamily="34" charset="0"/>
                <a:sym typeface="Calibri"/>
                <a:rtl val="0"/>
              </a:rPr>
              <a:t/>
            </a:r>
            <a:br>
              <a:rPr lang="en-ZA" sz="2000" u="sng" dirty="0">
                <a:solidFill>
                  <a:srgbClr val="000000"/>
                </a:solidFill>
                <a:latin typeface="Arial Black" panose="020B0A04020102020204" pitchFamily="34" charset="0"/>
                <a:cs typeface="Arial" panose="020B0604020202020204" pitchFamily="34" charset="0"/>
                <a:sym typeface="Calibri"/>
                <a:rtl val="0"/>
              </a:rPr>
            </a:br>
            <a:endParaRPr lang="en-ZA" dirty="0"/>
          </a:p>
        </p:txBody>
      </p:sp>
      <p:sp>
        <p:nvSpPr>
          <p:cNvPr id="3" name="Content Placeholder 2"/>
          <p:cNvSpPr>
            <a:spLocks noGrp="1"/>
          </p:cNvSpPr>
          <p:nvPr>
            <p:ph idx="1"/>
          </p:nvPr>
        </p:nvSpPr>
        <p:spPr>
          <a:xfrm>
            <a:off x="335360" y="963028"/>
            <a:ext cx="11635755" cy="5095174"/>
          </a:xfrm>
        </p:spPr>
        <p:txBody>
          <a:bodyPr>
            <a:normAutofit lnSpcReduction="10000"/>
          </a:bodyPr>
          <a:lstStyle/>
          <a:p>
            <a:pPr marL="342900" indent="-342900">
              <a:spcBef>
                <a:spcPts val="0"/>
              </a:spcBef>
              <a:buClrTx/>
              <a:buSzTx/>
              <a:buFont typeface="Arial" panose="020B0604020202020204" pitchFamily="34" charset="0"/>
              <a:buChar char="•"/>
              <a:tabLst>
                <a:tab pos="342900" algn="l"/>
              </a:tabLst>
              <a:defRPr/>
            </a:pPr>
            <a:r>
              <a:rPr lang="en-ZA" sz="1700" kern="0" dirty="0">
                <a:solidFill>
                  <a:prstClr val="black"/>
                </a:solidFill>
                <a:latin typeface="Arial" panose="020B0604020202020204" pitchFamily="34" charset="0"/>
                <a:cs typeface="Arial" panose="020B0604020202020204" pitchFamily="34" charset="0"/>
                <a:sym typeface="Calibri"/>
                <a:rtl val="0"/>
              </a:rPr>
              <a:t>Enhance community participation through provided governing structures in health services </a:t>
            </a:r>
            <a:r>
              <a:rPr lang="en-ZA" sz="1700" kern="0" dirty="0" smtClean="0">
                <a:solidFill>
                  <a:prstClr val="black"/>
                </a:solidFill>
                <a:latin typeface="Arial" panose="020B0604020202020204" pitchFamily="34" charset="0"/>
                <a:cs typeface="Arial" panose="020B0604020202020204" pitchFamily="34" charset="0"/>
                <a:sym typeface="Calibri"/>
                <a:rtl val="0"/>
              </a:rPr>
              <a:t>delivery.</a:t>
            </a:r>
          </a:p>
          <a:p>
            <a:pPr marL="342900" indent="-342900">
              <a:spcBef>
                <a:spcPts val="0"/>
              </a:spcBef>
              <a:buClrTx/>
              <a:buSzTx/>
              <a:buFont typeface="Arial" panose="020B0604020202020204" pitchFamily="34" charset="0"/>
              <a:buChar char="•"/>
              <a:tabLst>
                <a:tab pos="342900" algn="l"/>
              </a:tabLst>
              <a:defRPr/>
            </a:pPr>
            <a:endParaRPr lang="en-ZA" sz="1700" kern="0" dirty="0">
              <a:solidFill>
                <a:prstClr val="black"/>
              </a:solidFill>
              <a:latin typeface="Arial" panose="020B0604020202020204" pitchFamily="34" charset="0"/>
              <a:cs typeface="Arial" panose="020B0604020202020204" pitchFamily="34" charset="0"/>
              <a:sym typeface="Calibri"/>
              <a:rtl val="0"/>
            </a:endParaRPr>
          </a:p>
          <a:p>
            <a:pPr marL="342900" lvl="0" indent="-342900">
              <a:spcBef>
                <a:spcPts val="0"/>
              </a:spcBef>
              <a:buClrTx/>
              <a:buSzTx/>
              <a:buFont typeface="Arial" panose="020B0604020202020204" pitchFamily="34" charset="0"/>
              <a:buChar char="•"/>
              <a:tabLst>
                <a:tab pos="342900" algn="l"/>
              </a:tabLst>
              <a:defRPr/>
            </a:pPr>
            <a:r>
              <a:rPr lang="en-ZA" sz="1700" kern="0" dirty="0" smtClean="0">
                <a:solidFill>
                  <a:prstClr val="black"/>
                </a:solidFill>
                <a:latin typeface="Arial" panose="020B0604020202020204" pitchFamily="34" charset="0"/>
                <a:cs typeface="Arial" panose="020B0604020202020204" pitchFamily="34" charset="0"/>
                <a:sym typeface="Calibri"/>
                <a:rtl val="0"/>
              </a:rPr>
              <a:t>Enhance </a:t>
            </a:r>
            <a:r>
              <a:rPr lang="en-ZA" sz="1700" kern="0" dirty="0">
                <a:solidFill>
                  <a:prstClr val="black"/>
                </a:solidFill>
                <a:latin typeface="Arial" panose="020B0604020202020204" pitchFamily="34" charset="0"/>
                <a:cs typeface="Arial" panose="020B0604020202020204" pitchFamily="34" charset="0"/>
                <a:sym typeface="Calibri"/>
                <a:rtl val="0"/>
              </a:rPr>
              <a:t>existing efforts to address health worker </a:t>
            </a:r>
            <a:r>
              <a:rPr lang="en-ZA" sz="1700" kern="0" dirty="0" smtClean="0">
                <a:solidFill>
                  <a:prstClr val="black"/>
                </a:solidFill>
                <a:latin typeface="Arial" panose="020B0604020202020204" pitchFamily="34" charset="0"/>
                <a:cs typeface="Arial" panose="020B0604020202020204" pitchFamily="34" charset="0"/>
                <a:sym typeface="Calibri"/>
                <a:rtl val="0"/>
              </a:rPr>
              <a:t>concerns.</a:t>
            </a:r>
            <a:endParaRPr lang="en-ZA" sz="1700" kern="0" dirty="0">
              <a:solidFill>
                <a:prstClr val="black"/>
              </a:solidFill>
              <a:latin typeface="Arial" panose="020B0604020202020204" pitchFamily="34" charset="0"/>
              <a:cs typeface="Arial" panose="020B0604020202020204" pitchFamily="34" charset="0"/>
              <a:sym typeface="Calibri"/>
              <a:rtl val="0"/>
            </a:endParaRPr>
          </a:p>
          <a:p>
            <a:pPr marL="342900" lvl="0" indent="-342900">
              <a:spcBef>
                <a:spcPts val="0"/>
              </a:spcBef>
              <a:buClrTx/>
              <a:buSzTx/>
              <a:buFont typeface="Arial" panose="020B0604020202020204" pitchFamily="34" charset="0"/>
              <a:buChar char="•"/>
              <a:tabLst>
                <a:tab pos="342900" algn="l"/>
              </a:tabLst>
              <a:defRPr/>
            </a:pPr>
            <a:endParaRPr lang="en-ZA" sz="1700" kern="0" dirty="0">
              <a:solidFill>
                <a:prstClr val="black"/>
              </a:solidFill>
              <a:latin typeface="Arial" panose="020B0604020202020204" pitchFamily="34" charset="0"/>
              <a:cs typeface="Arial" panose="020B0604020202020204" pitchFamily="34" charset="0"/>
              <a:sym typeface="Calibri"/>
              <a:rtl val="0"/>
            </a:endParaRPr>
          </a:p>
          <a:p>
            <a:pPr marL="342900" lvl="0" indent="-342900">
              <a:spcBef>
                <a:spcPts val="0"/>
              </a:spcBef>
              <a:buClrTx/>
              <a:buSzTx/>
              <a:buFont typeface="Arial" panose="020B0604020202020204" pitchFamily="34" charset="0"/>
              <a:buChar char="•"/>
              <a:tabLst>
                <a:tab pos="342900" algn="l"/>
              </a:tabLst>
              <a:defRPr/>
            </a:pPr>
            <a:r>
              <a:rPr lang="en-ZA" sz="1700" kern="0" dirty="0">
                <a:solidFill>
                  <a:prstClr val="black"/>
                </a:solidFill>
                <a:latin typeface="Arial" panose="020B0604020202020204" pitchFamily="34" charset="0"/>
                <a:cs typeface="Arial" panose="020B0604020202020204" pitchFamily="34" charset="0"/>
                <a:sym typeface="Calibri"/>
                <a:rtl val="0"/>
              </a:rPr>
              <a:t>Create/strengthen forums of communication with health care workers, including health care providers, and </a:t>
            </a:r>
            <a:r>
              <a:rPr lang="en-ZA" sz="1700" kern="0" dirty="0" smtClean="0">
                <a:solidFill>
                  <a:prstClr val="black"/>
                </a:solidFill>
                <a:latin typeface="Arial" panose="020B0604020202020204" pitchFamily="34" charset="0"/>
                <a:cs typeface="Arial" panose="020B0604020202020204" pitchFamily="34" charset="0"/>
                <a:sym typeface="Calibri"/>
                <a:rtl val="0"/>
              </a:rPr>
              <a:t>discourage </a:t>
            </a:r>
            <a:r>
              <a:rPr lang="en-ZA" sz="1700" kern="0" dirty="0">
                <a:solidFill>
                  <a:prstClr val="black"/>
                </a:solidFill>
                <a:latin typeface="Arial" panose="020B0604020202020204" pitchFamily="34" charset="0"/>
                <a:cs typeface="Arial" panose="020B0604020202020204" pitchFamily="34" charset="0"/>
                <a:sym typeface="Calibri"/>
                <a:rtl val="0"/>
              </a:rPr>
              <a:t>the use of national media as the first port of </a:t>
            </a:r>
            <a:r>
              <a:rPr lang="en-ZA" sz="1700" kern="0" dirty="0" smtClean="0">
                <a:solidFill>
                  <a:prstClr val="black"/>
                </a:solidFill>
                <a:latin typeface="Arial" panose="020B0604020202020204" pitchFamily="34" charset="0"/>
                <a:cs typeface="Arial" panose="020B0604020202020204" pitchFamily="34" charset="0"/>
                <a:sym typeface="Calibri"/>
                <a:rtl val="0"/>
              </a:rPr>
              <a:t>call.</a:t>
            </a:r>
          </a:p>
          <a:p>
            <a:pPr marL="342900" lvl="0" indent="-342900">
              <a:spcBef>
                <a:spcPts val="0"/>
              </a:spcBef>
              <a:buClrTx/>
              <a:buSzTx/>
              <a:buFont typeface="Arial" panose="020B0604020202020204" pitchFamily="34" charset="0"/>
              <a:buChar char="•"/>
              <a:tabLst>
                <a:tab pos="342900" algn="l"/>
              </a:tabLst>
              <a:defRPr/>
            </a:pPr>
            <a:endParaRPr lang="en-ZA" sz="1700" kern="0" dirty="0" smtClean="0">
              <a:solidFill>
                <a:prstClr val="black"/>
              </a:solidFill>
              <a:latin typeface="Arial" panose="020B0604020202020204" pitchFamily="34" charset="0"/>
              <a:cs typeface="Arial" panose="020B0604020202020204" pitchFamily="34" charset="0"/>
              <a:sym typeface="Calibri"/>
              <a:rtl val="0"/>
            </a:endParaRPr>
          </a:p>
          <a:p>
            <a:pPr marL="342900" lvl="0" indent="-342900">
              <a:spcBef>
                <a:spcPts val="0"/>
              </a:spcBef>
              <a:buClrTx/>
              <a:buSzTx/>
              <a:buFont typeface="Arial" panose="020B0604020202020204" pitchFamily="34" charset="0"/>
              <a:buChar char="•"/>
              <a:tabLst>
                <a:tab pos="342900" algn="l"/>
              </a:tabLst>
              <a:defRPr/>
            </a:pPr>
            <a:r>
              <a:rPr lang="en-ZA" sz="1700" kern="0" dirty="0">
                <a:solidFill>
                  <a:prstClr val="black"/>
                </a:solidFill>
                <a:latin typeface="Arial" panose="020B0604020202020204" pitchFamily="34" charset="0"/>
                <a:cs typeface="Arial" panose="020B0604020202020204" pitchFamily="34" charset="0"/>
                <a:sym typeface="Calibri"/>
                <a:rtl val="0"/>
              </a:rPr>
              <a:t>Prioritise</a:t>
            </a:r>
            <a:r>
              <a:rPr lang="en-ZA" sz="1700" dirty="0">
                <a:solidFill>
                  <a:prstClr val="black"/>
                </a:solidFill>
                <a:latin typeface="Arial" panose="020B0604020202020204" pitchFamily="34" charset="0"/>
                <a:cs typeface="Arial" panose="020B0604020202020204" pitchFamily="34" charset="0"/>
                <a:sym typeface="Calibri"/>
                <a:rtl val="0"/>
              </a:rPr>
              <a:t> filling of management positions in the coalface of health care </a:t>
            </a:r>
            <a:r>
              <a:rPr lang="en-ZA" sz="1700" dirty="0" smtClean="0">
                <a:solidFill>
                  <a:prstClr val="black"/>
                </a:solidFill>
                <a:latin typeface="Arial" panose="020B0604020202020204" pitchFamily="34" charset="0"/>
                <a:cs typeface="Arial" panose="020B0604020202020204" pitchFamily="34" charset="0"/>
                <a:sym typeface="Calibri"/>
                <a:rtl val="0"/>
              </a:rPr>
              <a:t>delivery.</a:t>
            </a:r>
          </a:p>
          <a:p>
            <a:pPr marL="342900" lvl="0" indent="-342900">
              <a:spcBef>
                <a:spcPts val="0"/>
              </a:spcBef>
              <a:buClrTx/>
              <a:buSzTx/>
              <a:buFont typeface="Arial" panose="020B0604020202020204" pitchFamily="34" charset="0"/>
              <a:buChar char="•"/>
              <a:tabLst>
                <a:tab pos="342900" algn="l"/>
              </a:tabLst>
              <a:defRPr/>
            </a:pPr>
            <a:endParaRPr lang="en-ZA" sz="1700" dirty="0" smtClean="0">
              <a:solidFill>
                <a:prstClr val="black"/>
              </a:solidFill>
              <a:latin typeface="Arial" panose="020B0604020202020204" pitchFamily="34" charset="0"/>
              <a:cs typeface="Arial" panose="020B0604020202020204" pitchFamily="34" charset="0"/>
              <a:sym typeface="Calibri"/>
              <a:rtl val="0"/>
            </a:endParaRPr>
          </a:p>
          <a:p>
            <a:pPr marL="342900" indent="-342900">
              <a:spcBef>
                <a:spcPts val="0"/>
              </a:spcBef>
              <a:buClrTx/>
              <a:buSzTx/>
              <a:buFont typeface="Arial" panose="020B0604020202020204" pitchFamily="34" charset="0"/>
              <a:buChar char="•"/>
              <a:tabLst>
                <a:tab pos="342900" algn="l"/>
              </a:tabLst>
              <a:defRPr/>
            </a:pPr>
            <a:r>
              <a:rPr lang="en-ZA" sz="1700" kern="0" dirty="0" smtClean="0">
                <a:solidFill>
                  <a:prstClr val="black"/>
                </a:solidFill>
                <a:latin typeface="Arial" panose="020B0604020202020204" pitchFamily="34" charset="0"/>
                <a:cs typeface="Arial" panose="020B0604020202020204" pitchFamily="34" charset="0"/>
                <a:sym typeface="Calibri"/>
                <a:rtl val="0"/>
              </a:rPr>
              <a:t>Increase </a:t>
            </a:r>
            <a:r>
              <a:rPr lang="en-ZA" sz="1700" kern="0" dirty="0">
                <a:solidFill>
                  <a:prstClr val="black"/>
                </a:solidFill>
                <a:latin typeface="Arial" panose="020B0604020202020204" pitchFamily="34" charset="0"/>
                <a:cs typeface="Arial" panose="020B0604020202020204" pitchFamily="34" charset="0"/>
                <a:sym typeface="Calibri"/>
                <a:rtl val="0"/>
              </a:rPr>
              <a:t>urgency to revitalise the Primary Health Care platform of health care delivery by:</a:t>
            </a:r>
          </a:p>
          <a:p>
            <a:pPr marL="274320" lvl="1" indent="0">
              <a:spcBef>
                <a:spcPts val="0"/>
              </a:spcBef>
              <a:buClrTx/>
              <a:buNone/>
              <a:tabLst>
                <a:tab pos="342900" algn="l"/>
              </a:tabLst>
              <a:defRPr/>
            </a:pPr>
            <a:r>
              <a:rPr lang="en-ZA" sz="1300" kern="0" dirty="0" smtClean="0">
                <a:solidFill>
                  <a:prstClr val="black"/>
                </a:solidFill>
                <a:latin typeface="Arial" panose="020B0604020202020204" pitchFamily="34" charset="0"/>
                <a:cs typeface="Arial" panose="020B0604020202020204" pitchFamily="34" charset="0"/>
                <a:sym typeface="Calibri"/>
                <a:rtl val="0"/>
              </a:rPr>
              <a:t>- Expanding </a:t>
            </a:r>
            <a:r>
              <a:rPr lang="en-ZA" sz="1300" kern="0" dirty="0">
                <a:solidFill>
                  <a:prstClr val="black"/>
                </a:solidFill>
                <a:latin typeface="Arial" panose="020B0604020202020204" pitchFamily="34" charset="0"/>
                <a:cs typeface="Arial" panose="020B0604020202020204" pitchFamily="34" charset="0"/>
                <a:sym typeface="Calibri"/>
                <a:rtl val="0"/>
              </a:rPr>
              <a:t>the implementation of the Ideal Clinic Programme  </a:t>
            </a:r>
          </a:p>
          <a:p>
            <a:pPr marL="274320" lvl="1" indent="0">
              <a:spcBef>
                <a:spcPts val="0"/>
              </a:spcBef>
              <a:buClrTx/>
              <a:buNone/>
              <a:tabLst>
                <a:tab pos="342900" algn="l"/>
              </a:tabLst>
              <a:defRPr/>
            </a:pPr>
            <a:r>
              <a:rPr lang="en-ZA" sz="1300" kern="0" dirty="0" smtClean="0">
                <a:solidFill>
                  <a:prstClr val="black"/>
                </a:solidFill>
                <a:latin typeface="Arial" panose="020B0604020202020204" pitchFamily="34" charset="0"/>
                <a:cs typeface="Arial" panose="020B0604020202020204" pitchFamily="34" charset="0"/>
                <a:sym typeface="Calibri"/>
                <a:rtl val="0"/>
              </a:rPr>
              <a:t>- Mobilising </a:t>
            </a:r>
            <a:r>
              <a:rPr lang="en-ZA" sz="1300" kern="0" dirty="0">
                <a:solidFill>
                  <a:prstClr val="black"/>
                </a:solidFill>
                <a:latin typeface="Arial" panose="020B0604020202020204" pitchFamily="34" charset="0"/>
                <a:cs typeface="Arial" panose="020B0604020202020204" pitchFamily="34" charset="0"/>
                <a:sym typeface="Calibri"/>
                <a:rtl val="0"/>
              </a:rPr>
              <a:t>resources for the implementation of the Community Health Worker  </a:t>
            </a:r>
            <a:r>
              <a:rPr lang="en-ZA" sz="1300" kern="0" dirty="0" smtClean="0">
                <a:solidFill>
                  <a:prstClr val="black"/>
                </a:solidFill>
                <a:latin typeface="Arial" panose="020B0604020202020204" pitchFamily="34" charset="0"/>
                <a:cs typeface="Arial" panose="020B0604020202020204" pitchFamily="34" charset="0"/>
                <a:sym typeface="Calibri"/>
                <a:rtl val="0"/>
              </a:rPr>
              <a:t>Programme.</a:t>
            </a:r>
            <a:endParaRPr lang="en-ZA" sz="1300" kern="0" dirty="0">
              <a:solidFill>
                <a:prstClr val="black"/>
              </a:solidFill>
              <a:latin typeface="Arial" panose="020B0604020202020204" pitchFamily="34" charset="0"/>
              <a:cs typeface="Arial" panose="020B0604020202020204" pitchFamily="34" charset="0"/>
              <a:sym typeface="Calibri"/>
              <a:rtl val="0"/>
            </a:endParaRPr>
          </a:p>
          <a:p>
            <a:pPr marL="342900" lvl="0" indent="-342900">
              <a:spcBef>
                <a:spcPts val="0"/>
              </a:spcBef>
              <a:buClrTx/>
              <a:buSzTx/>
              <a:buFont typeface="Arial" panose="020B0604020202020204" pitchFamily="34" charset="0"/>
              <a:buChar char="•"/>
              <a:tabLst>
                <a:tab pos="342900" algn="l"/>
              </a:tabLst>
              <a:defRPr/>
            </a:pPr>
            <a:endParaRPr lang="en-ZA" sz="1700" dirty="0" smtClean="0">
              <a:solidFill>
                <a:prstClr val="black"/>
              </a:solidFill>
              <a:latin typeface="Arial" panose="020B0604020202020204" pitchFamily="34" charset="0"/>
              <a:cs typeface="Arial" panose="020B0604020202020204" pitchFamily="34" charset="0"/>
              <a:sym typeface="Calibri"/>
              <a:rtl val="0"/>
            </a:endParaRPr>
          </a:p>
          <a:p>
            <a:pPr marL="342900" lvl="0" indent="-342900">
              <a:spcBef>
                <a:spcPts val="0"/>
              </a:spcBef>
              <a:buClrTx/>
              <a:buSzTx/>
              <a:buFont typeface="Arial" panose="020B0604020202020204" pitchFamily="34" charset="0"/>
              <a:buChar char="•"/>
              <a:tabLst>
                <a:tab pos="342900" algn="l"/>
              </a:tabLst>
              <a:defRPr/>
            </a:pPr>
            <a:r>
              <a:rPr lang="en-ZA" sz="1700" kern="0" dirty="0" smtClean="0">
                <a:solidFill>
                  <a:prstClr val="black"/>
                </a:solidFill>
                <a:latin typeface="Arial" panose="020B0604020202020204" pitchFamily="34" charset="0"/>
                <a:cs typeface="Arial" panose="020B0604020202020204" pitchFamily="34" charset="0"/>
                <a:sym typeface="Calibri"/>
                <a:rtl val="0"/>
              </a:rPr>
              <a:t>Implement </a:t>
            </a:r>
            <a:r>
              <a:rPr lang="en-ZA" sz="1700" kern="0" dirty="0">
                <a:solidFill>
                  <a:prstClr val="black"/>
                </a:solidFill>
                <a:latin typeface="Arial" panose="020B0604020202020204" pitchFamily="34" charset="0"/>
                <a:cs typeface="Arial" panose="020B0604020202020204" pitchFamily="34" charset="0"/>
                <a:sym typeface="Calibri"/>
                <a:rtl val="0"/>
              </a:rPr>
              <a:t>focused interventions to improve quality of health care across all levels of public sector – </a:t>
            </a:r>
            <a:r>
              <a:rPr lang="en-ZA" sz="1700" kern="0" dirty="0" smtClean="0">
                <a:solidFill>
                  <a:prstClr val="black"/>
                </a:solidFill>
                <a:latin typeface="Arial" panose="020B0604020202020204" pitchFamily="34" charset="0"/>
                <a:cs typeface="Arial" panose="020B0604020202020204" pitchFamily="34" charset="0"/>
                <a:sym typeface="Calibri"/>
                <a:rtl val="0"/>
              </a:rPr>
              <a:t>e.g. interventions </a:t>
            </a:r>
            <a:r>
              <a:rPr lang="en-ZA" sz="1700" kern="0" dirty="0">
                <a:solidFill>
                  <a:prstClr val="black"/>
                </a:solidFill>
                <a:latin typeface="Arial" panose="020B0604020202020204" pitchFamily="34" charset="0"/>
                <a:cs typeface="Arial" panose="020B0604020202020204" pitchFamily="34" charset="0"/>
                <a:sym typeface="Calibri"/>
                <a:rtl val="0"/>
              </a:rPr>
              <a:t>to drastically </a:t>
            </a:r>
            <a:r>
              <a:rPr lang="en-ZA" sz="1700" kern="0" dirty="0" smtClean="0">
                <a:solidFill>
                  <a:prstClr val="black"/>
                </a:solidFill>
                <a:latin typeface="Arial" panose="020B0604020202020204" pitchFamily="34" charset="0"/>
                <a:cs typeface="Arial" panose="020B0604020202020204" pitchFamily="34" charset="0"/>
                <a:sym typeface="Calibri"/>
                <a:rtl val="0"/>
              </a:rPr>
              <a:t>maternal and child health.</a:t>
            </a:r>
          </a:p>
          <a:p>
            <a:pPr marL="342900" lvl="0" indent="-342900">
              <a:spcBef>
                <a:spcPts val="0"/>
              </a:spcBef>
              <a:buClrTx/>
              <a:buSzTx/>
              <a:buFont typeface="Arial" panose="020B0604020202020204" pitchFamily="34" charset="0"/>
              <a:buChar char="•"/>
              <a:tabLst>
                <a:tab pos="342900" algn="l"/>
              </a:tabLst>
              <a:defRPr/>
            </a:pPr>
            <a:endParaRPr lang="en-ZA" sz="1700" kern="0" dirty="0" smtClean="0">
              <a:solidFill>
                <a:prstClr val="black"/>
              </a:solidFill>
              <a:latin typeface="Arial" panose="020B0604020202020204" pitchFamily="34" charset="0"/>
              <a:cs typeface="Arial" panose="020B0604020202020204" pitchFamily="34" charset="0"/>
              <a:sym typeface="Calibri"/>
              <a:rtl val="0"/>
            </a:endParaRPr>
          </a:p>
          <a:p>
            <a:pPr marL="342900" indent="-342900">
              <a:spcBef>
                <a:spcPts val="0"/>
              </a:spcBef>
              <a:buClrTx/>
              <a:buSzTx/>
              <a:buFont typeface="Arial" panose="020B0604020202020204" pitchFamily="34" charset="0"/>
              <a:buChar char="•"/>
              <a:tabLst>
                <a:tab pos="342900" algn="l"/>
              </a:tabLst>
              <a:defRPr/>
            </a:pPr>
            <a:r>
              <a:rPr lang="en-ZA" sz="1700" kern="0" dirty="0">
                <a:solidFill>
                  <a:prstClr val="black"/>
                </a:solidFill>
                <a:latin typeface="Arial" panose="020B0604020202020204" pitchFamily="34" charset="0"/>
                <a:cs typeface="Arial" panose="020B0604020202020204" pitchFamily="34" charset="0"/>
                <a:sym typeface="Calibri"/>
                <a:rtl val="0"/>
              </a:rPr>
              <a:t>Utilise the results of assessments conducted by the Office of Health Standards Compliance to improve quality of   </a:t>
            </a:r>
            <a:r>
              <a:rPr lang="en-ZA" sz="1700" kern="0" dirty="0" smtClean="0">
                <a:solidFill>
                  <a:prstClr val="black"/>
                </a:solidFill>
                <a:latin typeface="Arial" panose="020B0604020202020204" pitchFamily="34" charset="0"/>
                <a:cs typeface="Arial" panose="020B0604020202020204" pitchFamily="34" charset="0"/>
                <a:sym typeface="Calibri"/>
                <a:rtl val="0"/>
              </a:rPr>
              <a:t>care. </a:t>
            </a:r>
          </a:p>
          <a:p>
            <a:pPr marL="342900" indent="-342900">
              <a:spcBef>
                <a:spcPts val="0"/>
              </a:spcBef>
              <a:buClrTx/>
              <a:buSzTx/>
              <a:buFont typeface="Arial" panose="020B0604020202020204" pitchFamily="34" charset="0"/>
              <a:buChar char="•"/>
              <a:tabLst>
                <a:tab pos="342900" algn="l"/>
              </a:tabLst>
              <a:defRPr/>
            </a:pPr>
            <a:endParaRPr lang="en-ZA" sz="1700" kern="0" dirty="0" smtClean="0">
              <a:solidFill>
                <a:prstClr val="black"/>
              </a:solidFill>
              <a:latin typeface="Arial" panose="020B0604020202020204" pitchFamily="34" charset="0"/>
              <a:cs typeface="Arial" panose="020B0604020202020204" pitchFamily="34" charset="0"/>
              <a:sym typeface="Calibri"/>
              <a:rtl val="0"/>
            </a:endParaRPr>
          </a:p>
          <a:p>
            <a:pPr marL="342900" lvl="0" indent="-342900">
              <a:spcBef>
                <a:spcPts val="0"/>
              </a:spcBef>
              <a:buClrTx/>
              <a:buSzTx/>
              <a:buFont typeface="Arial" panose="020B0604020202020204" pitchFamily="34" charset="0"/>
              <a:buChar char="•"/>
              <a:tabLst>
                <a:tab pos="342900" algn="l"/>
              </a:tabLst>
              <a:defRPr/>
            </a:pPr>
            <a:r>
              <a:rPr lang="en-ZA" sz="1700" kern="0" dirty="0">
                <a:solidFill>
                  <a:prstClr val="black"/>
                </a:solidFill>
                <a:latin typeface="Arial" panose="020B0604020202020204" pitchFamily="34" charset="0"/>
                <a:cs typeface="Arial" panose="020B0604020202020204" pitchFamily="34" charset="0"/>
                <a:sym typeface="Calibri"/>
                <a:rtl val="0"/>
              </a:rPr>
              <a:t>Continue the best practice of intersectoral collaboration – </a:t>
            </a:r>
            <a:r>
              <a:rPr lang="en-ZA" sz="1700" kern="0" dirty="0" err="1">
                <a:solidFill>
                  <a:prstClr val="black"/>
                </a:solidFill>
                <a:latin typeface="Arial" panose="020B0604020202020204" pitchFamily="34" charset="0"/>
                <a:cs typeface="Arial" panose="020B0604020202020204" pitchFamily="34" charset="0"/>
                <a:sym typeface="Calibri"/>
                <a:rtl val="0"/>
              </a:rPr>
              <a:t>eg</a:t>
            </a:r>
            <a:r>
              <a:rPr lang="en-ZA" sz="1700" kern="0" dirty="0">
                <a:solidFill>
                  <a:prstClr val="black"/>
                </a:solidFill>
                <a:latin typeface="Arial" panose="020B0604020202020204" pitchFamily="34" charset="0"/>
                <a:cs typeface="Arial" panose="020B0604020202020204" pitchFamily="34" charset="0"/>
                <a:sym typeface="Calibri"/>
                <a:rtl val="0"/>
              </a:rPr>
              <a:t>. with </a:t>
            </a:r>
            <a:r>
              <a:rPr lang="en-ZA" sz="1700" kern="0" dirty="0" smtClean="0">
                <a:solidFill>
                  <a:prstClr val="black"/>
                </a:solidFill>
                <a:latin typeface="Arial" panose="020B0604020202020204" pitchFamily="34" charset="0"/>
                <a:cs typeface="Arial" panose="020B0604020202020204" pitchFamily="34" charset="0"/>
                <a:sym typeface="Calibri"/>
                <a:rtl val="0"/>
              </a:rPr>
              <a:t>Department of Home Affairs, Department of Basic Education </a:t>
            </a:r>
            <a:r>
              <a:rPr lang="en-ZA" sz="1700" kern="0" dirty="0">
                <a:solidFill>
                  <a:prstClr val="black"/>
                </a:solidFill>
                <a:latin typeface="Arial" panose="020B0604020202020204" pitchFamily="34" charset="0"/>
                <a:cs typeface="Arial" panose="020B0604020202020204" pitchFamily="34" charset="0"/>
                <a:sym typeface="Calibri"/>
                <a:rtl val="0"/>
              </a:rPr>
              <a:t>and </a:t>
            </a:r>
            <a:r>
              <a:rPr lang="en-ZA" sz="1700" kern="0" dirty="0" smtClean="0">
                <a:solidFill>
                  <a:prstClr val="black"/>
                </a:solidFill>
                <a:latin typeface="Arial" panose="020B0604020202020204" pitchFamily="34" charset="0"/>
                <a:cs typeface="Arial" panose="020B0604020202020204" pitchFamily="34" charset="0"/>
                <a:sym typeface="Calibri"/>
                <a:rtl val="0"/>
              </a:rPr>
              <a:t>Department of Social Development.</a:t>
            </a:r>
            <a:endParaRPr lang="en-ZA" sz="1700" kern="0" dirty="0">
              <a:solidFill>
                <a:prstClr val="black"/>
              </a:solidFill>
              <a:latin typeface="Arial" panose="020B0604020202020204" pitchFamily="34" charset="0"/>
              <a:cs typeface="Arial" panose="020B0604020202020204" pitchFamily="34" charset="0"/>
              <a:sym typeface="Calibri"/>
              <a:rtl val="0"/>
            </a:endParaRPr>
          </a:p>
          <a:p>
            <a:pPr marL="342900" indent="-342900">
              <a:spcBef>
                <a:spcPts val="0"/>
              </a:spcBef>
              <a:buClrTx/>
              <a:buSzTx/>
              <a:buFont typeface="Arial" panose="020B0604020202020204" pitchFamily="34" charset="0"/>
              <a:buChar char="•"/>
              <a:tabLst>
                <a:tab pos="342900" algn="l"/>
              </a:tabLst>
              <a:defRPr/>
            </a:pPr>
            <a:endParaRPr lang="en-ZA" sz="1700" kern="0" dirty="0">
              <a:solidFill>
                <a:prstClr val="black"/>
              </a:solidFill>
              <a:latin typeface="Arial" panose="020B0604020202020204" pitchFamily="34" charset="0"/>
              <a:cs typeface="Arial" panose="020B0604020202020204" pitchFamily="34" charset="0"/>
              <a:sym typeface="Calibri"/>
              <a:rtl val="0"/>
            </a:endParaRPr>
          </a:p>
          <a:p>
            <a:pPr marL="342900" lvl="0" indent="-342900">
              <a:spcBef>
                <a:spcPts val="0"/>
              </a:spcBef>
              <a:buClrTx/>
              <a:buSzTx/>
              <a:buFont typeface="Arial" panose="020B0604020202020204" pitchFamily="34" charset="0"/>
              <a:buChar char="•"/>
              <a:tabLst>
                <a:tab pos="342900" algn="l"/>
              </a:tabLst>
              <a:defRPr/>
            </a:pPr>
            <a:endParaRPr lang="en-ZA" sz="1700" kern="0" dirty="0" smtClean="0">
              <a:solidFill>
                <a:prstClr val="black"/>
              </a:solidFill>
              <a:latin typeface="Arial" panose="020B0604020202020204" pitchFamily="34" charset="0"/>
              <a:cs typeface="Arial" panose="020B0604020202020204" pitchFamily="34" charset="0"/>
              <a:sym typeface="Calibri"/>
              <a:rtl val="0"/>
            </a:endParaRPr>
          </a:p>
          <a:p>
            <a:pPr marL="285750" lvl="0" indent="-285750">
              <a:spcBef>
                <a:spcPts val="0"/>
              </a:spcBef>
              <a:buClrTx/>
              <a:buSzTx/>
              <a:buFont typeface="Arial" panose="020B0604020202020204" pitchFamily="34" charset="0"/>
              <a:buChar char="•"/>
              <a:defRPr/>
            </a:pPr>
            <a:endParaRPr lang="en-ZA" sz="1700" dirty="0" smtClean="0">
              <a:solidFill>
                <a:prstClr val="black"/>
              </a:solidFill>
              <a:latin typeface="Arial" panose="020B0604020202020204" pitchFamily="34" charset="0"/>
              <a:cs typeface="Arial" panose="020B0604020202020204" pitchFamily="34" charset="0"/>
              <a:sym typeface="Calibri"/>
              <a:rtl val="0"/>
            </a:endParaRPr>
          </a:p>
          <a:p>
            <a:pPr marL="285750" indent="-285750">
              <a:spcBef>
                <a:spcPts val="0"/>
              </a:spcBef>
              <a:buClrTx/>
              <a:buSzTx/>
              <a:buFont typeface="Arial" panose="020B0604020202020204" pitchFamily="34" charset="0"/>
              <a:buChar char="•"/>
              <a:tabLst>
                <a:tab pos="342900" algn="l"/>
              </a:tabLst>
              <a:defRPr/>
            </a:pPr>
            <a:endParaRPr lang="en-ZA" sz="1700" kern="0" dirty="0" smtClean="0">
              <a:solidFill>
                <a:prstClr val="black"/>
              </a:solidFill>
              <a:latin typeface="Arial" panose="020B0604020202020204" pitchFamily="34" charset="0"/>
              <a:cs typeface="Arial" panose="020B0604020202020204" pitchFamily="34" charset="0"/>
              <a:sym typeface="Calibri"/>
              <a:rtl val="0"/>
            </a:endParaRPr>
          </a:p>
          <a:p>
            <a:pPr marL="347663" lvl="0" indent="-58738">
              <a:spcBef>
                <a:spcPts val="0"/>
              </a:spcBef>
              <a:buClrTx/>
              <a:buSzTx/>
              <a:buNone/>
              <a:defRPr/>
            </a:pPr>
            <a:endParaRPr lang="en-ZA" sz="1700" dirty="0">
              <a:solidFill>
                <a:prstClr val="black"/>
              </a:solidFill>
              <a:latin typeface="Arial" panose="020B0604020202020204" pitchFamily="34" charset="0"/>
              <a:cs typeface="Arial" panose="020B0604020202020204" pitchFamily="34" charset="0"/>
              <a:sym typeface="Calibri"/>
              <a:rtl val="0"/>
            </a:endParaRPr>
          </a:p>
          <a:p>
            <a:pPr marL="0" lvl="0" indent="0">
              <a:spcBef>
                <a:spcPts val="0"/>
              </a:spcBef>
              <a:buClrTx/>
              <a:buSzTx/>
              <a:buNone/>
              <a:defRPr/>
            </a:pPr>
            <a:endParaRPr lang="en-ZA" sz="1700" dirty="0">
              <a:solidFill>
                <a:prstClr val="black"/>
              </a:solidFill>
              <a:latin typeface="Arial" panose="020B0604020202020204" pitchFamily="34" charset="0"/>
              <a:cs typeface="Arial" panose="020B0604020202020204" pitchFamily="34" charset="0"/>
              <a:sym typeface="Calibri"/>
              <a:rtl val="0"/>
            </a:endParaRPr>
          </a:p>
          <a:p>
            <a:endParaRPr lang="en-ZA"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43</a:t>
            </a:fld>
            <a:endParaRPr lang="en-ZA" dirty="0"/>
          </a:p>
        </p:txBody>
      </p:sp>
    </p:spTree>
    <p:extLst>
      <p:ext uri="{BB962C8B-B14F-4D97-AF65-F5344CB8AC3E}">
        <p14:creationId xmlns:p14="http://schemas.microsoft.com/office/powerpoint/2010/main" val="2201581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DPME_Induction_Slides_THANK YOU11.jpg" descr="DPME_Induction_Slides_THANK YOU11.jpg"/>
          <p:cNvPicPr>
            <a:picLocks noChangeAspect="1"/>
          </p:cNvPicPr>
          <p:nvPr/>
        </p:nvPicPr>
        <p:blipFill rotWithShape="1">
          <a:blip r:embed="rId3">
            <a:extLst/>
          </a:blip>
          <a:srcRect t="5475" b="25604"/>
          <a:stretch/>
        </p:blipFill>
        <p:spPr>
          <a:xfrm>
            <a:off x="0" y="1424609"/>
            <a:ext cx="12192000" cy="4726608"/>
          </a:xfrm>
          <a:prstGeom prst="rect">
            <a:avLst/>
          </a:prstGeom>
          <a:ln w="12700">
            <a:miter lim="400000"/>
          </a:ln>
        </p:spPr>
      </p:pic>
      <p:pic>
        <p:nvPicPr>
          <p:cNvPr id="4" name="Picture 3"/>
          <p:cNvPicPr>
            <a:picLocks noChangeAspect="1"/>
          </p:cNvPicPr>
          <p:nvPr/>
        </p:nvPicPr>
        <p:blipFill>
          <a:blip r:embed="rId4"/>
          <a:stretch>
            <a:fillRect/>
          </a:stretch>
        </p:blipFill>
        <p:spPr>
          <a:xfrm>
            <a:off x="584791" y="295492"/>
            <a:ext cx="2650949" cy="911702"/>
          </a:xfrm>
          <a:prstGeom prst="rect">
            <a:avLst/>
          </a:prstGeom>
        </p:spPr>
      </p:pic>
      <p:pic>
        <p:nvPicPr>
          <p:cNvPr id="5" name="Picture 4"/>
          <p:cNvPicPr>
            <a:picLocks noChangeAspect="1"/>
          </p:cNvPicPr>
          <p:nvPr/>
        </p:nvPicPr>
        <p:blipFill>
          <a:blip r:embed="rId5"/>
          <a:stretch>
            <a:fillRect/>
          </a:stretch>
        </p:blipFill>
        <p:spPr>
          <a:xfrm>
            <a:off x="10339626" y="236692"/>
            <a:ext cx="1058846" cy="1058846"/>
          </a:xfrm>
          <a:prstGeom prst="rect">
            <a:avLst/>
          </a:prstGeom>
        </p:spPr>
      </p:pic>
    </p:spTree>
    <p:extLst>
      <p:ext uri="{BB962C8B-B14F-4D97-AF65-F5344CB8AC3E}">
        <p14:creationId xmlns:p14="http://schemas.microsoft.com/office/powerpoint/2010/main" val="3712691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68" y="1472807"/>
            <a:ext cx="10523032" cy="4431603"/>
          </a:xfrm>
        </p:spPr>
        <p:txBody>
          <a:bodyPr>
            <a:normAutofit/>
          </a:bodyPr>
          <a:lstStyle/>
          <a:p>
            <a:pPr marL="0" lvl="0" indent="0" algn="just" defTabSz="457200">
              <a:spcBef>
                <a:spcPts val="0"/>
              </a:spcBef>
              <a:buClrTx/>
              <a:buSzTx/>
              <a:buNone/>
            </a:pPr>
            <a:r>
              <a:rPr lang="en-ZA" sz="2000" dirty="0">
                <a:solidFill>
                  <a:prstClr val="black"/>
                </a:solidFill>
                <a:latin typeface="Arial" panose="020B0604020202020204" pitchFamily="34" charset="0"/>
                <a:cs typeface="Arial" panose="020B0604020202020204" pitchFamily="34" charset="0"/>
              </a:rPr>
              <a:t>Strategic Objective: To monitor the quality of the services provided to citizens at institutional and facility level. </a:t>
            </a:r>
          </a:p>
          <a:p>
            <a:pPr marL="0" lvl="0" indent="0" algn="just" defTabSz="457200">
              <a:spcBef>
                <a:spcPts val="0"/>
              </a:spcBef>
              <a:buClrTx/>
              <a:buSzTx/>
              <a:buNone/>
            </a:pPr>
            <a:endParaRPr lang="en-ZA" sz="2000" dirty="0">
              <a:solidFill>
                <a:prstClr val="black"/>
              </a:solidFill>
              <a:latin typeface="Arial" panose="020B0604020202020204" pitchFamily="34" charset="0"/>
              <a:cs typeface="Arial" panose="020B0604020202020204" pitchFamily="34" charset="0"/>
            </a:endParaRPr>
          </a:p>
          <a:p>
            <a:pPr marL="0" lvl="0" indent="0" algn="just" defTabSz="457200">
              <a:spcBef>
                <a:spcPts val="0"/>
              </a:spcBef>
              <a:buClrTx/>
              <a:buSzTx/>
              <a:buNone/>
            </a:pPr>
            <a:r>
              <a:rPr lang="en-ZA" sz="2000" dirty="0">
                <a:solidFill>
                  <a:prstClr val="black"/>
                </a:solidFill>
                <a:latin typeface="Arial" panose="020B0604020202020204" pitchFamily="34" charset="0"/>
                <a:cs typeface="Arial" panose="020B0604020202020204" pitchFamily="34" charset="0"/>
              </a:rPr>
              <a:t>Purpose: Facilitate service delivery improvements through frontline, citizen-based monitoring and effective complaints resolution </a:t>
            </a:r>
            <a:r>
              <a:rPr lang="en-ZA" sz="2000" dirty="0" smtClean="0">
                <a:solidFill>
                  <a:prstClr val="black"/>
                </a:solidFill>
                <a:latin typeface="Arial" panose="020B0604020202020204" pitchFamily="34" charset="0"/>
                <a:cs typeface="Arial" panose="020B0604020202020204" pitchFamily="34" charset="0"/>
              </a:rPr>
              <a:t>systems. </a:t>
            </a:r>
            <a:endParaRPr lang="en-ZA" sz="2000" dirty="0">
              <a:solidFill>
                <a:prstClr val="black"/>
              </a:solidFill>
              <a:latin typeface="Arial" panose="020B0604020202020204" pitchFamily="34" charset="0"/>
              <a:cs typeface="Arial" panose="020B0604020202020204" pitchFamily="34" charset="0"/>
            </a:endParaRPr>
          </a:p>
          <a:p>
            <a:pPr marL="0" lvl="0" indent="0" algn="just" defTabSz="457200">
              <a:spcBef>
                <a:spcPts val="0"/>
              </a:spcBef>
              <a:buClrTx/>
              <a:buSzTx/>
              <a:buNone/>
            </a:pPr>
            <a:endParaRPr lang="en-ZA" sz="2000" dirty="0">
              <a:solidFill>
                <a:prstClr val="black"/>
              </a:solidFill>
              <a:latin typeface="Arial" panose="020B0604020202020204" pitchFamily="34" charset="0"/>
              <a:cs typeface="Arial" panose="020B0604020202020204" pitchFamily="34" charset="0"/>
            </a:endParaRPr>
          </a:p>
          <a:p>
            <a:pPr marL="0" lvl="0" indent="0" algn="just" defTabSz="457200">
              <a:spcBef>
                <a:spcPts val="0"/>
              </a:spcBef>
              <a:buClrTx/>
              <a:buSzTx/>
              <a:buNone/>
            </a:pPr>
            <a:r>
              <a:rPr lang="en-ZA" sz="2000" dirty="0">
                <a:solidFill>
                  <a:prstClr val="black"/>
                </a:solidFill>
                <a:latin typeface="Arial" panose="020B0604020202020204" pitchFamily="34" charset="0"/>
                <a:cs typeface="Arial" panose="020B0604020202020204" pitchFamily="34" charset="0"/>
              </a:rPr>
              <a:t>Functions:</a:t>
            </a:r>
          </a:p>
          <a:p>
            <a:pPr marL="285750" lvl="0" indent="-285750" algn="just" defTabSz="457200">
              <a:spcBef>
                <a:spcPts val="0"/>
              </a:spcBef>
              <a:buClrTx/>
              <a:buSzTx/>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Develop and implement monitoring systems that are responsive to </a:t>
            </a:r>
            <a:r>
              <a:rPr lang="en-ZA" sz="2000" dirty="0" smtClean="0">
                <a:solidFill>
                  <a:prstClr val="black"/>
                </a:solidFill>
                <a:latin typeface="Arial" panose="020B0604020202020204" pitchFamily="34" charset="0"/>
                <a:cs typeface="Arial" panose="020B0604020202020204" pitchFamily="34" charset="0"/>
              </a:rPr>
              <a:t>priorities </a:t>
            </a:r>
            <a:r>
              <a:rPr lang="en-ZA" sz="2000" dirty="0">
                <a:solidFill>
                  <a:prstClr val="black"/>
                </a:solidFill>
                <a:latin typeface="Arial" panose="020B0604020202020204" pitchFamily="34" charset="0"/>
                <a:cs typeface="Arial" panose="020B0604020202020204" pitchFamily="34" charset="0"/>
              </a:rPr>
              <a:t>at policy and service delivery </a:t>
            </a:r>
            <a:r>
              <a:rPr lang="en-ZA" sz="2000" dirty="0" smtClean="0">
                <a:solidFill>
                  <a:prstClr val="black"/>
                </a:solidFill>
                <a:latin typeface="Arial" panose="020B0604020202020204" pitchFamily="34" charset="0"/>
                <a:cs typeface="Arial" panose="020B0604020202020204" pitchFamily="34" charset="0"/>
              </a:rPr>
              <a:t>level. </a:t>
            </a:r>
            <a:endParaRPr lang="en-ZA" sz="2000" dirty="0">
              <a:solidFill>
                <a:prstClr val="black"/>
              </a:solidFill>
              <a:latin typeface="Arial" panose="020B0604020202020204" pitchFamily="34" charset="0"/>
              <a:cs typeface="Arial" panose="020B0604020202020204" pitchFamily="34" charset="0"/>
            </a:endParaRPr>
          </a:p>
          <a:p>
            <a:pPr marL="285750" lvl="0" indent="-285750" algn="just" defTabSz="457200">
              <a:spcBef>
                <a:spcPts val="0"/>
              </a:spcBef>
              <a:buClrTx/>
              <a:buSzTx/>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Provide support to Political Principals on taking government to the people through the Presidential / Ministerial </a:t>
            </a:r>
            <a:r>
              <a:rPr lang="en-ZA" sz="2000" dirty="0" err="1">
                <a:solidFill>
                  <a:prstClr val="black"/>
                </a:solidFill>
                <a:latin typeface="Arial" panose="020B0604020202020204" pitchFamily="34" charset="0"/>
                <a:cs typeface="Arial" panose="020B0604020202020204" pitchFamily="34" charset="0"/>
              </a:rPr>
              <a:t>Izimbizo</a:t>
            </a:r>
            <a:r>
              <a:rPr lang="en-ZA" sz="2000" dirty="0">
                <a:solidFill>
                  <a:prstClr val="black"/>
                </a:solidFill>
                <a:latin typeface="Arial" panose="020B0604020202020204" pitchFamily="34" charset="0"/>
                <a:cs typeface="Arial" panose="020B0604020202020204" pitchFamily="34" charset="0"/>
              </a:rPr>
              <a:t> </a:t>
            </a:r>
            <a:r>
              <a:rPr lang="en-ZA" sz="2000" dirty="0" smtClean="0">
                <a:solidFill>
                  <a:prstClr val="black"/>
                </a:solidFill>
                <a:latin typeface="Arial" panose="020B0604020202020204" pitchFamily="34" charset="0"/>
                <a:cs typeface="Arial" panose="020B0604020202020204" pitchFamily="34" charset="0"/>
              </a:rPr>
              <a:t>Programmes. </a:t>
            </a:r>
            <a:endParaRPr lang="en-ZA" sz="2000" dirty="0">
              <a:solidFill>
                <a:prstClr val="black"/>
              </a:solidFill>
              <a:latin typeface="Arial" panose="020B0604020202020204" pitchFamily="34" charset="0"/>
              <a:cs typeface="Arial" panose="020B0604020202020204" pitchFamily="34" charset="0"/>
            </a:endParaRPr>
          </a:p>
          <a:p>
            <a:pPr marL="285750" lvl="0" indent="-285750" algn="just" defTabSz="457200">
              <a:spcBef>
                <a:spcPts val="0"/>
              </a:spcBef>
              <a:buClrTx/>
              <a:buSzTx/>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Establish, coordinate and enhance citizen based monitoring </a:t>
            </a:r>
            <a:r>
              <a:rPr lang="en-ZA" sz="2000" dirty="0" smtClean="0">
                <a:solidFill>
                  <a:prstClr val="black"/>
                </a:solidFill>
                <a:latin typeface="Arial" panose="020B0604020202020204" pitchFamily="34" charset="0"/>
                <a:cs typeface="Arial" panose="020B0604020202020204" pitchFamily="34" charset="0"/>
              </a:rPr>
              <a:t>systems.</a:t>
            </a:r>
            <a:endParaRPr lang="en-ZA" sz="2000" dirty="0">
              <a:solidFill>
                <a:prstClr val="black"/>
              </a:solidFill>
              <a:latin typeface="Arial" panose="020B0604020202020204" pitchFamily="34" charset="0"/>
              <a:cs typeface="Arial" panose="020B0604020202020204" pitchFamily="34" charset="0"/>
            </a:endParaRPr>
          </a:p>
          <a:p>
            <a:pPr marL="285750" lvl="0" indent="-285750" algn="just" defTabSz="457200">
              <a:spcBef>
                <a:spcPts val="0"/>
              </a:spcBef>
              <a:buClrTx/>
              <a:buSzTx/>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Manage the Presidential Hotline, coordinate and enhance complaints resolution systems in </a:t>
            </a:r>
            <a:r>
              <a:rPr lang="en-ZA" sz="2000" dirty="0" smtClean="0">
                <a:solidFill>
                  <a:prstClr val="black"/>
                </a:solidFill>
                <a:latin typeface="Arial" panose="020B0604020202020204" pitchFamily="34" charset="0"/>
                <a:cs typeface="Arial" panose="020B0604020202020204" pitchFamily="34" charset="0"/>
              </a:rPr>
              <a:t>government.</a:t>
            </a:r>
            <a:endParaRPr lang="en-ZA" sz="2000" dirty="0">
              <a:solidFill>
                <a:prstClr val="black"/>
              </a:solidFill>
              <a:latin typeface="Arial" panose="020B0604020202020204" pitchFamily="34" charset="0"/>
              <a:cs typeface="Arial" panose="020B0604020202020204" pitchFamily="34" charset="0"/>
            </a:endParaRPr>
          </a:p>
          <a:p>
            <a:pPr marL="402336" lvl="1" indent="0" algn="just">
              <a:lnSpc>
                <a:spcPct val="150000"/>
              </a:lnSpc>
              <a:buNone/>
            </a:pPr>
            <a:endParaRPr lang="en-ZA" sz="1800" dirty="0">
              <a:solidFill>
                <a:schemeClr val="tx1"/>
              </a:solidFill>
              <a:latin typeface="Arial" panose="020B0604020202020204" pitchFamily="34" charset="0"/>
              <a:ea typeface="Arial Unicode MS" pitchFamily="34" charset="-128"/>
              <a:cs typeface="Arial" panose="020B0604020202020204" pitchFamily="34" charset="0"/>
            </a:endParaRPr>
          </a:p>
        </p:txBody>
      </p:sp>
      <p:sp>
        <p:nvSpPr>
          <p:cNvPr id="4" name="Slide Number Placeholder 3"/>
          <p:cNvSpPr>
            <a:spLocks noGrp="1"/>
          </p:cNvSpPr>
          <p:nvPr>
            <p:ph type="sldNum" sz="quarter" idx="4"/>
          </p:nvPr>
        </p:nvSpPr>
        <p:spPr/>
        <p:txBody>
          <a:bodyPr/>
          <a:lstStyle/>
          <a:p>
            <a:fld id="{62AAA1A3-262B-4979-8C18-306C3DA11E9E}" type="slidenum">
              <a:rPr lang="en-ZA" smtClean="0"/>
              <a:pPr/>
              <a:t>5</a:t>
            </a:fld>
            <a:endParaRPr lang="en-ZA" dirty="0"/>
          </a:p>
        </p:txBody>
      </p:sp>
      <p:sp>
        <p:nvSpPr>
          <p:cNvPr id="8" name="Title 1"/>
          <p:cNvSpPr>
            <a:spLocks noGrp="1"/>
          </p:cNvSpPr>
          <p:nvPr>
            <p:ph type="title"/>
          </p:nvPr>
        </p:nvSpPr>
        <p:spPr>
          <a:xfrm>
            <a:off x="449768" y="248037"/>
            <a:ext cx="11617291" cy="584763"/>
          </a:xfrm>
        </p:spPr>
        <p:txBody>
          <a:bodyPr>
            <a:normAutofit fontScale="90000"/>
          </a:bodyPr>
          <a:lstStyle/>
          <a:p>
            <a:r>
              <a:rPr lang="en-ZA" sz="2400" dirty="0">
                <a:solidFill>
                  <a:schemeClr val="bg1">
                    <a:lumMod val="50000"/>
                  </a:schemeClr>
                </a:solidFill>
                <a:latin typeface="Gill Sans Light" panose="020B0302020104020203" pitchFamily="34" charset="-79"/>
                <a:cs typeface="Gill Sans Light" panose="020B0302020104020203" pitchFamily="34" charset="-79"/>
              </a:rPr>
              <a:t/>
            </a:r>
            <a:br>
              <a:rPr lang="en-ZA" sz="2400" dirty="0">
                <a:solidFill>
                  <a:schemeClr val="bg1">
                    <a:lumMod val="50000"/>
                  </a:schemeClr>
                </a:solidFill>
                <a:latin typeface="Gill Sans Light" panose="020B0302020104020203" pitchFamily="34" charset="-79"/>
                <a:cs typeface="Gill Sans Light" panose="020B0302020104020203" pitchFamily="34" charset="-79"/>
              </a:rPr>
            </a:br>
            <a:r>
              <a:rPr lang="en-ZA" sz="2400" b="1" dirty="0">
                <a:solidFill>
                  <a:schemeClr val="tx1"/>
                </a:solidFill>
                <a:latin typeface="Arial" panose="020B0604020202020204" pitchFamily="34" charset="0"/>
                <a:cs typeface="Arial" panose="020B0604020202020204" pitchFamily="34" charset="0"/>
              </a:rPr>
              <a:t>FRONTLINE MONITORING AND </a:t>
            </a:r>
            <a:r>
              <a:rPr lang="en-ZA" sz="2400" b="1" dirty="0" smtClean="0">
                <a:solidFill>
                  <a:schemeClr val="tx1"/>
                </a:solidFill>
                <a:latin typeface="Arial" panose="020B0604020202020204" pitchFamily="34" charset="0"/>
                <a:cs typeface="Arial" panose="020B0604020202020204" pitchFamily="34" charset="0"/>
              </a:rPr>
              <a:t>SUPPORT (FM&amp;S)</a:t>
            </a:r>
            <a:r>
              <a:rPr lang="en-ZA" sz="2400" dirty="0">
                <a:solidFill>
                  <a:schemeClr val="tx1"/>
                </a:solidFill>
                <a:latin typeface="Arial" panose="020B0604020202020204" pitchFamily="34" charset="0"/>
                <a:cs typeface="Arial" panose="020B0604020202020204" pitchFamily="34" charset="0"/>
              </a:rPr>
              <a:t/>
            </a:r>
            <a:br>
              <a:rPr lang="en-ZA" sz="2400" dirty="0">
                <a:solidFill>
                  <a:schemeClr val="tx1"/>
                </a:solidFill>
                <a:latin typeface="Arial" panose="020B0604020202020204" pitchFamily="34" charset="0"/>
                <a:cs typeface="Arial" panose="020B0604020202020204" pitchFamily="34" charset="0"/>
              </a:rPr>
            </a:br>
            <a:endParaRPr lang="en-ZA" sz="2400"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933661" y="156855"/>
            <a:ext cx="1629377" cy="560368"/>
          </a:xfrm>
          <a:prstGeom prst="rect">
            <a:avLst/>
          </a:prstGeom>
        </p:spPr>
      </p:pic>
      <p:pic>
        <p:nvPicPr>
          <p:cNvPr id="10" name="Picture 9"/>
          <p:cNvPicPr>
            <a:picLocks noChangeAspect="1"/>
          </p:cNvPicPr>
          <p:nvPr/>
        </p:nvPicPr>
        <p:blipFill>
          <a:blip r:embed="rId3"/>
          <a:stretch>
            <a:fillRect/>
          </a:stretch>
        </p:blipFill>
        <p:spPr>
          <a:xfrm>
            <a:off x="10876582" y="82083"/>
            <a:ext cx="742760" cy="742760"/>
          </a:xfrm>
          <a:prstGeom prst="rect">
            <a:avLst/>
          </a:prstGeom>
        </p:spPr>
      </p:pic>
    </p:spTree>
    <p:extLst>
      <p:ext uri="{BB962C8B-B14F-4D97-AF65-F5344CB8AC3E}">
        <p14:creationId xmlns:p14="http://schemas.microsoft.com/office/powerpoint/2010/main" val="3604784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defRPr/>
            </a:pPr>
            <a:r>
              <a:rPr lang="en-ZA" sz="2000" b="1" dirty="0">
                <a:solidFill>
                  <a:prstClr val="black"/>
                </a:solidFill>
                <a:latin typeface="Arial" panose="020B0604020202020204" pitchFamily="34" charset="0"/>
                <a:ea typeface="+mn-ea"/>
                <a:cs typeface="Arial" panose="020B0604020202020204" pitchFamily="34" charset="0"/>
              </a:rPr>
              <a:t>FRONTLINE MONITORING AND SUPPORT </a:t>
            </a:r>
            <a:r>
              <a:rPr lang="en-ZA" sz="2000" b="1" dirty="0" smtClean="0">
                <a:solidFill>
                  <a:prstClr val="black"/>
                </a:solidFill>
                <a:latin typeface="Arial" panose="020B0604020202020204" pitchFamily="34" charset="0"/>
                <a:ea typeface="+mn-ea"/>
                <a:cs typeface="Arial" panose="020B0604020202020204" pitchFamily="34" charset="0"/>
              </a:rPr>
              <a:t>SYSTEMS: AN INTEGRATED APPROACH</a:t>
            </a:r>
            <a:r>
              <a:rPr lang="en-ZA" sz="2000" b="1" dirty="0">
                <a:solidFill>
                  <a:prstClr val="black"/>
                </a:solidFill>
                <a:latin typeface="Arial" panose="020B0604020202020204" pitchFamily="34" charset="0"/>
                <a:ea typeface="+mn-ea"/>
                <a:cs typeface="Arial" panose="020B0604020202020204" pitchFamily="34" charset="0"/>
              </a:rPr>
              <a:t/>
            </a:r>
            <a:br>
              <a:rPr lang="en-ZA" sz="2000" b="1" dirty="0">
                <a:solidFill>
                  <a:prstClr val="black"/>
                </a:solidFill>
                <a:latin typeface="Arial" panose="020B0604020202020204" pitchFamily="34" charset="0"/>
                <a:ea typeface="+mn-ea"/>
                <a:cs typeface="Arial" panose="020B0604020202020204" pitchFamily="34" charset="0"/>
              </a:rPr>
            </a:br>
            <a:endParaRPr lang="en-ZA" dirty="0"/>
          </a:p>
        </p:txBody>
      </p:sp>
      <p:pic>
        <p:nvPicPr>
          <p:cNvPr id="5" name="Content Placeholder 4"/>
          <p:cNvPicPr>
            <a:picLocks noGrp="1" noChangeAspect="1"/>
          </p:cNvPicPr>
          <p:nvPr>
            <p:ph idx="1"/>
          </p:nvPr>
        </p:nvPicPr>
        <p:blipFill>
          <a:blip r:embed="rId2"/>
          <a:stretch>
            <a:fillRect/>
          </a:stretch>
        </p:blipFill>
        <p:spPr>
          <a:xfrm>
            <a:off x="1227909" y="1267097"/>
            <a:ext cx="9183187" cy="4441372"/>
          </a:xfrm>
          <a:prstGeom prst="rect">
            <a:avLst/>
          </a:prstGeom>
        </p:spPr>
      </p:pic>
      <p:sp>
        <p:nvSpPr>
          <p:cNvPr id="4" name="Slide Number Placeholder 3"/>
          <p:cNvSpPr>
            <a:spLocks noGrp="1"/>
          </p:cNvSpPr>
          <p:nvPr>
            <p:ph type="sldNum" sz="quarter" idx="4"/>
          </p:nvPr>
        </p:nvSpPr>
        <p:spPr/>
        <p:txBody>
          <a:bodyPr/>
          <a:lstStyle/>
          <a:p>
            <a:fld id="{62AAA1A3-262B-4979-8C18-306C3DA11E9E}" type="slidenum">
              <a:rPr lang="en-ZA" smtClean="0"/>
              <a:pPr/>
              <a:t>6</a:t>
            </a:fld>
            <a:endParaRPr lang="en-ZA" dirty="0"/>
          </a:p>
        </p:txBody>
      </p:sp>
    </p:spTree>
    <p:extLst>
      <p:ext uri="{BB962C8B-B14F-4D97-AF65-F5344CB8AC3E}">
        <p14:creationId xmlns:p14="http://schemas.microsoft.com/office/powerpoint/2010/main" val="121857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68" y="1302992"/>
            <a:ext cx="10523032" cy="4431603"/>
          </a:xfrm>
        </p:spPr>
        <p:txBody>
          <a:bodyPr>
            <a:normAutofit lnSpcReduction="10000"/>
          </a:bodyPr>
          <a:lstStyle/>
          <a:p>
            <a:pPr marL="342900" lvl="0" indent="-342900" algn="just">
              <a:lnSpc>
                <a:spcPct val="150000"/>
              </a:lnSpc>
              <a:buFont typeface="Arial" panose="020B0604020202020204" pitchFamily="34" charset="0"/>
              <a:buChar char="•"/>
              <a:defRPr/>
            </a:pPr>
            <a:r>
              <a:rPr lang="en-ZA" sz="2000" dirty="0">
                <a:solidFill>
                  <a:schemeClr val="tx1"/>
                </a:solidFill>
                <a:latin typeface="Arial" panose="020B0604020202020204" pitchFamily="34" charset="0"/>
                <a:cs typeface="Arial" panose="020B0604020202020204" pitchFamily="34" charset="0"/>
              </a:rPr>
              <a:t>Integrated approach emerged from a strategic reconfiguration process in the </a:t>
            </a:r>
            <a:r>
              <a:rPr lang="en-ZA" sz="2000" dirty="0" smtClean="0">
                <a:solidFill>
                  <a:schemeClr val="tx1"/>
                </a:solidFill>
                <a:latin typeface="Arial" panose="020B0604020202020204" pitchFamily="34" charset="0"/>
                <a:cs typeface="Arial" panose="020B0604020202020204" pitchFamily="34" charset="0"/>
              </a:rPr>
              <a:t>DPME in 2018 / 2019 financial year. </a:t>
            </a:r>
            <a:r>
              <a:rPr lang="en-ZA" sz="2000" dirty="0">
                <a:solidFill>
                  <a:schemeClr val="tx1"/>
                </a:solidFill>
                <a:latin typeface="Arial" panose="020B0604020202020204" pitchFamily="34" charset="0"/>
                <a:cs typeface="Arial" panose="020B0604020202020204" pitchFamily="34" charset="0"/>
              </a:rPr>
              <a:t>The integration brought together the </a:t>
            </a:r>
            <a:r>
              <a:rPr lang="en-ZA" sz="2000" dirty="0" smtClean="0">
                <a:solidFill>
                  <a:schemeClr val="tx1"/>
                </a:solidFill>
                <a:latin typeface="Arial" panose="020B0604020202020204" pitchFamily="34" charset="0"/>
                <a:cs typeface="Arial" panose="020B0604020202020204" pitchFamily="34" charset="0"/>
              </a:rPr>
              <a:t>methodologies and tools </a:t>
            </a:r>
            <a:r>
              <a:rPr lang="en-ZA" sz="2000" dirty="0">
                <a:solidFill>
                  <a:schemeClr val="tx1"/>
                </a:solidFill>
                <a:latin typeface="Arial" panose="020B0604020202020204" pitchFamily="34" charset="0"/>
                <a:cs typeface="Arial" panose="020B0604020202020204" pitchFamily="34" charset="0"/>
              </a:rPr>
              <a:t>of the frontline service delivery monitoring (facility-sector based), executive monitoring, citizen based monitoring and the Presidential Hotline into a seamless monitoring system. </a:t>
            </a:r>
          </a:p>
          <a:p>
            <a:pPr marL="342900" lvl="0" indent="-342900" algn="just">
              <a:lnSpc>
                <a:spcPct val="150000"/>
              </a:lnSpc>
              <a:buFont typeface="Arial" panose="020B0604020202020204" pitchFamily="34" charset="0"/>
              <a:buChar char="•"/>
              <a:defRPr/>
            </a:pPr>
            <a:r>
              <a:rPr lang="en-ZA" sz="2000" dirty="0">
                <a:solidFill>
                  <a:schemeClr val="tx1"/>
                </a:solidFill>
                <a:latin typeface="Arial" panose="020B0604020202020204" pitchFamily="34" charset="0"/>
                <a:cs typeface="Arial" panose="020B0604020202020204" pitchFamily="34" charset="0"/>
              </a:rPr>
              <a:t>The </a:t>
            </a:r>
            <a:r>
              <a:rPr lang="en-ZA" sz="2000" dirty="0" smtClean="0">
                <a:solidFill>
                  <a:schemeClr val="tx1"/>
                </a:solidFill>
                <a:latin typeface="Arial" panose="020B0604020202020204" pitchFamily="34" charset="0"/>
                <a:cs typeface="Arial" panose="020B0604020202020204" pitchFamily="34" charset="0"/>
              </a:rPr>
              <a:t>merge </a:t>
            </a:r>
            <a:r>
              <a:rPr lang="en-ZA" sz="2000" dirty="0">
                <a:solidFill>
                  <a:schemeClr val="tx1"/>
                </a:solidFill>
                <a:latin typeface="Arial" panose="020B0604020202020204" pitchFamily="34" charset="0"/>
                <a:cs typeface="Arial" panose="020B0604020202020204" pitchFamily="34" charset="0"/>
              </a:rPr>
              <a:t>was done to extend coverage of frontline monitoring, resource efficiency, enhanced effectiveness, and better coordination of frontline monitoring activities</a:t>
            </a:r>
            <a:r>
              <a:rPr lang="en-ZA" sz="2000" dirty="0" smtClean="0">
                <a:solidFill>
                  <a:schemeClr val="tx1"/>
                </a:solidFill>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defRPr/>
            </a:pPr>
            <a:r>
              <a:rPr lang="en-ZA" sz="2000" dirty="0">
                <a:solidFill>
                  <a:schemeClr val="tx1"/>
                </a:solidFill>
                <a:latin typeface="Arial" panose="020B0604020202020204" pitchFamily="34" charset="0"/>
                <a:cs typeface="Arial" panose="020B0604020202020204" pitchFamily="34" charset="0"/>
              </a:rPr>
              <a:t>Monitoring is done jointly with Office of the Premiers across sectors and the three spheres of government ( National, Provincial and Local</a:t>
            </a:r>
            <a:r>
              <a:rPr lang="en-ZA" sz="2000" dirty="0" smtClean="0">
                <a:solidFill>
                  <a:schemeClr val="tx1"/>
                </a:solidFill>
                <a:latin typeface="Arial" panose="020B0604020202020204" pitchFamily="34" charset="0"/>
                <a:cs typeface="Arial" panose="020B0604020202020204" pitchFamily="34" charset="0"/>
              </a:rPr>
              <a:t>).</a:t>
            </a:r>
            <a:endParaRPr lang="en-ZA" sz="2000" dirty="0">
              <a:solidFill>
                <a:schemeClr val="tx1"/>
              </a:solidFill>
              <a:latin typeface="Arial" panose="020B0604020202020204" pitchFamily="34" charset="0"/>
              <a:cs typeface="Arial" panose="020B0604020202020204" pitchFamily="34" charset="0"/>
            </a:endParaRPr>
          </a:p>
          <a:p>
            <a:pPr marL="0" lvl="0" indent="0" algn="just">
              <a:lnSpc>
                <a:spcPct val="150000"/>
              </a:lnSpc>
              <a:buNone/>
              <a:defRPr/>
            </a:pPr>
            <a:r>
              <a:rPr lang="en-ZA" sz="2000" dirty="0" smtClean="0">
                <a:solidFill>
                  <a:schemeClr val="tx1"/>
                </a:solidFill>
                <a:latin typeface="Arial" panose="020B0604020202020204" pitchFamily="34" charset="0"/>
                <a:cs typeface="Arial" panose="020B0604020202020204" pitchFamily="34" charset="0"/>
              </a:rPr>
              <a:t>   </a:t>
            </a:r>
            <a:endParaRPr lang="en-ZA" sz="2000" dirty="0">
              <a:solidFill>
                <a:schemeClr val="tx1"/>
              </a:solidFill>
              <a:latin typeface="Arial" panose="020B0604020202020204" pitchFamily="34" charset="0"/>
              <a:cs typeface="Arial" panose="020B0604020202020204" pitchFamily="34" charset="0"/>
            </a:endParaRPr>
          </a:p>
          <a:p>
            <a:pPr marL="402336" lvl="1" indent="0" algn="just">
              <a:lnSpc>
                <a:spcPct val="150000"/>
              </a:lnSpc>
              <a:buNone/>
            </a:pPr>
            <a:endParaRPr lang="en-ZA" sz="1800" dirty="0">
              <a:solidFill>
                <a:schemeClr val="tx1"/>
              </a:solidFill>
              <a:latin typeface="Arial" panose="020B0604020202020204" pitchFamily="34" charset="0"/>
              <a:ea typeface="Arial Unicode MS" pitchFamily="34" charset="-128"/>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AA1A3-262B-4979-8C18-306C3DA11E9E}" type="slidenum">
              <a:rPr kumimoji="0" lang="en-ZA" sz="1800" b="0" i="0" u="none" strike="noStrike" kern="1200" cap="none" spc="0" normalizeH="0" baseline="0" noProof="0" smtClean="0">
                <a:ln>
                  <a:noFill/>
                </a:ln>
                <a:solidFill>
                  <a:srgbClr val="2B142D">
                    <a:satMod val="130000"/>
                  </a:srgbClr>
                </a:solidFill>
                <a:effectLst>
                  <a:outerShdw blurRad="50000" dist="30000" dir="5400000" algn="tl" rotWithShape="0">
                    <a:srgbClr val="000000">
                      <a:alpha val="30000"/>
                    </a:srgbClr>
                  </a:outerShdw>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ZA" sz="1800" b="0" i="0" u="none" strike="noStrike" kern="1200" cap="none" spc="0" normalizeH="0" baseline="0" noProof="0" dirty="0">
              <a:ln>
                <a:noFill/>
              </a:ln>
              <a:solidFill>
                <a:srgbClr val="2B142D">
                  <a:satMod val="130000"/>
                </a:srgbClr>
              </a:solidFill>
              <a:effectLst>
                <a:outerShdw blurRad="50000" dist="30000" dir="5400000" algn="tl" rotWithShape="0">
                  <a:srgbClr val="000000">
                    <a:alpha val="30000"/>
                  </a:srgbClr>
                </a:outerShdw>
              </a:effectLst>
              <a:uLnTx/>
              <a:uFillTx/>
              <a:latin typeface="Calibri" pitchFamily="34" charset="0"/>
              <a:ea typeface="+mn-ea"/>
              <a:cs typeface="+mn-cs"/>
            </a:endParaRPr>
          </a:p>
        </p:txBody>
      </p:sp>
      <p:sp>
        <p:nvSpPr>
          <p:cNvPr id="8" name="Title 1"/>
          <p:cNvSpPr>
            <a:spLocks noGrp="1"/>
          </p:cNvSpPr>
          <p:nvPr>
            <p:ph type="title"/>
          </p:nvPr>
        </p:nvSpPr>
        <p:spPr>
          <a:xfrm>
            <a:off x="449768" y="248037"/>
            <a:ext cx="11617291" cy="584763"/>
          </a:xfrm>
        </p:spPr>
        <p:txBody>
          <a:bodyPr>
            <a:normAutofit fontScale="90000"/>
          </a:bodyPr>
          <a:lstStyle/>
          <a:p>
            <a:r>
              <a:rPr lang="en-ZA" sz="2400" dirty="0">
                <a:solidFill>
                  <a:schemeClr val="bg1">
                    <a:lumMod val="50000"/>
                  </a:schemeClr>
                </a:solidFill>
                <a:latin typeface="Gill Sans Light" panose="020B0302020104020203" pitchFamily="34" charset="-79"/>
                <a:cs typeface="Gill Sans Light" panose="020B0302020104020203" pitchFamily="34" charset="-79"/>
              </a:rPr>
              <a:t/>
            </a:r>
            <a:br>
              <a:rPr lang="en-ZA" sz="2400" dirty="0">
                <a:solidFill>
                  <a:schemeClr val="bg1">
                    <a:lumMod val="50000"/>
                  </a:schemeClr>
                </a:solidFill>
                <a:latin typeface="Gill Sans Light" panose="020B0302020104020203" pitchFamily="34" charset="-79"/>
                <a:cs typeface="Gill Sans Light" panose="020B0302020104020203" pitchFamily="34" charset="-79"/>
              </a:rPr>
            </a:br>
            <a:r>
              <a:rPr lang="en-ZA" sz="2400" b="1" dirty="0">
                <a:solidFill>
                  <a:schemeClr val="tx1"/>
                </a:solidFill>
                <a:latin typeface="Arial" panose="020B0604020202020204" pitchFamily="34" charset="0"/>
                <a:cs typeface="Arial" panose="020B0604020202020204" pitchFamily="34" charset="0"/>
              </a:rPr>
              <a:t>FRONTLINE MONITORING AND SUPPORT</a:t>
            </a:r>
            <a:r>
              <a:rPr lang="en-ZA" sz="2400" dirty="0">
                <a:solidFill>
                  <a:schemeClr val="tx1"/>
                </a:solidFill>
                <a:latin typeface="Arial" panose="020B0604020202020204" pitchFamily="34" charset="0"/>
                <a:cs typeface="Arial" panose="020B0604020202020204" pitchFamily="34" charset="0"/>
              </a:rPr>
              <a:t/>
            </a:r>
            <a:br>
              <a:rPr lang="en-ZA" sz="2400" dirty="0">
                <a:solidFill>
                  <a:schemeClr val="tx1"/>
                </a:solidFill>
                <a:latin typeface="Arial" panose="020B0604020202020204" pitchFamily="34" charset="0"/>
                <a:cs typeface="Arial" panose="020B0604020202020204" pitchFamily="34" charset="0"/>
              </a:rPr>
            </a:br>
            <a:endParaRPr lang="en-ZA" sz="2400"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933661" y="156855"/>
            <a:ext cx="1629377" cy="560368"/>
          </a:xfrm>
          <a:prstGeom prst="rect">
            <a:avLst/>
          </a:prstGeom>
        </p:spPr>
      </p:pic>
      <p:pic>
        <p:nvPicPr>
          <p:cNvPr id="10" name="Picture 9"/>
          <p:cNvPicPr>
            <a:picLocks noChangeAspect="1"/>
          </p:cNvPicPr>
          <p:nvPr/>
        </p:nvPicPr>
        <p:blipFill>
          <a:blip r:embed="rId3"/>
          <a:stretch>
            <a:fillRect/>
          </a:stretch>
        </p:blipFill>
        <p:spPr>
          <a:xfrm>
            <a:off x="10876582" y="82083"/>
            <a:ext cx="742760" cy="742760"/>
          </a:xfrm>
          <a:prstGeom prst="rect">
            <a:avLst/>
          </a:prstGeom>
        </p:spPr>
      </p:pic>
    </p:spTree>
    <p:extLst>
      <p:ext uri="{BB962C8B-B14F-4D97-AF65-F5344CB8AC3E}">
        <p14:creationId xmlns:p14="http://schemas.microsoft.com/office/powerpoint/2010/main" val="3140131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68" y="1302992"/>
            <a:ext cx="10523032" cy="4431603"/>
          </a:xfrm>
        </p:spPr>
        <p:txBody>
          <a:bodyPr>
            <a:normAutofit/>
          </a:bodyPr>
          <a:lstStyle/>
          <a:p>
            <a:pPr lvl="0">
              <a:buFont typeface="Arial" panose="020B0604020202020204" pitchFamily="34" charset="0"/>
              <a:buChar char="•"/>
            </a:pPr>
            <a:endParaRPr lang="en-ZA" sz="2000" b="1" dirty="0" smtClean="0">
              <a:solidFill>
                <a:schemeClr val="tx1"/>
              </a:solidFill>
              <a:latin typeface="Arial" panose="020B0604020202020204" pitchFamily="34" charset="0"/>
              <a:cs typeface="Arial" panose="020B0604020202020204" pitchFamily="34" charset="0"/>
            </a:endParaRPr>
          </a:p>
          <a:p>
            <a:pPr marL="82296" lvl="0" indent="0">
              <a:buNone/>
            </a:pPr>
            <a:r>
              <a:rPr lang="en-ZA" sz="2000" b="1" dirty="0" smtClean="0">
                <a:solidFill>
                  <a:schemeClr val="tx1"/>
                </a:solidFill>
                <a:latin typeface="Arial" panose="020B0604020202020204" pitchFamily="34" charset="0"/>
                <a:cs typeface="Arial" panose="020B0604020202020204" pitchFamily="34" charset="0"/>
              </a:rPr>
              <a:t>Approaches Based on the Change</a:t>
            </a:r>
          </a:p>
          <a:p>
            <a:pPr marL="82296" lvl="0" indent="0">
              <a:buNone/>
            </a:pPr>
            <a:endParaRPr lang="en-ZA" sz="2000" dirty="0">
              <a:solidFill>
                <a:schemeClr val="tx1"/>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n-ZA" sz="2000" dirty="0" smtClean="0">
                <a:solidFill>
                  <a:schemeClr val="tx1"/>
                </a:solidFill>
                <a:latin typeface="Arial" panose="020B0604020202020204" pitchFamily="34" charset="0"/>
                <a:cs typeface="Arial" panose="020B0604020202020204" pitchFamily="34" charset="0"/>
              </a:rPr>
              <a:t>An </a:t>
            </a:r>
            <a:r>
              <a:rPr lang="en-ZA" sz="2000" dirty="0">
                <a:solidFill>
                  <a:schemeClr val="tx1"/>
                </a:solidFill>
                <a:latin typeface="Arial" panose="020B0604020202020204" pitchFamily="34" charset="0"/>
                <a:cs typeface="Arial" panose="020B0604020202020204" pitchFamily="34" charset="0"/>
              </a:rPr>
              <a:t>area-based geographical model of monitoring, which included sector monitoring of facilities and projects, with an emphasis on the coordination of government </a:t>
            </a:r>
            <a:r>
              <a:rPr lang="en-ZA" sz="2000" dirty="0" smtClean="0">
                <a:solidFill>
                  <a:schemeClr val="tx1"/>
                </a:solidFill>
                <a:latin typeface="Arial" panose="020B0604020202020204" pitchFamily="34" charset="0"/>
                <a:cs typeface="Arial" panose="020B0604020202020204" pitchFamily="34" charset="0"/>
              </a:rPr>
              <a:t>stakeholders across all spheres of government </a:t>
            </a:r>
            <a:r>
              <a:rPr lang="en-ZA" sz="2000" dirty="0">
                <a:solidFill>
                  <a:schemeClr val="tx1"/>
                </a:solidFill>
                <a:latin typeface="Arial" panose="020B0604020202020204" pitchFamily="34" charset="0"/>
                <a:cs typeface="Arial" panose="020B0604020202020204" pitchFamily="34" charset="0"/>
              </a:rPr>
              <a:t>in identification of challenges facing communities and in improving of services. </a:t>
            </a:r>
            <a:endParaRPr lang="en-US" sz="2000" dirty="0">
              <a:solidFill>
                <a:schemeClr val="tx1"/>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n-ZA" sz="2000" dirty="0">
                <a:solidFill>
                  <a:schemeClr val="tx1"/>
                </a:solidFill>
                <a:latin typeface="Arial" panose="020B0604020202020204" pitchFamily="34" charset="0"/>
                <a:cs typeface="Arial" panose="020B0604020202020204" pitchFamily="34" charset="0"/>
              </a:rPr>
              <a:t>Sector based monitoring around national and presidential priorities, based on the executive monitoring approach.</a:t>
            </a:r>
            <a:endParaRPr lang="en-US" sz="2000" dirty="0">
              <a:solidFill>
                <a:schemeClr val="tx1"/>
              </a:solidFill>
              <a:latin typeface="Arial" panose="020B0604020202020204" pitchFamily="34" charset="0"/>
              <a:cs typeface="Arial" panose="020B0604020202020204" pitchFamily="34" charset="0"/>
            </a:endParaRPr>
          </a:p>
          <a:p>
            <a:pPr lvl="0">
              <a:buFont typeface="Arial" panose="020B0604020202020204" pitchFamily="34" charset="0"/>
              <a:buChar char="•"/>
            </a:pPr>
            <a:r>
              <a:rPr lang="en-ZA" sz="2000" dirty="0">
                <a:solidFill>
                  <a:schemeClr val="tx1"/>
                </a:solidFill>
                <a:latin typeface="Arial" panose="020B0604020202020204" pitchFamily="34" charset="0"/>
                <a:cs typeface="Arial" panose="020B0604020202020204" pitchFamily="34" charset="0"/>
              </a:rPr>
              <a:t>A rapid response approach, in terms of the Interministerial Committees: Comprehensive Social Protection and the North West Intervention 100.</a:t>
            </a:r>
            <a:endParaRPr lang="en-US" sz="2000" dirty="0">
              <a:solidFill>
                <a:schemeClr val="tx1"/>
              </a:solidFill>
              <a:latin typeface="Arial" panose="020B0604020202020204" pitchFamily="34" charset="0"/>
              <a:cs typeface="Arial" panose="020B0604020202020204" pitchFamily="34" charset="0"/>
            </a:endParaRPr>
          </a:p>
          <a:p>
            <a:pPr marL="0" lvl="0" indent="0" algn="just">
              <a:lnSpc>
                <a:spcPct val="150000"/>
              </a:lnSpc>
              <a:buNone/>
              <a:defRPr/>
            </a:pPr>
            <a:r>
              <a:rPr lang="en-ZA" sz="2000" b="1" dirty="0" smtClean="0">
                <a:solidFill>
                  <a:schemeClr val="tx1"/>
                </a:solidFill>
                <a:latin typeface="Arial" panose="020B0604020202020204" pitchFamily="34" charset="0"/>
                <a:cs typeface="Arial" panose="020B0604020202020204" pitchFamily="34" charset="0"/>
              </a:rPr>
              <a:t>   </a:t>
            </a:r>
            <a:endParaRPr lang="en-ZA" sz="2000" b="1" dirty="0">
              <a:solidFill>
                <a:schemeClr val="tx1"/>
              </a:solidFill>
              <a:latin typeface="Arial" panose="020B0604020202020204" pitchFamily="34" charset="0"/>
              <a:cs typeface="Arial" panose="020B0604020202020204" pitchFamily="34" charset="0"/>
            </a:endParaRPr>
          </a:p>
          <a:p>
            <a:pPr marL="402336" lvl="1" indent="0" algn="just">
              <a:lnSpc>
                <a:spcPct val="150000"/>
              </a:lnSpc>
              <a:buNone/>
            </a:pPr>
            <a:endParaRPr lang="en-ZA" sz="1800" dirty="0">
              <a:solidFill>
                <a:schemeClr val="tx1"/>
              </a:solidFill>
              <a:latin typeface="Arial" panose="020B0604020202020204" pitchFamily="34" charset="0"/>
              <a:ea typeface="Arial Unicode MS" pitchFamily="34" charset="-128"/>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AAA1A3-262B-4979-8C18-306C3DA11E9E}" type="slidenum">
              <a:rPr kumimoji="0" lang="en-ZA" sz="1800" b="0" i="0" u="none" strike="noStrike" kern="1200" cap="none" spc="0" normalizeH="0" baseline="0" noProof="0" smtClean="0">
                <a:ln>
                  <a:noFill/>
                </a:ln>
                <a:solidFill>
                  <a:srgbClr val="2B142D">
                    <a:satMod val="130000"/>
                  </a:srgbClr>
                </a:solidFill>
                <a:effectLst>
                  <a:outerShdw blurRad="50000" dist="30000" dir="5400000" algn="tl" rotWithShape="0">
                    <a:srgbClr val="000000">
                      <a:alpha val="30000"/>
                    </a:srgbClr>
                  </a:outerShdw>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ZA" sz="1800" b="0" i="0" u="none" strike="noStrike" kern="1200" cap="none" spc="0" normalizeH="0" baseline="0" noProof="0" dirty="0">
              <a:ln>
                <a:noFill/>
              </a:ln>
              <a:solidFill>
                <a:srgbClr val="2B142D">
                  <a:satMod val="130000"/>
                </a:srgbClr>
              </a:solidFill>
              <a:effectLst>
                <a:outerShdw blurRad="50000" dist="30000" dir="5400000" algn="tl" rotWithShape="0">
                  <a:srgbClr val="000000">
                    <a:alpha val="30000"/>
                  </a:srgbClr>
                </a:outerShdw>
              </a:effectLst>
              <a:uLnTx/>
              <a:uFillTx/>
              <a:latin typeface="Calibri" pitchFamily="34" charset="0"/>
              <a:ea typeface="+mn-ea"/>
              <a:cs typeface="+mn-cs"/>
            </a:endParaRPr>
          </a:p>
        </p:txBody>
      </p:sp>
      <p:sp>
        <p:nvSpPr>
          <p:cNvPr id="8" name="Title 1"/>
          <p:cNvSpPr>
            <a:spLocks noGrp="1"/>
          </p:cNvSpPr>
          <p:nvPr>
            <p:ph type="title"/>
          </p:nvPr>
        </p:nvSpPr>
        <p:spPr>
          <a:xfrm>
            <a:off x="449768" y="248037"/>
            <a:ext cx="11617291" cy="584763"/>
          </a:xfrm>
        </p:spPr>
        <p:txBody>
          <a:bodyPr>
            <a:normAutofit fontScale="90000"/>
          </a:bodyPr>
          <a:lstStyle/>
          <a:p>
            <a:r>
              <a:rPr lang="en-ZA" sz="2400" dirty="0">
                <a:solidFill>
                  <a:schemeClr val="bg1">
                    <a:lumMod val="50000"/>
                  </a:schemeClr>
                </a:solidFill>
                <a:latin typeface="Gill Sans Light" panose="020B0302020104020203" pitchFamily="34" charset="-79"/>
                <a:cs typeface="Gill Sans Light" panose="020B0302020104020203" pitchFamily="34" charset="-79"/>
              </a:rPr>
              <a:t/>
            </a:r>
            <a:br>
              <a:rPr lang="en-ZA" sz="2400" dirty="0">
                <a:solidFill>
                  <a:schemeClr val="bg1">
                    <a:lumMod val="50000"/>
                  </a:schemeClr>
                </a:solidFill>
                <a:latin typeface="Gill Sans Light" panose="020B0302020104020203" pitchFamily="34" charset="-79"/>
                <a:cs typeface="Gill Sans Light" panose="020B0302020104020203" pitchFamily="34" charset="-79"/>
              </a:rPr>
            </a:br>
            <a:r>
              <a:rPr lang="en-ZA" sz="2400" b="1" dirty="0">
                <a:solidFill>
                  <a:schemeClr val="tx1"/>
                </a:solidFill>
                <a:latin typeface="Arial" panose="020B0604020202020204" pitchFamily="34" charset="0"/>
                <a:cs typeface="Arial" panose="020B0604020202020204" pitchFamily="34" charset="0"/>
              </a:rPr>
              <a:t>FRONTLINE MONITORING AND SUPPORT</a:t>
            </a:r>
            <a:r>
              <a:rPr lang="en-ZA" sz="2400" dirty="0">
                <a:solidFill>
                  <a:schemeClr val="tx1"/>
                </a:solidFill>
                <a:latin typeface="Arial" panose="020B0604020202020204" pitchFamily="34" charset="0"/>
                <a:cs typeface="Arial" panose="020B0604020202020204" pitchFamily="34" charset="0"/>
              </a:rPr>
              <a:t/>
            </a:r>
            <a:br>
              <a:rPr lang="en-ZA" sz="2400" dirty="0">
                <a:solidFill>
                  <a:schemeClr val="tx1"/>
                </a:solidFill>
                <a:latin typeface="Arial" panose="020B0604020202020204" pitchFamily="34" charset="0"/>
                <a:cs typeface="Arial" panose="020B0604020202020204" pitchFamily="34" charset="0"/>
              </a:rPr>
            </a:br>
            <a:endParaRPr lang="en-ZA" sz="2400"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933661" y="156855"/>
            <a:ext cx="1629377" cy="560368"/>
          </a:xfrm>
          <a:prstGeom prst="rect">
            <a:avLst/>
          </a:prstGeom>
        </p:spPr>
      </p:pic>
      <p:pic>
        <p:nvPicPr>
          <p:cNvPr id="10" name="Picture 9"/>
          <p:cNvPicPr>
            <a:picLocks noChangeAspect="1"/>
          </p:cNvPicPr>
          <p:nvPr/>
        </p:nvPicPr>
        <p:blipFill>
          <a:blip r:embed="rId3"/>
          <a:stretch>
            <a:fillRect/>
          </a:stretch>
        </p:blipFill>
        <p:spPr>
          <a:xfrm>
            <a:off x="10876582" y="82083"/>
            <a:ext cx="742760" cy="742760"/>
          </a:xfrm>
          <a:prstGeom prst="rect">
            <a:avLst/>
          </a:prstGeom>
        </p:spPr>
      </p:pic>
    </p:spTree>
    <p:extLst>
      <p:ext uri="{BB962C8B-B14F-4D97-AF65-F5344CB8AC3E}">
        <p14:creationId xmlns:p14="http://schemas.microsoft.com/office/powerpoint/2010/main" val="2510331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b="1" dirty="0" smtClean="0">
                <a:solidFill>
                  <a:schemeClr val="tx1"/>
                </a:solidFill>
                <a:latin typeface="Arial" panose="020B0604020202020204" pitchFamily="34" charset="0"/>
                <a:cs typeface="Arial" panose="020B0604020202020204" pitchFamily="34" charset="0"/>
              </a:rPr>
              <a:t>LOGICAL </a:t>
            </a:r>
            <a:r>
              <a:rPr lang="en-ZA" sz="2200" b="1" dirty="0">
                <a:solidFill>
                  <a:schemeClr val="tx1"/>
                </a:solidFill>
                <a:latin typeface="Arial" panose="020B0604020202020204" pitchFamily="34" charset="0"/>
                <a:cs typeface="Arial" panose="020B0604020202020204" pitchFamily="34" charset="0"/>
              </a:rPr>
              <a:t>FRAMEWORK </a:t>
            </a:r>
            <a:r>
              <a:rPr lang="en-ZA" sz="2200" b="1" dirty="0" smtClean="0">
                <a:solidFill>
                  <a:schemeClr val="tx1"/>
                </a:solidFill>
                <a:latin typeface="Arial" panose="020B0604020202020204" pitchFamily="34" charset="0"/>
                <a:cs typeface="Arial" panose="020B0604020202020204" pitchFamily="34" charset="0"/>
              </a:rPr>
              <a:t>COMPONENTS CUTS ACROSS ALL THE FM&amp;S TOOLS </a:t>
            </a:r>
            <a:r>
              <a:rPr lang="en-ZA" dirty="0"/>
              <a:t/>
            </a:r>
            <a:br>
              <a:rPr lang="en-ZA" dirty="0"/>
            </a:br>
            <a:endParaRPr lang="en-ZA" dirty="0"/>
          </a:p>
        </p:txBody>
      </p:sp>
      <p:sp>
        <p:nvSpPr>
          <p:cNvPr id="3" name="Content Placeholder 2"/>
          <p:cNvSpPr>
            <a:spLocks noGrp="1"/>
          </p:cNvSpPr>
          <p:nvPr>
            <p:ph idx="1"/>
          </p:nvPr>
        </p:nvSpPr>
        <p:spPr/>
        <p:txBody>
          <a:bodyPr>
            <a:normAutofit/>
          </a:bodyPr>
          <a:lstStyle/>
          <a:p>
            <a:endParaRPr lang="en-ZA" sz="1200"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9</a:t>
            </a:fld>
            <a:endParaRPr lang="en-ZA" dirty="0"/>
          </a:p>
        </p:txBody>
      </p:sp>
      <p:graphicFrame>
        <p:nvGraphicFramePr>
          <p:cNvPr id="5" name="Diagram 4"/>
          <p:cNvGraphicFramePr/>
          <p:nvPr>
            <p:extLst>
              <p:ext uri="{D42A27DB-BD31-4B8C-83A1-F6EECF244321}">
                <p14:modId xmlns:p14="http://schemas.microsoft.com/office/powerpoint/2010/main" val="2920232533"/>
              </p:ext>
            </p:extLst>
          </p:nvPr>
        </p:nvGraphicFramePr>
        <p:xfrm>
          <a:off x="753035" y="993422"/>
          <a:ext cx="11199616" cy="527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5881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4148</TotalTime>
  <Words>3810</Words>
  <Application>Microsoft Office PowerPoint</Application>
  <PresentationFormat>Widescreen</PresentationFormat>
  <Paragraphs>519</Paragraphs>
  <Slides>44</Slides>
  <Notes>16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44</vt:i4>
      </vt:variant>
    </vt:vector>
  </HeadingPairs>
  <TitlesOfParts>
    <vt:vector size="60" baseType="lpstr">
      <vt:lpstr>Arial</vt:lpstr>
      <vt:lpstr>Arial Black</vt:lpstr>
      <vt:lpstr>Arial Unicode MS</vt:lpstr>
      <vt:lpstr>Calibri</vt:lpstr>
      <vt:lpstr>Calibri Light</vt:lpstr>
      <vt:lpstr>Georgia</vt:lpstr>
      <vt:lpstr>Gill Sans</vt:lpstr>
      <vt:lpstr>Gill Sans Light</vt:lpstr>
      <vt:lpstr>Gill Sans MT</vt:lpstr>
      <vt:lpstr>MS Mincho</vt:lpstr>
      <vt:lpstr>Noto Symbol</vt:lpstr>
      <vt:lpstr>Times New Roman</vt:lpstr>
      <vt:lpstr>Wingdings</vt:lpstr>
      <vt:lpstr>Wingdings 2</vt:lpstr>
      <vt:lpstr>1_Solstice</vt:lpstr>
      <vt:lpstr>1_Office Theme</vt:lpstr>
      <vt:lpstr>                               Frontline Monitoring and Citizen Based Monitoring Tools   </vt:lpstr>
      <vt:lpstr>OUTLINE OF THE PRESENTATION</vt:lpstr>
      <vt:lpstr>INTRODUCTION </vt:lpstr>
      <vt:lpstr>PowerPoint Presentation</vt:lpstr>
      <vt:lpstr> FRONTLINE MONITORING AND SUPPORT (FM&amp;S) </vt:lpstr>
      <vt:lpstr>FRONTLINE MONITORING AND SUPPORT SYSTEMS: AN INTEGRATED APPROACH </vt:lpstr>
      <vt:lpstr> FRONTLINE MONITORING AND SUPPORT </vt:lpstr>
      <vt:lpstr> FRONTLINE MONITORING AND SUPPORT </vt:lpstr>
      <vt:lpstr>LOGICAL FRAMEWORK COMPONENTS CUTS ACROSS ALL THE FM&amp;S TOOLS  </vt:lpstr>
      <vt:lpstr>CITIZEN BASED MONITORING (CBM)  </vt:lpstr>
      <vt:lpstr>CITIZEN BASED MONITORING  (CBM)</vt:lpstr>
      <vt:lpstr>CITIZEN BASED MONITORING: NORTHERN CAPE Phokwane </vt:lpstr>
      <vt:lpstr>PRESIDENTIAL HOTLINE (PH) </vt:lpstr>
      <vt:lpstr>PRESIDENTIAL HOTLINE</vt:lpstr>
      <vt:lpstr>TOP TEN SERVICE DELIVERY COMPLAINTS OF NATIONAL DEPARTMENTS</vt:lpstr>
      <vt:lpstr>National Departments with high call volumes as at 31 March 2019 (cumulative) </vt:lpstr>
      <vt:lpstr>KEY CHALLENGES OF THE PRESIDENTIAL HOTLINE  </vt:lpstr>
      <vt:lpstr>PowerPoint Presentation</vt:lpstr>
      <vt:lpstr>PowerPoint Presentation</vt:lpstr>
      <vt:lpstr>2018/19 OVERALL  MONITORING FINDINGS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 MAXWELE CLINIC – TRANSFORMATION OF INFRASTRUCTURE AS PART OF THE IDEAL CLINIC AND MAINTENANCE PROGRAMME</vt:lpstr>
      <vt:lpstr>EC: LOTANA CLINIC – TRANSFORMATION OF INFRASTRUCTURE  AS PART OF THE IDEAL CLINIC AND MAINTENANCE PROGRAMME</vt:lpstr>
      <vt:lpstr>PowerPoint Presentation</vt:lpstr>
      <vt:lpstr>PowerPoint Presentation</vt:lpstr>
      <vt:lpstr>PowerPoint Presentation</vt:lpstr>
      <vt:lpstr>PowerPoint Presentation</vt:lpstr>
      <vt:lpstr>PowerPoint Presentation</vt:lpstr>
      <vt:lpstr>DPME VISITS TO HEALTH FACILITIES IN NORTH WEST PROVINCE </vt:lpstr>
      <vt:lpstr>CASE STUDY – MAFIKENG PROVINCIAL HOSPITAL</vt:lpstr>
      <vt:lpstr>DPME VISIT TO MAFIKENG PROVINCIAL HOSPITAL,   RAPID RESPONSE, JULY 2017 </vt:lpstr>
      <vt:lpstr>DPME VISIT TO TLHABANE CHC, BOJANALA DISTRICT [EXECUTIVE SUPPORT, DECEMBER 2017] </vt:lpstr>
      <vt:lpstr>DPME VISIT TO TLHAKGAMENG CHC, DR RSM DISTRICT</vt:lpstr>
      <vt:lpstr>SUMMARY OF DPME OBSERVATIONS (North West)</vt:lpstr>
      <vt:lpstr>SUMMARY OF DPME OBSERVATIONS (Overall)</vt:lpstr>
      <vt:lpstr>CONCLUSIONS AND RECOMMENDATIONS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PERFORMANCE PROGRESS REPORT  PRESENTATION  9 OCTOBER 2018</dc:title>
  <dc:creator>Lawrence Ngoveni</dc:creator>
  <cp:lastModifiedBy>Masixole Zibeko</cp:lastModifiedBy>
  <cp:revision>437</cp:revision>
  <cp:lastPrinted>2019-09-13T06:42:23Z</cp:lastPrinted>
  <dcterms:modified xsi:type="dcterms:W3CDTF">2019-09-16T10:43:02Z</dcterms:modified>
</cp:coreProperties>
</file>