
<file path=[Content_Types].xml><?xml version="1.0" encoding="utf-8"?>
<Types xmlns="http://schemas.openxmlformats.org/package/2006/content-types">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Override5.xml" ContentType="application/vnd.openxmlformats-officedocument.themeOverride+xml"/>
  <Override PartName="/ppt/drawings/drawing2.xml" ContentType="application/vnd.openxmlformats-officedocument.drawingml.chartshapes+xml"/>
  <Override PartName="/ppt/charts/colors6.xml" ContentType="application/vnd.ms-office.chartcolor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charts/colors2.xml" ContentType="application/vnd.ms-office.chartcolor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2.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charts/chart3.xml" ContentType="application/vnd.openxmlformats-officedocument.drawingml.chart+xml"/>
  <Override PartName="/ppt/charts/style5.xml" ContentType="application/vnd.ms-office.chartstyle+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Default Extension="png" ContentType="image/png"/>
  <Override PartName="/ppt/notesSlides/notesSlide3.xml" ContentType="application/vnd.openxmlformats-officedocument.presentationml.notesSlide+xml"/>
  <Override PartName="/ppt/charts/style1.xml" ContentType="application/vnd.ms-office.chartstyle+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charts/style6.xml" ContentType="application/vnd.ms-office.chartstyle+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theme/themeOverride7.xml" ContentType="application/vnd.openxmlformats-officedocument.themeOverride+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theme/themeOverride3.xml" ContentType="application/vnd.openxmlformats-officedocument.themeOverride+xml"/>
  <Override PartName="/ppt/charts/colors4.xml" ContentType="application/vnd.ms-office.chartcolorstyl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charts/style3.xml" ContentType="application/vnd.ms-office.chartstyle+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theme/themeOverride8.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drawings/drawing1.xml" ContentType="application/vnd.openxmlformats-officedocument.drawingml.chartshapes+xml"/>
  <Override PartName="/ppt/slides/slide24.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Default Extension="jpeg" ContentType="image/jpeg"/>
  <Override PartName="/ppt/theme/themeOverride4.xml" ContentType="application/vnd.openxmlformats-officedocument.themeOverride+xml"/>
  <Override PartName="/ppt/charts/colors5.xml" ContentType="application/vnd.ms-office.chartcolorstyle+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bookmarkIdSeed="4">
  <p:sldMasterIdLst>
    <p:sldMasterId id="2147483648" r:id="rId1"/>
    <p:sldMasterId id="2147483751" r:id="rId2"/>
  </p:sldMasterIdLst>
  <p:notesMasterIdLst>
    <p:notesMasterId r:id="rId36"/>
  </p:notesMasterIdLst>
  <p:sldIdLst>
    <p:sldId id="538" r:id="rId3"/>
    <p:sldId id="539" r:id="rId4"/>
    <p:sldId id="540" r:id="rId5"/>
    <p:sldId id="541" r:id="rId6"/>
    <p:sldId id="542" r:id="rId7"/>
    <p:sldId id="543" r:id="rId8"/>
    <p:sldId id="544" r:id="rId9"/>
    <p:sldId id="545" r:id="rId10"/>
    <p:sldId id="546" r:id="rId11"/>
    <p:sldId id="481" r:id="rId12"/>
    <p:sldId id="439" r:id="rId13"/>
    <p:sldId id="549" r:id="rId14"/>
    <p:sldId id="279" r:id="rId15"/>
    <p:sldId id="402" r:id="rId16"/>
    <p:sldId id="556" r:id="rId17"/>
    <p:sldId id="550" r:id="rId18"/>
    <p:sldId id="558" r:id="rId19"/>
    <p:sldId id="286" r:id="rId20"/>
    <p:sldId id="490" r:id="rId21"/>
    <p:sldId id="552" r:id="rId22"/>
    <p:sldId id="560" r:id="rId23"/>
    <p:sldId id="553" r:id="rId24"/>
    <p:sldId id="451" r:id="rId25"/>
    <p:sldId id="455" r:id="rId26"/>
    <p:sldId id="555" r:id="rId27"/>
    <p:sldId id="561" r:id="rId28"/>
    <p:sldId id="562" r:id="rId29"/>
    <p:sldId id="569" r:id="rId30"/>
    <p:sldId id="563" r:id="rId31"/>
    <p:sldId id="567" r:id="rId32"/>
    <p:sldId id="570" r:id="rId33"/>
    <p:sldId id="571" r:id="rId34"/>
    <p:sldId id="566" r:id="rId35"/>
  </p:sldIdLst>
  <p:sldSz cx="9144000" cy="6858000" type="screen4x3"/>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3300"/>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11" autoAdjust="0"/>
    <p:restoredTop sz="88847" autoAdjust="0"/>
  </p:normalViewPr>
  <p:slideViewPr>
    <p:cSldViewPr snapToGrid="0">
      <p:cViewPr varScale="1">
        <p:scale>
          <a:sx n="67" d="100"/>
          <a:sy n="67" d="100"/>
        </p:scale>
        <p:origin x="-159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chartUserShapes" Target="../drawings/drawing1.xml"/><Relationship Id="rId1" Type="http://schemas.openxmlformats.org/officeDocument/2006/relationships/package" Target="../embeddings/Microsoft_Office_Excel_Worksheet2.xlsx"/><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chartUserShapes" Target="../drawings/drawing2.xml"/><Relationship Id="rId1" Type="http://schemas.openxmlformats.org/officeDocument/2006/relationships/package" Target="../embeddings/Microsoft_Office_Excel_Worksheet3.xlsx"/><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Microsoft_Office_Excel_Worksheet6.xlsx"/></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ZA" b="1" dirty="0">
                <a:latin typeface="Arial" panose="020B0604020202020204" pitchFamily="34" charset="0"/>
                <a:cs typeface="Arial" panose="020B0604020202020204" pitchFamily="34" charset="0"/>
              </a:rPr>
              <a:t>Preliminary Performance Report </a:t>
            </a:r>
            <a:r>
              <a:rPr lang="en-ZA" b="1" dirty="0" smtClean="0">
                <a:latin typeface="Arial" panose="020B0604020202020204" pitchFamily="34" charset="0"/>
                <a:cs typeface="Arial" panose="020B0604020202020204" pitchFamily="34" charset="0"/>
              </a:rPr>
              <a:t>– Q1 2019/20</a:t>
            </a:r>
            <a:endParaRPr lang="en-ZA" b="1" dirty="0">
              <a:latin typeface="Arial" panose="020B0604020202020204" pitchFamily="34" charset="0"/>
              <a:cs typeface="Arial" panose="020B0604020202020204" pitchFamily="34" charset="0"/>
            </a:endParaRPr>
          </a:p>
        </c:rich>
      </c:tx>
      <c:spPr>
        <a:noFill/>
        <a:ln>
          <a:noFill/>
        </a:ln>
        <a:effectLst/>
      </c:spPr>
    </c:title>
    <c:plotArea>
      <c:layout/>
      <c:barChart>
        <c:barDir val="col"/>
        <c:grouping val="clustered"/>
        <c:ser>
          <c:idx val="0"/>
          <c:order val="0"/>
          <c:tx>
            <c:strRef>
              <c:f>'Q1 2018 19'!$F$2</c:f>
              <c:strCache>
                <c:ptCount val="1"/>
                <c:pt idx="0">
                  <c:v>Achieved</c:v>
                </c:pt>
              </c:strCache>
            </c:strRef>
          </c:tx>
          <c:spPr>
            <a:solidFill>
              <a:srgbClr val="92D050"/>
            </a:solidFill>
            <a:ln>
              <a:noFill/>
            </a:ln>
            <a:effectLst/>
          </c:spPr>
          <c:dLbls>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 2018 19'!$E$6:$E$16</c:f>
              <c:strCache>
                <c:ptCount val="6"/>
                <c:pt idx="0">
                  <c:v>Q1 2018/19</c:v>
                </c:pt>
                <c:pt idx="1">
                  <c:v>Q2 2018/19</c:v>
                </c:pt>
                <c:pt idx="2">
                  <c:v>Q3 2018/19</c:v>
                </c:pt>
                <c:pt idx="3">
                  <c:v>Q4 2018/19</c:v>
                </c:pt>
                <c:pt idx="5">
                  <c:v>Q1 2019/20</c:v>
                </c:pt>
              </c:strCache>
            </c:strRef>
          </c:cat>
          <c:val>
            <c:numRef>
              <c:f>'Q1 2018 19'!$F$6:$F$16</c:f>
              <c:numCache>
                <c:formatCode>0.0%</c:formatCode>
                <c:ptCount val="9"/>
                <c:pt idx="0">
                  <c:v>0.71000000000000008</c:v>
                </c:pt>
                <c:pt idx="1">
                  <c:v>0.75800000000000012</c:v>
                </c:pt>
                <c:pt idx="2">
                  <c:v>0.78800000000000003</c:v>
                </c:pt>
                <c:pt idx="3">
                  <c:v>0.71900000000000008</c:v>
                </c:pt>
                <c:pt idx="5">
                  <c:v>0.75700000000000012</c:v>
                </c:pt>
              </c:numCache>
            </c:numRef>
          </c:val>
          <c:extLst xmlns:c16r2="http://schemas.microsoft.com/office/drawing/2015/06/chart">
            <c:ext xmlns:c16="http://schemas.microsoft.com/office/drawing/2014/chart" uri="{C3380CC4-5D6E-409C-BE32-E72D297353CC}">
              <c16:uniqueId val="{00000000-C48E-4848-B92D-8D30115A6DBB}"/>
            </c:ext>
          </c:extLst>
        </c:ser>
        <c:ser>
          <c:idx val="1"/>
          <c:order val="1"/>
          <c:tx>
            <c:strRef>
              <c:f>'Q1 2018 19'!$G$2</c:f>
              <c:strCache>
                <c:ptCount val="1"/>
                <c:pt idx="0">
                  <c:v>Partially Achieved</c:v>
                </c:pt>
              </c:strCache>
            </c:strRef>
          </c:tx>
          <c:spPr>
            <a:solidFill>
              <a:schemeClr val="accent2"/>
            </a:solidFill>
            <a:ln>
              <a:noFill/>
            </a:ln>
            <a:effectLst/>
          </c:spPr>
          <c:dLbls>
            <c:dLbl>
              <c:idx val="4"/>
              <c:layout>
                <c:manualLayout>
                  <c:x val="4.1420731075903503E-3"/>
                  <c:y val="2.588996470538670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C48E-4848-B92D-8D30115A6DBB}"/>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 2018 19'!$E$6:$E$16</c:f>
              <c:strCache>
                <c:ptCount val="6"/>
                <c:pt idx="0">
                  <c:v>Q1 2018/19</c:v>
                </c:pt>
                <c:pt idx="1">
                  <c:v>Q2 2018/19</c:v>
                </c:pt>
                <c:pt idx="2">
                  <c:v>Q3 2018/19</c:v>
                </c:pt>
                <c:pt idx="3">
                  <c:v>Q4 2018/19</c:v>
                </c:pt>
                <c:pt idx="5">
                  <c:v>Q1 2019/20</c:v>
                </c:pt>
              </c:strCache>
            </c:strRef>
          </c:cat>
          <c:val>
            <c:numRef>
              <c:f>'Q1 2018 19'!$G$6:$G$16</c:f>
              <c:numCache>
                <c:formatCode>0.0%</c:formatCode>
                <c:ptCount val="9"/>
                <c:pt idx="0">
                  <c:v>6.4000000000000015E-2</c:v>
                </c:pt>
                <c:pt idx="1">
                  <c:v>0.21200000000000002</c:v>
                </c:pt>
                <c:pt idx="2">
                  <c:v>6.0000000000000012E-2</c:v>
                </c:pt>
                <c:pt idx="3">
                  <c:v>6.2000000000000013E-2</c:v>
                </c:pt>
              </c:numCache>
            </c:numRef>
          </c:val>
          <c:extLst xmlns:c16r2="http://schemas.microsoft.com/office/drawing/2015/06/chart">
            <c:ext xmlns:c16="http://schemas.microsoft.com/office/drawing/2014/chart" uri="{C3380CC4-5D6E-409C-BE32-E72D297353CC}">
              <c16:uniqueId val="{00000002-C48E-4848-B92D-8D30115A6DBB}"/>
            </c:ext>
          </c:extLst>
        </c:ser>
        <c:ser>
          <c:idx val="2"/>
          <c:order val="2"/>
          <c:tx>
            <c:strRef>
              <c:f>'Q1 2018 19'!$H$2</c:f>
              <c:strCache>
                <c:ptCount val="1"/>
                <c:pt idx="0">
                  <c:v>Not achieved</c:v>
                </c:pt>
              </c:strCache>
            </c:strRef>
          </c:tx>
          <c:spPr>
            <a:solidFill>
              <a:srgbClr val="FF0000"/>
            </a:solidFill>
            <a:ln>
              <a:noFill/>
            </a:ln>
            <a:effectLst/>
          </c:spPr>
          <c:dLbls>
            <c:numFmt formatCode="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 2018 19'!$E$6:$E$16</c:f>
              <c:strCache>
                <c:ptCount val="6"/>
                <c:pt idx="0">
                  <c:v>Q1 2018/19</c:v>
                </c:pt>
                <c:pt idx="1">
                  <c:v>Q2 2018/19</c:v>
                </c:pt>
                <c:pt idx="2">
                  <c:v>Q3 2018/19</c:v>
                </c:pt>
                <c:pt idx="3">
                  <c:v>Q4 2018/19</c:v>
                </c:pt>
                <c:pt idx="5">
                  <c:v>Q1 2019/20</c:v>
                </c:pt>
              </c:strCache>
            </c:strRef>
          </c:cat>
          <c:val>
            <c:numRef>
              <c:f>'Q1 2018 19'!$H$6:$H$16</c:f>
              <c:numCache>
                <c:formatCode>0.0%</c:formatCode>
                <c:ptCount val="9"/>
                <c:pt idx="0">
                  <c:v>0.22600000000000003</c:v>
                </c:pt>
                <c:pt idx="1">
                  <c:v>3.0000000000000006E-2</c:v>
                </c:pt>
                <c:pt idx="2">
                  <c:v>0.15200000000000002</c:v>
                </c:pt>
                <c:pt idx="3">
                  <c:v>0.21900000000000003</c:v>
                </c:pt>
                <c:pt idx="5">
                  <c:v>0.24300000000000002</c:v>
                </c:pt>
              </c:numCache>
            </c:numRef>
          </c:val>
          <c:extLst xmlns:c16r2="http://schemas.microsoft.com/office/drawing/2015/06/chart">
            <c:ext xmlns:c16="http://schemas.microsoft.com/office/drawing/2014/chart" uri="{C3380CC4-5D6E-409C-BE32-E72D297353CC}">
              <c16:uniqueId val="{00000003-C48E-4848-B92D-8D30115A6DBB}"/>
            </c:ext>
          </c:extLst>
        </c:ser>
        <c:dLbls/>
        <c:gapWidth val="219"/>
        <c:overlap val="-27"/>
        <c:axId val="98883840"/>
        <c:axId val="99999744"/>
      </c:barChart>
      <c:catAx>
        <c:axId val="9888384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99999744"/>
        <c:crosses val="autoZero"/>
        <c:auto val="1"/>
        <c:lblAlgn val="ctr"/>
        <c:lblOffset val="100"/>
      </c:catAx>
      <c:valAx>
        <c:axId val="99999744"/>
        <c:scaling>
          <c:orientation val="minMax"/>
        </c:scaling>
        <c:axPos val="l"/>
        <c:majorGridlines>
          <c:spPr>
            <a:ln w="9525" cap="flat" cmpd="sng" algn="ctr">
              <a:solidFill>
                <a:schemeClr val="tx1">
                  <a:lumMod val="15000"/>
                  <a:lumOff val="85000"/>
                </a:schemeClr>
              </a:solidFill>
              <a:round/>
            </a:ln>
            <a:effectLst/>
          </c:spPr>
        </c:majorGridlines>
        <c:numFmt formatCode="0.0%" sourceLinked="0"/>
        <c:maj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98883840"/>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view3D>
      <c:rotX val="5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Sheet1!$C$64</c:f>
              <c:strCache>
                <c:ptCount val="1"/>
                <c:pt idx="0">
                  <c:v>Total</c:v>
                </c:pt>
              </c:strCache>
            </c:strRef>
          </c:tx>
          <c:explosion val="2"/>
          <c:dPt>
            <c:idx val="0"/>
            <c:explosion val="19"/>
            <c:spPr>
              <a:solidFill>
                <a:schemeClr val="accent3">
                  <a:lumMod val="75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3A34-4D40-8027-163855248750}"/>
              </c:ext>
            </c:extLst>
          </c:dPt>
          <c:dPt>
            <c:idx val="1"/>
            <c:explosion val="26"/>
            <c:spPr>
              <a:solidFill>
                <a:srgbClr val="FFC000"/>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3A34-4D40-8027-163855248750}"/>
              </c:ext>
            </c:extLst>
          </c:dPt>
          <c:dPt>
            <c:idx val="2"/>
            <c:spPr>
              <a:solidFill>
                <a:srgbClr val="CC3300"/>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5-3A34-4D40-8027-163855248750}"/>
              </c:ext>
            </c:extLst>
          </c:dPt>
          <c:dPt>
            <c:idx val="3"/>
            <c:spPr>
              <a:solidFill>
                <a:schemeClr val="accent4"/>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7-3A34-4D40-8027-163855248750}"/>
              </c:ext>
            </c:extLst>
          </c:dPt>
          <c:dLbls>
            <c:dLbl>
              <c:idx val="3"/>
              <c:layout>
                <c:manualLayout>
                  <c:x val="-5.0694996795165877E-2"/>
                  <c:y val="9.6114029969607356E-2"/>
                </c:manualLayout>
              </c:layout>
              <c:tx>
                <c:rich>
                  <a:bodyPr/>
                  <a:lstStyle/>
                  <a:p>
                    <a:fld id="{23365393-DA06-436E-8FBC-27C5FE391F1E}" type="CATEGORYNAME">
                      <a:rPr lang="en-US" dirty="0"/>
                      <a:pPr/>
                      <a:t>[CATEGORY NAME]</a:t>
                    </a:fld>
                    <a:r>
                      <a:rPr lang="en-US" baseline="0" dirty="0"/>
                      <a:t> </a:t>
                    </a:r>
                    <a:fld id="{2D6BA4B8-98F6-4F08-A884-BDC2F074F7B5}" type="VALUE">
                      <a:rPr lang="en-US" baseline="0" smtClean="0"/>
                      <a:pPr/>
                      <a:t>[VALUE]</a:t>
                    </a:fld>
                    <a:endParaRPr lang="en-US" baseline="0" dirty="0"/>
                  </a:p>
                </c:rich>
              </c:tx>
              <c:dLblPos val="bestFit"/>
              <c:showVal val="1"/>
              <c:showCatName val="1"/>
              <c:showPercent val="1"/>
              <c:separator> </c:separator>
              <c:extLst xmlns:c16r2="http://schemas.microsoft.com/office/drawing/2015/06/chart">
                <c:ext xmlns:c15="http://schemas.microsoft.com/office/drawing/2012/chart" uri="{CE6537A1-D6FC-4f65-9D91-7224C49458BB}">
                  <c15:layout>
                    <c:manualLayout>
                      <c:w val="0.19711802243197971"/>
                      <c:h val="6.8399157774436115E-2"/>
                    </c:manualLayout>
                  </c15:layout>
                  <c15:dlblFieldTable/>
                  <c15:showDataLabelsRange val="0"/>
                </c:ext>
                <c:ext xmlns:c16="http://schemas.microsoft.com/office/drawing/2014/chart" uri="{C3380CC4-5D6E-409C-BE32-E72D297353CC}">
                  <c16:uniqueId val="{00000007-3A34-4D40-8027-163855248750}"/>
                </c:ext>
              </c:extLst>
            </c:dLbl>
            <c:numFmt formatCode="&quot;R&quot;#,##0" sourceLinked="0"/>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1330" b="1" i="0" u="none" strike="noStrike" kern="1200" baseline="0">
                    <a:solidFill>
                      <a:schemeClr val="lt1"/>
                    </a:solidFill>
                    <a:latin typeface="Arial" panose="020B0604020202020204" pitchFamily="34" charset="0"/>
                    <a:ea typeface="+mn-ea"/>
                    <a:cs typeface="Arial" panose="020B0604020202020204" pitchFamily="34" charset="0"/>
                  </a:defRPr>
                </a:pPr>
                <a:endParaRPr lang="en-US"/>
              </a:p>
            </c:txPr>
            <c:dLblPos val="ctr"/>
            <c:showVal val="1"/>
            <c:showCatName val="1"/>
            <c:separator> </c:separator>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Sheet1!$D$63:$G$63</c:f>
              <c:strCache>
                <c:ptCount val="4"/>
                <c:pt idx="0">
                  <c:v>Projection</c:v>
                </c:pt>
                <c:pt idx="1">
                  <c:v>Expenditure</c:v>
                </c:pt>
                <c:pt idx="2">
                  <c:v>Variance</c:v>
                </c:pt>
                <c:pt idx="3">
                  <c:v>% Variance</c:v>
                </c:pt>
              </c:strCache>
            </c:strRef>
          </c:cat>
          <c:val>
            <c:numRef>
              <c:f>Sheet1!$D$64:$G$64</c:f>
              <c:numCache>
                <c:formatCode>_-* #,##0_-;\-* #,##0_-;_-* "-"??_-;_-@_-</c:formatCode>
                <c:ptCount val="4"/>
                <c:pt idx="0">
                  <c:v>480036.8</c:v>
                </c:pt>
                <c:pt idx="1">
                  <c:v>386781.42915000004</c:v>
                </c:pt>
                <c:pt idx="2">
                  <c:v>93255.370849999992</c:v>
                </c:pt>
                <c:pt idx="3" formatCode="0.0%">
                  <c:v>0.19426712879095931</c:v>
                </c:pt>
              </c:numCache>
            </c:numRef>
          </c:val>
          <c:extLst xmlns:c16r2="http://schemas.microsoft.com/office/drawing/2015/06/chart">
            <c:ext xmlns:c16="http://schemas.microsoft.com/office/drawing/2014/chart" uri="{C3380CC4-5D6E-409C-BE32-E72D297353CC}">
              <c16:uniqueId val="{00000008-3A34-4D40-8027-163855248750}"/>
            </c:ext>
          </c:extLst>
        </c:ser>
        <c:dLbls>
          <c:showVal val="1"/>
          <c:showCatName val="1"/>
        </c:dLbls>
      </c:pie3DChart>
      <c:spPr>
        <a:noFill/>
        <a:ln>
          <a:noFill/>
        </a:ln>
        <a:effectLst/>
      </c:spPr>
    </c:plotArea>
    <c:legend>
      <c:legendPos val="r"/>
      <c:spPr>
        <a:solidFill>
          <a:schemeClr val="lt1">
            <a:lumMod val="95000"/>
            <a:alpha val="39000"/>
          </a:schemeClr>
        </a:solidFill>
        <a:ln>
          <a:noFill/>
        </a:ln>
        <a:effectLst/>
        <a:scene3d>
          <a:camera prst="orthographicFront"/>
          <a:lightRig rig="threePt" dir="t"/>
        </a:scene3d>
        <a:sp3d>
          <a:bevelT/>
        </a:sp3d>
      </c:spPr>
      <c:txPr>
        <a:bodyPr rot="0" spcFirstLastPara="1" vertOverflow="ellipsis" vert="horz" wrap="square" anchor="ctr" anchorCtr="1"/>
        <a:lstStyle/>
        <a:p>
          <a:pPr>
            <a:defRPr sz="1600" b="1"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n-US"/>
        </a:p>
      </c:txPr>
    </c:legend>
    <c:plotVisOnly val="1"/>
    <c:dispBlanksAs val="zero"/>
  </c:chart>
  <c:spPr>
    <a:solidFill>
      <a:schemeClr val="accent3">
        <a:lumMod val="60000"/>
        <a:lumOff val="40000"/>
      </a:schemeClr>
    </a:solidFill>
    <a:ln w="9525" cap="flat" cmpd="sng" algn="ctr">
      <a:solidFill>
        <a:schemeClr val="dk1">
          <a:lumMod val="25000"/>
          <a:lumOff val="75000"/>
        </a:schemeClr>
      </a:solidFill>
      <a:round/>
    </a:ln>
    <a:effectLst/>
    <a:scene3d>
      <a:camera prst="orthographicFront"/>
      <a:lightRig rig="threePt" dir="t"/>
    </a:scene3d>
    <a:sp3d>
      <a:bevelT/>
    </a:sp3d>
  </c:spPr>
  <c:txPr>
    <a:bodyPr/>
    <a:lstStyle/>
    <a:p>
      <a:pPr>
        <a:defRPr>
          <a:latin typeface="Arial" panose="020B0604020202020204" pitchFamily="34" charset="0"/>
          <a:cs typeface="Arial" panose="020B0604020202020204" pitchFamily="34" charset="0"/>
        </a:defRPr>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en-ZA"/>
  <c:chart>
    <c:autoTitleDeleted val="1"/>
    <c:view3D>
      <c:rotX val="5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Sheet1!$C$86</c:f>
              <c:strCache>
                <c:ptCount val="1"/>
                <c:pt idx="0">
                  <c:v>Total</c:v>
                </c:pt>
              </c:strCache>
            </c:strRef>
          </c:tx>
          <c:spPr>
            <a:scene3d>
              <a:camera prst="orthographicFront"/>
              <a:lightRig rig="threePt" dir="t"/>
            </a:scene3d>
            <a:sp3d>
              <a:bevelT/>
            </a:sp3d>
          </c:spPr>
          <c:explosion val="12"/>
          <c:dPt>
            <c:idx val="0"/>
            <c:spPr>
              <a:solidFill>
                <a:schemeClr val="accent3">
                  <a:lumMod val="75000"/>
                </a:schemeClr>
              </a:solidFill>
              <a:ln>
                <a:noFill/>
              </a:ln>
              <a:effectLst>
                <a:outerShdw blurRad="254000" sx="102000" sy="102000" algn="ctr" rotWithShape="0">
                  <a:prstClr val="black">
                    <a:alpha val="20000"/>
                  </a:prstClr>
                </a:outerShdw>
              </a:effectLst>
              <a:scene3d>
                <a:camera prst="orthographicFront"/>
                <a:lightRig rig="threePt" dir="t"/>
              </a:scene3d>
              <a:sp3d>
                <a:bevelT/>
              </a:sp3d>
            </c:spPr>
            <c:extLst xmlns:c16r2="http://schemas.microsoft.com/office/drawing/2015/06/chart">
              <c:ext xmlns:c16="http://schemas.microsoft.com/office/drawing/2014/chart" uri="{C3380CC4-5D6E-409C-BE32-E72D297353CC}">
                <c16:uniqueId val="{00000001-929B-4A57-BA2C-7D1DC5AFD6D3}"/>
              </c:ext>
            </c:extLst>
          </c:dPt>
          <c:dPt>
            <c:idx val="1"/>
            <c:spPr>
              <a:solidFill>
                <a:srgbClr val="FFC000"/>
              </a:solidFill>
              <a:ln>
                <a:noFill/>
              </a:ln>
              <a:effectLst>
                <a:outerShdw blurRad="254000" sx="102000" sy="102000" algn="ctr" rotWithShape="0">
                  <a:prstClr val="black">
                    <a:alpha val="20000"/>
                  </a:prstClr>
                </a:outerShdw>
              </a:effectLst>
              <a:scene3d>
                <a:camera prst="orthographicFront"/>
                <a:lightRig rig="threePt" dir="t"/>
              </a:scene3d>
              <a:sp3d>
                <a:bevelT/>
              </a:sp3d>
            </c:spPr>
            <c:extLst xmlns:c16r2="http://schemas.microsoft.com/office/drawing/2015/06/chart">
              <c:ext xmlns:c16="http://schemas.microsoft.com/office/drawing/2014/chart" uri="{C3380CC4-5D6E-409C-BE32-E72D297353CC}">
                <c16:uniqueId val="{00000003-929B-4A57-BA2C-7D1DC5AFD6D3}"/>
              </c:ext>
            </c:extLst>
          </c:dPt>
          <c:dPt>
            <c:idx val="2"/>
            <c:spPr>
              <a:solidFill>
                <a:srgbClr val="CC3300"/>
              </a:solidFill>
              <a:ln>
                <a:noFill/>
              </a:ln>
              <a:effectLst>
                <a:outerShdw blurRad="254000" sx="102000" sy="102000" algn="ctr" rotWithShape="0">
                  <a:prstClr val="black">
                    <a:alpha val="20000"/>
                  </a:prstClr>
                </a:outerShdw>
              </a:effectLst>
              <a:scene3d>
                <a:camera prst="orthographicFront"/>
                <a:lightRig rig="threePt" dir="t"/>
              </a:scene3d>
              <a:sp3d>
                <a:bevelT/>
              </a:sp3d>
            </c:spPr>
            <c:extLst xmlns:c16r2="http://schemas.microsoft.com/office/drawing/2015/06/chart">
              <c:ext xmlns:c16="http://schemas.microsoft.com/office/drawing/2014/chart" uri="{C3380CC4-5D6E-409C-BE32-E72D297353CC}">
                <c16:uniqueId val="{00000005-929B-4A57-BA2C-7D1DC5AFD6D3}"/>
              </c:ext>
            </c:extLst>
          </c:dPt>
          <c:dPt>
            <c:idx val="3"/>
            <c:spPr>
              <a:solidFill>
                <a:schemeClr val="accent4"/>
              </a:solidFill>
              <a:ln>
                <a:noFill/>
              </a:ln>
              <a:effectLst>
                <a:outerShdw blurRad="254000" sx="102000" sy="102000" algn="ctr" rotWithShape="0">
                  <a:prstClr val="black">
                    <a:alpha val="20000"/>
                  </a:prstClr>
                </a:outerShdw>
              </a:effectLst>
              <a:scene3d>
                <a:camera prst="orthographicFront"/>
                <a:lightRig rig="threePt" dir="t"/>
              </a:scene3d>
              <a:sp3d>
                <a:bevelT/>
              </a:sp3d>
            </c:spPr>
            <c:extLst xmlns:c16r2="http://schemas.microsoft.com/office/drawing/2015/06/chart">
              <c:ext xmlns:c16="http://schemas.microsoft.com/office/drawing/2014/chart" uri="{C3380CC4-5D6E-409C-BE32-E72D297353CC}">
                <c16:uniqueId val="{00000007-929B-4A57-BA2C-7D1DC5AFD6D3}"/>
              </c:ext>
            </c:extLst>
          </c:dPt>
          <c:dLbls>
            <c:dLbl>
              <c:idx val="0"/>
              <c:layout>
                <c:manualLayout>
                  <c:x val="-0.22390837969251745"/>
                  <c:y val="-5.7541622426672719E-2"/>
                </c:manualLayout>
              </c:layout>
              <c:dLblPos val="bestFit"/>
              <c:showVal val="1"/>
              <c:showCatName val="1"/>
              <c:separator> </c:separator>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29B-4A57-BA2C-7D1DC5AFD6D3}"/>
                </c:ext>
              </c:extLst>
            </c:dLbl>
            <c:dLbl>
              <c:idx val="3"/>
              <c:layout>
                <c:manualLayout>
                  <c:x val="-0.13194500568077491"/>
                  <c:y val="0.2327782689861348"/>
                </c:manualLayout>
              </c:layout>
              <c:tx>
                <c:rich>
                  <a:bodyPr/>
                  <a:lstStyle/>
                  <a:p>
                    <a:fld id="{EF5E2C03-0229-4195-BC24-2AF4153AF38F}" type="CATEGORYNAME">
                      <a:rPr lang="en-US"/>
                      <a:pPr/>
                      <a:t>[CATEGORY NAME]</a:t>
                    </a:fld>
                    <a:r>
                      <a:rPr lang="en-US" baseline="0" dirty="0"/>
                      <a:t> </a:t>
                    </a:r>
                    <a:fld id="{5E98669C-E4E0-4830-B0DF-148A945D38B8}" type="VALUE">
                      <a:rPr lang="en-US" baseline="0" smtClean="0"/>
                      <a:pPr/>
                      <a:t>[VALUE]</a:t>
                    </a:fld>
                    <a:endParaRPr lang="en-US" baseline="0" dirty="0"/>
                  </a:p>
                </c:rich>
              </c:tx>
              <c:dLblPos val="bestFit"/>
              <c:showVal val="1"/>
              <c:showCatName val="1"/>
              <c:showPercent val="1"/>
              <c:separator> </c:separator>
              <c:extLst xmlns:c16r2="http://schemas.microsoft.com/office/drawing/2015/06/chart">
                <c:ext xmlns:c15="http://schemas.microsoft.com/office/drawing/2012/chart" uri="{CE6537A1-D6FC-4f65-9D91-7224C49458BB}">
                  <c15:layout>
                    <c:manualLayout>
                      <c:w val="0.18461802106496294"/>
                      <c:h val="4.5845886770740571E-2"/>
                    </c:manualLayout>
                  </c15:layout>
                  <c15:dlblFieldTable/>
                  <c15:showDataLabelsRange val="0"/>
                </c:ext>
                <c:ext xmlns:c16="http://schemas.microsoft.com/office/drawing/2014/chart" uri="{C3380CC4-5D6E-409C-BE32-E72D297353CC}">
                  <c16:uniqueId val="{00000007-929B-4A57-BA2C-7D1DC5AFD6D3}"/>
                </c:ext>
              </c:extLst>
            </c:dLbl>
            <c:numFmt formatCode="&quot;R&quot;#,##0" sourceLinked="0"/>
            <c:spPr>
              <a:pattFill prst="pct75">
                <a:fgClr>
                  <a:srgbClr val="000000">
                    <a:lumMod val="75000"/>
                    <a:lumOff val="25000"/>
                  </a:srgbClr>
                </a:fgClr>
                <a:bgClr>
                  <a:srgbClr val="000000">
                    <a:lumMod val="65000"/>
                    <a:lumOff val="35000"/>
                  </a:srgb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Arial" panose="020B0604020202020204" pitchFamily="34" charset="0"/>
                    <a:ea typeface="+mn-ea"/>
                    <a:cs typeface="Arial" panose="020B0604020202020204" pitchFamily="34" charset="0"/>
                  </a:defRPr>
                </a:pPr>
                <a:endParaRPr lang="en-US"/>
              </a:p>
            </c:txPr>
            <c:dLblPos val="ctr"/>
            <c:showVal val="1"/>
            <c:showCatName val="1"/>
            <c:separator> </c:separator>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Sheet1!$D$85:$G$85</c:f>
              <c:strCache>
                <c:ptCount val="4"/>
                <c:pt idx="0">
                  <c:v>Allocation</c:v>
                </c:pt>
                <c:pt idx="1">
                  <c:v>Expenditure</c:v>
                </c:pt>
                <c:pt idx="2">
                  <c:v>Variance</c:v>
                </c:pt>
                <c:pt idx="3">
                  <c:v>% Variance</c:v>
                </c:pt>
              </c:strCache>
            </c:strRef>
          </c:cat>
          <c:val>
            <c:numRef>
              <c:f>Sheet1!$D$86:$G$86</c:f>
              <c:numCache>
                <c:formatCode>_-* #,##0_-;\-* #,##0_-;_-* "-"??_-;_-@_-</c:formatCode>
                <c:ptCount val="4"/>
                <c:pt idx="0">
                  <c:v>2568552</c:v>
                </c:pt>
                <c:pt idx="1">
                  <c:v>386781.42915000004</c:v>
                </c:pt>
                <c:pt idx="2">
                  <c:v>2181770.5708499993</c:v>
                </c:pt>
                <c:pt idx="3" formatCode="0.0%">
                  <c:v>0.84941654708567293</c:v>
                </c:pt>
              </c:numCache>
            </c:numRef>
          </c:val>
          <c:extLst xmlns:c16r2="http://schemas.microsoft.com/office/drawing/2015/06/chart">
            <c:ext xmlns:c16="http://schemas.microsoft.com/office/drawing/2014/chart" uri="{C3380CC4-5D6E-409C-BE32-E72D297353CC}">
              <c16:uniqueId val="{00000008-929B-4A57-BA2C-7D1DC5AFD6D3}"/>
            </c:ext>
          </c:extLst>
        </c:ser>
        <c:dLbls>
          <c:showVal val="1"/>
          <c:showCatName val="1"/>
        </c:dLbls>
      </c:pie3DChart>
      <c:spPr>
        <a:noFill/>
        <a:ln>
          <a:noFill/>
        </a:ln>
        <a:effectLst/>
      </c:spPr>
    </c:plotArea>
    <c:legend>
      <c:legendPos val="r"/>
      <c:spPr>
        <a:solidFill>
          <a:schemeClr val="lt1">
            <a:lumMod val="95000"/>
            <a:alpha val="39000"/>
          </a:schemeClr>
        </a:solidFill>
        <a:ln>
          <a:noFill/>
        </a:ln>
        <a:effectLst/>
        <a:scene3d>
          <a:camera prst="orthographicFront"/>
          <a:lightRig rig="threePt" dir="t"/>
        </a:scene3d>
        <a:sp3d>
          <a:bevelT/>
        </a:sp3d>
      </c:spPr>
      <c:txPr>
        <a:bodyPr rot="0" spcFirstLastPara="1" vertOverflow="ellipsis" vert="horz" wrap="square" anchor="ctr" anchorCtr="1"/>
        <a:lstStyle/>
        <a:p>
          <a:pPr>
            <a:defRPr sz="1600" b="1"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n-US"/>
        </a:p>
      </c:txPr>
    </c:legend>
    <c:plotVisOnly val="1"/>
    <c:dispBlanksAs val="zero"/>
  </c:chart>
  <c:spPr>
    <a:solidFill>
      <a:schemeClr val="accent3">
        <a:lumMod val="60000"/>
        <a:lumOff val="40000"/>
      </a:schemeClr>
    </a:solidFill>
    <a:ln w="9525" cap="flat" cmpd="sng" algn="ctr">
      <a:solidFill>
        <a:schemeClr val="dk1">
          <a:lumMod val="25000"/>
          <a:lumOff val="75000"/>
        </a:schemeClr>
      </a:solidFill>
      <a:round/>
    </a:ln>
    <a:effectLst/>
    <a:scene3d>
      <a:camera prst="orthographicFront"/>
      <a:lightRig rig="threePt" dir="t"/>
    </a:scene3d>
    <a:sp3d>
      <a:bevelT/>
    </a:sp3d>
  </c:spPr>
  <c:txPr>
    <a:bodyPr/>
    <a:lstStyle/>
    <a:p>
      <a:pPr>
        <a:defRPr>
          <a:latin typeface="Arial" panose="020B0604020202020204" pitchFamily="34" charset="0"/>
          <a:cs typeface="Arial" panose="020B0604020202020204" pitchFamily="34" charset="0"/>
        </a:defRPr>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en-ZA"/>
  <c:style val="7"/>
  <c:chart>
    <c:autoTitleDeleted val="1"/>
    <c:view3D>
      <c:rotX val="0"/>
      <c:rotY val="0"/>
      <c:depthPercent val="60"/>
      <c:perspective val="100"/>
    </c:view3D>
    <c:floor>
      <c:spPr>
        <a:solidFill>
          <a:schemeClr val="lt1">
            <a:lumMod val="95000"/>
          </a:schemeClr>
        </a:solid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14486878123720037"/>
          <c:y val="4.2691585261649075E-2"/>
          <c:w val="0.8538619818762947"/>
          <c:h val="0.86131973887879409"/>
        </c:manualLayout>
      </c:layout>
      <c:bar3DChart>
        <c:barDir val="col"/>
        <c:grouping val="clustered"/>
        <c:ser>
          <c:idx val="1"/>
          <c:order val="0"/>
          <c:spPr>
            <a:solidFill>
              <a:srgbClr val="00B050">
                <a:alpha val="85000"/>
              </a:srgbClr>
            </a:solidFill>
            <a:ln w="9525" cap="flat" cmpd="sng" algn="ctr">
              <a:solidFill>
                <a:schemeClr val="accent5">
                  <a:lumMod val="75000"/>
                </a:schemeClr>
              </a:solidFill>
              <a:round/>
            </a:ln>
            <a:effectLst/>
            <a:sp3d contourW="9525">
              <a:contourClr>
                <a:schemeClr val="accent5">
                  <a:lumMod val="75000"/>
                </a:schemeClr>
              </a:contourClr>
            </a:sp3d>
          </c:spPr>
          <c:dPt>
            <c:idx val="0"/>
            <c:spPr>
              <a:solidFill>
                <a:srgbClr val="00B050">
                  <a:alpha val="85000"/>
                </a:srgbClr>
              </a:solidFill>
              <a:ln w="9525" cap="flat" cmpd="sng" algn="ctr">
                <a:solidFill>
                  <a:schemeClr val="accent5">
                    <a:shade val="76000"/>
                    <a:lumMod val="75000"/>
                  </a:schemeClr>
                </a:solidFill>
                <a:round/>
              </a:ln>
              <a:effectLst/>
              <a:sp3d contourW="9525">
                <a:contourClr>
                  <a:schemeClr val="accent5">
                    <a:shade val="76000"/>
                    <a:lumMod val="75000"/>
                  </a:schemeClr>
                </a:contourClr>
              </a:sp3d>
            </c:spPr>
            <c:extLst xmlns:c16r2="http://schemas.microsoft.com/office/drawing/2015/06/chart">
              <c:ext xmlns:c16="http://schemas.microsoft.com/office/drawing/2014/chart" uri="{C3380CC4-5D6E-409C-BE32-E72D297353CC}">
                <c16:uniqueId val="{00000001-BE53-4A23-AFAB-4BA694ABB11E}"/>
              </c:ext>
            </c:extLst>
          </c:dPt>
          <c:dPt>
            <c:idx val="1"/>
            <c:spPr>
              <a:solidFill>
                <a:srgbClr val="00B050">
                  <a:alpha val="85000"/>
                </a:srgbClr>
              </a:solidFill>
              <a:ln w="9525" cap="flat" cmpd="sng" algn="ctr">
                <a:solidFill>
                  <a:schemeClr val="accent5">
                    <a:shade val="76000"/>
                    <a:lumMod val="75000"/>
                  </a:schemeClr>
                </a:solidFill>
                <a:round/>
              </a:ln>
              <a:effectLst/>
              <a:sp3d contourW="9525">
                <a:contourClr>
                  <a:schemeClr val="accent5">
                    <a:shade val="76000"/>
                    <a:lumMod val="75000"/>
                  </a:schemeClr>
                </a:contourClr>
              </a:sp3d>
            </c:spPr>
            <c:extLst xmlns:c16r2="http://schemas.microsoft.com/office/drawing/2015/06/chart">
              <c:ext xmlns:c16="http://schemas.microsoft.com/office/drawing/2014/chart" uri="{C3380CC4-5D6E-409C-BE32-E72D297353CC}">
                <c16:uniqueId val="{00000003-BE53-4A23-AFAB-4BA694ABB11E}"/>
              </c:ext>
            </c:extLst>
          </c:dPt>
          <c:dPt>
            <c:idx val="2"/>
            <c:spPr>
              <a:solidFill>
                <a:srgbClr val="00B050">
                  <a:alpha val="85000"/>
                </a:srgbClr>
              </a:solidFill>
              <a:ln w="9525" cap="flat" cmpd="sng" algn="ctr">
                <a:solidFill>
                  <a:schemeClr val="accent5">
                    <a:shade val="76000"/>
                    <a:lumMod val="75000"/>
                  </a:schemeClr>
                </a:solidFill>
                <a:round/>
              </a:ln>
              <a:effectLst/>
              <a:sp3d contourW="9525">
                <a:contourClr>
                  <a:schemeClr val="accent5">
                    <a:shade val="76000"/>
                    <a:lumMod val="75000"/>
                  </a:schemeClr>
                </a:contourClr>
              </a:sp3d>
            </c:spPr>
            <c:extLst xmlns:c16r2="http://schemas.microsoft.com/office/drawing/2015/06/chart">
              <c:ext xmlns:c16="http://schemas.microsoft.com/office/drawing/2014/chart" uri="{C3380CC4-5D6E-409C-BE32-E72D297353CC}">
                <c16:uniqueId val="{00000005-BE53-4A23-AFAB-4BA694ABB11E}"/>
              </c:ext>
            </c:extLst>
          </c:dPt>
          <c:dPt>
            <c:idx val="3"/>
            <c:spPr>
              <a:solidFill>
                <a:srgbClr val="00B050">
                  <a:alpha val="85000"/>
                </a:srgbClr>
              </a:solidFill>
              <a:ln w="9525" cap="flat" cmpd="sng" algn="ctr">
                <a:solidFill>
                  <a:schemeClr val="accent5">
                    <a:shade val="76000"/>
                    <a:lumMod val="75000"/>
                  </a:schemeClr>
                </a:solidFill>
                <a:round/>
              </a:ln>
              <a:effectLst/>
              <a:sp3d contourW="9525">
                <a:contourClr>
                  <a:schemeClr val="accent5">
                    <a:shade val="76000"/>
                    <a:lumMod val="75000"/>
                  </a:schemeClr>
                </a:contourClr>
              </a:sp3d>
            </c:spPr>
            <c:extLst xmlns:c16r2="http://schemas.microsoft.com/office/drawing/2015/06/chart">
              <c:ext xmlns:c16="http://schemas.microsoft.com/office/drawing/2014/chart" uri="{C3380CC4-5D6E-409C-BE32-E72D297353CC}">
                <c16:uniqueId val="{00000007-BE53-4A23-AFAB-4BA694ABB11E}"/>
              </c:ext>
            </c:extLst>
          </c:dPt>
          <c:dLbls>
            <c:dLbl>
              <c:idx val="0"/>
              <c:layout>
                <c:manualLayout>
                  <c:x val="8.645123430131579E-3"/>
                  <c:y val="-1.580176131059011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E53-4A23-AFAB-4BA694ABB11E}"/>
                </c:ext>
              </c:extLst>
            </c:dLbl>
            <c:dLbl>
              <c:idx val="1"/>
              <c:layout>
                <c:manualLayout>
                  <c:x val="-1.1111112326237184E-2"/>
                  <c:y val="-2.731283280637086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E53-4A23-AFAB-4BA694ABB11E}"/>
                </c:ext>
              </c:extLst>
            </c:dLbl>
            <c:dLbl>
              <c:idx val="2"/>
              <c:layout>
                <c:manualLayout>
                  <c:x val="-4.5918640192327241E-3"/>
                  <c:y val="-2.162842581494257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E53-4A23-AFAB-4BA694ABB11E}"/>
                </c:ext>
              </c:extLst>
            </c:dLbl>
            <c:dLbl>
              <c:idx val="3"/>
              <c:layout>
                <c:manualLayout>
                  <c:x val="-1.0185068640268655E-16"/>
                  <c:y val="4.5095834821956601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E53-4A23-AFAB-4BA694ABB11E}"/>
                </c:ext>
              </c:extLst>
            </c:dLbl>
            <c:spPr>
              <a:solidFill>
                <a:srgbClr val="00B050"/>
              </a:solidFill>
              <a:ln>
                <a:noFill/>
              </a:ln>
              <a:effectLst/>
              <a:scene3d>
                <a:camera prst="orthographicFront"/>
                <a:lightRig rig="threePt" dir="t"/>
              </a:scene3d>
              <a:sp3d>
                <a:bevelT/>
              </a:sp3d>
            </c:spPr>
            <c:txPr>
              <a:bodyPr rot="0" spcFirstLastPara="1" vertOverflow="ellipsis" vert="horz" wrap="square" anchor="ctr" anchorCtr="1"/>
              <a:lstStyle/>
              <a:p>
                <a:pPr>
                  <a:defRPr sz="1200" b="1"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CHARTS!$B$30:$B$33</c:f>
              <c:strCache>
                <c:ptCount val="4"/>
                <c:pt idx="0">
                  <c:v>Administration</c:v>
                </c:pt>
                <c:pt idx="1">
                  <c:v>Sector Policy and Research</c:v>
                </c:pt>
                <c:pt idx="2">
                  <c:v>Intergrated Coopertatives Development</c:v>
                </c:pt>
                <c:pt idx="3">
                  <c:v>Enterprise Development and Enterpreneurship</c:v>
                </c:pt>
              </c:strCache>
            </c:strRef>
          </c:cat>
          <c:val>
            <c:numRef>
              <c:f>CHARTS!$I$30:$I$33</c:f>
              <c:numCache>
                <c:formatCode>#,##0_);[Red]\(#,##0\)</c:formatCode>
                <c:ptCount val="4"/>
                <c:pt idx="0">
                  <c:v>28772</c:v>
                </c:pt>
                <c:pt idx="1">
                  <c:v>6467</c:v>
                </c:pt>
                <c:pt idx="2">
                  <c:v>26040</c:v>
                </c:pt>
                <c:pt idx="3">
                  <c:v>418757.8</c:v>
                </c:pt>
              </c:numCache>
            </c:numRef>
          </c:val>
          <c:shape val="cylinder"/>
          <c:extLst xmlns:c16r2="http://schemas.microsoft.com/office/drawing/2015/06/chart">
            <c:ext xmlns:c16="http://schemas.microsoft.com/office/drawing/2014/chart" uri="{C3380CC4-5D6E-409C-BE32-E72D297353CC}">
              <c16:uniqueId val="{00000008-BE53-4A23-AFAB-4BA694ABB11E}"/>
            </c:ext>
          </c:extLst>
        </c:ser>
        <c:ser>
          <c:idx val="0"/>
          <c:order val="1"/>
          <c:spPr>
            <a:solidFill>
              <a:srgbClr val="FFC000">
                <a:alpha val="85000"/>
              </a:srgbClr>
            </a:solidFill>
            <a:ln w="9525" cap="flat" cmpd="sng" algn="ctr">
              <a:solidFill>
                <a:schemeClr val="accent5">
                  <a:tint val="65000"/>
                  <a:lumMod val="75000"/>
                </a:schemeClr>
              </a:solidFill>
              <a:round/>
            </a:ln>
            <a:effectLst/>
            <a:sp3d contourW="9525">
              <a:contourClr>
                <a:schemeClr val="accent5">
                  <a:tint val="65000"/>
                  <a:lumMod val="75000"/>
                </a:schemeClr>
              </a:contourClr>
            </a:sp3d>
          </c:spPr>
          <c:dLbls>
            <c:dLbl>
              <c:idx val="0"/>
              <c:layout>
                <c:manualLayout>
                  <c:x val="2.1902561450411358E-2"/>
                  <c:y val="-1.706033384993133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955E-4C61-9D2B-4E7A02738F1A}"/>
                </c:ext>
              </c:extLst>
            </c:dLbl>
            <c:dLbl>
              <c:idx val="1"/>
              <c:layout>
                <c:manualLayout>
                  <c:x val="-7.2175204743570587E-3"/>
                  <c:y val="-1.1189772741590857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955E-4C61-9D2B-4E7A02738F1A}"/>
                </c:ext>
              </c:extLst>
            </c:dLbl>
            <c:dLbl>
              <c:idx val="2"/>
              <c:layout>
                <c:manualLayout>
                  <c:x val="1.6387797067780817E-3"/>
                  <c:y val="-2.237974870820027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955E-4C61-9D2B-4E7A02738F1A}"/>
                </c:ext>
              </c:extLst>
            </c:dLbl>
            <c:dLbl>
              <c:idx val="3"/>
              <c:layout>
                <c:manualLayout>
                  <c:x val="4.5763347086979194E-3"/>
                  <c:y val="5.2783024370337786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955E-4C61-9D2B-4E7A02738F1A}"/>
                </c:ext>
              </c:extLst>
            </c:dLbl>
            <c:spPr>
              <a:solidFill>
                <a:srgbClr val="FFC000"/>
              </a:solidFill>
              <a:ln>
                <a:noFill/>
              </a:ln>
              <a:effectLst/>
              <a:scene3d>
                <a:camera prst="orthographicFront"/>
                <a:lightRig rig="threePt" dir="t"/>
              </a:scene3d>
              <a:sp3d>
                <a:bevelT/>
              </a:sp3d>
            </c:spPr>
            <c:txPr>
              <a:bodyPr rot="0" spcFirstLastPara="1" vertOverflow="ellipsis" vert="horz" wrap="square" anchor="ctr" anchorCtr="1"/>
              <a:lstStyle/>
              <a:p>
                <a:pPr algn="ctr">
                  <a:defRPr sz="1200" b="1"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CHARTS!$B$30:$B$33</c:f>
              <c:strCache>
                <c:ptCount val="4"/>
                <c:pt idx="0">
                  <c:v>Administration</c:v>
                </c:pt>
                <c:pt idx="1">
                  <c:v>Sector Policy and Research</c:v>
                </c:pt>
                <c:pt idx="2">
                  <c:v>Intergrated Coopertatives Development</c:v>
                </c:pt>
                <c:pt idx="3">
                  <c:v>Enterprise Development and Enterpreneurship</c:v>
                </c:pt>
              </c:strCache>
            </c:strRef>
          </c:cat>
          <c:val>
            <c:numRef>
              <c:f>CHARTS!$J$30:$J$33</c:f>
              <c:numCache>
                <c:formatCode>#,##0_);[Red]\(#,##0\)</c:formatCode>
                <c:ptCount val="4"/>
                <c:pt idx="0">
                  <c:v>27581.567120000007</c:v>
                </c:pt>
                <c:pt idx="1">
                  <c:v>4160.9672800000008</c:v>
                </c:pt>
                <c:pt idx="2">
                  <c:v>14512.01936</c:v>
                </c:pt>
                <c:pt idx="3">
                  <c:v>340526.87539</c:v>
                </c:pt>
              </c:numCache>
            </c:numRef>
          </c:val>
          <c:shape val="cylinder"/>
          <c:extLst xmlns:c16r2="http://schemas.microsoft.com/office/drawing/2015/06/chart">
            <c:ext xmlns:c16="http://schemas.microsoft.com/office/drawing/2014/chart" uri="{C3380CC4-5D6E-409C-BE32-E72D297353CC}">
              <c16:uniqueId val="{0000000C-955E-4C61-9D2B-4E7A02738F1A}"/>
            </c:ext>
          </c:extLst>
        </c:ser>
        <c:ser>
          <c:idx val="2"/>
          <c:order val="2"/>
          <c:spPr>
            <a:solidFill>
              <a:srgbClr val="FF0000">
                <a:alpha val="85000"/>
              </a:srgbClr>
            </a:solidFill>
            <a:ln w="9525" cap="flat" cmpd="sng" algn="ctr">
              <a:solidFill>
                <a:schemeClr val="accent5">
                  <a:shade val="65000"/>
                  <a:lumMod val="75000"/>
                </a:schemeClr>
              </a:solidFill>
              <a:round/>
            </a:ln>
            <a:effectLst/>
            <a:sp3d contourW="9525">
              <a:contourClr>
                <a:schemeClr val="accent5">
                  <a:shade val="65000"/>
                  <a:lumMod val="75000"/>
                </a:schemeClr>
              </a:contourClr>
            </a:sp3d>
          </c:spPr>
          <c:dLbls>
            <c:dLbl>
              <c:idx val="0"/>
              <c:layout>
                <c:manualLayout>
                  <c:x val="1.3729004126094064E-2"/>
                  <c:y val="-1.8932645945030885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955E-4C61-9D2B-4E7A02738F1A}"/>
                </c:ext>
              </c:extLst>
            </c:dLbl>
            <c:dLbl>
              <c:idx val="1"/>
              <c:layout>
                <c:manualLayout>
                  <c:x val="1.5254813566798874E-3"/>
                  <c:y val="-1.932629280579369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955E-4C61-9D2B-4E7A02738F1A}"/>
                </c:ext>
              </c:extLst>
            </c:dLbl>
            <c:dLbl>
              <c:idx val="2"/>
              <c:layout>
                <c:manualLayout>
                  <c:x val="3.0508533520180832E-3"/>
                  <c:y val="-1.3692082393925685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955E-4C61-9D2B-4E7A02738F1A}"/>
                </c:ext>
              </c:extLst>
            </c:dLbl>
            <c:dLbl>
              <c:idx val="3"/>
              <c:layout>
                <c:manualLayout>
                  <c:x val="-2.777778081559283E-3"/>
                  <c:y val="-6.027857272630833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955E-4C61-9D2B-4E7A02738F1A}"/>
                </c:ext>
              </c:extLst>
            </c:dLbl>
            <c:delete val="1"/>
            <c:spPr>
              <a:solidFill>
                <a:srgbClr val="FF0000"/>
              </a:solidFill>
              <a:ln>
                <a:noFill/>
              </a:ln>
              <a:effectLst/>
              <a:scene3d>
                <a:camera prst="orthographicFront"/>
                <a:lightRig rig="threePt" dir="t"/>
              </a:scene3d>
              <a:sp3d>
                <a:bevelT/>
              </a:sp3d>
            </c:spPr>
            <c:txPr>
              <a:bodyPr rot="0" spcFirstLastPara="1" vertOverflow="ellipsis" vert="horz" wrap="square" anchor="ctr" anchorCtr="1"/>
              <a:lstStyle/>
              <a:p>
                <a:pPr algn="ctr">
                  <a:defRPr sz="1200" b="1"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n-US"/>
              </a:p>
            </c:txPr>
            <c:extLst xmlns:c16r2="http://schemas.microsoft.com/office/drawing/2015/06/chart">
              <c:ext xmlns:c15="http://schemas.microsoft.com/office/drawing/2012/chart" uri="{CE6537A1-D6FC-4f65-9D91-7224C49458BB}">
                <c15:showLeaderLines val="1"/>
                <c15:leaderLines>
                  <c:spPr>
                    <a:ln w="9525">
                      <a:solidFill>
                        <a:srgbClr val="FF0000"/>
                      </a:solidFill>
                    </a:ln>
                    <a:effectLst/>
                  </c:spPr>
                </c15:leaderLines>
              </c:ext>
            </c:extLst>
          </c:dLbls>
          <c:cat>
            <c:strRef>
              <c:f>CHARTS!$B$30:$B$33</c:f>
              <c:strCache>
                <c:ptCount val="4"/>
                <c:pt idx="0">
                  <c:v>Administration</c:v>
                </c:pt>
                <c:pt idx="1">
                  <c:v>Sector Policy and Research</c:v>
                </c:pt>
                <c:pt idx="2">
                  <c:v>Intergrated Coopertatives Development</c:v>
                </c:pt>
                <c:pt idx="3">
                  <c:v>Enterprise Development and Enterpreneurship</c:v>
                </c:pt>
              </c:strCache>
            </c:strRef>
          </c:cat>
          <c:val>
            <c:numRef>
              <c:f>CHARTS!$K$30:$K$33</c:f>
              <c:numCache>
                <c:formatCode>#,##0_);[Red]\(#,##0\)</c:formatCode>
                <c:ptCount val="4"/>
                <c:pt idx="0">
                  <c:v>5204.5129999999963</c:v>
                </c:pt>
                <c:pt idx="1">
                  <c:v>1840.3433399999992</c:v>
                </c:pt>
                <c:pt idx="2">
                  <c:v>5036.3862000000008</c:v>
                </c:pt>
                <c:pt idx="3">
                  <c:v>29045.956999999999</c:v>
                </c:pt>
              </c:numCache>
            </c:numRef>
          </c:val>
          <c:shape val="cylinder"/>
          <c:extLst xmlns:c16r2="http://schemas.microsoft.com/office/drawing/2015/06/chart">
            <c:ext xmlns:c16="http://schemas.microsoft.com/office/drawing/2014/chart" uri="{C3380CC4-5D6E-409C-BE32-E72D297353CC}">
              <c16:uniqueId val="{00000011-955E-4C61-9D2B-4E7A02738F1A}"/>
            </c:ext>
          </c:extLst>
        </c:ser>
        <c:dLbls/>
        <c:shape val="box"/>
        <c:axId val="104264448"/>
        <c:axId val="104265984"/>
        <c:axId val="0"/>
      </c:bar3DChart>
      <c:catAx>
        <c:axId val="104264448"/>
        <c:scaling>
          <c:orientation val="minMax"/>
        </c:scaling>
        <c:axPos val="b"/>
        <c:numFmt formatCode="General" sourceLinked="1"/>
        <c:majorTickMark val="none"/>
        <c:tickLblPos val="nextTo"/>
        <c:spPr>
          <a:noFill/>
          <a:ln w="38100" cap="flat" cmpd="sng" algn="ctr">
            <a:solidFill>
              <a:schemeClr val="accent6"/>
            </a:solidFill>
            <a:prstDash val="solid"/>
            <a:round/>
          </a:ln>
          <a:effectLst>
            <a:glow rad="139700">
              <a:schemeClr val="accent3">
                <a:satMod val="175000"/>
                <a:alpha val="40000"/>
              </a:schemeClr>
            </a:glow>
            <a:outerShdw blurRad="38100" dist="23000" dir="5400000" rotWithShape="0">
              <a:srgbClr val="000000">
                <a:alpha val="35000"/>
              </a:srgbClr>
            </a:outerShdw>
          </a:effectLst>
        </c:spPr>
        <c:txPr>
          <a:bodyPr rot="-60000000" spcFirstLastPara="1" vertOverflow="ellipsis" vert="horz" wrap="square" anchor="ctr" anchorCtr="1"/>
          <a:lstStyle/>
          <a:p>
            <a:pPr>
              <a:defRPr sz="1200" b="0" i="0" u="none" strike="noStrike" kern="1200" cap="all" baseline="0">
                <a:solidFill>
                  <a:schemeClr val="tx1"/>
                </a:solidFill>
                <a:latin typeface="Arial" panose="020B0604020202020204" pitchFamily="34" charset="0"/>
                <a:ea typeface="+mn-ea"/>
                <a:cs typeface="Arial" panose="020B0604020202020204" pitchFamily="34" charset="0"/>
              </a:defRPr>
            </a:pPr>
            <a:endParaRPr lang="en-US"/>
          </a:p>
        </c:txPr>
        <c:crossAx val="104265984"/>
        <c:crosses val="autoZero"/>
        <c:auto val="1"/>
        <c:lblAlgn val="ctr"/>
        <c:lblOffset val="100"/>
      </c:catAx>
      <c:valAx>
        <c:axId val="104265984"/>
        <c:scaling>
          <c:orientation val="minMax"/>
        </c:scaling>
        <c:axPos val="l"/>
        <c:majorGridlines>
          <c:spPr>
            <a:ln w="9525" cap="flat" cmpd="sng" algn="ctr">
              <a:solidFill>
                <a:schemeClr val="accent3"/>
              </a:solidFill>
              <a:round/>
            </a:ln>
            <a:effectLst/>
          </c:spPr>
        </c:majorGridlines>
        <c:numFmt formatCode="#,##0_);[Red]\(#,##0\)" sourceLinked="1"/>
        <c:maj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n-US"/>
          </a:p>
        </c:txPr>
        <c:crossAx val="104264448"/>
        <c:crosses val="autoZero"/>
        <c:crossBetween val="between"/>
      </c:valAx>
      <c:spPr>
        <a:noFill/>
        <a:ln w="25400">
          <a:noFill/>
        </a:ln>
        <a:effectLst/>
      </c:spPr>
    </c:plotArea>
    <c:plotVisOnly val="1"/>
    <c:dispBlanksAs val="gap"/>
  </c:chart>
  <c:spPr>
    <a:solidFill>
      <a:schemeClr val="accent3">
        <a:lumMod val="40000"/>
        <a:lumOff val="60000"/>
      </a:schemeClr>
    </a:solidFill>
    <a:ln w="9525" cap="flat" cmpd="sng" algn="ctr">
      <a:solidFill>
        <a:schemeClr val="dk1">
          <a:lumMod val="25000"/>
          <a:lumOff val="75000"/>
        </a:schemeClr>
      </a:solidFill>
      <a:round/>
    </a:ln>
    <a:effectLst/>
    <a:scene3d>
      <a:camera prst="orthographicFront"/>
      <a:lightRig rig="threePt" dir="t"/>
    </a:scene3d>
    <a:sp3d>
      <a:bevelT/>
    </a:sp3d>
  </c:spPr>
  <c:txPr>
    <a:bodyPr/>
    <a:lstStyle/>
    <a:p>
      <a:pPr>
        <a:defRPr sz="1200">
          <a:latin typeface="Arial" panose="020B0604020202020204" pitchFamily="34" charset="0"/>
          <a:cs typeface="Arial" panose="020B0604020202020204" pitchFamily="34" charset="0"/>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style val="7"/>
  <c:chart>
    <c:autoTitleDeleted val="1"/>
    <c:view3D>
      <c:rotX val="0"/>
      <c:rotY val="0"/>
      <c:depthPercent val="60"/>
      <c:perspective val="100"/>
    </c:view3D>
    <c:floor>
      <c:spPr>
        <a:solidFill>
          <a:schemeClr val="lt1">
            <a:lumMod val="95000"/>
          </a:schemeClr>
        </a:solid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14486878123720037"/>
          <c:y val="4.2691585261649075E-2"/>
          <c:w val="0.8538619818762947"/>
          <c:h val="0.86131973887879409"/>
        </c:manualLayout>
      </c:layout>
      <c:bar3DChart>
        <c:barDir val="col"/>
        <c:grouping val="clustered"/>
        <c:ser>
          <c:idx val="1"/>
          <c:order val="0"/>
          <c:spPr>
            <a:solidFill>
              <a:srgbClr val="00B050">
                <a:alpha val="85000"/>
              </a:srgbClr>
            </a:solidFill>
            <a:ln w="9525" cap="flat" cmpd="sng" algn="ctr">
              <a:solidFill>
                <a:schemeClr val="accent5">
                  <a:lumMod val="75000"/>
                </a:schemeClr>
              </a:solidFill>
              <a:round/>
            </a:ln>
            <a:effectLst/>
            <a:scene3d>
              <a:camera prst="orthographicFront"/>
              <a:lightRig rig="threePt" dir="t"/>
            </a:scene3d>
            <a:sp3d contourW="9525">
              <a:bevelT/>
              <a:contourClr>
                <a:schemeClr val="accent5">
                  <a:lumMod val="75000"/>
                </a:schemeClr>
              </a:contourClr>
            </a:sp3d>
          </c:spPr>
          <c:dPt>
            <c:idx val="0"/>
            <c:spPr>
              <a:solidFill>
                <a:srgbClr val="00B050">
                  <a:alpha val="85000"/>
                </a:srgbClr>
              </a:solidFill>
              <a:ln w="9525" cap="flat" cmpd="sng" algn="ctr">
                <a:solidFill>
                  <a:schemeClr val="accent5">
                    <a:shade val="76000"/>
                    <a:lumMod val="75000"/>
                  </a:schemeClr>
                </a:solidFill>
                <a:round/>
              </a:ln>
              <a:effectLst/>
              <a:scene3d>
                <a:camera prst="orthographicFront"/>
                <a:lightRig rig="threePt" dir="t"/>
              </a:scene3d>
              <a:sp3d contourW="9525">
                <a:bevelT/>
                <a:contourClr>
                  <a:schemeClr val="accent5">
                    <a:shade val="76000"/>
                    <a:lumMod val="75000"/>
                  </a:schemeClr>
                </a:contourClr>
              </a:sp3d>
            </c:spPr>
            <c:extLst xmlns:c16r2="http://schemas.microsoft.com/office/drawing/2015/06/chart">
              <c:ext xmlns:c16="http://schemas.microsoft.com/office/drawing/2014/chart" uri="{C3380CC4-5D6E-409C-BE32-E72D297353CC}">
                <c16:uniqueId val="{00000001-BE53-4A23-AFAB-4BA694ABB11E}"/>
              </c:ext>
            </c:extLst>
          </c:dPt>
          <c:dPt>
            <c:idx val="1"/>
            <c:spPr>
              <a:solidFill>
                <a:srgbClr val="00B050">
                  <a:alpha val="85000"/>
                </a:srgbClr>
              </a:solidFill>
              <a:ln w="9525" cap="flat" cmpd="sng" algn="ctr">
                <a:solidFill>
                  <a:schemeClr val="accent5">
                    <a:shade val="76000"/>
                    <a:lumMod val="75000"/>
                  </a:schemeClr>
                </a:solidFill>
                <a:round/>
              </a:ln>
              <a:effectLst/>
              <a:scene3d>
                <a:camera prst="orthographicFront"/>
                <a:lightRig rig="threePt" dir="t"/>
              </a:scene3d>
              <a:sp3d contourW="9525">
                <a:bevelT/>
                <a:contourClr>
                  <a:schemeClr val="accent5">
                    <a:shade val="76000"/>
                    <a:lumMod val="75000"/>
                  </a:schemeClr>
                </a:contourClr>
              </a:sp3d>
            </c:spPr>
            <c:extLst xmlns:c16r2="http://schemas.microsoft.com/office/drawing/2015/06/chart">
              <c:ext xmlns:c16="http://schemas.microsoft.com/office/drawing/2014/chart" uri="{C3380CC4-5D6E-409C-BE32-E72D297353CC}">
                <c16:uniqueId val="{00000003-BE53-4A23-AFAB-4BA694ABB11E}"/>
              </c:ext>
            </c:extLst>
          </c:dPt>
          <c:dPt>
            <c:idx val="2"/>
            <c:spPr>
              <a:solidFill>
                <a:srgbClr val="00B050">
                  <a:alpha val="85000"/>
                </a:srgbClr>
              </a:solidFill>
              <a:ln w="9525" cap="flat" cmpd="sng" algn="ctr">
                <a:solidFill>
                  <a:schemeClr val="accent5">
                    <a:shade val="76000"/>
                    <a:lumMod val="75000"/>
                  </a:schemeClr>
                </a:solidFill>
                <a:round/>
              </a:ln>
              <a:effectLst/>
              <a:scene3d>
                <a:camera prst="orthographicFront"/>
                <a:lightRig rig="threePt" dir="t"/>
              </a:scene3d>
              <a:sp3d contourW="9525">
                <a:bevelT/>
                <a:contourClr>
                  <a:schemeClr val="accent5">
                    <a:shade val="76000"/>
                    <a:lumMod val="75000"/>
                  </a:schemeClr>
                </a:contourClr>
              </a:sp3d>
            </c:spPr>
            <c:extLst xmlns:c16r2="http://schemas.microsoft.com/office/drawing/2015/06/chart">
              <c:ext xmlns:c16="http://schemas.microsoft.com/office/drawing/2014/chart" uri="{C3380CC4-5D6E-409C-BE32-E72D297353CC}">
                <c16:uniqueId val="{00000005-BE53-4A23-AFAB-4BA694ABB11E}"/>
              </c:ext>
            </c:extLst>
          </c:dPt>
          <c:dPt>
            <c:idx val="3"/>
            <c:spPr>
              <a:solidFill>
                <a:srgbClr val="00B050">
                  <a:alpha val="85000"/>
                </a:srgbClr>
              </a:solidFill>
              <a:ln w="9525" cap="flat" cmpd="sng" algn="ctr">
                <a:solidFill>
                  <a:schemeClr val="accent5">
                    <a:shade val="76000"/>
                    <a:lumMod val="75000"/>
                  </a:schemeClr>
                </a:solidFill>
                <a:round/>
              </a:ln>
              <a:effectLst/>
              <a:scene3d>
                <a:camera prst="orthographicFront"/>
                <a:lightRig rig="threePt" dir="t"/>
              </a:scene3d>
              <a:sp3d contourW="9525">
                <a:bevelT/>
                <a:contourClr>
                  <a:schemeClr val="accent5">
                    <a:shade val="76000"/>
                    <a:lumMod val="75000"/>
                  </a:schemeClr>
                </a:contourClr>
              </a:sp3d>
            </c:spPr>
            <c:extLst xmlns:c16r2="http://schemas.microsoft.com/office/drawing/2015/06/chart">
              <c:ext xmlns:c16="http://schemas.microsoft.com/office/drawing/2014/chart" uri="{C3380CC4-5D6E-409C-BE32-E72D297353CC}">
                <c16:uniqueId val="{00000007-BE53-4A23-AFAB-4BA694ABB11E}"/>
              </c:ext>
            </c:extLst>
          </c:dPt>
          <c:dLbls>
            <c:dLbl>
              <c:idx val="0"/>
              <c:layout>
                <c:manualLayout>
                  <c:x val="7.2562358276644003E-3"/>
                  <c:y val="-3.1287605294825521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E53-4A23-AFAB-4BA694ABB11E}"/>
                </c:ext>
              </c:extLst>
            </c:dLbl>
            <c:dLbl>
              <c:idx val="1"/>
              <c:layout>
                <c:manualLayout>
                  <c:x val="0"/>
                  <c:y val="-5.0541516245487361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E53-4A23-AFAB-4BA694ABB11E}"/>
                </c:ext>
              </c:extLst>
            </c:dLbl>
            <c:dLbl>
              <c:idx val="2"/>
              <c:layout>
                <c:manualLayout>
                  <c:x val="1.0141367862084379E-3"/>
                  <c:y val="-2.1140221187882821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E53-4A23-AFAB-4BA694ABB11E}"/>
                </c:ext>
              </c:extLst>
            </c:dLbl>
            <c:dLbl>
              <c:idx val="3"/>
              <c:layout>
                <c:manualLayout>
                  <c:x val="0"/>
                  <c:y val="-1.684717208182912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E53-4A23-AFAB-4BA694ABB11E}"/>
                </c:ext>
              </c:extLst>
            </c:dLbl>
            <c:spPr>
              <a:solidFill>
                <a:srgbClr val="00B050"/>
              </a:solidFill>
              <a:ln>
                <a:noFill/>
              </a:ln>
              <a:effectLst/>
              <a:scene3d>
                <a:camera prst="orthographicFront"/>
                <a:lightRig rig="threePt" dir="t"/>
              </a:scene3d>
              <a:sp3d>
                <a:bevelT/>
              </a:sp3d>
            </c:spPr>
            <c:txPr>
              <a:bodyPr rot="0" spcFirstLastPara="1" vertOverflow="ellipsis" vert="horz" wrap="square" anchor="ctr" anchorCtr="1"/>
              <a:lstStyle/>
              <a:p>
                <a:pPr>
                  <a:defRPr sz="1200" b="1"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a:solidFill>
                        <a:srgbClr val="00B050"/>
                      </a:solidFill>
                    </a:ln>
                    <a:effectLst/>
                  </c:spPr>
                </c15:leaderLines>
              </c:ext>
            </c:extLst>
          </c:dLbls>
          <c:cat>
            <c:strRef>
              <c:f>CHARTS!$B$10:$B$22</c:f>
              <c:strCache>
                <c:ptCount val="4"/>
                <c:pt idx="0">
                  <c:v>Compensation of employees</c:v>
                </c:pt>
                <c:pt idx="1">
                  <c:v>Goods and services</c:v>
                </c:pt>
                <c:pt idx="2">
                  <c:v>Transfers &amp; subsidies</c:v>
                </c:pt>
                <c:pt idx="3">
                  <c:v>Paymnet for capital assets</c:v>
                </c:pt>
              </c:strCache>
            </c:strRef>
          </c:cat>
          <c:val>
            <c:numRef>
              <c:f>CHARTS!$I$10:$I$22</c:f>
              <c:numCache>
                <c:formatCode>#,##0_);[Red]\(#,##0\)</c:formatCode>
                <c:ptCount val="4"/>
                <c:pt idx="0">
                  <c:v>37348</c:v>
                </c:pt>
                <c:pt idx="1">
                  <c:v>15812</c:v>
                </c:pt>
                <c:pt idx="2">
                  <c:v>426398.8</c:v>
                </c:pt>
                <c:pt idx="3">
                  <c:v>478</c:v>
                </c:pt>
              </c:numCache>
            </c:numRef>
          </c:val>
          <c:shape val="cylinder"/>
          <c:extLst xmlns:c16r2="http://schemas.microsoft.com/office/drawing/2015/06/chart">
            <c:ext xmlns:c16="http://schemas.microsoft.com/office/drawing/2014/chart" uri="{C3380CC4-5D6E-409C-BE32-E72D297353CC}">
              <c16:uniqueId val="{00000008-BE53-4A23-AFAB-4BA694ABB11E}"/>
            </c:ext>
          </c:extLst>
        </c:ser>
        <c:ser>
          <c:idx val="0"/>
          <c:order val="1"/>
          <c:spPr>
            <a:solidFill>
              <a:srgbClr val="FFC000">
                <a:alpha val="85000"/>
              </a:srgbClr>
            </a:solidFill>
            <a:ln w="9525" cap="flat" cmpd="sng" algn="ctr">
              <a:solidFill>
                <a:schemeClr val="accent5">
                  <a:tint val="65000"/>
                  <a:lumMod val="75000"/>
                </a:schemeClr>
              </a:solidFill>
              <a:round/>
            </a:ln>
            <a:effectLst/>
            <a:scene3d>
              <a:camera prst="orthographicFront"/>
              <a:lightRig rig="threePt" dir="t"/>
            </a:scene3d>
            <a:sp3d contourW="9525">
              <a:bevelT/>
              <a:contourClr>
                <a:schemeClr val="accent5">
                  <a:tint val="65000"/>
                  <a:lumMod val="75000"/>
                </a:schemeClr>
              </a:contourClr>
            </a:sp3d>
          </c:spPr>
          <c:dLbls>
            <c:dLbl>
              <c:idx val="0"/>
              <c:layout>
                <c:manualLayout>
                  <c:x val="1.6779954380625101E-2"/>
                  <c:y val="-9.574875125575993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0F4D-42D7-8F66-1308ED48A919}"/>
                </c:ext>
              </c:extLst>
            </c:dLbl>
            <c:dLbl>
              <c:idx val="1"/>
              <c:layout>
                <c:manualLayout>
                  <c:x val="-4.5763511947158825E-3"/>
                  <c:y val="-0.10372781386040651"/>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0F4D-42D7-8F66-1308ED48A919}"/>
                </c:ext>
              </c:extLst>
            </c:dLbl>
            <c:dLbl>
              <c:idx val="2"/>
              <c:layout>
                <c:manualLayout>
                  <c:x val="0"/>
                  <c:y val="-5.8513125767408955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0F4D-42D7-8F66-1308ED48A919}"/>
                </c:ext>
              </c:extLst>
            </c:dLbl>
            <c:dLbl>
              <c:idx val="3"/>
              <c:layout>
                <c:manualLayout>
                  <c:x val="4.576351194715827E-3"/>
                  <c:y val="-4.787437562787996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0F4D-42D7-8F66-1308ED48A919}"/>
                </c:ext>
              </c:extLst>
            </c:dLbl>
            <c:spPr>
              <a:solidFill>
                <a:srgbClr val="FFC000"/>
              </a:solidFill>
              <a:ln>
                <a:noFill/>
              </a:ln>
              <a:effectLst/>
              <a:scene3d>
                <a:camera prst="orthographicFront"/>
                <a:lightRig rig="threePt" dir="t"/>
              </a:scene3d>
              <a:sp3d>
                <a:bevelT prst="relaxedInset"/>
              </a:sp3d>
            </c:spPr>
            <c:txPr>
              <a:bodyPr rot="0" spcFirstLastPara="1" vertOverflow="ellipsis" vert="horz" wrap="square" anchor="ctr" anchorCtr="1"/>
              <a:lstStyle/>
              <a:p>
                <a:pPr algn="ctr">
                  <a:defRPr sz="1200" b="1"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a:solidFill>
                        <a:srgbClr val="FFC000"/>
                      </a:solidFill>
                    </a:ln>
                    <a:effectLst/>
                  </c:spPr>
                </c15:leaderLines>
              </c:ext>
            </c:extLst>
          </c:dLbls>
          <c:cat>
            <c:strRef>
              <c:f>CHARTS!$B$10:$B$22</c:f>
              <c:strCache>
                <c:ptCount val="4"/>
                <c:pt idx="0">
                  <c:v>Compensation of employees</c:v>
                </c:pt>
                <c:pt idx="1">
                  <c:v>Goods and services</c:v>
                </c:pt>
                <c:pt idx="2">
                  <c:v>Transfers &amp; subsidies</c:v>
                </c:pt>
                <c:pt idx="3">
                  <c:v>Paymnet for capital assets</c:v>
                </c:pt>
              </c:strCache>
            </c:strRef>
          </c:cat>
          <c:val>
            <c:numRef>
              <c:f>CHARTS!$J$10:$J$22</c:f>
              <c:numCache>
                <c:formatCode>#,##0_);[Red]\(#,##0\)</c:formatCode>
                <c:ptCount val="4"/>
                <c:pt idx="0">
                  <c:v>33746.264070000005</c:v>
                </c:pt>
                <c:pt idx="1">
                  <c:v>13566.441080000002</c:v>
                </c:pt>
                <c:pt idx="2">
                  <c:v>338869.28367000003</c:v>
                </c:pt>
                <c:pt idx="3">
                  <c:v>599.44032999999979</c:v>
                </c:pt>
              </c:numCache>
            </c:numRef>
          </c:val>
          <c:shape val="cylinder"/>
          <c:extLst xmlns:c16r2="http://schemas.microsoft.com/office/drawing/2015/06/chart">
            <c:ext xmlns:c16="http://schemas.microsoft.com/office/drawing/2014/chart" uri="{C3380CC4-5D6E-409C-BE32-E72D297353CC}">
              <c16:uniqueId val="{0000000C-0F4D-42D7-8F66-1308ED48A919}"/>
            </c:ext>
          </c:extLst>
        </c:ser>
        <c:ser>
          <c:idx val="2"/>
          <c:order val="2"/>
          <c:spPr>
            <a:solidFill>
              <a:srgbClr val="FF0000">
                <a:alpha val="85000"/>
              </a:srgbClr>
            </a:solidFill>
            <a:ln w="9525" cap="flat" cmpd="sng" algn="ctr">
              <a:solidFill>
                <a:schemeClr val="accent5">
                  <a:shade val="65000"/>
                  <a:lumMod val="75000"/>
                </a:schemeClr>
              </a:solidFill>
              <a:round/>
            </a:ln>
            <a:effectLst>
              <a:outerShdw blurRad="12700" dist="50800" dir="5400000" algn="ctr" rotWithShape="0">
                <a:srgbClr val="000000">
                  <a:alpha val="43137"/>
                </a:srgbClr>
              </a:outerShdw>
            </a:effectLst>
            <a:scene3d>
              <a:camera prst="orthographicFront"/>
              <a:lightRig rig="threePt" dir="t"/>
            </a:scene3d>
            <a:sp3d contourW="9525">
              <a:bevelT/>
              <a:contourClr>
                <a:schemeClr val="accent5">
                  <a:shade val="65000"/>
                  <a:lumMod val="75000"/>
                </a:schemeClr>
              </a:contourClr>
            </a:sp3d>
          </c:spPr>
          <c:dLbls>
            <c:dLbl>
              <c:idx val="0"/>
              <c:layout>
                <c:manualLayout>
                  <c:x val="6.1018015929545826E-3"/>
                  <c:y val="-2.925656288370453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0F4D-42D7-8F66-1308ED48A919}"/>
                </c:ext>
              </c:extLst>
            </c:dLbl>
            <c:dLbl>
              <c:idx val="1"/>
              <c:layout>
                <c:manualLayout>
                  <c:x val="-5.5932535131331638E-17"/>
                  <c:y val="-2.393718781393999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0F4D-42D7-8F66-1308ED48A919}"/>
                </c:ext>
              </c:extLst>
            </c:dLbl>
            <c:dLbl>
              <c:idx val="2"/>
              <c:layout>
                <c:manualLayout>
                  <c:x val="7.627251991193228E-3"/>
                  <c:y val="-2.659687534882221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0F4D-42D7-8F66-1308ED48A919}"/>
                </c:ext>
              </c:extLst>
            </c:dLbl>
            <c:dLbl>
              <c:idx val="3"/>
              <c:layout>
                <c:manualLayout>
                  <c:x val="-1.1186507026266328E-16"/>
                  <c:y val="3.7235625488351007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0F4D-42D7-8F66-1308ED48A919}"/>
                </c:ext>
              </c:extLst>
            </c:dLbl>
            <c:delete val="1"/>
            <c:spPr>
              <a:solidFill>
                <a:srgbClr val="FF0000"/>
              </a:solidFill>
              <a:ln>
                <a:noFill/>
              </a:ln>
              <a:effectLst/>
              <a:scene3d>
                <a:camera prst="orthographicFront"/>
                <a:lightRig rig="threePt" dir="t"/>
              </a:scene3d>
              <a:sp3d>
                <a:bevelT/>
              </a:sp3d>
            </c:spPr>
            <c:txPr>
              <a:bodyPr rot="0" spcFirstLastPara="1" vertOverflow="ellipsis" vert="horz" wrap="square" anchor="ctr" anchorCtr="1"/>
              <a:lstStyle/>
              <a:p>
                <a:pPr algn="ct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extLst xmlns:c16r2="http://schemas.microsoft.com/office/drawing/2015/06/chart">
              <c:ext xmlns:c15="http://schemas.microsoft.com/office/drawing/2012/chart" uri="{CE6537A1-D6FC-4f65-9D91-7224C49458BB}">
                <c15:showLeaderLines val="1"/>
                <c15:leaderLines>
                  <c:spPr>
                    <a:ln w="9525">
                      <a:solidFill>
                        <a:srgbClr val="FF0000"/>
                      </a:solidFill>
                    </a:ln>
                    <a:effectLst/>
                  </c:spPr>
                </c15:leaderLines>
              </c:ext>
            </c:extLst>
          </c:dLbls>
          <c:cat>
            <c:strRef>
              <c:f>CHARTS!$B$10:$B$22</c:f>
              <c:strCache>
                <c:ptCount val="4"/>
                <c:pt idx="0">
                  <c:v>Compensation of employees</c:v>
                </c:pt>
                <c:pt idx="1">
                  <c:v>Goods and services</c:v>
                </c:pt>
                <c:pt idx="2">
                  <c:v>Transfers &amp; subsidies</c:v>
                </c:pt>
                <c:pt idx="3">
                  <c:v>Paymnet for capital assets</c:v>
                </c:pt>
              </c:strCache>
            </c:strRef>
          </c:cat>
          <c:val>
            <c:numRef>
              <c:f>CHARTS!$K$10:$K$22</c:f>
              <c:numCache>
                <c:formatCode>#,##0_);[Red]\(#,##0\)</c:formatCode>
                <c:ptCount val="4"/>
                <c:pt idx="0">
                  <c:v>3601.7359299999953</c:v>
                </c:pt>
                <c:pt idx="1">
                  <c:v>2245.5589199999995</c:v>
                </c:pt>
                <c:pt idx="2">
                  <c:v>87529.516329999999</c:v>
                </c:pt>
                <c:pt idx="3">
                  <c:v>-121.44032999999992</c:v>
                </c:pt>
              </c:numCache>
            </c:numRef>
          </c:val>
          <c:shape val="cylinder"/>
          <c:extLst xmlns:c16r2="http://schemas.microsoft.com/office/drawing/2015/06/chart">
            <c:ext xmlns:c16="http://schemas.microsoft.com/office/drawing/2014/chart" uri="{C3380CC4-5D6E-409C-BE32-E72D297353CC}">
              <c16:uniqueId val="{00000011-0F4D-42D7-8F66-1308ED48A919}"/>
            </c:ext>
          </c:extLst>
        </c:ser>
        <c:dLbls/>
        <c:shape val="box"/>
        <c:axId val="104801024"/>
        <c:axId val="104802560"/>
        <c:axId val="0"/>
      </c:bar3DChart>
      <c:catAx>
        <c:axId val="104801024"/>
        <c:scaling>
          <c:orientation val="minMax"/>
        </c:scaling>
        <c:axPos val="b"/>
        <c:numFmt formatCode="General" sourceLinked="1"/>
        <c:majorTickMark val="none"/>
        <c:tickLblPos val="nextTo"/>
        <c:spPr>
          <a:solidFill>
            <a:schemeClr val="accent3">
              <a:lumMod val="40000"/>
              <a:lumOff val="60000"/>
            </a:schemeClr>
          </a:solidFill>
          <a:ln w="19050" cap="flat" cmpd="sng" algn="ctr">
            <a:solidFill>
              <a:schemeClr val="dk1">
                <a:lumMod val="75000"/>
                <a:lumOff val="25000"/>
              </a:schemeClr>
            </a:solidFill>
            <a:round/>
          </a:ln>
          <a:effectLst>
            <a:glow rad="101600">
              <a:schemeClr val="accent3">
                <a:satMod val="175000"/>
                <a:alpha val="40000"/>
              </a:schemeClr>
            </a:glow>
          </a:effectLst>
        </c:spPr>
        <c:txPr>
          <a:bodyPr rot="-60000000" spcFirstLastPara="1" vertOverflow="ellipsis" vert="horz" wrap="square" anchor="ctr" anchorCtr="1"/>
          <a:lstStyle/>
          <a:p>
            <a:pPr>
              <a:defRPr sz="1200" b="0" i="0" u="none" strike="noStrike" kern="1200" cap="all" baseline="0">
                <a:solidFill>
                  <a:schemeClr val="tx1"/>
                </a:solidFill>
                <a:latin typeface="Arial" panose="020B0604020202020204" pitchFamily="34" charset="0"/>
                <a:ea typeface="+mn-ea"/>
                <a:cs typeface="Arial" panose="020B0604020202020204" pitchFamily="34" charset="0"/>
              </a:defRPr>
            </a:pPr>
            <a:endParaRPr lang="en-US"/>
          </a:p>
        </c:txPr>
        <c:crossAx val="104802560"/>
        <c:crosses val="autoZero"/>
        <c:auto val="1"/>
        <c:lblAlgn val="ctr"/>
        <c:lblOffset val="100"/>
      </c:catAx>
      <c:valAx>
        <c:axId val="104802560"/>
        <c:scaling>
          <c:orientation val="minMax"/>
        </c:scaling>
        <c:axPos val="l"/>
        <c:majorGridlines>
          <c:spPr>
            <a:ln w="9525" cap="flat" cmpd="sng" algn="ctr">
              <a:solidFill>
                <a:schemeClr val="dk1">
                  <a:lumMod val="15000"/>
                  <a:lumOff val="85000"/>
                </a:schemeClr>
              </a:solidFill>
              <a:round/>
            </a:ln>
            <a:effectLst/>
          </c:spPr>
        </c:majorGridlines>
        <c:numFmt formatCode="#,##0_);[Red]\(#,##0\)" sourceLinked="1"/>
        <c:maj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n-US"/>
          </a:p>
        </c:txPr>
        <c:crossAx val="104801024"/>
        <c:crosses val="autoZero"/>
        <c:crossBetween val="between"/>
      </c:valAx>
      <c:spPr>
        <a:noFill/>
        <a:ln w="25400">
          <a:noFill/>
        </a:ln>
        <a:effectLst/>
      </c:spPr>
    </c:plotArea>
    <c:plotVisOnly val="1"/>
    <c:dispBlanksAs val="gap"/>
  </c:chart>
  <c:spPr>
    <a:solidFill>
      <a:schemeClr val="accent3">
        <a:lumMod val="40000"/>
        <a:lumOff val="60000"/>
      </a:schemeClr>
    </a:solidFill>
    <a:ln w="9525" cap="flat" cmpd="sng" algn="ctr">
      <a:solidFill>
        <a:schemeClr val="dk1">
          <a:lumMod val="25000"/>
          <a:lumOff val="75000"/>
        </a:schemeClr>
      </a:solidFill>
      <a:round/>
    </a:ln>
    <a:effectLst/>
    <a:scene3d>
      <a:camera prst="orthographicFront"/>
      <a:lightRig rig="threePt" dir="t"/>
    </a:scene3d>
    <a:sp3d>
      <a:bevelT/>
    </a:sp3d>
  </c:spPr>
  <c:txPr>
    <a:bodyPr/>
    <a:lstStyle/>
    <a:p>
      <a:pPr>
        <a:defRPr sz="1200">
          <a:latin typeface="Arial" panose="020B0604020202020204" pitchFamily="34" charset="0"/>
          <a:cs typeface="Arial" panose="020B0604020202020204" pitchFamily="34" charset="0"/>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spPr>
            <a:pattFill prst="ltUpDiag">
              <a:fgClr>
                <a:schemeClr val="accent1"/>
              </a:fgClr>
              <a:bgClr>
                <a:schemeClr val="lt1"/>
              </a:bgClr>
            </a:pattFill>
            <a:ln>
              <a:noFill/>
            </a:ln>
            <a:effectLst/>
          </c:spPr>
          <c:dPt>
            <c:idx val="0"/>
            <c:spPr>
              <a:solidFill>
                <a:schemeClr val="accent3">
                  <a:lumMod val="75000"/>
                </a:schemeClr>
              </a:solidFill>
              <a:ln>
                <a:noFill/>
              </a:ln>
              <a:effectLst/>
            </c:spPr>
            <c:extLst xmlns:c16r2="http://schemas.microsoft.com/office/drawing/2015/06/chart">
              <c:ext xmlns:c16="http://schemas.microsoft.com/office/drawing/2014/chart" uri="{C3380CC4-5D6E-409C-BE32-E72D297353CC}">
                <c16:uniqueId val="{00000001-D5A3-4C76-B7A3-C63B28C84041}"/>
              </c:ext>
            </c:extLst>
          </c:dPt>
          <c:dPt>
            <c:idx val="1"/>
            <c:spPr>
              <a:solidFill>
                <a:srgbClr val="FFC000"/>
              </a:solidFill>
              <a:ln>
                <a:noFill/>
              </a:ln>
              <a:effectLst/>
            </c:spPr>
            <c:extLst xmlns:c16r2="http://schemas.microsoft.com/office/drawing/2015/06/chart">
              <c:ext xmlns:c16="http://schemas.microsoft.com/office/drawing/2014/chart" uri="{C3380CC4-5D6E-409C-BE32-E72D297353CC}">
                <c16:uniqueId val="{00000003-D5A3-4C76-B7A3-C63B28C84041}"/>
              </c:ext>
            </c:extLst>
          </c:dPt>
          <c:dPt>
            <c:idx val="2"/>
            <c:spPr>
              <a:solidFill>
                <a:srgbClr val="FF0000"/>
              </a:solidFill>
              <a:ln>
                <a:noFill/>
              </a:ln>
              <a:effectLst/>
            </c:spPr>
            <c:extLst xmlns:c16r2="http://schemas.microsoft.com/office/drawing/2015/06/chart">
              <c:ext xmlns:c16="http://schemas.microsoft.com/office/drawing/2014/chart" uri="{C3380CC4-5D6E-409C-BE32-E72D297353CC}">
                <c16:uniqueId val="{00000005-D5A3-4C76-B7A3-C63B28C84041}"/>
              </c:ext>
            </c:extLst>
          </c:dPt>
          <c:dLbls>
            <c:spPr>
              <a:solidFill>
                <a:schemeClr val="bg1"/>
              </a:solidFill>
              <a:ln>
                <a:solidFill>
                  <a:schemeClr val="accent3"/>
                </a:solidFill>
              </a:ln>
              <a:effectLst/>
            </c:spPr>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inEnd"/>
            <c:showVal val="1"/>
            <c:extLst xmlns:c16r2="http://schemas.microsoft.com/office/drawing/2015/06/chart">
              <c:ext xmlns:c15="http://schemas.microsoft.com/office/drawing/2012/chart" uri="{CE6537A1-D6FC-4f65-9D91-7224C49458BB}">
                <c15:showLeaderLines val="1"/>
                <c15:leaderLines>
                  <c:spPr>
                    <a:ln w="9525">
                      <a:solidFill>
                        <a:schemeClr val="accent1">
                          <a:lumMod val="60000"/>
                          <a:lumOff val="40000"/>
                        </a:schemeClr>
                      </a:solidFill>
                    </a:ln>
                    <a:effectLst/>
                  </c:spPr>
                </c15:leaderLines>
              </c:ext>
            </c:extLst>
          </c:dLbls>
          <c:cat>
            <c:strRef>
              <c:f>Sheet1!$E$108:$G$108</c:f>
              <c:strCache>
                <c:ptCount val="3"/>
                <c:pt idx="0">
                  <c:v>2018/19: Q1</c:v>
                </c:pt>
                <c:pt idx="1">
                  <c:v>2019/20:  Q2</c:v>
                </c:pt>
                <c:pt idx="2">
                  <c:v>Net movement</c:v>
                </c:pt>
              </c:strCache>
            </c:strRef>
          </c:cat>
          <c:val>
            <c:numRef>
              <c:f>Sheet1!$E$109:$G$109</c:f>
              <c:numCache>
                <c:formatCode>0.0%</c:formatCode>
                <c:ptCount val="3"/>
                <c:pt idx="0">
                  <c:v>9.8000000000000018E-2</c:v>
                </c:pt>
                <c:pt idx="1">
                  <c:v>0.19426712879095931</c:v>
                </c:pt>
                <c:pt idx="2">
                  <c:v>-9.6267128790959319E-2</c:v>
                </c:pt>
              </c:numCache>
            </c:numRef>
          </c:val>
          <c:extLst xmlns:c16r2="http://schemas.microsoft.com/office/drawing/2015/06/chart">
            <c:ext xmlns:c16="http://schemas.microsoft.com/office/drawing/2014/chart" uri="{C3380CC4-5D6E-409C-BE32-E72D297353CC}">
              <c16:uniqueId val="{00000006-D5A3-4C76-B7A3-C63B28C84041}"/>
            </c:ext>
          </c:extLst>
        </c:ser>
        <c:dLbls>
          <c:showVal val="1"/>
        </c:dLbls>
        <c:gapWidth val="269"/>
        <c:overlap val="-20"/>
        <c:axId val="104909440"/>
        <c:axId val="104915328"/>
      </c:barChart>
      <c:catAx>
        <c:axId val="104909440"/>
        <c:scaling>
          <c:orientation val="minMax"/>
        </c:scaling>
        <c:axPos val="b"/>
        <c:majorGridlines>
          <c:spPr>
            <a:ln w="9525" cap="flat" cmpd="sng" algn="ctr">
              <a:solidFill>
                <a:schemeClr val="lt1">
                  <a:alpha val="25000"/>
                </a:schemeClr>
              </a:solidFill>
              <a:round/>
            </a:ln>
            <a:effectLst/>
          </c:spPr>
        </c:majorGridlines>
        <c:numFmt formatCode="General" sourceLinked="1"/>
        <c:majorTickMark val="none"/>
        <c:tickLblPos val="nextTo"/>
        <c:spPr>
          <a:solidFill>
            <a:srgbClr val="92D050"/>
          </a:solidFill>
          <a:ln w="3175" cap="flat" cmpd="sng" algn="ctr">
            <a:solidFill>
              <a:schemeClr val="accent1">
                <a:lumMod val="60000"/>
                <a:lumOff val="40000"/>
              </a:schemeClr>
            </a:solidFill>
            <a:round/>
          </a:ln>
          <a:effectLst>
            <a:glow rad="63500">
              <a:schemeClr val="accent6">
                <a:satMod val="175000"/>
                <a:alpha val="40000"/>
              </a:schemeClr>
            </a:glow>
          </a:effectLst>
        </c:spPr>
        <c:txPr>
          <a:bodyPr rot="-60000000" spcFirstLastPara="1" vertOverflow="ellipsis" vert="horz" wrap="square" anchor="ctr" anchorCtr="1"/>
          <a:lstStyle/>
          <a:p>
            <a:pPr>
              <a:defRPr sz="1400" b="1" i="0" u="none" strike="noStrike" kern="1200" cap="all" spc="150" normalizeH="0" baseline="0">
                <a:solidFill>
                  <a:schemeClr val="tx1"/>
                </a:solidFill>
                <a:latin typeface="Arial" panose="020B0604020202020204" pitchFamily="34" charset="0"/>
                <a:ea typeface="+mn-ea"/>
                <a:cs typeface="Arial" panose="020B0604020202020204" pitchFamily="34" charset="0"/>
              </a:defRPr>
            </a:pPr>
            <a:endParaRPr lang="en-US"/>
          </a:p>
        </c:txPr>
        <c:crossAx val="104915328"/>
        <c:crosses val="autoZero"/>
        <c:auto val="1"/>
        <c:lblAlgn val="ctr"/>
        <c:lblOffset val="100"/>
      </c:catAx>
      <c:valAx>
        <c:axId val="104915328"/>
        <c:scaling>
          <c:orientation val="minMax"/>
        </c:scaling>
        <c:axPos val="l"/>
        <c:numFmt formatCode="0.0%" sourceLinked="1"/>
        <c:majorTickMark val="none"/>
        <c:tickLblPos val="nextTo"/>
        <c:spPr>
          <a:noFill/>
          <a:ln w="38100">
            <a:solidFill>
              <a:srgbClr val="FFC000"/>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04909440"/>
        <c:crosses val="autoZero"/>
        <c:crossBetween val="between"/>
      </c:valAx>
      <c:spPr>
        <a:noFill/>
        <a:ln w="25400">
          <a:noFill/>
        </a:ln>
        <a:effectLst/>
      </c:spPr>
    </c:plotArea>
    <c:plotVisOnly val="1"/>
    <c:dispBlanksAs val="gap"/>
  </c:chart>
  <c:spPr>
    <a:solidFill>
      <a:schemeClr val="accent3">
        <a:lumMod val="60000"/>
        <a:lumOff val="40000"/>
      </a:schemeClr>
    </a:solidFill>
    <a:ln w="9525" cap="flat" cmpd="sng" algn="ctr">
      <a:solidFill>
        <a:srgbClr val="FFC000"/>
      </a:solidFill>
      <a:round/>
    </a:ln>
    <a:effectLst/>
    <a:scene3d>
      <a:camera prst="orthographicFront"/>
      <a:lightRig rig="threePt" dir="t"/>
    </a:scene3d>
    <a:sp3d>
      <a:bevelT/>
    </a:sp3d>
  </c:spPr>
  <c:txPr>
    <a:bodyPr/>
    <a:lstStyle/>
    <a:p>
      <a:pPr>
        <a:defRPr sz="1400">
          <a:solidFill>
            <a:schemeClr val="tx1"/>
          </a:solidFill>
          <a:latin typeface="Arial" panose="020B0604020202020204" pitchFamily="34" charset="0"/>
          <a:cs typeface="Arial" panose="020B0604020202020204" pitchFamily="34" charset="0"/>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Reversed" id="25">
  <a:schemeClr val="accent5"/>
</cs:colorStyle>
</file>

<file path=ppt/charts/colors5.xml><?xml version="1.0" encoding="utf-8"?>
<cs:colorStyle xmlns:cs="http://schemas.microsoft.com/office/drawing/2012/chartStyle" xmlns:a="http://schemas.openxmlformats.org/drawingml/2006/main" meth="withinLinearReversed" id="25">
  <a:schemeClr val="accent5"/>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14">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3175" cap="flat" cmpd="sng" algn="ctr">
        <a:solidFill>
          <a:schemeClr val="phClr">
            <a:lumMod val="60000"/>
            <a:lumOff val="40000"/>
          </a:schemeClr>
        </a:solidFill>
        <a:round/>
      </a:ln>
    </cs:spPr>
    <cs:defRPr sz="1064" kern="1200" cap="all" spc="150" normalizeH="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fillRef idx="0">
      <cs:styleClr val="auto"/>
    </cs:fillRef>
    <cs:effectRef idx="0"/>
    <cs:fontRef idx="minor">
      <a:schemeClr val="lt1"/>
    </cs:fontRef>
    <cs:spPr>
      <a:solidFill>
        <a:schemeClr val="phClr">
          <a:alpha val="70000"/>
        </a:schemeClr>
      </a:solidFill>
    </cs:spPr>
    <cs:defRPr sz="1197" kern="1200"/>
  </cs:dataLabel>
  <cs:dataLabelCallout>
    <cs:lnRef idx="0">
      <cs:styleClr val="auto"/>
    </cs:lnRef>
    <cs:fillRef idx="0"/>
    <cs:effectRef idx="0"/>
    <cs:fontRef idx="minor">
      <cs:styleClr val="auto"/>
    </cs:fontRef>
    <cs:spPr>
      <a:solidFill>
        <a:schemeClr val="lt1"/>
      </a:solidFill>
      <a:ln>
        <a:solidFill>
          <a:schemeClr val="ph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a:solidFill>
          <a:schemeClr val="phClr">
            <a:lumMod val="60000"/>
            <a:lumOff val="40000"/>
          </a:schemeClr>
        </a:solidFill>
        <a:prstDash val="dash"/>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0.01408</cdr:x>
      <cdr:y>0.02322</cdr:y>
    </cdr:from>
    <cdr:to>
      <cdr:x>0.16953</cdr:x>
      <cdr:y>0.0961</cdr:y>
    </cdr:to>
    <cdr:sp macro="" textlink="">
      <cdr:nvSpPr>
        <cdr:cNvPr id="2" name="TextBox 1"/>
        <cdr:cNvSpPr txBox="1"/>
      </cdr:nvSpPr>
      <cdr:spPr>
        <a:xfrm xmlns:a="http://schemas.openxmlformats.org/drawingml/2006/main">
          <a:off x="128778" y="117695"/>
          <a:ext cx="1421394" cy="369330"/>
        </a:xfrm>
        <a:prstGeom xmlns:a="http://schemas.openxmlformats.org/drawingml/2006/main" prst="rect">
          <a:avLst/>
        </a:prstGeom>
        <a:solidFill xmlns:a="http://schemas.openxmlformats.org/drawingml/2006/main">
          <a:schemeClr val="accent3">
            <a:lumMod val="75000"/>
          </a:schemeClr>
        </a:solidFill>
        <a:ln xmlns:a="http://schemas.openxmlformats.org/drawingml/2006/main" w="12700" cap="flat">
          <a:noFill/>
          <a:miter lim="400000"/>
        </a:ln>
        <a:effectLst xmlns:a="http://schemas.openxmlformats.org/drawingml/2006/main"/>
        <a:scene3d xmlns:a="http://schemas.openxmlformats.org/drawingml/2006/main">
          <a:camera prst="orthographicFront"/>
          <a:lightRig rig="threePt" dir="t"/>
        </a:scene3d>
        <a:sp3d xmlns:a="http://schemas.openxmlformats.org/drawingml/2006/main">
          <a:bevelT/>
        </a:sp3d>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clip" horzOverflow="overflow" vert="horz" wrap="square" lIns="45719" tIns="45719" rIns="45719" bIns="45719" numCol="1" spcCol="38100" rtlCol="0" anchor="t">
          <a:spAutoFit/>
        </a:bodyPr>
        <a:lstStyle xmlns:a="http://schemas.openxmlformats.org/drawingml/2006/main"/>
        <a:p xmlns:a="http://schemas.openxmlformats.org/drawingml/2006/main">
          <a:pPr marL="0" marR="0" indent="0" algn="ctr" defTabSz="914400" rtl="0" fontAlgn="auto" latinLnBrk="0" hangingPunct="0">
            <a:lnSpc>
              <a:spcPct val="100000"/>
            </a:lnSpc>
            <a:spcBef>
              <a:spcPts val="0"/>
            </a:spcBef>
            <a:spcAft>
              <a:spcPts val="0"/>
            </a:spcAft>
            <a:buClrTx/>
            <a:buSzTx/>
            <a:buFontTx/>
            <a:buNone/>
            <a:tabLst/>
          </a:pPr>
          <a:r>
            <a:rPr kumimoji="0" lang="en-ZA" sz="1800" b="1" i="0" u="none" strike="noStrike" cap="none" spc="0" normalizeH="0" baseline="0" dirty="0" smtClean="0">
              <a:ln>
                <a:noFill/>
              </a:ln>
              <a:solidFill>
                <a:schemeClr val="bg1"/>
              </a:solidFill>
              <a:effectLst/>
              <a:uFillTx/>
              <a:latin typeface="Arial" panose="020B0604020202020204" pitchFamily="34" charset="0"/>
              <a:cs typeface="Arial" panose="020B0604020202020204" pitchFamily="34" charset="0"/>
              <a:sym typeface="Calibri"/>
            </a:rPr>
            <a:t>R’000</a:t>
          </a:r>
          <a:endParaRPr kumimoji="0" lang="en-ZA" sz="1800" b="1" i="0" u="none" strike="noStrike" cap="none" spc="0" normalizeH="0" baseline="0" dirty="0">
            <a:ln>
              <a:noFill/>
            </a:ln>
            <a:solidFill>
              <a:schemeClr val="bg1"/>
            </a:solidFill>
            <a:effectLst/>
            <a:uFillTx/>
            <a:latin typeface="Arial" panose="020B0604020202020204" pitchFamily="34" charset="0"/>
            <a:cs typeface="Arial" panose="020B0604020202020204" pitchFamily="34" charset="0"/>
            <a:sym typeface="Calibri"/>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0.01408</cdr:x>
      <cdr:y>0.02322</cdr:y>
    </cdr:from>
    <cdr:to>
      <cdr:x>0.16953</cdr:x>
      <cdr:y>0.0961</cdr:y>
    </cdr:to>
    <cdr:sp macro="" textlink="">
      <cdr:nvSpPr>
        <cdr:cNvPr id="2" name="TextBox 1"/>
        <cdr:cNvSpPr txBox="1"/>
      </cdr:nvSpPr>
      <cdr:spPr>
        <a:xfrm xmlns:a="http://schemas.openxmlformats.org/drawingml/2006/main">
          <a:off x="128778" y="117695"/>
          <a:ext cx="1421394" cy="369330"/>
        </a:xfrm>
        <a:prstGeom xmlns:a="http://schemas.openxmlformats.org/drawingml/2006/main" prst="rect">
          <a:avLst/>
        </a:prstGeom>
        <a:solidFill xmlns:a="http://schemas.openxmlformats.org/drawingml/2006/main">
          <a:schemeClr val="accent3">
            <a:lumMod val="75000"/>
          </a:schemeClr>
        </a:solidFill>
        <a:ln xmlns:a="http://schemas.openxmlformats.org/drawingml/2006/main" w="12700" cap="flat">
          <a:noFill/>
          <a:miter lim="400000"/>
        </a:ln>
        <a:effectLst xmlns:a="http://schemas.openxmlformats.org/drawingml/2006/main"/>
        <a:scene3d xmlns:a="http://schemas.openxmlformats.org/drawingml/2006/main">
          <a:camera prst="orthographicFront"/>
          <a:lightRig rig="threePt" dir="t"/>
        </a:scene3d>
        <a:sp3d xmlns:a="http://schemas.openxmlformats.org/drawingml/2006/main">
          <a:bevelT/>
        </a:sp3d>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clip" horzOverflow="overflow" vert="horz" wrap="square" lIns="45719" tIns="45719" rIns="45719" bIns="45719" numCol="1" spcCol="38100" rtlCol="0" anchor="t">
          <a:spAutoFit/>
        </a:bodyPr>
        <a:lstStyle xmlns:a="http://schemas.openxmlformats.org/drawingml/2006/main"/>
        <a:p xmlns:a="http://schemas.openxmlformats.org/drawingml/2006/main">
          <a:pPr marL="0" marR="0" indent="0" algn="ctr" defTabSz="914400" rtl="0" fontAlgn="auto" latinLnBrk="0" hangingPunct="0">
            <a:lnSpc>
              <a:spcPct val="100000"/>
            </a:lnSpc>
            <a:spcBef>
              <a:spcPts val="0"/>
            </a:spcBef>
            <a:spcAft>
              <a:spcPts val="0"/>
            </a:spcAft>
            <a:buClrTx/>
            <a:buSzTx/>
            <a:buFontTx/>
            <a:buNone/>
            <a:tabLst/>
          </a:pPr>
          <a:r>
            <a:rPr kumimoji="0" lang="en-ZA" sz="1800" b="1" i="0" u="none" strike="noStrike" cap="none" spc="0" normalizeH="0" baseline="0" dirty="0" smtClean="0">
              <a:ln>
                <a:noFill/>
              </a:ln>
              <a:solidFill>
                <a:schemeClr val="bg1"/>
              </a:solidFill>
              <a:effectLst/>
              <a:uFillTx/>
              <a:latin typeface="Arial" panose="020B0604020202020204" pitchFamily="34" charset="0"/>
              <a:cs typeface="Arial" panose="020B0604020202020204" pitchFamily="34" charset="0"/>
              <a:sym typeface="Calibri"/>
            </a:rPr>
            <a:t>R’000</a:t>
          </a:r>
          <a:endParaRPr kumimoji="0" lang="en-ZA" sz="1800" b="1" i="0" u="none" strike="noStrike" cap="none" spc="0" normalizeH="0" baseline="0" dirty="0">
            <a:ln>
              <a:noFill/>
            </a:ln>
            <a:solidFill>
              <a:schemeClr val="bg1"/>
            </a:solidFill>
            <a:effectLst/>
            <a:uFillTx/>
            <a:latin typeface="Arial" panose="020B0604020202020204" pitchFamily="34" charset="0"/>
            <a:cs typeface="Arial" panose="020B0604020202020204" pitchFamily="34" charset="0"/>
            <a:sym typeface="Calibri"/>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3" name="Shape 613"/>
          <p:cNvSpPr>
            <a:spLocks noGrp="1" noRot="1" noChangeAspect="1"/>
          </p:cNvSpPr>
          <p:nvPr>
            <p:ph type="sldImg"/>
          </p:nvPr>
        </p:nvSpPr>
        <p:spPr>
          <a:xfrm>
            <a:off x="917575" y="744538"/>
            <a:ext cx="4962525" cy="3722687"/>
          </a:xfrm>
          <a:prstGeom prst="rect">
            <a:avLst/>
          </a:prstGeom>
        </p:spPr>
        <p:txBody>
          <a:bodyPr/>
          <a:lstStyle/>
          <a:p>
            <a:endParaRPr dirty="0"/>
          </a:p>
        </p:txBody>
      </p:sp>
      <p:sp>
        <p:nvSpPr>
          <p:cNvPr id="614" name="Shape 614"/>
          <p:cNvSpPr>
            <a:spLocks noGrp="1"/>
          </p:cNvSpPr>
          <p:nvPr>
            <p:ph type="body" sz="quarter" idx="1"/>
          </p:nvPr>
        </p:nvSpPr>
        <p:spPr>
          <a:xfrm>
            <a:off x="906357" y="4715153"/>
            <a:ext cx="4984962" cy="4466987"/>
          </a:xfrm>
          <a:prstGeom prst="rect">
            <a:avLst/>
          </a:prstGeom>
        </p:spPr>
        <p:txBody>
          <a:bodyPr/>
          <a:lstStyle/>
          <a:p>
            <a:endParaRPr/>
          </a:p>
        </p:txBody>
      </p:sp>
    </p:spTree>
    <p:extLst>
      <p:ext uri="{BB962C8B-B14F-4D97-AF65-F5344CB8AC3E}">
        <p14:creationId xmlns:p14="http://schemas.microsoft.com/office/powerpoint/2010/main" xmlns="" val="4180510708"/>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1999544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The year-to-date projection was R480 million resulting in under expenditure of R93.2 million (19.4%). </a:t>
            </a:r>
          </a:p>
          <a:p>
            <a:endParaRPr lang="en-ZA" dirty="0"/>
          </a:p>
        </p:txBody>
      </p:sp>
    </p:spTree>
    <p:extLst>
      <p:ext uri="{BB962C8B-B14F-4D97-AF65-F5344CB8AC3E}">
        <p14:creationId xmlns:p14="http://schemas.microsoft.com/office/powerpoint/2010/main" xmlns="" val="27972715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Expenditure as at 30 June 2019 was R386.8 million (15.1%) of the original budget of R2.6 billion. </a:t>
            </a:r>
          </a:p>
          <a:p>
            <a:endParaRPr lang="en-ZA" dirty="0"/>
          </a:p>
        </p:txBody>
      </p:sp>
    </p:spTree>
    <p:extLst>
      <p:ext uri="{BB962C8B-B14F-4D97-AF65-F5344CB8AC3E}">
        <p14:creationId xmlns:p14="http://schemas.microsoft.com/office/powerpoint/2010/main" xmlns="" val="3495133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22683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926436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17421881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953718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3749549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4148551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4145983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620344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2179286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288219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3791484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442591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25122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a:spLocks noGrp="1"/>
          </p:cNvSpPr>
          <p:nvPr>
            <p:ph type="title"/>
          </p:nvPr>
        </p:nvSpPr>
        <p:spPr>
          <a:prstGeom prst="rect">
            <a:avLst/>
          </a:prstGeom>
        </p:spPr>
        <p:txBody>
          <a:bodyPr/>
          <a:lstStyle/>
          <a:p>
            <a:r>
              <a:t>Title Text</a:t>
            </a:r>
          </a:p>
        </p:txBody>
      </p:sp>
      <p:sp>
        <p:nvSpPr>
          <p:cNvPr id="93"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a:spLocks noGrp="1"/>
          </p:cNvSpPr>
          <p:nvPr>
            <p:ph type="title"/>
          </p:nvPr>
        </p:nvSpPr>
        <p:spPr>
          <a:xfrm>
            <a:off x="6629400" y="274638"/>
            <a:ext cx="2057400" cy="5851526"/>
          </a:xfrm>
          <a:prstGeom prst="rect">
            <a:avLst/>
          </a:prstGeom>
        </p:spPr>
        <p:txBody>
          <a:bodyPr/>
          <a:lstStyle/>
          <a:p>
            <a:r>
              <a:t>Title Text</a:t>
            </a:r>
          </a:p>
        </p:txBody>
      </p:sp>
      <p:sp>
        <p:nvSpPr>
          <p:cNvPr id="102" name="Body Level One…"/>
          <p:cNvSpPr>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10" name="Title Text"/>
          <p:cNvSpPr>
            <a:spLocks noGrp="1"/>
          </p:cNvSpPr>
          <p:nvPr>
            <p:ph type="title"/>
          </p:nvPr>
        </p:nvSpPr>
        <p:spPr>
          <a:xfrm>
            <a:off x="685800" y="2130425"/>
            <a:ext cx="7772400" cy="1470025"/>
          </a:xfrm>
          <a:prstGeom prst="rect">
            <a:avLst/>
          </a:prstGeom>
        </p:spPr>
        <p:txBody>
          <a:bodyPr/>
          <a:lstStyle/>
          <a:p>
            <a:r>
              <a:t>Title Text</a:t>
            </a:r>
          </a:p>
        </p:txBody>
      </p:sp>
      <p:sp>
        <p:nvSpPr>
          <p:cNvPr id="111" name="Body Level One…"/>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12"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28" name="Title Text"/>
          <p:cNvSpPr>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129" name="Body Level One…"/>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0"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37" name="Title Text"/>
          <p:cNvSpPr>
            <a:spLocks noGrp="1"/>
          </p:cNvSpPr>
          <p:nvPr>
            <p:ph type="title"/>
          </p:nvPr>
        </p:nvSpPr>
        <p:spPr>
          <a:prstGeom prst="rect">
            <a:avLst/>
          </a:prstGeom>
        </p:spPr>
        <p:txBody>
          <a:bodyPr/>
          <a:lstStyle/>
          <a:p>
            <a:r>
              <a:t>Title Text</a:t>
            </a:r>
          </a:p>
        </p:txBody>
      </p:sp>
      <p:sp>
        <p:nvSpPr>
          <p:cNvPr id="138" name="Body Level One…"/>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139"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146" name="Title Text"/>
          <p:cNvSpPr>
            <a:spLocks noGrp="1"/>
          </p:cNvSpPr>
          <p:nvPr>
            <p:ph type="title"/>
          </p:nvPr>
        </p:nvSpPr>
        <p:spPr>
          <a:prstGeom prst="rect">
            <a:avLst/>
          </a:prstGeom>
        </p:spPr>
        <p:txBody>
          <a:bodyPr/>
          <a:lstStyle/>
          <a:p>
            <a:r>
              <a:t>Title Text</a:t>
            </a:r>
          </a:p>
        </p:txBody>
      </p:sp>
      <p:sp>
        <p:nvSpPr>
          <p:cNvPr id="147" name="Body Level One…"/>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148"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149"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56" name="Title Text"/>
          <p:cNvSpPr>
            <a:spLocks noGrp="1"/>
          </p:cNvSpPr>
          <p:nvPr>
            <p:ph type="title"/>
          </p:nvPr>
        </p:nvSpPr>
        <p:spPr>
          <a:prstGeom prst="rect">
            <a:avLst/>
          </a:prstGeom>
        </p:spPr>
        <p:txBody>
          <a:bodyPr/>
          <a:lstStyle/>
          <a:p>
            <a:r>
              <a:t>Title Text</a:t>
            </a:r>
          </a:p>
        </p:txBody>
      </p:sp>
      <p:sp>
        <p:nvSpPr>
          <p:cNvPr id="157"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64"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171" name="Title Text"/>
          <p:cNvSpPr>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172" name="Body Level One…"/>
          <p:cNvSpPr>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73"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174"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181" name="Title Text"/>
          <p:cNvSpPr>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182"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dirty="0"/>
          </a:p>
        </p:txBody>
      </p:sp>
      <p:sp>
        <p:nvSpPr>
          <p:cNvPr id="183" name="Body Level One…"/>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184"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a:spLocks noGrp="1"/>
          </p:cNvSpPr>
          <p:nvPr>
            <p:ph type="title"/>
          </p:nvPr>
        </p:nvSpPr>
        <p:spPr>
          <a:prstGeom prst="rect">
            <a:avLst/>
          </a:prstGeom>
        </p:spPr>
        <p:txBody>
          <a:bodyPr/>
          <a:lstStyle/>
          <a:p>
            <a:r>
              <a:t>Title Text</a:t>
            </a:r>
          </a:p>
        </p:txBody>
      </p:sp>
      <p:sp>
        <p:nvSpPr>
          <p:cNvPr id="21"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191" name="Title Text"/>
          <p:cNvSpPr>
            <a:spLocks noGrp="1"/>
          </p:cNvSpPr>
          <p:nvPr>
            <p:ph type="title"/>
          </p:nvPr>
        </p:nvSpPr>
        <p:spPr>
          <a:prstGeom prst="rect">
            <a:avLst/>
          </a:prstGeom>
        </p:spPr>
        <p:txBody>
          <a:bodyPr/>
          <a:lstStyle/>
          <a:p>
            <a:r>
              <a:t>Title Text</a:t>
            </a:r>
          </a:p>
        </p:txBody>
      </p:sp>
      <p:sp>
        <p:nvSpPr>
          <p:cNvPr id="192"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93"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200" name="Title Text"/>
          <p:cNvSpPr>
            <a:spLocks noGrp="1"/>
          </p:cNvSpPr>
          <p:nvPr>
            <p:ph type="title"/>
          </p:nvPr>
        </p:nvSpPr>
        <p:spPr>
          <a:xfrm>
            <a:off x="6629400" y="274638"/>
            <a:ext cx="2057400" cy="5851526"/>
          </a:xfrm>
          <a:prstGeom prst="rect">
            <a:avLst/>
          </a:prstGeom>
        </p:spPr>
        <p:txBody>
          <a:bodyPr/>
          <a:lstStyle/>
          <a:p>
            <a:r>
              <a:t>Title Text</a:t>
            </a:r>
          </a:p>
        </p:txBody>
      </p:sp>
      <p:sp>
        <p:nvSpPr>
          <p:cNvPr id="201" name="Body Level One…"/>
          <p:cNvSpPr>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02"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09" name="Title Text"/>
          <p:cNvSpPr>
            <a:spLocks noGrp="1"/>
          </p:cNvSpPr>
          <p:nvPr>
            <p:ph type="title"/>
          </p:nvPr>
        </p:nvSpPr>
        <p:spPr>
          <a:xfrm>
            <a:off x="685800" y="2130425"/>
            <a:ext cx="7772400" cy="1470025"/>
          </a:xfrm>
          <a:prstGeom prst="rect">
            <a:avLst/>
          </a:prstGeom>
        </p:spPr>
        <p:txBody>
          <a:bodyPr/>
          <a:lstStyle/>
          <a:p>
            <a:r>
              <a:t>Title Text</a:t>
            </a:r>
          </a:p>
        </p:txBody>
      </p:sp>
      <p:sp>
        <p:nvSpPr>
          <p:cNvPr id="210" name="Body Level One…"/>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211"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and Content 0">
    <p:spTree>
      <p:nvGrpSpPr>
        <p:cNvPr id="1" name=""/>
        <p:cNvGrpSpPr/>
        <p:nvPr/>
      </p:nvGrpSpPr>
      <p:grpSpPr>
        <a:xfrm>
          <a:off x="0" y="0"/>
          <a:ext cx="0" cy="0"/>
          <a:chOff x="0" y="0"/>
          <a:chExt cx="0" cy="0"/>
        </a:xfrm>
      </p:grpSpPr>
      <p:sp>
        <p:nvSpPr>
          <p:cNvPr id="227" name="Title Text"/>
          <p:cNvSpPr>
            <a:spLocks noGrp="1"/>
          </p:cNvSpPr>
          <p:nvPr>
            <p:ph type="title"/>
          </p:nvPr>
        </p:nvSpPr>
        <p:spPr>
          <a:prstGeom prst="rect">
            <a:avLst/>
          </a:prstGeom>
        </p:spPr>
        <p:txBody>
          <a:bodyPr/>
          <a:lstStyle/>
          <a:p>
            <a:r>
              <a:t>Title Text</a:t>
            </a:r>
          </a:p>
        </p:txBody>
      </p:sp>
      <p:sp>
        <p:nvSpPr>
          <p:cNvPr id="228"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9"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36" name="Title Text"/>
          <p:cNvSpPr>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237" name="Body Level One…"/>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238"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45" name="Title Text"/>
          <p:cNvSpPr>
            <a:spLocks noGrp="1"/>
          </p:cNvSpPr>
          <p:nvPr>
            <p:ph type="title"/>
          </p:nvPr>
        </p:nvSpPr>
        <p:spPr>
          <a:prstGeom prst="rect">
            <a:avLst/>
          </a:prstGeom>
        </p:spPr>
        <p:txBody>
          <a:bodyPr/>
          <a:lstStyle/>
          <a:p>
            <a:r>
              <a:t>Title Text</a:t>
            </a:r>
          </a:p>
        </p:txBody>
      </p:sp>
      <p:sp>
        <p:nvSpPr>
          <p:cNvPr id="246" name="Body Level One…"/>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247"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54" name="Title Text"/>
          <p:cNvSpPr>
            <a:spLocks noGrp="1"/>
          </p:cNvSpPr>
          <p:nvPr>
            <p:ph type="title"/>
          </p:nvPr>
        </p:nvSpPr>
        <p:spPr>
          <a:prstGeom prst="rect">
            <a:avLst/>
          </a:prstGeom>
        </p:spPr>
        <p:txBody>
          <a:bodyPr/>
          <a:lstStyle/>
          <a:p>
            <a:r>
              <a:t>Title Text</a:t>
            </a:r>
          </a:p>
        </p:txBody>
      </p:sp>
      <p:sp>
        <p:nvSpPr>
          <p:cNvPr id="255" name="Body Level One…"/>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256"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257"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64" name="Title Text"/>
          <p:cNvSpPr>
            <a:spLocks noGrp="1"/>
          </p:cNvSpPr>
          <p:nvPr>
            <p:ph type="title"/>
          </p:nvPr>
        </p:nvSpPr>
        <p:spPr>
          <a:prstGeom prst="rect">
            <a:avLst/>
          </a:prstGeom>
        </p:spPr>
        <p:txBody>
          <a:bodyPr/>
          <a:lstStyle/>
          <a:p>
            <a:r>
              <a:t>Title Text</a:t>
            </a:r>
          </a:p>
        </p:txBody>
      </p:sp>
      <p:sp>
        <p:nvSpPr>
          <p:cNvPr id="265"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72"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279" name="Title Text"/>
          <p:cNvSpPr>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280" name="Body Level One…"/>
          <p:cNvSpPr>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81"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282"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0" name="Body Level One…"/>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289" name="Title Text"/>
          <p:cNvSpPr>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290"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dirty="0"/>
          </a:p>
        </p:txBody>
      </p:sp>
      <p:sp>
        <p:nvSpPr>
          <p:cNvPr id="291" name="Body Level One…"/>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292"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299" name="Title Text"/>
          <p:cNvSpPr>
            <a:spLocks noGrp="1"/>
          </p:cNvSpPr>
          <p:nvPr>
            <p:ph type="title"/>
          </p:nvPr>
        </p:nvSpPr>
        <p:spPr>
          <a:prstGeom prst="rect">
            <a:avLst/>
          </a:prstGeom>
        </p:spPr>
        <p:txBody>
          <a:bodyPr/>
          <a:lstStyle/>
          <a:p>
            <a:r>
              <a:t>Title Text</a:t>
            </a:r>
          </a:p>
        </p:txBody>
      </p:sp>
      <p:sp>
        <p:nvSpPr>
          <p:cNvPr id="300"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01"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308" name="Title Text"/>
          <p:cNvSpPr>
            <a:spLocks noGrp="1"/>
          </p:cNvSpPr>
          <p:nvPr>
            <p:ph type="title"/>
          </p:nvPr>
        </p:nvSpPr>
        <p:spPr>
          <a:xfrm>
            <a:off x="6629400" y="274638"/>
            <a:ext cx="2057400" cy="5851526"/>
          </a:xfrm>
          <a:prstGeom prst="rect">
            <a:avLst/>
          </a:prstGeom>
        </p:spPr>
        <p:txBody>
          <a:bodyPr/>
          <a:lstStyle/>
          <a:p>
            <a:r>
              <a:t>Title Text</a:t>
            </a:r>
          </a:p>
        </p:txBody>
      </p:sp>
      <p:sp>
        <p:nvSpPr>
          <p:cNvPr id="309" name="Body Level One…"/>
          <p:cNvSpPr>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10"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317" name="Title Text"/>
          <p:cNvSpPr>
            <a:spLocks noGrp="1"/>
          </p:cNvSpPr>
          <p:nvPr>
            <p:ph type="title"/>
          </p:nvPr>
        </p:nvSpPr>
        <p:spPr>
          <a:xfrm>
            <a:off x="685800" y="2130425"/>
            <a:ext cx="7772400" cy="1470025"/>
          </a:xfrm>
          <a:prstGeom prst="rect">
            <a:avLst/>
          </a:prstGeom>
        </p:spPr>
        <p:txBody>
          <a:bodyPr/>
          <a:lstStyle/>
          <a:p>
            <a:r>
              <a:t>Title Text</a:t>
            </a:r>
          </a:p>
        </p:txBody>
      </p:sp>
      <p:sp>
        <p:nvSpPr>
          <p:cNvPr id="318" name="Body Level One…"/>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9"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26" name="Title Text"/>
          <p:cNvSpPr>
            <a:spLocks noGrp="1"/>
          </p:cNvSpPr>
          <p:nvPr>
            <p:ph type="title"/>
          </p:nvPr>
        </p:nvSpPr>
        <p:spPr>
          <a:prstGeom prst="rect">
            <a:avLst/>
          </a:prstGeom>
        </p:spPr>
        <p:txBody>
          <a:bodyPr/>
          <a:lstStyle/>
          <a:p>
            <a:r>
              <a:t>Title Text</a:t>
            </a:r>
          </a:p>
        </p:txBody>
      </p:sp>
      <p:sp>
        <p:nvSpPr>
          <p:cNvPr id="327"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8"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35" name="Title Text"/>
          <p:cNvSpPr>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36" name="Body Level One…"/>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37"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44" name="Title Text"/>
          <p:cNvSpPr>
            <a:spLocks noGrp="1"/>
          </p:cNvSpPr>
          <p:nvPr>
            <p:ph type="title"/>
          </p:nvPr>
        </p:nvSpPr>
        <p:spPr>
          <a:prstGeom prst="rect">
            <a:avLst/>
          </a:prstGeom>
        </p:spPr>
        <p:txBody>
          <a:bodyPr/>
          <a:lstStyle/>
          <a:p>
            <a:r>
              <a:t>Title Text</a:t>
            </a:r>
          </a:p>
        </p:txBody>
      </p:sp>
      <p:sp>
        <p:nvSpPr>
          <p:cNvPr id="345" name="Body Level One…"/>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346"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353" name="Title Text"/>
          <p:cNvSpPr>
            <a:spLocks noGrp="1"/>
          </p:cNvSpPr>
          <p:nvPr>
            <p:ph type="title"/>
          </p:nvPr>
        </p:nvSpPr>
        <p:spPr>
          <a:prstGeom prst="rect">
            <a:avLst/>
          </a:prstGeom>
        </p:spPr>
        <p:txBody>
          <a:bodyPr/>
          <a:lstStyle/>
          <a:p>
            <a:r>
              <a:t>Title Text</a:t>
            </a:r>
          </a:p>
        </p:txBody>
      </p:sp>
      <p:sp>
        <p:nvSpPr>
          <p:cNvPr id="354" name="Body Level One…"/>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355"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356"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363" name="Title Text"/>
          <p:cNvSpPr>
            <a:spLocks noGrp="1"/>
          </p:cNvSpPr>
          <p:nvPr>
            <p:ph type="title"/>
          </p:nvPr>
        </p:nvSpPr>
        <p:spPr>
          <a:prstGeom prst="rect">
            <a:avLst/>
          </a:prstGeom>
        </p:spPr>
        <p:txBody>
          <a:bodyPr/>
          <a:lstStyle/>
          <a:p>
            <a:r>
              <a:t>Title Text</a:t>
            </a:r>
          </a:p>
        </p:txBody>
      </p:sp>
      <p:sp>
        <p:nvSpPr>
          <p:cNvPr id="364"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371"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a:spLocks noGrp="1"/>
          </p:cNvSpPr>
          <p:nvPr>
            <p:ph type="title"/>
          </p:nvPr>
        </p:nvSpPr>
        <p:spPr>
          <a:prstGeom prst="rect">
            <a:avLst/>
          </a:prstGeom>
        </p:spPr>
        <p:txBody>
          <a:bodyPr/>
          <a:lstStyle/>
          <a:p>
            <a:r>
              <a:t>Title Text</a:t>
            </a:r>
          </a:p>
        </p:txBody>
      </p:sp>
      <p:sp>
        <p:nvSpPr>
          <p:cNvPr id="39" name="Body Level One…"/>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78" name="Title Text"/>
          <p:cNvSpPr>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379" name="Body Level One…"/>
          <p:cNvSpPr>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80"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381"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88" name="Title Text"/>
          <p:cNvSpPr>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389"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dirty="0"/>
          </a:p>
        </p:txBody>
      </p:sp>
      <p:sp>
        <p:nvSpPr>
          <p:cNvPr id="390" name="Body Level One…"/>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391"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398" name="Title Text"/>
          <p:cNvSpPr>
            <a:spLocks noGrp="1"/>
          </p:cNvSpPr>
          <p:nvPr>
            <p:ph type="title"/>
          </p:nvPr>
        </p:nvSpPr>
        <p:spPr>
          <a:prstGeom prst="rect">
            <a:avLst/>
          </a:prstGeom>
        </p:spPr>
        <p:txBody>
          <a:bodyPr/>
          <a:lstStyle/>
          <a:p>
            <a:r>
              <a:t>Title Text</a:t>
            </a:r>
          </a:p>
        </p:txBody>
      </p:sp>
      <p:sp>
        <p:nvSpPr>
          <p:cNvPr id="399"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0"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07" name="Title Text"/>
          <p:cNvSpPr>
            <a:spLocks noGrp="1"/>
          </p:cNvSpPr>
          <p:nvPr>
            <p:ph type="title"/>
          </p:nvPr>
        </p:nvSpPr>
        <p:spPr>
          <a:xfrm>
            <a:off x="6629400" y="274638"/>
            <a:ext cx="2057400" cy="5851526"/>
          </a:xfrm>
          <a:prstGeom prst="rect">
            <a:avLst/>
          </a:prstGeom>
        </p:spPr>
        <p:txBody>
          <a:bodyPr/>
          <a:lstStyle/>
          <a:p>
            <a:r>
              <a:t>Title Text</a:t>
            </a:r>
          </a:p>
        </p:txBody>
      </p:sp>
      <p:sp>
        <p:nvSpPr>
          <p:cNvPr id="408" name="Body Level One…"/>
          <p:cNvSpPr>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9"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16" name="Title Text"/>
          <p:cNvSpPr>
            <a:spLocks noGrp="1"/>
          </p:cNvSpPr>
          <p:nvPr>
            <p:ph type="title"/>
          </p:nvPr>
        </p:nvSpPr>
        <p:spPr>
          <a:xfrm>
            <a:off x="685800" y="2130425"/>
            <a:ext cx="7772400" cy="1470025"/>
          </a:xfrm>
          <a:prstGeom prst="rect">
            <a:avLst/>
          </a:prstGeom>
        </p:spPr>
        <p:txBody>
          <a:bodyPr/>
          <a:lstStyle/>
          <a:p>
            <a:r>
              <a:t>Title Text</a:t>
            </a:r>
          </a:p>
        </p:txBody>
      </p:sp>
      <p:sp>
        <p:nvSpPr>
          <p:cNvPr id="417" name="Body Level One…"/>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418"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425" name="Title Text"/>
          <p:cNvSpPr>
            <a:spLocks noGrp="1"/>
          </p:cNvSpPr>
          <p:nvPr>
            <p:ph type="title"/>
          </p:nvPr>
        </p:nvSpPr>
        <p:spPr>
          <a:prstGeom prst="rect">
            <a:avLst/>
          </a:prstGeom>
        </p:spPr>
        <p:txBody>
          <a:bodyPr/>
          <a:lstStyle/>
          <a:p>
            <a:r>
              <a:t>Title Text</a:t>
            </a:r>
          </a:p>
        </p:txBody>
      </p:sp>
      <p:sp>
        <p:nvSpPr>
          <p:cNvPr id="426"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27"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434" name="Title Text"/>
          <p:cNvSpPr>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435" name="Body Level One…"/>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436"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43" name="Title Text"/>
          <p:cNvSpPr>
            <a:spLocks noGrp="1"/>
          </p:cNvSpPr>
          <p:nvPr>
            <p:ph type="title"/>
          </p:nvPr>
        </p:nvSpPr>
        <p:spPr>
          <a:prstGeom prst="rect">
            <a:avLst/>
          </a:prstGeom>
        </p:spPr>
        <p:txBody>
          <a:bodyPr/>
          <a:lstStyle/>
          <a:p>
            <a:r>
              <a:t>Title Text</a:t>
            </a:r>
          </a:p>
        </p:txBody>
      </p:sp>
      <p:sp>
        <p:nvSpPr>
          <p:cNvPr id="444" name="Body Level One…"/>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45"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52" name="Title Text"/>
          <p:cNvSpPr>
            <a:spLocks noGrp="1"/>
          </p:cNvSpPr>
          <p:nvPr>
            <p:ph type="title"/>
          </p:nvPr>
        </p:nvSpPr>
        <p:spPr>
          <a:prstGeom prst="rect">
            <a:avLst/>
          </a:prstGeom>
        </p:spPr>
        <p:txBody>
          <a:bodyPr/>
          <a:lstStyle/>
          <a:p>
            <a:r>
              <a:t>Title Text</a:t>
            </a:r>
          </a:p>
        </p:txBody>
      </p:sp>
      <p:sp>
        <p:nvSpPr>
          <p:cNvPr id="453" name="Body Level One…"/>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54"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455"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462" name="Title Text"/>
          <p:cNvSpPr>
            <a:spLocks noGrp="1"/>
          </p:cNvSpPr>
          <p:nvPr>
            <p:ph type="title"/>
          </p:nvPr>
        </p:nvSpPr>
        <p:spPr>
          <a:prstGeom prst="rect">
            <a:avLst/>
          </a:prstGeom>
        </p:spPr>
        <p:txBody>
          <a:bodyPr/>
          <a:lstStyle/>
          <a:p>
            <a:r>
              <a:t>Title Text</a:t>
            </a:r>
          </a:p>
        </p:txBody>
      </p:sp>
      <p:sp>
        <p:nvSpPr>
          <p:cNvPr id="463"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a:spLocks noGrp="1"/>
          </p:cNvSpPr>
          <p:nvPr>
            <p:ph type="title"/>
          </p:nvPr>
        </p:nvSpPr>
        <p:spPr>
          <a:prstGeom prst="rect">
            <a:avLst/>
          </a:prstGeom>
        </p:spPr>
        <p:txBody>
          <a:bodyPr/>
          <a:lstStyle/>
          <a:p>
            <a:r>
              <a:t>Title Text</a:t>
            </a:r>
          </a:p>
        </p:txBody>
      </p:sp>
      <p:sp>
        <p:nvSpPr>
          <p:cNvPr id="48" name="Body Level One…"/>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470"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477" name="Title Text"/>
          <p:cNvSpPr>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478" name="Body Level One…"/>
          <p:cNvSpPr>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79"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480"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487" name="Title Text"/>
          <p:cNvSpPr>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488"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dirty="0"/>
          </a:p>
        </p:txBody>
      </p:sp>
      <p:sp>
        <p:nvSpPr>
          <p:cNvPr id="489" name="Body Level One…"/>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490"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97" name="Title Text"/>
          <p:cNvSpPr>
            <a:spLocks noGrp="1"/>
          </p:cNvSpPr>
          <p:nvPr>
            <p:ph type="title"/>
          </p:nvPr>
        </p:nvSpPr>
        <p:spPr>
          <a:prstGeom prst="rect">
            <a:avLst/>
          </a:prstGeom>
        </p:spPr>
        <p:txBody>
          <a:bodyPr/>
          <a:lstStyle/>
          <a:p>
            <a:r>
              <a:t>Title Text</a:t>
            </a:r>
          </a:p>
        </p:txBody>
      </p:sp>
      <p:sp>
        <p:nvSpPr>
          <p:cNvPr id="498"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99"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506" name="Title Text"/>
          <p:cNvSpPr>
            <a:spLocks noGrp="1"/>
          </p:cNvSpPr>
          <p:nvPr>
            <p:ph type="title"/>
          </p:nvPr>
        </p:nvSpPr>
        <p:spPr>
          <a:xfrm>
            <a:off x="6629400" y="274638"/>
            <a:ext cx="2057400" cy="5851526"/>
          </a:xfrm>
          <a:prstGeom prst="rect">
            <a:avLst/>
          </a:prstGeom>
        </p:spPr>
        <p:txBody>
          <a:bodyPr/>
          <a:lstStyle/>
          <a:p>
            <a:r>
              <a:t>Title Text</a:t>
            </a:r>
          </a:p>
        </p:txBody>
      </p:sp>
      <p:sp>
        <p:nvSpPr>
          <p:cNvPr id="507" name="Body Level One…"/>
          <p:cNvSpPr>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08"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515" name="Title Text"/>
          <p:cNvSpPr>
            <a:spLocks noGrp="1"/>
          </p:cNvSpPr>
          <p:nvPr>
            <p:ph type="title"/>
          </p:nvPr>
        </p:nvSpPr>
        <p:spPr>
          <a:xfrm>
            <a:off x="685800" y="2130425"/>
            <a:ext cx="7772400" cy="1470025"/>
          </a:xfrm>
          <a:prstGeom prst="rect">
            <a:avLst/>
          </a:prstGeom>
        </p:spPr>
        <p:txBody>
          <a:bodyPr/>
          <a:lstStyle/>
          <a:p>
            <a:r>
              <a:t>Title Text</a:t>
            </a:r>
          </a:p>
        </p:txBody>
      </p:sp>
      <p:sp>
        <p:nvSpPr>
          <p:cNvPr id="516" name="Body Level One…"/>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517"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524" name="Title Text"/>
          <p:cNvSpPr>
            <a:spLocks noGrp="1"/>
          </p:cNvSpPr>
          <p:nvPr>
            <p:ph type="title"/>
          </p:nvPr>
        </p:nvSpPr>
        <p:spPr>
          <a:prstGeom prst="rect">
            <a:avLst/>
          </a:prstGeom>
        </p:spPr>
        <p:txBody>
          <a:bodyPr/>
          <a:lstStyle/>
          <a:p>
            <a:r>
              <a:t>Title Text</a:t>
            </a:r>
          </a:p>
        </p:txBody>
      </p:sp>
      <p:sp>
        <p:nvSpPr>
          <p:cNvPr id="525"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26"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533" name="Title Text"/>
          <p:cNvSpPr>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534" name="Body Level One…"/>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535"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542" name="Title Text"/>
          <p:cNvSpPr>
            <a:spLocks noGrp="1"/>
          </p:cNvSpPr>
          <p:nvPr>
            <p:ph type="title"/>
          </p:nvPr>
        </p:nvSpPr>
        <p:spPr>
          <a:prstGeom prst="rect">
            <a:avLst/>
          </a:prstGeom>
        </p:spPr>
        <p:txBody>
          <a:bodyPr/>
          <a:lstStyle/>
          <a:p>
            <a:r>
              <a:t>Title Text</a:t>
            </a:r>
          </a:p>
        </p:txBody>
      </p:sp>
      <p:sp>
        <p:nvSpPr>
          <p:cNvPr id="543" name="Body Level One…"/>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544"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51" name="Title Text"/>
          <p:cNvSpPr>
            <a:spLocks noGrp="1"/>
          </p:cNvSpPr>
          <p:nvPr>
            <p:ph type="title"/>
          </p:nvPr>
        </p:nvSpPr>
        <p:spPr>
          <a:prstGeom prst="rect">
            <a:avLst/>
          </a:prstGeom>
        </p:spPr>
        <p:txBody>
          <a:bodyPr/>
          <a:lstStyle/>
          <a:p>
            <a:r>
              <a:t>Title Text</a:t>
            </a:r>
          </a:p>
        </p:txBody>
      </p:sp>
      <p:sp>
        <p:nvSpPr>
          <p:cNvPr id="552" name="Body Level One…"/>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53"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54"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a:spLocks noGrp="1"/>
          </p:cNvSpPr>
          <p:nvPr>
            <p:ph type="title"/>
          </p:nvPr>
        </p:nvSpPr>
        <p:spPr>
          <a:prstGeom prst="rect">
            <a:avLst/>
          </a:prstGeom>
        </p:spPr>
        <p:txBody>
          <a:bodyPr/>
          <a:lstStyle/>
          <a:p>
            <a:r>
              <a:t>Title Text</a:t>
            </a:r>
          </a:p>
        </p:txBody>
      </p:sp>
      <p:sp>
        <p:nvSpPr>
          <p:cNvPr id="58"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61" name="Title Text"/>
          <p:cNvSpPr>
            <a:spLocks noGrp="1"/>
          </p:cNvSpPr>
          <p:nvPr>
            <p:ph type="title"/>
          </p:nvPr>
        </p:nvSpPr>
        <p:spPr>
          <a:prstGeom prst="rect">
            <a:avLst/>
          </a:prstGeom>
        </p:spPr>
        <p:txBody>
          <a:bodyPr/>
          <a:lstStyle/>
          <a:p>
            <a:r>
              <a:t>Title Text</a:t>
            </a:r>
          </a:p>
        </p:txBody>
      </p:sp>
      <p:sp>
        <p:nvSpPr>
          <p:cNvPr id="562"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569"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576" name="Title Text"/>
          <p:cNvSpPr>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577" name="Body Level One…"/>
          <p:cNvSpPr>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78"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579"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586" name="Title Text"/>
          <p:cNvSpPr>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587"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dirty="0"/>
          </a:p>
        </p:txBody>
      </p:sp>
      <p:sp>
        <p:nvSpPr>
          <p:cNvPr id="588" name="Body Level One…"/>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589"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596" name="Title Text"/>
          <p:cNvSpPr>
            <a:spLocks noGrp="1"/>
          </p:cNvSpPr>
          <p:nvPr>
            <p:ph type="title"/>
          </p:nvPr>
        </p:nvSpPr>
        <p:spPr>
          <a:prstGeom prst="rect">
            <a:avLst/>
          </a:prstGeom>
        </p:spPr>
        <p:txBody>
          <a:bodyPr/>
          <a:lstStyle/>
          <a:p>
            <a:r>
              <a:t>Title Text</a:t>
            </a:r>
          </a:p>
        </p:txBody>
      </p:sp>
      <p:sp>
        <p:nvSpPr>
          <p:cNvPr id="597"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98"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605" name="Title Text"/>
          <p:cNvSpPr>
            <a:spLocks noGrp="1"/>
          </p:cNvSpPr>
          <p:nvPr>
            <p:ph type="title"/>
          </p:nvPr>
        </p:nvSpPr>
        <p:spPr>
          <a:xfrm>
            <a:off x="6629400" y="274638"/>
            <a:ext cx="2057400" cy="5851526"/>
          </a:xfrm>
          <a:prstGeom prst="rect">
            <a:avLst/>
          </a:prstGeom>
        </p:spPr>
        <p:txBody>
          <a:bodyPr/>
          <a:lstStyle/>
          <a:p>
            <a:r>
              <a:t>Title Text</a:t>
            </a:r>
          </a:p>
        </p:txBody>
      </p:sp>
      <p:sp>
        <p:nvSpPr>
          <p:cNvPr id="606" name="Body Level One…"/>
          <p:cNvSpPr>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07"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77AE46B-2E29-4725-AFE1-9D2DA96A8D42}" type="datetimeFigureOut">
              <a:rPr lang="en-GB" smtClean="0"/>
              <a:pPr/>
              <a:t>19/09/2019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375062713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7AE46B-2E29-4725-AFE1-9D2DA96A8D42}" type="datetimeFigureOut">
              <a:rPr lang="en-GB" smtClean="0"/>
              <a:pPr/>
              <a:t>19/09/2019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173175902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7AE46B-2E29-4725-AFE1-9D2DA96A8D42}" type="datetimeFigureOut">
              <a:rPr lang="en-GB" smtClean="0"/>
              <a:pPr/>
              <a:t>19/09/2019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401626350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77AE46B-2E29-4725-AFE1-9D2DA96A8D42}" type="datetimeFigureOut">
              <a:rPr lang="en-GB" smtClean="0"/>
              <a:pPr/>
              <a:t>19/09/2019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2619669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77AE46B-2E29-4725-AFE1-9D2DA96A8D42}" type="datetimeFigureOut">
              <a:rPr lang="en-GB" smtClean="0"/>
              <a:pPr/>
              <a:t>19/09/2019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130820231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77AE46B-2E29-4725-AFE1-9D2DA96A8D42}" type="datetimeFigureOut">
              <a:rPr lang="en-GB" smtClean="0"/>
              <a:pPr/>
              <a:t>19/09/2019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40709588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AE46B-2E29-4725-AFE1-9D2DA96A8D42}" type="datetimeFigureOut">
              <a:rPr lang="en-GB" smtClean="0"/>
              <a:pPr/>
              <a:t>19/09/2019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391879701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7AE46B-2E29-4725-AFE1-9D2DA96A8D42}" type="datetimeFigureOut">
              <a:rPr lang="en-GB" smtClean="0"/>
              <a:pPr/>
              <a:t>19/09/2019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47902899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7AE46B-2E29-4725-AFE1-9D2DA96A8D42}" type="datetimeFigureOut">
              <a:rPr lang="en-GB" smtClean="0"/>
              <a:pPr/>
              <a:t>19/09/2019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192701676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7AE46B-2E29-4725-AFE1-9D2DA96A8D42}" type="datetimeFigureOut">
              <a:rPr lang="en-GB" smtClean="0"/>
              <a:pPr/>
              <a:t>19/09/2019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274487949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7AE46B-2E29-4725-AFE1-9D2DA96A8D42}" type="datetimeFigureOut">
              <a:rPr lang="en-GB" smtClean="0"/>
              <a:pPr/>
              <a:t>19/09/2019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4095932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73" name="Body Level One…"/>
          <p:cNvSpPr>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dirty="0"/>
          </a:p>
        </p:txBody>
      </p:sp>
      <p:sp>
        <p:nvSpPr>
          <p:cNvPr id="84" name="Body Level One…"/>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73.xml"/><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theme" Target="../theme/theme2.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Title Text</a:t>
            </a:r>
          </a:p>
        </p:txBody>
      </p:sp>
      <p:sp>
        <p:nvSpPr>
          <p:cNvPr id="3" name="Body Level One…"/>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rPr/>
              <a:pPr/>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3" r:id="rId23"/>
    <p:sldLayoutId id="2147483674" r:id="rId24"/>
    <p:sldLayoutId id="2147483675" r:id="rId25"/>
    <p:sldLayoutId id="2147483676" r:id="rId26"/>
    <p:sldLayoutId id="2147483677" r:id="rId27"/>
    <p:sldLayoutId id="2147483678" r:id="rId28"/>
    <p:sldLayoutId id="2147483679" r:id="rId29"/>
    <p:sldLayoutId id="2147483680" r:id="rId30"/>
    <p:sldLayoutId id="2147483681" r:id="rId31"/>
    <p:sldLayoutId id="2147483682" r:id="rId32"/>
    <p:sldLayoutId id="2147483683" r:id="rId33"/>
    <p:sldLayoutId id="2147483684" r:id="rId34"/>
    <p:sldLayoutId id="2147483685" r:id="rId35"/>
    <p:sldLayoutId id="2147483686" r:id="rId36"/>
    <p:sldLayoutId id="2147483687" r:id="rId37"/>
    <p:sldLayoutId id="2147483688" r:id="rId38"/>
    <p:sldLayoutId id="2147483689" r:id="rId39"/>
    <p:sldLayoutId id="2147483690" r:id="rId40"/>
    <p:sldLayoutId id="2147483691" r:id="rId41"/>
    <p:sldLayoutId id="2147483692" r:id="rId42"/>
    <p:sldLayoutId id="2147483693" r:id="rId43"/>
    <p:sldLayoutId id="2147483694" r:id="rId44"/>
    <p:sldLayoutId id="2147483695" r:id="rId45"/>
    <p:sldLayoutId id="2147483696" r:id="rId46"/>
    <p:sldLayoutId id="2147483697" r:id="rId47"/>
    <p:sldLayoutId id="2147483698" r:id="rId48"/>
    <p:sldLayoutId id="2147483699" r:id="rId49"/>
    <p:sldLayoutId id="2147483700" r:id="rId50"/>
    <p:sldLayoutId id="2147483701" r:id="rId51"/>
    <p:sldLayoutId id="2147483702" r:id="rId52"/>
    <p:sldLayoutId id="2147483703" r:id="rId53"/>
    <p:sldLayoutId id="2147483704" r:id="rId54"/>
    <p:sldLayoutId id="2147483705" r:id="rId55"/>
    <p:sldLayoutId id="2147483706" r:id="rId56"/>
    <p:sldLayoutId id="2147483707" r:id="rId57"/>
    <p:sldLayoutId id="2147483708" r:id="rId58"/>
    <p:sldLayoutId id="2147483709" r:id="rId59"/>
    <p:sldLayoutId id="2147483710" r:id="rId60"/>
    <p:sldLayoutId id="2147483711" r:id="rId61"/>
    <p:sldLayoutId id="2147483712" r:id="rId62"/>
    <p:sldLayoutId id="2147483713" r:id="rId63"/>
    <p:sldLayoutId id="2147483714" r:id="rId64"/>
    <p:sldLayoutId id="2147483715" r:id="rId65"/>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7AE46B-2E29-4725-AFE1-9D2DA96A8D42}" type="datetimeFigureOut">
              <a:rPr lang="en-GB" smtClean="0"/>
              <a:pPr/>
              <a:t>19/09/2019</a:t>
            </a:fld>
            <a:endParaRPr lang="en-GB"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8E92E2-79C3-4FA8-89BF-2087FCA4F523}" type="slidenum">
              <a:rPr lang="en-GB" smtClean="0"/>
              <a:pPr/>
              <a:t>‹#›</a:t>
            </a:fld>
            <a:endParaRPr lang="en-GB" dirty="0"/>
          </a:p>
        </p:txBody>
      </p:sp>
    </p:spTree>
    <p:extLst>
      <p:ext uri="{BB962C8B-B14F-4D97-AF65-F5344CB8AC3E}">
        <p14:creationId xmlns:p14="http://schemas.microsoft.com/office/powerpoint/2010/main" xmlns="" val="2839091270"/>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3.xml"/><Relationship Id="rId1" Type="http://schemas.openxmlformats.org/officeDocument/2006/relationships/themeOverride" Target="../theme/themeOverride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3.xml"/><Relationship Id="rId1" Type="http://schemas.openxmlformats.org/officeDocument/2006/relationships/themeOverride" Target="../theme/themeOverride3.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3.xml"/><Relationship Id="rId1" Type="http://schemas.openxmlformats.org/officeDocument/2006/relationships/themeOverride" Target="../theme/themeOverride4.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3.xml"/><Relationship Id="rId1" Type="http://schemas.openxmlformats.org/officeDocument/2006/relationships/themeOverride" Target="../theme/themeOverride5.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6.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7.xml"/><Relationship Id="rId5" Type="http://schemas.openxmlformats.org/officeDocument/2006/relationships/chart" Target="../charts/chart5.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8.xml"/><Relationship Id="rId5" Type="http://schemas.openxmlformats.org/officeDocument/2006/relationships/chart" Target="../charts/chart6.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 name="Rectangle 4"/>
          <p:cNvSpPr/>
          <p:nvPr/>
        </p:nvSpPr>
        <p:spPr>
          <a:xfrm>
            <a:off x="0" y="0"/>
            <a:ext cx="9144000" cy="6858000"/>
          </a:xfrm>
          <a:prstGeom prst="rect">
            <a:avLst/>
          </a:prstGeom>
          <a:solidFill>
            <a:srgbClr val="C3D69B"/>
          </a:soli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77933C"/>
                </a:solidFill>
              </a:defRPr>
            </a:pPr>
            <a:endParaRPr dirty="0">
              <a:solidFill>
                <a:srgbClr val="77933C"/>
              </a:solidFill>
            </a:endParaRPr>
          </a:p>
        </p:txBody>
      </p:sp>
      <p:sp>
        <p:nvSpPr>
          <p:cNvPr id="617" name="Title 1"/>
          <p:cNvSpPr>
            <a:spLocks noGrp="1"/>
          </p:cNvSpPr>
          <p:nvPr>
            <p:ph type="ctrTitle"/>
          </p:nvPr>
        </p:nvSpPr>
        <p:spPr>
          <a:xfrm>
            <a:off x="0" y="789276"/>
            <a:ext cx="9144000" cy="1712459"/>
          </a:xfrm>
          <a:prstGeom prst="rect">
            <a:avLst/>
          </a:prstGeom>
        </p:spPr>
        <p:txBody>
          <a:bodyPr>
            <a:normAutofit/>
          </a:bodyPr>
          <a:lstStyle>
            <a:lvl1pPr>
              <a:defRPr sz="2800" b="1" cap="all">
                <a:latin typeface="Arial"/>
                <a:ea typeface="Arial"/>
                <a:cs typeface="Arial"/>
                <a:sym typeface="Arial"/>
              </a:defRPr>
            </a:lvl1pPr>
          </a:lstStyle>
          <a:p>
            <a:r>
              <a:rPr lang="en-ZA" sz="2600" dirty="0"/>
              <a:t/>
            </a:r>
            <a:br>
              <a:rPr lang="en-ZA" sz="2600" dirty="0"/>
            </a:br>
            <a:r>
              <a:rPr sz="2600" dirty="0"/>
              <a:t>Department of Small Business Development</a:t>
            </a:r>
          </a:p>
        </p:txBody>
      </p:sp>
      <p:sp>
        <p:nvSpPr>
          <p:cNvPr id="618" name="Subtitle 2"/>
          <p:cNvSpPr>
            <a:spLocks noGrp="1"/>
          </p:cNvSpPr>
          <p:nvPr>
            <p:ph type="subTitle" idx="1"/>
          </p:nvPr>
        </p:nvSpPr>
        <p:spPr>
          <a:xfrm>
            <a:off x="806568" y="2267576"/>
            <a:ext cx="7533391" cy="4115589"/>
          </a:xfrm>
          <a:prstGeom prst="rect">
            <a:avLst/>
          </a:prstGeom>
        </p:spPr>
        <p:txBody>
          <a:bodyPr>
            <a:normAutofit/>
          </a:bodyPr>
          <a:lstStyle/>
          <a:p>
            <a:pPr>
              <a:lnSpc>
                <a:spcPct val="80000"/>
              </a:lnSpc>
              <a:spcBef>
                <a:spcPts val="600"/>
              </a:spcBef>
              <a:defRPr sz="2700" b="1" cap="small">
                <a:solidFill>
                  <a:srgbClr val="FFFFFF"/>
                </a:solidFill>
                <a:latin typeface="Arial"/>
                <a:ea typeface="Arial"/>
                <a:cs typeface="Arial"/>
                <a:sym typeface="Arial"/>
              </a:defRPr>
            </a:pPr>
            <a:endParaRPr sz="2800" dirty="0"/>
          </a:p>
          <a:p>
            <a:pPr>
              <a:lnSpc>
                <a:spcPct val="150000"/>
              </a:lnSpc>
              <a:spcBef>
                <a:spcPts val="600"/>
              </a:spcBef>
              <a:defRPr sz="2700" b="1" cap="small">
                <a:solidFill>
                  <a:srgbClr val="000000"/>
                </a:solidFill>
                <a:latin typeface="Arial"/>
                <a:ea typeface="Arial"/>
                <a:cs typeface="Arial"/>
                <a:sym typeface="Arial"/>
              </a:defRPr>
            </a:pPr>
            <a:r>
              <a:rPr lang="en-GB" sz="2800" dirty="0"/>
              <a:t>QUARTER </a:t>
            </a:r>
            <a:r>
              <a:rPr lang="en-GB" sz="2800" dirty="0" smtClean="0"/>
              <a:t>ONE PERFORMANCE </a:t>
            </a:r>
            <a:r>
              <a:rPr lang="en-GB" sz="2800" dirty="0"/>
              <a:t>REPORT</a:t>
            </a:r>
          </a:p>
          <a:p>
            <a:pPr>
              <a:lnSpc>
                <a:spcPct val="150000"/>
              </a:lnSpc>
              <a:spcBef>
                <a:spcPts val="600"/>
              </a:spcBef>
              <a:defRPr sz="2700" b="1" cap="small">
                <a:solidFill>
                  <a:srgbClr val="000000"/>
                </a:solidFill>
                <a:latin typeface="Arial"/>
                <a:ea typeface="Arial"/>
                <a:cs typeface="Arial"/>
                <a:sym typeface="Arial"/>
              </a:defRPr>
            </a:pPr>
            <a:r>
              <a:rPr lang="en-ZA" sz="2800" dirty="0" smtClean="0"/>
              <a:t>(April </a:t>
            </a:r>
            <a:r>
              <a:rPr lang="en-ZA" sz="2800" dirty="0"/>
              <a:t>– </a:t>
            </a:r>
            <a:r>
              <a:rPr lang="en-ZA" sz="2800" dirty="0" smtClean="0"/>
              <a:t>June </a:t>
            </a:r>
            <a:r>
              <a:rPr lang="en-ZA" sz="2800" dirty="0"/>
              <a:t>2019)</a:t>
            </a:r>
            <a:endParaRPr lang="en-GB" sz="2800" dirty="0"/>
          </a:p>
          <a:p>
            <a:pPr>
              <a:lnSpc>
                <a:spcPct val="150000"/>
              </a:lnSpc>
              <a:spcBef>
                <a:spcPts val="600"/>
              </a:spcBef>
              <a:defRPr sz="2700" b="1" cap="small">
                <a:solidFill>
                  <a:srgbClr val="000000"/>
                </a:solidFill>
                <a:latin typeface="Arial"/>
                <a:ea typeface="Arial"/>
                <a:cs typeface="Arial"/>
                <a:sym typeface="Arial"/>
              </a:defRPr>
            </a:pPr>
            <a:endParaRPr lang="en-ZA" sz="2800" dirty="0" smtClean="0"/>
          </a:p>
          <a:p>
            <a:pPr>
              <a:lnSpc>
                <a:spcPct val="150000"/>
              </a:lnSpc>
              <a:spcBef>
                <a:spcPts val="600"/>
              </a:spcBef>
              <a:defRPr sz="2700" b="1" cap="small">
                <a:solidFill>
                  <a:srgbClr val="000000"/>
                </a:solidFill>
                <a:latin typeface="Arial"/>
                <a:ea typeface="Arial"/>
                <a:cs typeface="Arial"/>
                <a:sym typeface="Arial"/>
              </a:defRPr>
            </a:pPr>
            <a:r>
              <a:rPr lang="en-ZA" sz="2800" dirty="0" smtClean="0"/>
              <a:t>18 September 2019</a:t>
            </a:r>
            <a:endParaRPr lang="en-GB" sz="2800" dirty="0"/>
          </a:p>
          <a:p>
            <a:pPr>
              <a:lnSpc>
                <a:spcPct val="150000"/>
              </a:lnSpc>
              <a:spcBef>
                <a:spcPts val="600"/>
              </a:spcBef>
              <a:defRPr sz="2700" b="1" cap="small">
                <a:solidFill>
                  <a:srgbClr val="000000"/>
                </a:solidFill>
                <a:latin typeface="Arial"/>
                <a:ea typeface="Arial"/>
                <a:cs typeface="Arial"/>
                <a:sym typeface="Arial"/>
              </a:defRPr>
            </a:pPr>
            <a:endParaRPr lang="en-GB" sz="2800" dirty="0"/>
          </a:p>
          <a:p>
            <a:pPr>
              <a:lnSpc>
                <a:spcPct val="80000"/>
              </a:lnSpc>
              <a:spcBef>
                <a:spcPts val="600"/>
              </a:spcBef>
              <a:defRPr sz="2700" b="1" cap="small">
                <a:solidFill>
                  <a:srgbClr val="000000"/>
                </a:solidFill>
                <a:latin typeface="Arial"/>
                <a:ea typeface="Arial"/>
                <a:cs typeface="Arial"/>
                <a:sym typeface="Arial"/>
              </a:defRPr>
            </a:pPr>
            <a:endParaRPr lang="en-GB" sz="2800" dirty="0"/>
          </a:p>
          <a:p>
            <a:pPr>
              <a:lnSpc>
                <a:spcPct val="80000"/>
              </a:lnSpc>
              <a:spcBef>
                <a:spcPts val="600"/>
              </a:spcBef>
              <a:defRPr sz="2700" b="1" cap="small">
                <a:solidFill>
                  <a:srgbClr val="FFFFFF"/>
                </a:solidFill>
                <a:latin typeface="Arial"/>
                <a:ea typeface="Arial"/>
                <a:cs typeface="Arial"/>
                <a:sym typeface="Arial"/>
              </a:defRPr>
            </a:pPr>
            <a:endParaRPr lang="en-GB" sz="2800" dirty="0"/>
          </a:p>
        </p:txBody>
      </p:sp>
      <p:sp>
        <p:nvSpPr>
          <p:cNvPr id="620" name="Slide Number Placeholder 3"/>
          <p:cNvSpPr>
            <a:spLocks noGrp="1"/>
          </p:cNvSpPr>
          <p:nvPr>
            <p:ph type="sldNum" sz="quarter" idx="2"/>
          </p:nvPr>
        </p:nvSpPr>
        <p:spPr>
          <a:xfrm>
            <a:off x="8502739" y="6404292"/>
            <a:ext cx="184061"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a:t>
            </a:fld>
            <a:endParaRPr dirty="0"/>
          </a:p>
        </p:txBody>
      </p:sp>
      <p:pic>
        <p:nvPicPr>
          <p:cNvPr id="7" name="Picture 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2438400" cy="1246723"/>
          </a:xfrm>
          <a:prstGeom prst="rect">
            <a:avLst/>
          </a:prstGeom>
          <a:noFill/>
        </p:spPr>
      </p:pic>
    </p:spTree>
    <p:extLst>
      <p:ext uri="{BB962C8B-B14F-4D97-AF65-F5344CB8AC3E}">
        <p14:creationId xmlns:p14="http://schemas.microsoft.com/office/powerpoint/2010/main" xmlns="" val="922020243"/>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3D69B"/>
        </a:solidFill>
        <a:effectLst/>
      </p:bgPr>
    </p:bg>
    <p:spTree>
      <p:nvGrpSpPr>
        <p:cNvPr id="1" name=""/>
        <p:cNvGrpSpPr/>
        <p:nvPr/>
      </p:nvGrpSpPr>
      <p:grpSpPr>
        <a:xfrm>
          <a:off x="0" y="0"/>
          <a:ext cx="0" cy="0"/>
          <a:chOff x="0" y="0"/>
          <a:chExt cx="0" cy="0"/>
        </a:xfrm>
      </p:grpSpPr>
      <p:pic>
        <p:nvPicPr>
          <p:cNvPr id="707" name="Picture 6" descr="Picture 6"/>
          <p:cNvPicPr>
            <a:picLocks noChangeAspect="1"/>
          </p:cNvPicPr>
          <p:nvPr/>
        </p:nvPicPr>
        <p:blipFill>
          <a:blip r:embed="rId2" cstate="print">
            <a:extLst/>
          </a:blip>
          <a:srcRect t="24292" b="22405"/>
          <a:stretch>
            <a:fillRect/>
          </a:stretch>
        </p:blipFill>
        <p:spPr>
          <a:xfrm>
            <a:off x="179511" y="6019799"/>
            <a:ext cx="1954090" cy="646525"/>
          </a:xfrm>
          <a:prstGeom prst="rect">
            <a:avLst/>
          </a:prstGeom>
          <a:ln w="12700">
            <a:miter lim="400000"/>
          </a:ln>
        </p:spPr>
      </p:pic>
      <p:sp>
        <p:nvSpPr>
          <p:cNvPr id="708" name="Slide Number Placeholder 2"/>
          <p:cNvSpPr>
            <a:spLocks noGrp="1"/>
          </p:cNvSpPr>
          <p:nvPr>
            <p:ph type="sldNum" sz="quarter" idx="2"/>
          </p:nvPr>
        </p:nvSpPr>
        <p:spPr>
          <a:xfrm>
            <a:off x="8422818" y="6404292"/>
            <a:ext cx="263983"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10</a:t>
            </a:fld>
            <a:endParaRPr dirty="0"/>
          </a:p>
        </p:txBody>
      </p:sp>
      <p:sp>
        <p:nvSpPr>
          <p:cNvPr id="709" name="Title 1"/>
          <p:cNvSpPr>
            <a:spLocks noGrp="1"/>
          </p:cNvSpPr>
          <p:nvPr>
            <p:ph type="title"/>
          </p:nvPr>
        </p:nvSpPr>
        <p:spPr>
          <a:xfrm>
            <a:off x="179511" y="1621970"/>
            <a:ext cx="8610601" cy="2699660"/>
          </a:xfrm>
          <a:prstGeom prst="rect">
            <a:avLst/>
          </a:prstGeom>
        </p:spPr>
        <p:txBody>
          <a:bodyPr/>
          <a:lstStyle/>
          <a:p>
            <a:pPr>
              <a:defRPr sz="3600" b="1" cap="small">
                <a:latin typeface="Arial"/>
                <a:ea typeface="Arial"/>
                <a:cs typeface="Arial"/>
                <a:sym typeface="Arial"/>
              </a:defRPr>
            </a:pPr>
            <a:r>
              <a:rPr lang="en-ZA" dirty="0"/>
              <a:t>PROGRAMME 1: ADMINISTRATION </a:t>
            </a:r>
            <a:endParaRPr dirty="0"/>
          </a:p>
        </p:txBody>
      </p:sp>
    </p:spTree>
    <p:extLst>
      <p:ext uri="{BB962C8B-B14F-4D97-AF65-F5344CB8AC3E}">
        <p14:creationId xmlns:p14="http://schemas.microsoft.com/office/powerpoint/2010/main" xmlns="" val="1389917596"/>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3" cstate="print">
            <a:extLst/>
          </a:blip>
          <a:srcRect t="24292" b="22405"/>
          <a:stretch>
            <a:fillRect/>
          </a:stretch>
        </p:blipFill>
        <p:spPr>
          <a:xfrm>
            <a:off x="0" y="6210300"/>
            <a:ext cx="1752600" cy="625930"/>
          </a:xfrm>
          <a:prstGeom prst="rect">
            <a:avLst/>
          </a:prstGeom>
          <a:ln w="12700">
            <a:miter lim="400000"/>
          </a:ln>
        </p:spPr>
      </p:pic>
      <p:sp>
        <p:nvSpPr>
          <p:cNvPr id="789" name="Slide Number Placeholder 1"/>
          <p:cNvSpPr>
            <a:spLocks noGrp="1"/>
          </p:cNvSpPr>
          <p:nvPr>
            <p:ph type="sldNum" sz="quarter" idx="2"/>
          </p:nvPr>
        </p:nvSpPr>
        <p:spPr>
          <a:xfrm>
            <a:off x="8422818" y="6404292"/>
            <a:ext cx="263983"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11</a:t>
            </a:fld>
            <a:endParaRPr dirty="0"/>
          </a:p>
        </p:txBody>
      </p:sp>
      <p:sp>
        <p:nvSpPr>
          <p:cNvPr id="790" name="Title 1"/>
          <p:cNvSpPr>
            <a:spLocks noGrp="1"/>
          </p:cNvSpPr>
          <p:nvPr>
            <p:ph type="title"/>
          </p:nvPr>
        </p:nvSpPr>
        <p:spPr>
          <a:xfrm>
            <a:off x="0" y="0"/>
            <a:ext cx="9144000" cy="637309"/>
          </a:xfrm>
          <a:prstGeom prst="rect">
            <a:avLst/>
          </a:prstGeom>
          <a:solidFill>
            <a:srgbClr val="C3D69B"/>
          </a:solidFill>
          <a:effectLst>
            <a:outerShdw blurRad="50800" dist="50800" dir="5400000" rotWithShape="0">
              <a:schemeClr val="accent6"/>
            </a:outerShdw>
          </a:effectLst>
        </p:spPr>
        <p:txBody>
          <a:bodyPr>
            <a:normAutofit fontScale="90000"/>
          </a:bodyPr>
          <a:lstStyle>
            <a:lvl1pPr algn="r">
              <a:defRPr sz="3600" cap="small">
                <a:latin typeface="Arial"/>
                <a:ea typeface="Arial"/>
                <a:cs typeface="Arial"/>
                <a:sym typeface="Arial"/>
              </a:defRPr>
            </a:lvl1pPr>
          </a:lstStyle>
          <a:p>
            <a:r>
              <a:rPr lang="en-ZA" dirty="0"/>
              <a:t>Performance Against APP</a:t>
            </a:r>
            <a:r>
              <a:rPr lang="en-ZA" cap="all" dirty="0">
                <a:latin typeface="Arial" panose="020B0604020202020204" pitchFamily="34" charset="0"/>
                <a:ea typeface="Calibri" panose="020F0502020204030204" pitchFamily="34" charset="0"/>
              </a:rPr>
              <a:t> </a:t>
            </a:r>
            <a:r>
              <a:rPr lang="en-ZA" cap="all" dirty="0" smtClean="0">
                <a:latin typeface="Arial" panose="020B0604020202020204" pitchFamily="34" charset="0"/>
                <a:ea typeface="Calibri" panose="020F0502020204030204" pitchFamily="34" charset="0"/>
              </a:rPr>
              <a:t>2019/20</a:t>
            </a:r>
            <a:endParaRPr dirty="0"/>
          </a:p>
        </p:txBody>
      </p:sp>
      <p:graphicFrame>
        <p:nvGraphicFramePr>
          <p:cNvPr id="3" name="Table 2"/>
          <p:cNvGraphicFramePr>
            <a:graphicFrameLocks noGrp="1"/>
          </p:cNvGraphicFramePr>
          <p:nvPr>
            <p:extLst>
              <p:ext uri="{D42A27DB-BD31-4B8C-83A1-F6EECF244321}">
                <p14:modId xmlns:p14="http://schemas.microsoft.com/office/powerpoint/2010/main" xmlns="" val="1934353037"/>
              </p:ext>
            </p:extLst>
          </p:nvPr>
        </p:nvGraphicFramePr>
        <p:xfrm>
          <a:off x="133353" y="751775"/>
          <a:ext cx="8829672" cy="5986146"/>
        </p:xfrm>
        <a:graphic>
          <a:graphicData uri="http://schemas.openxmlformats.org/drawingml/2006/table">
            <a:tbl>
              <a:tblPr firstRow="1" firstCol="1" bandRow="1"/>
              <a:tblGrid>
                <a:gridCol w="1614652">
                  <a:extLst>
                    <a:ext uri="{9D8B030D-6E8A-4147-A177-3AD203B41FA5}">
                      <a16:colId xmlns:a16="http://schemas.microsoft.com/office/drawing/2014/main" xmlns="" val="20000"/>
                    </a:ext>
                  </a:extLst>
                </a:gridCol>
                <a:gridCol w="1614652">
                  <a:extLst>
                    <a:ext uri="{9D8B030D-6E8A-4147-A177-3AD203B41FA5}">
                      <a16:colId xmlns:a16="http://schemas.microsoft.com/office/drawing/2014/main" xmlns="" val="20001"/>
                    </a:ext>
                  </a:extLst>
                </a:gridCol>
                <a:gridCol w="1256968">
                  <a:extLst>
                    <a:ext uri="{9D8B030D-6E8A-4147-A177-3AD203B41FA5}">
                      <a16:colId xmlns:a16="http://schemas.microsoft.com/office/drawing/2014/main" xmlns="" val="20002"/>
                    </a:ext>
                  </a:extLst>
                </a:gridCol>
                <a:gridCol w="1562100">
                  <a:extLst>
                    <a:ext uri="{9D8B030D-6E8A-4147-A177-3AD203B41FA5}">
                      <a16:colId xmlns:a16="http://schemas.microsoft.com/office/drawing/2014/main" xmlns="" val="20003"/>
                    </a:ext>
                  </a:extLst>
                </a:gridCol>
                <a:gridCol w="1428750">
                  <a:extLst>
                    <a:ext uri="{9D8B030D-6E8A-4147-A177-3AD203B41FA5}">
                      <a16:colId xmlns:a16="http://schemas.microsoft.com/office/drawing/2014/main" xmlns="" val="20004"/>
                    </a:ext>
                  </a:extLst>
                </a:gridCol>
                <a:gridCol w="1352550">
                  <a:extLst>
                    <a:ext uri="{9D8B030D-6E8A-4147-A177-3AD203B41FA5}">
                      <a16:colId xmlns:a16="http://schemas.microsoft.com/office/drawing/2014/main" xmlns="" val="20005"/>
                    </a:ext>
                  </a:extLst>
                </a:gridCol>
              </a:tblGrid>
              <a:tr h="246293">
                <a:tc>
                  <a:txBody>
                    <a:bodyPr/>
                    <a:lstStyle/>
                    <a:p>
                      <a:pPr marL="21590"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PERFORMANCE INDICATOR</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smtClean="0">
                          <a:effectLst/>
                          <a:latin typeface="Arial" panose="020B0604020202020204" pitchFamily="34" charset="0"/>
                          <a:ea typeface="Times New Roman" panose="02020603050405020304" pitchFamily="18" charset="0"/>
                          <a:cs typeface="Arial" panose="020B0604020202020204" pitchFamily="34" charset="0"/>
                        </a:rPr>
                        <a:t>2019/20 ANNUAL TARGET</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i="0" u="none" strike="noStrike" cap="none" spc="0" baseline="0" dirty="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rPr>
                        <a:t>QUARTERLY MILESTONES</a:t>
                      </a: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ACTUAL QUARTERLY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YEAR-TO-DATE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REASONS FOR VARIANCE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extLst>
                  <a:ext uri="{0D108BD9-81ED-4DB2-BD59-A6C34878D82A}">
                    <a16:rowId xmlns:a16="http://schemas.microsoft.com/office/drawing/2014/main" xmlns="" val="10000"/>
                  </a:ext>
                </a:extLst>
              </a:tr>
              <a:tr h="369439">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Unqualified external audit opinion for both financial and non-financial performance data maintained.</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Unqualified audit outcome for both financial and non-financial performance data for 2018/19.</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N/A</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smtClean="0">
                          <a:effectLst/>
                          <a:latin typeface="Arial" panose="020B0604020202020204" pitchFamily="34" charset="0"/>
                          <a:ea typeface="Calibri" panose="020F0502020204030204" pitchFamily="34" charset="0"/>
                          <a:cs typeface="Arial" panose="020B0604020202020204" pitchFamily="34" charset="0"/>
                        </a:rPr>
                        <a:t>N/A</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smtClean="0">
                          <a:effectLst/>
                          <a:latin typeface="Arial" panose="020B0604020202020204" pitchFamily="34" charset="0"/>
                          <a:ea typeface="Calibri" panose="020F0502020204030204" pitchFamily="34" charset="0"/>
                          <a:cs typeface="Arial" panose="020B0604020202020204" pitchFamily="34" charset="0"/>
                        </a:rPr>
                        <a:t>N/A</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1"/>
                  </a:ext>
                </a:extLst>
              </a:tr>
              <a:tr h="492586">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Percentage compliance with MPAT standards at target level.</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80% compliance with MPAT standards at level 3.</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MPAT improvement actions Plan tabled at EXCO.</a:t>
                      </a:r>
                      <a:endParaRPr lang="en-ZA" sz="1100" dirty="0">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Bef>
                          <a:spcPts val="400"/>
                        </a:spcBef>
                        <a:spcAft>
                          <a:spcPts val="400"/>
                        </a:spcAft>
                      </a:pPr>
                      <a:r>
                        <a:rPr lang="en-ZA"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0" indent="0" algn="l" defTabSz="914400" rtl="0" eaLnBrk="1" fontAlgn="auto" latinLnBrk="0" hangingPunct="1">
                        <a:lnSpc>
                          <a:spcPct val="110000"/>
                        </a:lnSpc>
                        <a:spcBef>
                          <a:spcPts val="400"/>
                        </a:spcBef>
                        <a:spcAft>
                          <a:spcPts val="400"/>
                        </a:spcAft>
                        <a:buClrTx/>
                        <a:buSzTx/>
                        <a:buFontTx/>
                        <a:buNone/>
                        <a:tabLst/>
                        <a:defRPr/>
                      </a:pPr>
                      <a:r>
                        <a:rPr kumimoji="0" lang="en-ZA" sz="1100" b="1"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Target Not Achieved:</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MPAT improvement actions Plan were not tabled at EXCO.</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0000"/>
                    </a:solidFill>
                  </a:tcPr>
                </a:tc>
                <a:tc>
                  <a:txBody>
                    <a:bodyPr/>
                    <a:lstStyle/>
                    <a:p>
                      <a:pPr algn="l">
                        <a:lnSpc>
                          <a:spcPct val="107000"/>
                        </a:lnSpc>
                        <a:spcBef>
                          <a:spcPts val="400"/>
                        </a:spcBef>
                        <a:spcAft>
                          <a:spcPts val="400"/>
                        </a:spcAft>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Developed MPAT improvement actions Plan.</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smtClean="0">
                          <a:effectLst/>
                          <a:latin typeface="Arial" panose="020B0604020202020204" pitchFamily="34" charset="0"/>
                          <a:ea typeface="Calibri" panose="020F0502020204030204" pitchFamily="34" charset="0"/>
                          <a:cs typeface="Arial" panose="020B0604020202020204" pitchFamily="34" charset="0"/>
                        </a:rPr>
                        <a:t>Extended consultations impacted on the finalisation of the MPAT improvement actions</a:t>
                      </a:r>
                      <a:r>
                        <a:rPr lang="en-ZA" sz="1100" baseline="0" dirty="0" smtClean="0">
                          <a:effectLst/>
                          <a:latin typeface="Arial" panose="020B0604020202020204" pitchFamily="34" charset="0"/>
                          <a:ea typeface="Calibri" panose="020F0502020204030204" pitchFamily="34" charset="0"/>
                          <a:cs typeface="Arial" panose="020B0604020202020204" pitchFamily="34" charset="0"/>
                        </a:rPr>
                        <a:t> </a:t>
                      </a:r>
                      <a:r>
                        <a:rPr lang="en-ZA" sz="1100" dirty="0" smtClean="0">
                          <a:effectLst/>
                          <a:latin typeface="Arial" panose="020B0604020202020204" pitchFamily="34" charset="0"/>
                          <a:ea typeface="Calibri" panose="020F0502020204030204" pitchFamily="34" charset="0"/>
                          <a:cs typeface="Arial" panose="020B0604020202020204" pitchFamily="34" charset="0"/>
                        </a:rPr>
                        <a:t> and subsequent tabling at EXCO</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2"/>
                  </a:ext>
                </a:extLst>
              </a:tr>
              <a:tr h="307866">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Percentage over or under-expenditure on annual budget.</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&lt;5% variance on annual budget.</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&lt;5% expenditure on annual budget.</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0" indent="0" algn="l" defTabSz="914400" rtl="0" eaLnBrk="1" fontAlgn="auto" latinLnBrk="0" hangingPunct="1">
                        <a:lnSpc>
                          <a:spcPct val="110000"/>
                        </a:lnSpc>
                        <a:spcBef>
                          <a:spcPts val="400"/>
                        </a:spcBef>
                        <a:spcAft>
                          <a:spcPts val="400"/>
                        </a:spcAft>
                        <a:buClrTx/>
                        <a:buSzTx/>
                        <a:buFontTx/>
                        <a:buNone/>
                        <a:tabLst/>
                        <a:defRPr/>
                      </a:pPr>
                      <a:r>
                        <a:rPr kumimoji="0" lang="en-ZA" sz="1100" b="1"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Target Not Achieved:</a:t>
                      </a:r>
                    </a:p>
                    <a:p>
                      <a:pPr marL="0" marR="0" lvl="0" indent="0" algn="l" defTabSz="914400" rtl="0" eaLnBrk="1" fontAlgn="auto" latinLnBrk="0" hangingPunct="1">
                        <a:lnSpc>
                          <a:spcPct val="110000"/>
                        </a:lnSpc>
                        <a:spcBef>
                          <a:spcPts val="400"/>
                        </a:spcBef>
                        <a:spcAft>
                          <a:spcPts val="400"/>
                        </a:spcAft>
                        <a:buClrTx/>
                        <a:buSzTx/>
                        <a:buFontTx/>
                        <a:buNone/>
                        <a:tabLst/>
                        <a:defRPr/>
                      </a:pPr>
                      <a:r>
                        <a:rPr lang="en-ZA" sz="1100" dirty="0" smtClean="0">
                          <a:solidFill>
                            <a:schemeClr val="tx1"/>
                          </a:solidFill>
                          <a:effectLst/>
                          <a:latin typeface="Arial" panose="020B0604020202020204" pitchFamily="34" charset="0"/>
                          <a:ea typeface="Calibri" panose="020F0502020204030204" pitchFamily="34" charset="0"/>
                        </a:rPr>
                        <a:t>19.4% variance</a:t>
                      </a:r>
                      <a:endParaRPr kumimoji="0" lang="en-ZA" sz="1100" b="1" i="0" u="none" strike="noStrike" kern="0" cap="none" spc="0" normalizeH="0" baseline="0" noProof="0" dirty="0" smtClean="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sym typeface="Calibri"/>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0000"/>
                    </a:solidFill>
                  </a:tcPr>
                </a:tc>
                <a:tc>
                  <a:txBody>
                    <a:bodyPr/>
                    <a:lstStyle/>
                    <a:p>
                      <a:pPr algn="l">
                        <a:lnSpc>
                          <a:spcPct val="107000"/>
                        </a:lnSpc>
                        <a:spcBef>
                          <a:spcPts val="400"/>
                        </a:spcBef>
                        <a:spcAft>
                          <a:spcPts val="400"/>
                        </a:spcAft>
                      </a:pPr>
                      <a:r>
                        <a:rPr lang="en-ZA" sz="1100" dirty="0" smtClean="0">
                          <a:solidFill>
                            <a:schemeClr val="tx1"/>
                          </a:solidFill>
                          <a:effectLst/>
                          <a:latin typeface="Arial" panose="020B0604020202020204" pitchFamily="34" charset="0"/>
                          <a:ea typeface="Calibri" panose="020F0502020204030204" pitchFamily="34" charset="0"/>
                        </a:rPr>
                        <a:t>19.4% variance</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smtClean="0">
                          <a:solidFill>
                            <a:schemeClr val="tx1"/>
                          </a:solidFill>
                          <a:effectLst/>
                          <a:latin typeface="Arial" panose="020B0604020202020204" pitchFamily="34" charset="0"/>
                          <a:ea typeface="Calibri" panose="020F0502020204030204" pitchFamily="34" charset="0"/>
                        </a:rPr>
                        <a:t>Non-processing of transfer payments (R87.5m)- BBSDP(R50m), SBIF(R16.7m), NIBUS(R7.8m), CIS(R10.6m), CCSP(R2.5m). </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3"/>
                  </a:ext>
                </a:extLst>
              </a:tr>
              <a:tr h="677306">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Percentage of payments to eligible creditors processed within 30 days.</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100% payments to eligible creditors processed within 30 days.</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100% payments to eligible creditors processed within 30 days.</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b="1" dirty="0" smtClean="0">
                          <a:solidFill>
                            <a:schemeClr val="tx1"/>
                          </a:solidFill>
                          <a:effectLst/>
                          <a:latin typeface="Arial" panose="020B0604020202020204" pitchFamily="34" charset="0"/>
                          <a:ea typeface="Calibri" panose="020F0502020204030204" pitchFamily="34" charset="0"/>
                        </a:rPr>
                        <a:t>Target Achieved:</a:t>
                      </a:r>
                    </a:p>
                    <a:p>
                      <a:pPr algn="l">
                        <a:lnSpc>
                          <a:spcPct val="107000"/>
                        </a:lnSpc>
                        <a:spcBef>
                          <a:spcPts val="400"/>
                        </a:spcBef>
                        <a:spcAft>
                          <a:spcPts val="400"/>
                        </a:spcAft>
                      </a:pPr>
                      <a:r>
                        <a:rPr lang="en-ZA" sz="1100" dirty="0" smtClean="0">
                          <a:solidFill>
                            <a:schemeClr val="tx1"/>
                          </a:solidFill>
                          <a:effectLst/>
                          <a:latin typeface="Arial" panose="020B0604020202020204" pitchFamily="34" charset="0"/>
                          <a:ea typeface="Calibri" panose="020F0502020204030204" pitchFamily="34" charset="0"/>
                        </a:rPr>
                        <a:t>2 424 Invoices worth R12 910 801,29 paid on 13 average days</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algn="l">
                        <a:lnSpc>
                          <a:spcPct val="107000"/>
                        </a:lnSpc>
                        <a:spcBef>
                          <a:spcPts val="400"/>
                        </a:spcBef>
                        <a:spcAft>
                          <a:spcPts val="400"/>
                        </a:spcAft>
                      </a:pPr>
                      <a:r>
                        <a:rPr lang="en-ZA" sz="1100" dirty="0" smtClean="0">
                          <a:solidFill>
                            <a:schemeClr val="tx1"/>
                          </a:solidFill>
                          <a:effectLst/>
                          <a:latin typeface="Arial" panose="020B0604020202020204" pitchFamily="34" charset="0"/>
                          <a:ea typeface="Calibri" panose="020F0502020204030204" pitchFamily="34" charset="0"/>
                        </a:rPr>
                        <a:t>2 424 Invoices worth R12 910 801,29 paid on 13 average days</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smtClean="0">
                          <a:effectLst/>
                          <a:latin typeface="Arial" panose="020B0604020202020204" pitchFamily="34" charset="0"/>
                          <a:ea typeface="Calibri" panose="020F0502020204030204" pitchFamily="34" charset="0"/>
                          <a:cs typeface="Arial" panose="020B0604020202020204" pitchFamily="34" charset="0"/>
                        </a:rPr>
                        <a:t>N/A</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4"/>
                  </a:ext>
                </a:extLst>
              </a:tr>
              <a:tr h="492586">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Number of ICT system projects defined in the DSBD ICT Plan implemented.</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2 ICT system projects defined in the DSBD ICT Plan implemented.</a:t>
                      </a:r>
                    </a:p>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 </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Times New Roman" panose="02020603050405020304" pitchFamily="18" charset="0"/>
                          <a:cs typeface="Arial" panose="020B0604020202020204" pitchFamily="34" charset="0"/>
                        </a:rPr>
                        <a:t>Approved systems specification and roadmap defined.</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US" sz="1100" b="1" kern="1400" dirty="0" smtClean="0">
                          <a:solidFill>
                            <a:srgbClr val="000000"/>
                          </a:solidFill>
                          <a:effectLst/>
                          <a:latin typeface="Arial" panose="020B0604020202020204" pitchFamily="34" charset="0"/>
                          <a:ea typeface="Times New Roman" panose="02020603050405020304" pitchFamily="18" charset="0"/>
                        </a:rPr>
                        <a:t>Not Achieved:</a:t>
                      </a:r>
                    </a:p>
                    <a:p>
                      <a:pPr algn="l">
                        <a:lnSpc>
                          <a:spcPct val="107000"/>
                        </a:lnSpc>
                        <a:spcBef>
                          <a:spcPts val="400"/>
                        </a:spcBef>
                        <a:spcAft>
                          <a:spcPts val="400"/>
                        </a:spcAft>
                      </a:pPr>
                      <a:r>
                        <a:rPr lang="en-US" sz="1100" b="0" kern="14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Systems</a:t>
                      </a:r>
                      <a:r>
                        <a:rPr lang="en-US" sz="1100" b="0" kern="1400" baseline="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specification and roadmap defined were not approved.</a:t>
                      </a:r>
                      <a:endParaRPr lang="en-ZA" sz="1100" b="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0000"/>
                    </a:solidFill>
                  </a:tcPr>
                </a:tc>
                <a:tc>
                  <a:txBody>
                    <a:bodyPr/>
                    <a:lstStyle/>
                    <a:p>
                      <a:pPr algn="l">
                        <a:lnSpc>
                          <a:spcPct val="107000"/>
                        </a:lnSpc>
                        <a:spcBef>
                          <a:spcPts val="400"/>
                        </a:spcBef>
                        <a:spcAft>
                          <a:spcPts val="400"/>
                        </a:spcAft>
                      </a:pPr>
                      <a:r>
                        <a:rPr lang="en-ZA" sz="1100" dirty="0" smtClean="0">
                          <a:effectLst/>
                          <a:latin typeface="Arial" panose="020B0604020202020204" pitchFamily="34" charset="0"/>
                          <a:ea typeface="Calibri" panose="020F0502020204030204" pitchFamily="34" charset="0"/>
                          <a:cs typeface="Arial" panose="020B0604020202020204" pitchFamily="34" charset="0"/>
                        </a:rPr>
                        <a:t>None.</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US" sz="1100" kern="1400" dirty="0" smtClean="0">
                          <a:solidFill>
                            <a:srgbClr val="000000"/>
                          </a:solidFill>
                          <a:effectLst/>
                          <a:latin typeface="Arial" panose="020B0604020202020204" pitchFamily="34" charset="0"/>
                          <a:ea typeface="Times New Roman" panose="02020603050405020304" pitchFamily="18" charset="0"/>
                        </a:rPr>
                        <a:t>Specifications for new systems were placed on hold in anticipation of the 6</a:t>
                      </a:r>
                      <a:r>
                        <a:rPr lang="en-US" sz="1100" kern="1400" baseline="30000" dirty="0" smtClean="0">
                          <a:solidFill>
                            <a:srgbClr val="000000"/>
                          </a:solidFill>
                          <a:effectLst/>
                          <a:latin typeface="Arial" panose="020B0604020202020204" pitchFamily="34" charset="0"/>
                          <a:ea typeface="Times New Roman" panose="02020603050405020304" pitchFamily="18" charset="0"/>
                        </a:rPr>
                        <a:t>th</a:t>
                      </a:r>
                      <a:r>
                        <a:rPr lang="en-US" sz="1100" kern="1400" dirty="0" smtClean="0">
                          <a:solidFill>
                            <a:srgbClr val="000000"/>
                          </a:solidFill>
                          <a:effectLst/>
                          <a:latin typeface="Arial" panose="020B0604020202020204" pitchFamily="34" charset="0"/>
                          <a:ea typeface="Times New Roman" panose="02020603050405020304" pitchFamily="18" charset="0"/>
                        </a:rPr>
                        <a:t> Administration.</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2066805569"/>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3" cstate="print">
            <a:extLst/>
          </a:blip>
          <a:srcRect t="24292" b="22405"/>
          <a:stretch>
            <a:fillRect/>
          </a:stretch>
        </p:blipFill>
        <p:spPr>
          <a:xfrm>
            <a:off x="0" y="6210300"/>
            <a:ext cx="1752600" cy="625930"/>
          </a:xfrm>
          <a:prstGeom prst="rect">
            <a:avLst/>
          </a:prstGeom>
          <a:ln w="12700">
            <a:miter lim="400000"/>
          </a:ln>
        </p:spPr>
      </p:pic>
      <p:sp>
        <p:nvSpPr>
          <p:cNvPr id="789" name="Slide Number Placeholder 1"/>
          <p:cNvSpPr>
            <a:spLocks noGrp="1"/>
          </p:cNvSpPr>
          <p:nvPr>
            <p:ph type="sldNum" sz="quarter" idx="2"/>
          </p:nvPr>
        </p:nvSpPr>
        <p:spPr>
          <a:xfrm>
            <a:off x="8422818" y="6404292"/>
            <a:ext cx="263983"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12</a:t>
            </a:fld>
            <a:endParaRPr dirty="0"/>
          </a:p>
        </p:txBody>
      </p:sp>
      <p:sp>
        <p:nvSpPr>
          <p:cNvPr id="790" name="Title 1"/>
          <p:cNvSpPr>
            <a:spLocks noGrp="1"/>
          </p:cNvSpPr>
          <p:nvPr>
            <p:ph type="title"/>
          </p:nvPr>
        </p:nvSpPr>
        <p:spPr>
          <a:xfrm>
            <a:off x="0" y="0"/>
            <a:ext cx="9144000" cy="637309"/>
          </a:xfrm>
          <a:prstGeom prst="rect">
            <a:avLst/>
          </a:prstGeom>
          <a:solidFill>
            <a:srgbClr val="C3D69B"/>
          </a:solidFill>
          <a:effectLst>
            <a:outerShdw blurRad="50800" dist="50800" dir="5400000" rotWithShape="0">
              <a:schemeClr val="accent6"/>
            </a:outerShdw>
          </a:effectLst>
        </p:spPr>
        <p:txBody>
          <a:bodyPr>
            <a:normAutofit fontScale="90000"/>
          </a:bodyPr>
          <a:lstStyle>
            <a:lvl1pPr algn="r">
              <a:defRPr sz="3600" cap="small">
                <a:latin typeface="Arial"/>
                <a:ea typeface="Arial"/>
                <a:cs typeface="Arial"/>
                <a:sym typeface="Arial"/>
              </a:defRPr>
            </a:lvl1pPr>
          </a:lstStyle>
          <a:p>
            <a:r>
              <a:rPr lang="en-ZA" dirty="0"/>
              <a:t>Performance Against APP</a:t>
            </a:r>
            <a:r>
              <a:rPr lang="en-ZA" cap="all" dirty="0">
                <a:latin typeface="Arial" panose="020B0604020202020204" pitchFamily="34" charset="0"/>
                <a:ea typeface="Calibri" panose="020F0502020204030204" pitchFamily="34" charset="0"/>
              </a:rPr>
              <a:t> </a:t>
            </a:r>
            <a:r>
              <a:rPr lang="en-ZA" cap="all" dirty="0" smtClean="0">
                <a:latin typeface="Arial" panose="020B0604020202020204" pitchFamily="34" charset="0"/>
                <a:ea typeface="Calibri" panose="020F0502020204030204" pitchFamily="34" charset="0"/>
              </a:rPr>
              <a:t>2019/20</a:t>
            </a:r>
            <a:endParaRPr dirty="0"/>
          </a:p>
        </p:txBody>
      </p:sp>
      <p:graphicFrame>
        <p:nvGraphicFramePr>
          <p:cNvPr id="3" name="Table 2"/>
          <p:cNvGraphicFramePr>
            <a:graphicFrameLocks noGrp="1"/>
          </p:cNvGraphicFramePr>
          <p:nvPr>
            <p:extLst>
              <p:ext uri="{D42A27DB-BD31-4B8C-83A1-F6EECF244321}">
                <p14:modId xmlns:p14="http://schemas.microsoft.com/office/powerpoint/2010/main" xmlns="" val="1976610649"/>
              </p:ext>
            </p:extLst>
          </p:nvPr>
        </p:nvGraphicFramePr>
        <p:xfrm>
          <a:off x="133353" y="751775"/>
          <a:ext cx="8829672" cy="3758248"/>
        </p:xfrm>
        <a:graphic>
          <a:graphicData uri="http://schemas.openxmlformats.org/drawingml/2006/table">
            <a:tbl>
              <a:tblPr firstRow="1" firstCol="1" bandRow="1"/>
              <a:tblGrid>
                <a:gridCol w="1614652">
                  <a:extLst>
                    <a:ext uri="{9D8B030D-6E8A-4147-A177-3AD203B41FA5}">
                      <a16:colId xmlns:a16="http://schemas.microsoft.com/office/drawing/2014/main" xmlns="" val="20000"/>
                    </a:ext>
                  </a:extLst>
                </a:gridCol>
                <a:gridCol w="1614652">
                  <a:extLst>
                    <a:ext uri="{9D8B030D-6E8A-4147-A177-3AD203B41FA5}">
                      <a16:colId xmlns:a16="http://schemas.microsoft.com/office/drawing/2014/main" xmlns="" val="20001"/>
                    </a:ext>
                  </a:extLst>
                </a:gridCol>
                <a:gridCol w="1614652">
                  <a:extLst>
                    <a:ext uri="{9D8B030D-6E8A-4147-A177-3AD203B41FA5}">
                      <a16:colId xmlns:a16="http://schemas.microsoft.com/office/drawing/2014/main" xmlns="" val="20002"/>
                    </a:ext>
                  </a:extLst>
                </a:gridCol>
                <a:gridCol w="1452066">
                  <a:extLst>
                    <a:ext uri="{9D8B030D-6E8A-4147-A177-3AD203B41FA5}">
                      <a16:colId xmlns:a16="http://schemas.microsoft.com/office/drawing/2014/main" xmlns="" val="20003"/>
                    </a:ext>
                  </a:extLst>
                </a:gridCol>
                <a:gridCol w="1419225">
                  <a:extLst>
                    <a:ext uri="{9D8B030D-6E8A-4147-A177-3AD203B41FA5}">
                      <a16:colId xmlns:a16="http://schemas.microsoft.com/office/drawing/2014/main" xmlns="" val="20004"/>
                    </a:ext>
                  </a:extLst>
                </a:gridCol>
                <a:gridCol w="1114425">
                  <a:extLst>
                    <a:ext uri="{9D8B030D-6E8A-4147-A177-3AD203B41FA5}">
                      <a16:colId xmlns:a16="http://schemas.microsoft.com/office/drawing/2014/main" xmlns="" val="20005"/>
                    </a:ext>
                  </a:extLst>
                </a:gridCol>
              </a:tblGrid>
              <a:tr h="246293">
                <a:tc>
                  <a:txBody>
                    <a:bodyPr/>
                    <a:lstStyle/>
                    <a:p>
                      <a:pPr marL="21590"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PERFORMANCE INDICATOR</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smtClean="0">
                          <a:effectLst/>
                          <a:latin typeface="Arial" panose="020B0604020202020204" pitchFamily="34" charset="0"/>
                          <a:ea typeface="Times New Roman" panose="02020603050405020304" pitchFamily="18" charset="0"/>
                          <a:cs typeface="Arial" panose="020B0604020202020204" pitchFamily="34" charset="0"/>
                        </a:rPr>
                        <a:t>2019/20 ANNUAL TARGET</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i="0" u="none" strike="noStrike" cap="none" spc="0" baseline="0" dirty="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rPr>
                        <a:t>QUARTERLY MILESTONES</a:t>
                      </a: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ACTUAL QUARTERLY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YEAR-TO-DATE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REASONS FOR VARIANCE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extLst>
                  <a:ext uri="{0D108BD9-81ED-4DB2-BD59-A6C34878D82A}">
                    <a16:rowId xmlns:a16="http://schemas.microsoft.com/office/drawing/2014/main" xmlns="" val="10000"/>
                  </a:ext>
                </a:extLst>
              </a:tr>
              <a:tr h="738879">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Number of awareness campaigns with communities and stakeholders conducted.</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250"/>
                        </a:spcBef>
                        <a:spcAft>
                          <a:spcPts val="250"/>
                        </a:spcAft>
                      </a:pPr>
                      <a:r>
                        <a:rPr lang="en-ZA" sz="1100">
                          <a:effectLst/>
                          <a:latin typeface="Arial" panose="020B0604020202020204" pitchFamily="34" charset="0"/>
                          <a:ea typeface="Calibri" panose="020F0502020204030204" pitchFamily="34" charset="0"/>
                          <a:cs typeface="Arial" panose="020B0604020202020204" pitchFamily="34" charset="0"/>
                        </a:rPr>
                        <a:t>30 awareness campaigns with communities and stakeholders conducted.</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250"/>
                        </a:spcBef>
                        <a:spcAft>
                          <a:spcPts val="250"/>
                        </a:spcAft>
                      </a:pPr>
                      <a:r>
                        <a:rPr lang="en-ZA" sz="1100">
                          <a:effectLst/>
                          <a:latin typeface="Arial" panose="020B0604020202020204" pitchFamily="34" charset="0"/>
                          <a:ea typeface="Calibri" panose="020F0502020204030204" pitchFamily="34" charset="0"/>
                          <a:cs typeface="Arial" panose="020B0604020202020204" pitchFamily="34" charset="0"/>
                        </a:rPr>
                        <a:t>8 awareness campaigns with communities and stakeholders conducted.</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spcAft>
                          <a:spcPts val="0"/>
                        </a:spcAft>
                        <a:tabLst>
                          <a:tab pos="540385" algn="l"/>
                        </a:tabLst>
                      </a:pPr>
                      <a:r>
                        <a:rPr lang="en-US" sz="1100" b="1" kern="1400" dirty="0" smtClean="0">
                          <a:solidFill>
                            <a:srgbClr val="000000"/>
                          </a:solidFill>
                          <a:effectLst/>
                          <a:latin typeface="Arial" panose="020B0604020202020204" pitchFamily="34" charset="0"/>
                          <a:ea typeface="Times New Roman" panose="02020603050405020304" pitchFamily="18" charset="0"/>
                        </a:rPr>
                        <a:t>Target</a:t>
                      </a:r>
                      <a:r>
                        <a:rPr lang="en-US" sz="1100" kern="1400" dirty="0" smtClean="0">
                          <a:solidFill>
                            <a:srgbClr val="000000"/>
                          </a:solidFill>
                          <a:effectLst/>
                          <a:latin typeface="Arial" panose="020B0604020202020204" pitchFamily="34" charset="0"/>
                          <a:ea typeface="Times New Roman" panose="02020603050405020304" pitchFamily="18" charset="0"/>
                        </a:rPr>
                        <a:t> </a:t>
                      </a:r>
                      <a:r>
                        <a:rPr lang="en-US" sz="1100" b="1" kern="1400" dirty="0" smtClean="0">
                          <a:solidFill>
                            <a:srgbClr val="000000"/>
                          </a:solidFill>
                          <a:effectLst/>
                          <a:latin typeface="Arial" panose="020B0604020202020204" pitchFamily="34" charset="0"/>
                          <a:ea typeface="Times New Roman" panose="02020603050405020304" pitchFamily="18" charset="0"/>
                        </a:rPr>
                        <a:t>Achieved</a:t>
                      </a:r>
                      <a:r>
                        <a:rPr lang="en-US" sz="1100" kern="1400" dirty="0" smtClean="0">
                          <a:solidFill>
                            <a:srgbClr val="000000"/>
                          </a:solidFill>
                          <a:effectLst/>
                          <a:latin typeface="Arial" panose="020B0604020202020204" pitchFamily="34" charset="0"/>
                          <a:ea typeface="Times New Roman" panose="02020603050405020304" pitchFamily="18" charset="0"/>
                        </a:rPr>
                        <a:t>:</a:t>
                      </a:r>
                    </a:p>
                    <a:p>
                      <a:pPr algn="l">
                        <a:spcAft>
                          <a:spcPts val="0"/>
                        </a:spcAft>
                        <a:tabLst>
                          <a:tab pos="540385" algn="l"/>
                        </a:tabLst>
                      </a:pPr>
                      <a:endParaRPr lang="en-US" sz="1100" kern="1400" dirty="0" smtClean="0">
                        <a:solidFill>
                          <a:srgbClr val="000000"/>
                        </a:solidFill>
                        <a:effectLst/>
                        <a:latin typeface="Arial" panose="020B0604020202020204" pitchFamily="34" charset="0"/>
                        <a:ea typeface="Times New Roman" panose="02020603050405020304" pitchFamily="18" charset="0"/>
                      </a:endParaRPr>
                    </a:p>
                    <a:p>
                      <a:pPr algn="l">
                        <a:spcAft>
                          <a:spcPts val="0"/>
                        </a:spcAft>
                        <a:tabLst>
                          <a:tab pos="540385" algn="l"/>
                        </a:tabLst>
                      </a:pPr>
                      <a:r>
                        <a:rPr lang="en-US" sz="1100" kern="1400" dirty="0" smtClean="0">
                          <a:solidFill>
                            <a:srgbClr val="000000"/>
                          </a:solidFill>
                          <a:effectLst/>
                          <a:latin typeface="Arial" panose="020B0604020202020204" pitchFamily="34" charset="0"/>
                          <a:ea typeface="Times New Roman" panose="02020603050405020304" pitchFamily="18" charset="0"/>
                        </a:rPr>
                        <a:t>13 </a:t>
                      </a:r>
                      <a:r>
                        <a:rPr lang="en-US" sz="1100" kern="1400" dirty="0">
                          <a:solidFill>
                            <a:srgbClr val="000000"/>
                          </a:solidFill>
                          <a:effectLst/>
                          <a:latin typeface="Arial" panose="020B0604020202020204" pitchFamily="34" charset="0"/>
                          <a:ea typeface="Times New Roman" panose="02020603050405020304" pitchFamily="18" charset="0"/>
                        </a:rPr>
                        <a:t>Awareness campaigns conducted during the first quarter</a:t>
                      </a:r>
                      <a:r>
                        <a:rPr lang="en-US" sz="1100" kern="1400" dirty="0">
                          <a:solidFill>
                            <a:srgbClr val="FF0000"/>
                          </a:solidFill>
                          <a:effectLst/>
                          <a:latin typeface="Arial" panose="020B0604020202020204" pitchFamily="34" charset="0"/>
                          <a:ea typeface="Times New Roman" panose="02020603050405020304" pitchFamily="18" charset="0"/>
                        </a:rPr>
                        <a:t>. </a:t>
                      </a:r>
                      <a:endParaRPr lang="en-ZA" sz="1000" dirty="0">
                        <a:effectLst/>
                        <a:latin typeface="Arial" panose="020B0604020202020204" pitchFamily="34" charset="0"/>
                        <a:ea typeface="Times New Roman" panose="02020603050405020304" pitchFamily="18" charset="0"/>
                      </a:endParaRPr>
                    </a:p>
                  </a:txBody>
                  <a:tcP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algn="l">
                        <a:spcAft>
                          <a:spcPts val="0"/>
                        </a:spcAft>
                        <a:tabLst>
                          <a:tab pos="540385" algn="l"/>
                        </a:tabLst>
                      </a:pPr>
                      <a:r>
                        <a:rPr lang="en-US" sz="1100" kern="1400" dirty="0">
                          <a:solidFill>
                            <a:srgbClr val="000000"/>
                          </a:solidFill>
                          <a:effectLst/>
                          <a:latin typeface="Arial" panose="020B0604020202020204" pitchFamily="34" charset="0"/>
                          <a:ea typeface="Times New Roman" panose="02020603050405020304" pitchFamily="18" charset="0"/>
                        </a:rPr>
                        <a:t>13 Awareness campaigns conducted during the first quarter</a:t>
                      </a:r>
                      <a:r>
                        <a:rPr lang="en-US" sz="1100" kern="1400" dirty="0">
                          <a:solidFill>
                            <a:srgbClr val="FF0000"/>
                          </a:solidFill>
                          <a:effectLst/>
                          <a:latin typeface="Arial" panose="020B0604020202020204" pitchFamily="34" charset="0"/>
                          <a:ea typeface="Times New Roman" panose="02020603050405020304" pitchFamily="18" charset="0"/>
                        </a:rPr>
                        <a:t>. </a:t>
                      </a:r>
                      <a:endParaRPr lang="en-ZA" sz="1000" dirty="0">
                        <a:effectLst/>
                        <a:latin typeface="Arial" panose="020B0604020202020204" pitchFamily="34" charset="0"/>
                        <a:ea typeface="Times New Roman" panose="02020603050405020304" pitchFamily="18" charset="0"/>
                      </a:endParaRPr>
                    </a:p>
                  </a:txBody>
                  <a:tcP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250"/>
                        </a:spcBef>
                        <a:spcAft>
                          <a:spcPts val="250"/>
                        </a:spcAft>
                      </a:pPr>
                      <a:r>
                        <a:rPr lang="en-ZA" sz="1100" dirty="0" smtClean="0">
                          <a:effectLst/>
                          <a:latin typeface="Arial" panose="020B0604020202020204" pitchFamily="34" charset="0"/>
                          <a:ea typeface="Calibri" panose="020F0502020204030204" pitchFamily="34" charset="0"/>
                          <a:cs typeface="Arial" panose="020B0604020202020204" pitchFamily="34" charset="0"/>
                        </a:rPr>
                        <a:t>N/A</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1"/>
                  </a:ext>
                </a:extLst>
              </a:tr>
              <a:tr h="307866">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Percentage of female SMS representation.</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50% of women SMS representation.</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50% of women SMS representation.</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mn-cs"/>
                          <a:sym typeface="Calibri"/>
                        </a:rPr>
                        <a:t>Target Achieved: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mn-cs"/>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mn-cs"/>
                          <a:sym typeface="Calibri"/>
                        </a:rPr>
                        <a:t>52,8% (19/36)</a:t>
                      </a:r>
                      <a:endParaRPr kumimoji="0" lang="en-ZA" sz="1200" b="0" i="0" u="none" strike="noStrike" kern="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mn-cs"/>
                        <a:sym typeface="Calibri"/>
                      </a:endParaRPr>
                    </a:p>
                    <a:p>
                      <a:pPr algn="l">
                        <a:lnSpc>
                          <a:spcPct val="107000"/>
                        </a:lnSpc>
                        <a:spcBef>
                          <a:spcPts val="400"/>
                        </a:spcBef>
                        <a:spcAft>
                          <a:spcPts val="400"/>
                        </a:spcAft>
                      </a:pP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algn="l">
                        <a:spcAft>
                          <a:spcPts val="0"/>
                        </a:spcAft>
                      </a:pPr>
                      <a:r>
                        <a:rPr lang="en-ZA" sz="1100" kern="1200" dirty="0" smtClean="0">
                          <a:solidFill>
                            <a:srgbClr val="000000"/>
                          </a:solidFill>
                          <a:effectLst/>
                          <a:latin typeface="Arial" panose="020B0604020202020204" pitchFamily="34" charset="0"/>
                          <a:ea typeface="Times New Roman" panose="02020603050405020304" pitchFamily="18" charset="0"/>
                        </a:rPr>
                        <a:t>52,8% (19/36)</a:t>
                      </a:r>
                      <a:endParaRPr lang="en-ZA" sz="1200" dirty="0" smtClean="0">
                        <a:effectLst/>
                        <a:latin typeface="Times New Roman" panose="02020603050405020304" pitchFamily="18" charset="0"/>
                        <a:ea typeface="Times New Roman" panose="02020603050405020304" pitchFamily="18" charset="0"/>
                      </a:endParaRPr>
                    </a:p>
                    <a:p>
                      <a:pPr marL="342900" lvl="0" indent="-342900" algn="l">
                        <a:spcAft>
                          <a:spcPts val="0"/>
                        </a:spcAft>
                        <a:buFont typeface="Arial" panose="020B0604020202020204" pitchFamily="34" charset="0"/>
                        <a:buChar char="•"/>
                        <a:tabLst>
                          <a:tab pos="457200" algn="l"/>
                        </a:tabLst>
                      </a:pPr>
                      <a:r>
                        <a:rPr lang="en-ZA" sz="1100" kern="1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L15 = 0/1</a:t>
                      </a:r>
                      <a:endParaRPr lang="en-ZA" sz="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l">
                        <a:spcAft>
                          <a:spcPts val="0"/>
                        </a:spcAft>
                        <a:buFont typeface="Arial" panose="020B0604020202020204" pitchFamily="34" charset="0"/>
                        <a:buChar char="•"/>
                        <a:tabLst>
                          <a:tab pos="457200" algn="l"/>
                        </a:tabLst>
                      </a:pPr>
                      <a:r>
                        <a:rPr lang="en-ZA" sz="1100" kern="1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L14 = 4/8 </a:t>
                      </a:r>
                      <a:endParaRPr lang="en-ZA" sz="1200" kern="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l">
                        <a:spcAft>
                          <a:spcPts val="0"/>
                        </a:spcAft>
                        <a:buFont typeface="Arial" panose="020B0604020202020204" pitchFamily="34" charset="0"/>
                        <a:buChar char="•"/>
                        <a:tabLst>
                          <a:tab pos="457200" algn="l"/>
                        </a:tabLst>
                      </a:pPr>
                      <a:r>
                        <a:rPr lang="en-ZA" sz="1100" kern="1200" dirty="0" smtClean="0">
                          <a:solidFill>
                            <a:srgbClr val="000000"/>
                          </a:solidFill>
                          <a:effectLst/>
                          <a:latin typeface="Arial" panose="020B0604020202020204" pitchFamily="34" charset="0"/>
                          <a:ea typeface="Times New Roman" panose="02020603050405020304" pitchFamily="18" charset="0"/>
                        </a:rPr>
                        <a:t>L13 = 15/27</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250"/>
                        </a:spcBef>
                        <a:spcAft>
                          <a:spcPts val="250"/>
                        </a:spcAft>
                      </a:pPr>
                      <a:r>
                        <a:rPr lang="en-ZA" sz="1100" smtClean="0">
                          <a:effectLst/>
                          <a:latin typeface="Arial" panose="020B0604020202020204" pitchFamily="34" charset="0"/>
                          <a:ea typeface="Calibri" panose="020F0502020204030204" pitchFamily="34" charset="0"/>
                          <a:cs typeface="Arial" panose="020B0604020202020204" pitchFamily="34" charset="0"/>
                        </a:rPr>
                        <a:t>N/A</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2"/>
                  </a:ext>
                </a:extLst>
              </a:tr>
              <a:tr h="246293">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Percentage of PWD employed.</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 2% of PWD employed.</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 2% of PWD employed.</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mn-cs"/>
                          <a:sym typeface="Calibri"/>
                        </a:rPr>
                        <a:t>Target Achieved: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mn-cs"/>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100" kern="1200" dirty="0" smtClean="0">
                          <a:solidFill>
                            <a:srgbClr val="000000"/>
                          </a:solidFill>
                          <a:effectLst/>
                          <a:latin typeface="Arial" panose="020B0604020202020204" pitchFamily="34" charset="0"/>
                          <a:ea typeface="Times New Roman" panose="02020603050405020304" pitchFamily="18" charset="0"/>
                        </a:rPr>
                        <a:t>2,6% (5/190)</a:t>
                      </a:r>
                      <a:endParaRPr kumimoji="0" lang="en-ZA" sz="1100" b="1"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mn-cs"/>
                        <a:sym typeface="Calibri"/>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mn-cs"/>
                          <a:sym typeface="Calibri"/>
                        </a:rPr>
                        <a:t>2,6% (5/190)</a:t>
                      </a:r>
                      <a:endParaRPr kumimoji="0" lang="en-ZA" sz="1100" b="1"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mn-cs"/>
                        <a:sym typeface="Calibri"/>
                      </a:endParaRPr>
                    </a:p>
                    <a:p>
                      <a:pPr algn="l">
                        <a:lnSpc>
                          <a:spcPct val="107000"/>
                        </a:lnSpc>
                        <a:spcBef>
                          <a:spcPts val="400"/>
                        </a:spcBef>
                        <a:spcAft>
                          <a:spcPts val="400"/>
                        </a:spcAft>
                      </a:pP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250"/>
                        </a:spcBef>
                        <a:spcAft>
                          <a:spcPts val="250"/>
                        </a:spcAft>
                      </a:pPr>
                      <a:r>
                        <a:rPr lang="en-ZA" sz="1100" smtClean="0">
                          <a:effectLst/>
                          <a:latin typeface="Arial" panose="020B0604020202020204" pitchFamily="34" charset="0"/>
                          <a:ea typeface="Calibri" panose="020F0502020204030204" pitchFamily="34" charset="0"/>
                          <a:cs typeface="Arial" panose="020B0604020202020204" pitchFamily="34" charset="0"/>
                        </a:rPr>
                        <a:t>N/A</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3"/>
                  </a:ext>
                </a:extLst>
              </a:tr>
              <a:tr h="307866">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 vacancy rate in funded posts.</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&lt;10% vacancy rate in funded posts.</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&lt;10% vacancy rate in funded posts.</a:t>
                      </a: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1"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mn-cs"/>
                          <a:sym typeface="Calibri"/>
                        </a:rPr>
                        <a:t>Target Achieved: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mn-cs"/>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mn-cs"/>
                          <a:sym typeface="Calibri"/>
                        </a:rPr>
                        <a:t>8,7% (18/207)</a:t>
                      </a:r>
                      <a:endParaRPr kumimoji="0" lang="en-ZA" sz="1200" b="0" i="0" u="none" strike="noStrike" kern="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mn-cs"/>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100" b="1"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mn-cs"/>
                        <a:sym typeface="Calibri"/>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algn="l">
                        <a:spcAft>
                          <a:spcPts val="0"/>
                        </a:spcAft>
                      </a:pPr>
                      <a:r>
                        <a:rPr lang="en-ZA" sz="1100" kern="1200" dirty="0" smtClean="0">
                          <a:solidFill>
                            <a:srgbClr val="000000"/>
                          </a:solidFill>
                          <a:effectLst/>
                          <a:latin typeface="Arial" panose="020B0604020202020204" pitchFamily="34" charset="0"/>
                          <a:ea typeface="Times New Roman" panose="02020603050405020304" pitchFamily="18" charset="0"/>
                        </a:rPr>
                        <a:t>8,7% (18/207)</a:t>
                      </a:r>
                      <a:endParaRPr lang="en-ZA" sz="1200" dirty="0" smtClean="0">
                        <a:effectLst/>
                        <a:latin typeface="Times New Roman" panose="02020603050405020304" pitchFamily="18" charset="0"/>
                        <a:ea typeface="Times New Roman" panose="02020603050405020304" pitchFamily="18" charset="0"/>
                      </a:endParaRPr>
                    </a:p>
                    <a:p>
                      <a:pPr marL="342900" lvl="0" indent="-342900" algn="l">
                        <a:spcAft>
                          <a:spcPts val="0"/>
                        </a:spcAft>
                        <a:buFont typeface="Arial" panose="020B0604020202020204" pitchFamily="34" charset="0"/>
                        <a:buChar char="•"/>
                        <a:tabLst>
                          <a:tab pos="457200" algn="l"/>
                        </a:tabLst>
                      </a:pPr>
                      <a:r>
                        <a:rPr lang="en-ZA" sz="1100" kern="1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SMS = 7/42</a:t>
                      </a:r>
                      <a:endParaRPr lang="en-ZA" sz="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l">
                        <a:spcAft>
                          <a:spcPts val="0"/>
                        </a:spcAft>
                        <a:buFont typeface="Arial" panose="020B0604020202020204" pitchFamily="34" charset="0"/>
                        <a:buChar char="•"/>
                        <a:tabLst>
                          <a:tab pos="457200" algn="l"/>
                        </a:tabLst>
                      </a:pPr>
                      <a:r>
                        <a:rPr lang="en-ZA" sz="1100" kern="1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MMS = 3/47</a:t>
                      </a:r>
                      <a:endParaRPr lang="en-ZA" sz="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en-ZA" sz="1100" kern="1200" dirty="0" smtClean="0">
                          <a:solidFill>
                            <a:srgbClr val="000000"/>
                          </a:solidFill>
                          <a:effectLst/>
                          <a:latin typeface="Arial" panose="020B0604020202020204" pitchFamily="34" charset="0"/>
                          <a:ea typeface="Times New Roman" panose="02020603050405020304" pitchFamily="18" charset="0"/>
                        </a:rPr>
                        <a:t>L3 – 10 = 8/118</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250"/>
                        </a:spcBef>
                        <a:spcAft>
                          <a:spcPts val="250"/>
                        </a:spcAft>
                      </a:pPr>
                      <a:r>
                        <a:rPr lang="en-ZA" sz="1100" dirty="0" smtClean="0">
                          <a:effectLst/>
                          <a:latin typeface="Arial" panose="020B0604020202020204" pitchFamily="34" charset="0"/>
                          <a:ea typeface="Calibri" panose="020F0502020204030204" pitchFamily="34" charset="0"/>
                          <a:cs typeface="Arial" panose="020B0604020202020204" pitchFamily="34" charset="0"/>
                        </a:rPr>
                        <a:t>N/A</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2375" marR="32375"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122704002"/>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3D69B"/>
        </a:solidFill>
        <a:effectLst/>
      </p:bgPr>
    </p:bg>
    <p:spTree>
      <p:nvGrpSpPr>
        <p:cNvPr id="1" name=""/>
        <p:cNvGrpSpPr/>
        <p:nvPr/>
      </p:nvGrpSpPr>
      <p:grpSpPr>
        <a:xfrm>
          <a:off x="0" y="0"/>
          <a:ext cx="0" cy="0"/>
          <a:chOff x="0" y="0"/>
          <a:chExt cx="0" cy="0"/>
        </a:xfrm>
      </p:grpSpPr>
      <p:pic>
        <p:nvPicPr>
          <p:cNvPr id="736" name="Picture 6" descr="Picture 6"/>
          <p:cNvPicPr>
            <a:picLocks noChangeAspect="1"/>
          </p:cNvPicPr>
          <p:nvPr/>
        </p:nvPicPr>
        <p:blipFill>
          <a:blip r:embed="rId2" cstate="print">
            <a:extLst/>
          </a:blip>
          <a:srcRect t="24292" b="22405"/>
          <a:stretch>
            <a:fillRect/>
          </a:stretch>
        </p:blipFill>
        <p:spPr>
          <a:xfrm>
            <a:off x="179511" y="6019799"/>
            <a:ext cx="1954090" cy="646525"/>
          </a:xfrm>
          <a:prstGeom prst="rect">
            <a:avLst/>
          </a:prstGeom>
          <a:ln w="12700">
            <a:miter lim="400000"/>
          </a:ln>
        </p:spPr>
      </p:pic>
      <p:sp>
        <p:nvSpPr>
          <p:cNvPr id="737" name="Slide Number Placeholder 2"/>
          <p:cNvSpPr>
            <a:spLocks noGrp="1"/>
          </p:cNvSpPr>
          <p:nvPr>
            <p:ph type="sldNum" sz="quarter" idx="2"/>
          </p:nvPr>
        </p:nvSpPr>
        <p:spPr>
          <a:xfrm>
            <a:off x="8422818" y="6404292"/>
            <a:ext cx="263983"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13</a:t>
            </a:fld>
            <a:endParaRPr dirty="0"/>
          </a:p>
        </p:txBody>
      </p:sp>
      <p:sp>
        <p:nvSpPr>
          <p:cNvPr id="738" name="Title 1"/>
          <p:cNvSpPr>
            <a:spLocks noGrp="1"/>
          </p:cNvSpPr>
          <p:nvPr>
            <p:ph type="title"/>
          </p:nvPr>
        </p:nvSpPr>
        <p:spPr>
          <a:xfrm>
            <a:off x="179511" y="1621970"/>
            <a:ext cx="8610601" cy="2699660"/>
          </a:xfrm>
          <a:prstGeom prst="rect">
            <a:avLst/>
          </a:prstGeom>
        </p:spPr>
        <p:txBody>
          <a:bodyPr/>
          <a:lstStyle/>
          <a:p>
            <a:pPr>
              <a:defRPr sz="3600" b="1" cap="small">
                <a:latin typeface="Arial"/>
                <a:ea typeface="Arial"/>
                <a:cs typeface="Arial"/>
                <a:sym typeface="Arial"/>
              </a:defRPr>
            </a:pPr>
            <a:r>
              <a:rPr lang="en-ZA" dirty="0"/>
              <a:t>PROGRAMME 2: SECTOR POLICY AND RESEARCH</a:t>
            </a:r>
            <a:endParaRPr dirty="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50" name="Picture 6" descr="Picture 6"/>
          <p:cNvPicPr>
            <a:picLocks noChangeAspect="1"/>
          </p:cNvPicPr>
          <p:nvPr/>
        </p:nvPicPr>
        <p:blipFill>
          <a:blip r:embed="rId4" cstate="print">
            <a:extLst/>
          </a:blip>
          <a:srcRect t="24292" b="22405"/>
          <a:stretch>
            <a:fillRect/>
          </a:stretch>
        </p:blipFill>
        <p:spPr>
          <a:xfrm>
            <a:off x="179511" y="6219825"/>
            <a:ext cx="1420689" cy="570325"/>
          </a:xfrm>
          <a:prstGeom prst="rect">
            <a:avLst/>
          </a:prstGeom>
          <a:ln w="12700">
            <a:miter lim="400000"/>
          </a:ln>
        </p:spPr>
      </p:pic>
      <p:sp>
        <p:nvSpPr>
          <p:cNvPr id="652" name="Title 1"/>
          <p:cNvSpPr>
            <a:spLocks noGrp="1"/>
          </p:cNvSpPr>
          <p:nvPr>
            <p:ph type="title"/>
          </p:nvPr>
        </p:nvSpPr>
        <p:spPr>
          <a:xfrm>
            <a:off x="0" y="1"/>
            <a:ext cx="9144000" cy="619432"/>
          </a:xfrm>
          <a:prstGeom prst="rect">
            <a:avLst/>
          </a:prstGeom>
          <a:solidFill>
            <a:srgbClr val="C3D69B"/>
          </a:solidFill>
          <a:effectLst>
            <a:outerShdw blurRad="50800" dist="50800" dir="5400000" rotWithShape="0">
              <a:schemeClr val="accent6"/>
            </a:outerShdw>
          </a:effectLst>
        </p:spPr>
        <p:txBody>
          <a:bodyPr>
            <a:normAutofit fontScale="90000"/>
          </a:bodyPr>
          <a:lstStyle>
            <a:lvl1pPr algn="r">
              <a:defRPr sz="3600">
                <a:latin typeface="Arial"/>
                <a:ea typeface="Arial"/>
                <a:cs typeface="Arial"/>
                <a:sym typeface="Arial"/>
              </a:defRPr>
            </a:lvl1pPr>
          </a:lstStyle>
          <a:p>
            <a:r>
              <a:rPr lang="en-ZA" sz="3200" dirty="0">
                <a:latin typeface="Arial" panose="020B0604020202020204" pitchFamily="34" charset="0"/>
              </a:rPr>
              <a:t/>
            </a:r>
            <a:br>
              <a:rPr lang="en-ZA" sz="3200" dirty="0">
                <a:latin typeface="Arial" panose="020B0604020202020204" pitchFamily="34" charset="0"/>
              </a:rPr>
            </a:br>
            <a:r>
              <a:rPr lang="en-ZA" sz="4000" dirty="0">
                <a:latin typeface="Arial" panose="020B0604020202020204" pitchFamily="34" charset="0"/>
                <a:cs typeface="Arial" panose="020B0604020202020204" pitchFamily="34" charset="0"/>
                <a:sym typeface="Calibri"/>
              </a:rPr>
              <a:t>PERFORMANCE AGAINST APP</a:t>
            </a:r>
            <a:r>
              <a:rPr lang="en-ZA" sz="4000" dirty="0">
                <a:latin typeface="Arial" panose="020B0604020202020204" pitchFamily="34" charset="0"/>
                <a:ea typeface="Calibri" panose="020F0502020204030204" pitchFamily="34" charset="0"/>
                <a:cs typeface="Arial" panose="020B0604020202020204" pitchFamily="34" charset="0"/>
                <a:sym typeface="Calibri"/>
              </a:rPr>
              <a:t> </a:t>
            </a:r>
            <a:r>
              <a:rPr lang="en-ZA" sz="4000" dirty="0" smtClean="0">
                <a:latin typeface="Arial" panose="020B0604020202020204" pitchFamily="34" charset="0"/>
                <a:ea typeface="Calibri" panose="020F0502020204030204" pitchFamily="34" charset="0"/>
                <a:cs typeface="Arial" panose="020B0604020202020204" pitchFamily="34" charset="0"/>
                <a:sym typeface="Calibri"/>
              </a:rPr>
              <a:t>2019/20</a:t>
            </a:r>
            <a:r>
              <a:rPr lang="en-ZA" sz="2700" dirty="0">
                <a:latin typeface="Arial" panose="020B0604020202020204" pitchFamily="34" charset="0"/>
              </a:rPr>
              <a:t/>
            </a:r>
            <a:br>
              <a:rPr lang="en-ZA" sz="2700" dirty="0">
                <a:latin typeface="Arial" panose="020B0604020202020204" pitchFamily="34" charset="0"/>
              </a:rPr>
            </a:br>
            <a:r>
              <a:rPr lang="en-ZA" sz="2800" dirty="0">
                <a:latin typeface="Arial" panose="020B0604020202020204" pitchFamily="34" charset="0"/>
                <a:ea typeface="+mn-ea"/>
                <a:cs typeface="Arial" panose="020B0604020202020204" pitchFamily="34" charset="0"/>
                <a:sym typeface="Calibri"/>
              </a:rPr>
              <a:t>   </a:t>
            </a:r>
            <a:endParaRPr sz="2800" dirty="0">
              <a:latin typeface="Arial" panose="020B0604020202020204" pitchFamily="34" charset="0"/>
              <a:ea typeface="+mn-ea"/>
              <a:cs typeface="Arial" panose="020B0604020202020204" pitchFamily="34" charset="0"/>
              <a:sym typeface="Calibri"/>
            </a:endParaRPr>
          </a:p>
        </p:txBody>
      </p:sp>
      <p:sp>
        <p:nvSpPr>
          <p:cNvPr id="651" name="Slide Number Placeholder 2"/>
          <p:cNvSpPr>
            <a:spLocks noGrp="1"/>
          </p:cNvSpPr>
          <p:nvPr>
            <p:ph type="sldNum" sz="quarter" idx="2"/>
          </p:nvPr>
        </p:nvSpPr>
        <p:spPr>
          <a:xfrm>
            <a:off x="8502739" y="6404292"/>
            <a:ext cx="184061"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14</a:t>
            </a:fld>
            <a:endParaRPr dirty="0"/>
          </a:p>
        </p:txBody>
      </p:sp>
      <p:graphicFrame>
        <p:nvGraphicFramePr>
          <p:cNvPr id="2" name="Table 1"/>
          <p:cNvGraphicFramePr>
            <a:graphicFrameLocks noGrp="1"/>
          </p:cNvGraphicFramePr>
          <p:nvPr>
            <p:extLst>
              <p:ext uri="{D42A27DB-BD31-4B8C-83A1-F6EECF244321}">
                <p14:modId xmlns:p14="http://schemas.microsoft.com/office/powerpoint/2010/main" xmlns="" val="927417977"/>
              </p:ext>
            </p:extLst>
          </p:nvPr>
        </p:nvGraphicFramePr>
        <p:xfrm>
          <a:off x="76200" y="726759"/>
          <a:ext cx="8982075" cy="5422899"/>
        </p:xfrm>
        <a:graphic>
          <a:graphicData uri="http://schemas.openxmlformats.org/drawingml/2006/table">
            <a:tbl>
              <a:tblPr firstRow="1" firstCol="1" bandRow="1"/>
              <a:tblGrid>
                <a:gridCol w="1409700">
                  <a:extLst>
                    <a:ext uri="{9D8B030D-6E8A-4147-A177-3AD203B41FA5}">
                      <a16:colId xmlns:a16="http://schemas.microsoft.com/office/drawing/2014/main" xmlns="" val="20000"/>
                    </a:ext>
                  </a:extLst>
                </a:gridCol>
                <a:gridCol w="1476375">
                  <a:extLst>
                    <a:ext uri="{9D8B030D-6E8A-4147-A177-3AD203B41FA5}">
                      <a16:colId xmlns:a16="http://schemas.microsoft.com/office/drawing/2014/main" xmlns="" val="20001"/>
                    </a:ext>
                  </a:extLst>
                </a:gridCol>
                <a:gridCol w="1600200">
                  <a:extLst>
                    <a:ext uri="{9D8B030D-6E8A-4147-A177-3AD203B41FA5}">
                      <a16:colId xmlns:a16="http://schemas.microsoft.com/office/drawing/2014/main" xmlns="" val="20002"/>
                    </a:ext>
                  </a:extLst>
                </a:gridCol>
                <a:gridCol w="1762125">
                  <a:extLst>
                    <a:ext uri="{9D8B030D-6E8A-4147-A177-3AD203B41FA5}">
                      <a16:colId xmlns:a16="http://schemas.microsoft.com/office/drawing/2014/main" xmlns="" val="20003"/>
                    </a:ext>
                  </a:extLst>
                </a:gridCol>
                <a:gridCol w="1533525">
                  <a:extLst>
                    <a:ext uri="{9D8B030D-6E8A-4147-A177-3AD203B41FA5}">
                      <a16:colId xmlns:a16="http://schemas.microsoft.com/office/drawing/2014/main" xmlns="" val="20004"/>
                    </a:ext>
                  </a:extLst>
                </a:gridCol>
                <a:gridCol w="1200150">
                  <a:extLst>
                    <a:ext uri="{9D8B030D-6E8A-4147-A177-3AD203B41FA5}">
                      <a16:colId xmlns:a16="http://schemas.microsoft.com/office/drawing/2014/main" xmlns="" val="20005"/>
                    </a:ext>
                  </a:extLst>
                </a:gridCol>
              </a:tblGrid>
              <a:tr h="787716">
                <a:tc>
                  <a:txBody>
                    <a:bodyPr/>
                    <a:lstStyle/>
                    <a:p>
                      <a:pPr marL="0" marR="0" indent="0" algn="ctr" defTabSz="914400" rtl="0" latinLnBrk="0">
                        <a:lnSpc>
                          <a:spcPct val="150000"/>
                        </a:lnSpc>
                        <a:spcBef>
                          <a:spcPts val="400"/>
                        </a:spcBef>
                        <a:spcAft>
                          <a:spcPts val="400"/>
                        </a:spcAft>
                        <a:buClrTx/>
                        <a:buSzTx/>
                        <a:buFontTx/>
                        <a:buNone/>
                        <a:tabLst/>
                      </a:pPr>
                      <a:r>
                        <a:rPr lang="en-ZA" sz="1100" b="1" i="0" u="none" strike="noStrike" cap="none" spc="0" baseline="0" dirty="0" smtClean="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rPr>
                        <a:t>PERFORMANCE INDICATOR</a:t>
                      </a:r>
                      <a:endParaRPr lang="en-ZA" sz="1100" b="1" i="0" u="none" strike="noStrike" cap="none" spc="0" baseline="0" dirty="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endParaRPr>
                    </a:p>
                  </a:txBody>
                  <a:tcPr marL="15890" marR="1589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marL="0" marR="0" indent="0" algn="ctr" defTabSz="914400" rtl="0" latinLnBrk="0">
                        <a:lnSpc>
                          <a:spcPct val="150000"/>
                        </a:lnSpc>
                        <a:spcBef>
                          <a:spcPts val="400"/>
                        </a:spcBef>
                        <a:spcAft>
                          <a:spcPts val="400"/>
                        </a:spcAft>
                        <a:buClrTx/>
                        <a:buSzTx/>
                        <a:buFontTx/>
                        <a:buNone/>
                        <a:tabLst/>
                      </a:pPr>
                      <a:r>
                        <a:rPr lang="en-ZA" sz="1100" b="1" i="0" u="none" strike="noStrike" cap="none" spc="0" baseline="0" dirty="0" smtClean="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rPr>
                        <a:t>2019/20 ANNUAL TARGET</a:t>
                      </a:r>
                      <a:endParaRPr lang="en-ZA" sz="1100" b="1" i="0" u="none" strike="noStrike" cap="none" spc="0" baseline="0" dirty="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endParaRPr>
                    </a:p>
                  </a:txBody>
                  <a:tcPr marL="15890" marR="1589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i="0" u="none" strike="noStrike" cap="none" spc="0" baseline="0" dirty="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rPr>
                        <a:t>QUARTERLY MILESTONES</a:t>
                      </a: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ACTUAL QUARTERLY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YEAR-TO-DATE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REASONS FOR VARIANCE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extLst>
                  <a:ext uri="{0D108BD9-81ED-4DB2-BD59-A6C34878D82A}">
                    <a16:rowId xmlns:a16="http://schemas.microsoft.com/office/drawing/2014/main" xmlns="" val="10000"/>
                  </a:ext>
                </a:extLst>
              </a:tr>
              <a:tr h="483532">
                <a:tc>
                  <a:txBody>
                    <a:bodyPr/>
                    <a:lstStyle/>
                    <a:p>
                      <a:pPr algn="l">
                        <a:lnSpc>
                          <a:spcPct val="107000"/>
                        </a:lnSpc>
                        <a:spcBef>
                          <a:spcPts val="400"/>
                        </a:spcBef>
                        <a:spcAft>
                          <a:spcPts val="400"/>
                        </a:spcAft>
                      </a:pPr>
                      <a:r>
                        <a:rPr lang="en-ZA"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Number of </a:t>
                      </a:r>
                      <a:r>
                        <a:rPr lang="en-ZA" sz="1100" dirty="0">
                          <a:effectLst/>
                          <a:latin typeface="Arial" panose="020B0604020202020204" pitchFamily="34" charset="0"/>
                          <a:ea typeface="Calibri" panose="020F0502020204030204" pitchFamily="34" charset="0"/>
                          <a:cs typeface="Arial" panose="020B0604020202020204" pitchFamily="34" charset="0"/>
                        </a:rPr>
                        <a:t>municipalities assisted to roll out Red-Tape Reduction awareness Programme.</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250"/>
                        </a:spcBef>
                        <a:spcAft>
                          <a:spcPts val="250"/>
                        </a:spcAft>
                      </a:pPr>
                      <a:r>
                        <a:rPr lang="en-ZA" sz="1100" dirty="0">
                          <a:effectLst/>
                          <a:latin typeface="Arial" panose="020B0604020202020204" pitchFamily="34" charset="0"/>
                          <a:ea typeface="Calibri" panose="020F0502020204030204" pitchFamily="34" charset="0"/>
                          <a:cs typeface="Arial" panose="020B0604020202020204" pitchFamily="34" charset="0"/>
                        </a:rPr>
                        <a:t>Red-Tape Reduction Awareness Programme rolled out in 16 municipalities.</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250"/>
                        </a:spcBef>
                        <a:spcAft>
                          <a:spcPts val="250"/>
                        </a:spcAft>
                      </a:pPr>
                      <a:r>
                        <a:rPr lang="en-ZA" sz="1100">
                          <a:effectLst/>
                          <a:latin typeface="Arial" panose="020B0604020202020204" pitchFamily="34" charset="0"/>
                          <a:ea typeface="Calibri" panose="020F0502020204030204" pitchFamily="34" charset="0"/>
                          <a:cs typeface="Arial" panose="020B0604020202020204" pitchFamily="34" charset="0"/>
                        </a:rPr>
                        <a:t>Red-Tape Reduction Awareness Programme rolled out in 4 municipalities.</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0000"/>
                        </a:lnSpc>
                        <a:spcBef>
                          <a:spcPts val="250"/>
                        </a:spcBef>
                        <a:spcAft>
                          <a:spcPts val="250"/>
                        </a:spcAft>
                      </a:pPr>
                      <a:r>
                        <a:rPr lang="en-ZA" sz="11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Target Achieved:</a:t>
                      </a:r>
                    </a:p>
                    <a:p>
                      <a:pPr algn="l">
                        <a:lnSpc>
                          <a:spcPct val="100000"/>
                        </a:lnSpc>
                        <a:spcBef>
                          <a:spcPts val="250"/>
                        </a:spcBef>
                        <a:spcAft>
                          <a:spcPts val="250"/>
                        </a:spcAft>
                      </a:pPr>
                      <a:r>
                        <a:rPr lang="en-ZA" sz="11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Red-Tape Reduction Awareness Programme rolled out in 4 in four Northern Cape municipalities.</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250"/>
                        </a:spcBef>
                        <a:spcAft>
                          <a:spcPts val="25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Red-Tape Reduction Awareness Programme rolled out in 4 in four Northern Cape municipalities, namely:</a:t>
                      </a:r>
                    </a:p>
                    <a:p>
                      <a:pPr marL="342900" marR="0" lvl="0" indent="-342900" algn="l" defTabSz="914400" rtl="0" eaLnBrk="1" fontAlgn="auto" latinLnBrk="0" hangingPunct="1">
                        <a:lnSpc>
                          <a:spcPct val="100000"/>
                        </a:lnSpc>
                        <a:spcBef>
                          <a:spcPts val="250"/>
                        </a:spcBef>
                        <a:spcAft>
                          <a:spcPts val="250"/>
                        </a:spcAft>
                        <a:buClrTx/>
                        <a:buSzTx/>
                        <a:buFont typeface="+mj-lt"/>
                        <a:buAutoNum type="arabicPeriod"/>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Sol Plaatje Local Municipality;</a:t>
                      </a:r>
                    </a:p>
                    <a:p>
                      <a:pPr marL="342900" marR="0" lvl="0" indent="-342900" algn="l" defTabSz="914400" rtl="0" eaLnBrk="1" fontAlgn="auto" latinLnBrk="0" hangingPunct="1">
                        <a:lnSpc>
                          <a:spcPct val="100000"/>
                        </a:lnSpc>
                        <a:spcBef>
                          <a:spcPts val="250"/>
                        </a:spcBef>
                        <a:spcAft>
                          <a:spcPts val="250"/>
                        </a:spcAft>
                        <a:buClrTx/>
                        <a:buSzTx/>
                        <a:buFont typeface="+mj-lt"/>
                        <a:buAutoNum type="arabicPeriod"/>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Dawid Kruiper Local Municipality;</a:t>
                      </a:r>
                    </a:p>
                    <a:p>
                      <a:pPr marL="342900" marR="0" lvl="0" indent="-342900" algn="l" defTabSz="914400" rtl="0" eaLnBrk="1" fontAlgn="auto" latinLnBrk="0" hangingPunct="1">
                        <a:lnSpc>
                          <a:spcPct val="100000"/>
                        </a:lnSpc>
                        <a:spcBef>
                          <a:spcPts val="250"/>
                        </a:spcBef>
                        <a:spcAft>
                          <a:spcPts val="250"/>
                        </a:spcAft>
                        <a:buClrTx/>
                        <a:buSzTx/>
                        <a:buFont typeface="+mj-lt"/>
                        <a:buAutoNum type="arabicPeriod"/>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Pixley Ka Seme District;</a:t>
                      </a:r>
                    </a:p>
                    <a:p>
                      <a:pPr marL="342900" marR="0" lvl="0" indent="-342900" algn="l" defTabSz="914400" rtl="0" eaLnBrk="1" fontAlgn="auto" latinLnBrk="0" hangingPunct="1">
                        <a:lnSpc>
                          <a:spcPct val="100000"/>
                        </a:lnSpc>
                        <a:spcBef>
                          <a:spcPts val="250"/>
                        </a:spcBef>
                        <a:spcAft>
                          <a:spcPts val="250"/>
                        </a:spcAft>
                        <a:buClrTx/>
                        <a:buSzTx/>
                        <a:buFont typeface="+mj-lt"/>
                        <a:buAutoNum type="arabicPeriod"/>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Namakwa District Municipality.</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250"/>
                        </a:spcBef>
                        <a:spcAft>
                          <a:spcPts val="25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N/A</a:t>
                      </a:r>
                    </a:p>
                    <a:p>
                      <a:pPr algn="l">
                        <a:lnSpc>
                          <a:spcPct val="107000"/>
                        </a:lnSpc>
                        <a:spcBef>
                          <a:spcPts val="250"/>
                        </a:spcBef>
                        <a:spcAft>
                          <a:spcPts val="250"/>
                        </a:spcAft>
                      </a:pP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1"/>
                  </a:ext>
                </a:extLst>
              </a:tr>
              <a:tr h="307298">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Number of Local Municipal Action Plans on SMMEs and co-operatives red tape reduction assessed.</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250"/>
                        </a:spcBef>
                        <a:spcAft>
                          <a:spcPts val="250"/>
                        </a:spcAft>
                      </a:pPr>
                      <a:r>
                        <a:rPr lang="en-ZA" sz="1100" dirty="0">
                          <a:effectLst/>
                          <a:latin typeface="Arial" panose="020B0604020202020204" pitchFamily="34" charset="0"/>
                          <a:ea typeface="Calibri" panose="020F0502020204030204" pitchFamily="34" charset="0"/>
                          <a:cs typeface="Arial" panose="020B0604020202020204" pitchFamily="34" charset="0"/>
                        </a:rPr>
                        <a:t>Four (4) Local Municipal Action Plans on SMMEs and co-operatives red tape reduction assessed.</a:t>
                      </a:r>
                    </a:p>
                    <a:p>
                      <a:pPr algn="l">
                        <a:lnSpc>
                          <a:spcPct val="107000"/>
                        </a:lnSpc>
                        <a:spcBef>
                          <a:spcPts val="250"/>
                        </a:spcBef>
                        <a:spcAft>
                          <a:spcPts val="250"/>
                        </a:spcAft>
                      </a:pPr>
                      <a:r>
                        <a:rPr lang="en-ZA" sz="1100" dirty="0">
                          <a:effectLst/>
                          <a:latin typeface="Arial" panose="020B0604020202020204" pitchFamily="34" charset="0"/>
                          <a:ea typeface="Calibri" panose="020F0502020204030204" pitchFamily="34" charset="0"/>
                          <a:cs typeface="Arial" panose="020B0604020202020204" pitchFamily="34" charset="0"/>
                        </a:rPr>
                        <a:t> </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250"/>
                        </a:spcBef>
                        <a:spcAft>
                          <a:spcPts val="250"/>
                        </a:spcAft>
                      </a:pPr>
                      <a:r>
                        <a:rPr lang="en-ZA" sz="1100" dirty="0">
                          <a:effectLst/>
                          <a:latin typeface="Arial" panose="020B0604020202020204" pitchFamily="34" charset="0"/>
                          <a:ea typeface="Calibri" panose="020F0502020204030204" pitchFamily="34" charset="0"/>
                          <a:cs typeface="Arial" panose="020B0604020202020204" pitchFamily="34" charset="0"/>
                        </a:rPr>
                        <a:t>1 Municipal Assessment Conducted.</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250"/>
                        </a:spcBef>
                        <a:spcAft>
                          <a:spcPts val="250"/>
                        </a:spcAft>
                      </a:pPr>
                      <a:r>
                        <a:rPr lang="en-ZA" sz="11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Target Achieved:</a:t>
                      </a:r>
                    </a:p>
                    <a:p>
                      <a:pPr marL="0" marR="0" lvl="0" indent="0" algn="l" defTabSz="914400" rtl="0" eaLnBrk="1" fontAlgn="auto" latinLnBrk="0" hangingPunct="1">
                        <a:lnSpc>
                          <a:spcPct val="107000"/>
                        </a:lnSpc>
                        <a:spcBef>
                          <a:spcPts val="250"/>
                        </a:spcBef>
                        <a:spcAft>
                          <a:spcPts val="25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1 Municipal Assessment Conducted.</a:t>
                      </a:r>
                      <a:endParaRPr kumimoji="0" lang="en-ZA" sz="11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endParaRP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algn="l">
                        <a:lnSpc>
                          <a:spcPct val="107000"/>
                        </a:lnSpc>
                        <a:spcBef>
                          <a:spcPts val="250"/>
                        </a:spcBef>
                        <a:spcAft>
                          <a:spcPts val="250"/>
                        </a:spcAft>
                      </a:pPr>
                      <a:r>
                        <a:rPr lang="en-ZA" sz="11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1 Municipal Assessment Conducted – Sol Plaatje Local Municipality.</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250"/>
                        </a:spcBef>
                        <a:spcAft>
                          <a:spcPts val="250"/>
                        </a:spcAft>
                      </a:pPr>
                      <a:r>
                        <a:rPr lang="en-ZA" sz="1100" smtClean="0">
                          <a:effectLst/>
                          <a:latin typeface="Arial" panose="020B0604020202020204" pitchFamily="34" charset="0"/>
                          <a:ea typeface="Calibri" panose="020F0502020204030204" pitchFamily="34" charset="0"/>
                          <a:cs typeface="Arial" panose="020B0604020202020204" pitchFamily="34" charset="0"/>
                        </a:rPr>
                        <a:t>N/A</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2"/>
                  </a:ext>
                </a:extLst>
              </a:tr>
              <a:tr h="513753">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Number of SMMEs and co-operatives red tape reduction procedures analysed.</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Five (5) SMMEs and co-operatives red tape reduction procedures analysed. </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0"/>
                        </a:spcAft>
                      </a:pPr>
                      <a:r>
                        <a:rPr lang="en-ZA" sz="1100" dirty="0">
                          <a:effectLst/>
                          <a:latin typeface="Arial" panose="020B0604020202020204" pitchFamily="34" charset="0"/>
                          <a:ea typeface="Calibri" panose="020F0502020204030204" pitchFamily="34" charset="0"/>
                          <a:cs typeface="Arial" panose="020B0604020202020204" pitchFamily="34" charset="0"/>
                        </a:rPr>
                        <a:t>Proposal on the five (5) SMMEs and Co-operatives red tape reduction procedures developed. </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100" b="1" dirty="0" smtClean="0">
                          <a:effectLst/>
                          <a:latin typeface="Arial" panose="020B0604020202020204" pitchFamily="34" charset="0"/>
                          <a:ea typeface="Calibri" panose="020F0502020204030204" pitchFamily="34" charset="0"/>
                          <a:cs typeface="Arial" panose="020B0604020202020204" pitchFamily="34" charset="0"/>
                        </a:rPr>
                        <a:t>Target</a:t>
                      </a:r>
                      <a:r>
                        <a:rPr lang="en-ZA" sz="1100" b="1" baseline="0" dirty="0" smtClean="0">
                          <a:effectLst/>
                          <a:latin typeface="Arial" panose="020B0604020202020204" pitchFamily="34" charset="0"/>
                          <a:ea typeface="Calibri" panose="020F0502020204030204" pitchFamily="34" charset="0"/>
                          <a:cs typeface="Arial" panose="020B0604020202020204" pitchFamily="34" charset="0"/>
                        </a:rPr>
                        <a:t> Achieved:</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Proposal on the five (5) SMMEs and Co-operatives red tape reduction procedures developed. </a:t>
                      </a:r>
                      <a:endParaRPr kumimoji="0" lang="en-ZA" sz="11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endParaRP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algn="l">
                        <a:lnSpc>
                          <a:spcPct val="107000"/>
                        </a:lnSpc>
                        <a:spcAft>
                          <a:spcPts val="800"/>
                        </a:spcAft>
                      </a:pPr>
                      <a:r>
                        <a:rPr lang="en-ZA" sz="11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Proposal submitted to ADDG in Q1</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250"/>
                        </a:spcBef>
                        <a:spcAft>
                          <a:spcPts val="250"/>
                        </a:spcAft>
                      </a:pPr>
                      <a:r>
                        <a:rPr lang="en-ZA" sz="1100" dirty="0" smtClean="0">
                          <a:effectLst/>
                          <a:latin typeface="Arial" panose="020B0604020202020204" pitchFamily="34" charset="0"/>
                          <a:ea typeface="Calibri" panose="020F0502020204030204" pitchFamily="34" charset="0"/>
                          <a:cs typeface="Arial" panose="020B0604020202020204" pitchFamily="34" charset="0"/>
                        </a:rPr>
                        <a:t>N/A</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984367828"/>
      </p:ext>
    </p:extLst>
  </p:cSld>
  <p:clrMapOvr>
    <a:overrideClrMapping bg1="lt1" tx1="dk1" bg2="lt2" tx2="dk2" accent1="accent1" accent2="accent2" accent3="accent3" accent4="accent4" accent5="accent5" accent6="accent6" hlink="hlink" folHlink="folHlink"/>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50" name="Picture 6" descr="Picture 6"/>
          <p:cNvPicPr>
            <a:picLocks noChangeAspect="1"/>
          </p:cNvPicPr>
          <p:nvPr/>
        </p:nvPicPr>
        <p:blipFill>
          <a:blip r:embed="rId4" cstate="print">
            <a:extLst/>
          </a:blip>
          <a:srcRect t="24292" b="22405"/>
          <a:stretch>
            <a:fillRect/>
          </a:stretch>
        </p:blipFill>
        <p:spPr>
          <a:xfrm>
            <a:off x="179511" y="6219825"/>
            <a:ext cx="1420689" cy="570325"/>
          </a:xfrm>
          <a:prstGeom prst="rect">
            <a:avLst/>
          </a:prstGeom>
          <a:ln w="12700">
            <a:miter lim="400000"/>
          </a:ln>
        </p:spPr>
      </p:pic>
      <p:sp>
        <p:nvSpPr>
          <p:cNvPr id="652" name="Title 1"/>
          <p:cNvSpPr>
            <a:spLocks noGrp="1"/>
          </p:cNvSpPr>
          <p:nvPr>
            <p:ph type="title"/>
          </p:nvPr>
        </p:nvSpPr>
        <p:spPr>
          <a:xfrm>
            <a:off x="0" y="1"/>
            <a:ext cx="9144000" cy="619432"/>
          </a:xfrm>
          <a:prstGeom prst="rect">
            <a:avLst/>
          </a:prstGeom>
          <a:solidFill>
            <a:srgbClr val="C3D69B"/>
          </a:solidFill>
          <a:effectLst>
            <a:outerShdw blurRad="50800" dist="50800" dir="5400000" rotWithShape="0">
              <a:schemeClr val="accent6"/>
            </a:outerShdw>
          </a:effectLst>
        </p:spPr>
        <p:txBody>
          <a:bodyPr>
            <a:normAutofit fontScale="90000"/>
          </a:bodyPr>
          <a:lstStyle>
            <a:lvl1pPr algn="r">
              <a:defRPr sz="3600">
                <a:latin typeface="Arial"/>
                <a:ea typeface="Arial"/>
                <a:cs typeface="Arial"/>
                <a:sym typeface="Arial"/>
              </a:defRPr>
            </a:lvl1pPr>
          </a:lstStyle>
          <a:p>
            <a:r>
              <a:rPr lang="en-ZA" sz="3200" dirty="0">
                <a:latin typeface="Arial" panose="020B0604020202020204" pitchFamily="34" charset="0"/>
              </a:rPr>
              <a:t/>
            </a:r>
            <a:br>
              <a:rPr lang="en-ZA" sz="3200" dirty="0">
                <a:latin typeface="Arial" panose="020B0604020202020204" pitchFamily="34" charset="0"/>
              </a:rPr>
            </a:br>
            <a:r>
              <a:rPr lang="en-ZA" sz="4000" dirty="0">
                <a:latin typeface="Arial" panose="020B0604020202020204" pitchFamily="34" charset="0"/>
                <a:cs typeface="Arial" panose="020B0604020202020204" pitchFamily="34" charset="0"/>
                <a:sym typeface="Calibri"/>
              </a:rPr>
              <a:t>PERFORMANCE AGAINST APP</a:t>
            </a:r>
            <a:r>
              <a:rPr lang="en-ZA" sz="4000" dirty="0">
                <a:latin typeface="Arial" panose="020B0604020202020204" pitchFamily="34" charset="0"/>
                <a:ea typeface="Calibri" panose="020F0502020204030204" pitchFamily="34" charset="0"/>
                <a:cs typeface="Arial" panose="020B0604020202020204" pitchFamily="34" charset="0"/>
                <a:sym typeface="Calibri"/>
              </a:rPr>
              <a:t> </a:t>
            </a:r>
            <a:r>
              <a:rPr lang="en-ZA" sz="4000" dirty="0" smtClean="0">
                <a:latin typeface="Arial" panose="020B0604020202020204" pitchFamily="34" charset="0"/>
                <a:ea typeface="Calibri" panose="020F0502020204030204" pitchFamily="34" charset="0"/>
                <a:cs typeface="Arial" panose="020B0604020202020204" pitchFamily="34" charset="0"/>
                <a:sym typeface="Calibri"/>
              </a:rPr>
              <a:t>2019/20</a:t>
            </a:r>
            <a:r>
              <a:rPr lang="en-ZA" sz="2700" dirty="0">
                <a:latin typeface="Arial" panose="020B0604020202020204" pitchFamily="34" charset="0"/>
              </a:rPr>
              <a:t/>
            </a:r>
            <a:br>
              <a:rPr lang="en-ZA" sz="2700" dirty="0">
                <a:latin typeface="Arial" panose="020B0604020202020204" pitchFamily="34" charset="0"/>
              </a:rPr>
            </a:br>
            <a:r>
              <a:rPr lang="en-ZA" sz="2800" dirty="0">
                <a:latin typeface="Arial" panose="020B0604020202020204" pitchFamily="34" charset="0"/>
                <a:ea typeface="+mn-ea"/>
                <a:cs typeface="Arial" panose="020B0604020202020204" pitchFamily="34" charset="0"/>
                <a:sym typeface="Calibri"/>
              </a:rPr>
              <a:t>   </a:t>
            </a:r>
            <a:endParaRPr sz="2800" dirty="0">
              <a:latin typeface="Arial" panose="020B0604020202020204" pitchFamily="34" charset="0"/>
              <a:ea typeface="+mn-ea"/>
              <a:cs typeface="Arial" panose="020B0604020202020204" pitchFamily="34" charset="0"/>
              <a:sym typeface="Calibri"/>
            </a:endParaRPr>
          </a:p>
        </p:txBody>
      </p:sp>
      <p:sp>
        <p:nvSpPr>
          <p:cNvPr id="651" name="Slide Number Placeholder 2"/>
          <p:cNvSpPr>
            <a:spLocks noGrp="1"/>
          </p:cNvSpPr>
          <p:nvPr>
            <p:ph type="sldNum" sz="quarter" idx="2"/>
          </p:nvPr>
        </p:nvSpPr>
        <p:spPr>
          <a:xfrm>
            <a:off x="8502739" y="6404292"/>
            <a:ext cx="184061"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15</a:t>
            </a:fld>
            <a:endParaRPr dirty="0"/>
          </a:p>
        </p:txBody>
      </p:sp>
      <p:graphicFrame>
        <p:nvGraphicFramePr>
          <p:cNvPr id="2" name="Table 1"/>
          <p:cNvGraphicFramePr>
            <a:graphicFrameLocks noGrp="1"/>
          </p:cNvGraphicFramePr>
          <p:nvPr>
            <p:extLst>
              <p:ext uri="{D42A27DB-BD31-4B8C-83A1-F6EECF244321}">
                <p14:modId xmlns:p14="http://schemas.microsoft.com/office/powerpoint/2010/main" xmlns="" val="4121117623"/>
              </p:ext>
            </p:extLst>
          </p:nvPr>
        </p:nvGraphicFramePr>
        <p:xfrm>
          <a:off x="76200" y="726759"/>
          <a:ext cx="8982075" cy="4219892"/>
        </p:xfrm>
        <a:graphic>
          <a:graphicData uri="http://schemas.openxmlformats.org/drawingml/2006/table">
            <a:tbl>
              <a:tblPr firstRow="1" firstCol="1" bandRow="1"/>
              <a:tblGrid>
                <a:gridCol w="1624707">
                  <a:extLst>
                    <a:ext uri="{9D8B030D-6E8A-4147-A177-3AD203B41FA5}">
                      <a16:colId xmlns:a16="http://schemas.microsoft.com/office/drawing/2014/main" xmlns="" val="20000"/>
                    </a:ext>
                  </a:extLst>
                </a:gridCol>
                <a:gridCol w="1794422">
                  <a:extLst>
                    <a:ext uri="{9D8B030D-6E8A-4147-A177-3AD203B41FA5}">
                      <a16:colId xmlns:a16="http://schemas.microsoft.com/office/drawing/2014/main" xmlns="" val="20001"/>
                    </a:ext>
                  </a:extLst>
                </a:gridCol>
                <a:gridCol w="1524346">
                  <a:extLst>
                    <a:ext uri="{9D8B030D-6E8A-4147-A177-3AD203B41FA5}">
                      <a16:colId xmlns:a16="http://schemas.microsoft.com/office/drawing/2014/main" xmlns="" val="20002"/>
                    </a:ext>
                  </a:extLst>
                </a:gridCol>
                <a:gridCol w="1447800">
                  <a:extLst>
                    <a:ext uri="{9D8B030D-6E8A-4147-A177-3AD203B41FA5}">
                      <a16:colId xmlns:a16="http://schemas.microsoft.com/office/drawing/2014/main" xmlns="" val="20003"/>
                    </a:ext>
                  </a:extLst>
                </a:gridCol>
                <a:gridCol w="1457325">
                  <a:extLst>
                    <a:ext uri="{9D8B030D-6E8A-4147-A177-3AD203B41FA5}">
                      <a16:colId xmlns:a16="http://schemas.microsoft.com/office/drawing/2014/main" xmlns="" val="20004"/>
                    </a:ext>
                  </a:extLst>
                </a:gridCol>
                <a:gridCol w="1133475">
                  <a:extLst>
                    <a:ext uri="{9D8B030D-6E8A-4147-A177-3AD203B41FA5}">
                      <a16:colId xmlns:a16="http://schemas.microsoft.com/office/drawing/2014/main" xmlns="" val="20005"/>
                    </a:ext>
                  </a:extLst>
                </a:gridCol>
              </a:tblGrid>
              <a:tr h="787716">
                <a:tc>
                  <a:txBody>
                    <a:bodyPr/>
                    <a:lstStyle/>
                    <a:p>
                      <a:pPr marL="0" marR="0" indent="0" algn="ctr" defTabSz="914400" rtl="0" latinLnBrk="0">
                        <a:lnSpc>
                          <a:spcPct val="150000"/>
                        </a:lnSpc>
                        <a:spcBef>
                          <a:spcPts val="400"/>
                        </a:spcBef>
                        <a:spcAft>
                          <a:spcPts val="400"/>
                        </a:spcAft>
                        <a:buClrTx/>
                        <a:buSzTx/>
                        <a:buFontTx/>
                        <a:buNone/>
                        <a:tabLst/>
                      </a:pPr>
                      <a:r>
                        <a:rPr lang="en-ZA" sz="1100" b="1" i="0" u="none" strike="noStrike" cap="none" spc="0" baseline="0" dirty="0" smtClean="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rPr>
                        <a:t>PERFORMANCE INDICATOR</a:t>
                      </a:r>
                      <a:endParaRPr lang="en-ZA" sz="1100" b="1" i="0" u="none" strike="noStrike" cap="none" spc="0" baseline="0" dirty="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endParaRPr>
                    </a:p>
                  </a:txBody>
                  <a:tcPr marL="15890" marR="1589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marL="0" marR="0" indent="0" algn="ctr" defTabSz="914400" rtl="0" latinLnBrk="0">
                        <a:lnSpc>
                          <a:spcPct val="150000"/>
                        </a:lnSpc>
                        <a:spcBef>
                          <a:spcPts val="400"/>
                        </a:spcBef>
                        <a:spcAft>
                          <a:spcPts val="400"/>
                        </a:spcAft>
                        <a:buClrTx/>
                        <a:buSzTx/>
                        <a:buFontTx/>
                        <a:buNone/>
                        <a:tabLst/>
                      </a:pPr>
                      <a:r>
                        <a:rPr lang="en-ZA" sz="1100" b="1" i="0" u="none" strike="noStrike" cap="none" spc="0" baseline="0" dirty="0" smtClean="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rPr>
                        <a:t>2019/20 ANNUAL TARGET</a:t>
                      </a:r>
                      <a:endParaRPr lang="en-ZA" sz="1100" b="1" i="0" u="none" strike="noStrike" cap="none" spc="0" baseline="0" dirty="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endParaRPr>
                    </a:p>
                  </a:txBody>
                  <a:tcPr marL="15890" marR="1589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i="0" u="none" strike="noStrike" cap="none" spc="0" baseline="0" dirty="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rPr>
                        <a:t>QUARTERLY MILESTONES</a:t>
                      </a: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ACTUAL QUARTERLY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YEAR-TO-DATE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REASONS FOR VARIANCE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extLst>
                  <a:ext uri="{0D108BD9-81ED-4DB2-BD59-A6C34878D82A}">
                    <a16:rowId xmlns:a16="http://schemas.microsoft.com/office/drawing/2014/main" xmlns="" val="10000"/>
                  </a:ext>
                </a:extLst>
              </a:tr>
              <a:tr h="513753">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Submission on the amendment report on the National Small Enterprise Bill to the Minister.</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Submission of amendments on the National Small Enterprise Bill to the Minister to gazette for public comments.</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Draft a position paper on Alternate Dispute Resolution.</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indent="0" algn="l" defTabSz="914400" rtl="0" latinLnBrk="0">
                        <a:lnSpc>
                          <a:spcPct val="107000"/>
                        </a:lnSpc>
                        <a:spcBef>
                          <a:spcPts val="400"/>
                        </a:spcBef>
                        <a:spcAft>
                          <a:spcPts val="400"/>
                        </a:spcAft>
                        <a:buClrTx/>
                        <a:buSzTx/>
                        <a:buFontTx/>
                        <a:buNone/>
                        <a:tabLst/>
                      </a:pPr>
                      <a:r>
                        <a:rPr lang="en-ZA" sz="1100" b="1"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Target Achieved:</a:t>
                      </a:r>
                    </a:p>
                    <a:p>
                      <a:pPr marL="0" marR="0" lvl="0" indent="0" algn="l" defTabSz="914400" rtl="0" eaLnBrk="1" fontAlgn="auto" latinLnBrk="0" hangingPunct="1">
                        <a:lnSpc>
                          <a:spcPct val="107000"/>
                        </a:lnSpc>
                        <a:spcBef>
                          <a:spcPts val="400"/>
                        </a:spcBef>
                        <a:spcAft>
                          <a:spcPts val="40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Draft a position paper on Alternate Dispute Resolution finalised.</a:t>
                      </a:r>
                    </a:p>
                    <a:p>
                      <a:pPr marL="0" marR="0" indent="0" algn="l" defTabSz="914400" rtl="0" latinLnBrk="0">
                        <a:lnSpc>
                          <a:spcPct val="107000"/>
                        </a:lnSpc>
                        <a:spcBef>
                          <a:spcPts val="400"/>
                        </a:spcBef>
                        <a:spcAft>
                          <a:spcPts val="400"/>
                        </a:spcAft>
                        <a:buClrTx/>
                        <a:buSzTx/>
                        <a:buFontTx/>
                        <a:buNone/>
                        <a:tabLst/>
                      </a:pPr>
                      <a:endParaRPr lang="en-ZA" sz="1100" b="1"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marL="0" marR="0" indent="0" algn="l" defTabSz="914400" rtl="0" latinLnBrk="0">
                        <a:lnSpc>
                          <a:spcPct val="107000"/>
                        </a:lnSpc>
                        <a:spcBef>
                          <a:spcPts val="400"/>
                        </a:spcBef>
                        <a:spcAft>
                          <a:spcPts val="400"/>
                        </a:spcAft>
                        <a:buClrTx/>
                        <a:buSzTx/>
                        <a:buFontTx/>
                        <a:buNone/>
                        <a:tabLst/>
                      </a:pPr>
                      <a:r>
                        <a:rPr lang="en-ZA"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The position paper on Alternate Dispute Resolution has been finalised.  </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250"/>
                        </a:spcBef>
                        <a:spcAft>
                          <a:spcPts val="25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N/A</a:t>
                      </a:r>
                    </a:p>
                    <a:p>
                      <a:pPr marL="0" marR="0" indent="0" algn="l" defTabSz="914400" rtl="0" latinLnBrk="0">
                        <a:lnSpc>
                          <a:spcPct val="107000"/>
                        </a:lnSpc>
                        <a:spcBef>
                          <a:spcPts val="400"/>
                        </a:spcBef>
                        <a:spcAft>
                          <a:spcPts val="400"/>
                        </a:spcAft>
                        <a:buClrTx/>
                        <a:buSzTx/>
                        <a:buFontTx/>
                        <a:buNone/>
                        <a:tabLst/>
                      </a:pPr>
                      <a:endPar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1"/>
                  </a:ext>
                </a:extLst>
              </a:tr>
              <a:tr h="513753">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Number of research reports on SMMEs and co-operatives key areas of support approved.</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Five (5) Research reports on SMMEs and co-operatives key areas of support approved.</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Five (5) research topics identified and approved by </a:t>
                      </a:r>
                      <a:r>
                        <a:rPr lang="en-ZA" sz="1100" dirty="0" smtClean="0">
                          <a:effectLst/>
                          <a:latin typeface="Arial" panose="020B0604020202020204" pitchFamily="34" charset="0"/>
                          <a:ea typeface="Calibri" panose="020F0502020204030204" pitchFamily="34" charset="0"/>
                          <a:cs typeface="Arial" panose="020B0604020202020204" pitchFamily="34" charset="0"/>
                        </a:rPr>
                        <a:t>Exco.</a:t>
                      </a:r>
                      <a:r>
                        <a:rPr lang="en-ZA" sz="1100" baseline="0" dirty="0" smtClean="0">
                          <a:effectLst/>
                          <a:latin typeface="Arial" panose="020B0604020202020204" pitchFamily="34" charset="0"/>
                          <a:ea typeface="Calibri" panose="020F0502020204030204" pitchFamily="34" charset="0"/>
                          <a:cs typeface="Arial" panose="020B0604020202020204" pitchFamily="34" charset="0"/>
                        </a:rPr>
                        <a:t> </a:t>
                      </a:r>
                      <a:r>
                        <a:rPr lang="en-ZA" sz="1100" dirty="0">
                          <a:effectLst/>
                          <a:latin typeface="Arial" panose="020B0604020202020204" pitchFamily="34" charset="0"/>
                          <a:ea typeface="Calibri" panose="020F0502020204030204" pitchFamily="34" charset="0"/>
                          <a:cs typeface="Arial" panose="020B0604020202020204" pitchFamily="34" charset="0"/>
                        </a:rPr>
                        <a:t> </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b="1"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Target Achieved:</a:t>
                      </a:r>
                    </a:p>
                    <a:p>
                      <a:pPr marL="0" marR="0" lvl="0" indent="0" algn="l" defTabSz="914400" rtl="0" eaLnBrk="1" fontAlgn="auto" latinLnBrk="0" hangingPunct="1">
                        <a:lnSpc>
                          <a:spcPct val="107000"/>
                        </a:lnSpc>
                        <a:spcBef>
                          <a:spcPts val="400"/>
                        </a:spcBef>
                        <a:spcAft>
                          <a:spcPts val="40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Five (5) research topics identified and approved by Exco</a:t>
                      </a:r>
                      <a:r>
                        <a:rPr lang="en-ZA" sz="1100" baseline="0" dirty="0" smtClean="0">
                          <a:effectLst/>
                          <a:latin typeface="Arial" panose="020B0604020202020204" pitchFamily="34" charset="0"/>
                          <a:ea typeface="Calibri" panose="020F0502020204030204" pitchFamily="34" charset="0"/>
                          <a:cs typeface="Arial" panose="020B0604020202020204" pitchFamily="34" charset="0"/>
                        </a:rPr>
                        <a:t> on 18 March</a:t>
                      </a:r>
                      <a:endParaRPr lang="en-ZA" sz="1100" dirty="0" smtClean="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400"/>
                        </a:spcBef>
                        <a:spcAft>
                          <a:spcPts val="400"/>
                        </a:spcAft>
                        <a:buClrTx/>
                        <a:buSzTx/>
                        <a:buFontTx/>
                        <a:buNone/>
                        <a:tabLst/>
                        <a:defRPr/>
                      </a:pPr>
                      <a:endPar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endParaRPr>
                    </a:p>
                    <a:p>
                      <a:pPr algn="l">
                        <a:lnSpc>
                          <a:spcPct val="107000"/>
                        </a:lnSpc>
                        <a:spcBef>
                          <a:spcPts val="400"/>
                        </a:spcBef>
                        <a:spcAft>
                          <a:spcPts val="400"/>
                        </a:spcAft>
                      </a:pPr>
                      <a:endParaRPr lang="en-ZA" sz="1100" b="1"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algn="l">
                        <a:lnSpc>
                          <a:spcPct val="107000"/>
                        </a:lnSpc>
                        <a:spcBef>
                          <a:spcPts val="400"/>
                        </a:spcBef>
                        <a:spcAft>
                          <a:spcPts val="400"/>
                        </a:spcAft>
                      </a:pPr>
                      <a:r>
                        <a:rPr lang="en-ZA"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The approval of the 2019/2020 research plan was fast tracked and approved by EXCO on 18 March 2019.   A total of 7 research topics were approved of which 5 is already in process, a 6th went out on tender and the TOR for the 7th have been finalised. </a:t>
                      </a:r>
                      <a:endPar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250"/>
                        </a:spcBef>
                        <a:spcAft>
                          <a:spcPts val="25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N/A</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1159542795"/>
      </p:ext>
    </p:extLst>
  </p:cSld>
  <p:clrMapOvr>
    <a:overrideClrMapping bg1="lt1" tx1="dk1" bg2="lt2" tx2="dk2" accent1="accent1" accent2="accent2" accent3="accent3" accent4="accent4" accent5="accent5" accent6="accent6" hlink="hlink" folHlink="folHlink"/>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50" name="Picture 6" descr="Picture 6"/>
          <p:cNvPicPr>
            <a:picLocks noChangeAspect="1"/>
          </p:cNvPicPr>
          <p:nvPr/>
        </p:nvPicPr>
        <p:blipFill>
          <a:blip r:embed="rId4" cstate="print">
            <a:extLst/>
          </a:blip>
          <a:srcRect t="24292" b="22405"/>
          <a:stretch>
            <a:fillRect/>
          </a:stretch>
        </p:blipFill>
        <p:spPr>
          <a:xfrm>
            <a:off x="179511" y="6219825"/>
            <a:ext cx="1420689" cy="570325"/>
          </a:xfrm>
          <a:prstGeom prst="rect">
            <a:avLst/>
          </a:prstGeom>
          <a:ln w="12700">
            <a:miter lim="400000"/>
          </a:ln>
        </p:spPr>
      </p:pic>
      <p:sp>
        <p:nvSpPr>
          <p:cNvPr id="652" name="Title 1"/>
          <p:cNvSpPr>
            <a:spLocks noGrp="1"/>
          </p:cNvSpPr>
          <p:nvPr>
            <p:ph type="title"/>
          </p:nvPr>
        </p:nvSpPr>
        <p:spPr>
          <a:xfrm>
            <a:off x="0" y="1"/>
            <a:ext cx="9144000" cy="619432"/>
          </a:xfrm>
          <a:prstGeom prst="rect">
            <a:avLst/>
          </a:prstGeom>
          <a:solidFill>
            <a:srgbClr val="C3D69B"/>
          </a:solidFill>
          <a:effectLst>
            <a:outerShdw blurRad="50800" dist="50800" dir="5400000" rotWithShape="0">
              <a:schemeClr val="accent6"/>
            </a:outerShdw>
          </a:effectLst>
        </p:spPr>
        <p:txBody>
          <a:bodyPr>
            <a:normAutofit fontScale="90000"/>
          </a:bodyPr>
          <a:lstStyle>
            <a:lvl1pPr algn="r">
              <a:defRPr sz="3600">
                <a:latin typeface="Arial"/>
                <a:ea typeface="Arial"/>
                <a:cs typeface="Arial"/>
                <a:sym typeface="Arial"/>
              </a:defRPr>
            </a:lvl1pPr>
          </a:lstStyle>
          <a:p>
            <a:r>
              <a:rPr lang="en-ZA" sz="3200" dirty="0">
                <a:latin typeface="Arial" panose="020B0604020202020204" pitchFamily="34" charset="0"/>
              </a:rPr>
              <a:t/>
            </a:r>
            <a:br>
              <a:rPr lang="en-ZA" sz="3200" dirty="0">
                <a:latin typeface="Arial" panose="020B0604020202020204" pitchFamily="34" charset="0"/>
              </a:rPr>
            </a:br>
            <a:r>
              <a:rPr lang="en-ZA" sz="4000" dirty="0">
                <a:latin typeface="Arial" panose="020B0604020202020204" pitchFamily="34" charset="0"/>
                <a:cs typeface="Arial" panose="020B0604020202020204" pitchFamily="34" charset="0"/>
                <a:sym typeface="Calibri"/>
              </a:rPr>
              <a:t>PERFORMANCE AGAINST APP</a:t>
            </a:r>
            <a:r>
              <a:rPr lang="en-ZA" sz="4000" dirty="0">
                <a:latin typeface="Arial" panose="020B0604020202020204" pitchFamily="34" charset="0"/>
                <a:ea typeface="Calibri" panose="020F0502020204030204" pitchFamily="34" charset="0"/>
                <a:cs typeface="Arial" panose="020B0604020202020204" pitchFamily="34" charset="0"/>
                <a:sym typeface="Calibri"/>
              </a:rPr>
              <a:t> </a:t>
            </a:r>
            <a:r>
              <a:rPr lang="en-ZA" sz="4000" dirty="0" smtClean="0">
                <a:latin typeface="Arial" panose="020B0604020202020204" pitchFamily="34" charset="0"/>
                <a:ea typeface="Calibri" panose="020F0502020204030204" pitchFamily="34" charset="0"/>
                <a:cs typeface="Arial" panose="020B0604020202020204" pitchFamily="34" charset="0"/>
                <a:sym typeface="Calibri"/>
              </a:rPr>
              <a:t>2019/20</a:t>
            </a:r>
            <a:r>
              <a:rPr lang="en-ZA" sz="2700" dirty="0">
                <a:latin typeface="Arial" panose="020B0604020202020204" pitchFamily="34" charset="0"/>
              </a:rPr>
              <a:t/>
            </a:r>
            <a:br>
              <a:rPr lang="en-ZA" sz="2700" dirty="0">
                <a:latin typeface="Arial" panose="020B0604020202020204" pitchFamily="34" charset="0"/>
              </a:rPr>
            </a:br>
            <a:r>
              <a:rPr lang="en-ZA" sz="2800" dirty="0">
                <a:latin typeface="Arial" panose="020B0604020202020204" pitchFamily="34" charset="0"/>
                <a:ea typeface="+mn-ea"/>
                <a:cs typeface="Arial" panose="020B0604020202020204" pitchFamily="34" charset="0"/>
                <a:sym typeface="Calibri"/>
              </a:rPr>
              <a:t>   </a:t>
            </a:r>
            <a:endParaRPr sz="2800" dirty="0">
              <a:latin typeface="Arial" panose="020B0604020202020204" pitchFamily="34" charset="0"/>
              <a:ea typeface="+mn-ea"/>
              <a:cs typeface="Arial" panose="020B0604020202020204" pitchFamily="34" charset="0"/>
              <a:sym typeface="Calibri"/>
            </a:endParaRPr>
          </a:p>
        </p:txBody>
      </p:sp>
      <p:sp>
        <p:nvSpPr>
          <p:cNvPr id="651" name="Slide Number Placeholder 2"/>
          <p:cNvSpPr>
            <a:spLocks noGrp="1"/>
          </p:cNvSpPr>
          <p:nvPr>
            <p:ph type="sldNum" sz="quarter" idx="2"/>
          </p:nvPr>
        </p:nvSpPr>
        <p:spPr>
          <a:xfrm>
            <a:off x="8502739" y="6404292"/>
            <a:ext cx="184061"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16</a:t>
            </a:fld>
            <a:endParaRPr dirty="0"/>
          </a:p>
        </p:txBody>
      </p:sp>
      <p:graphicFrame>
        <p:nvGraphicFramePr>
          <p:cNvPr id="2" name="Table 1"/>
          <p:cNvGraphicFramePr>
            <a:graphicFrameLocks noGrp="1"/>
          </p:cNvGraphicFramePr>
          <p:nvPr>
            <p:extLst>
              <p:ext uri="{D42A27DB-BD31-4B8C-83A1-F6EECF244321}">
                <p14:modId xmlns:p14="http://schemas.microsoft.com/office/powerpoint/2010/main" xmlns="" val="3781381574"/>
              </p:ext>
            </p:extLst>
          </p:nvPr>
        </p:nvGraphicFramePr>
        <p:xfrm>
          <a:off x="76200" y="726759"/>
          <a:ext cx="8982075" cy="6169342"/>
        </p:xfrm>
        <a:graphic>
          <a:graphicData uri="http://schemas.openxmlformats.org/drawingml/2006/table">
            <a:tbl>
              <a:tblPr firstRow="1" firstCol="1" bandRow="1"/>
              <a:tblGrid>
                <a:gridCol w="1476375">
                  <a:extLst>
                    <a:ext uri="{9D8B030D-6E8A-4147-A177-3AD203B41FA5}">
                      <a16:colId xmlns:a16="http://schemas.microsoft.com/office/drawing/2014/main" xmlns="" val="20000"/>
                    </a:ext>
                  </a:extLst>
                </a:gridCol>
                <a:gridCol w="1333500">
                  <a:extLst>
                    <a:ext uri="{9D8B030D-6E8A-4147-A177-3AD203B41FA5}">
                      <a16:colId xmlns:a16="http://schemas.microsoft.com/office/drawing/2014/main" xmlns="" val="20001"/>
                    </a:ext>
                  </a:extLst>
                </a:gridCol>
                <a:gridCol w="1390650">
                  <a:extLst>
                    <a:ext uri="{9D8B030D-6E8A-4147-A177-3AD203B41FA5}">
                      <a16:colId xmlns:a16="http://schemas.microsoft.com/office/drawing/2014/main" xmlns="" val="20002"/>
                    </a:ext>
                  </a:extLst>
                </a:gridCol>
                <a:gridCol w="1743075">
                  <a:extLst>
                    <a:ext uri="{9D8B030D-6E8A-4147-A177-3AD203B41FA5}">
                      <a16:colId xmlns:a16="http://schemas.microsoft.com/office/drawing/2014/main" xmlns="" val="20003"/>
                    </a:ext>
                  </a:extLst>
                </a:gridCol>
                <a:gridCol w="1905000">
                  <a:extLst>
                    <a:ext uri="{9D8B030D-6E8A-4147-A177-3AD203B41FA5}">
                      <a16:colId xmlns:a16="http://schemas.microsoft.com/office/drawing/2014/main" xmlns="" val="20004"/>
                    </a:ext>
                  </a:extLst>
                </a:gridCol>
                <a:gridCol w="1133475">
                  <a:extLst>
                    <a:ext uri="{9D8B030D-6E8A-4147-A177-3AD203B41FA5}">
                      <a16:colId xmlns:a16="http://schemas.microsoft.com/office/drawing/2014/main" xmlns="" val="20005"/>
                    </a:ext>
                  </a:extLst>
                </a:gridCol>
              </a:tblGrid>
              <a:tr h="787716">
                <a:tc>
                  <a:txBody>
                    <a:bodyPr/>
                    <a:lstStyle/>
                    <a:p>
                      <a:pPr marL="0" marR="0" indent="0" algn="ctr" defTabSz="914400" rtl="0" latinLnBrk="0">
                        <a:lnSpc>
                          <a:spcPct val="150000"/>
                        </a:lnSpc>
                        <a:spcBef>
                          <a:spcPts val="400"/>
                        </a:spcBef>
                        <a:spcAft>
                          <a:spcPts val="400"/>
                        </a:spcAft>
                        <a:buClrTx/>
                        <a:buSzTx/>
                        <a:buFontTx/>
                        <a:buNone/>
                        <a:tabLst/>
                      </a:pPr>
                      <a:r>
                        <a:rPr lang="en-ZA" sz="1100" b="1" i="0" u="none" strike="noStrike" cap="none" spc="0" baseline="0" dirty="0" smtClean="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rPr>
                        <a:t>PERFORMANCE INDICATOR</a:t>
                      </a:r>
                      <a:endParaRPr lang="en-ZA" sz="1100" b="1" i="0" u="none" strike="noStrike" cap="none" spc="0" baseline="0" dirty="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endParaRPr>
                    </a:p>
                  </a:txBody>
                  <a:tcPr marL="15890" marR="1589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marL="0" marR="0" indent="0" algn="ctr" defTabSz="914400" rtl="0" latinLnBrk="0">
                        <a:lnSpc>
                          <a:spcPct val="150000"/>
                        </a:lnSpc>
                        <a:spcBef>
                          <a:spcPts val="400"/>
                        </a:spcBef>
                        <a:spcAft>
                          <a:spcPts val="400"/>
                        </a:spcAft>
                        <a:buClrTx/>
                        <a:buSzTx/>
                        <a:buFontTx/>
                        <a:buNone/>
                        <a:tabLst/>
                      </a:pPr>
                      <a:r>
                        <a:rPr lang="en-ZA" sz="1100" b="1" i="0" u="none" strike="noStrike" cap="none" spc="0" baseline="0" dirty="0" smtClean="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rPr>
                        <a:t>2019/20 ANNUAL TARGET</a:t>
                      </a:r>
                      <a:endParaRPr lang="en-ZA" sz="1100" b="1" i="0" u="none" strike="noStrike" cap="none" spc="0" baseline="0" dirty="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endParaRPr>
                    </a:p>
                  </a:txBody>
                  <a:tcPr marL="15890" marR="1589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i="0" u="none" strike="noStrike" cap="none" spc="0" baseline="0" dirty="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rPr>
                        <a:t>QUARTERLY MILESTONES</a:t>
                      </a: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ACTUAL QUARTERLY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YEAR-TO-DATE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REASONS FOR VARIANCE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extLst>
                  <a:ext uri="{0D108BD9-81ED-4DB2-BD59-A6C34878D82A}">
                    <a16:rowId xmlns:a16="http://schemas.microsoft.com/office/drawing/2014/main" xmlns="" val="10000"/>
                  </a:ext>
                </a:extLst>
              </a:tr>
              <a:tr h="828675">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Number of Quarterly progress reports on the implementation of IR Plan.</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250"/>
                        </a:spcBef>
                        <a:spcAft>
                          <a:spcPts val="250"/>
                        </a:spcAft>
                      </a:pPr>
                      <a:r>
                        <a:rPr lang="en-ZA" sz="1100">
                          <a:effectLst/>
                          <a:latin typeface="Arial" panose="020B0604020202020204" pitchFamily="34" charset="0"/>
                          <a:ea typeface="Calibri" panose="020F0502020204030204" pitchFamily="34" charset="0"/>
                          <a:cs typeface="Arial" panose="020B0604020202020204" pitchFamily="34" charset="0"/>
                        </a:rPr>
                        <a:t>4 Quarterly progress reports on the implementation of IR Plan.</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250"/>
                        </a:spcBef>
                        <a:spcAft>
                          <a:spcPts val="250"/>
                        </a:spcAft>
                      </a:pPr>
                      <a:r>
                        <a:rPr lang="en-ZA" sz="1100" dirty="0">
                          <a:effectLst/>
                          <a:latin typeface="Arial" panose="020B0604020202020204" pitchFamily="34" charset="0"/>
                          <a:ea typeface="Calibri" panose="020F0502020204030204" pitchFamily="34" charset="0"/>
                          <a:cs typeface="Arial" panose="020B0604020202020204" pitchFamily="34" charset="0"/>
                        </a:rPr>
                        <a:t>Quarterly progress report on the implementation of IR Plan – for Q1 2019/20.</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0000"/>
                        </a:lnSpc>
                        <a:spcAft>
                          <a:spcPts val="800"/>
                        </a:spcAft>
                      </a:pPr>
                      <a:r>
                        <a:rPr lang="en-ZA" sz="1100" b="1" dirty="0" smtClean="0">
                          <a:effectLst/>
                          <a:latin typeface="Arial" panose="020B0604020202020204" pitchFamily="34" charset="0"/>
                          <a:ea typeface="Calibri" panose="020F0502020204030204" pitchFamily="34" charset="0"/>
                          <a:cs typeface="Arial" panose="020B0604020202020204" pitchFamily="34" charset="0"/>
                        </a:rPr>
                        <a:t>Target Achieved:</a:t>
                      </a:r>
                    </a:p>
                    <a:p>
                      <a:pPr marL="0" marR="0" lvl="0" indent="0" algn="l" defTabSz="914400" rtl="0" eaLnBrk="1" fontAlgn="auto" latinLnBrk="0" hangingPunct="1">
                        <a:lnSpc>
                          <a:spcPct val="107000"/>
                        </a:lnSpc>
                        <a:spcBef>
                          <a:spcPts val="250"/>
                        </a:spcBef>
                        <a:spcAft>
                          <a:spcPts val="25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Quarterly progress report on the implementation of IR Plan – for Q1 2019/20.</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80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Q1 progress report on the implementation of IR Plan.</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800"/>
                        </a:spcAft>
                      </a:pPr>
                      <a:r>
                        <a:rPr lang="en-ZA" sz="1100" dirty="0" smtClean="0">
                          <a:effectLst/>
                          <a:latin typeface="Arial" panose="020B0604020202020204" pitchFamily="34" charset="0"/>
                          <a:ea typeface="Calibri" panose="020F0502020204030204" pitchFamily="34" charset="0"/>
                          <a:cs typeface="Arial" panose="020B0604020202020204" pitchFamily="34" charset="0"/>
                        </a:rPr>
                        <a:t>None</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1"/>
                  </a:ext>
                </a:extLst>
              </a:tr>
              <a:tr h="423091">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Annual programme evaluation report on the planning, design and implementation of DSBD and Entity SMMEs financial or non-financial support programmes. </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Annual programme evaluation report on selected financial or non-financial support programmes produced</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smtClean="0">
                          <a:effectLst/>
                          <a:latin typeface="Arial" panose="020B0604020202020204" pitchFamily="34" charset="0"/>
                          <a:ea typeface="Calibri" panose="020F0502020204030204" pitchFamily="34" charset="0"/>
                          <a:cs typeface="Arial" panose="020B0604020202020204" pitchFamily="34" charset="0"/>
                        </a:rPr>
                        <a:t>Quarterly progress report on evaluation of programme undertaken.</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b="1" dirty="0" smtClean="0">
                          <a:effectLst/>
                          <a:latin typeface="Arial" panose="020B0604020202020204" pitchFamily="34" charset="0"/>
                          <a:ea typeface="Calibri" panose="020F0502020204030204" pitchFamily="34" charset="0"/>
                          <a:cs typeface="Arial" panose="020B0604020202020204" pitchFamily="34" charset="0"/>
                        </a:rPr>
                        <a:t>Target</a:t>
                      </a:r>
                      <a:r>
                        <a:rPr lang="en-ZA" sz="1100" b="1" baseline="0" dirty="0" smtClean="0">
                          <a:effectLst/>
                          <a:latin typeface="Arial" panose="020B0604020202020204" pitchFamily="34" charset="0"/>
                          <a:ea typeface="Calibri" panose="020F0502020204030204" pitchFamily="34" charset="0"/>
                          <a:cs typeface="Arial" panose="020B0604020202020204" pitchFamily="34" charset="0"/>
                        </a:rPr>
                        <a:t> Achieved:</a:t>
                      </a:r>
                    </a:p>
                    <a:p>
                      <a:pPr marL="0" marR="0" lvl="0" indent="0" algn="l" defTabSz="914400" rtl="0" eaLnBrk="1" fontAlgn="auto" latinLnBrk="0" hangingPunct="1">
                        <a:lnSpc>
                          <a:spcPct val="107000"/>
                        </a:lnSpc>
                        <a:spcBef>
                          <a:spcPts val="400"/>
                        </a:spcBef>
                        <a:spcAft>
                          <a:spcPts val="40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Quarterly progress report on evaluation of programme were undertaken.</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algn="l">
                        <a:lnSpc>
                          <a:spcPct val="107000"/>
                        </a:lnSpc>
                        <a:spcBef>
                          <a:spcPts val="400"/>
                        </a:spcBef>
                        <a:spcAft>
                          <a:spcPts val="400"/>
                        </a:spcAft>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Developed quarterly progress report on evaluation of programme undertaken.</a:t>
                      </a:r>
                      <a:endParaRPr kumimoji="0" lang="en-ZA" sz="1100" b="0" i="0" u="none" strike="noStrike" kern="0" cap="none" spc="0" normalizeH="0" baseline="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endParaRP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smtClean="0">
                          <a:effectLst/>
                          <a:latin typeface="Arial" panose="020B0604020202020204" pitchFamily="34" charset="0"/>
                          <a:ea typeface="Calibri" panose="020F0502020204030204" pitchFamily="34" charset="0"/>
                          <a:cs typeface="Arial" panose="020B0604020202020204" pitchFamily="34" charset="0"/>
                        </a:rPr>
                        <a:t>None</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2"/>
                  </a:ext>
                </a:extLst>
              </a:tr>
              <a:tr h="423091">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Submission on the National Accord to drive the Small Business Mandate</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National Accord to drive the Small Business Mandate finalised and submitted to Minister.</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250"/>
                        </a:spcBef>
                        <a:spcAft>
                          <a:spcPts val="250"/>
                        </a:spcAft>
                      </a:pPr>
                      <a:r>
                        <a:rPr lang="en-ZA" sz="1100" dirty="0">
                          <a:effectLst/>
                          <a:latin typeface="Arial" panose="020B0604020202020204" pitchFamily="34" charset="0"/>
                          <a:ea typeface="Calibri" panose="020F0502020204030204" pitchFamily="34" charset="0"/>
                          <a:cs typeface="Arial" panose="020B0604020202020204" pitchFamily="34" charset="0"/>
                        </a:rPr>
                        <a:t>Consultations with key stakeholders on the Draft Accord conducted.</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250"/>
                        </a:spcBef>
                        <a:spcAft>
                          <a:spcPts val="250"/>
                        </a:spcAft>
                      </a:pPr>
                      <a:r>
                        <a:rPr lang="en-ZA" sz="1100" b="1" dirty="0" smtClean="0">
                          <a:effectLst/>
                          <a:latin typeface="Arial" panose="020B0604020202020204" pitchFamily="34" charset="0"/>
                          <a:ea typeface="Calibri" panose="020F0502020204030204" pitchFamily="34" charset="0"/>
                          <a:cs typeface="Arial" panose="020B0604020202020204" pitchFamily="34" charset="0"/>
                        </a:rPr>
                        <a:t>Target Achieved:</a:t>
                      </a:r>
                    </a:p>
                    <a:p>
                      <a:pPr marL="0" marR="0" lvl="0" indent="0" algn="l" defTabSz="914400" rtl="0" eaLnBrk="1" fontAlgn="auto" latinLnBrk="0" hangingPunct="1">
                        <a:lnSpc>
                          <a:spcPct val="107000"/>
                        </a:lnSpc>
                        <a:spcBef>
                          <a:spcPts val="250"/>
                        </a:spcBef>
                        <a:spcAft>
                          <a:spcPts val="25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Consultations with key stakeholders on the Draft Accord conducted.</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marL="0" marR="0" indent="0" algn="l" defTabSz="914400" rtl="0" latinLnBrk="0">
                        <a:lnSpc>
                          <a:spcPct val="107000"/>
                        </a:lnSpc>
                        <a:spcBef>
                          <a:spcPts val="400"/>
                        </a:spcBef>
                        <a:spcAft>
                          <a:spcPts val="400"/>
                        </a:spcAft>
                        <a:buClrTx/>
                        <a:buSzTx/>
                        <a:buFontTx/>
                        <a:buNone/>
                        <a:tabLst/>
                      </a:pPr>
                      <a:r>
                        <a:rPr kumimoji="0" lang="en-ZA" sz="1100" b="0" i="0" u="none" strike="noStrike" kern="0" cap="none" spc="0" normalizeH="0" baseline="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Consultation with key stakeholders on the Draft Accord have been conducted during Quarter one as follows: Department of Public Works on 25 April, Department of Tourism on 30 April, Nelson Mandela Bay Chamber on 14 June, Department of Trade and Industry 25 June, Department of Science and Technology 27 June, National African Federation of Chamber and Commerce Industry (NAFCOC) and Ekurhuleni Business Council (EBC) on 28 June. </a:t>
                      </a:r>
                      <a:endParaRPr kumimoji="0" lang="en-ZA" sz="1100" b="0" i="0" u="none" strike="noStrike" kern="0" cap="none" spc="0" normalizeH="0" baseline="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endParaRP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250"/>
                        </a:spcBef>
                        <a:spcAft>
                          <a:spcPts val="250"/>
                        </a:spcAft>
                      </a:pPr>
                      <a:r>
                        <a:rPr lang="en-ZA" sz="1100" dirty="0" smtClean="0">
                          <a:effectLst/>
                          <a:latin typeface="Arial" panose="020B0604020202020204" pitchFamily="34" charset="0"/>
                          <a:ea typeface="Calibri" panose="020F0502020204030204" pitchFamily="34" charset="0"/>
                          <a:cs typeface="Arial" panose="020B0604020202020204" pitchFamily="34" charset="0"/>
                        </a:rPr>
                        <a:t>None</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682689923"/>
      </p:ext>
    </p:extLst>
  </p:cSld>
  <p:clrMapOvr>
    <a:overrideClrMapping bg1="lt1" tx1="dk1" bg2="lt2" tx2="dk2" accent1="accent1" accent2="accent2" accent3="accent3" accent4="accent4" accent5="accent5" accent6="accent6" hlink="hlink" folHlink="folHlink"/>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50" name="Picture 6" descr="Picture 6"/>
          <p:cNvPicPr>
            <a:picLocks noChangeAspect="1"/>
          </p:cNvPicPr>
          <p:nvPr/>
        </p:nvPicPr>
        <p:blipFill>
          <a:blip r:embed="rId4" cstate="print">
            <a:extLst/>
          </a:blip>
          <a:srcRect t="24292" b="22405"/>
          <a:stretch>
            <a:fillRect/>
          </a:stretch>
        </p:blipFill>
        <p:spPr>
          <a:xfrm>
            <a:off x="179511" y="6219825"/>
            <a:ext cx="1420689" cy="570325"/>
          </a:xfrm>
          <a:prstGeom prst="rect">
            <a:avLst/>
          </a:prstGeom>
          <a:ln w="12700">
            <a:miter lim="400000"/>
          </a:ln>
        </p:spPr>
      </p:pic>
      <p:sp>
        <p:nvSpPr>
          <p:cNvPr id="652" name="Title 1"/>
          <p:cNvSpPr>
            <a:spLocks noGrp="1"/>
          </p:cNvSpPr>
          <p:nvPr>
            <p:ph type="title"/>
          </p:nvPr>
        </p:nvSpPr>
        <p:spPr>
          <a:xfrm>
            <a:off x="0" y="1"/>
            <a:ext cx="9144000" cy="619432"/>
          </a:xfrm>
          <a:prstGeom prst="rect">
            <a:avLst/>
          </a:prstGeom>
          <a:solidFill>
            <a:srgbClr val="C3D69B"/>
          </a:solidFill>
          <a:effectLst>
            <a:outerShdw blurRad="50800" dist="50800" dir="5400000" rotWithShape="0">
              <a:schemeClr val="accent6"/>
            </a:outerShdw>
          </a:effectLst>
        </p:spPr>
        <p:txBody>
          <a:bodyPr>
            <a:normAutofit fontScale="90000"/>
          </a:bodyPr>
          <a:lstStyle>
            <a:lvl1pPr algn="r">
              <a:defRPr sz="3600">
                <a:latin typeface="Arial"/>
                <a:ea typeface="Arial"/>
                <a:cs typeface="Arial"/>
                <a:sym typeface="Arial"/>
              </a:defRPr>
            </a:lvl1pPr>
          </a:lstStyle>
          <a:p>
            <a:r>
              <a:rPr lang="en-ZA" sz="3200" dirty="0">
                <a:latin typeface="Arial" panose="020B0604020202020204" pitchFamily="34" charset="0"/>
              </a:rPr>
              <a:t/>
            </a:r>
            <a:br>
              <a:rPr lang="en-ZA" sz="3200" dirty="0">
                <a:latin typeface="Arial" panose="020B0604020202020204" pitchFamily="34" charset="0"/>
              </a:rPr>
            </a:br>
            <a:r>
              <a:rPr lang="en-ZA" sz="4000" dirty="0">
                <a:latin typeface="Arial" panose="020B0604020202020204" pitchFamily="34" charset="0"/>
                <a:cs typeface="Arial" panose="020B0604020202020204" pitchFamily="34" charset="0"/>
                <a:sym typeface="Calibri"/>
              </a:rPr>
              <a:t>PERFORMANCE AGAINST APP</a:t>
            </a:r>
            <a:r>
              <a:rPr lang="en-ZA" sz="4000" dirty="0">
                <a:latin typeface="Arial" panose="020B0604020202020204" pitchFamily="34" charset="0"/>
                <a:ea typeface="Calibri" panose="020F0502020204030204" pitchFamily="34" charset="0"/>
                <a:cs typeface="Arial" panose="020B0604020202020204" pitchFamily="34" charset="0"/>
                <a:sym typeface="Calibri"/>
              </a:rPr>
              <a:t> </a:t>
            </a:r>
            <a:r>
              <a:rPr lang="en-ZA" sz="4000" dirty="0" smtClean="0">
                <a:latin typeface="Arial" panose="020B0604020202020204" pitchFamily="34" charset="0"/>
                <a:ea typeface="Calibri" panose="020F0502020204030204" pitchFamily="34" charset="0"/>
                <a:cs typeface="Arial" panose="020B0604020202020204" pitchFamily="34" charset="0"/>
                <a:sym typeface="Calibri"/>
              </a:rPr>
              <a:t>2019/20</a:t>
            </a:r>
            <a:r>
              <a:rPr lang="en-ZA" sz="2700" dirty="0">
                <a:latin typeface="Arial" panose="020B0604020202020204" pitchFamily="34" charset="0"/>
              </a:rPr>
              <a:t/>
            </a:r>
            <a:br>
              <a:rPr lang="en-ZA" sz="2700" dirty="0">
                <a:latin typeface="Arial" panose="020B0604020202020204" pitchFamily="34" charset="0"/>
              </a:rPr>
            </a:br>
            <a:r>
              <a:rPr lang="en-ZA" sz="2800" dirty="0">
                <a:latin typeface="Arial" panose="020B0604020202020204" pitchFamily="34" charset="0"/>
                <a:ea typeface="+mn-ea"/>
                <a:cs typeface="Arial" panose="020B0604020202020204" pitchFamily="34" charset="0"/>
                <a:sym typeface="Calibri"/>
              </a:rPr>
              <a:t>   </a:t>
            </a:r>
            <a:endParaRPr sz="2800" dirty="0">
              <a:latin typeface="Arial" panose="020B0604020202020204" pitchFamily="34" charset="0"/>
              <a:ea typeface="+mn-ea"/>
              <a:cs typeface="Arial" panose="020B0604020202020204" pitchFamily="34" charset="0"/>
              <a:sym typeface="Calibri"/>
            </a:endParaRPr>
          </a:p>
        </p:txBody>
      </p:sp>
      <p:sp>
        <p:nvSpPr>
          <p:cNvPr id="651" name="Slide Number Placeholder 2"/>
          <p:cNvSpPr>
            <a:spLocks noGrp="1"/>
          </p:cNvSpPr>
          <p:nvPr>
            <p:ph type="sldNum" sz="quarter" idx="2"/>
          </p:nvPr>
        </p:nvSpPr>
        <p:spPr>
          <a:xfrm>
            <a:off x="8502739" y="6404292"/>
            <a:ext cx="184061"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17</a:t>
            </a:fld>
            <a:endParaRPr dirty="0"/>
          </a:p>
        </p:txBody>
      </p:sp>
      <p:graphicFrame>
        <p:nvGraphicFramePr>
          <p:cNvPr id="2" name="Table 1"/>
          <p:cNvGraphicFramePr>
            <a:graphicFrameLocks noGrp="1"/>
          </p:cNvGraphicFramePr>
          <p:nvPr>
            <p:extLst>
              <p:ext uri="{D42A27DB-BD31-4B8C-83A1-F6EECF244321}">
                <p14:modId xmlns:p14="http://schemas.microsoft.com/office/powerpoint/2010/main" xmlns="" val="553553892"/>
              </p:ext>
            </p:extLst>
          </p:nvPr>
        </p:nvGraphicFramePr>
        <p:xfrm>
          <a:off x="76200" y="726759"/>
          <a:ext cx="8982075" cy="3478529"/>
        </p:xfrm>
        <a:graphic>
          <a:graphicData uri="http://schemas.openxmlformats.org/drawingml/2006/table">
            <a:tbl>
              <a:tblPr firstRow="1" firstCol="1" bandRow="1"/>
              <a:tblGrid>
                <a:gridCol w="1624707">
                  <a:extLst>
                    <a:ext uri="{9D8B030D-6E8A-4147-A177-3AD203B41FA5}">
                      <a16:colId xmlns:a16="http://schemas.microsoft.com/office/drawing/2014/main" xmlns="" val="20000"/>
                    </a:ext>
                  </a:extLst>
                </a:gridCol>
                <a:gridCol w="1232793">
                  <a:extLst>
                    <a:ext uri="{9D8B030D-6E8A-4147-A177-3AD203B41FA5}">
                      <a16:colId xmlns:a16="http://schemas.microsoft.com/office/drawing/2014/main" xmlns="" val="20001"/>
                    </a:ext>
                  </a:extLst>
                </a:gridCol>
                <a:gridCol w="1438275">
                  <a:extLst>
                    <a:ext uri="{9D8B030D-6E8A-4147-A177-3AD203B41FA5}">
                      <a16:colId xmlns:a16="http://schemas.microsoft.com/office/drawing/2014/main" xmlns="" val="20002"/>
                    </a:ext>
                  </a:extLst>
                </a:gridCol>
                <a:gridCol w="1809750">
                  <a:extLst>
                    <a:ext uri="{9D8B030D-6E8A-4147-A177-3AD203B41FA5}">
                      <a16:colId xmlns:a16="http://schemas.microsoft.com/office/drawing/2014/main" xmlns="" val="20003"/>
                    </a:ext>
                  </a:extLst>
                </a:gridCol>
                <a:gridCol w="1547361">
                  <a:extLst>
                    <a:ext uri="{9D8B030D-6E8A-4147-A177-3AD203B41FA5}">
                      <a16:colId xmlns:a16="http://schemas.microsoft.com/office/drawing/2014/main" xmlns="" val="20004"/>
                    </a:ext>
                  </a:extLst>
                </a:gridCol>
                <a:gridCol w="1329189">
                  <a:extLst>
                    <a:ext uri="{9D8B030D-6E8A-4147-A177-3AD203B41FA5}">
                      <a16:colId xmlns:a16="http://schemas.microsoft.com/office/drawing/2014/main" xmlns="" val="20005"/>
                    </a:ext>
                  </a:extLst>
                </a:gridCol>
              </a:tblGrid>
              <a:tr h="787716">
                <a:tc>
                  <a:txBody>
                    <a:bodyPr/>
                    <a:lstStyle/>
                    <a:p>
                      <a:pPr marL="0" marR="0" indent="0" algn="ctr" defTabSz="914400" rtl="0" latinLnBrk="0">
                        <a:lnSpc>
                          <a:spcPct val="150000"/>
                        </a:lnSpc>
                        <a:spcBef>
                          <a:spcPts val="400"/>
                        </a:spcBef>
                        <a:spcAft>
                          <a:spcPts val="400"/>
                        </a:spcAft>
                        <a:buClrTx/>
                        <a:buSzTx/>
                        <a:buFontTx/>
                        <a:buNone/>
                        <a:tabLst/>
                      </a:pPr>
                      <a:r>
                        <a:rPr lang="en-ZA" sz="1100" b="1" i="0" u="none" strike="noStrike" cap="none" spc="0" baseline="0" dirty="0" smtClean="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rPr>
                        <a:t>PERFORMANCE INDICATOR</a:t>
                      </a:r>
                      <a:endParaRPr lang="en-ZA" sz="1100" b="1" i="0" u="none" strike="noStrike" cap="none" spc="0" baseline="0" dirty="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endParaRPr>
                    </a:p>
                  </a:txBody>
                  <a:tcPr marL="15890" marR="1589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marL="0" marR="0" indent="0" algn="ctr" defTabSz="914400" rtl="0" latinLnBrk="0">
                        <a:lnSpc>
                          <a:spcPct val="150000"/>
                        </a:lnSpc>
                        <a:spcBef>
                          <a:spcPts val="400"/>
                        </a:spcBef>
                        <a:spcAft>
                          <a:spcPts val="400"/>
                        </a:spcAft>
                        <a:buClrTx/>
                        <a:buSzTx/>
                        <a:buFontTx/>
                        <a:buNone/>
                        <a:tabLst/>
                      </a:pPr>
                      <a:r>
                        <a:rPr lang="en-ZA" sz="1100" b="1" i="0" u="none" strike="noStrike" cap="none" spc="0" baseline="0" dirty="0" smtClean="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rPr>
                        <a:t>2019/20 ANNUAL TARGET</a:t>
                      </a:r>
                      <a:endParaRPr lang="en-ZA" sz="1100" b="1" i="0" u="none" strike="noStrike" cap="none" spc="0" baseline="0" dirty="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endParaRPr>
                    </a:p>
                  </a:txBody>
                  <a:tcPr marL="15890" marR="1589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i="0" u="none" strike="noStrike" cap="none" spc="0" baseline="0" dirty="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rPr>
                        <a:t>QUARTERLY MILESTONES</a:t>
                      </a: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ACTUAL QUARTERLY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YEAR-TO-DATE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REASONS FOR VARIANCE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extLst>
                  <a:ext uri="{0D108BD9-81ED-4DB2-BD59-A6C34878D82A}">
                    <a16:rowId xmlns:a16="http://schemas.microsoft.com/office/drawing/2014/main" xmlns="" val="10000"/>
                  </a:ext>
                </a:extLst>
              </a:tr>
              <a:tr h="664857">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Approved Annual Trend analysis report on 30% public procurement set asides directive for SMMEs and Co-operatives.</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Annual Trend analysis report on 30% public procurement set asides directive for SMMEs and Co-operatives.</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Progress report on quarterly procurement trends in terms of 30% public procurement set asides directive for SMMEs and Co-operatives.</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b="1" dirty="0" smtClean="0">
                          <a:effectLst/>
                          <a:latin typeface="Arial" panose="020B0604020202020204" pitchFamily="34" charset="0"/>
                          <a:ea typeface="Calibri" panose="020F0502020204030204" pitchFamily="34" charset="0"/>
                          <a:cs typeface="Arial" panose="020B0604020202020204" pitchFamily="34" charset="0"/>
                        </a:rPr>
                        <a:t>Target</a:t>
                      </a:r>
                      <a:r>
                        <a:rPr lang="en-ZA" sz="1100" dirty="0" smtClean="0">
                          <a:effectLst/>
                          <a:latin typeface="Arial" panose="020B0604020202020204" pitchFamily="34" charset="0"/>
                          <a:ea typeface="Calibri" panose="020F0502020204030204" pitchFamily="34" charset="0"/>
                          <a:cs typeface="Arial" panose="020B0604020202020204" pitchFamily="34" charset="0"/>
                        </a:rPr>
                        <a:t> </a:t>
                      </a:r>
                      <a:r>
                        <a:rPr lang="en-ZA" sz="1100" b="1" dirty="0" smtClean="0">
                          <a:effectLst/>
                          <a:latin typeface="Arial" panose="020B0604020202020204" pitchFamily="34" charset="0"/>
                          <a:ea typeface="Calibri" panose="020F0502020204030204" pitchFamily="34" charset="0"/>
                          <a:cs typeface="Arial" panose="020B0604020202020204" pitchFamily="34" charset="0"/>
                        </a:rPr>
                        <a:t>Not</a:t>
                      </a:r>
                      <a:r>
                        <a:rPr lang="en-ZA" sz="1100" dirty="0" smtClean="0">
                          <a:effectLst/>
                          <a:latin typeface="Arial" panose="020B0604020202020204" pitchFamily="34" charset="0"/>
                          <a:ea typeface="Calibri" panose="020F0502020204030204" pitchFamily="34" charset="0"/>
                          <a:cs typeface="Arial" panose="020B0604020202020204" pitchFamily="34" charset="0"/>
                        </a:rPr>
                        <a:t> </a:t>
                      </a:r>
                      <a:r>
                        <a:rPr lang="en-ZA" sz="1100" b="1" dirty="0" smtClean="0">
                          <a:effectLst/>
                          <a:latin typeface="Arial" panose="020B0604020202020204" pitchFamily="34" charset="0"/>
                          <a:ea typeface="Calibri" panose="020F0502020204030204" pitchFamily="34" charset="0"/>
                          <a:cs typeface="Arial" panose="020B0604020202020204" pitchFamily="34" charset="0"/>
                        </a:rPr>
                        <a:t>Achieved</a:t>
                      </a:r>
                      <a:r>
                        <a:rPr lang="en-ZA" sz="1100" dirty="0" smtClean="0">
                          <a:effectLst/>
                          <a:latin typeface="Arial" panose="020B060402020202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7000"/>
                        </a:lnSpc>
                        <a:spcBef>
                          <a:spcPts val="400"/>
                        </a:spcBef>
                        <a:spcAft>
                          <a:spcPts val="40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Progress report on quarterly procurement trends in terms of 30% public procurement set asides directive for SMMEs and Co-operatives were not developed.</a:t>
                      </a: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0000"/>
                    </a:solidFill>
                  </a:tcPr>
                </a:tc>
                <a:tc>
                  <a:txBody>
                    <a:bodyPr/>
                    <a:lstStyle/>
                    <a:p>
                      <a:pPr algn="l">
                        <a:lnSpc>
                          <a:spcPct val="107000"/>
                        </a:lnSpc>
                        <a:spcBef>
                          <a:spcPts val="400"/>
                        </a:spcBef>
                        <a:spcAft>
                          <a:spcPts val="400"/>
                        </a:spcAft>
                      </a:pPr>
                      <a:r>
                        <a:rPr kumimoji="0" lang="en-ZA" sz="1100" b="0" i="0" u="none" strike="noStrike" kern="0" cap="none" spc="0" normalizeH="0" baseline="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An enquiry on the status of the possibility of obtaining procurement data from National Treasure was made (mail message attached) and no response has been received thus far.</a:t>
                      </a:r>
                      <a:endParaRPr kumimoji="0" lang="en-ZA" sz="1100" b="0" i="0" u="none" strike="noStrike" kern="0" cap="none" spc="0" normalizeH="0" baseline="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endParaRP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kumimoji="0" lang="en-ZA" sz="1100" b="0" i="0" u="none" strike="noStrike" kern="0" cap="none" spc="0" normalizeH="0" baseline="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delayed responses with regard to communications sent to National Treasury as the primary source of procurement data to establish the status and availability of procurement data from departments, SOE’s and Local Government as well as rural and townships</a:t>
                      </a:r>
                      <a:endParaRPr kumimoji="0" lang="en-ZA" sz="1100" b="0" i="0" u="none" strike="noStrike" kern="0" cap="none" spc="0" normalizeH="0" baseline="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endParaRPr>
                    </a:p>
                  </a:txBody>
                  <a:tcPr marL="15890" marR="1589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1578269631"/>
      </p:ext>
    </p:extLst>
  </p:cSld>
  <p:clrMapOvr>
    <a:overrideClrMapping bg1="lt1" tx1="dk1" bg2="lt2" tx2="dk2" accent1="accent1" accent2="accent2" accent3="accent3" accent4="accent4" accent5="accent5" accent6="accent6" hlink="hlink" folHlink="folHlink"/>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3D69B"/>
        </a:solidFill>
        <a:effectLst/>
      </p:bgPr>
    </p:bg>
    <p:spTree>
      <p:nvGrpSpPr>
        <p:cNvPr id="1" name=""/>
        <p:cNvGrpSpPr/>
        <p:nvPr/>
      </p:nvGrpSpPr>
      <p:grpSpPr>
        <a:xfrm>
          <a:off x="0" y="0"/>
          <a:ext cx="0" cy="0"/>
          <a:chOff x="0" y="0"/>
          <a:chExt cx="0" cy="0"/>
        </a:xfrm>
      </p:grpSpPr>
      <p:pic>
        <p:nvPicPr>
          <p:cNvPr id="774" name="Picture 6" descr="Picture 6"/>
          <p:cNvPicPr>
            <a:picLocks noChangeAspect="1"/>
          </p:cNvPicPr>
          <p:nvPr/>
        </p:nvPicPr>
        <p:blipFill>
          <a:blip r:embed="rId2" cstate="print">
            <a:extLst/>
          </a:blip>
          <a:srcRect t="24292" b="22405"/>
          <a:stretch>
            <a:fillRect/>
          </a:stretch>
        </p:blipFill>
        <p:spPr>
          <a:xfrm>
            <a:off x="179511" y="6019799"/>
            <a:ext cx="1954090" cy="646525"/>
          </a:xfrm>
          <a:prstGeom prst="rect">
            <a:avLst/>
          </a:prstGeom>
          <a:ln w="12700">
            <a:miter lim="400000"/>
          </a:ln>
        </p:spPr>
      </p:pic>
      <p:sp>
        <p:nvSpPr>
          <p:cNvPr id="775" name="Slide Number Placeholder 2"/>
          <p:cNvSpPr>
            <a:spLocks noGrp="1"/>
          </p:cNvSpPr>
          <p:nvPr>
            <p:ph type="sldNum" sz="quarter" idx="2"/>
          </p:nvPr>
        </p:nvSpPr>
        <p:spPr>
          <a:xfrm>
            <a:off x="8422818" y="6404292"/>
            <a:ext cx="263983"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18</a:t>
            </a:fld>
            <a:endParaRPr dirty="0"/>
          </a:p>
        </p:txBody>
      </p:sp>
      <p:sp>
        <p:nvSpPr>
          <p:cNvPr id="776" name="Title 1"/>
          <p:cNvSpPr>
            <a:spLocks noGrp="1"/>
          </p:cNvSpPr>
          <p:nvPr>
            <p:ph type="title"/>
          </p:nvPr>
        </p:nvSpPr>
        <p:spPr>
          <a:xfrm>
            <a:off x="179511" y="1621970"/>
            <a:ext cx="8610601" cy="2699660"/>
          </a:xfrm>
          <a:prstGeom prst="rect">
            <a:avLst/>
          </a:prstGeom>
        </p:spPr>
        <p:txBody>
          <a:bodyPr/>
          <a:lstStyle/>
          <a:p>
            <a:pPr>
              <a:defRPr sz="3600" b="1" cap="small">
                <a:latin typeface="Arial"/>
                <a:ea typeface="Arial"/>
                <a:cs typeface="Arial"/>
                <a:sym typeface="Arial"/>
              </a:defRPr>
            </a:pPr>
            <a:r>
              <a:rPr lang="en-ZA" dirty="0"/>
              <a:t>PROGRAMME 3: INTEGRATED CO-OPERATIVES DEVELOPMENT </a:t>
            </a:r>
            <a:endParaRPr dirty="0"/>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0" name="Picture 6" descr="Picture 6"/>
          <p:cNvPicPr>
            <a:picLocks noChangeAspect="1"/>
          </p:cNvPicPr>
          <p:nvPr/>
        </p:nvPicPr>
        <p:blipFill>
          <a:blip r:embed="rId2" cstate="print">
            <a:extLst/>
          </a:blip>
          <a:srcRect t="24292" b="22405"/>
          <a:stretch>
            <a:fillRect/>
          </a:stretch>
        </p:blipFill>
        <p:spPr>
          <a:xfrm>
            <a:off x="179511" y="6219825"/>
            <a:ext cx="1420689" cy="570325"/>
          </a:xfrm>
          <a:prstGeom prst="rect">
            <a:avLst/>
          </a:prstGeom>
          <a:ln w="12700">
            <a:miter lim="400000"/>
          </a:ln>
        </p:spPr>
      </p:pic>
      <p:sp>
        <p:nvSpPr>
          <p:cNvPr id="651" name="Slide Number Placeholder 2"/>
          <p:cNvSpPr>
            <a:spLocks noGrp="1"/>
          </p:cNvSpPr>
          <p:nvPr>
            <p:ph type="sldNum" sz="quarter" idx="2"/>
          </p:nvPr>
        </p:nvSpPr>
        <p:spPr>
          <a:xfrm>
            <a:off x="8502739" y="6404292"/>
            <a:ext cx="184061"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19</a:t>
            </a:fld>
            <a:endParaRPr dirty="0"/>
          </a:p>
        </p:txBody>
      </p:sp>
      <p:sp>
        <p:nvSpPr>
          <p:cNvPr id="652" name="Title 1"/>
          <p:cNvSpPr>
            <a:spLocks noGrp="1"/>
          </p:cNvSpPr>
          <p:nvPr>
            <p:ph type="title"/>
          </p:nvPr>
        </p:nvSpPr>
        <p:spPr>
          <a:xfrm>
            <a:off x="0" y="1"/>
            <a:ext cx="9144000" cy="619432"/>
          </a:xfrm>
          <a:prstGeom prst="rect">
            <a:avLst/>
          </a:prstGeom>
          <a:solidFill>
            <a:srgbClr val="C3D69B"/>
          </a:solidFill>
          <a:effectLst>
            <a:outerShdw blurRad="50800" dist="50800" dir="5400000" rotWithShape="0">
              <a:schemeClr val="accent6"/>
            </a:outerShdw>
          </a:effectLst>
        </p:spPr>
        <p:txBody>
          <a:bodyPr>
            <a:noAutofit/>
          </a:bodyPr>
          <a:lstStyle>
            <a:lvl1pPr algn="r">
              <a:defRPr sz="3600">
                <a:latin typeface="Arial"/>
                <a:ea typeface="Arial"/>
                <a:cs typeface="Arial"/>
                <a:sym typeface="Arial"/>
              </a:defRPr>
            </a:lvl1pPr>
          </a:lstStyle>
          <a:p>
            <a:r>
              <a:rPr lang="en-ZA" dirty="0">
                <a:latin typeface="Arial" panose="020B0604020202020204" pitchFamily="34" charset="0"/>
                <a:cs typeface="Arial" panose="020B0604020202020204" pitchFamily="34" charset="0"/>
                <a:sym typeface="Calibri"/>
              </a:rPr>
              <a:t>PERFORMANCE AGAINST APP</a:t>
            </a:r>
            <a:r>
              <a:rPr lang="en-ZA" dirty="0">
                <a:latin typeface="Arial" panose="020B0604020202020204" pitchFamily="34" charset="0"/>
                <a:ea typeface="Calibri" panose="020F0502020204030204" pitchFamily="34" charset="0"/>
                <a:cs typeface="Arial" panose="020B0604020202020204" pitchFamily="34" charset="0"/>
                <a:sym typeface="Calibri"/>
              </a:rPr>
              <a:t> </a:t>
            </a:r>
            <a:r>
              <a:rPr lang="en-ZA" dirty="0" smtClean="0">
                <a:latin typeface="Arial" panose="020B0604020202020204" pitchFamily="34" charset="0"/>
                <a:ea typeface="Calibri" panose="020F0502020204030204" pitchFamily="34" charset="0"/>
                <a:cs typeface="Arial" panose="020B0604020202020204" pitchFamily="34" charset="0"/>
                <a:sym typeface="Calibri"/>
              </a:rPr>
              <a:t>2019/20</a:t>
            </a:r>
            <a:endParaRPr sz="2400" dirty="0">
              <a:latin typeface="Arial" panose="020B0604020202020204" pitchFamily="34" charset="0"/>
              <a:ea typeface="+mn-ea"/>
              <a:cs typeface="Arial" panose="020B0604020202020204" pitchFamily="34" charset="0"/>
              <a:sym typeface="Calibri"/>
            </a:endParaRPr>
          </a:p>
        </p:txBody>
      </p:sp>
      <p:sp>
        <p:nvSpPr>
          <p:cNvPr id="12" name="Rectangle 7"/>
          <p:cNvSpPr>
            <a:spLocks noChangeArrowheads="1"/>
          </p:cNvSpPr>
          <p:nvPr/>
        </p:nvSpPr>
        <p:spPr bwMode="auto">
          <a:xfrm>
            <a:off x="2168525" y="767896"/>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sz="1800" b="0" i="0" u="none" strike="noStrike" cap="none" normalizeH="0" baseline="0">
                <a:ln>
                  <a:noFill/>
                </a:ln>
                <a:solidFill>
                  <a:schemeClr val="tx1"/>
                </a:solidFill>
                <a:effectLst/>
                <a:latin typeface="Arial" panose="020B0604020202020204" pitchFamily="34" charset="0"/>
              </a:rPr>
              <a:t/>
            </a:r>
            <a:br>
              <a:rPr kumimoji="0" lang="en-ZA" sz="1800" b="0" i="0" u="none" strike="noStrike" cap="none" normalizeH="0" baseline="0">
                <a:ln>
                  <a:noFill/>
                </a:ln>
                <a:solidFill>
                  <a:schemeClr val="tx1"/>
                </a:solidFill>
                <a:effectLst/>
                <a:latin typeface="Arial" panose="020B0604020202020204" pitchFamily="34" charset="0"/>
              </a:rPr>
            </a:br>
            <a:endParaRPr kumimoji="0" lang="en-ZA"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2098089530"/>
              </p:ext>
            </p:extLst>
          </p:nvPr>
        </p:nvGraphicFramePr>
        <p:xfrm>
          <a:off x="85723" y="767896"/>
          <a:ext cx="8943977" cy="5008436"/>
        </p:xfrm>
        <a:graphic>
          <a:graphicData uri="http://schemas.openxmlformats.org/drawingml/2006/table">
            <a:tbl>
              <a:tblPr firstRow="1" firstCol="1" bandRow="1"/>
              <a:tblGrid>
                <a:gridCol w="1495427">
                  <a:extLst>
                    <a:ext uri="{9D8B030D-6E8A-4147-A177-3AD203B41FA5}">
                      <a16:colId xmlns:a16="http://schemas.microsoft.com/office/drawing/2014/main" xmlns="" val="20000"/>
                    </a:ext>
                  </a:extLst>
                </a:gridCol>
                <a:gridCol w="1219200">
                  <a:extLst>
                    <a:ext uri="{9D8B030D-6E8A-4147-A177-3AD203B41FA5}">
                      <a16:colId xmlns:a16="http://schemas.microsoft.com/office/drawing/2014/main" xmlns="" val="20001"/>
                    </a:ext>
                  </a:extLst>
                </a:gridCol>
                <a:gridCol w="1419225">
                  <a:extLst>
                    <a:ext uri="{9D8B030D-6E8A-4147-A177-3AD203B41FA5}">
                      <a16:colId xmlns:a16="http://schemas.microsoft.com/office/drawing/2014/main" xmlns="" val="20002"/>
                    </a:ext>
                  </a:extLst>
                </a:gridCol>
                <a:gridCol w="1409700">
                  <a:extLst>
                    <a:ext uri="{9D8B030D-6E8A-4147-A177-3AD203B41FA5}">
                      <a16:colId xmlns:a16="http://schemas.microsoft.com/office/drawing/2014/main" xmlns="" val="20003"/>
                    </a:ext>
                  </a:extLst>
                </a:gridCol>
                <a:gridCol w="1724025">
                  <a:extLst>
                    <a:ext uri="{9D8B030D-6E8A-4147-A177-3AD203B41FA5}">
                      <a16:colId xmlns:a16="http://schemas.microsoft.com/office/drawing/2014/main" xmlns="" val="20004"/>
                    </a:ext>
                  </a:extLst>
                </a:gridCol>
                <a:gridCol w="1676400">
                  <a:extLst>
                    <a:ext uri="{9D8B030D-6E8A-4147-A177-3AD203B41FA5}">
                      <a16:colId xmlns:a16="http://schemas.microsoft.com/office/drawing/2014/main" xmlns="" val="20005"/>
                    </a:ext>
                  </a:extLst>
                </a:gridCol>
              </a:tblGrid>
              <a:tr h="94802">
                <a:tc>
                  <a:txBody>
                    <a:bodyPr/>
                    <a:lstStyle/>
                    <a:p>
                      <a:pPr marL="21590" algn="ctr">
                        <a:lnSpc>
                          <a:spcPct val="107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PERFORMANCE INDICATOR</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561" marR="3561"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07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2019/20 Annual Target</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561" marR="3561"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i="0" u="none" strike="noStrike" cap="none" spc="0" baseline="0" dirty="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rPr>
                        <a:t>QUARTERLY MILESTONES</a:t>
                      </a: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ACTUAL QUARTERLY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YEAR-TO-DATE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REASONS FOR VARIANCE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extLst>
                  <a:ext uri="{0D108BD9-81ED-4DB2-BD59-A6C34878D82A}">
                    <a16:rowId xmlns:a16="http://schemas.microsoft.com/office/drawing/2014/main" xmlns="" val="10000"/>
                  </a:ext>
                </a:extLst>
              </a:tr>
              <a:tr h="704247">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Co-operatives Development Agency (CDA) Established.</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Co-operatives Development Agency established, implementation plans developed.</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Co-operatives Development Agency (CDA) Business Case finalised and submitted to DPSA and Treasury for consideration. </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40385" algn="l"/>
                        </a:tabLst>
                        <a:defRPr/>
                      </a:pPr>
                      <a:r>
                        <a:rPr kumimoji="0" lang="en-ZA" sz="1100" b="1"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Target not Achieved:</a:t>
                      </a:r>
                    </a:p>
                    <a:p>
                      <a:pPr marL="0" marR="0" lvl="0" indent="0" algn="l" defTabSz="914400" rtl="0" eaLnBrk="1" fontAlgn="auto" latinLnBrk="0" hangingPunct="1">
                        <a:lnSpc>
                          <a:spcPct val="107000"/>
                        </a:lnSpc>
                        <a:spcBef>
                          <a:spcPts val="400"/>
                        </a:spcBef>
                        <a:spcAft>
                          <a:spcPts val="400"/>
                        </a:spcAft>
                        <a:buClrTx/>
                        <a:buSzTx/>
                        <a:buFontTx/>
                        <a:buNone/>
                        <a:tabLst/>
                        <a:defRPr/>
                      </a:pPr>
                      <a:endPar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endParaRPr>
                    </a:p>
                    <a:p>
                      <a:pPr marL="0" marR="0" lvl="0" indent="0" algn="l" defTabSz="914400" rtl="0" eaLnBrk="1" fontAlgn="auto" latinLnBrk="0" hangingPunct="1">
                        <a:lnSpc>
                          <a:spcPct val="107000"/>
                        </a:lnSpc>
                        <a:spcBef>
                          <a:spcPts val="400"/>
                        </a:spcBef>
                        <a:spcAft>
                          <a:spcPts val="40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Co-operatives Development Agency (CDA) Business Case were not finalised.</a:t>
                      </a:r>
                    </a:p>
                    <a:p>
                      <a:pPr marL="0" marR="0" lvl="0" indent="0" algn="l" defTabSz="914400" rtl="0" eaLnBrk="1" fontAlgn="auto" latinLnBrk="0" hangingPunct="1">
                        <a:lnSpc>
                          <a:spcPct val="100000"/>
                        </a:lnSpc>
                        <a:spcBef>
                          <a:spcPts val="0"/>
                        </a:spcBef>
                        <a:spcAft>
                          <a:spcPts val="0"/>
                        </a:spcAft>
                        <a:buClrTx/>
                        <a:buSzTx/>
                        <a:buFontTx/>
                        <a:buNone/>
                        <a:tabLst>
                          <a:tab pos="540385" algn="l"/>
                        </a:tabLst>
                        <a:defRPr/>
                      </a:pPr>
                      <a:endPar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40385" algn="l"/>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The review and updating of the Business case is underway and EU technical support has also been tasked with supporting the team in this process.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Submission for Minister to approve the submission of the Business Case to DPSA and Treasury has been drafted and will be finalised at the beginning of the 2nd quarter along with a briefing presentation for the Minister and Deputy Minister.</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5080" marR="0" lvl="2" indent="-5080" algn="l" defTabSz="914400" rtl="0" eaLnBrk="1" fontAlgn="auto" latinLnBrk="0" hangingPunct="1">
                        <a:lnSpc>
                          <a:spcPct val="100000"/>
                        </a:lnSpc>
                        <a:spcBef>
                          <a:spcPts val="0"/>
                        </a:spcBef>
                        <a:spcAft>
                          <a:spcPts val="0"/>
                        </a:spcAft>
                        <a:buClrTx/>
                        <a:buSzTx/>
                        <a:buFontTx/>
                        <a:buNone/>
                        <a:tabLst>
                          <a:tab pos="540385" algn="l"/>
                        </a:tabLst>
                        <a:defRPr/>
                      </a:pPr>
                      <a:r>
                        <a:rPr kumimoji="0" lang="en-ZA" sz="1100" b="1" i="0" u="none" strike="noStrike" kern="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mn-cs"/>
                          <a:sym typeface="Calibri"/>
                        </a:rPr>
                        <a:t>Variance: </a:t>
                      </a:r>
                    </a:p>
                    <a:p>
                      <a:pPr marL="5080" marR="0" lvl="2" indent="-5080" algn="l" defTabSz="914400" rtl="0" eaLnBrk="1" fontAlgn="auto" latinLnBrk="0" hangingPunct="1">
                        <a:lnSpc>
                          <a:spcPct val="100000"/>
                        </a:lnSpc>
                        <a:spcBef>
                          <a:spcPts val="0"/>
                        </a:spcBef>
                        <a:spcAft>
                          <a:spcPts val="0"/>
                        </a:spcAft>
                        <a:buClrTx/>
                        <a:buSzTx/>
                        <a:buFontTx/>
                        <a:buNone/>
                        <a:tabLst>
                          <a:tab pos="540385" algn="l"/>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mn-cs"/>
                          <a:sym typeface="Calibri"/>
                        </a:rPr>
                        <a:t>Business Case not submitted to DPSA and Treasury.</a:t>
                      </a:r>
                      <a:endParaRPr kumimoji="0" lang="en-ZA" sz="1200" b="0" i="0" u="none" strike="noStrike" kern="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mn-cs"/>
                        <a:sym typeface="Calibri"/>
                      </a:endParaRPr>
                    </a:p>
                    <a:p>
                      <a:pPr marL="5080" marR="0" lvl="2" indent="-5080" algn="l" defTabSz="914400" rtl="0" eaLnBrk="1" fontAlgn="auto" latinLnBrk="0" hangingPunct="1">
                        <a:lnSpc>
                          <a:spcPct val="100000"/>
                        </a:lnSpc>
                        <a:spcBef>
                          <a:spcPts val="0"/>
                        </a:spcBef>
                        <a:spcAft>
                          <a:spcPts val="0"/>
                        </a:spcAft>
                        <a:buClrTx/>
                        <a:buSzTx/>
                        <a:buFontTx/>
                        <a:buNone/>
                        <a:tabLst>
                          <a:tab pos="540385" algn="l"/>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mn-cs"/>
                          <a:sym typeface="Calibri"/>
                        </a:rPr>
                        <a:t> </a:t>
                      </a:r>
                      <a:endParaRPr kumimoji="0" lang="en-ZA" sz="1200" b="0" i="0" u="none" strike="noStrike" kern="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mn-cs"/>
                        <a:sym typeface="Calibri"/>
                      </a:endParaRPr>
                    </a:p>
                    <a:p>
                      <a:pPr marL="5080" marR="0" lvl="2" indent="-5080" algn="l" defTabSz="914400" rtl="0" eaLnBrk="1" fontAlgn="auto" latinLnBrk="0" hangingPunct="1">
                        <a:lnSpc>
                          <a:spcPct val="100000"/>
                        </a:lnSpc>
                        <a:spcBef>
                          <a:spcPts val="0"/>
                        </a:spcBef>
                        <a:spcAft>
                          <a:spcPts val="0"/>
                        </a:spcAft>
                        <a:buClrTx/>
                        <a:buSzTx/>
                        <a:buFontTx/>
                        <a:buNone/>
                        <a:tabLst>
                          <a:tab pos="540385" algn="l"/>
                        </a:tabLst>
                        <a:defRPr/>
                      </a:pPr>
                      <a:r>
                        <a:rPr kumimoji="0" lang="en-ZA" sz="1100" b="1"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mn-cs"/>
                          <a:sym typeface="Calibri"/>
                        </a:rPr>
                        <a:t>Corrective Action:</a:t>
                      </a:r>
                      <a:endParaRPr kumimoji="0" lang="en-ZA" sz="1000" b="1"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mn-cs"/>
                        <a:sym typeface="Calibri"/>
                      </a:endParaRPr>
                    </a:p>
                    <a:p>
                      <a:pPr marL="0" marR="0" lvl="2"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mn-cs"/>
                          <a:sym typeface="Calibri"/>
                        </a:rPr>
                        <a:t>The timelines for this target will be adjusted to enable wherein the Business Case will only be finalised in the 2</a:t>
                      </a:r>
                      <a:r>
                        <a:rPr kumimoji="0" lang="en-ZA" sz="1100" b="0" i="0" u="none" strike="noStrike" kern="0" cap="none" spc="0" normalizeH="0" baseline="30000" noProof="0" dirty="0" smtClean="0">
                          <a:ln>
                            <a:noFill/>
                          </a:ln>
                          <a:solidFill>
                            <a:srgbClr val="000000"/>
                          </a:solidFill>
                          <a:effectLst/>
                          <a:uLnTx/>
                          <a:uFillTx/>
                          <a:latin typeface="Arial" panose="020B0604020202020204" pitchFamily="34" charset="0"/>
                          <a:ea typeface="Calibri" panose="020F0502020204030204" pitchFamily="34" charset="0"/>
                          <a:cs typeface="+mn-cs"/>
                          <a:sym typeface="Calibri"/>
                        </a:rPr>
                        <a:t>nd</a:t>
                      </a: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mn-cs"/>
                          <a:sym typeface="Calibri"/>
                        </a:rPr>
                        <a:t> quarter and a briefing presentation to the new Minister and Deputy Minister made.</a:t>
                      </a:r>
                      <a:endPar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endParaRPr>
                    </a:p>
                    <a:p>
                      <a:pPr algn="l">
                        <a:lnSpc>
                          <a:spcPct val="107000"/>
                        </a:lnSpc>
                        <a:spcBef>
                          <a:spcPts val="400"/>
                        </a:spcBef>
                        <a:spcAft>
                          <a:spcPts val="400"/>
                        </a:spcAft>
                      </a:pP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1"/>
                  </a:ext>
                </a:extLst>
              </a:tr>
              <a:tr h="568815">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Number of Provinces supported to align their Provincial Co-operative Strategies to the National Strategy.</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Two (2) Provinces supported to align their Provincial Co-operative Strategies to the National Strategy.</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One workshop to align a provincial strategy to the National strategy hosted in Province 1.</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spcAft>
                          <a:spcPts val="0"/>
                        </a:spcAft>
                        <a:tabLst>
                          <a:tab pos="540385" algn="l"/>
                        </a:tabLst>
                      </a:pPr>
                      <a:r>
                        <a:rPr lang="en-ZA" sz="1000" b="1" dirty="0" smtClean="0">
                          <a:effectLst/>
                          <a:latin typeface="Arial" panose="020B0604020202020204" pitchFamily="34" charset="0"/>
                          <a:ea typeface="Times New Roman" panose="02020603050405020304" pitchFamily="18" charset="0"/>
                        </a:rPr>
                        <a:t>Target Achieved:</a:t>
                      </a:r>
                      <a:endParaRPr lang="en-ZA" sz="1200" b="1" dirty="0" smtClean="0">
                        <a:effectLst/>
                        <a:latin typeface="Times New Roman" panose="02020603050405020304" pitchFamily="18" charset="0"/>
                        <a:ea typeface="Times New Roman" panose="02020603050405020304" pitchFamily="18" charset="0"/>
                      </a:endParaRPr>
                    </a:p>
                    <a:p>
                      <a:pPr>
                        <a:spcAft>
                          <a:spcPts val="0"/>
                        </a:spcAft>
                        <a:tabLst>
                          <a:tab pos="540385" algn="l"/>
                        </a:tabLst>
                      </a:pPr>
                      <a:r>
                        <a:rPr lang="en-ZA" sz="1000" dirty="0" smtClean="0">
                          <a:effectLst/>
                          <a:latin typeface="Arial" panose="020B0604020202020204" pitchFamily="34" charset="0"/>
                          <a:ea typeface="Times New Roman" panose="02020603050405020304" pitchFamily="18" charset="0"/>
                        </a:rPr>
                        <a:t> </a:t>
                      </a:r>
                      <a:endParaRPr lang="en-ZA" sz="1200" dirty="0" smtClean="0">
                        <a:effectLst/>
                        <a:latin typeface="Times New Roman" panose="02020603050405020304" pitchFamily="18" charset="0"/>
                        <a:ea typeface="Times New Roman" panose="02020603050405020304" pitchFamily="18" charset="0"/>
                      </a:endParaRPr>
                    </a:p>
                    <a:p>
                      <a:pPr algn="l"/>
                      <a:r>
                        <a:rPr lang="en-ZA" sz="1100" dirty="0" smtClean="0">
                          <a:effectLst/>
                          <a:latin typeface="Arial" panose="020B0604020202020204" pitchFamily="34" charset="0"/>
                          <a:ea typeface="Calibri" panose="020F0502020204030204" pitchFamily="34" charset="0"/>
                        </a:rPr>
                        <a:t>Two workshops for Limpopo and Northern Cape have been hosted on the 30 May and 10 June 2019 respectively. </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mn-cs"/>
                          <a:sym typeface="Calibri"/>
                        </a:rPr>
                        <a:t>Two workshops for Limpopo and Northern Cape have been hosted on the 30 May and 10 June 2019 respectively. </a:t>
                      </a:r>
                      <a:endPar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0" indent="0" algn="l" defTabSz="914400" rtl="0" eaLnBrk="1" fontAlgn="auto" latinLnBrk="0" hangingPunct="1">
                        <a:lnSpc>
                          <a:spcPct val="110000"/>
                        </a:lnSpc>
                        <a:spcBef>
                          <a:spcPts val="400"/>
                        </a:spcBef>
                        <a:spcAft>
                          <a:spcPts val="400"/>
                        </a:spcAft>
                        <a:buClrTx/>
                        <a:buSzTx/>
                        <a:buFontTx/>
                        <a:buNone/>
                        <a:tabLst/>
                        <a:defRPr/>
                      </a:pPr>
                      <a:r>
                        <a:rPr kumimoji="0" lang="en-ZA" sz="1100" b="1" i="0" u="sng"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mn-cs"/>
                          <a:sym typeface="Calibri"/>
                        </a:rPr>
                        <a:t>Variance: </a:t>
                      </a: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mn-cs"/>
                          <a:sym typeface="Calibri"/>
                        </a:rPr>
                        <a:t>A workshop was hosted with Northern Cape as this Province still requested further support even though a workshop was hosted in the previous financial year.</a:t>
                      </a:r>
                    </a:p>
                    <a:p>
                      <a:pPr algn="l">
                        <a:lnSpc>
                          <a:spcPct val="107000"/>
                        </a:lnSpc>
                        <a:spcBef>
                          <a:spcPts val="400"/>
                        </a:spcBef>
                        <a:spcAft>
                          <a:spcPts val="400"/>
                        </a:spcAft>
                      </a:pP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260983617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5" name="Picture 6" descr="Picture 6"/>
          <p:cNvPicPr>
            <a:picLocks noChangeAspect="1"/>
          </p:cNvPicPr>
          <p:nvPr/>
        </p:nvPicPr>
        <p:blipFill>
          <a:blip r:embed="rId2" cstate="print">
            <a:extLst/>
          </a:blip>
          <a:srcRect t="24292" b="22405"/>
          <a:stretch>
            <a:fillRect/>
          </a:stretch>
        </p:blipFill>
        <p:spPr>
          <a:xfrm>
            <a:off x="179511" y="6096000"/>
            <a:ext cx="1420689" cy="570325"/>
          </a:xfrm>
          <a:prstGeom prst="rect">
            <a:avLst/>
          </a:prstGeom>
          <a:ln w="12700">
            <a:miter lim="400000"/>
          </a:ln>
        </p:spPr>
      </p:pic>
      <p:sp>
        <p:nvSpPr>
          <p:cNvPr id="636" name="Slide Number Placeholder 2"/>
          <p:cNvSpPr>
            <a:spLocks noGrp="1"/>
          </p:cNvSpPr>
          <p:nvPr>
            <p:ph type="sldNum" sz="quarter" idx="4294967295"/>
          </p:nvPr>
        </p:nvSpPr>
        <p:spPr>
          <a:xfrm>
            <a:off x="8502739" y="6404292"/>
            <a:ext cx="184061"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a:t>
            </a:fld>
            <a:endParaRPr/>
          </a:p>
        </p:txBody>
      </p:sp>
      <p:sp>
        <p:nvSpPr>
          <p:cNvPr id="637" name="Content Placeholder 2"/>
          <p:cNvSpPr>
            <a:spLocks noGrp="1"/>
          </p:cNvSpPr>
          <p:nvPr>
            <p:ph type="body" idx="1"/>
          </p:nvPr>
        </p:nvSpPr>
        <p:spPr>
          <a:xfrm>
            <a:off x="0" y="1037847"/>
            <a:ext cx="9126467" cy="5058153"/>
          </a:xfrm>
          <a:prstGeom prst="rect">
            <a:avLst/>
          </a:prstGeom>
          <a:solidFill>
            <a:srgbClr val="FFFFFF"/>
          </a:solidFill>
        </p:spPr>
        <p:txBody>
          <a:bodyPr>
            <a:normAutofit/>
          </a:bodyPr>
          <a:lstStyle/>
          <a:p>
            <a:pPr marL="514350" indent="-514350">
              <a:buFontTx/>
              <a:buAutoNum type="arabicPeriod"/>
              <a:defRPr cap="small"/>
            </a:pPr>
            <a:r>
              <a:rPr dirty="0"/>
              <a:t>Background and Purpose</a:t>
            </a:r>
          </a:p>
          <a:p>
            <a:pPr marL="514350" indent="-514350">
              <a:buFontTx/>
              <a:buAutoNum type="arabicPeriod"/>
              <a:defRPr cap="small"/>
            </a:pPr>
            <a:r>
              <a:rPr dirty="0"/>
              <a:t>Governance</a:t>
            </a:r>
            <a:r>
              <a:rPr lang="en-GB" dirty="0"/>
              <a:t> and Compliance</a:t>
            </a:r>
          </a:p>
          <a:p>
            <a:pPr marL="514350" indent="-514350">
              <a:buFontTx/>
              <a:buAutoNum type="arabicPeriod"/>
              <a:defRPr cap="small"/>
            </a:pPr>
            <a:r>
              <a:rPr lang="en-GB" dirty="0"/>
              <a:t>Performance </a:t>
            </a:r>
            <a:r>
              <a:rPr lang="en-GB" dirty="0" smtClean="0"/>
              <a:t>executive summary</a:t>
            </a:r>
            <a:endParaRPr lang="en-GB" dirty="0"/>
          </a:p>
          <a:p>
            <a:pPr marL="514350" indent="-514350">
              <a:buFontTx/>
              <a:buAutoNum type="arabicPeriod"/>
              <a:defRPr cap="small"/>
            </a:pPr>
            <a:r>
              <a:rPr lang="en-GB" dirty="0" smtClean="0"/>
              <a:t>Performance per programme</a:t>
            </a:r>
          </a:p>
          <a:p>
            <a:pPr marL="514350" indent="-514350">
              <a:buFontTx/>
              <a:buAutoNum type="arabicPeriod"/>
              <a:defRPr cap="small"/>
            </a:pPr>
            <a:r>
              <a:rPr lang="en-GB" dirty="0" smtClean="0"/>
              <a:t>Q1 financial performance report</a:t>
            </a:r>
          </a:p>
          <a:p>
            <a:pPr marL="514350" indent="-514350">
              <a:buFontTx/>
              <a:buAutoNum type="arabicPeriod"/>
              <a:defRPr cap="small"/>
            </a:pPr>
            <a:r>
              <a:rPr lang="en-GB" dirty="0" smtClean="0"/>
              <a:t>Planned actions to mitigate challenges</a:t>
            </a:r>
          </a:p>
          <a:p>
            <a:pPr marL="514350" indent="-514350">
              <a:buFontTx/>
              <a:buAutoNum type="arabicPeriod"/>
              <a:defRPr cap="small"/>
            </a:pPr>
            <a:endParaRPr lang="en-GB" cap="small" dirty="0"/>
          </a:p>
          <a:p>
            <a:pPr marL="514350" indent="-514350">
              <a:buFontTx/>
              <a:buAutoNum type="arabicPeriod"/>
              <a:defRPr cap="small"/>
            </a:pPr>
            <a:endParaRPr lang="en-GB" dirty="0"/>
          </a:p>
        </p:txBody>
      </p:sp>
      <p:sp>
        <p:nvSpPr>
          <p:cNvPr id="638" name="Title 1"/>
          <p:cNvSpPr>
            <a:spLocks noGrp="1"/>
          </p:cNvSpPr>
          <p:nvPr>
            <p:ph type="title"/>
          </p:nvPr>
        </p:nvSpPr>
        <p:spPr>
          <a:xfrm>
            <a:off x="0" y="0"/>
            <a:ext cx="9133115" cy="984706"/>
          </a:xfrm>
          <a:prstGeom prst="rect">
            <a:avLst/>
          </a:prstGeom>
          <a:solidFill>
            <a:srgbClr val="C3D69B"/>
          </a:solidFill>
          <a:effectLst>
            <a:outerShdw blurRad="50800" dist="50800" dir="5400000" rotWithShape="0">
              <a:schemeClr val="accent6"/>
            </a:outerShdw>
          </a:effectLst>
        </p:spPr>
        <p:txBody>
          <a:bodyPr>
            <a:normAutofit/>
          </a:bodyPr>
          <a:lstStyle>
            <a:lvl1pPr algn="r">
              <a:defRPr sz="3600" cap="small">
                <a:latin typeface="Arial"/>
                <a:ea typeface="Arial"/>
                <a:cs typeface="Arial"/>
                <a:sym typeface="Arial"/>
              </a:defRPr>
            </a:lvl1pPr>
          </a:lstStyle>
          <a:p>
            <a:r>
              <a:rPr lang="en-ZA" sz="2800" dirty="0"/>
              <a:t>DSBD PRESENTATION OUTLINE</a:t>
            </a:r>
          </a:p>
        </p:txBody>
      </p:sp>
      <p:pic>
        <p:nvPicPr>
          <p:cNvPr id="639" name="Picture 5" descr="Picture 5"/>
          <p:cNvPicPr>
            <a:picLocks noChangeAspect="1"/>
          </p:cNvPicPr>
          <p:nvPr/>
        </p:nvPicPr>
        <p:blipFill>
          <a:blip r:embed="rId2" cstate="print">
            <a:extLst/>
          </a:blip>
          <a:srcRect t="24292" b="22405"/>
          <a:stretch>
            <a:fillRect/>
          </a:stretch>
        </p:blipFill>
        <p:spPr>
          <a:xfrm>
            <a:off x="179511" y="6248541"/>
            <a:ext cx="1420689" cy="570325"/>
          </a:xfrm>
          <a:prstGeom prst="rect">
            <a:avLst/>
          </a:prstGeom>
          <a:ln w="12700">
            <a:miter lim="400000"/>
          </a:ln>
        </p:spPr>
      </p:pic>
    </p:spTree>
    <p:extLst>
      <p:ext uri="{BB962C8B-B14F-4D97-AF65-F5344CB8AC3E}">
        <p14:creationId xmlns:p14="http://schemas.microsoft.com/office/powerpoint/2010/main" xmlns="" val="1117599632"/>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0" name="Picture 6" descr="Picture 6"/>
          <p:cNvPicPr>
            <a:picLocks noChangeAspect="1"/>
          </p:cNvPicPr>
          <p:nvPr/>
        </p:nvPicPr>
        <p:blipFill>
          <a:blip r:embed="rId2" cstate="print">
            <a:extLst/>
          </a:blip>
          <a:srcRect t="24292" b="22405"/>
          <a:stretch>
            <a:fillRect/>
          </a:stretch>
        </p:blipFill>
        <p:spPr>
          <a:xfrm>
            <a:off x="179511" y="6219825"/>
            <a:ext cx="1420689" cy="570325"/>
          </a:xfrm>
          <a:prstGeom prst="rect">
            <a:avLst/>
          </a:prstGeom>
          <a:ln w="12700">
            <a:miter lim="400000"/>
          </a:ln>
        </p:spPr>
      </p:pic>
      <p:sp>
        <p:nvSpPr>
          <p:cNvPr id="651" name="Slide Number Placeholder 2"/>
          <p:cNvSpPr>
            <a:spLocks noGrp="1"/>
          </p:cNvSpPr>
          <p:nvPr>
            <p:ph type="sldNum" sz="quarter" idx="2"/>
          </p:nvPr>
        </p:nvSpPr>
        <p:spPr>
          <a:xfrm>
            <a:off x="8502739" y="6404292"/>
            <a:ext cx="184061"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20</a:t>
            </a:fld>
            <a:endParaRPr dirty="0"/>
          </a:p>
        </p:txBody>
      </p:sp>
      <p:sp>
        <p:nvSpPr>
          <p:cNvPr id="652" name="Title 1"/>
          <p:cNvSpPr>
            <a:spLocks noGrp="1"/>
          </p:cNvSpPr>
          <p:nvPr>
            <p:ph type="title"/>
          </p:nvPr>
        </p:nvSpPr>
        <p:spPr>
          <a:xfrm>
            <a:off x="0" y="1"/>
            <a:ext cx="9144000" cy="619432"/>
          </a:xfrm>
          <a:prstGeom prst="rect">
            <a:avLst/>
          </a:prstGeom>
          <a:solidFill>
            <a:srgbClr val="C3D69B"/>
          </a:solidFill>
          <a:effectLst>
            <a:outerShdw blurRad="50800" dist="50800" dir="5400000" rotWithShape="0">
              <a:schemeClr val="accent6"/>
            </a:outerShdw>
          </a:effectLst>
        </p:spPr>
        <p:txBody>
          <a:bodyPr>
            <a:noAutofit/>
          </a:bodyPr>
          <a:lstStyle>
            <a:lvl1pPr algn="r">
              <a:defRPr sz="3600">
                <a:latin typeface="Arial"/>
                <a:ea typeface="Arial"/>
                <a:cs typeface="Arial"/>
                <a:sym typeface="Arial"/>
              </a:defRPr>
            </a:lvl1pPr>
          </a:lstStyle>
          <a:p>
            <a:r>
              <a:rPr lang="en-ZA" dirty="0">
                <a:latin typeface="Arial" panose="020B0604020202020204" pitchFamily="34" charset="0"/>
                <a:cs typeface="Arial" panose="020B0604020202020204" pitchFamily="34" charset="0"/>
                <a:sym typeface="Calibri"/>
              </a:rPr>
              <a:t>PERFORMANCE AGAINST APP</a:t>
            </a:r>
            <a:r>
              <a:rPr lang="en-ZA" dirty="0">
                <a:latin typeface="Arial" panose="020B0604020202020204" pitchFamily="34" charset="0"/>
                <a:ea typeface="Calibri" panose="020F0502020204030204" pitchFamily="34" charset="0"/>
                <a:cs typeface="Arial" panose="020B0604020202020204" pitchFamily="34" charset="0"/>
                <a:sym typeface="Calibri"/>
              </a:rPr>
              <a:t> </a:t>
            </a:r>
            <a:r>
              <a:rPr lang="en-ZA" dirty="0" smtClean="0">
                <a:latin typeface="Arial" panose="020B0604020202020204" pitchFamily="34" charset="0"/>
                <a:ea typeface="Calibri" panose="020F0502020204030204" pitchFamily="34" charset="0"/>
                <a:cs typeface="Arial" panose="020B0604020202020204" pitchFamily="34" charset="0"/>
                <a:sym typeface="Calibri"/>
              </a:rPr>
              <a:t>2019/20</a:t>
            </a:r>
            <a:endParaRPr sz="2400" dirty="0">
              <a:latin typeface="Arial" panose="020B0604020202020204" pitchFamily="34" charset="0"/>
              <a:ea typeface="+mn-ea"/>
              <a:cs typeface="Arial" panose="020B0604020202020204" pitchFamily="34" charset="0"/>
              <a:sym typeface="Calibri"/>
            </a:endParaRPr>
          </a:p>
        </p:txBody>
      </p:sp>
      <p:sp>
        <p:nvSpPr>
          <p:cNvPr id="12" name="Rectangle 7"/>
          <p:cNvSpPr>
            <a:spLocks noChangeArrowheads="1"/>
          </p:cNvSpPr>
          <p:nvPr/>
        </p:nvSpPr>
        <p:spPr bwMode="auto">
          <a:xfrm>
            <a:off x="2168525" y="767896"/>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sz="1800" b="0" i="0" u="none" strike="noStrike" cap="none" normalizeH="0" baseline="0">
                <a:ln>
                  <a:noFill/>
                </a:ln>
                <a:solidFill>
                  <a:schemeClr val="tx1"/>
                </a:solidFill>
                <a:effectLst/>
                <a:latin typeface="Arial" panose="020B0604020202020204" pitchFamily="34" charset="0"/>
              </a:rPr>
              <a:t/>
            </a:r>
            <a:br>
              <a:rPr kumimoji="0" lang="en-ZA" sz="1800" b="0" i="0" u="none" strike="noStrike" cap="none" normalizeH="0" baseline="0">
                <a:ln>
                  <a:noFill/>
                </a:ln>
                <a:solidFill>
                  <a:schemeClr val="tx1"/>
                </a:solidFill>
                <a:effectLst/>
                <a:latin typeface="Arial" panose="020B0604020202020204" pitchFamily="34" charset="0"/>
              </a:rPr>
            </a:br>
            <a:endParaRPr kumimoji="0" lang="en-ZA"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1789066039"/>
              </p:ext>
            </p:extLst>
          </p:nvPr>
        </p:nvGraphicFramePr>
        <p:xfrm>
          <a:off x="85723" y="694245"/>
          <a:ext cx="8943977" cy="4258755"/>
        </p:xfrm>
        <a:graphic>
          <a:graphicData uri="http://schemas.openxmlformats.org/drawingml/2006/table">
            <a:tbl>
              <a:tblPr firstRow="1" firstCol="1" bandRow="1"/>
              <a:tblGrid>
                <a:gridCol w="1600202">
                  <a:extLst>
                    <a:ext uri="{9D8B030D-6E8A-4147-A177-3AD203B41FA5}">
                      <a16:colId xmlns:a16="http://schemas.microsoft.com/office/drawing/2014/main" xmlns="" val="20000"/>
                    </a:ext>
                  </a:extLst>
                </a:gridCol>
                <a:gridCol w="1371600">
                  <a:extLst>
                    <a:ext uri="{9D8B030D-6E8A-4147-A177-3AD203B41FA5}">
                      <a16:colId xmlns:a16="http://schemas.microsoft.com/office/drawing/2014/main" xmlns="" val="20001"/>
                    </a:ext>
                  </a:extLst>
                </a:gridCol>
                <a:gridCol w="1381125">
                  <a:extLst>
                    <a:ext uri="{9D8B030D-6E8A-4147-A177-3AD203B41FA5}">
                      <a16:colId xmlns:a16="http://schemas.microsoft.com/office/drawing/2014/main" xmlns="" val="20002"/>
                    </a:ext>
                  </a:extLst>
                </a:gridCol>
                <a:gridCol w="1599293">
                  <a:extLst>
                    <a:ext uri="{9D8B030D-6E8A-4147-A177-3AD203B41FA5}">
                      <a16:colId xmlns:a16="http://schemas.microsoft.com/office/drawing/2014/main" xmlns="" val="20003"/>
                    </a:ext>
                  </a:extLst>
                </a:gridCol>
                <a:gridCol w="1335314">
                  <a:extLst>
                    <a:ext uri="{9D8B030D-6E8A-4147-A177-3AD203B41FA5}">
                      <a16:colId xmlns:a16="http://schemas.microsoft.com/office/drawing/2014/main" xmlns="" val="20004"/>
                    </a:ext>
                  </a:extLst>
                </a:gridCol>
                <a:gridCol w="1656443">
                  <a:extLst>
                    <a:ext uri="{9D8B030D-6E8A-4147-A177-3AD203B41FA5}">
                      <a16:colId xmlns:a16="http://schemas.microsoft.com/office/drawing/2014/main" xmlns="" val="20005"/>
                    </a:ext>
                  </a:extLst>
                </a:gridCol>
              </a:tblGrid>
              <a:tr h="94802">
                <a:tc>
                  <a:txBody>
                    <a:bodyPr/>
                    <a:lstStyle/>
                    <a:p>
                      <a:pPr marL="21590" algn="l">
                        <a:lnSpc>
                          <a:spcPct val="107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PERFORMANCE INDICATOR</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561" marR="3561"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l">
                        <a:lnSpc>
                          <a:spcPct val="107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2019/20 Annual Target</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561" marR="3561"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i="0" u="none" strike="noStrike" cap="none" spc="0" baseline="0" dirty="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rPr>
                        <a:t>QUARTERLY MILESTONES</a:t>
                      </a: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ACTUAL QUARTERLY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YEAR-TO-DATE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REASONS FOR VARIANCE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extLst>
                  <a:ext uri="{0D108BD9-81ED-4DB2-BD59-A6C34878D82A}">
                    <a16:rowId xmlns:a16="http://schemas.microsoft.com/office/drawing/2014/main" xmlns="" val="10000"/>
                  </a:ext>
                </a:extLst>
              </a:tr>
              <a:tr h="726939">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Number of municipalities supported to integrate enterprise and co-operatives development and support into their Plans.</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Five (5) municipalities supported to integrate enterprise and co-operatives development and support into their Plans.</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Plan of action for five (5) municipalities developed.</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10000"/>
                        </a:lnSpc>
                        <a:spcBef>
                          <a:spcPts val="400"/>
                        </a:spcBef>
                        <a:spcAft>
                          <a:spcPts val="400"/>
                        </a:spcAft>
                      </a:pPr>
                      <a:r>
                        <a:rPr lang="en-ZA" sz="1100" b="1"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Target Achieved:</a:t>
                      </a:r>
                    </a:p>
                    <a:p>
                      <a:pPr algn="l">
                        <a:lnSpc>
                          <a:spcPct val="110000"/>
                        </a:lnSpc>
                        <a:spcBef>
                          <a:spcPts val="400"/>
                        </a:spcBef>
                        <a:spcAft>
                          <a:spcPts val="400"/>
                        </a:spcAft>
                      </a:pPr>
                      <a:r>
                        <a:rPr lang="en-ZA"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The draft action plan for five (5) municipalities were developed.</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10000"/>
                        </a:lnSpc>
                        <a:spcBef>
                          <a:spcPts val="400"/>
                        </a:spcBef>
                        <a:spcAft>
                          <a:spcPts val="40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The draft action plan for five (5) municipalities developed.</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smtClean="0">
                          <a:effectLst/>
                          <a:latin typeface="Arial" panose="020B0604020202020204" pitchFamily="34" charset="0"/>
                          <a:ea typeface="Calibri" panose="020F0502020204030204" pitchFamily="34" charset="0"/>
                          <a:cs typeface="Arial" panose="020B0604020202020204" pitchFamily="34" charset="0"/>
                        </a:rPr>
                        <a:t>N/A</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1"/>
                  </a:ext>
                </a:extLst>
              </a:tr>
              <a:tr h="1795272">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Mid-Term review of the Co-operatives Strategy.</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Mid-Term review of the Co-operatives Strategy undertaken.</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Terms of reference for the Mid-term review developed. </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r>
                        <a:rPr lang="en-ZA" sz="1100" b="1" dirty="0" smtClean="0">
                          <a:effectLst/>
                        </a:rPr>
                        <a:t>Target Achieved</a:t>
                      </a:r>
                    </a:p>
                    <a:p>
                      <a:pPr marL="0" marR="0" lvl="0" indent="0" algn="l" defTabSz="914400" rtl="0" eaLnBrk="1" fontAlgn="auto" latinLnBrk="0" hangingPunct="1">
                        <a:lnSpc>
                          <a:spcPct val="107000"/>
                        </a:lnSpc>
                        <a:spcBef>
                          <a:spcPts val="400"/>
                        </a:spcBef>
                        <a:spcAft>
                          <a:spcPts val="40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Terms of reference for the Mid-term review developed. </a:t>
                      </a:r>
                    </a:p>
                    <a:p>
                      <a:pPr algn="l"/>
                      <a:endParaRPr lang="en-ZA" sz="1100" dirty="0" smtClean="0">
                        <a:effectLst/>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marL="0" marR="0" indent="0" algn="l" defTabSz="914400" rtl="0" eaLnBrk="1" fontAlgn="auto" latinLnBrk="0" hangingPunct="1">
                        <a:lnSpc>
                          <a:spcPct val="107000"/>
                        </a:lnSpc>
                        <a:spcBef>
                          <a:spcPts val="400"/>
                        </a:spcBef>
                        <a:spcAft>
                          <a:spcPts val="400"/>
                        </a:spcAft>
                        <a:buClrTx/>
                        <a:buSzTx/>
                        <a:buFontTx/>
                        <a:buNone/>
                        <a:tabLst/>
                        <a:defRPr/>
                      </a:pPr>
                      <a:r>
                        <a:rPr lang="en-ZA" sz="1100" dirty="0" smtClean="0">
                          <a:effectLst/>
                          <a:latin typeface="Arial" panose="020B0604020202020204" pitchFamily="34" charset="0"/>
                          <a:ea typeface="Calibri" panose="020F0502020204030204" pitchFamily="34" charset="0"/>
                        </a:rPr>
                        <a:t>The TOR were submitted to the Bid Specification Committee on the 4</a:t>
                      </a:r>
                      <a:r>
                        <a:rPr lang="en-ZA" sz="1100" baseline="30000" dirty="0" smtClean="0">
                          <a:effectLst/>
                          <a:latin typeface="Arial" panose="020B0604020202020204" pitchFamily="34" charset="0"/>
                          <a:ea typeface="Calibri" panose="020F0502020204030204" pitchFamily="34" charset="0"/>
                        </a:rPr>
                        <a:t>th</a:t>
                      </a:r>
                      <a:r>
                        <a:rPr lang="en-ZA" sz="1100" dirty="0" smtClean="0">
                          <a:effectLst/>
                          <a:latin typeface="Arial" panose="020B0604020202020204" pitchFamily="34" charset="0"/>
                          <a:ea typeface="Calibri" panose="020F0502020204030204" pitchFamily="34" charset="0"/>
                        </a:rPr>
                        <a:t> June 2019 and were approved with amendments.  The Submission for presentation to the BAC is on route</a:t>
                      </a:r>
                      <a:r>
                        <a:rPr lang="en-ZA" sz="1100" dirty="0">
                          <a:effectLst/>
                          <a:latin typeface="Arial" panose="020B0604020202020204" pitchFamily="34" charset="0"/>
                          <a:ea typeface="Calibri" panose="020F0502020204030204" pitchFamily="34" charset="0"/>
                          <a:cs typeface="Arial" panose="020B0604020202020204" pitchFamily="34" charset="0"/>
                        </a:rPr>
                        <a:t>.</a:t>
                      </a:r>
                      <a:endParaRPr lang="en-ZA" sz="1100" dirty="0" smtClean="0">
                        <a:effectLst/>
                        <a:latin typeface="Arial" panose="020B0604020202020204" pitchFamily="34" charset="0"/>
                        <a:ea typeface="Calibri" panose="020F0502020204030204" pitchFamily="34" charset="0"/>
                        <a:cs typeface="Arial" panose="020B0604020202020204" pitchFamily="34" charset="0"/>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smtClean="0">
                          <a:effectLst/>
                          <a:latin typeface="Arial" panose="020B0604020202020204" pitchFamily="34" charset="0"/>
                          <a:ea typeface="Calibri" panose="020F0502020204030204" pitchFamily="34" charset="0"/>
                          <a:cs typeface="Arial" panose="020B0604020202020204" pitchFamily="34" charset="0"/>
                        </a:rPr>
                        <a:t>N/A</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2"/>
                  </a:ext>
                </a:extLst>
              </a:tr>
              <a:tr h="704850">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National Co-operative Summit convened.</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One (1) National Co-operative Summit convened per annum.</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Concept Document and project plan approved.</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b="1" dirty="0" smtClean="0">
                          <a:effectLst/>
                          <a:latin typeface="Arial" panose="020B0604020202020204" pitchFamily="34" charset="0"/>
                          <a:ea typeface="Calibri" panose="020F0502020204030204" pitchFamily="34" charset="0"/>
                          <a:cs typeface="Arial" panose="020B0604020202020204" pitchFamily="34" charset="0"/>
                        </a:rPr>
                        <a:t>Target Achieved:</a:t>
                      </a:r>
                    </a:p>
                    <a:p>
                      <a:pPr marL="0" marR="0" lvl="0" indent="0" algn="l" defTabSz="914400" rtl="0" eaLnBrk="1" fontAlgn="auto" latinLnBrk="0" hangingPunct="1">
                        <a:lnSpc>
                          <a:spcPct val="107000"/>
                        </a:lnSpc>
                        <a:spcBef>
                          <a:spcPts val="400"/>
                        </a:spcBef>
                        <a:spcAft>
                          <a:spcPts val="40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Concept Document and project plan approved.</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marL="0" marR="0" lvl="0" indent="0" algn="l" defTabSz="914400" rtl="0" latinLnBrk="0">
                        <a:lnSpc>
                          <a:spcPct val="100000"/>
                        </a:lnSpc>
                        <a:spcAft>
                          <a:spcPts val="0"/>
                        </a:spcAft>
                        <a:buClrTx/>
                        <a:buSzTx/>
                        <a:buFontTx/>
                        <a:buNone/>
                        <a:tabLst/>
                      </a:pPr>
                      <a:r>
                        <a:rPr lang="en-ZA"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The Concept Document and project plan have been approved.</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N/A</a:t>
                      </a:r>
                      <a:endPar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936985381"/>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0" name="Picture 6" descr="Picture 6"/>
          <p:cNvPicPr>
            <a:picLocks noChangeAspect="1"/>
          </p:cNvPicPr>
          <p:nvPr/>
        </p:nvPicPr>
        <p:blipFill>
          <a:blip r:embed="rId2" cstate="print">
            <a:extLst/>
          </a:blip>
          <a:srcRect t="24292" b="22405"/>
          <a:stretch>
            <a:fillRect/>
          </a:stretch>
        </p:blipFill>
        <p:spPr>
          <a:xfrm>
            <a:off x="179511" y="6219825"/>
            <a:ext cx="1420689" cy="570325"/>
          </a:xfrm>
          <a:prstGeom prst="rect">
            <a:avLst/>
          </a:prstGeom>
          <a:ln w="12700">
            <a:miter lim="400000"/>
          </a:ln>
        </p:spPr>
      </p:pic>
      <p:sp>
        <p:nvSpPr>
          <p:cNvPr id="651" name="Slide Number Placeholder 2"/>
          <p:cNvSpPr>
            <a:spLocks noGrp="1"/>
          </p:cNvSpPr>
          <p:nvPr>
            <p:ph type="sldNum" sz="quarter" idx="2"/>
          </p:nvPr>
        </p:nvSpPr>
        <p:spPr>
          <a:xfrm>
            <a:off x="8502739" y="6404292"/>
            <a:ext cx="184061"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21</a:t>
            </a:fld>
            <a:endParaRPr dirty="0"/>
          </a:p>
        </p:txBody>
      </p:sp>
      <p:sp>
        <p:nvSpPr>
          <p:cNvPr id="652" name="Title 1"/>
          <p:cNvSpPr>
            <a:spLocks noGrp="1"/>
          </p:cNvSpPr>
          <p:nvPr>
            <p:ph type="title"/>
          </p:nvPr>
        </p:nvSpPr>
        <p:spPr>
          <a:xfrm>
            <a:off x="0" y="1"/>
            <a:ext cx="9144000" cy="619432"/>
          </a:xfrm>
          <a:prstGeom prst="rect">
            <a:avLst/>
          </a:prstGeom>
          <a:solidFill>
            <a:srgbClr val="C3D69B"/>
          </a:solidFill>
          <a:effectLst>
            <a:outerShdw blurRad="50800" dist="50800" dir="5400000" rotWithShape="0">
              <a:schemeClr val="accent6"/>
            </a:outerShdw>
          </a:effectLst>
        </p:spPr>
        <p:txBody>
          <a:bodyPr>
            <a:noAutofit/>
          </a:bodyPr>
          <a:lstStyle>
            <a:lvl1pPr algn="r">
              <a:defRPr sz="3600">
                <a:latin typeface="Arial"/>
                <a:ea typeface="Arial"/>
                <a:cs typeface="Arial"/>
                <a:sym typeface="Arial"/>
              </a:defRPr>
            </a:lvl1pPr>
          </a:lstStyle>
          <a:p>
            <a:r>
              <a:rPr lang="en-ZA" dirty="0">
                <a:latin typeface="Arial" panose="020B0604020202020204" pitchFamily="34" charset="0"/>
                <a:cs typeface="Arial" panose="020B0604020202020204" pitchFamily="34" charset="0"/>
                <a:sym typeface="Calibri"/>
              </a:rPr>
              <a:t>PERFORMANCE AGAINST APP</a:t>
            </a:r>
            <a:r>
              <a:rPr lang="en-ZA" dirty="0">
                <a:latin typeface="Arial" panose="020B0604020202020204" pitchFamily="34" charset="0"/>
                <a:ea typeface="Calibri" panose="020F0502020204030204" pitchFamily="34" charset="0"/>
                <a:cs typeface="Arial" panose="020B0604020202020204" pitchFamily="34" charset="0"/>
                <a:sym typeface="Calibri"/>
              </a:rPr>
              <a:t> </a:t>
            </a:r>
            <a:r>
              <a:rPr lang="en-ZA" dirty="0" smtClean="0">
                <a:latin typeface="Arial" panose="020B0604020202020204" pitchFamily="34" charset="0"/>
                <a:ea typeface="Calibri" panose="020F0502020204030204" pitchFamily="34" charset="0"/>
                <a:cs typeface="Arial" panose="020B0604020202020204" pitchFamily="34" charset="0"/>
                <a:sym typeface="Calibri"/>
              </a:rPr>
              <a:t>2019/20</a:t>
            </a:r>
            <a:endParaRPr sz="2400" dirty="0">
              <a:latin typeface="Arial" panose="020B0604020202020204" pitchFamily="34" charset="0"/>
              <a:ea typeface="+mn-ea"/>
              <a:cs typeface="Arial" panose="020B0604020202020204" pitchFamily="34" charset="0"/>
              <a:sym typeface="Calibri"/>
            </a:endParaRPr>
          </a:p>
        </p:txBody>
      </p:sp>
      <p:sp>
        <p:nvSpPr>
          <p:cNvPr id="12" name="Rectangle 7"/>
          <p:cNvSpPr>
            <a:spLocks noChangeArrowheads="1"/>
          </p:cNvSpPr>
          <p:nvPr/>
        </p:nvSpPr>
        <p:spPr bwMode="auto">
          <a:xfrm>
            <a:off x="2168525" y="767896"/>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sz="1800" b="0" i="0" u="none" strike="noStrike" cap="none" normalizeH="0" baseline="0">
                <a:ln>
                  <a:noFill/>
                </a:ln>
                <a:solidFill>
                  <a:schemeClr val="tx1"/>
                </a:solidFill>
                <a:effectLst/>
                <a:latin typeface="Arial" panose="020B0604020202020204" pitchFamily="34" charset="0"/>
              </a:rPr>
              <a:t/>
            </a:r>
            <a:br>
              <a:rPr kumimoji="0" lang="en-ZA" sz="1800" b="0" i="0" u="none" strike="noStrike" cap="none" normalizeH="0" baseline="0">
                <a:ln>
                  <a:noFill/>
                </a:ln>
                <a:solidFill>
                  <a:schemeClr val="tx1"/>
                </a:solidFill>
                <a:effectLst/>
                <a:latin typeface="Arial" panose="020B0604020202020204" pitchFamily="34" charset="0"/>
              </a:rPr>
            </a:br>
            <a:endParaRPr kumimoji="0" lang="en-ZA"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1095237627"/>
              </p:ext>
            </p:extLst>
          </p:nvPr>
        </p:nvGraphicFramePr>
        <p:xfrm>
          <a:off x="76198" y="767896"/>
          <a:ext cx="8943977" cy="4030980"/>
        </p:xfrm>
        <a:graphic>
          <a:graphicData uri="http://schemas.openxmlformats.org/drawingml/2006/table">
            <a:tbl>
              <a:tblPr firstRow="1" firstCol="1" bandRow="1"/>
              <a:tblGrid>
                <a:gridCol w="1371602">
                  <a:extLst>
                    <a:ext uri="{9D8B030D-6E8A-4147-A177-3AD203B41FA5}">
                      <a16:colId xmlns:a16="http://schemas.microsoft.com/office/drawing/2014/main" xmlns="" val="20000"/>
                    </a:ext>
                  </a:extLst>
                </a:gridCol>
                <a:gridCol w="1600200">
                  <a:extLst>
                    <a:ext uri="{9D8B030D-6E8A-4147-A177-3AD203B41FA5}">
                      <a16:colId xmlns:a16="http://schemas.microsoft.com/office/drawing/2014/main" xmlns="" val="20001"/>
                    </a:ext>
                  </a:extLst>
                </a:gridCol>
                <a:gridCol w="1381125">
                  <a:extLst>
                    <a:ext uri="{9D8B030D-6E8A-4147-A177-3AD203B41FA5}">
                      <a16:colId xmlns:a16="http://schemas.microsoft.com/office/drawing/2014/main" xmlns="" val="20002"/>
                    </a:ext>
                  </a:extLst>
                </a:gridCol>
                <a:gridCol w="1447800">
                  <a:extLst>
                    <a:ext uri="{9D8B030D-6E8A-4147-A177-3AD203B41FA5}">
                      <a16:colId xmlns:a16="http://schemas.microsoft.com/office/drawing/2014/main" xmlns="" val="20003"/>
                    </a:ext>
                  </a:extLst>
                </a:gridCol>
                <a:gridCol w="1676400">
                  <a:extLst>
                    <a:ext uri="{9D8B030D-6E8A-4147-A177-3AD203B41FA5}">
                      <a16:colId xmlns:a16="http://schemas.microsoft.com/office/drawing/2014/main" xmlns="" val="20004"/>
                    </a:ext>
                  </a:extLst>
                </a:gridCol>
                <a:gridCol w="1466850">
                  <a:extLst>
                    <a:ext uri="{9D8B030D-6E8A-4147-A177-3AD203B41FA5}">
                      <a16:colId xmlns:a16="http://schemas.microsoft.com/office/drawing/2014/main" xmlns="" val="20005"/>
                    </a:ext>
                  </a:extLst>
                </a:gridCol>
              </a:tblGrid>
              <a:tr h="94802">
                <a:tc>
                  <a:txBody>
                    <a:bodyPr/>
                    <a:lstStyle/>
                    <a:p>
                      <a:pPr marL="21590"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PERFORMANCE INDICATOR</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561" marR="3561"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2019/20 Annual Target</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561" marR="3561"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i="0" u="none" strike="noStrike" cap="none" spc="0" baseline="0" dirty="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rPr>
                        <a:t>QUARTERLY MILESTONES</a:t>
                      </a: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ACTUAL QUARTERLY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YEAR-TO-DATE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REASONS FOR VARIANCE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extLst>
                  <a:ext uri="{0D108BD9-81ED-4DB2-BD59-A6C34878D82A}">
                    <a16:rowId xmlns:a16="http://schemas.microsoft.com/office/drawing/2014/main" xmlns="" val="10000"/>
                  </a:ext>
                </a:extLst>
              </a:tr>
              <a:tr h="1528721">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International Co-operatives Day (ICD) event hosted.</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One (1) International Co-operatives Day (ICD) event hosted.</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Stakeholder consultations towards the ICD held</a:t>
                      </a:r>
                    </a:p>
                    <a:p>
                      <a:pPr algn="l">
                        <a:lnSpc>
                          <a:spcPct val="107000"/>
                        </a:lnSpc>
                        <a:spcBef>
                          <a:spcPts val="400"/>
                        </a:spcBef>
                        <a:spcAft>
                          <a:spcPts val="400"/>
                        </a:spcAft>
                      </a:pPr>
                      <a:r>
                        <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ICD Concept Paper and Project Plan approved.</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indent="0" algn="l" defTabSz="914400" rtl="0" latinLnBrk="0">
                        <a:lnSpc>
                          <a:spcPct val="107000"/>
                        </a:lnSpc>
                        <a:spcBef>
                          <a:spcPts val="400"/>
                        </a:spcBef>
                        <a:spcAft>
                          <a:spcPts val="400"/>
                        </a:spcAft>
                        <a:buClrTx/>
                        <a:buSzTx/>
                        <a:buFontTx/>
                        <a:buNone/>
                        <a:tabLst/>
                      </a:pPr>
                      <a:r>
                        <a:rPr lang="en-ZA" sz="1100" b="1"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Target Achieved:</a:t>
                      </a:r>
                    </a:p>
                    <a:p>
                      <a:pPr marL="0" marR="0" lvl="0" indent="0" algn="l" defTabSz="914400" rtl="0" eaLnBrk="1" fontAlgn="auto" latinLnBrk="0" hangingPunct="1">
                        <a:lnSpc>
                          <a:spcPct val="107000"/>
                        </a:lnSpc>
                        <a:spcBef>
                          <a:spcPts val="400"/>
                        </a:spcBef>
                        <a:spcAft>
                          <a:spcPts val="40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Stakeholder consultations towards the ICD held.</a:t>
                      </a:r>
                    </a:p>
                    <a:p>
                      <a:pPr marL="0" marR="0" lvl="0" indent="0" algn="l" defTabSz="914400" rtl="0" eaLnBrk="1" fontAlgn="auto" latinLnBrk="0" hangingPunct="1">
                        <a:lnSpc>
                          <a:spcPct val="107000"/>
                        </a:lnSpc>
                        <a:spcBef>
                          <a:spcPts val="400"/>
                        </a:spcBef>
                        <a:spcAft>
                          <a:spcPts val="40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ICD Concept Paper and Project Plan approved.</a:t>
                      </a:r>
                    </a:p>
                    <a:p>
                      <a:pPr marL="0" marR="0" indent="0" algn="l" defTabSz="914400" rtl="0" latinLnBrk="0">
                        <a:lnSpc>
                          <a:spcPct val="107000"/>
                        </a:lnSpc>
                        <a:spcBef>
                          <a:spcPts val="400"/>
                        </a:spcBef>
                        <a:spcAft>
                          <a:spcPts val="400"/>
                        </a:spcAft>
                        <a:buClrTx/>
                        <a:buSzTx/>
                        <a:buFontTx/>
                        <a:buNone/>
                        <a:tabLst/>
                      </a:pPr>
                      <a:endParaRPr lang="en-ZA" sz="1100" b="1"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7000"/>
                        </a:lnSpc>
                        <a:spcBef>
                          <a:spcPts val="400"/>
                        </a:spcBef>
                        <a:spcAft>
                          <a:spcPts val="40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Co-hosting agreement letter with GEDD drafted and being adjusted to incorporate summit.</a:t>
                      </a:r>
                    </a:p>
                    <a:p>
                      <a:pPr marL="0" marR="0" lvl="0" indent="0" algn="l" defTabSz="914400" rtl="0" eaLnBrk="1" fontAlgn="auto" latinLnBrk="0" hangingPunct="1">
                        <a:lnSpc>
                          <a:spcPct val="100000"/>
                        </a:lnSpc>
                        <a:spcBef>
                          <a:spcPts val="0"/>
                        </a:spcBef>
                        <a:spcAft>
                          <a:spcPts val="600"/>
                        </a:spcAft>
                        <a:buClrTx/>
                        <a:buSzTx/>
                        <a:buFontTx/>
                        <a:buNone/>
                        <a:tabLst/>
                        <a:defRPr/>
                      </a:pPr>
                      <a:r>
                        <a:rPr lang="en-ZA" sz="1100" b="0" i="0" u="none" strike="noStrike" cap="none" spc="0" baseline="0" noProof="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Co-operatives engaged on joint undertaking and postponement.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100" b="0" i="0" u="none" strike="noStrike" cap="none" spc="0" baseline="0" noProof="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Letters to provinces dispatched.</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5080" indent="-5080" algn="l">
                        <a:spcAft>
                          <a:spcPts val="0"/>
                        </a:spcAft>
                        <a:tabLst>
                          <a:tab pos="540385" algn="l"/>
                        </a:tabLst>
                      </a:pPr>
                      <a:r>
                        <a:rPr lang="en-ZA"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N/A</a:t>
                      </a:r>
                      <a:endPar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1"/>
                  </a:ext>
                </a:extLst>
              </a:tr>
              <a:tr h="1528721">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Assessment Report of co-operatives funded by the Department and its Agencies.</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Annual assessment of co-operatives funded by the Department and its Agencies undertaken.</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Annual Assessment project plan developed. </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r>
                        <a:rPr lang="en-ZA" sz="1100" b="1" dirty="0" smtClean="0">
                          <a:effectLst/>
                          <a:latin typeface="Arial" panose="020B0604020202020204" pitchFamily="34" charset="0"/>
                          <a:ea typeface="Calibri" panose="020F0502020204030204" pitchFamily="34" charset="0"/>
                        </a:rPr>
                        <a:t>Target Achieved:</a:t>
                      </a:r>
                    </a:p>
                    <a:p>
                      <a:pPr marL="0" marR="0" lvl="0" indent="0" algn="l" defTabSz="914400" rtl="0" eaLnBrk="1" fontAlgn="auto" latinLnBrk="0" hangingPunct="1">
                        <a:lnSpc>
                          <a:spcPct val="107000"/>
                        </a:lnSpc>
                        <a:spcBef>
                          <a:spcPts val="400"/>
                        </a:spcBef>
                        <a:spcAft>
                          <a:spcPts val="40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Annual Assessment project plan developed. </a:t>
                      </a:r>
                    </a:p>
                    <a:p>
                      <a:pPr algn="l"/>
                      <a:endParaRPr lang="en-ZA" sz="1100" dirty="0" smtClean="0">
                        <a:effectLst/>
                        <a:latin typeface="Arial" panose="020B0604020202020204" pitchFamily="34" charset="0"/>
                        <a:ea typeface="Calibri" panose="020F0502020204030204" pitchFamily="34" charset="0"/>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marL="0" marR="0" indent="0" algn="l" defTabSz="914400" rtl="0" eaLnBrk="1" fontAlgn="auto" latinLnBrk="0" hangingPunct="1">
                        <a:lnSpc>
                          <a:spcPct val="107000"/>
                        </a:lnSpc>
                        <a:spcBef>
                          <a:spcPts val="400"/>
                        </a:spcBef>
                        <a:spcAft>
                          <a:spcPts val="400"/>
                        </a:spcAft>
                        <a:buClrTx/>
                        <a:buSzTx/>
                        <a:buFontTx/>
                        <a:buNone/>
                        <a:tabLst/>
                        <a:defRPr/>
                      </a:pPr>
                      <a:r>
                        <a:rPr lang="en-ZA" sz="1100" dirty="0" smtClean="0">
                          <a:effectLst/>
                          <a:latin typeface="Arial" panose="020B0604020202020204" pitchFamily="34" charset="0"/>
                          <a:ea typeface="Calibri" panose="020F0502020204030204" pitchFamily="34" charset="0"/>
                        </a:rPr>
                        <a:t>The Project Plan has been developed and approved by the Director-General.</a:t>
                      </a:r>
                    </a:p>
                    <a:p>
                      <a:pPr marL="0" marR="0" indent="0" algn="l" defTabSz="914400" rtl="0" eaLnBrk="1" fontAlgn="auto" latinLnBrk="0" hangingPunct="1">
                        <a:lnSpc>
                          <a:spcPct val="107000"/>
                        </a:lnSpc>
                        <a:spcBef>
                          <a:spcPts val="400"/>
                        </a:spcBef>
                        <a:spcAft>
                          <a:spcPts val="400"/>
                        </a:spcAft>
                        <a:buClrTx/>
                        <a:buSzTx/>
                        <a:buFontTx/>
                        <a:buNone/>
                        <a:tabLst/>
                        <a:defRPr/>
                      </a:pPr>
                      <a:r>
                        <a:rPr lang="en-ZA" sz="1100" dirty="0" smtClean="0">
                          <a:effectLst/>
                          <a:latin typeface="Arial" panose="020B0604020202020204" pitchFamily="34" charset="0"/>
                          <a:ea typeface="Calibri" panose="020F0502020204030204" pitchFamily="34" charset="0"/>
                        </a:rPr>
                        <a:t>  Submission for the roll-out of the project is being finalised and will routed for approval before the end of the quarter.</a:t>
                      </a:r>
                      <a:endParaRPr lang="en-ZA" sz="1100" b="0" i="0" u="none" strike="noStrike" cap="none" spc="0" baseline="0" noProof="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5080" indent="-5080" algn="l">
                        <a:spcAft>
                          <a:spcPts val="0"/>
                        </a:spcAft>
                        <a:tabLst>
                          <a:tab pos="540385" algn="l"/>
                        </a:tabLst>
                      </a:pPr>
                      <a:r>
                        <a:rPr lang="en-ZA"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N/A</a:t>
                      </a:r>
                      <a:endPar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2508528812"/>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0" name="Picture 6" descr="Picture 6"/>
          <p:cNvPicPr>
            <a:picLocks noChangeAspect="1"/>
          </p:cNvPicPr>
          <p:nvPr/>
        </p:nvPicPr>
        <p:blipFill>
          <a:blip r:embed="rId2" cstate="print">
            <a:extLst/>
          </a:blip>
          <a:srcRect t="24292" b="22405"/>
          <a:stretch>
            <a:fillRect/>
          </a:stretch>
        </p:blipFill>
        <p:spPr>
          <a:xfrm>
            <a:off x="179511" y="6219825"/>
            <a:ext cx="1420689" cy="570325"/>
          </a:xfrm>
          <a:prstGeom prst="rect">
            <a:avLst/>
          </a:prstGeom>
          <a:ln w="12700">
            <a:miter lim="400000"/>
          </a:ln>
        </p:spPr>
      </p:pic>
      <p:sp>
        <p:nvSpPr>
          <p:cNvPr id="651" name="Slide Number Placeholder 2"/>
          <p:cNvSpPr>
            <a:spLocks noGrp="1"/>
          </p:cNvSpPr>
          <p:nvPr>
            <p:ph type="sldNum" sz="quarter" idx="2"/>
          </p:nvPr>
        </p:nvSpPr>
        <p:spPr>
          <a:xfrm>
            <a:off x="8502739" y="6404292"/>
            <a:ext cx="184061"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22</a:t>
            </a:fld>
            <a:endParaRPr dirty="0"/>
          </a:p>
        </p:txBody>
      </p:sp>
      <p:sp>
        <p:nvSpPr>
          <p:cNvPr id="652" name="Title 1"/>
          <p:cNvSpPr>
            <a:spLocks noGrp="1"/>
          </p:cNvSpPr>
          <p:nvPr>
            <p:ph type="title"/>
          </p:nvPr>
        </p:nvSpPr>
        <p:spPr>
          <a:xfrm>
            <a:off x="0" y="1"/>
            <a:ext cx="9144000" cy="619432"/>
          </a:xfrm>
          <a:prstGeom prst="rect">
            <a:avLst/>
          </a:prstGeom>
          <a:solidFill>
            <a:srgbClr val="C3D69B"/>
          </a:solidFill>
          <a:effectLst>
            <a:outerShdw blurRad="50800" dist="50800" dir="5400000" rotWithShape="0">
              <a:schemeClr val="accent6"/>
            </a:outerShdw>
          </a:effectLst>
        </p:spPr>
        <p:txBody>
          <a:bodyPr>
            <a:noAutofit/>
          </a:bodyPr>
          <a:lstStyle>
            <a:lvl1pPr algn="r">
              <a:defRPr sz="3600">
                <a:latin typeface="Arial"/>
                <a:ea typeface="Arial"/>
                <a:cs typeface="Arial"/>
                <a:sym typeface="Arial"/>
              </a:defRPr>
            </a:lvl1pPr>
          </a:lstStyle>
          <a:p>
            <a:r>
              <a:rPr lang="en-ZA" dirty="0">
                <a:latin typeface="Arial" panose="020B0604020202020204" pitchFamily="34" charset="0"/>
                <a:cs typeface="Arial" panose="020B0604020202020204" pitchFamily="34" charset="0"/>
                <a:sym typeface="Calibri"/>
              </a:rPr>
              <a:t>PERFORMANCE AGAINST APP</a:t>
            </a:r>
            <a:r>
              <a:rPr lang="en-ZA" dirty="0">
                <a:latin typeface="Arial" panose="020B0604020202020204" pitchFamily="34" charset="0"/>
                <a:ea typeface="Calibri" panose="020F0502020204030204" pitchFamily="34" charset="0"/>
                <a:cs typeface="Arial" panose="020B0604020202020204" pitchFamily="34" charset="0"/>
                <a:sym typeface="Calibri"/>
              </a:rPr>
              <a:t> </a:t>
            </a:r>
            <a:r>
              <a:rPr lang="en-ZA" dirty="0" smtClean="0">
                <a:latin typeface="Arial" panose="020B0604020202020204" pitchFamily="34" charset="0"/>
                <a:ea typeface="Calibri" panose="020F0502020204030204" pitchFamily="34" charset="0"/>
                <a:cs typeface="Arial" panose="020B0604020202020204" pitchFamily="34" charset="0"/>
                <a:sym typeface="Calibri"/>
              </a:rPr>
              <a:t>2019/20</a:t>
            </a:r>
            <a:endParaRPr sz="2400" dirty="0">
              <a:latin typeface="Arial" panose="020B0604020202020204" pitchFamily="34" charset="0"/>
              <a:ea typeface="+mn-ea"/>
              <a:cs typeface="Arial" panose="020B0604020202020204" pitchFamily="34" charset="0"/>
              <a:sym typeface="Calibri"/>
            </a:endParaRPr>
          </a:p>
        </p:txBody>
      </p:sp>
      <p:sp>
        <p:nvSpPr>
          <p:cNvPr id="12" name="Rectangle 7"/>
          <p:cNvSpPr>
            <a:spLocks noChangeArrowheads="1"/>
          </p:cNvSpPr>
          <p:nvPr/>
        </p:nvSpPr>
        <p:spPr bwMode="auto">
          <a:xfrm>
            <a:off x="2168525" y="767896"/>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sz="1800" b="0" i="0" u="none" strike="noStrike" cap="none" normalizeH="0" baseline="0">
                <a:ln>
                  <a:noFill/>
                </a:ln>
                <a:solidFill>
                  <a:schemeClr val="tx1"/>
                </a:solidFill>
                <a:effectLst/>
                <a:latin typeface="Arial" panose="020B0604020202020204" pitchFamily="34" charset="0"/>
              </a:rPr>
              <a:t/>
            </a:r>
            <a:br>
              <a:rPr kumimoji="0" lang="en-ZA" sz="1800" b="0" i="0" u="none" strike="noStrike" cap="none" normalizeH="0" baseline="0">
                <a:ln>
                  <a:noFill/>
                </a:ln>
                <a:solidFill>
                  <a:schemeClr val="tx1"/>
                </a:solidFill>
                <a:effectLst/>
                <a:latin typeface="Arial" panose="020B0604020202020204" pitchFamily="34" charset="0"/>
              </a:rPr>
            </a:br>
            <a:endParaRPr kumimoji="0" lang="en-ZA"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1885181232"/>
              </p:ext>
            </p:extLst>
          </p:nvPr>
        </p:nvGraphicFramePr>
        <p:xfrm>
          <a:off x="85723" y="767896"/>
          <a:ext cx="8943977" cy="5472122"/>
        </p:xfrm>
        <a:graphic>
          <a:graphicData uri="http://schemas.openxmlformats.org/drawingml/2006/table">
            <a:tbl>
              <a:tblPr firstRow="1" firstCol="1" bandRow="1"/>
              <a:tblGrid>
                <a:gridCol w="1504952">
                  <a:extLst>
                    <a:ext uri="{9D8B030D-6E8A-4147-A177-3AD203B41FA5}">
                      <a16:colId xmlns:a16="http://schemas.microsoft.com/office/drawing/2014/main" xmlns="" val="20000"/>
                    </a:ext>
                  </a:extLst>
                </a:gridCol>
                <a:gridCol w="1276350">
                  <a:extLst>
                    <a:ext uri="{9D8B030D-6E8A-4147-A177-3AD203B41FA5}">
                      <a16:colId xmlns:a16="http://schemas.microsoft.com/office/drawing/2014/main" xmlns="" val="20001"/>
                    </a:ext>
                  </a:extLst>
                </a:gridCol>
                <a:gridCol w="1323975">
                  <a:extLst>
                    <a:ext uri="{9D8B030D-6E8A-4147-A177-3AD203B41FA5}">
                      <a16:colId xmlns:a16="http://schemas.microsoft.com/office/drawing/2014/main" xmlns="" val="20002"/>
                    </a:ext>
                  </a:extLst>
                </a:gridCol>
                <a:gridCol w="1562100">
                  <a:extLst>
                    <a:ext uri="{9D8B030D-6E8A-4147-A177-3AD203B41FA5}">
                      <a16:colId xmlns:a16="http://schemas.microsoft.com/office/drawing/2014/main" xmlns="" val="20003"/>
                    </a:ext>
                  </a:extLst>
                </a:gridCol>
                <a:gridCol w="1762125">
                  <a:extLst>
                    <a:ext uri="{9D8B030D-6E8A-4147-A177-3AD203B41FA5}">
                      <a16:colId xmlns:a16="http://schemas.microsoft.com/office/drawing/2014/main" xmlns="" val="20004"/>
                    </a:ext>
                  </a:extLst>
                </a:gridCol>
                <a:gridCol w="1514475">
                  <a:extLst>
                    <a:ext uri="{9D8B030D-6E8A-4147-A177-3AD203B41FA5}">
                      <a16:colId xmlns:a16="http://schemas.microsoft.com/office/drawing/2014/main" xmlns="" val="20005"/>
                    </a:ext>
                  </a:extLst>
                </a:gridCol>
              </a:tblGrid>
              <a:tr h="94802">
                <a:tc>
                  <a:txBody>
                    <a:bodyPr/>
                    <a:lstStyle/>
                    <a:p>
                      <a:pPr marL="21590" algn="l">
                        <a:lnSpc>
                          <a:spcPct val="107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PERFORMANCE INDICATOR</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561" marR="3561"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l">
                        <a:lnSpc>
                          <a:spcPct val="107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2019/20 Annual Target</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561" marR="3561"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i="0" u="none" strike="noStrike" cap="none" spc="0" baseline="0" dirty="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rPr>
                        <a:t>QUARTERLY MILESTONES</a:t>
                      </a: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ACTUAL QUARTERLY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YEAR-TO-DATE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REASONS FOR VARIANCE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extLst>
                  <a:ext uri="{0D108BD9-81ED-4DB2-BD59-A6C34878D82A}">
                    <a16:rowId xmlns:a16="http://schemas.microsoft.com/office/drawing/2014/main" xmlns="" val="10000"/>
                  </a:ext>
                </a:extLst>
              </a:tr>
              <a:tr h="514642">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Co-operatives supported financially through the CIS to the value of the R’ million.</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Co-operatives supported financially through the CIS to the value of the R87.9 million.</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Co-operatives supported financially through the CIS to the value of the R22 million.</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ZA" sz="1100" b="1" i="0" u="none" strike="noStrike" cap="none" spc="0" baseline="0" noProof="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Not Achieved:</a:t>
                      </a:r>
                    </a:p>
                    <a:p>
                      <a:pPr marL="0" marR="0" lvl="0" indent="0" algn="l" defTabSz="914400" rtl="0" eaLnBrk="1" fontAlgn="auto" latinLnBrk="0" hangingPunct="1">
                        <a:lnSpc>
                          <a:spcPct val="107000"/>
                        </a:lnSpc>
                        <a:spcBef>
                          <a:spcPts val="0"/>
                        </a:spcBef>
                        <a:spcAft>
                          <a:spcPts val="600"/>
                        </a:spcAft>
                        <a:buClrTx/>
                        <a:buSzTx/>
                        <a:buFontTx/>
                        <a:buNone/>
                        <a:tabLst/>
                        <a:defRPr/>
                      </a:pPr>
                      <a:r>
                        <a:rPr lang="en-ZA"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The CIS unit has only disbursed R6, 7 million (30%) million out of a possible R21, 98 million is a variance of R15, 3 million (70%) which the unit anticipates to have submitted to finance unit by 30 June 2019.</a:t>
                      </a:r>
                      <a:endPar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0000"/>
                    </a:solidFill>
                  </a:tcPr>
                </a:tc>
                <a:tc>
                  <a:txBody>
                    <a:bodyPr/>
                    <a:lstStyle/>
                    <a:p>
                      <a:pPr marL="0" marR="0" lvl="0" indent="0" algn="l" defTabSz="914400" rtl="0" eaLnBrk="1" fontAlgn="auto" latinLnBrk="0" hangingPunct="1">
                        <a:lnSpc>
                          <a:spcPct val="107000"/>
                        </a:lnSpc>
                        <a:spcBef>
                          <a:spcPts val="400"/>
                        </a:spcBef>
                        <a:spcAft>
                          <a:spcPts val="40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Co-operatives supported financially through the CIS to the value of the R6.7 million.</a:t>
                      </a:r>
                    </a:p>
                    <a:p>
                      <a:pPr algn="l">
                        <a:lnSpc>
                          <a:spcPct val="107000"/>
                        </a:lnSpc>
                        <a:spcBef>
                          <a:spcPts val="400"/>
                        </a:spcBef>
                        <a:spcAft>
                          <a:spcPts val="400"/>
                        </a:spcAft>
                      </a:pPr>
                      <a:endPar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102870" algn="l">
                        <a:spcAft>
                          <a:spcPts val="0"/>
                        </a:spcAft>
                      </a:pPr>
                      <a:r>
                        <a:rPr lang="en-GB"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Additional verification checks (CIPC,DPSA, CSD and CIPC) on competing service providers and grant applicants</a:t>
                      </a:r>
                      <a:endParaRPr lang="en-ZA"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p>
                      <a:pPr marL="102870" algn="l">
                        <a:spcAft>
                          <a:spcPts val="0"/>
                        </a:spcAft>
                      </a:pPr>
                      <a:r>
                        <a:rPr lang="en-GB"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-Withdrawal of CIS Claims due to National Treasury Regulations Practice Note 7 of 2009/10.</a:t>
                      </a:r>
                      <a:endPar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1"/>
                  </a:ext>
                </a:extLst>
              </a:tr>
              <a:tr h="926284">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Number of co-operatives supported through training.</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240 co-operatives supported through training.</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indent="0" algn="l" defTabSz="914400" rtl="0" latinLnBrk="0">
                        <a:lnSpc>
                          <a:spcPct val="107000"/>
                        </a:lnSpc>
                        <a:spcBef>
                          <a:spcPts val="400"/>
                        </a:spcBef>
                        <a:spcAft>
                          <a:spcPts val="400"/>
                        </a:spcAft>
                        <a:buClrTx/>
                        <a:buSzTx/>
                        <a:buFontTx/>
                        <a:buNone/>
                        <a:tabLst/>
                      </a:pPr>
                      <a:r>
                        <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40 co-operatives supported through training.</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400"/>
                        </a:spcBef>
                        <a:spcAft>
                          <a:spcPts val="400"/>
                        </a:spcAft>
                        <a:buClrTx/>
                        <a:buSzTx/>
                        <a:buFontTx/>
                        <a:buNone/>
                        <a:tabLst/>
                        <a:defRPr/>
                      </a:pPr>
                      <a:r>
                        <a:rPr lang="en-ZA" sz="1100" b="1" i="0" u="none" strike="noStrike" cap="none" spc="0" baseline="0" noProof="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Target Achieved:</a:t>
                      </a:r>
                    </a:p>
                    <a:p>
                      <a:pPr marL="0" marR="0" lvl="0" indent="0" algn="l" defTabSz="914400" rtl="0" eaLnBrk="1" fontAlgn="auto" latinLnBrk="0" hangingPunct="1">
                        <a:lnSpc>
                          <a:spcPct val="107000"/>
                        </a:lnSpc>
                        <a:spcBef>
                          <a:spcPts val="400"/>
                        </a:spcBef>
                        <a:spcAft>
                          <a:spcPts val="400"/>
                        </a:spcAft>
                        <a:buClrTx/>
                        <a:buSzTx/>
                        <a:buFontTx/>
                        <a:buNone/>
                        <a:tabLst/>
                        <a:defRPr/>
                      </a:pPr>
                      <a:r>
                        <a:rPr lang="en-ZA" sz="1100" b="0" i="0" u="none" strike="noStrike" cap="none" spc="0" baseline="0" noProof="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47 co-operatives supported through training.</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marL="0" marR="0" indent="0" algn="l" defTabSz="914400" rtl="0" latinLnBrk="0">
                        <a:lnSpc>
                          <a:spcPct val="107000"/>
                        </a:lnSpc>
                        <a:spcBef>
                          <a:spcPts val="400"/>
                        </a:spcBef>
                        <a:spcAft>
                          <a:spcPts val="400"/>
                        </a:spcAft>
                        <a:buClrTx/>
                        <a:buSzTx/>
                        <a:buFontTx/>
                        <a:buNone/>
                        <a:tabLst/>
                      </a:pPr>
                      <a:r>
                        <a:rPr lang="en-ZA"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47 Cooperatives Trained</a:t>
                      </a:r>
                      <a:endPar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indent="0" algn="l" defTabSz="914400" rtl="0" latinLnBrk="0">
                        <a:lnSpc>
                          <a:spcPct val="107000"/>
                        </a:lnSpc>
                        <a:spcBef>
                          <a:spcPts val="400"/>
                        </a:spcBef>
                        <a:spcAft>
                          <a:spcPts val="400"/>
                        </a:spcAft>
                        <a:buClrTx/>
                        <a:buSzTx/>
                        <a:buFontTx/>
                        <a:buNone/>
                        <a:tabLst/>
                      </a:pPr>
                      <a:r>
                        <a:rPr lang="en-ZA"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High demand from stakeholders and prioritisation of delivering the training to strategic partners.</a:t>
                      </a:r>
                      <a:endPar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2"/>
                  </a:ext>
                </a:extLst>
              </a:tr>
              <a:tr h="318265">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Rand value of resources leveraged through partnerships with sector stakeholders per annum.</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a:effectLst/>
                          <a:latin typeface="Arial" panose="020B0604020202020204" pitchFamily="34" charset="0"/>
                          <a:ea typeface="Times New Roman" panose="02020603050405020304" pitchFamily="18" charset="0"/>
                          <a:cs typeface="Arial" panose="020B0604020202020204" pitchFamily="34" charset="0"/>
                        </a:rPr>
                        <a:t>R7.5 million worth of resources leveraged through partnerships with sector stakeholders.</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Consultations and negotiations with sector stakeholder.</a:t>
                      </a: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b="1" dirty="0" smtClean="0">
                          <a:effectLst/>
                          <a:latin typeface="Arial" panose="020B0604020202020204" pitchFamily="34" charset="0"/>
                          <a:ea typeface="Calibri" panose="020F0502020204030204" pitchFamily="34" charset="0"/>
                          <a:cs typeface="Arial" panose="020B0604020202020204" pitchFamily="34" charset="0"/>
                        </a:rPr>
                        <a:t>Target Achieved:</a:t>
                      </a:r>
                    </a:p>
                    <a:p>
                      <a:pPr marL="0" marR="0" lvl="0" indent="0" algn="l" defTabSz="914400" rtl="0" eaLnBrk="1" fontAlgn="auto" latinLnBrk="0" hangingPunct="1">
                        <a:lnSpc>
                          <a:spcPct val="107000"/>
                        </a:lnSpc>
                        <a:spcBef>
                          <a:spcPts val="400"/>
                        </a:spcBef>
                        <a:spcAft>
                          <a:spcPts val="40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Consultations and negotiations with sector stakeholder.</a:t>
                      </a:r>
                    </a:p>
                    <a:p>
                      <a:pPr algn="l">
                        <a:lnSpc>
                          <a:spcPct val="107000"/>
                        </a:lnSpc>
                        <a:spcBef>
                          <a:spcPts val="400"/>
                        </a:spcBef>
                        <a:spcAft>
                          <a:spcPts val="400"/>
                        </a:spcAft>
                      </a:pP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algn="l">
                        <a:lnSpc>
                          <a:spcPct val="106000"/>
                        </a:lnSpc>
                        <a:spcBef>
                          <a:spcPts val="400"/>
                        </a:spcBef>
                        <a:spcAft>
                          <a:spcPts val="400"/>
                        </a:spcAft>
                      </a:pPr>
                      <a:r>
                        <a:rPr lang="en-US" sz="1100" dirty="0" smtClean="0">
                          <a:solidFill>
                            <a:srgbClr val="000000"/>
                          </a:solidFill>
                          <a:effectLst/>
                          <a:latin typeface="Arial" panose="020B0604020202020204" pitchFamily="34" charset="0"/>
                          <a:ea typeface="Calibri" panose="020F0502020204030204" pitchFamily="34" charset="0"/>
                        </a:rPr>
                        <a:t>Consultations took place with the following stakeholders:</a:t>
                      </a:r>
                      <a:endParaRPr lang="en-ZA" sz="1100" dirty="0" smtClean="0">
                        <a:effectLst/>
                        <a:latin typeface="Times New Roman" panose="02020603050405020304" pitchFamily="18" charset="0"/>
                        <a:ea typeface="Times New Roman" panose="02020603050405020304" pitchFamily="18" charset="0"/>
                      </a:endParaRPr>
                    </a:p>
                    <a:p>
                      <a:pPr marL="342900" lvl="0" indent="-342900" algn="l">
                        <a:lnSpc>
                          <a:spcPct val="106000"/>
                        </a:lnSpc>
                        <a:spcAft>
                          <a:spcPts val="0"/>
                        </a:spcAft>
                        <a:buFont typeface="+mj-lt"/>
                        <a:buAutoNum type="arabicParenR"/>
                        <a:tabLst>
                          <a:tab pos="457200" algn="l"/>
                        </a:tabLst>
                      </a:pPr>
                      <a:r>
                        <a:rPr lang="en-US" sz="1100" dirty="0" smtClean="0">
                          <a:solidFill>
                            <a:srgbClr val="000000"/>
                          </a:solidFill>
                          <a:effectLst/>
                          <a:latin typeface="Arial" panose="020B0604020202020204" pitchFamily="34" charset="0"/>
                          <a:ea typeface="Calibri" panose="020F0502020204030204" pitchFamily="34" charset="0"/>
                        </a:rPr>
                        <a:t>Coca-Cola Beverages SA</a:t>
                      </a:r>
                      <a:endParaRPr lang="en-ZA" sz="1100" dirty="0" smtClean="0">
                        <a:effectLst/>
                        <a:latin typeface="Arial" panose="020B0604020202020204" pitchFamily="34" charset="0"/>
                        <a:ea typeface="Calibri" panose="020F0502020204030204" pitchFamily="34" charset="0"/>
                      </a:endParaRPr>
                    </a:p>
                    <a:p>
                      <a:pPr marL="342900" lvl="0" indent="-342900" algn="l">
                        <a:lnSpc>
                          <a:spcPct val="106000"/>
                        </a:lnSpc>
                        <a:spcAft>
                          <a:spcPts val="0"/>
                        </a:spcAft>
                        <a:buFont typeface="+mj-lt"/>
                        <a:buAutoNum type="arabicParenR"/>
                        <a:tabLst>
                          <a:tab pos="457200" algn="l"/>
                        </a:tabLst>
                      </a:pPr>
                      <a:r>
                        <a:rPr lang="en-US" sz="1100" dirty="0" smtClean="0">
                          <a:solidFill>
                            <a:srgbClr val="000000"/>
                          </a:solidFill>
                          <a:effectLst/>
                          <a:latin typeface="Arial" panose="020B0604020202020204" pitchFamily="34" charset="0"/>
                          <a:ea typeface="Calibri" panose="020F0502020204030204" pitchFamily="34" charset="0"/>
                        </a:rPr>
                        <a:t>Mass Cash(Pty) Ltd</a:t>
                      </a:r>
                      <a:endParaRPr lang="en-ZA" sz="1100" dirty="0" smtClean="0">
                        <a:effectLst/>
                        <a:latin typeface="Arial" panose="020B0604020202020204" pitchFamily="34" charset="0"/>
                        <a:ea typeface="Calibri" panose="020F0502020204030204" pitchFamily="34" charset="0"/>
                      </a:endParaRPr>
                    </a:p>
                    <a:p>
                      <a:pPr marL="342900" lvl="0" indent="-342900" algn="l">
                        <a:lnSpc>
                          <a:spcPct val="106000"/>
                        </a:lnSpc>
                        <a:spcAft>
                          <a:spcPts val="0"/>
                        </a:spcAft>
                        <a:buFont typeface="+mj-lt"/>
                        <a:buAutoNum type="arabicParenR"/>
                        <a:tabLst>
                          <a:tab pos="457200" algn="l"/>
                        </a:tabLst>
                      </a:pPr>
                      <a:r>
                        <a:rPr lang="en-US" sz="1100" dirty="0" smtClean="0">
                          <a:solidFill>
                            <a:srgbClr val="000000"/>
                          </a:solidFill>
                          <a:effectLst/>
                          <a:latin typeface="Arial" panose="020B0604020202020204" pitchFamily="34" charset="0"/>
                          <a:ea typeface="Calibri" panose="020F0502020204030204" pitchFamily="34" charset="0"/>
                        </a:rPr>
                        <a:t>Diageo SA</a:t>
                      </a:r>
                      <a:endParaRPr lang="en-ZA" sz="1100" dirty="0" smtClean="0">
                        <a:effectLst/>
                        <a:latin typeface="Arial" panose="020B0604020202020204" pitchFamily="34" charset="0"/>
                        <a:ea typeface="Calibri" panose="020F0502020204030204" pitchFamily="34" charset="0"/>
                      </a:endParaRPr>
                    </a:p>
                    <a:p>
                      <a:pPr marL="342900" lvl="0" indent="-342900" algn="l">
                        <a:lnSpc>
                          <a:spcPct val="106000"/>
                        </a:lnSpc>
                        <a:spcAft>
                          <a:spcPts val="0"/>
                        </a:spcAft>
                        <a:buFont typeface="+mj-lt"/>
                        <a:buAutoNum type="arabicParenR"/>
                        <a:tabLst>
                          <a:tab pos="457200" algn="l"/>
                        </a:tabLst>
                      </a:pPr>
                      <a:r>
                        <a:rPr lang="en-US" sz="1100" dirty="0" smtClean="0">
                          <a:solidFill>
                            <a:srgbClr val="000000"/>
                          </a:solidFill>
                          <a:effectLst/>
                          <a:latin typeface="Arial" panose="020B0604020202020204" pitchFamily="34" charset="0"/>
                          <a:ea typeface="Calibri" panose="020F0502020204030204" pitchFamily="34" charset="0"/>
                        </a:rPr>
                        <a:t>Anglo-Platinum Mines</a:t>
                      </a:r>
                      <a:endParaRPr lang="en-ZA" sz="1100" dirty="0" smtClean="0">
                        <a:effectLst/>
                        <a:latin typeface="Arial" panose="020B0604020202020204" pitchFamily="34" charset="0"/>
                        <a:ea typeface="Calibri" panose="020F0502020204030204" pitchFamily="34" charset="0"/>
                      </a:endParaRPr>
                    </a:p>
                    <a:p>
                      <a:pPr marL="342900" lvl="0" indent="-342900" algn="l">
                        <a:lnSpc>
                          <a:spcPct val="106000"/>
                        </a:lnSpc>
                        <a:spcAft>
                          <a:spcPts val="0"/>
                        </a:spcAft>
                        <a:buFont typeface="+mj-lt"/>
                        <a:buAutoNum type="arabicParenR"/>
                        <a:tabLst>
                          <a:tab pos="457200" algn="l"/>
                        </a:tabLst>
                      </a:pPr>
                      <a:r>
                        <a:rPr lang="en-US" sz="1100" dirty="0" smtClean="0">
                          <a:solidFill>
                            <a:srgbClr val="000000"/>
                          </a:solidFill>
                          <a:effectLst/>
                          <a:latin typeface="Arial" panose="020B0604020202020204" pitchFamily="34" charset="0"/>
                          <a:ea typeface="Calibri" panose="020F0502020204030204" pitchFamily="34" charset="0"/>
                        </a:rPr>
                        <a:t>DAFF</a:t>
                      </a:r>
                      <a:endParaRPr lang="en-ZA" sz="1100" dirty="0" smtClean="0">
                        <a:effectLst/>
                        <a:latin typeface="Arial" panose="020B0604020202020204" pitchFamily="34" charset="0"/>
                        <a:ea typeface="Calibri" panose="020F0502020204030204" pitchFamily="34" charset="0"/>
                      </a:endParaRPr>
                    </a:p>
                    <a:p>
                      <a:pPr marL="342900" lvl="0" indent="-342900" algn="l">
                        <a:lnSpc>
                          <a:spcPct val="106000"/>
                        </a:lnSpc>
                        <a:spcAft>
                          <a:spcPts val="0"/>
                        </a:spcAft>
                        <a:buFont typeface="+mj-lt"/>
                        <a:buAutoNum type="arabicParenR"/>
                        <a:tabLst>
                          <a:tab pos="457200" algn="l"/>
                        </a:tabLst>
                      </a:pPr>
                      <a:r>
                        <a:rPr lang="en-US" sz="1100" dirty="0" smtClean="0">
                          <a:solidFill>
                            <a:srgbClr val="000000"/>
                          </a:solidFill>
                          <a:effectLst/>
                          <a:latin typeface="Arial" panose="020B0604020202020204" pitchFamily="34" charset="0"/>
                          <a:ea typeface="Calibri" panose="020F0502020204030204" pitchFamily="34" charset="0"/>
                        </a:rPr>
                        <a:t>DEA</a:t>
                      </a:r>
                      <a:endParaRPr lang="en-ZA" sz="1100" dirty="0" smtClean="0">
                        <a:effectLst/>
                        <a:latin typeface="Arial" panose="020B0604020202020204" pitchFamily="34" charset="0"/>
                        <a:ea typeface="Calibri" panose="020F0502020204030204" pitchFamily="34" charset="0"/>
                      </a:endParaRPr>
                    </a:p>
                    <a:p>
                      <a:pPr marL="342900" lvl="0" indent="-342900" algn="l">
                        <a:lnSpc>
                          <a:spcPct val="106000"/>
                        </a:lnSpc>
                        <a:spcAft>
                          <a:spcPts val="0"/>
                        </a:spcAft>
                        <a:buFont typeface="+mj-lt"/>
                        <a:buAutoNum type="arabicParenR"/>
                        <a:tabLst>
                          <a:tab pos="457200" algn="l"/>
                        </a:tabLst>
                      </a:pPr>
                      <a:r>
                        <a:rPr lang="en-US" sz="1100" dirty="0" smtClean="0">
                          <a:solidFill>
                            <a:srgbClr val="000000"/>
                          </a:solidFill>
                          <a:effectLst/>
                          <a:latin typeface="Arial" panose="020B0604020202020204" pitchFamily="34" charset="0"/>
                          <a:ea typeface="Calibri" panose="020F0502020204030204" pitchFamily="34" charset="0"/>
                        </a:rPr>
                        <a:t>Lafarge/SACGRA</a:t>
                      </a:r>
                      <a:endParaRPr lang="en-ZA" sz="1100" dirty="0" smtClean="0">
                        <a:effectLst/>
                        <a:latin typeface="Arial" panose="020B0604020202020204" pitchFamily="34" charset="0"/>
                        <a:ea typeface="Calibri" panose="020F0502020204030204" pitchFamily="34" charset="0"/>
                      </a:endParaRPr>
                    </a:p>
                    <a:p>
                      <a:pPr algn="l"/>
                      <a:r>
                        <a:rPr lang="en-US" sz="1100" dirty="0" smtClean="0">
                          <a:solidFill>
                            <a:srgbClr val="000000"/>
                          </a:solidFill>
                          <a:effectLst/>
                          <a:latin typeface="Arial" panose="020B0604020202020204" pitchFamily="34" charset="0"/>
                          <a:ea typeface="Calibri" panose="020F0502020204030204" pitchFamily="34" charset="0"/>
                        </a:rPr>
                        <a:t>AB Inbev</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N/A</a:t>
                      </a:r>
                      <a:endPar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txBody>
                  <a:tcPr marL="3561" marR="356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285455628"/>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3D69B"/>
        </a:solidFill>
        <a:effectLst/>
      </p:bgPr>
    </p:bg>
    <p:spTree>
      <p:nvGrpSpPr>
        <p:cNvPr id="1" name=""/>
        <p:cNvGrpSpPr/>
        <p:nvPr/>
      </p:nvGrpSpPr>
      <p:grpSpPr>
        <a:xfrm>
          <a:off x="0" y="0"/>
          <a:ext cx="0" cy="0"/>
          <a:chOff x="0" y="0"/>
          <a:chExt cx="0" cy="0"/>
        </a:xfrm>
      </p:grpSpPr>
      <p:pic>
        <p:nvPicPr>
          <p:cNvPr id="774" name="Picture 6" descr="Picture 6"/>
          <p:cNvPicPr>
            <a:picLocks noChangeAspect="1"/>
          </p:cNvPicPr>
          <p:nvPr/>
        </p:nvPicPr>
        <p:blipFill>
          <a:blip r:embed="rId3" cstate="print">
            <a:extLst/>
          </a:blip>
          <a:srcRect t="24292" b="22405"/>
          <a:stretch>
            <a:fillRect/>
          </a:stretch>
        </p:blipFill>
        <p:spPr>
          <a:xfrm>
            <a:off x="179511" y="6019799"/>
            <a:ext cx="1954090" cy="646525"/>
          </a:xfrm>
          <a:prstGeom prst="rect">
            <a:avLst/>
          </a:prstGeom>
          <a:ln w="12700">
            <a:miter lim="400000"/>
          </a:ln>
        </p:spPr>
      </p:pic>
      <p:sp>
        <p:nvSpPr>
          <p:cNvPr id="776" name="Title 1"/>
          <p:cNvSpPr>
            <a:spLocks noGrp="1"/>
          </p:cNvSpPr>
          <p:nvPr>
            <p:ph type="title"/>
          </p:nvPr>
        </p:nvSpPr>
        <p:spPr>
          <a:xfrm>
            <a:off x="179511" y="1621970"/>
            <a:ext cx="8610601" cy="2699660"/>
          </a:xfrm>
          <a:prstGeom prst="rect">
            <a:avLst/>
          </a:prstGeom>
        </p:spPr>
        <p:txBody>
          <a:bodyPr/>
          <a:lstStyle/>
          <a:p>
            <a:pPr>
              <a:defRPr sz="3600" b="1" cap="small">
                <a:latin typeface="Arial"/>
                <a:ea typeface="Arial"/>
                <a:cs typeface="Arial"/>
                <a:sym typeface="Arial"/>
              </a:defRPr>
            </a:pPr>
            <a:r>
              <a:rPr lang="en-ZA" dirty="0"/>
              <a:t>PROGRAMME 4: ENTERPRISE DEVELOPMENT AND ENTREPRENEURSHIP</a:t>
            </a:r>
            <a:endParaRPr dirty="0"/>
          </a:p>
        </p:txBody>
      </p:sp>
      <p:sp>
        <p:nvSpPr>
          <p:cNvPr id="775" name="Slide Number Placeholder 2"/>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23</a:t>
            </a:fld>
            <a:endParaRPr dirty="0"/>
          </a:p>
        </p:txBody>
      </p:sp>
    </p:spTree>
    <p:extLst>
      <p:ext uri="{BB962C8B-B14F-4D97-AF65-F5344CB8AC3E}">
        <p14:creationId xmlns:p14="http://schemas.microsoft.com/office/powerpoint/2010/main" xmlns="" val="3073690812"/>
      </p:ext>
    </p:extLst>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2" cstate="print">
            <a:extLst/>
          </a:blip>
          <a:srcRect t="24292" b="22405"/>
          <a:stretch>
            <a:fillRect/>
          </a:stretch>
        </p:blipFill>
        <p:spPr>
          <a:xfrm>
            <a:off x="0" y="6210300"/>
            <a:ext cx="1752600" cy="625930"/>
          </a:xfrm>
          <a:prstGeom prst="rect">
            <a:avLst/>
          </a:prstGeom>
          <a:ln w="12700">
            <a:miter lim="400000"/>
          </a:ln>
        </p:spPr>
      </p:pic>
      <p:sp>
        <p:nvSpPr>
          <p:cNvPr id="789" name="Slide Number Placeholder 1"/>
          <p:cNvSpPr>
            <a:spLocks noGrp="1"/>
          </p:cNvSpPr>
          <p:nvPr>
            <p:ph type="sldNum" sz="quarter" idx="2"/>
          </p:nvPr>
        </p:nvSpPr>
        <p:spPr>
          <a:xfrm>
            <a:off x="8422818" y="6404292"/>
            <a:ext cx="263983"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24</a:t>
            </a:fld>
            <a:endParaRPr dirty="0"/>
          </a:p>
        </p:txBody>
      </p:sp>
      <p:sp>
        <p:nvSpPr>
          <p:cNvPr id="790" name="Title 1"/>
          <p:cNvSpPr>
            <a:spLocks noGrp="1"/>
          </p:cNvSpPr>
          <p:nvPr>
            <p:ph type="title"/>
          </p:nvPr>
        </p:nvSpPr>
        <p:spPr>
          <a:xfrm>
            <a:off x="152400" y="0"/>
            <a:ext cx="8991600" cy="911761"/>
          </a:xfrm>
          <a:prstGeom prst="rect">
            <a:avLst/>
          </a:prstGeom>
          <a:solidFill>
            <a:srgbClr val="C3D69B"/>
          </a:solidFill>
          <a:effectLst>
            <a:outerShdw blurRad="50800" dist="50800" dir="5400000" rotWithShape="0">
              <a:schemeClr val="accent6"/>
            </a:outerShdw>
          </a:effectLst>
        </p:spPr>
        <p:txBody>
          <a:bodyPr>
            <a:normAutofit/>
          </a:bodyPr>
          <a:lstStyle>
            <a:lvl1pPr algn="r">
              <a:defRPr sz="3600" cap="small">
                <a:latin typeface="Arial"/>
                <a:ea typeface="Arial"/>
                <a:cs typeface="Arial"/>
                <a:sym typeface="Arial"/>
              </a:defRPr>
            </a:lvl1pPr>
          </a:lstStyle>
          <a:p>
            <a:r>
              <a:rPr lang="en-ZA" cap="none" dirty="0">
                <a:latin typeface="Arial" panose="020B0604020202020204" pitchFamily="34" charset="0"/>
                <a:cs typeface="Arial" panose="020B0604020202020204" pitchFamily="34" charset="0"/>
                <a:sym typeface="Calibri"/>
              </a:rPr>
              <a:t>PERFORMANCE AGAINST APP</a:t>
            </a:r>
            <a:r>
              <a:rPr lang="en-ZA" cap="none" dirty="0">
                <a:latin typeface="Arial" panose="020B0604020202020204" pitchFamily="34" charset="0"/>
                <a:ea typeface="Calibri" panose="020F0502020204030204" pitchFamily="34" charset="0"/>
                <a:cs typeface="Arial" panose="020B0604020202020204" pitchFamily="34" charset="0"/>
                <a:sym typeface="Calibri"/>
              </a:rPr>
              <a:t> </a:t>
            </a:r>
            <a:r>
              <a:rPr lang="en-ZA" cap="none" dirty="0" smtClean="0">
                <a:latin typeface="Arial" panose="020B0604020202020204" pitchFamily="34" charset="0"/>
                <a:ea typeface="Calibri" panose="020F0502020204030204" pitchFamily="34" charset="0"/>
                <a:cs typeface="Arial" panose="020B0604020202020204" pitchFamily="34" charset="0"/>
                <a:sym typeface="Calibri"/>
              </a:rPr>
              <a:t>2019/20</a:t>
            </a:r>
            <a:endParaRPr sz="2400" dirty="0">
              <a:latin typeface="Arial" panose="020B0604020202020204" pitchFamily="34" charset="0"/>
              <a:cs typeface="Arial" panose="020B0604020202020204" pitchFamily="34" charset="0"/>
            </a:endParaRPr>
          </a:p>
        </p:txBody>
      </p:sp>
      <p:sp>
        <p:nvSpPr>
          <p:cNvPr id="16" name="Rectangle 7"/>
          <p:cNvSpPr>
            <a:spLocks noChangeArrowheads="1"/>
          </p:cNvSpPr>
          <p:nvPr/>
        </p:nvSpPr>
        <p:spPr bwMode="auto">
          <a:xfrm>
            <a:off x="2754715" y="1040224"/>
            <a:ext cx="928261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sz="1800" b="0" i="0" u="none" strike="noStrike" cap="none" normalizeH="0" baseline="0">
                <a:ln>
                  <a:noFill/>
                </a:ln>
                <a:solidFill>
                  <a:schemeClr val="tx1"/>
                </a:solidFill>
                <a:effectLst/>
                <a:latin typeface="Arial" panose="020B0604020202020204" pitchFamily="34" charset="0"/>
              </a:rPr>
              <a:t/>
            </a:r>
            <a:br>
              <a:rPr kumimoji="0" lang="en-ZA" sz="1800" b="0" i="0" u="none" strike="noStrike" cap="none" normalizeH="0" baseline="0">
                <a:ln>
                  <a:noFill/>
                </a:ln>
                <a:solidFill>
                  <a:schemeClr val="tx1"/>
                </a:solidFill>
                <a:effectLst/>
                <a:latin typeface="Arial" panose="020B0604020202020204" pitchFamily="34" charset="0"/>
              </a:rPr>
            </a:br>
            <a:endParaRPr kumimoji="0" lang="en-ZA" sz="1800" b="0" i="0" u="none" strike="noStrike" cap="none" normalizeH="0" baseline="0">
              <a:ln>
                <a:noFill/>
              </a:ln>
              <a:solidFill>
                <a:schemeClr val="tx1"/>
              </a:solidFill>
              <a:effectLst/>
              <a:latin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4221946081"/>
              </p:ext>
            </p:extLst>
          </p:nvPr>
        </p:nvGraphicFramePr>
        <p:xfrm>
          <a:off x="152400" y="985021"/>
          <a:ext cx="8848724" cy="5420043"/>
        </p:xfrm>
        <a:graphic>
          <a:graphicData uri="http://schemas.openxmlformats.org/drawingml/2006/table">
            <a:tbl>
              <a:tblPr firstRow="1" firstCol="1" bandRow="1"/>
              <a:tblGrid>
                <a:gridCol w="1483687">
                  <a:extLst>
                    <a:ext uri="{9D8B030D-6E8A-4147-A177-3AD203B41FA5}">
                      <a16:colId xmlns:a16="http://schemas.microsoft.com/office/drawing/2014/main" xmlns="" val="20000"/>
                    </a:ext>
                  </a:extLst>
                </a:gridCol>
                <a:gridCol w="1534201">
                  <a:extLst>
                    <a:ext uri="{9D8B030D-6E8A-4147-A177-3AD203B41FA5}">
                      <a16:colId xmlns:a16="http://schemas.microsoft.com/office/drawing/2014/main" xmlns="" val="20001"/>
                    </a:ext>
                  </a:extLst>
                </a:gridCol>
                <a:gridCol w="1457709">
                  <a:extLst>
                    <a:ext uri="{9D8B030D-6E8A-4147-A177-3AD203B41FA5}">
                      <a16:colId xmlns:a16="http://schemas.microsoft.com/office/drawing/2014/main" xmlns="" val="20002"/>
                    </a:ext>
                  </a:extLst>
                </a:gridCol>
                <a:gridCol w="1563253">
                  <a:extLst>
                    <a:ext uri="{9D8B030D-6E8A-4147-A177-3AD203B41FA5}">
                      <a16:colId xmlns:a16="http://schemas.microsoft.com/office/drawing/2014/main" xmlns="" val="20003"/>
                    </a:ext>
                  </a:extLst>
                </a:gridCol>
                <a:gridCol w="1590675">
                  <a:extLst>
                    <a:ext uri="{9D8B030D-6E8A-4147-A177-3AD203B41FA5}">
                      <a16:colId xmlns:a16="http://schemas.microsoft.com/office/drawing/2014/main" xmlns="" val="20004"/>
                    </a:ext>
                  </a:extLst>
                </a:gridCol>
                <a:gridCol w="1219199">
                  <a:extLst>
                    <a:ext uri="{9D8B030D-6E8A-4147-A177-3AD203B41FA5}">
                      <a16:colId xmlns:a16="http://schemas.microsoft.com/office/drawing/2014/main" xmlns="" val="20005"/>
                    </a:ext>
                  </a:extLst>
                </a:gridCol>
              </a:tblGrid>
              <a:tr h="218817">
                <a:tc>
                  <a:txBody>
                    <a:bodyPr/>
                    <a:lstStyle/>
                    <a:p>
                      <a:pPr marL="21590" algn="ctr">
                        <a:lnSpc>
                          <a:spcPct val="107000"/>
                        </a:lnSpc>
                        <a:spcBef>
                          <a:spcPts val="400"/>
                        </a:spcBef>
                        <a:spcAft>
                          <a:spcPts val="400"/>
                        </a:spcAft>
                      </a:pPr>
                      <a:r>
                        <a:rPr lang="en-ZA" sz="1100" b="1" dirty="0" smtClean="0">
                          <a:effectLst/>
                          <a:latin typeface="Arial" panose="020B0604020202020204" pitchFamily="34" charset="0"/>
                          <a:ea typeface="Times New Roman" panose="02020603050405020304" pitchFamily="18" charset="0"/>
                          <a:cs typeface="Arial" panose="020B0604020202020204" pitchFamily="34" charset="0"/>
                        </a:rPr>
                        <a:t>PERFORMANCE INDICATOR</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57527" marR="5752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marL="20955" algn="ctr">
                        <a:lnSpc>
                          <a:spcPct val="107000"/>
                        </a:lnSpc>
                        <a:spcBef>
                          <a:spcPts val="400"/>
                        </a:spcBef>
                        <a:spcAft>
                          <a:spcPts val="400"/>
                        </a:spcAft>
                      </a:pPr>
                      <a:r>
                        <a:rPr lang="en-ZA" sz="1100" b="1" dirty="0" smtClean="0">
                          <a:effectLst/>
                          <a:latin typeface="Arial" panose="020B0604020202020204" pitchFamily="34" charset="0"/>
                          <a:ea typeface="Times New Roman" panose="02020603050405020304" pitchFamily="18" charset="0"/>
                          <a:cs typeface="Arial" panose="020B0604020202020204" pitchFamily="34" charset="0"/>
                        </a:rPr>
                        <a:t>2019/20 ANNUAL TARGET</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57527" marR="5752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i="0" u="none" strike="noStrike" cap="none" spc="0" baseline="0" dirty="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rPr>
                        <a:t>QUARTERLY MILESTONES</a:t>
                      </a: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ACTUAL QUARTERLY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YEAR-TO-DATE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REASONS FOR VARIANCE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extLst>
                  <a:ext uri="{0D108BD9-81ED-4DB2-BD59-A6C34878D82A}">
                    <a16:rowId xmlns:a16="http://schemas.microsoft.com/office/drawing/2014/main" xmlns="" val="10000"/>
                  </a:ext>
                </a:extLst>
              </a:tr>
              <a:tr h="765859">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National Entrepreneurship Development Framework. </a:t>
                      </a: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National Entrepreneurship Development Framework developed.</a:t>
                      </a: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Concept document on the National Entrepreneurship Development Framework finalised.</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600"/>
                        </a:spcAft>
                      </a:pPr>
                      <a:r>
                        <a:rPr lang="en-ZA" sz="11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Target Achieved:</a:t>
                      </a:r>
                    </a:p>
                    <a:p>
                      <a:pPr marL="0" marR="0" lvl="0" indent="0" algn="l" defTabSz="914400" rtl="0" eaLnBrk="1" fontAlgn="auto" latinLnBrk="0" hangingPunct="1">
                        <a:lnSpc>
                          <a:spcPct val="107000"/>
                        </a:lnSpc>
                        <a:spcBef>
                          <a:spcPts val="400"/>
                        </a:spcBef>
                        <a:spcAft>
                          <a:spcPts val="40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Concept document on the National Entrepreneurship Development Framework finalised.</a:t>
                      </a: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algn="l">
                        <a:lnSpc>
                          <a:spcPct val="107000"/>
                        </a:lnSpc>
                        <a:spcBef>
                          <a:spcPts val="400"/>
                        </a:spcBef>
                        <a:spcAft>
                          <a:spcPts val="400"/>
                        </a:spcAft>
                      </a:pPr>
                      <a:r>
                        <a:rPr lang="en-ZA" sz="1100" b="0" i="0" u="none" strike="noStrike" cap="none" spc="0" baseline="0" dirty="0" smtClean="0">
                          <a:ln>
                            <a:noFill/>
                          </a:ln>
                          <a:solidFill>
                            <a:srgbClr val="000000"/>
                          </a:solidFill>
                          <a:effectLst/>
                          <a:uFillTx/>
                          <a:latin typeface="Arial" panose="020B0604020202020204" pitchFamily="34" charset="0"/>
                          <a:ea typeface="Calibri" panose="020F0502020204030204" pitchFamily="34" charset="0"/>
                          <a:cs typeface="Arial" panose="020B0604020202020204" pitchFamily="34" charset="0"/>
                          <a:sym typeface="Calibri"/>
                        </a:rPr>
                        <a:t>2nd Draft of the Framework circulated to GEN, ASPEN, and Provincial Economic Development Departments for comments in preparation for the planned consultation process.</a:t>
                      </a:r>
                      <a:endParaRPr lang="en-ZA" sz="1100" b="0" i="0" u="none" strike="noStrike" cap="none" spc="0" baseline="0" dirty="0">
                        <a:ln>
                          <a:noFill/>
                        </a:ln>
                        <a:solidFill>
                          <a:srgbClr val="000000"/>
                        </a:solidFill>
                        <a:effectLst/>
                        <a:uFillTx/>
                        <a:latin typeface="Arial" panose="020B0604020202020204" pitchFamily="34" charset="0"/>
                        <a:ea typeface="Calibri" panose="020F0502020204030204" pitchFamily="34" charset="0"/>
                        <a:cs typeface="Arial" panose="020B0604020202020204" pitchFamily="34" charset="0"/>
                        <a:sym typeface="Calibri"/>
                      </a:endParaRP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smtClean="0">
                          <a:effectLst/>
                          <a:latin typeface="Arial" panose="020B0604020202020204" pitchFamily="34" charset="0"/>
                          <a:ea typeface="Calibri" panose="020F0502020204030204" pitchFamily="34" charset="0"/>
                          <a:cs typeface="Arial" panose="020B0604020202020204" pitchFamily="34" charset="0"/>
                        </a:rPr>
                        <a:t>None</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1"/>
                  </a:ext>
                </a:extLst>
              </a:tr>
              <a:tr h="446902">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Number of Informal Business Infrastructure partnership agreements secured. </a:t>
                      </a: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Ten (10) Informal Business Infrastructure partnership agreements secured.</a:t>
                      </a: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Two (2) Informal Business Infrastructure Partnership agreement secured.</a:t>
                      </a: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600"/>
                        </a:spcAft>
                      </a:pPr>
                      <a:r>
                        <a:rPr lang="en-ZA" sz="11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Not Achieved:</a:t>
                      </a:r>
                      <a:endParaRPr lang="en-ZA" sz="11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400"/>
                        </a:spcBef>
                        <a:spcAft>
                          <a:spcPts val="40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Two (2) Informal Business Infrastructure Partnership agreement were not secured.</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0000"/>
                    </a:solidFill>
                  </a:tcPr>
                </a:tc>
                <a:tc>
                  <a:txBody>
                    <a:bodyPr/>
                    <a:lstStyle/>
                    <a:p>
                      <a:pPr algn="l"/>
                      <a:r>
                        <a:rPr lang="en-ZA" sz="1100" dirty="0" smtClean="0">
                          <a:effectLst/>
                          <a:latin typeface="Arial" panose="020B0604020202020204" pitchFamily="34" charset="0"/>
                          <a:ea typeface="Calibri" panose="020F0502020204030204" pitchFamily="34" charset="0"/>
                          <a:cs typeface="Arial" panose="020B0604020202020204" pitchFamily="34" charset="0"/>
                        </a:rPr>
                        <a:t>Four conditional approvals were secured in the quarter under review.</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mn-cs"/>
                          <a:sym typeface="Calibri"/>
                        </a:rPr>
                        <a:t>Four Informal Business Infrastructure Partnership agreement was confirmed and will be signed during the Quarter 2.</a:t>
                      </a:r>
                      <a:endPar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endParaRP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2"/>
                  </a:ext>
                </a:extLst>
              </a:tr>
              <a:tr h="875267">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Number of majority black-owned SMMEs supported financially through the Black Business Support Development Programme (BBSDP) to the value of R’ million.</a:t>
                      </a: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Majority black-owned SMMEs supported financially through the BBSDP to the value of R286.1 million.</a:t>
                      </a: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Majority black-owned SMMEs supported financially through the BBSDP to the value of R55.8 million.</a:t>
                      </a: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600"/>
                        </a:spcAft>
                      </a:pPr>
                      <a:r>
                        <a:rPr lang="en-ZA" sz="11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Not Achieved:</a:t>
                      </a:r>
                      <a:endParaRPr lang="en-ZA" sz="11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l"/>
                      <a:r>
                        <a:rPr lang="en-ZA" sz="1100" dirty="0" smtClean="0">
                          <a:effectLst/>
                          <a:latin typeface="Arial" panose="020B0604020202020204" pitchFamily="34" charset="0"/>
                          <a:ea typeface="Calibri" panose="020F0502020204030204" pitchFamily="34" charset="0"/>
                          <a:cs typeface="Arial" panose="020B0604020202020204" pitchFamily="34" charset="0"/>
                        </a:rPr>
                        <a:t>Majority black-owned SMMEs supported financially through the BBSDP to the value of R6 million.</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0000"/>
                    </a:solidFill>
                  </a:tcPr>
                </a:tc>
                <a:tc>
                  <a:txBody>
                    <a:bodyPr/>
                    <a:lstStyle/>
                    <a:p>
                      <a:pPr algn="l"/>
                      <a:r>
                        <a:rPr lang="en-ZA" sz="1100" dirty="0" smtClean="0">
                          <a:effectLst/>
                          <a:latin typeface="Arial" panose="020B0604020202020204" pitchFamily="34" charset="0"/>
                          <a:ea typeface="Calibri" panose="020F0502020204030204" pitchFamily="34" charset="0"/>
                          <a:cs typeface="Arial" panose="020B0604020202020204" pitchFamily="34" charset="0"/>
                        </a:rPr>
                        <a:t>Majority black-owned SMMEs supported financially through the BBSDP to the value of R6 million.</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A high number of BBSDP projects were not supported financially due to non-compliance related issues. </a:t>
                      </a:r>
                      <a:endPar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468668365"/>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2" cstate="print">
            <a:extLst/>
          </a:blip>
          <a:srcRect t="24292" b="22405"/>
          <a:stretch>
            <a:fillRect/>
          </a:stretch>
        </p:blipFill>
        <p:spPr>
          <a:xfrm>
            <a:off x="0" y="6210300"/>
            <a:ext cx="1752600" cy="625930"/>
          </a:xfrm>
          <a:prstGeom prst="rect">
            <a:avLst/>
          </a:prstGeom>
          <a:ln w="12700">
            <a:miter lim="400000"/>
          </a:ln>
        </p:spPr>
      </p:pic>
      <p:sp>
        <p:nvSpPr>
          <p:cNvPr id="789" name="Slide Number Placeholder 1"/>
          <p:cNvSpPr>
            <a:spLocks noGrp="1"/>
          </p:cNvSpPr>
          <p:nvPr>
            <p:ph type="sldNum" sz="quarter" idx="2"/>
          </p:nvPr>
        </p:nvSpPr>
        <p:spPr>
          <a:xfrm>
            <a:off x="8422818" y="6404292"/>
            <a:ext cx="263983"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25</a:t>
            </a:fld>
            <a:endParaRPr dirty="0"/>
          </a:p>
        </p:txBody>
      </p:sp>
      <p:sp>
        <p:nvSpPr>
          <p:cNvPr id="790" name="Title 1"/>
          <p:cNvSpPr>
            <a:spLocks noGrp="1"/>
          </p:cNvSpPr>
          <p:nvPr>
            <p:ph type="title"/>
          </p:nvPr>
        </p:nvSpPr>
        <p:spPr>
          <a:xfrm>
            <a:off x="152400" y="0"/>
            <a:ext cx="8991600" cy="911761"/>
          </a:xfrm>
          <a:prstGeom prst="rect">
            <a:avLst/>
          </a:prstGeom>
          <a:solidFill>
            <a:srgbClr val="C3D69B"/>
          </a:solidFill>
          <a:effectLst>
            <a:outerShdw blurRad="50800" dist="50800" dir="5400000" rotWithShape="0">
              <a:schemeClr val="accent6"/>
            </a:outerShdw>
          </a:effectLst>
        </p:spPr>
        <p:txBody>
          <a:bodyPr>
            <a:normAutofit/>
          </a:bodyPr>
          <a:lstStyle>
            <a:lvl1pPr algn="r">
              <a:defRPr sz="3600" cap="small">
                <a:latin typeface="Arial"/>
                <a:ea typeface="Arial"/>
                <a:cs typeface="Arial"/>
                <a:sym typeface="Arial"/>
              </a:defRPr>
            </a:lvl1pPr>
          </a:lstStyle>
          <a:p>
            <a:r>
              <a:rPr lang="en-ZA" cap="none" dirty="0">
                <a:latin typeface="Arial" panose="020B0604020202020204" pitchFamily="34" charset="0"/>
                <a:cs typeface="Arial" panose="020B0604020202020204" pitchFamily="34" charset="0"/>
                <a:sym typeface="Calibri"/>
              </a:rPr>
              <a:t>PERFORMANCE AGAINST APP</a:t>
            </a:r>
            <a:r>
              <a:rPr lang="en-ZA" cap="none" dirty="0">
                <a:latin typeface="Arial" panose="020B0604020202020204" pitchFamily="34" charset="0"/>
                <a:ea typeface="Calibri" panose="020F0502020204030204" pitchFamily="34" charset="0"/>
                <a:cs typeface="Arial" panose="020B0604020202020204" pitchFamily="34" charset="0"/>
                <a:sym typeface="Calibri"/>
              </a:rPr>
              <a:t> </a:t>
            </a:r>
            <a:r>
              <a:rPr lang="en-ZA" cap="none" dirty="0" smtClean="0">
                <a:latin typeface="Arial" panose="020B0604020202020204" pitchFamily="34" charset="0"/>
                <a:ea typeface="Calibri" panose="020F0502020204030204" pitchFamily="34" charset="0"/>
                <a:cs typeface="Arial" panose="020B0604020202020204" pitchFamily="34" charset="0"/>
                <a:sym typeface="Calibri"/>
              </a:rPr>
              <a:t>2019/20</a:t>
            </a:r>
            <a:endParaRPr sz="2400" dirty="0">
              <a:latin typeface="Arial" panose="020B0604020202020204" pitchFamily="34" charset="0"/>
              <a:cs typeface="Arial" panose="020B0604020202020204" pitchFamily="34" charset="0"/>
            </a:endParaRPr>
          </a:p>
        </p:txBody>
      </p:sp>
      <p:sp>
        <p:nvSpPr>
          <p:cNvPr id="16" name="Rectangle 7"/>
          <p:cNvSpPr>
            <a:spLocks noChangeArrowheads="1"/>
          </p:cNvSpPr>
          <p:nvPr/>
        </p:nvSpPr>
        <p:spPr bwMode="auto">
          <a:xfrm>
            <a:off x="2754715" y="1040224"/>
            <a:ext cx="928261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sz="1800" b="0" i="0" u="none" strike="noStrike" cap="none" normalizeH="0" baseline="0">
                <a:ln>
                  <a:noFill/>
                </a:ln>
                <a:solidFill>
                  <a:schemeClr val="tx1"/>
                </a:solidFill>
                <a:effectLst/>
                <a:latin typeface="Arial" panose="020B0604020202020204" pitchFamily="34" charset="0"/>
              </a:rPr>
              <a:t/>
            </a:r>
            <a:br>
              <a:rPr kumimoji="0" lang="en-ZA" sz="1800" b="0" i="0" u="none" strike="noStrike" cap="none" normalizeH="0" baseline="0">
                <a:ln>
                  <a:noFill/>
                </a:ln>
                <a:solidFill>
                  <a:schemeClr val="tx1"/>
                </a:solidFill>
                <a:effectLst/>
                <a:latin typeface="Arial" panose="020B0604020202020204" pitchFamily="34" charset="0"/>
              </a:rPr>
            </a:br>
            <a:endParaRPr kumimoji="0" lang="en-ZA" sz="1800" b="0" i="0" u="none" strike="noStrike" cap="none" normalizeH="0" baseline="0">
              <a:ln>
                <a:noFill/>
              </a:ln>
              <a:solidFill>
                <a:schemeClr val="tx1"/>
              </a:solidFill>
              <a:effectLst/>
              <a:latin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648974819"/>
              </p:ext>
            </p:extLst>
          </p:nvPr>
        </p:nvGraphicFramePr>
        <p:xfrm>
          <a:off x="152401" y="1040224"/>
          <a:ext cx="8848724" cy="3809683"/>
        </p:xfrm>
        <a:graphic>
          <a:graphicData uri="http://schemas.openxmlformats.org/drawingml/2006/table">
            <a:tbl>
              <a:tblPr firstRow="1" firstCol="1" bandRow="1"/>
              <a:tblGrid>
                <a:gridCol w="1483687">
                  <a:extLst>
                    <a:ext uri="{9D8B030D-6E8A-4147-A177-3AD203B41FA5}">
                      <a16:colId xmlns:a16="http://schemas.microsoft.com/office/drawing/2014/main" xmlns="" val="20000"/>
                    </a:ext>
                  </a:extLst>
                </a:gridCol>
                <a:gridCol w="1534201">
                  <a:extLst>
                    <a:ext uri="{9D8B030D-6E8A-4147-A177-3AD203B41FA5}">
                      <a16:colId xmlns:a16="http://schemas.microsoft.com/office/drawing/2014/main" xmlns="" val="20001"/>
                    </a:ext>
                  </a:extLst>
                </a:gridCol>
                <a:gridCol w="1457709">
                  <a:extLst>
                    <a:ext uri="{9D8B030D-6E8A-4147-A177-3AD203B41FA5}">
                      <a16:colId xmlns:a16="http://schemas.microsoft.com/office/drawing/2014/main" xmlns="" val="20002"/>
                    </a:ext>
                  </a:extLst>
                </a:gridCol>
                <a:gridCol w="1457709">
                  <a:extLst>
                    <a:ext uri="{9D8B030D-6E8A-4147-A177-3AD203B41FA5}">
                      <a16:colId xmlns:a16="http://schemas.microsoft.com/office/drawing/2014/main" xmlns="" val="20003"/>
                    </a:ext>
                  </a:extLst>
                </a:gridCol>
                <a:gridCol w="1457709">
                  <a:extLst>
                    <a:ext uri="{9D8B030D-6E8A-4147-A177-3AD203B41FA5}">
                      <a16:colId xmlns:a16="http://schemas.microsoft.com/office/drawing/2014/main" xmlns="" val="20004"/>
                    </a:ext>
                  </a:extLst>
                </a:gridCol>
                <a:gridCol w="1457709">
                  <a:extLst>
                    <a:ext uri="{9D8B030D-6E8A-4147-A177-3AD203B41FA5}">
                      <a16:colId xmlns:a16="http://schemas.microsoft.com/office/drawing/2014/main" xmlns="" val="20005"/>
                    </a:ext>
                  </a:extLst>
                </a:gridCol>
              </a:tblGrid>
              <a:tr h="218817">
                <a:tc>
                  <a:txBody>
                    <a:bodyPr/>
                    <a:lstStyle/>
                    <a:p>
                      <a:pPr marL="21590" algn="ctr">
                        <a:lnSpc>
                          <a:spcPct val="107000"/>
                        </a:lnSpc>
                        <a:spcBef>
                          <a:spcPts val="400"/>
                        </a:spcBef>
                        <a:spcAft>
                          <a:spcPts val="400"/>
                        </a:spcAft>
                      </a:pPr>
                      <a:r>
                        <a:rPr lang="en-ZA" sz="1100" b="1" dirty="0" smtClean="0">
                          <a:effectLst/>
                          <a:latin typeface="Arial" panose="020B0604020202020204" pitchFamily="34" charset="0"/>
                          <a:ea typeface="Times New Roman" panose="02020603050405020304" pitchFamily="18" charset="0"/>
                          <a:cs typeface="Arial" panose="020B0604020202020204" pitchFamily="34" charset="0"/>
                        </a:rPr>
                        <a:t>PERFORMANCE INDICATOR</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57527" marR="5752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marL="20955" algn="ctr">
                        <a:lnSpc>
                          <a:spcPct val="107000"/>
                        </a:lnSpc>
                        <a:spcBef>
                          <a:spcPts val="400"/>
                        </a:spcBef>
                        <a:spcAft>
                          <a:spcPts val="400"/>
                        </a:spcAft>
                      </a:pPr>
                      <a:r>
                        <a:rPr lang="en-ZA" sz="1100" b="1" dirty="0" smtClean="0">
                          <a:effectLst/>
                          <a:latin typeface="Arial" panose="020B0604020202020204" pitchFamily="34" charset="0"/>
                          <a:ea typeface="Times New Roman" panose="02020603050405020304" pitchFamily="18" charset="0"/>
                          <a:cs typeface="Arial" panose="020B0604020202020204" pitchFamily="34" charset="0"/>
                        </a:rPr>
                        <a:t>2019/20 ANNUAL TARGET</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57527" marR="5752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i="0" u="none" strike="noStrike" cap="none" spc="0" baseline="0" dirty="0">
                          <a:ln>
                            <a:noFill/>
                          </a:ln>
                          <a:solidFill>
                            <a:schemeClr val="tx1"/>
                          </a:solidFill>
                          <a:effectLst/>
                          <a:uFillTx/>
                          <a:latin typeface="Arial" panose="020B0604020202020204" pitchFamily="34" charset="0"/>
                          <a:ea typeface="Times New Roman" panose="02020603050405020304" pitchFamily="18" charset="0"/>
                          <a:cs typeface="Times New Roman" panose="02020603050405020304" pitchFamily="18" charset="0"/>
                          <a:sym typeface="Calibri"/>
                        </a:rPr>
                        <a:t>QUARTERLY MILESTONES</a:t>
                      </a: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ACTUAL QUARTERLY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YEAR-TO-DATE ACHIEVEMENT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tc>
                  <a:txBody>
                    <a:bodyPr/>
                    <a:lstStyle/>
                    <a:p>
                      <a:pPr algn="ctr">
                        <a:lnSpc>
                          <a:spcPct val="150000"/>
                        </a:lnSpc>
                        <a:spcBef>
                          <a:spcPts val="400"/>
                        </a:spcBef>
                        <a:spcAft>
                          <a:spcPts val="400"/>
                        </a:spcAft>
                      </a:pPr>
                      <a:r>
                        <a:rPr lang="en-ZA" sz="1100" b="1" dirty="0">
                          <a:effectLst/>
                          <a:latin typeface="Arial" panose="020B0604020202020204" pitchFamily="34" charset="0"/>
                          <a:ea typeface="Times New Roman" panose="02020603050405020304" pitchFamily="18" charset="0"/>
                          <a:cs typeface="Times New Roman" panose="02020603050405020304" pitchFamily="18" charset="0"/>
                        </a:rPr>
                        <a:t>REASONS FOR VARIANCE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3115" marR="13115"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0C3"/>
                    </a:solidFill>
                  </a:tcPr>
                </a:tc>
                <a:extLst>
                  <a:ext uri="{0D108BD9-81ED-4DB2-BD59-A6C34878D82A}">
                    <a16:rowId xmlns:a16="http://schemas.microsoft.com/office/drawing/2014/main" xmlns="" val="10000"/>
                  </a:ext>
                </a:extLst>
              </a:tr>
              <a:tr h="656450">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Number of informal business supported through the Informal and Micro Enterprise Development Programme (IMEDP).</a:t>
                      </a: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1000 informal business supported through the IMEDP.</a:t>
                      </a: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200 informal business supported through the IMEDP.</a:t>
                      </a: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600"/>
                        </a:spcAft>
                      </a:pPr>
                      <a:r>
                        <a:rPr lang="en-ZA" sz="11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Target Achieved:</a:t>
                      </a:r>
                      <a:endParaRPr lang="en-ZA" sz="11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l"/>
                      <a:r>
                        <a:rPr lang="en-ZA" sz="1100" dirty="0" smtClean="0">
                          <a:effectLst/>
                          <a:latin typeface="Arial" panose="020B0604020202020204" pitchFamily="34" charset="0"/>
                          <a:ea typeface="Calibri" panose="020F0502020204030204" pitchFamily="34" charset="0"/>
                          <a:cs typeface="Arial" panose="020B0604020202020204" pitchFamily="34" charset="0"/>
                        </a:rPr>
                        <a:t>546 informal business supported through the IMEDP</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algn="l"/>
                      <a:r>
                        <a:rPr lang="en-ZA" sz="1100" dirty="0" smtClean="0">
                          <a:effectLst/>
                          <a:latin typeface="Arial" panose="020B0604020202020204" pitchFamily="34" charset="0"/>
                          <a:ea typeface="Calibri" panose="020F0502020204030204" pitchFamily="34" charset="0"/>
                          <a:cs typeface="Arial" panose="020B0604020202020204" pitchFamily="34" charset="0"/>
                        </a:rPr>
                        <a:t>546 informal business supported through the IMEDP</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smtClean="0">
                          <a:effectLst/>
                          <a:latin typeface="Arial" panose="020B0604020202020204" pitchFamily="34" charset="0"/>
                          <a:ea typeface="Calibri" panose="020F0502020204030204" pitchFamily="34" charset="0"/>
                          <a:cs typeface="Arial" panose="020B0604020202020204" pitchFamily="34" charset="0"/>
                        </a:rPr>
                        <a:t>N/A</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1"/>
                  </a:ext>
                </a:extLst>
              </a:tr>
              <a:tr h="437634">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Number of Crafters supported through the Craft Customised Sector Programme.</a:t>
                      </a: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800"/>
                        </a:spcAft>
                      </a:pPr>
                      <a:r>
                        <a:rPr lang="en-ZA" sz="1100">
                          <a:effectLst/>
                          <a:latin typeface="Arial" panose="020B0604020202020204" pitchFamily="34" charset="0"/>
                          <a:ea typeface="Calibri" panose="020F0502020204030204" pitchFamily="34" charset="0"/>
                          <a:cs typeface="Arial" panose="020B0604020202020204" pitchFamily="34" charset="0"/>
                        </a:rPr>
                        <a:t>600 Crafters supported through the Craft Customised Sector Programme.</a:t>
                      </a: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800"/>
                        </a:spcAft>
                      </a:pPr>
                      <a:r>
                        <a:rPr lang="en-ZA" sz="1100" dirty="0">
                          <a:effectLst/>
                          <a:latin typeface="Arial" panose="020B0604020202020204" pitchFamily="34" charset="0"/>
                          <a:ea typeface="Calibri" panose="020F0502020204030204" pitchFamily="34" charset="0"/>
                          <a:cs typeface="Arial" panose="020B0604020202020204" pitchFamily="34" charset="0"/>
                        </a:rPr>
                        <a:t>Approved Business Plans from Craft Hubs/Agencies.</a:t>
                      </a: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600"/>
                        </a:spcAft>
                      </a:pPr>
                      <a:r>
                        <a:rPr lang="en-ZA" sz="11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Target Achieved:</a:t>
                      </a:r>
                      <a:endParaRPr lang="en-ZA" sz="11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Aft>
                          <a:spcPts val="600"/>
                        </a:spcAft>
                      </a:pPr>
                      <a:r>
                        <a:rPr lang="en-ZA" sz="11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Six (6) Business Plans from Craft Hubs and Agencies approved.</a:t>
                      </a: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Six (6) Business Plans from Craft Hubs and Agencies approved.</a:t>
                      </a: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smtClean="0">
                          <a:effectLst/>
                          <a:latin typeface="Arial" panose="020B0604020202020204" pitchFamily="34" charset="0"/>
                          <a:ea typeface="Calibri" panose="020F0502020204030204" pitchFamily="34" charset="0"/>
                          <a:cs typeface="Arial" panose="020B0604020202020204" pitchFamily="34" charset="0"/>
                        </a:rPr>
                        <a:t>N/A</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2"/>
                  </a:ext>
                </a:extLst>
              </a:tr>
              <a:tr h="547042">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Approved framework of standards for </a:t>
                      </a:r>
                      <a:r>
                        <a:rPr lang="en-ZA" sz="1100" dirty="0" err="1">
                          <a:effectLst/>
                          <a:latin typeface="Arial" panose="020B0604020202020204" pitchFamily="34" charset="0"/>
                          <a:ea typeface="Calibri" panose="020F0502020204030204" pitchFamily="34" charset="0"/>
                          <a:cs typeface="Arial" panose="020B0604020202020204" pitchFamily="34" charset="0"/>
                        </a:rPr>
                        <a:t>professionalisation</a:t>
                      </a:r>
                      <a:r>
                        <a:rPr lang="en-ZA" sz="1100" dirty="0">
                          <a:effectLst/>
                          <a:latin typeface="Arial" panose="020B0604020202020204" pitchFamily="34" charset="0"/>
                          <a:ea typeface="Calibri" panose="020F0502020204030204" pitchFamily="34" charset="0"/>
                          <a:cs typeface="Arial" panose="020B0604020202020204" pitchFamily="34" charset="0"/>
                        </a:rPr>
                        <a:t> of Business Advisory services.</a:t>
                      </a: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a:effectLst/>
                          <a:latin typeface="Arial" panose="020B0604020202020204" pitchFamily="34" charset="0"/>
                          <a:ea typeface="Calibri" panose="020F0502020204030204" pitchFamily="34" charset="0"/>
                          <a:cs typeface="Arial" panose="020B0604020202020204" pitchFamily="34" charset="0"/>
                        </a:rPr>
                        <a:t>Framework of standards for professionalisation of Business Advisory services finalised.</a:t>
                      </a: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a:effectLst/>
                          <a:latin typeface="Arial" panose="020B0604020202020204" pitchFamily="34" charset="0"/>
                          <a:ea typeface="Calibri" panose="020F0502020204030204" pitchFamily="34" charset="0"/>
                          <a:cs typeface="Arial" panose="020B0604020202020204" pitchFamily="34" charset="0"/>
                        </a:rPr>
                        <a:t>Consultation with sector stakeholders.</a:t>
                      </a: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Aft>
                          <a:spcPts val="600"/>
                        </a:spcAft>
                      </a:pPr>
                      <a:r>
                        <a:rPr lang="en-ZA" sz="1100" b="1"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Target Achieved:</a:t>
                      </a:r>
                    </a:p>
                    <a:p>
                      <a:pPr marL="0" marR="0" lvl="0" indent="0" algn="l" defTabSz="914400" rtl="0" eaLnBrk="1" fontAlgn="auto" latinLnBrk="0" hangingPunct="1">
                        <a:lnSpc>
                          <a:spcPct val="107000"/>
                        </a:lnSpc>
                        <a:spcBef>
                          <a:spcPts val="400"/>
                        </a:spcBef>
                        <a:spcAft>
                          <a:spcPts val="400"/>
                        </a:spcAft>
                        <a:buClrTx/>
                        <a:buSzTx/>
                        <a:buFontTx/>
                        <a:buNone/>
                        <a:tabLst/>
                        <a:defRPr/>
                      </a:pPr>
                      <a:r>
                        <a:rPr kumimoji="0" lang="en-ZA" sz="1100" b="0" i="0" u="none" strike="noStrike" kern="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Consultation with sector stakeholders.</a:t>
                      </a: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algn="l"/>
                      <a:r>
                        <a:rPr lang="en-ZA" sz="1100" b="0" i="0" u="none" strike="noStrike" cap="none" spc="0" baseline="0" dirty="0" smtClean="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rPr>
                        <a:t>A draft Discussion Paper was circulated to sector stakeholders as part of consultations and inputs were received. </a:t>
                      </a:r>
                      <a:endParaRPr lang="en-ZA" sz="1100" b="0" i="0" u="none" strike="noStrike" cap="none" spc="0" baseline="0" dirty="0">
                        <a:ln>
                          <a:noFill/>
                        </a:ln>
                        <a:solidFill>
                          <a:schemeClr val="tx1"/>
                        </a:solidFill>
                        <a:effectLst/>
                        <a:uFillTx/>
                        <a:latin typeface="Arial" panose="020B0604020202020204" pitchFamily="34" charset="0"/>
                        <a:ea typeface="Calibri" panose="020F0502020204030204" pitchFamily="34" charset="0"/>
                        <a:cs typeface="Arial" panose="020B0604020202020204" pitchFamily="34" charset="0"/>
                        <a:sym typeface="Calibri"/>
                      </a:endParaRP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07000"/>
                        </a:lnSpc>
                        <a:spcBef>
                          <a:spcPts val="400"/>
                        </a:spcBef>
                        <a:spcAft>
                          <a:spcPts val="400"/>
                        </a:spcAft>
                      </a:pPr>
                      <a:r>
                        <a:rPr lang="en-ZA" sz="1100" dirty="0" smtClean="0">
                          <a:effectLst/>
                          <a:latin typeface="Arial" panose="020B0604020202020204" pitchFamily="34" charset="0"/>
                          <a:ea typeface="Calibri" panose="020F0502020204030204" pitchFamily="34" charset="0"/>
                          <a:cs typeface="Arial" panose="020B0604020202020204" pitchFamily="34" charset="0"/>
                        </a:rPr>
                        <a:t>N/A</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57527" marR="57527"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677686082"/>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 name="Rectangle 4"/>
          <p:cNvSpPr/>
          <p:nvPr/>
        </p:nvSpPr>
        <p:spPr>
          <a:xfrm>
            <a:off x="0" y="190500"/>
            <a:ext cx="9144000" cy="6858000"/>
          </a:xfrm>
          <a:prstGeom prst="rect">
            <a:avLst/>
          </a:prstGeom>
          <a:solidFill>
            <a:srgbClr val="C3D69B"/>
          </a:solidFill>
          <a:ln>
            <a:solidFill>
              <a:srgbClr val="4A7EBB"/>
            </a:solidFill>
          </a:ln>
          <a:effectLst>
            <a:outerShdw blurRad="38100" dist="23000" dir="5400000" rotWithShape="0">
              <a:srgbClr val="000000">
                <a:alpha val="35000"/>
              </a:srgbClr>
            </a:outerShdw>
          </a:effectLst>
          <a:scene3d>
            <a:camera prst="orthographicFront"/>
            <a:lightRig rig="threePt" dir="t"/>
          </a:scene3d>
          <a:sp3d>
            <a:bevelT/>
          </a:sp3d>
        </p:spPr>
        <p:txBody>
          <a:bodyPr lIns="45719" rIns="45719" anchor="ctr"/>
          <a:lstStyle/>
          <a:p>
            <a:pPr algn="ctr">
              <a:defRPr>
                <a:solidFill>
                  <a:srgbClr val="77933C"/>
                </a:solidFill>
              </a:defRPr>
            </a:pPr>
            <a:endParaRPr dirty="0"/>
          </a:p>
        </p:txBody>
      </p:sp>
      <p:sp>
        <p:nvSpPr>
          <p:cNvPr id="618" name="Subtitle 2"/>
          <p:cNvSpPr>
            <a:spLocks noGrp="1"/>
          </p:cNvSpPr>
          <p:nvPr>
            <p:ph type="subTitle" idx="1"/>
          </p:nvPr>
        </p:nvSpPr>
        <p:spPr>
          <a:xfrm>
            <a:off x="806568" y="2267576"/>
            <a:ext cx="7533391" cy="4115589"/>
          </a:xfrm>
          <a:prstGeom prst="rect">
            <a:avLst/>
          </a:prstGeom>
        </p:spPr>
        <p:txBody>
          <a:bodyPr>
            <a:normAutofit/>
          </a:bodyPr>
          <a:lstStyle/>
          <a:p>
            <a:pPr>
              <a:lnSpc>
                <a:spcPct val="80000"/>
              </a:lnSpc>
              <a:spcBef>
                <a:spcPts val="600"/>
              </a:spcBef>
              <a:defRPr sz="2700" b="1" cap="small">
                <a:solidFill>
                  <a:srgbClr val="FFFFFF"/>
                </a:solidFill>
                <a:latin typeface="Arial"/>
                <a:ea typeface="Arial"/>
                <a:cs typeface="Arial"/>
                <a:sym typeface="Arial"/>
              </a:defRPr>
            </a:pPr>
            <a:endParaRPr sz="2800" dirty="0"/>
          </a:p>
          <a:p>
            <a:pPr>
              <a:lnSpc>
                <a:spcPct val="150000"/>
              </a:lnSpc>
              <a:spcBef>
                <a:spcPts val="600"/>
              </a:spcBef>
              <a:defRPr sz="2700" b="1" cap="small">
                <a:solidFill>
                  <a:srgbClr val="000000"/>
                </a:solidFill>
                <a:latin typeface="Arial"/>
                <a:ea typeface="Arial"/>
                <a:cs typeface="Arial"/>
                <a:sym typeface="Arial"/>
              </a:defRPr>
            </a:pPr>
            <a:r>
              <a:rPr lang="en-US" sz="2800" dirty="0"/>
              <a:t>FINANCIAL PERFORMANCE REPORT</a:t>
            </a:r>
            <a:endParaRPr lang="en-GB" sz="2800" dirty="0" smtClean="0"/>
          </a:p>
          <a:p>
            <a:pPr>
              <a:lnSpc>
                <a:spcPct val="150000"/>
              </a:lnSpc>
              <a:spcBef>
                <a:spcPts val="600"/>
              </a:spcBef>
              <a:defRPr sz="2700" b="1" cap="small">
                <a:solidFill>
                  <a:srgbClr val="000000"/>
                </a:solidFill>
                <a:latin typeface="Arial"/>
                <a:ea typeface="Arial"/>
                <a:cs typeface="Arial"/>
                <a:sym typeface="Arial"/>
              </a:defRPr>
            </a:pPr>
            <a:r>
              <a:rPr lang="en-GB" sz="2800" dirty="0" smtClean="0"/>
              <a:t>As At</a:t>
            </a:r>
          </a:p>
          <a:p>
            <a:pPr>
              <a:lnSpc>
                <a:spcPct val="150000"/>
              </a:lnSpc>
              <a:spcBef>
                <a:spcPts val="600"/>
              </a:spcBef>
              <a:defRPr sz="2700" b="1" cap="small">
                <a:solidFill>
                  <a:srgbClr val="000000"/>
                </a:solidFill>
                <a:latin typeface="Arial"/>
                <a:ea typeface="Arial"/>
                <a:cs typeface="Arial"/>
                <a:sym typeface="Arial"/>
              </a:defRPr>
            </a:pPr>
            <a:r>
              <a:rPr lang="en-GB" sz="2800" dirty="0" smtClean="0"/>
              <a:t>30 JUNE 2019</a:t>
            </a:r>
          </a:p>
          <a:p>
            <a:pPr>
              <a:lnSpc>
                <a:spcPct val="150000"/>
              </a:lnSpc>
              <a:spcBef>
                <a:spcPts val="600"/>
              </a:spcBef>
              <a:defRPr sz="2700" b="1" cap="small">
                <a:solidFill>
                  <a:srgbClr val="000000"/>
                </a:solidFill>
                <a:latin typeface="Arial"/>
                <a:ea typeface="Arial"/>
                <a:cs typeface="Arial"/>
                <a:sym typeface="Arial"/>
              </a:defRPr>
            </a:pPr>
            <a:endParaRPr lang="en-ZA" sz="2800" dirty="0"/>
          </a:p>
          <a:p>
            <a:pPr>
              <a:lnSpc>
                <a:spcPct val="150000"/>
              </a:lnSpc>
              <a:spcBef>
                <a:spcPts val="600"/>
              </a:spcBef>
              <a:defRPr sz="2700" b="1" cap="small">
                <a:solidFill>
                  <a:srgbClr val="000000"/>
                </a:solidFill>
                <a:latin typeface="Arial"/>
                <a:ea typeface="Arial"/>
                <a:cs typeface="Arial"/>
                <a:sym typeface="Arial"/>
              </a:defRPr>
            </a:pPr>
            <a:endParaRPr lang="en-GB" sz="2800" dirty="0" smtClean="0"/>
          </a:p>
          <a:p>
            <a:pPr>
              <a:lnSpc>
                <a:spcPct val="80000"/>
              </a:lnSpc>
              <a:spcBef>
                <a:spcPts val="600"/>
              </a:spcBef>
              <a:defRPr sz="2700" b="1" cap="small">
                <a:solidFill>
                  <a:srgbClr val="000000"/>
                </a:solidFill>
                <a:latin typeface="Arial"/>
                <a:ea typeface="Arial"/>
                <a:cs typeface="Arial"/>
                <a:sym typeface="Arial"/>
              </a:defRPr>
            </a:pPr>
            <a:endParaRPr lang="en-GB" sz="2800" dirty="0" smtClean="0"/>
          </a:p>
          <a:p>
            <a:pPr>
              <a:lnSpc>
                <a:spcPct val="80000"/>
              </a:lnSpc>
              <a:spcBef>
                <a:spcPts val="600"/>
              </a:spcBef>
              <a:defRPr sz="2700" b="1" cap="small">
                <a:solidFill>
                  <a:srgbClr val="FFFFFF"/>
                </a:solidFill>
                <a:latin typeface="Arial"/>
                <a:ea typeface="Arial"/>
                <a:cs typeface="Arial"/>
                <a:sym typeface="Arial"/>
              </a:defRPr>
            </a:pPr>
            <a:endParaRPr lang="en-GB" sz="2800" dirty="0" smtClean="0"/>
          </a:p>
        </p:txBody>
      </p:sp>
      <p:sp>
        <p:nvSpPr>
          <p:cNvPr id="620" name="Slide Number Placeholder 3"/>
          <p:cNvSpPr>
            <a:spLocks noGrp="1"/>
          </p:cNvSpPr>
          <p:nvPr>
            <p:ph type="sldNum" sz="quarter" idx="2"/>
          </p:nvPr>
        </p:nvSpPr>
        <p:spPr>
          <a:xfrm>
            <a:off x="8502739" y="6404292"/>
            <a:ext cx="184061" cy="26924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26</a:t>
            </a:fld>
            <a:endParaRPr dirty="0"/>
          </a:p>
        </p:txBody>
      </p:sp>
      <p:pic>
        <p:nvPicPr>
          <p:cNvPr id="7" name="Picture 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2438400" cy="1246723"/>
          </a:xfrm>
          <a:prstGeom prst="rect">
            <a:avLst/>
          </a:prstGeom>
          <a:noFill/>
        </p:spPr>
      </p:pic>
    </p:spTree>
    <p:extLst>
      <p:ext uri="{BB962C8B-B14F-4D97-AF65-F5344CB8AC3E}">
        <p14:creationId xmlns:p14="http://schemas.microsoft.com/office/powerpoint/2010/main" xmlns="" val="1219365027"/>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3" cstate="print">
            <a:extLst/>
          </a:blip>
          <a:srcRect t="24292" b="22405"/>
          <a:stretch>
            <a:fillRect/>
          </a:stretch>
        </p:blipFill>
        <p:spPr>
          <a:xfrm>
            <a:off x="0" y="6210300"/>
            <a:ext cx="1752600" cy="625930"/>
          </a:xfrm>
          <a:prstGeom prst="rect">
            <a:avLst/>
          </a:prstGeom>
          <a:ln w="12700">
            <a:miter lim="400000"/>
          </a:ln>
        </p:spPr>
      </p:pic>
      <p:sp>
        <p:nvSpPr>
          <p:cNvPr id="789" name="Slide Number Placeholder 1"/>
          <p:cNvSpPr>
            <a:spLocks noGrp="1"/>
          </p:cNvSpPr>
          <p:nvPr>
            <p:ph type="sldNum" sz="quarter" idx="2"/>
          </p:nvPr>
        </p:nvSpPr>
        <p:spPr>
          <a:xfrm>
            <a:off x="8422818" y="6404292"/>
            <a:ext cx="263983" cy="26924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27</a:t>
            </a:fld>
            <a:endParaRPr dirty="0"/>
          </a:p>
        </p:txBody>
      </p:sp>
      <p:sp>
        <p:nvSpPr>
          <p:cNvPr id="790" name="Title 1"/>
          <p:cNvSpPr>
            <a:spLocks noGrp="1"/>
          </p:cNvSpPr>
          <p:nvPr>
            <p:ph type="title"/>
          </p:nvPr>
        </p:nvSpPr>
        <p:spPr>
          <a:xfrm>
            <a:off x="0" y="0"/>
            <a:ext cx="9144000" cy="849086"/>
          </a:xfrm>
          <a:prstGeom prst="rect">
            <a:avLst/>
          </a:prstGeom>
          <a:solidFill>
            <a:srgbClr val="C3D69B"/>
          </a:solidFill>
          <a:effectLst>
            <a:outerShdw blurRad="50800" dist="50800" dir="5400000" rotWithShape="0">
              <a:schemeClr val="accent6"/>
            </a:outerShdw>
          </a:effectLst>
          <a:scene3d>
            <a:camera prst="orthographicFront"/>
            <a:lightRig rig="threePt" dir="t"/>
          </a:scene3d>
          <a:sp3d>
            <a:bevelT/>
          </a:sp3d>
        </p:spPr>
        <p:txBody>
          <a:bodyPr>
            <a:normAutofit/>
          </a:bodyPr>
          <a:lstStyle>
            <a:lvl1pPr algn="r">
              <a:defRPr sz="3600" cap="small">
                <a:latin typeface="Arial"/>
                <a:ea typeface="Arial"/>
                <a:cs typeface="Arial"/>
                <a:sym typeface="Arial"/>
              </a:defRPr>
            </a:lvl1pPr>
          </a:lstStyle>
          <a:p>
            <a:pPr algn="ctr"/>
            <a:r>
              <a:rPr lang="en-GB" b="1" dirty="0" smtClean="0"/>
              <a:t>Q1 Overall Expenditure </a:t>
            </a:r>
            <a:endParaRPr b="1" dirty="0"/>
          </a:p>
        </p:txBody>
      </p:sp>
      <p:sp>
        <p:nvSpPr>
          <p:cNvPr id="3" name="TextBox 2"/>
          <p:cNvSpPr txBox="1"/>
          <p:nvPr/>
        </p:nvSpPr>
        <p:spPr>
          <a:xfrm>
            <a:off x="128778" y="1565584"/>
            <a:ext cx="8924544" cy="7386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nSpc>
                <a:spcPct val="150000"/>
              </a:lnSpc>
            </a:pPr>
            <a:endParaRPr lang="en-US" sz="2800" dirty="0" smtClean="0">
              <a:latin typeface="Arial" panose="020B0604020202020204" pitchFamily="34" charset="0"/>
              <a:cs typeface="Arial" panose="020B0604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xmlns="" val="3779193977"/>
              </p:ext>
            </p:extLst>
          </p:nvPr>
        </p:nvGraphicFramePr>
        <p:xfrm>
          <a:off x="0" y="1004934"/>
          <a:ext cx="9143999" cy="506800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2672299324"/>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3" cstate="print">
            <a:extLst/>
          </a:blip>
          <a:srcRect t="24292" b="22405"/>
          <a:stretch>
            <a:fillRect/>
          </a:stretch>
        </p:blipFill>
        <p:spPr>
          <a:xfrm>
            <a:off x="0" y="6210300"/>
            <a:ext cx="1752600" cy="625930"/>
          </a:xfrm>
          <a:prstGeom prst="rect">
            <a:avLst/>
          </a:prstGeom>
          <a:ln w="12700">
            <a:miter lim="400000"/>
          </a:ln>
        </p:spPr>
      </p:pic>
      <p:sp>
        <p:nvSpPr>
          <p:cNvPr id="789" name="Slide Number Placeholder 1"/>
          <p:cNvSpPr>
            <a:spLocks noGrp="1"/>
          </p:cNvSpPr>
          <p:nvPr>
            <p:ph type="sldNum" sz="quarter" idx="2"/>
          </p:nvPr>
        </p:nvSpPr>
        <p:spPr>
          <a:xfrm>
            <a:off x="8422818" y="6404292"/>
            <a:ext cx="263983" cy="26924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28</a:t>
            </a:fld>
            <a:endParaRPr dirty="0"/>
          </a:p>
        </p:txBody>
      </p:sp>
      <p:sp>
        <p:nvSpPr>
          <p:cNvPr id="790" name="Title 1"/>
          <p:cNvSpPr>
            <a:spLocks noGrp="1"/>
          </p:cNvSpPr>
          <p:nvPr>
            <p:ph type="title"/>
          </p:nvPr>
        </p:nvSpPr>
        <p:spPr>
          <a:xfrm>
            <a:off x="0" y="0"/>
            <a:ext cx="9144000" cy="849086"/>
          </a:xfrm>
          <a:prstGeom prst="rect">
            <a:avLst/>
          </a:prstGeom>
          <a:solidFill>
            <a:srgbClr val="C3D69B"/>
          </a:solidFill>
          <a:effectLst>
            <a:outerShdw blurRad="50800" dist="50800" dir="5400000" rotWithShape="0">
              <a:schemeClr val="accent6"/>
            </a:outerShdw>
          </a:effectLst>
          <a:scene3d>
            <a:camera prst="orthographicFront"/>
            <a:lightRig rig="threePt" dir="t"/>
          </a:scene3d>
          <a:sp3d>
            <a:bevelT/>
          </a:sp3d>
        </p:spPr>
        <p:txBody>
          <a:bodyPr>
            <a:normAutofit/>
          </a:bodyPr>
          <a:lstStyle>
            <a:lvl1pPr algn="r">
              <a:defRPr sz="3600" cap="small">
                <a:latin typeface="Arial"/>
                <a:ea typeface="Arial"/>
                <a:cs typeface="Arial"/>
                <a:sym typeface="Arial"/>
              </a:defRPr>
            </a:lvl1pPr>
          </a:lstStyle>
          <a:p>
            <a:pPr algn="ctr"/>
            <a:r>
              <a:rPr lang="en-GB" b="1" dirty="0" smtClean="0"/>
              <a:t>YEAR TO DATE EXPENDITURE</a:t>
            </a:r>
            <a:endParaRPr b="1" dirty="0"/>
          </a:p>
        </p:txBody>
      </p:sp>
      <p:sp>
        <p:nvSpPr>
          <p:cNvPr id="3" name="TextBox 2"/>
          <p:cNvSpPr txBox="1"/>
          <p:nvPr/>
        </p:nvSpPr>
        <p:spPr>
          <a:xfrm>
            <a:off x="128778" y="1565584"/>
            <a:ext cx="8924544" cy="7386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lnSpc>
                <a:spcPct val="150000"/>
              </a:lnSpc>
            </a:pPr>
            <a:endParaRPr lang="en-US" sz="2800" dirty="0" smtClean="0">
              <a:latin typeface="Arial" panose="020B0604020202020204" pitchFamily="34" charset="0"/>
              <a:cs typeface="Arial" panose="020B0604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xmlns="" val="1103293028"/>
              </p:ext>
            </p:extLst>
          </p:nvPr>
        </p:nvGraphicFramePr>
        <p:xfrm>
          <a:off x="0" y="1004934"/>
          <a:ext cx="9143999" cy="506800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068070385"/>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3" cstate="print">
            <a:extLst/>
          </a:blip>
          <a:srcRect t="24292" b="22405"/>
          <a:stretch>
            <a:fillRect/>
          </a:stretch>
        </p:blipFill>
        <p:spPr>
          <a:xfrm>
            <a:off x="0" y="6210300"/>
            <a:ext cx="1752600" cy="625930"/>
          </a:xfrm>
          <a:prstGeom prst="rect">
            <a:avLst/>
          </a:prstGeom>
          <a:ln w="12700">
            <a:miter lim="400000"/>
          </a:ln>
        </p:spPr>
      </p:pic>
      <p:sp>
        <p:nvSpPr>
          <p:cNvPr id="789" name="Slide Number Placeholder 1"/>
          <p:cNvSpPr>
            <a:spLocks noGrp="1"/>
          </p:cNvSpPr>
          <p:nvPr>
            <p:ph type="sldNum" sz="quarter" idx="2"/>
          </p:nvPr>
        </p:nvSpPr>
        <p:spPr>
          <a:xfrm>
            <a:off x="8422818" y="6404292"/>
            <a:ext cx="263983" cy="26924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29</a:t>
            </a:fld>
            <a:endParaRPr dirty="0"/>
          </a:p>
        </p:txBody>
      </p:sp>
      <p:sp>
        <p:nvSpPr>
          <p:cNvPr id="790" name="Title 1"/>
          <p:cNvSpPr>
            <a:spLocks noGrp="1"/>
          </p:cNvSpPr>
          <p:nvPr>
            <p:ph type="title"/>
          </p:nvPr>
        </p:nvSpPr>
        <p:spPr>
          <a:xfrm>
            <a:off x="0" y="0"/>
            <a:ext cx="9144000" cy="849086"/>
          </a:xfrm>
          <a:prstGeom prst="rect">
            <a:avLst/>
          </a:prstGeom>
          <a:solidFill>
            <a:srgbClr val="C3D69B"/>
          </a:solidFill>
          <a:effectLst>
            <a:outerShdw blurRad="50800" dist="50800" dir="5400000" rotWithShape="0">
              <a:schemeClr val="accent6"/>
            </a:outerShdw>
          </a:effectLst>
          <a:scene3d>
            <a:camera prst="orthographicFront"/>
            <a:lightRig rig="threePt" dir="t"/>
          </a:scene3d>
          <a:sp3d>
            <a:bevelT/>
          </a:sp3d>
        </p:spPr>
        <p:txBody>
          <a:bodyPr>
            <a:normAutofit/>
          </a:bodyPr>
          <a:lstStyle>
            <a:lvl1pPr algn="r">
              <a:defRPr sz="3600" cap="small">
                <a:latin typeface="Arial"/>
                <a:ea typeface="Arial"/>
                <a:cs typeface="Arial"/>
                <a:sym typeface="Arial"/>
              </a:defRPr>
            </a:lvl1pPr>
          </a:lstStyle>
          <a:p>
            <a:pPr algn="ctr"/>
            <a:r>
              <a:rPr lang="en-GB" dirty="0" smtClean="0"/>
              <a:t>Q1 Performance Per Programme</a:t>
            </a:r>
            <a:endParaRPr dirty="0"/>
          </a:p>
        </p:txBody>
      </p:sp>
      <p:graphicFrame>
        <p:nvGraphicFramePr>
          <p:cNvPr id="6" name="Chart 5"/>
          <p:cNvGraphicFramePr/>
          <p:nvPr>
            <p:extLst>
              <p:ext uri="{D42A27DB-BD31-4B8C-83A1-F6EECF244321}">
                <p14:modId xmlns:p14="http://schemas.microsoft.com/office/powerpoint/2010/main" xmlns="" val="4209460813"/>
              </p:ext>
            </p:extLst>
          </p:nvPr>
        </p:nvGraphicFramePr>
        <p:xfrm>
          <a:off x="0" y="1392012"/>
          <a:ext cx="9143999" cy="4920654"/>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3901029" y="1484125"/>
            <a:ext cx="749808" cy="369330"/>
          </a:xfrm>
          <a:prstGeom prst="rect">
            <a:avLst/>
          </a:prstGeom>
          <a:solidFill>
            <a:schemeClr val="accent3">
              <a:lumMod val="40000"/>
              <a:lumOff val="60000"/>
            </a:schemeClr>
          </a:solidFill>
          <a:ln w="12700" cap="flat">
            <a:noFill/>
            <a:miter lim="400000"/>
          </a:ln>
          <a:effectLst/>
          <a:scene3d>
            <a:camera prst="orthographicFront"/>
            <a:lightRig rig="threePt" dir="t"/>
          </a:scene3d>
          <a:sp3d>
            <a:bevel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b="1" i="0" u="none" strike="noStrike" cap="none" spc="0" normalizeH="0" baseline="0" dirty="0" smtClean="0">
                <a:ln>
                  <a:noFill/>
                </a:ln>
                <a:solidFill>
                  <a:srgbClr val="000000"/>
                </a:solidFill>
                <a:effectLst/>
                <a:uFillTx/>
                <a:latin typeface="Arial" panose="020B0604020202020204" pitchFamily="34" charset="0"/>
                <a:cs typeface="Arial" panose="020B0604020202020204" pitchFamily="34" charset="0"/>
                <a:sym typeface="Calibri"/>
              </a:rPr>
              <a:t>R’000</a:t>
            </a:r>
            <a:endParaRPr kumimoji="0" lang="en-ZA" b="1" i="0" u="none" strike="noStrike" cap="none" spc="0" normalizeH="0" baseline="0" dirty="0">
              <a:ln>
                <a:noFill/>
              </a:ln>
              <a:solidFill>
                <a:srgbClr val="000000"/>
              </a:solidFill>
              <a:effectLst/>
              <a:uFillTx/>
              <a:latin typeface="Arial" panose="020B0604020202020204" pitchFamily="34" charset="0"/>
              <a:cs typeface="Arial" panose="020B0604020202020204" pitchFamily="34" charset="0"/>
              <a:sym typeface="Calibri"/>
            </a:endParaRPr>
          </a:p>
        </p:txBody>
      </p:sp>
      <p:sp>
        <p:nvSpPr>
          <p:cNvPr id="7" name="TextBox 6"/>
          <p:cNvSpPr txBox="1"/>
          <p:nvPr/>
        </p:nvSpPr>
        <p:spPr>
          <a:xfrm>
            <a:off x="72428" y="1022681"/>
            <a:ext cx="8981037" cy="369330"/>
          </a:xfrm>
          <a:prstGeom prst="rect">
            <a:avLst/>
          </a:prstGeom>
          <a:solidFill>
            <a:schemeClr val="accent3">
              <a:lumMod val="60000"/>
              <a:lumOff val="40000"/>
            </a:schemeClr>
          </a:solidFill>
          <a:ln w="12700" cap="flat">
            <a:noFill/>
            <a:miter lim="400000"/>
          </a:ln>
          <a:effectLst/>
          <a:scene3d>
            <a:camera prst="orthographicFront"/>
            <a:lightRig rig="threePt" dir="t"/>
          </a:scene3d>
          <a:sp3d>
            <a:bevel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GB" b="1" dirty="0" smtClean="0">
                <a:latin typeface="Arial" panose="020B0604020202020204" pitchFamily="34" charset="0"/>
                <a:cs typeface="Arial" panose="020B0604020202020204" pitchFamily="34" charset="0"/>
              </a:rPr>
              <a:t>Projections             Expenditure              Variance  </a:t>
            </a:r>
            <a:endParaRPr kumimoji="0" lang="en-ZA" b="1" i="0" u="none" strike="noStrike" cap="none" spc="0" normalizeH="0" baseline="0" dirty="0">
              <a:ln>
                <a:noFill/>
              </a:ln>
              <a:solidFill>
                <a:srgbClr val="000000"/>
              </a:solidFill>
              <a:effectLst/>
              <a:uFillTx/>
              <a:latin typeface="Arial" panose="020B0604020202020204" pitchFamily="34" charset="0"/>
              <a:cs typeface="Arial" panose="020B0604020202020204" pitchFamily="34" charset="0"/>
              <a:sym typeface="Calibri"/>
            </a:endParaRPr>
          </a:p>
        </p:txBody>
      </p:sp>
      <p:sp>
        <p:nvSpPr>
          <p:cNvPr id="4" name="Rectangle 3"/>
          <p:cNvSpPr/>
          <p:nvPr/>
        </p:nvSpPr>
        <p:spPr>
          <a:xfrm>
            <a:off x="1460945" y="1121326"/>
            <a:ext cx="219075" cy="219075"/>
          </a:xfrm>
          <a:prstGeom prst="rect">
            <a:avLst/>
          </a:prstGeom>
          <a:solidFill>
            <a:srgbClr val="00B050"/>
          </a:solidFill>
          <a:ln w="25400" cap="flat">
            <a:solidFill>
              <a:schemeClr val="accent1"/>
            </a:solidFill>
            <a:prstDash val="solid"/>
            <a:round/>
          </a:ln>
          <a:effectLst>
            <a:outerShdw blurRad="38100" dist="23000" dir="5400000" rotWithShape="0">
              <a:srgbClr val="000000">
                <a:alpha val="35000"/>
              </a:srgbClr>
            </a:outerShdw>
          </a:effectLst>
          <a:scene3d>
            <a:camera prst="orthographicFront"/>
            <a:lightRig rig="threePt" dir="t"/>
          </a:scene3d>
          <a:sp3d>
            <a:bevel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10" name="Rectangle 9"/>
          <p:cNvSpPr/>
          <p:nvPr/>
        </p:nvSpPr>
        <p:spPr>
          <a:xfrm>
            <a:off x="3586078" y="1104900"/>
            <a:ext cx="219075" cy="219075"/>
          </a:xfrm>
          <a:prstGeom prst="rect">
            <a:avLst/>
          </a:prstGeom>
          <a:solidFill>
            <a:srgbClr val="FFC000"/>
          </a:solidFill>
          <a:ln w="25400" cap="flat">
            <a:solidFill>
              <a:schemeClr val="accent1"/>
            </a:solidFill>
            <a:prstDash val="solid"/>
            <a:round/>
          </a:ln>
          <a:effectLst>
            <a:outerShdw blurRad="38100" dist="23000" dir="5400000" rotWithShape="0">
              <a:srgbClr val="000000">
                <a:alpha val="35000"/>
              </a:srgbClr>
            </a:outerShdw>
          </a:effectLst>
          <a:scene3d>
            <a:camera prst="orthographicFront"/>
            <a:lightRig rig="threePt" dir="t"/>
          </a:scene3d>
          <a:sp3d>
            <a:bevel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12" name="Rectangle 11"/>
          <p:cNvSpPr/>
          <p:nvPr/>
        </p:nvSpPr>
        <p:spPr>
          <a:xfrm>
            <a:off x="5930286" y="1083839"/>
            <a:ext cx="219075" cy="219075"/>
          </a:xfrm>
          <a:prstGeom prst="rect">
            <a:avLst/>
          </a:prstGeom>
          <a:solidFill>
            <a:srgbClr val="FF0000"/>
          </a:solidFill>
          <a:ln w="25400" cap="flat">
            <a:solidFill>
              <a:schemeClr val="accent1"/>
            </a:solidFill>
            <a:prstDash val="solid"/>
            <a:round/>
          </a:ln>
          <a:effectLst>
            <a:outerShdw blurRad="38100" dist="23000" dir="5400000" rotWithShape="0">
              <a:srgbClr val="000000">
                <a:alpha val="35000"/>
              </a:srgbClr>
            </a:outerShdw>
          </a:effectLst>
          <a:scene3d>
            <a:camera prst="orthographicFront"/>
            <a:lightRig rig="threePt" dir="t"/>
          </a:scene3d>
          <a:sp3d>
            <a:bevel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xmlns="" val="3946245167"/>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 name="Content Placeholder 18"/>
          <p:cNvSpPr>
            <a:spLocks noGrp="1"/>
          </p:cNvSpPr>
          <p:nvPr>
            <p:ph type="body" idx="1"/>
          </p:nvPr>
        </p:nvSpPr>
        <p:spPr>
          <a:xfrm>
            <a:off x="0" y="960582"/>
            <a:ext cx="9046029" cy="5135418"/>
          </a:xfrm>
          <a:prstGeom prst="rect">
            <a:avLst/>
          </a:prstGeom>
        </p:spPr>
        <p:txBody>
          <a:bodyPr>
            <a:noAutofit/>
          </a:bodyPr>
          <a:lstStyle/>
          <a:p>
            <a:pPr marL="0" indent="0" algn="just" defTabSz="832104">
              <a:spcBef>
                <a:spcPts val="300"/>
              </a:spcBef>
              <a:buNone/>
              <a:defRPr sz="1638">
                <a:latin typeface="Arial"/>
                <a:ea typeface="Arial"/>
                <a:cs typeface="Arial"/>
                <a:sym typeface="Arial"/>
              </a:defRPr>
            </a:pPr>
            <a:r>
              <a:rPr lang="en-GB" sz="1800" b="1" dirty="0"/>
              <a:t>1.1. </a:t>
            </a:r>
            <a:r>
              <a:rPr sz="1800" dirty="0"/>
              <a:t>The Report represents an overview of the activities of the department in line with the Public Finance Management Act 1 of 1999, Treasury Regulations</a:t>
            </a:r>
            <a:r>
              <a:rPr lang="en-GB" sz="1800" dirty="0"/>
              <a:t> 5.3 and 30.3</a:t>
            </a:r>
            <a:r>
              <a:rPr sz="1800" dirty="0"/>
              <a:t> and the Framework for</a:t>
            </a:r>
            <a:r>
              <a:rPr lang="en-GB" sz="1800" dirty="0"/>
              <a:t> Strategic Plans and Annual Performance Plans.</a:t>
            </a:r>
          </a:p>
          <a:p>
            <a:pPr marL="0" indent="0" algn="just" defTabSz="832104">
              <a:spcBef>
                <a:spcPts val="300"/>
              </a:spcBef>
              <a:buNone/>
              <a:defRPr sz="1638">
                <a:latin typeface="Arial"/>
                <a:ea typeface="Arial"/>
                <a:cs typeface="Arial"/>
                <a:sym typeface="Arial"/>
              </a:defRPr>
            </a:pPr>
            <a:endParaRPr lang="en-GB" sz="1800" dirty="0"/>
          </a:p>
          <a:p>
            <a:pPr marL="0" indent="0" algn="just" defTabSz="832104">
              <a:spcBef>
                <a:spcPts val="300"/>
              </a:spcBef>
              <a:buNone/>
              <a:defRPr sz="1638">
                <a:latin typeface="Arial"/>
                <a:ea typeface="Arial"/>
                <a:cs typeface="Arial"/>
                <a:sym typeface="Arial"/>
              </a:defRPr>
            </a:pPr>
            <a:r>
              <a:rPr lang="en-GB" sz="1800" b="1" dirty="0"/>
              <a:t>1.2 </a:t>
            </a:r>
            <a:r>
              <a:rPr sz="1800" b="1" dirty="0"/>
              <a:t>The</a:t>
            </a:r>
            <a:r>
              <a:rPr lang="en-GB" sz="1800" b="1" dirty="0"/>
              <a:t> </a:t>
            </a:r>
            <a:r>
              <a:rPr lang="en-GB" sz="1800" b="1" dirty="0" smtClean="0"/>
              <a:t>Q1 2019/20 </a:t>
            </a:r>
            <a:r>
              <a:rPr lang="en-GB" sz="1800" b="1" dirty="0"/>
              <a:t>Performance</a:t>
            </a:r>
            <a:r>
              <a:rPr sz="1800" b="1" dirty="0"/>
              <a:t> Report reflects</a:t>
            </a:r>
          </a:p>
          <a:p>
            <a:pPr marL="416052" lvl="1" indent="0" algn="just" defTabSz="832104">
              <a:spcBef>
                <a:spcPts val="300"/>
              </a:spcBef>
              <a:buNone/>
              <a:defRPr sz="1638">
                <a:latin typeface="Arial"/>
                <a:ea typeface="Arial"/>
                <a:cs typeface="Arial"/>
                <a:sym typeface="Arial"/>
              </a:defRPr>
            </a:pPr>
            <a:r>
              <a:rPr lang="en-GB" sz="1800" dirty="0"/>
              <a:t>1.2.1 P</a:t>
            </a:r>
            <a:r>
              <a:rPr sz="1800" dirty="0" err="1"/>
              <a:t>rogress</a:t>
            </a:r>
            <a:r>
              <a:rPr sz="1800" dirty="0"/>
              <a:t> made on the implementation of performance indicators and</a:t>
            </a:r>
            <a:r>
              <a:rPr lang="en-ZA" sz="1800" dirty="0"/>
              <a:t> annual </a:t>
            </a:r>
            <a:r>
              <a:rPr sz="1800" dirty="0"/>
              <a:t> </a:t>
            </a:r>
            <a:r>
              <a:rPr lang="en-ZA" sz="1800" dirty="0"/>
              <a:t>  </a:t>
            </a:r>
          </a:p>
          <a:p>
            <a:pPr marL="416052" lvl="1" indent="0" algn="just" defTabSz="832104">
              <a:spcBef>
                <a:spcPts val="300"/>
              </a:spcBef>
              <a:buNone/>
              <a:defRPr sz="1638">
                <a:latin typeface="Arial"/>
                <a:ea typeface="Arial"/>
                <a:cs typeface="Arial"/>
                <a:sym typeface="Arial"/>
              </a:defRPr>
            </a:pPr>
            <a:r>
              <a:rPr lang="en-ZA" sz="1800" dirty="0"/>
              <a:t>         </a:t>
            </a:r>
            <a:r>
              <a:rPr sz="1800" dirty="0"/>
              <a:t>targets</a:t>
            </a:r>
            <a:r>
              <a:rPr lang="en-ZA" sz="1800" dirty="0"/>
              <a:t> s</a:t>
            </a:r>
            <a:r>
              <a:rPr sz="1800" dirty="0"/>
              <a:t>et in respect of Quarter </a:t>
            </a:r>
            <a:r>
              <a:rPr lang="en-ZA" sz="1800" dirty="0" smtClean="0"/>
              <a:t>One</a:t>
            </a:r>
            <a:r>
              <a:rPr sz="1800" dirty="0" smtClean="0"/>
              <a:t> </a:t>
            </a:r>
            <a:r>
              <a:rPr sz="1800" dirty="0"/>
              <a:t>(</a:t>
            </a:r>
            <a:r>
              <a:rPr sz="1800" dirty="0" smtClean="0"/>
              <a:t>Q</a:t>
            </a:r>
            <a:r>
              <a:rPr lang="en-ZA" sz="1800" dirty="0" smtClean="0"/>
              <a:t>1</a:t>
            </a:r>
            <a:r>
              <a:rPr sz="1800" dirty="0" smtClean="0"/>
              <a:t>) </a:t>
            </a:r>
            <a:r>
              <a:rPr sz="1800" dirty="0"/>
              <a:t>in the </a:t>
            </a:r>
            <a:r>
              <a:rPr sz="1800" dirty="0" smtClean="0"/>
              <a:t>201</a:t>
            </a:r>
            <a:r>
              <a:rPr lang="en-ZA" sz="1800" dirty="0" smtClean="0"/>
              <a:t>9/20</a:t>
            </a:r>
            <a:r>
              <a:rPr sz="1800" dirty="0" smtClean="0"/>
              <a:t> </a:t>
            </a:r>
            <a:r>
              <a:rPr sz="1800" dirty="0"/>
              <a:t>Annual </a:t>
            </a:r>
            <a:r>
              <a:rPr lang="en-ZA" sz="1800" dirty="0"/>
              <a:t>   </a:t>
            </a:r>
          </a:p>
          <a:p>
            <a:pPr marL="416052" lvl="1" indent="0" algn="just" defTabSz="832104">
              <a:spcBef>
                <a:spcPts val="300"/>
              </a:spcBef>
              <a:buNone/>
              <a:defRPr sz="1638">
                <a:latin typeface="Arial"/>
                <a:ea typeface="Arial"/>
                <a:cs typeface="Arial"/>
                <a:sym typeface="Arial"/>
              </a:defRPr>
            </a:pPr>
            <a:r>
              <a:rPr lang="en-ZA" sz="1800" dirty="0"/>
              <a:t>         </a:t>
            </a:r>
            <a:r>
              <a:rPr sz="1800" dirty="0"/>
              <a:t>Performance Plan</a:t>
            </a:r>
            <a:r>
              <a:rPr lang="en-ZA" sz="1800" dirty="0"/>
              <a:t> </a:t>
            </a:r>
            <a:r>
              <a:rPr sz="1800" dirty="0"/>
              <a:t>(APP);</a:t>
            </a:r>
            <a:endParaRPr lang="en-ZA" sz="1800" dirty="0"/>
          </a:p>
          <a:p>
            <a:pPr marL="416052" lvl="1" indent="0" algn="just" defTabSz="832104">
              <a:spcBef>
                <a:spcPts val="300"/>
              </a:spcBef>
              <a:buNone/>
              <a:defRPr sz="1638">
                <a:latin typeface="Arial"/>
                <a:ea typeface="Arial"/>
                <a:cs typeface="Arial"/>
                <a:sym typeface="Arial"/>
              </a:defRPr>
            </a:pPr>
            <a:endParaRPr lang="en-GB" sz="1800" dirty="0"/>
          </a:p>
          <a:p>
            <a:pPr marL="416052" lvl="1" indent="0" algn="just" defTabSz="832104">
              <a:spcBef>
                <a:spcPts val="300"/>
              </a:spcBef>
              <a:buNone/>
              <a:defRPr sz="1638">
                <a:latin typeface="Arial"/>
                <a:ea typeface="Arial"/>
                <a:cs typeface="Arial"/>
                <a:sym typeface="Arial"/>
              </a:defRPr>
            </a:pPr>
            <a:r>
              <a:rPr lang="en-GB" sz="1800" dirty="0"/>
              <a:t>1.2.2 Variances and reasons for variance;</a:t>
            </a:r>
          </a:p>
          <a:p>
            <a:pPr marL="416052" lvl="1" indent="0" algn="just" defTabSz="832104">
              <a:spcBef>
                <a:spcPts val="300"/>
              </a:spcBef>
              <a:buNone/>
              <a:defRPr sz="1638">
                <a:latin typeface="Arial"/>
                <a:ea typeface="Arial"/>
                <a:cs typeface="Arial"/>
                <a:sym typeface="Arial"/>
              </a:defRPr>
            </a:pPr>
            <a:endParaRPr lang="en-GB" sz="1800" dirty="0"/>
          </a:p>
          <a:p>
            <a:pPr marL="416052" lvl="1" indent="0" algn="just" defTabSz="832104">
              <a:spcBef>
                <a:spcPts val="300"/>
              </a:spcBef>
              <a:buNone/>
              <a:defRPr sz="1638">
                <a:latin typeface="Arial"/>
                <a:ea typeface="Arial"/>
                <a:cs typeface="Arial"/>
                <a:sym typeface="Arial"/>
              </a:defRPr>
            </a:pPr>
            <a:r>
              <a:rPr lang="en-GB" sz="1800" dirty="0" smtClean="0"/>
              <a:t>1.2.3 </a:t>
            </a:r>
            <a:r>
              <a:rPr lang="en-GB" sz="1800" dirty="0"/>
              <a:t>Planned actions to mitigate implementation challenges.</a:t>
            </a:r>
          </a:p>
          <a:p>
            <a:pPr marL="416052" lvl="1" indent="0" algn="just" defTabSz="832104">
              <a:spcBef>
                <a:spcPts val="300"/>
              </a:spcBef>
              <a:buNone/>
              <a:defRPr sz="1638">
                <a:latin typeface="Arial"/>
                <a:ea typeface="Arial"/>
                <a:cs typeface="Arial"/>
                <a:sym typeface="Arial"/>
              </a:defRPr>
            </a:pPr>
            <a:endParaRPr lang="en-GB" sz="2000" dirty="0"/>
          </a:p>
          <a:p>
            <a:pPr marL="0" indent="0" algn="just" defTabSz="832104">
              <a:spcBef>
                <a:spcPts val="300"/>
              </a:spcBef>
              <a:buSzTx/>
              <a:buNone/>
              <a:defRPr sz="1638">
                <a:latin typeface="Arial"/>
                <a:ea typeface="Arial"/>
                <a:cs typeface="Arial"/>
                <a:sym typeface="Arial"/>
              </a:defRPr>
            </a:pPr>
            <a:r>
              <a:rPr sz="2000" dirty="0"/>
              <a:t> </a:t>
            </a:r>
          </a:p>
        </p:txBody>
      </p:sp>
      <p:sp>
        <p:nvSpPr>
          <p:cNvPr id="642" name="Slide Number Placeholder 2"/>
          <p:cNvSpPr>
            <a:spLocks noGrp="1"/>
          </p:cNvSpPr>
          <p:nvPr>
            <p:ph type="sldNum" sz="quarter" idx="4294967295"/>
          </p:nvPr>
        </p:nvSpPr>
        <p:spPr>
          <a:xfrm>
            <a:off x="8502739" y="6404292"/>
            <a:ext cx="184061" cy="26924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3</a:t>
            </a:fld>
            <a:endParaRPr/>
          </a:p>
        </p:txBody>
      </p:sp>
      <p:pic>
        <p:nvPicPr>
          <p:cNvPr id="643" name="Picture 6" descr="Picture 6"/>
          <p:cNvPicPr>
            <a:picLocks noChangeAspect="1"/>
          </p:cNvPicPr>
          <p:nvPr/>
        </p:nvPicPr>
        <p:blipFill>
          <a:blip r:embed="rId3" cstate="print">
            <a:extLst/>
          </a:blip>
          <a:srcRect t="24292" b="22405"/>
          <a:stretch>
            <a:fillRect/>
          </a:stretch>
        </p:blipFill>
        <p:spPr>
          <a:xfrm>
            <a:off x="179511" y="6096000"/>
            <a:ext cx="1420689" cy="570325"/>
          </a:xfrm>
          <a:prstGeom prst="rect">
            <a:avLst/>
          </a:prstGeom>
          <a:ln w="12700">
            <a:miter lim="400000"/>
          </a:ln>
        </p:spPr>
      </p:pic>
      <p:sp>
        <p:nvSpPr>
          <p:cNvPr id="644" name="Title 1"/>
          <p:cNvSpPr>
            <a:spLocks noGrp="1"/>
          </p:cNvSpPr>
          <p:nvPr>
            <p:ph type="title"/>
          </p:nvPr>
        </p:nvSpPr>
        <p:spPr>
          <a:xfrm>
            <a:off x="0" y="0"/>
            <a:ext cx="9133115" cy="870857"/>
          </a:xfrm>
          <a:prstGeom prst="rect">
            <a:avLst/>
          </a:prstGeom>
          <a:solidFill>
            <a:srgbClr val="C3D69B"/>
          </a:solidFill>
          <a:effectLst>
            <a:outerShdw blurRad="50800" dist="50800" dir="5400000" rotWithShape="0">
              <a:schemeClr val="accent6"/>
            </a:outerShdw>
          </a:effectLst>
        </p:spPr>
        <p:txBody>
          <a:bodyPr>
            <a:normAutofit/>
          </a:bodyPr>
          <a:lstStyle>
            <a:lvl1pPr algn="r">
              <a:defRPr sz="3600" cap="small">
                <a:latin typeface="Arial"/>
                <a:ea typeface="Arial"/>
                <a:cs typeface="Arial"/>
                <a:sym typeface="Arial"/>
              </a:defRPr>
            </a:lvl1pPr>
          </a:lstStyle>
          <a:p>
            <a:r>
              <a:rPr lang="en-ZA" sz="2800" dirty="0"/>
              <a:t>1. BACKGROUND &amp; PURPOSE</a:t>
            </a:r>
          </a:p>
        </p:txBody>
      </p:sp>
    </p:spTree>
    <p:extLst>
      <p:ext uri="{BB962C8B-B14F-4D97-AF65-F5344CB8AC3E}">
        <p14:creationId xmlns:p14="http://schemas.microsoft.com/office/powerpoint/2010/main" xmlns="" val="1399278047"/>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4" cstate="print">
            <a:extLst/>
          </a:blip>
          <a:srcRect t="24292" b="22405"/>
          <a:stretch>
            <a:fillRect/>
          </a:stretch>
        </p:blipFill>
        <p:spPr>
          <a:xfrm>
            <a:off x="0" y="6210300"/>
            <a:ext cx="1752600" cy="625930"/>
          </a:xfrm>
          <a:prstGeom prst="rect">
            <a:avLst/>
          </a:prstGeom>
          <a:ln w="12700">
            <a:miter lim="400000"/>
          </a:ln>
        </p:spPr>
      </p:pic>
      <p:sp>
        <p:nvSpPr>
          <p:cNvPr id="790" name="Title 1"/>
          <p:cNvSpPr>
            <a:spLocks noGrp="1"/>
          </p:cNvSpPr>
          <p:nvPr>
            <p:ph type="title"/>
          </p:nvPr>
        </p:nvSpPr>
        <p:spPr>
          <a:xfrm>
            <a:off x="0" y="0"/>
            <a:ext cx="9144000" cy="849086"/>
          </a:xfrm>
          <a:prstGeom prst="rect">
            <a:avLst/>
          </a:prstGeom>
          <a:solidFill>
            <a:srgbClr val="C3D69B"/>
          </a:solidFill>
          <a:effectLst>
            <a:outerShdw blurRad="50800" dist="50800" dir="5400000" rotWithShape="0">
              <a:schemeClr val="accent6"/>
            </a:outerShdw>
          </a:effectLst>
        </p:spPr>
        <p:txBody>
          <a:bodyPr>
            <a:normAutofit fontScale="90000"/>
          </a:bodyPr>
          <a:lstStyle>
            <a:lvl1pPr algn="r">
              <a:defRPr sz="3600" cap="small">
                <a:latin typeface="Arial"/>
                <a:ea typeface="Arial"/>
                <a:cs typeface="Arial"/>
                <a:sym typeface="Arial"/>
              </a:defRPr>
            </a:lvl1pPr>
          </a:lstStyle>
          <a:p>
            <a:pPr algn="ctr"/>
            <a:r>
              <a:rPr lang="en-GB" dirty="0" smtClean="0"/>
              <a:t>Q1 Performance Per economic classification</a:t>
            </a:r>
            <a:endParaRPr dirty="0"/>
          </a:p>
        </p:txBody>
      </p:sp>
      <p:sp>
        <p:nvSpPr>
          <p:cNvPr id="789" name="Slide Number Placeholder 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30</a:t>
            </a:fld>
            <a:endParaRPr dirty="0"/>
          </a:p>
        </p:txBody>
      </p:sp>
      <p:graphicFrame>
        <p:nvGraphicFramePr>
          <p:cNvPr id="6" name="Chart 5"/>
          <p:cNvGraphicFramePr/>
          <p:nvPr>
            <p:extLst>
              <p:ext uri="{D42A27DB-BD31-4B8C-83A1-F6EECF244321}">
                <p14:modId xmlns:p14="http://schemas.microsoft.com/office/powerpoint/2010/main" xmlns="" val="1820360757"/>
              </p:ext>
            </p:extLst>
          </p:nvPr>
        </p:nvGraphicFramePr>
        <p:xfrm>
          <a:off x="72428" y="1457608"/>
          <a:ext cx="8981037" cy="4855058"/>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p:cNvSpPr txBox="1"/>
          <p:nvPr/>
        </p:nvSpPr>
        <p:spPr>
          <a:xfrm>
            <a:off x="72428" y="1022681"/>
            <a:ext cx="8981037" cy="369330"/>
          </a:xfrm>
          <a:prstGeom prst="rect">
            <a:avLst/>
          </a:prstGeom>
          <a:solidFill>
            <a:schemeClr val="accent3">
              <a:lumMod val="60000"/>
              <a:lumOff val="40000"/>
            </a:schemeClr>
          </a:solidFill>
          <a:ln w="12700" cap="flat">
            <a:noFill/>
            <a:miter lim="400000"/>
          </a:ln>
          <a:effectLst/>
          <a:scene3d>
            <a:camera prst="orthographicFront"/>
            <a:lightRig rig="threePt" dir="t"/>
          </a:scene3d>
          <a:sp3d>
            <a:bevel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GB" b="1" dirty="0" smtClean="0">
                <a:latin typeface="Arial" panose="020B0604020202020204" pitchFamily="34" charset="0"/>
                <a:cs typeface="Arial" panose="020B0604020202020204" pitchFamily="34" charset="0"/>
              </a:rPr>
              <a:t>Projections             Expenditure              Variance  </a:t>
            </a:r>
            <a:endParaRPr kumimoji="0" lang="en-ZA" b="1" i="0" u="none" strike="noStrike" cap="none" spc="0" normalizeH="0" baseline="0" dirty="0">
              <a:ln>
                <a:noFill/>
              </a:ln>
              <a:solidFill>
                <a:srgbClr val="000000"/>
              </a:solidFill>
              <a:effectLst/>
              <a:uFillTx/>
              <a:latin typeface="Arial" panose="020B0604020202020204" pitchFamily="34" charset="0"/>
              <a:cs typeface="Arial" panose="020B0604020202020204" pitchFamily="34" charset="0"/>
              <a:sym typeface="Calibri"/>
            </a:endParaRPr>
          </a:p>
        </p:txBody>
      </p:sp>
      <p:sp>
        <p:nvSpPr>
          <p:cNvPr id="13" name="TextBox 12"/>
          <p:cNvSpPr txBox="1"/>
          <p:nvPr/>
        </p:nvSpPr>
        <p:spPr>
          <a:xfrm>
            <a:off x="3901029" y="1484125"/>
            <a:ext cx="749808" cy="369330"/>
          </a:xfrm>
          <a:prstGeom prst="rect">
            <a:avLst/>
          </a:prstGeom>
          <a:solidFill>
            <a:schemeClr val="accent3">
              <a:lumMod val="40000"/>
              <a:lumOff val="60000"/>
            </a:schemeClr>
          </a:solidFill>
          <a:ln w="12700" cap="flat">
            <a:noFill/>
            <a:miter lim="400000"/>
          </a:ln>
          <a:effectLst/>
          <a:scene3d>
            <a:camera prst="orthographicFront"/>
            <a:lightRig rig="threePt" dir="t"/>
          </a:scene3d>
          <a:sp3d>
            <a:bevel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b="1" i="0" u="none" strike="noStrike" cap="none" spc="0" normalizeH="0" baseline="0" dirty="0" smtClean="0">
                <a:ln>
                  <a:noFill/>
                </a:ln>
                <a:solidFill>
                  <a:srgbClr val="000000"/>
                </a:solidFill>
                <a:effectLst/>
                <a:uFillTx/>
                <a:latin typeface="Arial" panose="020B0604020202020204" pitchFamily="34" charset="0"/>
                <a:cs typeface="Arial" panose="020B0604020202020204" pitchFamily="34" charset="0"/>
                <a:sym typeface="Calibri"/>
              </a:rPr>
              <a:t>R’000</a:t>
            </a:r>
            <a:endParaRPr kumimoji="0" lang="en-ZA" b="1" i="0" u="none" strike="noStrike" cap="none" spc="0" normalizeH="0" baseline="0" dirty="0">
              <a:ln>
                <a:noFill/>
              </a:ln>
              <a:solidFill>
                <a:srgbClr val="000000"/>
              </a:solidFill>
              <a:effectLst/>
              <a:uFillTx/>
              <a:latin typeface="Arial" panose="020B0604020202020204" pitchFamily="34" charset="0"/>
              <a:cs typeface="Arial" panose="020B0604020202020204" pitchFamily="34" charset="0"/>
              <a:sym typeface="Calibri"/>
            </a:endParaRPr>
          </a:p>
        </p:txBody>
      </p:sp>
    </p:spTree>
    <p:extLst>
      <p:ext uri="{BB962C8B-B14F-4D97-AF65-F5344CB8AC3E}">
        <p14:creationId xmlns:p14="http://schemas.microsoft.com/office/powerpoint/2010/main" xmlns="" val="2190509604"/>
      </p:ext>
    </p:extLst>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4" cstate="print">
            <a:extLst/>
          </a:blip>
          <a:srcRect t="24292" b="22405"/>
          <a:stretch>
            <a:fillRect/>
          </a:stretch>
        </p:blipFill>
        <p:spPr>
          <a:xfrm>
            <a:off x="0" y="6210300"/>
            <a:ext cx="1752600" cy="625930"/>
          </a:xfrm>
          <a:prstGeom prst="rect">
            <a:avLst/>
          </a:prstGeom>
          <a:ln w="12700">
            <a:miter lim="400000"/>
          </a:ln>
        </p:spPr>
      </p:pic>
      <p:sp>
        <p:nvSpPr>
          <p:cNvPr id="790" name="Title 1"/>
          <p:cNvSpPr>
            <a:spLocks noGrp="1"/>
          </p:cNvSpPr>
          <p:nvPr>
            <p:ph type="title"/>
          </p:nvPr>
        </p:nvSpPr>
        <p:spPr>
          <a:xfrm>
            <a:off x="0" y="0"/>
            <a:ext cx="9144000" cy="849086"/>
          </a:xfrm>
          <a:prstGeom prst="rect">
            <a:avLst/>
          </a:prstGeom>
          <a:solidFill>
            <a:srgbClr val="C3D69B"/>
          </a:solidFill>
          <a:effectLst>
            <a:outerShdw blurRad="50800" dist="50800" dir="5400000" rotWithShape="0">
              <a:schemeClr val="accent6"/>
            </a:outerShdw>
          </a:effectLst>
        </p:spPr>
        <p:txBody>
          <a:bodyPr>
            <a:normAutofit/>
          </a:bodyPr>
          <a:lstStyle>
            <a:lvl1pPr algn="r">
              <a:defRPr sz="3600" cap="small">
                <a:latin typeface="Arial"/>
                <a:ea typeface="Arial"/>
                <a:cs typeface="Arial"/>
                <a:sym typeface="Arial"/>
              </a:defRPr>
            </a:lvl1pPr>
          </a:lstStyle>
          <a:p>
            <a:pPr algn="ctr"/>
            <a:r>
              <a:rPr lang="en-GB" dirty="0" smtClean="0"/>
              <a:t>Q/Q: Variance </a:t>
            </a:r>
            <a:endParaRPr dirty="0"/>
          </a:p>
        </p:txBody>
      </p:sp>
      <p:sp>
        <p:nvSpPr>
          <p:cNvPr id="789" name="Slide Number Placeholder 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31</a:t>
            </a:fld>
            <a:endParaRPr dirty="0"/>
          </a:p>
        </p:txBody>
      </p:sp>
      <p:graphicFrame>
        <p:nvGraphicFramePr>
          <p:cNvPr id="8" name="Chart 7"/>
          <p:cNvGraphicFramePr>
            <a:graphicFrameLocks/>
          </p:cNvGraphicFramePr>
          <p:nvPr>
            <p:extLst>
              <p:ext uri="{D42A27DB-BD31-4B8C-83A1-F6EECF244321}">
                <p14:modId xmlns:p14="http://schemas.microsoft.com/office/powerpoint/2010/main" xmlns="" val="4100860664"/>
              </p:ext>
            </p:extLst>
          </p:nvPr>
        </p:nvGraphicFramePr>
        <p:xfrm>
          <a:off x="0" y="1021883"/>
          <a:ext cx="9144000" cy="501562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xmlns="" val="923635399"/>
      </p:ext>
    </p:extLst>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3" cstate="print">
            <a:extLst/>
          </a:blip>
          <a:srcRect t="24292" b="22405"/>
          <a:stretch>
            <a:fillRect/>
          </a:stretch>
        </p:blipFill>
        <p:spPr>
          <a:xfrm>
            <a:off x="0" y="6210300"/>
            <a:ext cx="1752600" cy="625930"/>
          </a:xfrm>
          <a:prstGeom prst="rect">
            <a:avLst/>
          </a:prstGeom>
          <a:ln w="12700">
            <a:miter lim="400000"/>
          </a:ln>
        </p:spPr>
      </p:pic>
      <p:sp>
        <p:nvSpPr>
          <p:cNvPr id="789" name="Slide Number Placeholder 1"/>
          <p:cNvSpPr>
            <a:spLocks noGrp="1"/>
          </p:cNvSpPr>
          <p:nvPr>
            <p:ph type="sldNum" sz="quarter" idx="2"/>
          </p:nvPr>
        </p:nvSpPr>
        <p:spPr>
          <a:xfrm>
            <a:off x="8422818" y="6404292"/>
            <a:ext cx="263983" cy="26924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32</a:t>
            </a:fld>
            <a:endParaRPr dirty="0"/>
          </a:p>
        </p:txBody>
      </p:sp>
      <p:sp>
        <p:nvSpPr>
          <p:cNvPr id="790" name="Title 1"/>
          <p:cNvSpPr>
            <a:spLocks noGrp="1"/>
          </p:cNvSpPr>
          <p:nvPr>
            <p:ph type="title"/>
          </p:nvPr>
        </p:nvSpPr>
        <p:spPr>
          <a:xfrm>
            <a:off x="0" y="0"/>
            <a:ext cx="9144000" cy="849086"/>
          </a:xfrm>
          <a:prstGeom prst="rect">
            <a:avLst/>
          </a:prstGeom>
          <a:solidFill>
            <a:srgbClr val="C3D69B"/>
          </a:solidFill>
          <a:effectLst>
            <a:outerShdw blurRad="50800" dist="50800" dir="5400000" rotWithShape="0">
              <a:schemeClr val="accent6"/>
            </a:outerShdw>
          </a:effectLst>
          <a:scene3d>
            <a:camera prst="orthographicFront"/>
            <a:lightRig rig="threePt" dir="t"/>
          </a:scene3d>
          <a:sp3d>
            <a:bevelT/>
          </a:sp3d>
        </p:spPr>
        <p:txBody>
          <a:bodyPr>
            <a:normAutofit/>
          </a:bodyPr>
          <a:lstStyle>
            <a:lvl1pPr algn="r">
              <a:defRPr sz="3600" cap="small">
                <a:latin typeface="Arial"/>
                <a:ea typeface="Arial"/>
                <a:cs typeface="Arial"/>
                <a:sym typeface="Arial"/>
              </a:defRPr>
            </a:lvl1pPr>
          </a:lstStyle>
          <a:p>
            <a:pPr algn="ctr"/>
            <a:r>
              <a:rPr lang="en-ZA" dirty="0" smtClean="0"/>
              <a:t>Reasons for variance</a:t>
            </a:r>
            <a:endParaRPr dirty="0"/>
          </a:p>
        </p:txBody>
      </p:sp>
      <p:sp>
        <p:nvSpPr>
          <p:cNvPr id="3" name="TextBox 2"/>
          <p:cNvSpPr txBox="1"/>
          <p:nvPr/>
        </p:nvSpPr>
        <p:spPr>
          <a:xfrm>
            <a:off x="109728" y="879784"/>
            <a:ext cx="8924544" cy="52629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lvl="0" indent="-285750">
              <a:lnSpc>
                <a:spcPct val="150000"/>
              </a:lnSpc>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main reason for </a:t>
            </a:r>
            <a:r>
              <a:rPr lang="en-US" sz="1600" dirty="0" smtClean="0">
                <a:latin typeface="Arial" panose="020B0604020202020204" pitchFamily="34" charset="0"/>
                <a:cs typeface="Arial" panose="020B0604020202020204" pitchFamily="34" charset="0"/>
              </a:rPr>
              <a:t>the under </a:t>
            </a:r>
            <a:r>
              <a:rPr lang="en-US" sz="1600" dirty="0">
                <a:latin typeface="Arial" panose="020B0604020202020204" pitchFamily="34" charset="0"/>
                <a:cs typeface="Arial" panose="020B0604020202020204" pitchFamily="34" charset="0"/>
              </a:rPr>
              <a:t>performance is the non-processing of the transfers payments amounting to </a:t>
            </a:r>
            <a:r>
              <a:rPr lang="en-US" sz="1600" dirty="0" smtClean="0">
                <a:latin typeface="Arial" panose="020B0604020202020204" pitchFamily="34" charset="0"/>
                <a:cs typeface="Arial" panose="020B0604020202020204" pitchFamily="34" charset="0"/>
              </a:rPr>
              <a:t>R87.5 million</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due to the </a:t>
            </a:r>
            <a:r>
              <a:rPr lang="en-ZA" sz="1600" dirty="0" smtClean="0">
                <a:solidFill>
                  <a:schemeClr val="tx1"/>
                </a:solidFill>
                <a:latin typeface="Arial" panose="020B0604020202020204" pitchFamily="34" charset="0"/>
                <a:cs typeface="Arial" panose="020B0604020202020204" pitchFamily="34" charset="0"/>
              </a:rPr>
              <a:t>reviewing </a:t>
            </a:r>
            <a:r>
              <a:rPr lang="en-ZA" sz="1600" dirty="0">
                <a:solidFill>
                  <a:schemeClr val="tx1"/>
                </a:solidFill>
                <a:latin typeface="Arial" panose="020B0604020202020204" pitchFamily="34" charset="0"/>
                <a:cs typeface="Arial" panose="020B0604020202020204" pitchFamily="34" charset="0"/>
              </a:rPr>
              <a:t>of claims to ensure full compliance to </a:t>
            </a:r>
            <a:r>
              <a:rPr lang="en-ZA" sz="1600" dirty="0" smtClean="0">
                <a:solidFill>
                  <a:schemeClr val="tx1"/>
                </a:solidFill>
                <a:latin typeface="Arial" panose="020B0604020202020204" pitchFamily="34" charset="0"/>
                <a:cs typeface="Arial" panose="020B0604020202020204" pitchFamily="34" charset="0"/>
              </a:rPr>
              <a:t>the guidelines as well as alignment to the business model affected processing of claims.</a:t>
            </a:r>
            <a:endParaRPr lang="en-US" sz="1600" dirty="0" smtClean="0">
              <a:latin typeface="Arial" panose="020B0604020202020204" pitchFamily="34" charset="0"/>
              <a:cs typeface="Arial" panose="020B0604020202020204" pitchFamily="34" charset="0"/>
            </a:endParaRPr>
          </a:p>
          <a:p>
            <a:pPr defTabSz="271463">
              <a:lnSpc>
                <a:spcPct val="150000"/>
              </a:lnSpc>
              <a:tabLst>
                <a:tab pos="271463" algn="l"/>
              </a:tabLst>
            </a:pPr>
            <a:r>
              <a:rPr lang="en-ZA" sz="1600" dirty="0">
                <a:solidFill>
                  <a:srgbClr val="FF0000"/>
                </a:solidFill>
                <a:latin typeface="Arial" panose="020B0604020202020204" pitchFamily="34" charset="0"/>
                <a:cs typeface="Arial" panose="020B0604020202020204" pitchFamily="34" charset="0"/>
              </a:rPr>
              <a:t>	</a:t>
            </a:r>
            <a:r>
              <a:rPr lang="en-ZA" sz="1600" dirty="0" smtClean="0">
                <a:solidFill>
                  <a:schemeClr val="tx1"/>
                </a:solidFill>
                <a:latin typeface="Arial" panose="020B0604020202020204" pitchFamily="34" charset="0"/>
                <a:cs typeface="Arial" panose="020B0604020202020204" pitchFamily="34" charset="0"/>
              </a:rPr>
              <a:t>(a) Black Business Supplier Development Programme (R50 million):</a:t>
            </a:r>
            <a:endParaRPr lang="en-ZA" sz="1600" dirty="0">
              <a:solidFill>
                <a:schemeClr val="tx1"/>
              </a:solidFill>
              <a:latin typeface="Arial" panose="020B0604020202020204" pitchFamily="34" charset="0"/>
              <a:cs typeface="Arial" panose="020B0604020202020204" pitchFamily="34" charset="0"/>
            </a:endParaRPr>
          </a:p>
          <a:p>
            <a:pPr lvl="0" defTabSz="271463">
              <a:lnSpc>
                <a:spcPct val="150000"/>
              </a:lnSpc>
            </a:pPr>
            <a:r>
              <a:rPr lang="en-ZA" sz="1600" dirty="0" smtClean="0">
                <a:solidFill>
                  <a:schemeClr val="tx1"/>
                </a:solidFill>
                <a:latin typeface="Arial" panose="020B0604020202020204" pitchFamily="34" charset="0"/>
                <a:cs typeface="Arial" panose="020B0604020202020204" pitchFamily="34" charset="0"/>
              </a:rPr>
              <a:t>	(b) SBIF (R16.7 million) (</a:t>
            </a:r>
            <a:r>
              <a:rPr lang="en-US" sz="1600" dirty="0" smtClean="0">
                <a:solidFill>
                  <a:schemeClr val="tx1"/>
                </a:solidFill>
                <a:latin typeface="Arial" panose="020B0604020202020204" pitchFamily="34" charset="0"/>
                <a:cs typeface="Arial" panose="020B0604020202020204" pitchFamily="34" charset="0"/>
              </a:rPr>
              <a:t>Delays </a:t>
            </a:r>
            <a:r>
              <a:rPr lang="en-US" sz="1600" dirty="0">
                <a:solidFill>
                  <a:schemeClr val="tx1"/>
                </a:solidFill>
                <a:latin typeface="Arial" panose="020B0604020202020204" pitchFamily="34" charset="0"/>
                <a:cs typeface="Arial" panose="020B0604020202020204" pitchFamily="34" charset="0"/>
              </a:rPr>
              <a:t>in </a:t>
            </a:r>
            <a:r>
              <a:rPr lang="en-ZA" sz="1600" dirty="0" smtClean="0">
                <a:solidFill>
                  <a:schemeClr val="tx1"/>
                </a:solidFill>
                <a:latin typeface="Arial" panose="020B0604020202020204" pitchFamily="34" charset="0"/>
                <a:cs typeface="Arial" panose="020B0604020202020204" pitchFamily="34" charset="0"/>
              </a:rPr>
              <a:t>finalising</a:t>
            </a:r>
            <a:r>
              <a:rPr lang="en-US" sz="1600" dirty="0" smtClean="0">
                <a:solidFill>
                  <a:schemeClr val="tx1"/>
                </a:solidFill>
                <a:latin typeface="Arial" panose="020B0604020202020204" pitchFamily="34" charset="0"/>
                <a:cs typeface="Arial" panose="020B0604020202020204" pitchFamily="34" charset="0"/>
              </a:rPr>
              <a:t> </a:t>
            </a:r>
            <a:r>
              <a:rPr lang="en-US" sz="1600" dirty="0">
                <a:solidFill>
                  <a:schemeClr val="tx1"/>
                </a:solidFill>
                <a:latin typeface="Arial" panose="020B0604020202020204" pitchFamily="34" charset="0"/>
                <a:cs typeface="Arial" panose="020B0604020202020204" pitchFamily="34" charset="0"/>
              </a:rPr>
              <a:t>the operating </a:t>
            </a:r>
            <a:r>
              <a:rPr lang="en-US" sz="1600" dirty="0" smtClean="0">
                <a:solidFill>
                  <a:schemeClr val="tx1"/>
                </a:solidFill>
                <a:latin typeface="Arial" panose="020B0604020202020204" pitchFamily="34" charset="0"/>
                <a:cs typeface="Arial" panose="020B0604020202020204" pitchFamily="34" charset="0"/>
              </a:rPr>
              <a:t>systems)</a:t>
            </a:r>
            <a:r>
              <a:rPr lang="en-ZA" sz="160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p>
            <a:pPr lvl="2" indent="0" defTabSz="271463">
              <a:lnSpc>
                <a:spcPct val="150000"/>
              </a:lnSpc>
            </a:pPr>
            <a:r>
              <a:rPr lang="en-ZA" sz="1600" dirty="0" smtClean="0">
                <a:solidFill>
                  <a:schemeClr val="tx1"/>
                </a:solidFill>
                <a:latin typeface="Arial" panose="020B0604020202020204" pitchFamily="34" charset="0"/>
                <a:cs typeface="Arial" panose="020B0604020202020204" pitchFamily="34" charset="0"/>
              </a:rPr>
              <a:t>	(c) NIBUS (R7.8 </a:t>
            </a:r>
            <a:r>
              <a:rPr lang="en-ZA" sz="1600" dirty="0">
                <a:solidFill>
                  <a:schemeClr val="tx1"/>
                </a:solidFill>
                <a:latin typeface="Arial" panose="020B0604020202020204" pitchFamily="34" charset="0"/>
                <a:cs typeface="Arial" panose="020B0604020202020204" pitchFamily="34" charset="0"/>
              </a:rPr>
              <a:t>million</a:t>
            </a:r>
            <a:r>
              <a:rPr lang="en-ZA" sz="1600" dirty="0" smtClean="0">
                <a:solidFill>
                  <a:schemeClr val="tx1"/>
                </a:solidFill>
                <a:latin typeface="Arial" panose="020B0604020202020204" pitchFamily="34" charset="0"/>
                <a:cs typeface="Arial" panose="020B0604020202020204" pitchFamily="34" charset="0"/>
              </a:rPr>
              <a:t>) </a:t>
            </a:r>
            <a:r>
              <a:rPr lang="en-ZA" sz="1600" dirty="0">
                <a:latin typeface="Arial" panose="020B0604020202020204" pitchFamily="34" charset="0"/>
                <a:cs typeface="Arial" panose="020B0604020202020204" pitchFamily="34" charset="0"/>
              </a:rPr>
              <a:t>(slow processing of applications)</a:t>
            </a:r>
          </a:p>
          <a:p>
            <a:pPr lvl="2" indent="0" defTabSz="271463">
              <a:lnSpc>
                <a:spcPct val="150000"/>
              </a:lnSpc>
            </a:pPr>
            <a:r>
              <a:rPr lang="en-ZA" sz="1600" dirty="0">
                <a:solidFill>
                  <a:schemeClr val="tx1"/>
                </a:solidFill>
                <a:latin typeface="Arial" panose="020B0604020202020204" pitchFamily="34" charset="0"/>
                <a:cs typeface="Arial" panose="020B0604020202020204" pitchFamily="34" charset="0"/>
              </a:rPr>
              <a:t>	</a:t>
            </a:r>
            <a:r>
              <a:rPr lang="en-ZA" sz="1600" dirty="0" smtClean="0">
                <a:solidFill>
                  <a:schemeClr val="tx1"/>
                </a:solidFill>
                <a:latin typeface="Arial" panose="020B0604020202020204" pitchFamily="34" charset="0"/>
                <a:cs typeface="Arial" panose="020B0604020202020204" pitchFamily="34" charset="0"/>
              </a:rPr>
              <a:t>(d) CIS </a:t>
            </a:r>
            <a:r>
              <a:rPr lang="en-ZA" sz="1600" dirty="0">
                <a:solidFill>
                  <a:schemeClr val="tx1"/>
                </a:solidFill>
                <a:latin typeface="Arial" panose="020B0604020202020204" pitchFamily="34" charset="0"/>
                <a:cs typeface="Arial" panose="020B0604020202020204" pitchFamily="34" charset="0"/>
              </a:rPr>
              <a:t>(</a:t>
            </a:r>
            <a:r>
              <a:rPr lang="en-ZA" sz="1600" dirty="0" smtClean="0">
                <a:solidFill>
                  <a:schemeClr val="tx1"/>
                </a:solidFill>
                <a:latin typeface="Arial" panose="020B0604020202020204" pitchFamily="34" charset="0"/>
                <a:cs typeface="Arial" panose="020B0604020202020204" pitchFamily="34" charset="0"/>
              </a:rPr>
              <a:t>R10.6 </a:t>
            </a:r>
            <a:r>
              <a:rPr lang="en-ZA" sz="1600" dirty="0">
                <a:solidFill>
                  <a:schemeClr val="tx1"/>
                </a:solidFill>
                <a:latin typeface="Arial" panose="020B0604020202020204" pitchFamily="34" charset="0"/>
                <a:cs typeface="Arial" panose="020B0604020202020204" pitchFamily="34" charset="0"/>
              </a:rPr>
              <a:t>million</a:t>
            </a:r>
            <a:r>
              <a:rPr lang="en-ZA" sz="1600" dirty="0" smtClean="0">
                <a:solidFill>
                  <a:schemeClr val="tx1"/>
                </a:solidFill>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Non-compliant </a:t>
            </a:r>
            <a:r>
              <a:rPr lang="en-ZA" sz="1600" dirty="0">
                <a:latin typeface="Arial" panose="020B0604020202020204" pitchFamily="34" charset="0"/>
                <a:cs typeface="Arial" panose="020B0604020202020204" pitchFamily="34" charset="0"/>
              </a:rPr>
              <a:t>claims</a:t>
            </a:r>
            <a:r>
              <a:rPr lang="en-ZA" sz="1600" dirty="0" smtClean="0">
                <a:latin typeface="Arial" panose="020B0604020202020204" pitchFamily="34" charset="0"/>
                <a:cs typeface="Arial" panose="020B0604020202020204" pitchFamily="34" charset="0"/>
              </a:rPr>
              <a:t>) and </a:t>
            </a:r>
            <a:endParaRPr lang="en-ZA" sz="1600" dirty="0" smtClean="0">
              <a:solidFill>
                <a:schemeClr val="tx1"/>
              </a:solidFill>
              <a:latin typeface="Arial" panose="020B0604020202020204" pitchFamily="34" charset="0"/>
              <a:cs typeface="Arial" panose="020B0604020202020204" pitchFamily="34" charset="0"/>
            </a:endParaRPr>
          </a:p>
          <a:p>
            <a:pPr marL="271463" lvl="2" indent="-271463" defTabSz="271463">
              <a:lnSpc>
                <a:spcPct val="150000"/>
              </a:lnSpc>
            </a:pPr>
            <a:r>
              <a:rPr lang="en-ZA" sz="1600" dirty="0">
                <a:solidFill>
                  <a:schemeClr val="tx1"/>
                </a:solidFill>
                <a:latin typeface="Arial" panose="020B0604020202020204" pitchFamily="34" charset="0"/>
                <a:cs typeface="Arial" panose="020B0604020202020204" pitchFamily="34" charset="0"/>
              </a:rPr>
              <a:t>	</a:t>
            </a:r>
            <a:r>
              <a:rPr lang="en-ZA" sz="1600" dirty="0" smtClean="0">
                <a:solidFill>
                  <a:schemeClr val="tx1"/>
                </a:solidFill>
                <a:latin typeface="Arial" panose="020B0604020202020204" pitchFamily="34" charset="0"/>
                <a:cs typeface="Arial" panose="020B0604020202020204" pitchFamily="34" charset="0"/>
              </a:rPr>
              <a:t>(e) Craft CSP (R2.5 million):  DSBD took over the implementation of the programme from the IDC and the in-house governance logistics led to the delay in adjudicating and contracting with beneficiaries.</a:t>
            </a:r>
            <a:endParaRPr lang="en-US" sz="1600" dirty="0" smtClean="0">
              <a:solidFill>
                <a:schemeClr val="tx1"/>
              </a:solidFill>
              <a:latin typeface="Arial" panose="020B0604020202020204" pitchFamily="34" charset="0"/>
              <a:cs typeface="Arial" panose="020B0604020202020204" pitchFamily="34" charset="0"/>
            </a:endParaRPr>
          </a:p>
          <a:p>
            <a:pPr marL="342900" lvl="2" indent="-342900">
              <a:lnSpc>
                <a:spcPct val="150000"/>
              </a:lnSpc>
              <a:buFont typeface="Wingdings" panose="05000000000000000000" pitchFamily="2" charset="2"/>
              <a:buChar char="Ø"/>
            </a:pPr>
            <a:r>
              <a:rPr lang="en-ZA" sz="1600" dirty="0" smtClean="0">
                <a:solidFill>
                  <a:schemeClr val="tx1"/>
                </a:solidFill>
                <a:latin typeface="Arial" panose="020B0604020202020204" pitchFamily="34" charset="0"/>
                <a:cs typeface="Arial" panose="020B0604020202020204" pitchFamily="34" charset="0"/>
              </a:rPr>
              <a:t>Compensation of Employees underperformed by R3.6 million due to vacant posts and SMS annual cost of living adjustment that was implemented in July. </a:t>
            </a:r>
          </a:p>
          <a:p>
            <a:pPr marL="285750" lvl="2" indent="-285750">
              <a:lnSpc>
                <a:spcPct val="150000"/>
              </a:lnSpc>
              <a:buFont typeface="Wingdings" panose="05000000000000000000" pitchFamily="2" charset="2"/>
              <a:buChar char="Ø"/>
            </a:pPr>
            <a:r>
              <a:rPr lang="en-ZA" sz="1600" dirty="0" smtClean="0">
                <a:solidFill>
                  <a:schemeClr val="tx1"/>
                </a:solidFill>
                <a:latin typeface="Arial" panose="020B0604020202020204" pitchFamily="34" charset="0"/>
                <a:cs typeface="Arial" panose="020B0604020202020204" pitchFamily="34" charset="0"/>
              </a:rPr>
              <a:t>Goods and Services also contributed to the low spending  by </a:t>
            </a:r>
            <a:r>
              <a:rPr lang="en-US" sz="1600" dirty="0" smtClean="0">
                <a:solidFill>
                  <a:schemeClr val="tx1"/>
                </a:solidFill>
                <a:latin typeface="Arial" panose="020B0604020202020204" pitchFamily="34" charset="0"/>
                <a:cs typeface="Arial" panose="020B0604020202020204" pitchFamily="34" charset="0"/>
              </a:rPr>
              <a:t>R2 </a:t>
            </a:r>
            <a:r>
              <a:rPr lang="en-US" sz="1600" dirty="0">
                <a:solidFill>
                  <a:schemeClr val="tx1"/>
                </a:solidFill>
                <a:latin typeface="Arial" panose="020B0604020202020204" pitchFamily="34" charset="0"/>
                <a:cs typeface="Arial" panose="020B0604020202020204" pitchFamily="34" charset="0"/>
              </a:rPr>
              <a:t>million </a:t>
            </a:r>
            <a:r>
              <a:rPr lang="en-US" sz="1600" dirty="0" smtClean="0">
                <a:solidFill>
                  <a:schemeClr val="tx1"/>
                </a:solidFill>
                <a:latin typeface="Arial" panose="020B0604020202020204" pitchFamily="34" charset="0"/>
                <a:cs typeface="Arial" panose="020B0604020202020204" pitchFamily="34" charset="0"/>
              </a:rPr>
              <a:t>due to outstanding invoices from AGSA.</a:t>
            </a:r>
            <a:r>
              <a:rPr lang="en-ZA" sz="1600" dirty="0" smtClean="0">
                <a:solidFill>
                  <a:schemeClr val="tx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xmlns="" val="987574809"/>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 name="Picture 4" descr="Picture 4"/>
          <p:cNvPicPr>
            <a:picLocks noChangeAspect="1"/>
          </p:cNvPicPr>
          <p:nvPr/>
        </p:nvPicPr>
        <p:blipFill>
          <a:blip r:embed="rId3" cstate="print">
            <a:extLst/>
          </a:blip>
          <a:srcRect t="24292" b="22405"/>
          <a:stretch>
            <a:fillRect/>
          </a:stretch>
        </p:blipFill>
        <p:spPr>
          <a:xfrm>
            <a:off x="0" y="6210300"/>
            <a:ext cx="1752600" cy="625930"/>
          </a:xfrm>
          <a:prstGeom prst="rect">
            <a:avLst/>
          </a:prstGeom>
          <a:ln w="12700">
            <a:miter lim="400000"/>
          </a:ln>
        </p:spPr>
      </p:pic>
      <p:sp>
        <p:nvSpPr>
          <p:cNvPr id="789" name="Slide Number Placeholder 1"/>
          <p:cNvSpPr>
            <a:spLocks noGrp="1"/>
          </p:cNvSpPr>
          <p:nvPr>
            <p:ph type="sldNum" sz="quarter" idx="2"/>
          </p:nvPr>
        </p:nvSpPr>
        <p:spPr>
          <a:xfrm>
            <a:off x="8422818" y="6404292"/>
            <a:ext cx="263983" cy="26924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33</a:t>
            </a:fld>
            <a:endParaRPr dirty="0"/>
          </a:p>
        </p:txBody>
      </p:sp>
      <p:sp>
        <p:nvSpPr>
          <p:cNvPr id="790" name="Title 1"/>
          <p:cNvSpPr>
            <a:spLocks noGrp="1"/>
          </p:cNvSpPr>
          <p:nvPr>
            <p:ph type="title"/>
          </p:nvPr>
        </p:nvSpPr>
        <p:spPr>
          <a:xfrm>
            <a:off x="0" y="0"/>
            <a:ext cx="9144000" cy="849086"/>
          </a:xfrm>
          <a:prstGeom prst="rect">
            <a:avLst/>
          </a:prstGeom>
          <a:solidFill>
            <a:srgbClr val="C3D69B"/>
          </a:solidFill>
          <a:effectLst>
            <a:outerShdw blurRad="50800" dist="50800" dir="5400000" rotWithShape="0">
              <a:schemeClr val="accent6"/>
            </a:outerShdw>
          </a:effectLst>
          <a:scene3d>
            <a:camera prst="orthographicFront"/>
            <a:lightRig rig="threePt" dir="t"/>
          </a:scene3d>
          <a:sp3d>
            <a:bevelT/>
          </a:sp3d>
        </p:spPr>
        <p:txBody>
          <a:bodyPr>
            <a:normAutofit/>
          </a:bodyPr>
          <a:lstStyle>
            <a:lvl1pPr algn="r">
              <a:defRPr sz="3600" cap="small">
                <a:latin typeface="Arial"/>
                <a:ea typeface="Arial"/>
                <a:cs typeface="Arial"/>
                <a:sym typeface="Arial"/>
              </a:defRPr>
            </a:lvl1pPr>
          </a:lstStyle>
          <a:p>
            <a:pPr algn="ctr"/>
            <a:r>
              <a:rPr lang="en-GB" dirty="0" smtClean="0"/>
              <a:t>Planned action to mitigate challenges</a:t>
            </a:r>
            <a:endParaRPr dirty="0"/>
          </a:p>
        </p:txBody>
      </p:sp>
      <p:sp>
        <p:nvSpPr>
          <p:cNvPr id="3" name="TextBox 2"/>
          <p:cNvSpPr txBox="1"/>
          <p:nvPr/>
        </p:nvSpPr>
        <p:spPr>
          <a:xfrm>
            <a:off x="109728" y="879784"/>
            <a:ext cx="8924544" cy="45243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lvl="0" indent="-285750">
              <a:lnSpc>
                <a:spcPct val="150000"/>
              </a:lnSpc>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main reason for </a:t>
            </a:r>
            <a:r>
              <a:rPr lang="en-US" sz="1600" dirty="0" smtClean="0">
                <a:latin typeface="Arial" panose="020B0604020202020204" pitchFamily="34" charset="0"/>
                <a:cs typeface="Arial" panose="020B0604020202020204" pitchFamily="34" charset="0"/>
              </a:rPr>
              <a:t>the under </a:t>
            </a:r>
            <a:r>
              <a:rPr lang="en-US" sz="1600" dirty="0">
                <a:latin typeface="Arial" panose="020B0604020202020204" pitchFamily="34" charset="0"/>
                <a:cs typeface="Arial" panose="020B0604020202020204" pitchFamily="34" charset="0"/>
              </a:rPr>
              <a:t>performance is the non-processing of the transfers payments amounting to </a:t>
            </a:r>
            <a:r>
              <a:rPr lang="en-US" sz="1600" dirty="0" smtClean="0">
                <a:latin typeface="Arial" panose="020B0604020202020204" pitchFamily="34" charset="0"/>
                <a:cs typeface="Arial" panose="020B0604020202020204" pitchFamily="34" charset="0"/>
              </a:rPr>
              <a:t>R87.5 million</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due to the </a:t>
            </a:r>
            <a:r>
              <a:rPr lang="en-ZA" sz="1600" dirty="0" smtClean="0">
                <a:solidFill>
                  <a:schemeClr val="tx1"/>
                </a:solidFill>
                <a:latin typeface="Arial" panose="020B0604020202020204" pitchFamily="34" charset="0"/>
                <a:cs typeface="Arial" panose="020B0604020202020204" pitchFamily="34" charset="0"/>
              </a:rPr>
              <a:t>reviewing </a:t>
            </a:r>
            <a:r>
              <a:rPr lang="en-ZA" sz="1600" dirty="0">
                <a:solidFill>
                  <a:schemeClr val="tx1"/>
                </a:solidFill>
                <a:latin typeface="Arial" panose="020B0604020202020204" pitchFamily="34" charset="0"/>
                <a:cs typeface="Arial" panose="020B0604020202020204" pitchFamily="34" charset="0"/>
              </a:rPr>
              <a:t>of claims to ensure full compliance to </a:t>
            </a:r>
            <a:r>
              <a:rPr lang="en-ZA" sz="1600" dirty="0" smtClean="0">
                <a:solidFill>
                  <a:schemeClr val="tx1"/>
                </a:solidFill>
                <a:latin typeface="Arial" panose="020B0604020202020204" pitchFamily="34" charset="0"/>
                <a:cs typeface="Arial" panose="020B0604020202020204" pitchFamily="34" charset="0"/>
              </a:rPr>
              <a:t>the guidelines as well as alignment to the business model affected processing of claims.</a:t>
            </a:r>
            <a:endParaRPr lang="en-US" sz="1600" dirty="0" smtClean="0">
              <a:latin typeface="Arial" panose="020B0604020202020204" pitchFamily="34" charset="0"/>
              <a:cs typeface="Arial" panose="020B0604020202020204" pitchFamily="34" charset="0"/>
            </a:endParaRPr>
          </a:p>
          <a:p>
            <a:pPr defTabSz="271463">
              <a:lnSpc>
                <a:spcPct val="150000"/>
              </a:lnSpc>
              <a:tabLst>
                <a:tab pos="271463" algn="l"/>
              </a:tabLst>
            </a:pPr>
            <a:r>
              <a:rPr lang="en-ZA" sz="1600" dirty="0">
                <a:solidFill>
                  <a:srgbClr val="FF0000"/>
                </a:solidFill>
                <a:latin typeface="Arial" panose="020B0604020202020204" pitchFamily="34" charset="0"/>
                <a:cs typeface="Arial" panose="020B0604020202020204" pitchFamily="34" charset="0"/>
              </a:rPr>
              <a:t>	</a:t>
            </a:r>
            <a:r>
              <a:rPr lang="en-ZA" sz="1600" dirty="0" smtClean="0">
                <a:solidFill>
                  <a:schemeClr val="tx1"/>
                </a:solidFill>
                <a:latin typeface="Arial" panose="020B0604020202020204" pitchFamily="34" charset="0"/>
                <a:cs typeface="Arial" panose="020B0604020202020204" pitchFamily="34" charset="0"/>
              </a:rPr>
              <a:t>(a) BBSDP (R80 million) to be transferred to</a:t>
            </a:r>
            <a:r>
              <a:rPr lang="en-ZA" sz="1600" b="1" dirty="0" smtClean="0">
                <a:solidFill>
                  <a:schemeClr val="tx1"/>
                </a:solidFill>
                <a:latin typeface="Arial" panose="020B0604020202020204" pitchFamily="34" charset="0"/>
                <a:cs typeface="Arial" panose="020B0604020202020204" pitchFamily="34" charset="0"/>
              </a:rPr>
              <a:t> </a:t>
            </a:r>
            <a:r>
              <a:rPr lang="en-ZA" sz="1600" b="1" dirty="0" err="1" smtClean="0">
                <a:solidFill>
                  <a:schemeClr val="tx1"/>
                </a:solidFill>
                <a:latin typeface="Arial" panose="020B0604020202020204" pitchFamily="34" charset="0"/>
                <a:cs typeface="Arial" panose="020B0604020202020204" pitchFamily="34" charset="0"/>
              </a:rPr>
              <a:t>sefa</a:t>
            </a:r>
            <a:r>
              <a:rPr lang="en-ZA" sz="1600" b="1" dirty="0" smtClean="0">
                <a:solidFill>
                  <a:schemeClr val="tx1"/>
                </a:solidFill>
                <a:latin typeface="Arial" panose="020B0604020202020204" pitchFamily="34" charset="0"/>
                <a:cs typeface="Arial" panose="020B0604020202020204" pitchFamily="34" charset="0"/>
              </a:rPr>
              <a:t> </a:t>
            </a:r>
            <a:r>
              <a:rPr lang="en-ZA" sz="1600" dirty="0" smtClean="0">
                <a:solidFill>
                  <a:schemeClr val="tx1"/>
                </a:solidFill>
                <a:latin typeface="Arial" panose="020B0604020202020204" pitchFamily="34" charset="0"/>
                <a:cs typeface="Arial" panose="020B0604020202020204" pitchFamily="34" charset="0"/>
              </a:rPr>
              <a:t>to implement blended finance facility</a:t>
            </a:r>
            <a:endParaRPr lang="en-ZA" sz="1600" dirty="0">
              <a:solidFill>
                <a:schemeClr val="tx1"/>
              </a:solidFill>
              <a:latin typeface="Arial" panose="020B0604020202020204" pitchFamily="34" charset="0"/>
              <a:cs typeface="Arial" panose="020B0604020202020204" pitchFamily="34" charset="0"/>
            </a:endParaRPr>
          </a:p>
          <a:p>
            <a:pPr lvl="0" defTabSz="271463">
              <a:lnSpc>
                <a:spcPct val="150000"/>
              </a:lnSpc>
            </a:pPr>
            <a:r>
              <a:rPr lang="en-ZA" sz="1600" dirty="0" smtClean="0">
                <a:solidFill>
                  <a:schemeClr val="tx1"/>
                </a:solidFill>
                <a:latin typeface="Arial" panose="020B0604020202020204" pitchFamily="34" charset="0"/>
                <a:cs typeface="Arial" panose="020B0604020202020204" pitchFamily="34" charset="0"/>
              </a:rPr>
              <a:t>	(b) SBIF (R16.7 million) new operational model introduced by the new Board	</a:t>
            </a:r>
            <a:endParaRPr lang="en-ZA" sz="1600" dirty="0">
              <a:solidFill>
                <a:schemeClr val="tx1"/>
              </a:solidFill>
              <a:latin typeface="Arial" panose="020B0604020202020204" pitchFamily="34" charset="0"/>
              <a:cs typeface="Arial" panose="020B0604020202020204" pitchFamily="34" charset="0"/>
            </a:endParaRPr>
          </a:p>
          <a:p>
            <a:pPr lvl="2" indent="0" defTabSz="271463">
              <a:lnSpc>
                <a:spcPct val="150000"/>
              </a:lnSpc>
            </a:pPr>
            <a:r>
              <a:rPr lang="en-ZA" sz="1600" dirty="0" smtClean="0">
                <a:solidFill>
                  <a:schemeClr val="tx1"/>
                </a:solidFill>
                <a:latin typeface="Arial" panose="020B0604020202020204" pitchFamily="34" charset="0"/>
                <a:cs typeface="Arial" panose="020B0604020202020204" pitchFamily="34" charset="0"/>
              </a:rPr>
              <a:t>	(c) NIBUS (R7.8 </a:t>
            </a:r>
            <a:r>
              <a:rPr lang="en-ZA" sz="1600" dirty="0">
                <a:solidFill>
                  <a:schemeClr val="tx1"/>
                </a:solidFill>
                <a:latin typeface="Arial" panose="020B0604020202020204" pitchFamily="34" charset="0"/>
                <a:cs typeface="Arial" panose="020B0604020202020204" pitchFamily="34" charset="0"/>
              </a:rPr>
              <a:t>million</a:t>
            </a:r>
            <a:r>
              <a:rPr lang="en-ZA" sz="1600" dirty="0" smtClean="0">
                <a:solidFill>
                  <a:schemeClr val="tx1"/>
                </a:solidFill>
                <a:latin typeface="Arial" panose="020B0604020202020204" pitchFamily="34" charset="0"/>
                <a:cs typeface="Arial" panose="020B0604020202020204" pitchFamily="34" charset="0"/>
              </a:rPr>
              <a:t>) transfer some of the funding to </a:t>
            </a:r>
            <a:r>
              <a:rPr lang="en-ZA" sz="1600" dirty="0" err="1" smtClean="0">
                <a:solidFill>
                  <a:schemeClr val="tx1"/>
                </a:solidFill>
                <a:latin typeface="Arial" panose="020B0604020202020204" pitchFamily="34" charset="0"/>
                <a:cs typeface="Arial" panose="020B0604020202020204" pitchFamily="34" charset="0"/>
              </a:rPr>
              <a:t>Seda</a:t>
            </a:r>
            <a:r>
              <a:rPr lang="en-ZA" sz="1600" dirty="0" smtClean="0">
                <a:solidFill>
                  <a:schemeClr val="tx1"/>
                </a:solidFill>
                <a:latin typeface="Arial" panose="020B0604020202020204" pitchFamily="34" charset="0"/>
                <a:cs typeface="Arial" panose="020B0604020202020204" pitchFamily="34" charset="0"/>
              </a:rPr>
              <a:t> to enable to process backlog</a:t>
            </a:r>
            <a:endParaRPr lang="en-ZA" sz="1600" dirty="0">
              <a:latin typeface="Arial" panose="020B0604020202020204" pitchFamily="34" charset="0"/>
              <a:cs typeface="Arial" panose="020B0604020202020204" pitchFamily="34" charset="0"/>
            </a:endParaRPr>
          </a:p>
          <a:p>
            <a:pPr lvl="2" indent="0" defTabSz="271463">
              <a:lnSpc>
                <a:spcPct val="150000"/>
              </a:lnSpc>
            </a:pPr>
            <a:r>
              <a:rPr lang="en-ZA" sz="1600" dirty="0">
                <a:solidFill>
                  <a:schemeClr val="tx1"/>
                </a:solidFill>
                <a:latin typeface="Arial" panose="020B0604020202020204" pitchFamily="34" charset="0"/>
                <a:cs typeface="Arial" panose="020B0604020202020204" pitchFamily="34" charset="0"/>
              </a:rPr>
              <a:t>	</a:t>
            </a:r>
            <a:r>
              <a:rPr lang="en-ZA" sz="1600" dirty="0" smtClean="0">
                <a:solidFill>
                  <a:schemeClr val="tx1"/>
                </a:solidFill>
                <a:latin typeface="Arial" panose="020B0604020202020204" pitchFamily="34" charset="0"/>
                <a:cs typeface="Arial" panose="020B0604020202020204" pitchFamily="34" charset="0"/>
              </a:rPr>
              <a:t>(d) CIS </a:t>
            </a:r>
            <a:r>
              <a:rPr lang="en-ZA" sz="1600" dirty="0">
                <a:solidFill>
                  <a:schemeClr val="tx1"/>
                </a:solidFill>
                <a:latin typeface="Arial" panose="020B0604020202020204" pitchFamily="34" charset="0"/>
                <a:cs typeface="Arial" panose="020B0604020202020204" pitchFamily="34" charset="0"/>
              </a:rPr>
              <a:t>(</a:t>
            </a:r>
            <a:r>
              <a:rPr lang="en-ZA" sz="1600" dirty="0" smtClean="0">
                <a:solidFill>
                  <a:schemeClr val="tx1"/>
                </a:solidFill>
                <a:latin typeface="Arial" panose="020B0604020202020204" pitchFamily="34" charset="0"/>
                <a:cs typeface="Arial" panose="020B0604020202020204" pitchFamily="34" charset="0"/>
              </a:rPr>
              <a:t>R20 </a:t>
            </a:r>
            <a:r>
              <a:rPr lang="en-ZA" sz="1600" dirty="0">
                <a:solidFill>
                  <a:schemeClr val="tx1"/>
                </a:solidFill>
                <a:latin typeface="Arial" panose="020B0604020202020204" pitchFamily="34" charset="0"/>
                <a:cs typeface="Arial" panose="020B0604020202020204" pitchFamily="34" charset="0"/>
              </a:rPr>
              <a:t>million</a:t>
            </a:r>
            <a:r>
              <a:rPr lang="en-ZA" sz="1600" dirty="0" smtClean="0">
                <a:solidFill>
                  <a:schemeClr val="tx1"/>
                </a:solidFill>
                <a:latin typeface="Arial" panose="020B0604020202020204" pitchFamily="34" charset="0"/>
                <a:cs typeface="Arial" panose="020B0604020202020204" pitchFamily="34" charset="0"/>
              </a:rPr>
              <a:t>) transferred to </a:t>
            </a:r>
            <a:r>
              <a:rPr lang="en-ZA" sz="1600" b="1" dirty="0" err="1" smtClean="0">
                <a:solidFill>
                  <a:schemeClr val="tx1"/>
                </a:solidFill>
                <a:latin typeface="Arial" panose="020B0604020202020204" pitchFamily="34" charset="0"/>
                <a:cs typeface="Arial" panose="020B0604020202020204" pitchFamily="34" charset="0"/>
              </a:rPr>
              <a:t>sefa</a:t>
            </a:r>
            <a:r>
              <a:rPr lang="en-ZA" sz="1600" dirty="0" smtClean="0">
                <a:solidFill>
                  <a:schemeClr val="tx1"/>
                </a:solidFill>
                <a:latin typeface="Arial" panose="020B0604020202020204" pitchFamily="34" charset="0"/>
                <a:cs typeface="Arial" panose="020B0604020202020204" pitchFamily="34" charset="0"/>
              </a:rPr>
              <a:t> to implement blended finance </a:t>
            </a:r>
            <a:r>
              <a:rPr lang="en-ZA" sz="1600" dirty="0" smtClean="0">
                <a:latin typeface="Arial" panose="020B0604020202020204" pitchFamily="34" charset="0"/>
                <a:cs typeface="Arial" panose="020B0604020202020204" pitchFamily="34" charset="0"/>
              </a:rPr>
              <a:t> </a:t>
            </a:r>
            <a:endParaRPr lang="en-ZA" sz="1600" dirty="0" smtClean="0">
              <a:solidFill>
                <a:schemeClr val="tx1"/>
              </a:solidFill>
              <a:latin typeface="Arial" panose="020B0604020202020204" pitchFamily="34" charset="0"/>
              <a:cs typeface="Arial" panose="020B0604020202020204" pitchFamily="34" charset="0"/>
            </a:endParaRPr>
          </a:p>
          <a:p>
            <a:pPr marL="271463" lvl="2" indent="-271463" defTabSz="271463">
              <a:lnSpc>
                <a:spcPct val="150000"/>
              </a:lnSpc>
            </a:pPr>
            <a:r>
              <a:rPr lang="en-ZA" sz="1600" dirty="0">
                <a:solidFill>
                  <a:schemeClr val="tx1"/>
                </a:solidFill>
                <a:latin typeface="Arial" panose="020B0604020202020204" pitchFamily="34" charset="0"/>
                <a:cs typeface="Arial" panose="020B0604020202020204" pitchFamily="34" charset="0"/>
              </a:rPr>
              <a:t>	</a:t>
            </a:r>
            <a:r>
              <a:rPr lang="en-ZA" sz="1600" dirty="0" smtClean="0">
                <a:solidFill>
                  <a:schemeClr val="tx1"/>
                </a:solidFill>
                <a:latin typeface="Arial" panose="020B0604020202020204" pitchFamily="34" charset="0"/>
                <a:cs typeface="Arial" panose="020B0604020202020204" pitchFamily="34" charset="0"/>
              </a:rPr>
              <a:t>(e) Craft CSP (R2.5 million):  DSBD to support the entities to meet compliance requirements and process payments</a:t>
            </a:r>
          </a:p>
          <a:p>
            <a:pPr marL="285750" lvl="2" indent="-285750">
              <a:lnSpc>
                <a:spcPct val="150000"/>
              </a:lnSpc>
              <a:buFont typeface="Wingdings" panose="05000000000000000000" pitchFamily="2" charset="2"/>
              <a:buChar char="Ø"/>
            </a:pPr>
            <a:r>
              <a:rPr lang="en-ZA" sz="1600" dirty="0" smtClean="0">
                <a:solidFill>
                  <a:schemeClr val="tx1"/>
                </a:solidFill>
                <a:latin typeface="Arial" panose="020B0604020202020204" pitchFamily="34" charset="0"/>
                <a:cs typeface="Arial" panose="020B0604020202020204" pitchFamily="34" charset="0"/>
              </a:rPr>
              <a:t>Some targets removed from the revised APP that was tabled in Parliament due to budget constraints</a:t>
            </a:r>
          </a:p>
          <a:p>
            <a:pPr marL="285750" lvl="2" indent="-285750">
              <a:lnSpc>
                <a:spcPct val="150000"/>
              </a:lnSpc>
              <a:buFont typeface="Wingdings" panose="05000000000000000000" pitchFamily="2" charset="2"/>
              <a:buChar char="Ø"/>
            </a:pPr>
            <a:r>
              <a:rPr lang="en-ZA" sz="1600" dirty="0" smtClean="0">
                <a:solidFill>
                  <a:schemeClr val="tx1"/>
                </a:solidFill>
                <a:latin typeface="Arial" panose="020B0604020202020204" pitchFamily="34" charset="0"/>
                <a:cs typeface="Arial" panose="020B0604020202020204" pitchFamily="34" charset="0"/>
              </a:rPr>
              <a:t>Targets being fast-tracked to ensure achievement without compromising compliance</a:t>
            </a:r>
          </a:p>
        </p:txBody>
      </p:sp>
    </p:spTree>
    <p:extLst>
      <p:ext uri="{BB962C8B-B14F-4D97-AF65-F5344CB8AC3E}">
        <p14:creationId xmlns:p14="http://schemas.microsoft.com/office/powerpoint/2010/main" xmlns="" val="393275466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0" name="Picture 6" descr="Picture 6"/>
          <p:cNvPicPr>
            <a:picLocks noChangeAspect="1"/>
          </p:cNvPicPr>
          <p:nvPr/>
        </p:nvPicPr>
        <p:blipFill>
          <a:blip r:embed="rId2" cstate="print">
            <a:extLst/>
          </a:blip>
          <a:srcRect t="24292" b="22405"/>
          <a:stretch>
            <a:fillRect/>
          </a:stretch>
        </p:blipFill>
        <p:spPr>
          <a:xfrm>
            <a:off x="179511" y="6219825"/>
            <a:ext cx="1420689" cy="570325"/>
          </a:xfrm>
          <a:prstGeom prst="rect">
            <a:avLst/>
          </a:prstGeom>
          <a:ln w="12700">
            <a:miter lim="400000"/>
          </a:ln>
        </p:spPr>
      </p:pic>
      <p:sp>
        <p:nvSpPr>
          <p:cNvPr id="651" name="Slide Number Placeholder 2"/>
          <p:cNvSpPr>
            <a:spLocks noGrp="1"/>
          </p:cNvSpPr>
          <p:nvPr>
            <p:ph type="sldNum" sz="quarter" idx="4294967295"/>
          </p:nvPr>
        </p:nvSpPr>
        <p:spPr>
          <a:xfrm>
            <a:off x="8502739" y="6404292"/>
            <a:ext cx="184061"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4</a:t>
            </a:fld>
            <a:endParaRPr/>
          </a:p>
        </p:txBody>
      </p:sp>
      <p:sp>
        <p:nvSpPr>
          <p:cNvPr id="652" name="Title 1"/>
          <p:cNvSpPr>
            <a:spLocks noGrp="1"/>
          </p:cNvSpPr>
          <p:nvPr>
            <p:ph type="title"/>
          </p:nvPr>
        </p:nvSpPr>
        <p:spPr>
          <a:xfrm>
            <a:off x="0" y="0"/>
            <a:ext cx="9144000" cy="619432"/>
          </a:xfrm>
          <a:prstGeom prst="rect">
            <a:avLst/>
          </a:prstGeom>
          <a:solidFill>
            <a:srgbClr val="C3D69B"/>
          </a:solidFill>
          <a:effectLst>
            <a:outerShdw blurRad="50800" dist="50800" dir="5400000" rotWithShape="0">
              <a:schemeClr val="accent6"/>
            </a:outerShdw>
          </a:effectLst>
        </p:spPr>
        <p:txBody>
          <a:bodyPr>
            <a:normAutofit/>
          </a:bodyPr>
          <a:lstStyle>
            <a:lvl1pPr algn="r">
              <a:defRPr sz="3600">
                <a:latin typeface="Arial"/>
                <a:ea typeface="Arial"/>
                <a:cs typeface="Arial"/>
                <a:sym typeface="Arial"/>
              </a:defRPr>
            </a:lvl1pPr>
          </a:lstStyle>
          <a:p>
            <a:r>
              <a:rPr lang="en-ZA" sz="2800" cap="small" dirty="0"/>
              <a:t>2. </a:t>
            </a:r>
            <a:r>
              <a:rPr sz="2800" cap="small" dirty="0"/>
              <a:t>Governance &amp; Compliance</a:t>
            </a:r>
          </a:p>
        </p:txBody>
      </p:sp>
      <p:graphicFrame>
        <p:nvGraphicFramePr>
          <p:cNvPr id="2" name="Table 1"/>
          <p:cNvGraphicFramePr>
            <a:graphicFrameLocks noGrp="1"/>
          </p:cNvGraphicFramePr>
          <p:nvPr>
            <p:extLst>
              <p:ext uri="{D42A27DB-BD31-4B8C-83A1-F6EECF244321}">
                <p14:modId xmlns:p14="http://schemas.microsoft.com/office/powerpoint/2010/main" xmlns="" val="601043532"/>
              </p:ext>
            </p:extLst>
          </p:nvPr>
        </p:nvGraphicFramePr>
        <p:xfrm>
          <a:off x="37531" y="619432"/>
          <a:ext cx="9106469" cy="6046745"/>
        </p:xfrm>
        <a:graphic>
          <a:graphicData uri="http://schemas.openxmlformats.org/drawingml/2006/table">
            <a:tbl>
              <a:tblPr firstRow="1" firstCol="1" bandRow="1"/>
              <a:tblGrid>
                <a:gridCol w="1966453">
                  <a:extLst>
                    <a:ext uri="{9D8B030D-6E8A-4147-A177-3AD203B41FA5}">
                      <a16:colId xmlns:a16="http://schemas.microsoft.com/office/drawing/2014/main" xmlns="" val="20000"/>
                    </a:ext>
                  </a:extLst>
                </a:gridCol>
                <a:gridCol w="2202676">
                  <a:extLst>
                    <a:ext uri="{9D8B030D-6E8A-4147-A177-3AD203B41FA5}">
                      <a16:colId xmlns:a16="http://schemas.microsoft.com/office/drawing/2014/main" xmlns="" val="20001"/>
                    </a:ext>
                  </a:extLst>
                </a:gridCol>
                <a:gridCol w="1698570">
                  <a:extLst>
                    <a:ext uri="{9D8B030D-6E8A-4147-A177-3AD203B41FA5}">
                      <a16:colId xmlns:a16="http://schemas.microsoft.com/office/drawing/2014/main" xmlns="" val="20002"/>
                    </a:ext>
                  </a:extLst>
                </a:gridCol>
                <a:gridCol w="3238770">
                  <a:extLst>
                    <a:ext uri="{9D8B030D-6E8A-4147-A177-3AD203B41FA5}">
                      <a16:colId xmlns:a16="http://schemas.microsoft.com/office/drawing/2014/main" xmlns="" val="20003"/>
                    </a:ext>
                  </a:extLst>
                </a:gridCol>
              </a:tblGrid>
              <a:tr h="594473">
                <a:tc>
                  <a:txBody>
                    <a:bodyPr/>
                    <a:lstStyle/>
                    <a:p>
                      <a:pPr marL="0" marR="0" indent="0" algn="r" defTabSz="914400" rtl="0" eaLnBrk="1" latinLnBrk="0" hangingPunct="1">
                        <a:lnSpc>
                          <a:spcPct val="115000"/>
                        </a:lnSpc>
                        <a:spcBef>
                          <a:spcPts val="0"/>
                        </a:spcBef>
                        <a:spcAft>
                          <a:spcPts val="0"/>
                        </a:spcAft>
                        <a:buClrTx/>
                        <a:buSzTx/>
                        <a:buFontTx/>
                        <a:buNone/>
                        <a:tabLst/>
                      </a:pPr>
                      <a:r>
                        <a:rPr lang="en-ZA" sz="1600" b="1" i="0" u="none" strike="noStrike" kern="1200" cap="small" spc="0" baseline="0" dirty="0">
                          <a:ln>
                            <a:noFill/>
                          </a:ln>
                          <a:solidFill>
                            <a:schemeClr val="tx1"/>
                          </a:solidFill>
                          <a:effectLst/>
                          <a:uFillTx/>
                          <a:latin typeface="Arial" panose="020B0604020202020204" pitchFamily="34" charset="0"/>
                          <a:ea typeface="Times New Roman" panose="02020603050405020304" pitchFamily="18" charset="0"/>
                          <a:cs typeface="Arial" panose="020B0604020202020204" pitchFamily="34" charset="0"/>
                          <a:sym typeface="Calibri"/>
                        </a:rPr>
                        <a:t>Committee</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indent="0" algn="r" defTabSz="914400" rtl="0" eaLnBrk="1" latinLnBrk="0" hangingPunct="1">
                        <a:lnSpc>
                          <a:spcPct val="115000"/>
                        </a:lnSpc>
                        <a:spcBef>
                          <a:spcPts val="0"/>
                        </a:spcBef>
                        <a:spcAft>
                          <a:spcPts val="0"/>
                        </a:spcAft>
                        <a:buClrTx/>
                        <a:buSzTx/>
                        <a:buFontTx/>
                        <a:buNone/>
                        <a:tabLst/>
                      </a:pPr>
                      <a:r>
                        <a:rPr lang="en-ZA" sz="1600" b="1" i="0" u="none" strike="noStrike" kern="1200" cap="small" spc="0" baseline="0" dirty="0">
                          <a:ln>
                            <a:noFill/>
                          </a:ln>
                          <a:solidFill>
                            <a:schemeClr val="tx1"/>
                          </a:solidFill>
                          <a:effectLst/>
                          <a:uFillTx/>
                          <a:latin typeface="Arial" panose="020B0604020202020204" pitchFamily="34" charset="0"/>
                          <a:ea typeface="Times New Roman" panose="02020603050405020304" pitchFamily="18" charset="0"/>
                          <a:cs typeface="Arial" panose="020B0604020202020204" pitchFamily="34" charset="0"/>
                          <a:sym typeface="Calibri"/>
                        </a:rPr>
                        <a:t>No. of Scheduled Meetings</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indent="0" algn="r" defTabSz="914400" rtl="0" eaLnBrk="1" latinLnBrk="0" hangingPunct="1">
                        <a:lnSpc>
                          <a:spcPct val="115000"/>
                        </a:lnSpc>
                        <a:spcBef>
                          <a:spcPts val="0"/>
                        </a:spcBef>
                        <a:spcAft>
                          <a:spcPts val="0"/>
                        </a:spcAft>
                        <a:buClrTx/>
                        <a:buSzTx/>
                        <a:buFontTx/>
                        <a:buNone/>
                        <a:tabLst/>
                      </a:pPr>
                      <a:r>
                        <a:rPr lang="en-ZA" sz="1600" b="1" i="0" u="none" strike="noStrike" kern="1200" cap="small" spc="0" baseline="0">
                          <a:ln>
                            <a:noFill/>
                          </a:ln>
                          <a:solidFill>
                            <a:schemeClr val="tx1"/>
                          </a:solidFill>
                          <a:effectLst/>
                          <a:uFillTx/>
                          <a:latin typeface="Arial" panose="020B0604020202020204" pitchFamily="34" charset="0"/>
                          <a:ea typeface="Times New Roman" panose="02020603050405020304" pitchFamily="18" charset="0"/>
                          <a:cs typeface="Arial" panose="020B0604020202020204" pitchFamily="34" charset="0"/>
                          <a:sym typeface="Calibri"/>
                        </a:rPr>
                        <a:t>Actual No. of Meetings</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indent="0" algn="r" defTabSz="914400" rtl="0" eaLnBrk="1" latinLnBrk="0" hangingPunct="1">
                        <a:lnSpc>
                          <a:spcPct val="115000"/>
                        </a:lnSpc>
                        <a:spcBef>
                          <a:spcPts val="0"/>
                        </a:spcBef>
                        <a:spcAft>
                          <a:spcPts val="0"/>
                        </a:spcAft>
                        <a:buClrTx/>
                        <a:buSzTx/>
                        <a:buFontTx/>
                        <a:buNone/>
                        <a:tabLst/>
                      </a:pPr>
                      <a:r>
                        <a:rPr lang="en-ZA" sz="1600" b="1" i="0" u="none" strike="noStrike" kern="1200" cap="small" spc="0" baseline="0" dirty="0">
                          <a:ln>
                            <a:noFill/>
                          </a:ln>
                          <a:solidFill>
                            <a:schemeClr val="tx1"/>
                          </a:solidFill>
                          <a:effectLst/>
                          <a:uFillTx/>
                          <a:latin typeface="Arial" panose="020B0604020202020204" pitchFamily="34" charset="0"/>
                          <a:ea typeface="Times New Roman" panose="02020603050405020304" pitchFamily="18" charset="0"/>
                          <a:cs typeface="Arial" panose="020B0604020202020204" pitchFamily="34" charset="0"/>
                          <a:sym typeface="Calibri"/>
                        </a:rPr>
                        <a:t>Dates</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xmlns="" val="10000"/>
                  </a:ext>
                </a:extLst>
              </a:tr>
              <a:tr h="262777">
                <a:tc>
                  <a:txBody>
                    <a:bodyPr/>
                    <a:lstStyle/>
                    <a:p>
                      <a:pPr>
                        <a:lnSpc>
                          <a:spcPct val="150000"/>
                        </a:lnSpc>
                        <a:spcAft>
                          <a:spcPts val="0"/>
                        </a:spcAft>
                      </a:pPr>
                      <a:r>
                        <a:rPr lang="en-ZA" sz="1200" b="1" kern="1200" cap="small"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Min-</a:t>
                      </a:r>
                      <a:r>
                        <a:rPr lang="en-ZA" sz="1200" b="1" kern="1200" cap="small" dirty="0" err="1">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Exco</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15000"/>
                        </a:lnSpc>
                        <a:spcAft>
                          <a:spcPts val="1000"/>
                        </a:spcAft>
                      </a:pPr>
                      <a:r>
                        <a:rPr lang="en-ZA" sz="1200">
                          <a:effectLst/>
                          <a:latin typeface="Arial Black" panose="020B0A04020102020204" pitchFamily="34" charset="0"/>
                          <a:ea typeface="Calibri" panose="020F0502020204030204" pitchFamily="34" charset="0"/>
                          <a:cs typeface="Times New Roman" panose="02020603050405020304" pitchFamily="18" charset="0"/>
                        </a:rPr>
                        <a:t>1</a:t>
                      </a:r>
                      <a:endParaRPr lang="en-GB" sz="120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ZA" sz="1200" dirty="0">
                          <a:effectLst/>
                          <a:latin typeface="Arial Black" panose="020B0A04020102020204" pitchFamily="34" charset="0"/>
                          <a:ea typeface="Calibri" panose="020F0502020204030204" pitchFamily="34" charset="0"/>
                          <a:cs typeface="Times New Roman" panose="02020603050405020304" pitchFamily="18" charset="0"/>
                        </a:rPr>
                        <a:t>1</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ZA" sz="1200" dirty="0" smtClean="0">
                          <a:effectLst/>
                          <a:latin typeface="Arial Black" panose="020B0A04020102020204" pitchFamily="34" charset="0"/>
                          <a:ea typeface="Calibri" panose="020F0502020204030204" pitchFamily="34" charset="0"/>
                          <a:cs typeface="Times New Roman" panose="02020603050405020304" pitchFamily="18" charset="0"/>
                        </a:rPr>
                        <a:t>-</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390650">
                <a:tc>
                  <a:txBody>
                    <a:bodyPr/>
                    <a:lstStyle/>
                    <a:p>
                      <a:pPr>
                        <a:lnSpc>
                          <a:spcPct val="150000"/>
                        </a:lnSpc>
                        <a:spcAft>
                          <a:spcPts val="0"/>
                        </a:spcAft>
                      </a:pPr>
                      <a:r>
                        <a:rPr lang="en-ZA" sz="1200" b="1" kern="1200" cap="small">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Executive Committee</a:t>
                      </a:r>
                      <a:endParaRPr lang="en-GB" sz="120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15000"/>
                        </a:lnSpc>
                        <a:spcAft>
                          <a:spcPts val="1000"/>
                        </a:spcAft>
                      </a:pPr>
                      <a:r>
                        <a:rPr lang="en-ZA" sz="1200" dirty="0">
                          <a:effectLst/>
                          <a:latin typeface="Arial Black" panose="020B0A04020102020204" pitchFamily="34" charset="0"/>
                          <a:ea typeface="Calibri" panose="020F0502020204030204" pitchFamily="34" charset="0"/>
                          <a:cs typeface="Times New Roman" panose="02020603050405020304" pitchFamily="18" charset="0"/>
                        </a:rPr>
                        <a:t>6</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ZA" sz="1200" dirty="0">
                          <a:effectLst/>
                          <a:latin typeface="Arial Black" panose="020B0A04020102020204" pitchFamily="34" charset="0"/>
                          <a:ea typeface="Calibri" panose="020F0502020204030204" pitchFamily="34" charset="0"/>
                          <a:cs typeface="Times New Roman" panose="02020603050405020304" pitchFamily="18" charset="0"/>
                        </a:rPr>
                        <a:t>5</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ZA" sz="1200" dirty="0">
                          <a:effectLst/>
                          <a:latin typeface="Arial Black" panose="020B0A04020102020204" pitchFamily="34" charset="0"/>
                          <a:ea typeface="Calibri" panose="020F0502020204030204" pitchFamily="34" charset="0"/>
                          <a:cs typeface="Times New Roman" panose="02020603050405020304" pitchFamily="18" charset="0"/>
                        </a:rPr>
                        <a:t> </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1000"/>
                        </a:spcAft>
                      </a:pPr>
                      <a:r>
                        <a:rPr lang="en-GB" sz="1200" dirty="0" smtClean="0">
                          <a:effectLst/>
                          <a:latin typeface="Arial Black" panose="020B0A04020102020204" pitchFamily="34" charset="0"/>
                          <a:ea typeface="Calibri" panose="020F0502020204030204" pitchFamily="34" charset="0"/>
                          <a:cs typeface="Times New Roman" panose="02020603050405020304" pitchFamily="18" charset="0"/>
                        </a:rPr>
                        <a:t>1 April 2019</a:t>
                      </a:r>
                    </a:p>
                    <a:p>
                      <a:pPr>
                        <a:lnSpc>
                          <a:spcPct val="100000"/>
                        </a:lnSpc>
                        <a:spcAft>
                          <a:spcPts val="1000"/>
                        </a:spcAft>
                      </a:pPr>
                      <a:r>
                        <a:rPr lang="en-GB" sz="1200" dirty="0" smtClean="0">
                          <a:effectLst/>
                          <a:latin typeface="Arial Black" panose="020B0A04020102020204" pitchFamily="34" charset="0"/>
                          <a:ea typeface="Calibri" panose="020F0502020204030204" pitchFamily="34" charset="0"/>
                          <a:cs typeface="Times New Roman" panose="02020603050405020304" pitchFamily="18" charset="0"/>
                        </a:rPr>
                        <a:t>29 April 2019</a:t>
                      </a:r>
                    </a:p>
                    <a:p>
                      <a:pPr>
                        <a:lnSpc>
                          <a:spcPct val="100000"/>
                        </a:lnSpc>
                        <a:spcAft>
                          <a:spcPts val="1000"/>
                        </a:spcAft>
                      </a:pPr>
                      <a:r>
                        <a:rPr lang="en-GB" sz="1200" dirty="0" smtClean="0">
                          <a:effectLst/>
                          <a:latin typeface="Arial Black" panose="020B0A04020102020204" pitchFamily="34" charset="0"/>
                          <a:ea typeface="Calibri" panose="020F0502020204030204" pitchFamily="34" charset="0"/>
                          <a:cs typeface="Times New Roman" panose="02020603050405020304" pitchFamily="18" charset="0"/>
                        </a:rPr>
                        <a:t>13 May 2019</a:t>
                      </a:r>
                    </a:p>
                    <a:p>
                      <a:pPr>
                        <a:lnSpc>
                          <a:spcPct val="100000"/>
                        </a:lnSpc>
                        <a:spcAft>
                          <a:spcPts val="1000"/>
                        </a:spcAft>
                      </a:pPr>
                      <a:r>
                        <a:rPr lang="en-GB" sz="1200" dirty="0" smtClean="0">
                          <a:effectLst/>
                          <a:latin typeface="Arial Black" panose="020B0A04020102020204" pitchFamily="34" charset="0"/>
                          <a:ea typeface="Calibri" panose="020F0502020204030204" pitchFamily="34" charset="0"/>
                          <a:cs typeface="Times New Roman" panose="02020603050405020304" pitchFamily="18" charset="0"/>
                        </a:rPr>
                        <a:t>27 May 2019 (Extended EXCO)</a:t>
                      </a:r>
                    </a:p>
                    <a:p>
                      <a:pPr>
                        <a:lnSpc>
                          <a:spcPct val="100000"/>
                        </a:lnSpc>
                        <a:spcAft>
                          <a:spcPts val="1000"/>
                        </a:spcAft>
                      </a:pPr>
                      <a:r>
                        <a:rPr lang="en-GB" sz="1200" dirty="0" smtClean="0">
                          <a:effectLst/>
                          <a:latin typeface="Arial Black" panose="020B0A04020102020204" pitchFamily="34" charset="0"/>
                          <a:ea typeface="Calibri" panose="020F0502020204030204" pitchFamily="34" charset="0"/>
                          <a:cs typeface="Times New Roman" panose="02020603050405020304" pitchFamily="18" charset="0"/>
                        </a:rPr>
                        <a:t>10</a:t>
                      </a:r>
                      <a:r>
                        <a:rPr lang="en-GB" sz="1200" baseline="0" dirty="0" smtClean="0">
                          <a:effectLst/>
                          <a:latin typeface="Arial Black" panose="020B0A04020102020204" pitchFamily="34" charset="0"/>
                          <a:ea typeface="Calibri" panose="020F0502020204030204" pitchFamily="34" charset="0"/>
                          <a:cs typeface="Times New Roman" panose="02020603050405020304" pitchFamily="18" charset="0"/>
                        </a:rPr>
                        <a:t> June 2019</a:t>
                      </a:r>
                    </a:p>
                    <a:p>
                      <a:pPr>
                        <a:lnSpc>
                          <a:spcPct val="100000"/>
                        </a:lnSpc>
                        <a:spcAft>
                          <a:spcPts val="1000"/>
                        </a:spcAft>
                      </a:pPr>
                      <a:r>
                        <a:rPr lang="en-GB" sz="1200" baseline="0" dirty="0" smtClean="0">
                          <a:effectLst/>
                          <a:latin typeface="Arial Black" panose="020B0A04020102020204" pitchFamily="34" charset="0"/>
                          <a:ea typeface="Calibri" panose="020F0502020204030204" pitchFamily="34" charset="0"/>
                          <a:cs typeface="Times New Roman" panose="02020603050405020304" pitchFamily="18" charset="0"/>
                        </a:rPr>
                        <a:t>24 June 2019</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96570">
                <a:tc>
                  <a:txBody>
                    <a:bodyPr/>
                    <a:lstStyle/>
                    <a:p>
                      <a:pPr>
                        <a:lnSpc>
                          <a:spcPct val="150000"/>
                        </a:lnSpc>
                        <a:spcAft>
                          <a:spcPts val="0"/>
                        </a:spcAft>
                      </a:pPr>
                      <a:r>
                        <a:rPr lang="en-GB" sz="1200" dirty="0" smtClean="0">
                          <a:effectLst/>
                          <a:latin typeface="Arial Black" panose="020B0A04020102020204" pitchFamily="34" charset="0"/>
                          <a:ea typeface="Calibri" panose="020F0502020204030204" pitchFamily="34" charset="0"/>
                          <a:cs typeface="Times New Roman" panose="02020603050405020304" pitchFamily="18" charset="0"/>
                        </a:rPr>
                        <a:t>MANAGEMENT COMMITTEE</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15000"/>
                        </a:lnSpc>
                        <a:spcAft>
                          <a:spcPts val="1000"/>
                        </a:spcAft>
                      </a:pPr>
                      <a:r>
                        <a:rPr lang="en-GB" sz="1200" dirty="0" smtClean="0">
                          <a:effectLst/>
                          <a:latin typeface="Arial Black" panose="020B0A04020102020204" pitchFamily="34" charset="0"/>
                          <a:ea typeface="Calibri" panose="020F0502020204030204" pitchFamily="34" charset="0"/>
                          <a:cs typeface="Times New Roman" panose="02020603050405020304" pitchFamily="18" charset="0"/>
                        </a:rPr>
                        <a:t>3</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dirty="0" smtClean="0">
                          <a:effectLst/>
                          <a:latin typeface="Arial Black" panose="020B0A04020102020204" pitchFamily="34" charset="0"/>
                          <a:ea typeface="Calibri" panose="020F0502020204030204" pitchFamily="34" charset="0"/>
                          <a:cs typeface="Times New Roman" panose="02020603050405020304" pitchFamily="18" charset="0"/>
                        </a:rPr>
                        <a:t>3</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1000"/>
                        </a:spcAft>
                      </a:pPr>
                      <a:r>
                        <a:rPr lang="en-GB" sz="1200" dirty="0" smtClean="0">
                          <a:effectLst/>
                          <a:latin typeface="Arial Black" panose="020B0A04020102020204" pitchFamily="34" charset="0"/>
                          <a:ea typeface="Calibri" panose="020F0502020204030204" pitchFamily="34" charset="0"/>
                          <a:cs typeface="Times New Roman" panose="02020603050405020304" pitchFamily="18" charset="0"/>
                        </a:rPr>
                        <a:t>15 April 2019</a:t>
                      </a:r>
                    </a:p>
                    <a:p>
                      <a:pPr>
                        <a:lnSpc>
                          <a:spcPct val="100000"/>
                        </a:lnSpc>
                        <a:spcAft>
                          <a:spcPts val="1000"/>
                        </a:spcAft>
                      </a:pPr>
                      <a:r>
                        <a:rPr lang="en-GB" sz="1200" dirty="0" smtClean="0">
                          <a:effectLst/>
                          <a:latin typeface="Arial Black" panose="020B0A04020102020204" pitchFamily="34" charset="0"/>
                          <a:ea typeface="Calibri" panose="020F0502020204030204" pitchFamily="34" charset="0"/>
                          <a:cs typeface="Times New Roman" panose="02020603050405020304" pitchFamily="18" charset="0"/>
                        </a:rPr>
                        <a:t>20 May 2019</a:t>
                      </a:r>
                    </a:p>
                    <a:p>
                      <a:pPr>
                        <a:lnSpc>
                          <a:spcPct val="100000"/>
                        </a:lnSpc>
                        <a:spcAft>
                          <a:spcPts val="1000"/>
                        </a:spcAft>
                      </a:pPr>
                      <a:r>
                        <a:rPr lang="en-GB" sz="1200" dirty="0" smtClean="0">
                          <a:effectLst/>
                          <a:latin typeface="Arial Black" panose="020B0A04020102020204" pitchFamily="34" charset="0"/>
                          <a:ea typeface="Calibri" panose="020F0502020204030204" pitchFamily="34" charset="0"/>
                          <a:cs typeface="Times New Roman" panose="02020603050405020304" pitchFamily="18" charset="0"/>
                        </a:rPr>
                        <a:t>18 June 2019</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55905">
                <a:tc>
                  <a:txBody>
                    <a:bodyPr/>
                    <a:lstStyle/>
                    <a:p>
                      <a:pPr>
                        <a:lnSpc>
                          <a:spcPct val="150000"/>
                        </a:lnSpc>
                        <a:spcAft>
                          <a:spcPts val="0"/>
                        </a:spcAft>
                      </a:pPr>
                      <a:r>
                        <a:rPr lang="en-ZA" sz="1200" b="1" kern="1200" cap="small">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Risk Committee</a:t>
                      </a:r>
                      <a:endParaRPr lang="en-GB" sz="120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15000"/>
                        </a:lnSpc>
                        <a:spcAft>
                          <a:spcPts val="1000"/>
                        </a:spcAft>
                      </a:pPr>
                      <a:r>
                        <a:rPr lang="en-ZA" sz="1200">
                          <a:effectLst/>
                          <a:latin typeface="Arial Black" panose="020B0A04020102020204" pitchFamily="34" charset="0"/>
                          <a:ea typeface="Calibri" panose="020F0502020204030204" pitchFamily="34" charset="0"/>
                          <a:cs typeface="Times New Roman" panose="02020603050405020304" pitchFamily="18" charset="0"/>
                        </a:rPr>
                        <a:t>1</a:t>
                      </a:r>
                      <a:endParaRPr lang="en-GB" sz="120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ZA" sz="1200" dirty="0">
                          <a:effectLst/>
                          <a:latin typeface="Arial Black" panose="020B0A04020102020204" pitchFamily="34" charset="0"/>
                          <a:ea typeface="Calibri" panose="020F0502020204030204" pitchFamily="34" charset="0"/>
                          <a:cs typeface="Times New Roman" panose="02020603050405020304" pitchFamily="18" charset="0"/>
                        </a:rPr>
                        <a:t>1</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542925">
                <a:tc>
                  <a:txBody>
                    <a:bodyPr/>
                    <a:lstStyle/>
                    <a:p>
                      <a:pPr>
                        <a:lnSpc>
                          <a:spcPct val="150000"/>
                        </a:lnSpc>
                        <a:spcAft>
                          <a:spcPts val="0"/>
                        </a:spcAft>
                      </a:pPr>
                      <a:r>
                        <a:rPr lang="en-ZA" sz="1200" b="1" kern="1200" cap="small"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Audit and Risk Committee</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15000"/>
                        </a:lnSpc>
                        <a:spcAft>
                          <a:spcPts val="1000"/>
                        </a:spcAft>
                      </a:pPr>
                      <a:r>
                        <a:rPr lang="en-GB" sz="1200" dirty="0" smtClean="0">
                          <a:effectLst/>
                          <a:latin typeface="Arial Black" panose="020B0A04020102020204" pitchFamily="34" charset="0"/>
                          <a:ea typeface="Calibri" panose="020F0502020204030204" pitchFamily="34" charset="0"/>
                          <a:cs typeface="Times New Roman" panose="02020603050405020304" pitchFamily="18" charset="0"/>
                        </a:rPr>
                        <a:t>2</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dirty="0" smtClean="0">
                          <a:effectLst/>
                          <a:latin typeface="Arial Black" panose="020B0A04020102020204" pitchFamily="34" charset="0"/>
                          <a:ea typeface="Calibri" panose="020F0502020204030204" pitchFamily="34" charset="0"/>
                          <a:cs typeface="Times New Roman" panose="02020603050405020304" pitchFamily="18" charset="0"/>
                        </a:rPr>
                        <a:t>3</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dirty="0" smtClean="0">
                          <a:effectLst/>
                          <a:latin typeface="Arial Black" panose="020B0A04020102020204" pitchFamily="34" charset="0"/>
                          <a:ea typeface="Calibri" panose="020F0502020204030204" pitchFamily="34" charset="0"/>
                          <a:cs typeface="Times New Roman" panose="02020603050405020304" pitchFamily="18" charset="0"/>
                        </a:rPr>
                        <a:t> 17</a:t>
                      </a:r>
                      <a:r>
                        <a:rPr lang="en-GB" sz="1200" baseline="0" dirty="0" smtClean="0">
                          <a:effectLst/>
                          <a:latin typeface="Arial Black" panose="020B0A04020102020204" pitchFamily="34" charset="0"/>
                          <a:ea typeface="Calibri" panose="020F0502020204030204" pitchFamily="34" charset="0"/>
                          <a:cs typeface="Times New Roman" panose="02020603050405020304" pitchFamily="18" charset="0"/>
                        </a:rPr>
                        <a:t> May 2019</a:t>
                      </a:r>
                    </a:p>
                    <a:p>
                      <a:pPr>
                        <a:lnSpc>
                          <a:spcPct val="115000"/>
                        </a:lnSpc>
                        <a:spcAft>
                          <a:spcPts val="1000"/>
                        </a:spcAft>
                      </a:pPr>
                      <a:r>
                        <a:rPr lang="en-GB" sz="1200" baseline="0" dirty="0" smtClean="0">
                          <a:effectLst/>
                          <a:latin typeface="Arial Black" panose="020B0A04020102020204" pitchFamily="34" charset="0"/>
                          <a:ea typeface="Calibri" panose="020F0502020204030204" pitchFamily="34" charset="0"/>
                          <a:cs typeface="Times New Roman" panose="02020603050405020304" pitchFamily="18" charset="0"/>
                        </a:rPr>
                        <a:t>28 May 2019</a:t>
                      </a:r>
                    </a:p>
                    <a:p>
                      <a:pPr>
                        <a:lnSpc>
                          <a:spcPct val="115000"/>
                        </a:lnSpc>
                        <a:spcAft>
                          <a:spcPts val="1000"/>
                        </a:spcAft>
                      </a:pPr>
                      <a:r>
                        <a:rPr lang="en-GB" sz="1200" baseline="0" dirty="0" smtClean="0">
                          <a:effectLst/>
                          <a:latin typeface="Arial Black" panose="020B0A04020102020204" pitchFamily="34" charset="0"/>
                          <a:ea typeface="Calibri" panose="020F0502020204030204" pitchFamily="34" charset="0"/>
                          <a:cs typeface="Times New Roman" panose="02020603050405020304" pitchFamily="18" charset="0"/>
                        </a:rPr>
                        <a:t>18 June 2019</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42099">
                <a:tc>
                  <a:txBody>
                    <a:bodyPr/>
                    <a:lstStyle/>
                    <a:p>
                      <a:pPr>
                        <a:lnSpc>
                          <a:spcPct val="150000"/>
                        </a:lnSpc>
                        <a:spcAft>
                          <a:spcPts val="0"/>
                        </a:spcAft>
                      </a:pPr>
                      <a:r>
                        <a:rPr lang="en-ZA" sz="1200" b="1" kern="1200" cap="small"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Governance Forum with Entities </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15000"/>
                        </a:lnSpc>
                        <a:spcAft>
                          <a:spcPts val="1000"/>
                        </a:spcAft>
                      </a:pPr>
                      <a:r>
                        <a:rPr lang="en-GB" sz="1200" dirty="0" smtClean="0">
                          <a:effectLst/>
                          <a:latin typeface="Arial Black" panose="020B0A04020102020204" pitchFamily="34" charset="0"/>
                          <a:ea typeface="Calibri" panose="020F0502020204030204" pitchFamily="34" charset="0"/>
                          <a:cs typeface="Times New Roman" panose="02020603050405020304" pitchFamily="18" charset="0"/>
                        </a:rPr>
                        <a:t>1</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dirty="0" smtClean="0">
                          <a:effectLst/>
                          <a:latin typeface="Arial Black" panose="020B0A04020102020204" pitchFamily="34" charset="0"/>
                          <a:ea typeface="Calibri" panose="020F0502020204030204" pitchFamily="34" charset="0"/>
                          <a:cs typeface="Times New Roman" panose="02020603050405020304" pitchFamily="18" charset="0"/>
                        </a:rPr>
                        <a:t>-</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ZA" sz="1200" dirty="0">
                          <a:effectLst/>
                          <a:latin typeface="Arial Black" panose="020B0A04020102020204" pitchFamily="34" charset="0"/>
                          <a:ea typeface="Calibri" panose="020F0502020204030204" pitchFamily="34" charset="0"/>
                          <a:cs typeface="Times New Roman" panose="02020603050405020304" pitchFamily="18" charset="0"/>
                        </a:rPr>
                        <a:t>-</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393407">
                <a:tc>
                  <a:txBody>
                    <a:bodyPr/>
                    <a:lstStyle/>
                    <a:p>
                      <a:pPr>
                        <a:lnSpc>
                          <a:spcPct val="150000"/>
                        </a:lnSpc>
                        <a:spcAft>
                          <a:spcPts val="0"/>
                        </a:spcAft>
                      </a:pPr>
                      <a:r>
                        <a:rPr lang="en-ZA" sz="1200" b="1" kern="1200" cap="small">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rPr>
                        <a:t>ICT Steering Committee</a:t>
                      </a:r>
                      <a:endParaRPr lang="en-GB" sz="120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15000"/>
                        </a:lnSpc>
                        <a:spcAft>
                          <a:spcPts val="1000"/>
                        </a:spcAft>
                      </a:pPr>
                      <a:r>
                        <a:rPr lang="en-ZA" sz="1200" dirty="0">
                          <a:effectLst/>
                          <a:latin typeface="Arial Black" panose="020B0A04020102020204" pitchFamily="34" charset="0"/>
                          <a:ea typeface="Calibri" panose="020F0502020204030204" pitchFamily="34" charset="0"/>
                          <a:cs typeface="Times New Roman" panose="02020603050405020304" pitchFamily="18" charset="0"/>
                        </a:rPr>
                        <a:t>1</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dirty="0" smtClean="0">
                          <a:effectLst/>
                          <a:latin typeface="Arial Black" panose="020B0A04020102020204" pitchFamily="34" charset="0"/>
                          <a:ea typeface="Calibri" panose="020F0502020204030204" pitchFamily="34" charset="0"/>
                          <a:cs typeface="Times New Roman" panose="02020603050405020304" pitchFamily="18" charset="0"/>
                        </a:rPr>
                        <a:t>-</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1000"/>
                        </a:spcAft>
                      </a:pPr>
                      <a:r>
                        <a:rPr lang="en-GB" sz="1200" dirty="0" smtClean="0">
                          <a:effectLst/>
                          <a:latin typeface="Arial Black" panose="020B0A04020102020204" pitchFamily="34" charset="0"/>
                          <a:ea typeface="Calibri" panose="020F0502020204030204" pitchFamily="34" charset="0"/>
                          <a:cs typeface="Times New Roman" panose="02020603050405020304" pitchFamily="18" charset="0"/>
                        </a:rPr>
                        <a:t>21 June 219</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319821">
                <a:tc>
                  <a:txBody>
                    <a:bodyPr/>
                    <a:lstStyle/>
                    <a:p>
                      <a:pPr>
                        <a:lnSpc>
                          <a:spcPct val="150000"/>
                        </a:lnSpc>
                        <a:spcAft>
                          <a:spcPts val="0"/>
                        </a:spcAft>
                      </a:pPr>
                      <a:r>
                        <a:rPr lang="en-GB" sz="1200" b="1" kern="120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TOTAL</a:t>
                      </a:r>
                      <a:endParaRPr lang="en-GB" sz="120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15000"/>
                        </a:lnSpc>
                        <a:spcAft>
                          <a:spcPts val="1000"/>
                        </a:spcAft>
                      </a:pPr>
                      <a:r>
                        <a:rPr lang="en-ZA" sz="1200" b="1" dirty="0" smtClean="0">
                          <a:effectLst/>
                          <a:latin typeface="Arial Black" panose="020B0A04020102020204" pitchFamily="34" charset="0"/>
                          <a:ea typeface="Calibri" panose="020F0502020204030204" pitchFamily="34" charset="0"/>
                          <a:cs typeface="Times New Roman" panose="02020603050405020304" pitchFamily="18" charset="0"/>
                        </a:rPr>
                        <a:t>15</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ZA" sz="1200" b="1" dirty="0" smtClean="0">
                          <a:effectLst/>
                          <a:latin typeface="Arial Black" panose="020B0A04020102020204" pitchFamily="34" charset="0"/>
                          <a:ea typeface="Calibri" panose="020F0502020204030204" pitchFamily="34" charset="0"/>
                          <a:cs typeface="Times New Roman" panose="02020603050405020304" pitchFamily="18" charset="0"/>
                        </a:rPr>
                        <a:t>14</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ZA" sz="1200" dirty="0">
                          <a:effectLst/>
                          <a:latin typeface="Arial Black" panose="020B0A04020102020204" pitchFamily="34" charset="0"/>
                          <a:ea typeface="Times New Roman" panose="02020603050405020304" pitchFamily="18" charset="0"/>
                          <a:cs typeface="Times New Roman" panose="02020603050405020304" pitchFamily="18" charset="0"/>
                        </a:rPr>
                        <a:t> </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1162112226"/>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0" name="Picture 6" descr="Picture 6"/>
          <p:cNvPicPr>
            <a:picLocks noChangeAspect="1"/>
          </p:cNvPicPr>
          <p:nvPr/>
        </p:nvPicPr>
        <p:blipFill>
          <a:blip r:embed="rId2" cstate="print">
            <a:extLst/>
          </a:blip>
          <a:srcRect t="24292" b="22405"/>
          <a:stretch>
            <a:fillRect/>
          </a:stretch>
        </p:blipFill>
        <p:spPr>
          <a:xfrm>
            <a:off x="179511" y="6219825"/>
            <a:ext cx="1420689" cy="570325"/>
          </a:xfrm>
          <a:prstGeom prst="rect">
            <a:avLst/>
          </a:prstGeom>
          <a:ln w="12700">
            <a:miter lim="400000"/>
          </a:ln>
        </p:spPr>
      </p:pic>
      <p:sp>
        <p:nvSpPr>
          <p:cNvPr id="651" name="Slide Number Placeholder 2"/>
          <p:cNvSpPr>
            <a:spLocks noGrp="1"/>
          </p:cNvSpPr>
          <p:nvPr>
            <p:ph type="sldNum" sz="quarter" idx="4294967295"/>
          </p:nvPr>
        </p:nvSpPr>
        <p:spPr>
          <a:xfrm>
            <a:off x="8502739" y="6404292"/>
            <a:ext cx="184061" cy="26924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5</a:t>
            </a:fld>
            <a:endParaRPr/>
          </a:p>
        </p:txBody>
      </p:sp>
      <p:sp>
        <p:nvSpPr>
          <p:cNvPr id="652" name="Title 1"/>
          <p:cNvSpPr>
            <a:spLocks noGrp="1"/>
          </p:cNvSpPr>
          <p:nvPr>
            <p:ph type="title"/>
          </p:nvPr>
        </p:nvSpPr>
        <p:spPr>
          <a:xfrm>
            <a:off x="0" y="0"/>
            <a:ext cx="9144000" cy="619432"/>
          </a:xfrm>
          <a:prstGeom prst="rect">
            <a:avLst/>
          </a:prstGeom>
          <a:solidFill>
            <a:srgbClr val="C3D69B"/>
          </a:solidFill>
          <a:effectLst>
            <a:outerShdw blurRad="50800" dist="50800" dir="5400000" rotWithShape="0">
              <a:schemeClr val="accent6"/>
            </a:outerShdw>
          </a:effectLst>
        </p:spPr>
        <p:txBody>
          <a:bodyPr>
            <a:normAutofit/>
          </a:bodyPr>
          <a:lstStyle>
            <a:lvl1pPr algn="r">
              <a:defRPr sz="3600">
                <a:latin typeface="Arial"/>
                <a:ea typeface="Arial"/>
                <a:cs typeface="Arial"/>
                <a:sym typeface="Arial"/>
              </a:defRPr>
            </a:lvl1pPr>
          </a:lstStyle>
          <a:p>
            <a:r>
              <a:rPr lang="en-ZA" sz="2800" cap="small" dirty="0"/>
              <a:t>2. GOVERNANCE &amp; COMPLIANCE</a:t>
            </a:r>
          </a:p>
        </p:txBody>
      </p:sp>
      <p:sp>
        <p:nvSpPr>
          <p:cNvPr id="3" name="Rectangle 2"/>
          <p:cNvSpPr/>
          <p:nvPr/>
        </p:nvSpPr>
        <p:spPr>
          <a:xfrm>
            <a:off x="0" y="671691"/>
            <a:ext cx="9144000" cy="6247864"/>
          </a:xfrm>
          <a:prstGeom prst="rect">
            <a:avLst/>
          </a:prstGeom>
        </p:spPr>
        <p:txBody>
          <a:bodyPr wrap="square">
            <a:spAutoFit/>
          </a:bodyPr>
          <a:lstStyle/>
          <a:p>
            <a:pPr algn="just"/>
            <a:r>
              <a:rPr lang="en-GB" sz="1600" b="1" i="1" dirty="0">
                <a:latin typeface="Arial" panose="020B0604020202020204" pitchFamily="34" charset="0"/>
                <a:cs typeface="Arial" panose="020B0604020202020204" pitchFamily="34" charset="0"/>
              </a:rPr>
              <a:t>2.1. </a:t>
            </a:r>
            <a:r>
              <a:rPr lang="en-GB" sz="1600" dirty="0">
                <a:latin typeface="Arial" panose="020B0604020202020204" pitchFamily="34" charset="0"/>
                <a:cs typeface="Arial" panose="020B0604020202020204" pitchFamily="34" charset="0"/>
              </a:rPr>
              <a:t>The Department complied with all the relevant provisions and rules of:</a:t>
            </a:r>
          </a:p>
          <a:p>
            <a:pPr lvl="3"/>
            <a:r>
              <a:rPr lang="en-ZA" sz="1600" dirty="0">
                <a:latin typeface="Arial" panose="020B0604020202020204" pitchFamily="34" charset="0"/>
                <a:cs typeface="Arial" panose="020B0604020202020204" pitchFamily="34" charset="0"/>
              </a:rPr>
              <a:t>The National Assembly</a:t>
            </a:r>
            <a:endParaRPr lang="en-GB" sz="1600" dirty="0">
              <a:latin typeface="Arial" panose="020B0604020202020204" pitchFamily="34" charset="0"/>
              <a:cs typeface="Arial" panose="020B0604020202020204" pitchFamily="34" charset="0"/>
            </a:endParaRPr>
          </a:p>
          <a:p>
            <a:pPr lvl="3"/>
            <a:r>
              <a:rPr lang="en-ZA" sz="1600" dirty="0">
                <a:latin typeface="Arial" panose="020B0604020202020204" pitchFamily="34" charset="0"/>
                <a:cs typeface="Arial" panose="020B0604020202020204" pitchFamily="34" charset="0"/>
              </a:rPr>
              <a:t>The National Council of provinces</a:t>
            </a:r>
            <a:endParaRPr lang="en-GB" sz="1600" dirty="0">
              <a:latin typeface="Arial" panose="020B0604020202020204" pitchFamily="34" charset="0"/>
              <a:cs typeface="Arial" panose="020B0604020202020204" pitchFamily="34" charset="0"/>
            </a:endParaRPr>
          </a:p>
          <a:p>
            <a:pPr lvl="3"/>
            <a:r>
              <a:rPr lang="en-ZA" sz="1600" dirty="0">
                <a:latin typeface="Arial" panose="020B0604020202020204" pitchFamily="34" charset="0"/>
                <a:cs typeface="Arial" panose="020B0604020202020204" pitchFamily="34" charset="0"/>
              </a:rPr>
              <a:t>The Public Finance Management Act (PFMA), 1999 (No. 1 of 1999),</a:t>
            </a:r>
            <a:endParaRPr lang="en-GB" sz="1600" dirty="0">
              <a:latin typeface="Arial" panose="020B0604020202020204" pitchFamily="34" charset="0"/>
              <a:cs typeface="Arial" panose="020B0604020202020204" pitchFamily="34" charset="0"/>
            </a:endParaRPr>
          </a:p>
          <a:p>
            <a:pPr lvl="3"/>
            <a:r>
              <a:rPr lang="en-ZA" sz="1600" dirty="0">
                <a:latin typeface="Arial" panose="020B0604020202020204" pitchFamily="34" charset="0"/>
                <a:cs typeface="Arial" panose="020B0604020202020204" pitchFamily="34" charset="0"/>
              </a:rPr>
              <a:t>Treasury Regulations and </a:t>
            </a:r>
            <a:endParaRPr lang="en-GB" sz="1600" dirty="0">
              <a:latin typeface="Arial" panose="020B0604020202020204" pitchFamily="34" charset="0"/>
              <a:cs typeface="Arial" panose="020B0604020202020204" pitchFamily="34" charset="0"/>
            </a:endParaRPr>
          </a:p>
          <a:p>
            <a:pPr lvl="3"/>
            <a:r>
              <a:rPr lang="en-ZA" sz="1600" dirty="0">
                <a:latin typeface="Arial" panose="020B0604020202020204" pitchFamily="34" charset="0"/>
                <a:cs typeface="Arial" panose="020B0604020202020204" pitchFamily="34" charset="0"/>
              </a:rPr>
              <a:t>the National Treasury Framework for Annual Performance Reporting.</a:t>
            </a:r>
          </a:p>
          <a:p>
            <a:pPr lvl="3"/>
            <a:r>
              <a:rPr lang="en-GB" sz="1600" dirty="0">
                <a:latin typeface="Arial" panose="020B0604020202020204" pitchFamily="34" charset="0"/>
                <a:cs typeface="Arial" panose="020B0604020202020204" pitchFamily="34" charset="0"/>
              </a:rPr>
              <a:t>the Public Finance Management Act (PFMA), 1999 (No. 1 of 1999), </a:t>
            </a:r>
          </a:p>
          <a:p>
            <a:pPr lvl="3"/>
            <a:r>
              <a:rPr lang="en-GB" sz="1600" dirty="0">
                <a:latin typeface="Arial" panose="020B0604020202020204" pitchFamily="34" charset="0"/>
                <a:cs typeface="Arial" panose="020B0604020202020204" pitchFamily="34" charset="0"/>
              </a:rPr>
              <a:t>Treasury Regulations</a:t>
            </a:r>
          </a:p>
          <a:p>
            <a:pPr lvl="3"/>
            <a:endParaRPr lang="en-GB" sz="1600" dirty="0">
              <a:latin typeface="Arial" panose="020B0604020202020204" pitchFamily="34" charset="0"/>
              <a:cs typeface="Arial" panose="020B0604020202020204" pitchFamily="34" charset="0"/>
            </a:endParaRPr>
          </a:p>
          <a:p>
            <a:pPr algn="just"/>
            <a:r>
              <a:rPr lang="en-GB" sz="1600" b="1" i="1" dirty="0">
                <a:latin typeface="Arial" panose="020B0604020202020204" pitchFamily="34" charset="0"/>
                <a:cs typeface="Arial" panose="020B0604020202020204" pitchFamily="34" charset="0"/>
              </a:rPr>
              <a:t>2.2. </a:t>
            </a:r>
            <a:r>
              <a:rPr lang="en-GB" sz="1600" dirty="0">
                <a:latin typeface="Arial" panose="020B0604020202020204" pitchFamily="34" charset="0"/>
                <a:cs typeface="Arial" panose="020B0604020202020204" pitchFamily="34" charset="0"/>
              </a:rPr>
              <a:t>The Department submitted the approved </a:t>
            </a:r>
            <a:r>
              <a:rPr lang="en-GB" sz="1600" dirty="0" smtClean="0">
                <a:latin typeface="Arial" panose="020B0604020202020204" pitchFamily="34" charset="0"/>
                <a:cs typeface="Arial" panose="020B0604020202020204" pitchFamily="34" charset="0"/>
              </a:rPr>
              <a:t>Q4 2018/19 </a:t>
            </a:r>
            <a:r>
              <a:rPr lang="en-GB" sz="1600" dirty="0">
                <a:latin typeface="Arial" panose="020B0604020202020204" pitchFamily="34" charset="0"/>
                <a:cs typeface="Arial" panose="020B0604020202020204" pitchFamily="34" charset="0"/>
              </a:rPr>
              <a:t>Performance Reports to the Department </a:t>
            </a:r>
          </a:p>
          <a:p>
            <a:pPr algn="just"/>
            <a:r>
              <a:rPr lang="en-GB" sz="1600" dirty="0">
                <a:latin typeface="Arial" panose="020B0604020202020204" pitchFamily="34" charset="0"/>
                <a:cs typeface="Arial" panose="020B0604020202020204" pitchFamily="34" charset="0"/>
              </a:rPr>
              <a:t>       of Planning, Monitoring and Evaluation (DPME) on 30 </a:t>
            </a:r>
            <a:r>
              <a:rPr lang="en-GB" sz="1600" dirty="0" smtClean="0">
                <a:latin typeface="Arial" panose="020B0604020202020204" pitchFamily="34" charset="0"/>
                <a:cs typeface="Arial" panose="020B0604020202020204" pitchFamily="34" charset="0"/>
              </a:rPr>
              <a:t>April </a:t>
            </a:r>
            <a:r>
              <a:rPr lang="en-GB" sz="1600" dirty="0">
                <a:latin typeface="Arial" panose="020B0604020202020204" pitchFamily="34" charset="0"/>
                <a:cs typeface="Arial" panose="020B0604020202020204" pitchFamily="34" charset="0"/>
              </a:rPr>
              <a:t>2019.</a:t>
            </a:r>
          </a:p>
          <a:p>
            <a:pPr algn="just"/>
            <a:endParaRPr lang="en-ZA" sz="1600" dirty="0">
              <a:latin typeface="Arial" panose="020B0604020202020204" pitchFamily="34" charset="0"/>
              <a:cs typeface="Arial" panose="020B0604020202020204" pitchFamily="34" charset="0"/>
            </a:endParaRPr>
          </a:p>
          <a:p>
            <a:pPr algn="just"/>
            <a:r>
              <a:rPr lang="en-GB" sz="1600" b="1" i="1" dirty="0" smtClean="0">
                <a:latin typeface="Arial" panose="020B0604020202020204" pitchFamily="34" charset="0"/>
                <a:cs typeface="Arial" panose="020B0604020202020204" pitchFamily="34" charset="0"/>
              </a:rPr>
              <a:t>2.4</a:t>
            </a:r>
            <a:r>
              <a:rPr lang="en-GB" sz="1600" dirty="0" smtClean="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The Department presented the </a:t>
            </a:r>
            <a:r>
              <a:rPr lang="en-GB" sz="1600" dirty="0" smtClean="0">
                <a:latin typeface="Arial" panose="020B0604020202020204" pitchFamily="34" charset="0"/>
                <a:cs typeface="Arial" panose="020B0604020202020204" pitchFamily="34" charset="0"/>
              </a:rPr>
              <a:t>Q4 </a:t>
            </a:r>
            <a:r>
              <a:rPr lang="en-GB" sz="1600" dirty="0">
                <a:latin typeface="Arial" panose="020B0604020202020204" pitchFamily="34" charset="0"/>
                <a:cs typeface="Arial" panose="020B0604020202020204" pitchFamily="34" charset="0"/>
              </a:rPr>
              <a:t>2018/19 Performance Report to the Audit and Risk </a:t>
            </a:r>
          </a:p>
          <a:p>
            <a:pPr algn="just"/>
            <a:r>
              <a:rPr lang="en-GB" sz="1600" dirty="0">
                <a:latin typeface="Arial" panose="020B0604020202020204" pitchFamily="34" charset="0"/>
                <a:cs typeface="Arial" panose="020B0604020202020204" pitchFamily="34" charset="0"/>
              </a:rPr>
              <a:t>      Committee meeting on </a:t>
            </a:r>
            <a:r>
              <a:rPr lang="en-GB" sz="1600" dirty="0" smtClean="0">
                <a:latin typeface="Arial" panose="020B0604020202020204" pitchFamily="34" charset="0"/>
                <a:cs typeface="Arial" panose="020B0604020202020204" pitchFamily="34" charset="0"/>
              </a:rPr>
              <a:t>17 May </a:t>
            </a:r>
            <a:r>
              <a:rPr lang="en-GB" sz="1600" dirty="0">
                <a:latin typeface="Arial" panose="020B0604020202020204" pitchFamily="34" charset="0"/>
                <a:cs typeface="Arial" panose="020B0604020202020204" pitchFamily="34" charset="0"/>
              </a:rPr>
              <a:t>2019. </a:t>
            </a:r>
            <a:endParaRPr lang="en-GB" sz="1600" dirty="0" smtClean="0">
              <a:latin typeface="Arial" panose="020B0604020202020204" pitchFamily="34" charset="0"/>
              <a:cs typeface="Arial" panose="020B0604020202020204" pitchFamily="34" charset="0"/>
            </a:endParaRPr>
          </a:p>
          <a:p>
            <a:pPr algn="just"/>
            <a:endParaRPr lang="en-GB" sz="1600" b="1" dirty="0">
              <a:latin typeface="Arial" panose="020B0604020202020204" pitchFamily="34" charset="0"/>
              <a:cs typeface="Arial" panose="020B0604020202020204" pitchFamily="34" charset="0"/>
            </a:endParaRPr>
          </a:p>
          <a:p>
            <a:pPr algn="just"/>
            <a:r>
              <a:rPr lang="en-GB" sz="1600" b="1" i="1" dirty="0" smtClean="0">
                <a:latin typeface="Arial" panose="020B0604020202020204" pitchFamily="34" charset="0"/>
                <a:cs typeface="Arial" panose="020B0604020202020204" pitchFamily="34" charset="0"/>
              </a:rPr>
              <a:t>2.5 Given the transition from the fifth to the sixth administration the APP we are basing this     report was only approved by the Executive Authority and not presented in Parliament</a:t>
            </a:r>
          </a:p>
          <a:p>
            <a:pPr algn="just"/>
            <a:endParaRPr lang="en-GB" sz="1600" b="1" i="1" dirty="0">
              <a:latin typeface="Arial" panose="020B0604020202020204" pitchFamily="34" charset="0"/>
              <a:cs typeface="Arial" panose="020B0604020202020204" pitchFamily="34" charset="0"/>
            </a:endParaRPr>
          </a:p>
          <a:p>
            <a:pPr algn="just"/>
            <a:r>
              <a:rPr lang="en-GB" sz="1600" b="1" i="1" dirty="0" smtClean="0">
                <a:latin typeface="Arial" panose="020B0604020202020204" pitchFamily="34" charset="0"/>
                <a:cs typeface="Arial" panose="020B0604020202020204" pitchFamily="34" charset="0"/>
              </a:rPr>
              <a:t>2.6 The departments slowed on the expenditure on programmes to enable the sixth administration to introduce new priorities and resource them</a:t>
            </a:r>
          </a:p>
          <a:p>
            <a:pPr algn="just"/>
            <a:endParaRPr lang="en-GB" sz="1600" b="1" i="1" dirty="0" smtClean="0">
              <a:latin typeface="Arial" panose="020B0604020202020204" pitchFamily="34" charset="0"/>
              <a:cs typeface="Arial" panose="020B0604020202020204" pitchFamily="34" charset="0"/>
            </a:endParaRPr>
          </a:p>
          <a:p>
            <a:pPr algn="just"/>
            <a:r>
              <a:rPr lang="en-GB" sz="1600" b="1" i="1" dirty="0" smtClean="0">
                <a:latin typeface="Arial" panose="020B0604020202020204" pitchFamily="34" charset="0"/>
                <a:cs typeface="Arial" panose="020B0604020202020204" pitchFamily="34" charset="0"/>
              </a:rPr>
              <a:t>2.6 From Q2 the reporting will be based on the revised APP that was approved by Parliament</a:t>
            </a:r>
            <a:endParaRPr lang="en-GB" sz="1600" b="1" i="1" dirty="0">
              <a:latin typeface="Arial" panose="020B0604020202020204" pitchFamily="34" charset="0"/>
              <a:cs typeface="Arial" panose="020B0604020202020204" pitchFamily="34" charset="0"/>
            </a:endParaRPr>
          </a:p>
          <a:p>
            <a:pPr algn="just"/>
            <a:endParaRPr lang="en-GB" sz="1600" dirty="0">
              <a:latin typeface="Arial" panose="020B0604020202020204" pitchFamily="34" charset="0"/>
              <a:cs typeface="Arial" panose="020B0604020202020204" pitchFamily="34" charset="0"/>
            </a:endParaRPr>
          </a:p>
          <a:p>
            <a:pPr algn="just"/>
            <a:endParaRPr lang="en-GB" sz="1600" dirty="0">
              <a:latin typeface="Arial" panose="020B0604020202020204" pitchFamily="34" charset="0"/>
              <a:cs typeface="Arial" panose="020B0604020202020204" pitchFamily="34" charset="0"/>
            </a:endParaRPr>
          </a:p>
          <a:p>
            <a:pPr algn="just"/>
            <a:r>
              <a:rPr lang="en-GB" sz="1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xmlns="" val="1850933324"/>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6" name="Picture 6" descr="Picture 6"/>
          <p:cNvPicPr>
            <a:picLocks noChangeAspect="1"/>
          </p:cNvPicPr>
          <p:nvPr/>
        </p:nvPicPr>
        <p:blipFill>
          <a:blip r:embed="rId2" cstate="print">
            <a:extLst/>
          </a:blip>
          <a:srcRect t="24292" b="22405"/>
          <a:stretch>
            <a:fillRect/>
          </a:stretch>
        </p:blipFill>
        <p:spPr>
          <a:xfrm>
            <a:off x="179511" y="6019799"/>
            <a:ext cx="1954090" cy="646525"/>
          </a:xfrm>
          <a:prstGeom prst="rect">
            <a:avLst/>
          </a:prstGeom>
          <a:ln w="12700">
            <a:miter lim="400000"/>
          </a:ln>
        </p:spPr>
      </p:pic>
      <p:sp>
        <p:nvSpPr>
          <p:cNvPr id="647" name="Slide Number Placeholder 2"/>
          <p:cNvSpPr>
            <a:spLocks noGrp="1"/>
          </p:cNvSpPr>
          <p:nvPr>
            <p:ph type="sldNum" sz="quarter" idx="4294967295"/>
          </p:nvPr>
        </p:nvSpPr>
        <p:spPr>
          <a:xfrm>
            <a:off x="8372901" y="6362700"/>
            <a:ext cx="184061" cy="26924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6</a:t>
            </a:fld>
            <a:endParaRPr dirty="0"/>
          </a:p>
        </p:txBody>
      </p:sp>
      <p:sp>
        <p:nvSpPr>
          <p:cNvPr id="648" name="Title 1"/>
          <p:cNvSpPr/>
          <p:nvPr/>
        </p:nvSpPr>
        <p:spPr>
          <a:xfrm>
            <a:off x="0" y="2481942"/>
            <a:ext cx="9144000" cy="1190171"/>
          </a:xfrm>
          <a:prstGeom prst="rect">
            <a:avLst/>
          </a:prstGeom>
          <a:solidFill>
            <a:srgbClr val="C3D69B"/>
          </a:solidFill>
          <a:ln w="12700">
            <a:miter lim="400000"/>
          </a:ln>
          <a:effectLst>
            <a:outerShdw blurRad="50800" dist="50800" dir="5400000" rotWithShape="0">
              <a:schemeClr val="accent6"/>
            </a:outerShdw>
          </a:effectLst>
          <a:extLst>
            <a:ext uri="{C572A759-6A51-4108-AA02-DFA0A04FC94B}">
              <ma14:wrappingTextBoxFlag xmlns="" xmlns:ma14="http://schemas.microsoft.com/office/mac/drawingml/2011/main" val="1"/>
            </a:ext>
          </a:extLst>
        </p:spPr>
        <p:txBody>
          <a:bodyPr lIns="45719" rIns="45719" anchor="ctr">
            <a:normAutofit fontScale="92500"/>
          </a:bodyPr>
          <a:lstStyle>
            <a:lvl1pPr>
              <a:defRPr sz="4400" cap="small">
                <a:latin typeface="Arial"/>
                <a:ea typeface="Arial"/>
                <a:cs typeface="Arial"/>
                <a:sym typeface="Arial"/>
              </a:defRPr>
            </a:lvl1pPr>
          </a:lstStyle>
          <a:p>
            <a:pPr algn="r"/>
            <a:r>
              <a:rPr lang="en-GB" dirty="0"/>
              <a:t>3. Performance </a:t>
            </a:r>
            <a:r>
              <a:rPr lang="en-GB" dirty="0" smtClean="0"/>
              <a:t>executive Summary</a:t>
            </a:r>
            <a:endParaRPr lang="en-GB" dirty="0"/>
          </a:p>
        </p:txBody>
      </p:sp>
    </p:spTree>
    <p:extLst>
      <p:ext uri="{BB962C8B-B14F-4D97-AF65-F5344CB8AC3E}">
        <p14:creationId xmlns:p14="http://schemas.microsoft.com/office/powerpoint/2010/main" xmlns="" val="3842821297"/>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 name="Shape 447"/>
          <p:cNvSpPr>
            <a:spLocks noGrp="1"/>
          </p:cNvSpPr>
          <p:nvPr>
            <p:ph type="body" idx="1"/>
          </p:nvPr>
        </p:nvSpPr>
        <p:spPr>
          <a:xfrm>
            <a:off x="0" y="726324"/>
            <a:ext cx="8915400" cy="5312233"/>
          </a:xfrm>
          <a:prstGeom prst="rect">
            <a:avLst/>
          </a:prstGeom>
        </p:spPr>
        <p:txBody>
          <a:bodyPr/>
          <a:lstStyle/>
          <a:p>
            <a:pPr marL="0" indent="0" algn="just">
              <a:spcBef>
                <a:spcPts val="0"/>
              </a:spcBef>
              <a:buSzTx/>
              <a:buNone/>
              <a:defRPr sz="2000" b="1" cap="small">
                <a:latin typeface="Arial"/>
                <a:ea typeface="Arial"/>
                <a:cs typeface="Arial"/>
                <a:sym typeface="Arial"/>
              </a:defRPr>
            </a:pPr>
            <a:r>
              <a:rPr dirty="0"/>
              <a:t>Performance Statement</a:t>
            </a:r>
            <a:r>
              <a:rPr cap="none" dirty="0"/>
              <a:t>: </a:t>
            </a:r>
          </a:p>
          <a:p>
            <a:pPr marL="0" indent="0" algn="just">
              <a:spcBef>
                <a:spcPts val="0"/>
              </a:spcBef>
              <a:buSzTx/>
              <a:buNone/>
              <a:defRPr sz="1600" b="1" cap="small">
                <a:latin typeface="Arial"/>
                <a:ea typeface="Arial"/>
                <a:cs typeface="Arial"/>
                <a:sym typeface="Arial"/>
              </a:defRPr>
            </a:pPr>
            <a:r>
              <a:rPr sz="1400" dirty="0"/>
              <a:t>The department has </a:t>
            </a:r>
            <a:r>
              <a:rPr lang="en-GB" sz="1400" dirty="0"/>
              <a:t>34</a:t>
            </a:r>
            <a:r>
              <a:rPr sz="1400" dirty="0"/>
              <a:t> Performance Indicators</a:t>
            </a:r>
            <a:r>
              <a:rPr lang="en-GB" sz="1400" dirty="0"/>
              <a:t>, 34 Annual Targets</a:t>
            </a:r>
            <a:r>
              <a:rPr sz="1400" dirty="0"/>
              <a:t> and is reporting against </a:t>
            </a:r>
            <a:r>
              <a:rPr lang="en-ZA" sz="1400" dirty="0" smtClean="0"/>
              <a:t>33</a:t>
            </a:r>
            <a:r>
              <a:rPr sz="1400" dirty="0" smtClean="0"/>
              <a:t> </a:t>
            </a:r>
            <a:r>
              <a:rPr lang="en-GB" sz="1400" dirty="0"/>
              <a:t>Quarterly </a:t>
            </a:r>
            <a:r>
              <a:rPr sz="1400" dirty="0"/>
              <a:t>Targets</a:t>
            </a:r>
          </a:p>
        </p:txBody>
      </p:sp>
      <p:pic>
        <p:nvPicPr>
          <p:cNvPr id="661" name="image2.jpeg" descr="image2.jpeg"/>
          <p:cNvPicPr>
            <a:picLocks noChangeAspect="1"/>
          </p:cNvPicPr>
          <p:nvPr/>
        </p:nvPicPr>
        <p:blipFill>
          <a:blip r:embed="rId2" cstate="print">
            <a:extLst/>
          </a:blip>
          <a:srcRect t="24291" b="22405"/>
          <a:stretch>
            <a:fillRect/>
          </a:stretch>
        </p:blipFill>
        <p:spPr>
          <a:xfrm>
            <a:off x="179511" y="6100267"/>
            <a:ext cx="1420689" cy="570326"/>
          </a:xfrm>
          <a:prstGeom prst="rect">
            <a:avLst/>
          </a:prstGeom>
          <a:ln w="12700">
            <a:miter lim="400000"/>
          </a:ln>
        </p:spPr>
      </p:pic>
      <p:sp>
        <p:nvSpPr>
          <p:cNvPr id="662" name="Shape 449"/>
          <p:cNvSpPr>
            <a:spLocks noGrp="1"/>
          </p:cNvSpPr>
          <p:nvPr>
            <p:ph type="sldNum" sz="quarter" idx="4294967295"/>
          </p:nvPr>
        </p:nvSpPr>
        <p:spPr>
          <a:xfrm>
            <a:off x="8270277" y="6385430"/>
            <a:ext cx="375846" cy="271508"/>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solidFill>
                  <a:prstClr val="black">
                    <a:tint val="75000"/>
                  </a:prstClr>
                </a:solidFill>
              </a:rPr>
              <a:pPr/>
              <a:t>7</a:t>
            </a:fld>
            <a:endParaRPr>
              <a:solidFill>
                <a:prstClr val="black">
                  <a:tint val="75000"/>
                </a:prstClr>
              </a:solidFill>
            </a:endParaRPr>
          </a:p>
        </p:txBody>
      </p:sp>
      <p:grpSp>
        <p:nvGrpSpPr>
          <p:cNvPr id="665" name="Group 452"/>
          <p:cNvGrpSpPr/>
          <p:nvPr/>
        </p:nvGrpSpPr>
        <p:grpSpPr>
          <a:xfrm>
            <a:off x="0" y="-61710"/>
            <a:ext cx="9144000" cy="830993"/>
            <a:chOff x="-152400" y="-61707"/>
            <a:chExt cx="9144000" cy="830992"/>
          </a:xfrm>
        </p:grpSpPr>
        <p:sp>
          <p:nvSpPr>
            <p:cNvPr id="663" name="Shape 450"/>
            <p:cNvSpPr/>
            <p:nvPr/>
          </p:nvSpPr>
          <p:spPr>
            <a:xfrm>
              <a:off x="0" y="0"/>
              <a:ext cx="8991600" cy="707575"/>
            </a:xfrm>
            <a:prstGeom prst="rect">
              <a:avLst/>
            </a:prstGeom>
            <a:solidFill>
              <a:srgbClr val="C3D69B"/>
            </a:solidFill>
            <a:ln w="12700" cap="flat">
              <a:noFill/>
              <a:miter lim="400000"/>
            </a:ln>
            <a:effectLst>
              <a:outerShdw blurRad="50800" dist="50800" dir="5400000" rotWithShape="0">
                <a:schemeClr val="accent6"/>
              </a:outerShdw>
            </a:effectLst>
          </p:spPr>
          <p:txBody>
            <a:bodyPr wrap="square" lIns="45719" tIns="45719" rIns="45719" bIns="45719" numCol="1" anchor="ctr">
              <a:noAutofit/>
            </a:bodyPr>
            <a:lstStyle/>
            <a:p>
              <a:pPr algn="r">
                <a:lnSpc>
                  <a:spcPct val="150000"/>
                </a:lnSpc>
                <a:defRPr sz="3200" cap="small">
                  <a:latin typeface="Arial"/>
                  <a:ea typeface="Arial"/>
                  <a:cs typeface="Arial"/>
                  <a:sym typeface="Arial"/>
                </a:defRPr>
              </a:pPr>
              <a:endParaRPr sz="3600" cap="small" dirty="0">
                <a:solidFill>
                  <a:prstClr val="black"/>
                </a:solidFill>
                <a:latin typeface="Arial"/>
                <a:ea typeface="Arial"/>
                <a:cs typeface="Arial"/>
                <a:sym typeface="Arial"/>
              </a:endParaRPr>
            </a:p>
          </p:txBody>
        </p:sp>
        <p:sp>
          <p:nvSpPr>
            <p:cNvPr id="664" name="Shape 451"/>
            <p:cNvSpPr/>
            <p:nvPr/>
          </p:nvSpPr>
          <p:spPr>
            <a:xfrm>
              <a:off x="-152400" y="-61707"/>
              <a:ext cx="9144000" cy="83099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8" tIns="45718" rIns="45718" bIns="45718" numCol="1" anchor="ctr">
              <a:spAutoFit/>
            </a:bodyPr>
            <a:lstStyle/>
            <a:p>
              <a:pPr algn="r">
                <a:lnSpc>
                  <a:spcPct val="150000"/>
                </a:lnSpc>
                <a:defRPr sz="3200" cap="small">
                  <a:latin typeface="Arial"/>
                  <a:ea typeface="Arial"/>
                  <a:cs typeface="Arial"/>
                  <a:sym typeface="Arial"/>
                </a:defRPr>
              </a:pPr>
              <a:r>
                <a:rPr lang="en-GB" sz="3200" cap="small" dirty="0" smtClean="0">
                  <a:solidFill>
                    <a:prstClr val="black"/>
                  </a:solidFill>
                  <a:latin typeface="Arial"/>
                  <a:ea typeface="Arial"/>
                  <a:cs typeface="Arial"/>
                  <a:sym typeface="Arial"/>
                </a:rPr>
                <a:t>Q1 2019/20 </a:t>
              </a:r>
              <a:r>
                <a:rPr lang="en-GB" sz="3200" cap="small" dirty="0">
                  <a:solidFill>
                    <a:prstClr val="black"/>
                  </a:solidFill>
                  <a:latin typeface="Arial"/>
                  <a:ea typeface="Arial"/>
                  <a:cs typeface="Arial"/>
                  <a:sym typeface="Arial"/>
                </a:rPr>
                <a:t>Performance Executive Summary</a:t>
              </a:r>
            </a:p>
          </p:txBody>
        </p:sp>
      </p:grpSp>
      <p:graphicFrame>
        <p:nvGraphicFramePr>
          <p:cNvPr id="3" name="Table 2"/>
          <p:cNvGraphicFramePr>
            <a:graphicFrameLocks noGrp="1"/>
          </p:cNvGraphicFramePr>
          <p:nvPr>
            <p:extLst>
              <p:ext uri="{D42A27DB-BD31-4B8C-83A1-F6EECF244321}">
                <p14:modId xmlns:p14="http://schemas.microsoft.com/office/powerpoint/2010/main" xmlns="" val="718938389"/>
              </p:ext>
            </p:extLst>
          </p:nvPr>
        </p:nvGraphicFramePr>
        <p:xfrm>
          <a:off x="152400" y="1495607"/>
          <a:ext cx="8763000" cy="5025030"/>
        </p:xfrm>
        <a:graphic>
          <a:graphicData uri="http://schemas.openxmlformats.org/drawingml/2006/table">
            <a:tbl>
              <a:tblPr firstRow="1" firstCol="1"/>
              <a:tblGrid>
                <a:gridCol w="1772750">
                  <a:extLst>
                    <a:ext uri="{9D8B030D-6E8A-4147-A177-3AD203B41FA5}">
                      <a16:colId xmlns:a16="http://schemas.microsoft.com/office/drawing/2014/main" xmlns="" val="20000"/>
                    </a:ext>
                  </a:extLst>
                </a:gridCol>
                <a:gridCol w="1255073">
                  <a:extLst>
                    <a:ext uri="{9D8B030D-6E8A-4147-A177-3AD203B41FA5}">
                      <a16:colId xmlns:a16="http://schemas.microsoft.com/office/drawing/2014/main" xmlns="" val="20001"/>
                    </a:ext>
                  </a:extLst>
                </a:gridCol>
                <a:gridCol w="1064293">
                  <a:extLst>
                    <a:ext uri="{9D8B030D-6E8A-4147-A177-3AD203B41FA5}">
                      <a16:colId xmlns:a16="http://schemas.microsoft.com/office/drawing/2014/main" xmlns="" val="20002"/>
                    </a:ext>
                  </a:extLst>
                </a:gridCol>
                <a:gridCol w="1125770">
                  <a:extLst>
                    <a:ext uri="{9D8B030D-6E8A-4147-A177-3AD203B41FA5}">
                      <a16:colId xmlns:a16="http://schemas.microsoft.com/office/drawing/2014/main" xmlns="" val="20003"/>
                    </a:ext>
                  </a:extLst>
                </a:gridCol>
                <a:gridCol w="1204685">
                  <a:extLst>
                    <a:ext uri="{9D8B030D-6E8A-4147-A177-3AD203B41FA5}">
                      <a16:colId xmlns:a16="http://schemas.microsoft.com/office/drawing/2014/main" xmlns="" val="20005"/>
                    </a:ext>
                  </a:extLst>
                </a:gridCol>
                <a:gridCol w="1017834">
                  <a:extLst>
                    <a:ext uri="{9D8B030D-6E8A-4147-A177-3AD203B41FA5}">
                      <a16:colId xmlns:a16="http://schemas.microsoft.com/office/drawing/2014/main" xmlns="" val="20006"/>
                    </a:ext>
                  </a:extLst>
                </a:gridCol>
                <a:gridCol w="1322595">
                  <a:extLst>
                    <a:ext uri="{9D8B030D-6E8A-4147-A177-3AD203B41FA5}">
                      <a16:colId xmlns:a16="http://schemas.microsoft.com/office/drawing/2014/main" xmlns="" val="20007"/>
                    </a:ext>
                  </a:extLst>
                </a:gridCol>
              </a:tblGrid>
              <a:tr h="705031">
                <a:tc>
                  <a:txBody>
                    <a:bodyPr/>
                    <a:lstStyle/>
                    <a:p>
                      <a:pPr algn="ctr">
                        <a:lnSpc>
                          <a:spcPct val="100000"/>
                        </a:lnSpc>
                        <a:spcAft>
                          <a:spcPts val="0"/>
                        </a:spcAft>
                      </a:pPr>
                      <a:r>
                        <a:rPr lang="en-ZA" sz="1200" b="1" dirty="0">
                          <a:effectLst/>
                          <a:latin typeface="Arial Black" panose="020B0A04020102020204" pitchFamily="34" charset="0"/>
                          <a:ea typeface="Calibri" panose="020F0502020204030204" pitchFamily="34" charset="0"/>
                          <a:cs typeface="Arial" panose="020B0604020202020204" pitchFamily="34" charset="0"/>
                        </a:rPr>
                        <a:t>Branch</a:t>
                      </a:r>
                      <a:endParaRPr lang="en-ZA" sz="1200" dirty="0">
                        <a:effectLst/>
                        <a:latin typeface="Arial Black" panose="020B0A04020102020204" pitchFamily="34" charset="0"/>
                        <a:ea typeface="Calibri" panose="020F0502020204030204" pitchFamily="34" charset="0"/>
                        <a:cs typeface="Arial" panose="020B060402020202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1200" b="1" dirty="0">
                          <a:effectLst/>
                          <a:latin typeface="Arial Black" panose="020B0A04020102020204" pitchFamily="34" charset="0"/>
                          <a:ea typeface="Calibri" panose="020F0502020204030204" pitchFamily="34" charset="0"/>
                          <a:cs typeface="Arial" panose="020B0604020202020204" pitchFamily="34" charset="0"/>
                        </a:rPr>
                        <a:t>No. of Performance Indicators</a:t>
                      </a:r>
                      <a:endParaRPr lang="en-ZA" sz="1200" dirty="0">
                        <a:effectLst/>
                        <a:latin typeface="Arial Black" panose="020B0A04020102020204" pitchFamily="34" charset="0"/>
                        <a:ea typeface="Calibri" panose="020F0502020204030204" pitchFamily="34" charset="0"/>
                        <a:cs typeface="Arial" panose="020B060402020202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1200" b="1" dirty="0">
                          <a:effectLst/>
                          <a:latin typeface="Arial Black" panose="020B0A04020102020204" pitchFamily="34" charset="0"/>
                          <a:ea typeface="Calibri" panose="020F0502020204030204" pitchFamily="34" charset="0"/>
                          <a:cs typeface="Arial" panose="020B0604020202020204" pitchFamily="34" charset="0"/>
                        </a:rPr>
                        <a:t>Quarterly Targets</a:t>
                      </a:r>
                      <a:endParaRPr lang="en-ZA" sz="1200" dirty="0">
                        <a:effectLst/>
                        <a:latin typeface="Arial Black" panose="020B0A04020102020204" pitchFamily="34" charset="0"/>
                        <a:ea typeface="Calibri" panose="020F0502020204030204" pitchFamily="34" charset="0"/>
                        <a:cs typeface="Arial" panose="020B060402020202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1200" b="1" dirty="0">
                          <a:effectLst/>
                          <a:latin typeface="Arial Black" panose="020B0A04020102020204" pitchFamily="34" charset="0"/>
                          <a:ea typeface="Calibri" panose="020F0502020204030204" pitchFamily="34" charset="0"/>
                          <a:cs typeface="Arial" panose="020B0604020202020204" pitchFamily="34" charset="0"/>
                        </a:rPr>
                        <a:t>Achieved </a:t>
                      </a:r>
                      <a:endParaRPr lang="en-ZA" sz="1200" dirty="0">
                        <a:effectLst/>
                        <a:latin typeface="Arial Black" panose="020B0A04020102020204" pitchFamily="34" charset="0"/>
                        <a:ea typeface="Calibri" panose="020F0502020204030204" pitchFamily="34" charset="0"/>
                        <a:cs typeface="Arial" panose="020B060402020202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1200" b="1" dirty="0">
                          <a:effectLst/>
                          <a:latin typeface="Arial Black" panose="020B0A04020102020204" pitchFamily="34" charset="0"/>
                          <a:ea typeface="Calibri" panose="020F0502020204030204" pitchFamily="34" charset="0"/>
                          <a:cs typeface="Arial" panose="020B0604020202020204" pitchFamily="34" charset="0"/>
                        </a:rPr>
                        <a:t>Not Achieved</a:t>
                      </a:r>
                      <a:endParaRPr lang="en-ZA" sz="1200" dirty="0">
                        <a:effectLst/>
                        <a:latin typeface="Arial Black" panose="020B0A04020102020204" pitchFamily="34" charset="0"/>
                        <a:ea typeface="Calibri" panose="020F0502020204030204" pitchFamily="34" charset="0"/>
                        <a:cs typeface="Arial" panose="020B060402020202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1200" b="1" dirty="0">
                          <a:effectLst/>
                          <a:latin typeface="Arial Black" panose="020B0A04020102020204" pitchFamily="34" charset="0"/>
                          <a:ea typeface="Calibri" panose="020F0502020204030204" pitchFamily="34" charset="0"/>
                          <a:cs typeface="Arial" panose="020B0604020202020204" pitchFamily="34" charset="0"/>
                        </a:rPr>
                        <a:t>Adjusted Budget</a:t>
                      </a:r>
                      <a:endParaRPr lang="en-ZA" sz="1200" dirty="0">
                        <a:effectLst/>
                        <a:latin typeface="Arial Black" panose="020B0A04020102020204" pitchFamily="34" charset="0"/>
                        <a:ea typeface="Calibri" panose="020F0502020204030204" pitchFamily="34" charset="0"/>
                        <a:cs typeface="Arial" panose="020B0604020202020204" pitchFamily="34" charset="0"/>
                      </a:endParaRPr>
                    </a:p>
                    <a:p>
                      <a:pPr algn="ctr">
                        <a:lnSpc>
                          <a:spcPct val="100000"/>
                        </a:lnSpc>
                        <a:spcAft>
                          <a:spcPts val="0"/>
                        </a:spcAft>
                      </a:pPr>
                      <a:r>
                        <a:rPr lang="en-ZA" sz="1200" b="1" dirty="0">
                          <a:effectLst/>
                          <a:latin typeface="Arial Black" panose="020B0A04020102020204" pitchFamily="34" charset="0"/>
                          <a:ea typeface="Calibri" panose="020F0502020204030204" pitchFamily="34" charset="0"/>
                          <a:cs typeface="Arial" panose="020B0604020202020204" pitchFamily="34" charset="0"/>
                        </a:rPr>
                        <a:t>(R‘000)</a:t>
                      </a:r>
                      <a:endParaRPr lang="en-ZA" sz="1200" dirty="0">
                        <a:effectLst/>
                        <a:latin typeface="Arial Black" panose="020B0A04020102020204" pitchFamily="34" charset="0"/>
                        <a:ea typeface="Calibri" panose="020F0502020204030204" pitchFamily="34" charset="0"/>
                        <a:cs typeface="Arial" panose="020B060402020202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ZA" sz="1200" b="1" dirty="0">
                          <a:effectLst/>
                          <a:latin typeface="Arial Black" panose="020B0A04020102020204" pitchFamily="34" charset="0"/>
                          <a:ea typeface="Calibri" panose="020F0502020204030204" pitchFamily="34" charset="0"/>
                          <a:cs typeface="Arial" panose="020B0604020202020204" pitchFamily="34" charset="0"/>
                        </a:rPr>
                        <a:t>Expenditure to-date</a:t>
                      </a:r>
                      <a:endParaRPr lang="en-ZA" sz="1200" dirty="0">
                        <a:effectLst/>
                        <a:latin typeface="Arial Black" panose="020B0A04020102020204" pitchFamily="34" charset="0"/>
                        <a:ea typeface="Calibri" panose="020F0502020204030204" pitchFamily="34" charset="0"/>
                        <a:cs typeface="Arial" panose="020B0604020202020204" pitchFamily="34" charset="0"/>
                      </a:endParaRPr>
                    </a:p>
                    <a:p>
                      <a:pPr algn="ctr">
                        <a:lnSpc>
                          <a:spcPct val="100000"/>
                        </a:lnSpc>
                        <a:spcAft>
                          <a:spcPts val="0"/>
                        </a:spcAft>
                      </a:pPr>
                      <a:r>
                        <a:rPr lang="en-ZA" sz="1200" b="1" dirty="0">
                          <a:effectLst/>
                          <a:latin typeface="Arial Black" panose="020B0A04020102020204" pitchFamily="34" charset="0"/>
                          <a:ea typeface="Calibri" panose="020F0502020204030204" pitchFamily="34" charset="0"/>
                          <a:cs typeface="Arial" panose="020B0604020202020204" pitchFamily="34" charset="0"/>
                        </a:rPr>
                        <a:t>(R‘000</a:t>
                      </a:r>
                      <a:r>
                        <a:rPr lang="en-ZA" sz="1200" b="1" dirty="0" smtClean="0">
                          <a:effectLst/>
                          <a:latin typeface="Arial Black" panose="020B0A04020102020204" pitchFamily="34" charset="0"/>
                          <a:ea typeface="Calibri" panose="020F0502020204030204" pitchFamily="34" charset="0"/>
                          <a:cs typeface="Arial" panose="020B0604020202020204" pitchFamily="34" charset="0"/>
                        </a:rPr>
                        <a:t>)</a:t>
                      </a:r>
                      <a:r>
                        <a:rPr lang="en-ZA" sz="1200" b="1" baseline="0" dirty="0" smtClean="0">
                          <a:effectLst/>
                          <a:latin typeface="Arial Black" panose="020B0A04020102020204" pitchFamily="34" charset="0"/>
                          <a:ea typeface="Calibri" panose="020F0502020204030204" pitchFamily="34" charset="0"/>
                          <a:cs typeface="Arial" panose="020B0604020202020204" pitchFamily="34" charset="0"/>
                        </a:rPr>
                        <a:t> /</a:t>
                      </a:r>
                      <a:endParaRPr lang="en-ZA" sz="1200" b="1" dirty="0" smtClean="0">
                        <a:effectLst/>
                        <a:latin typeface="Arial Black" panose="020B0A04020102020204" pitchFamily="34" charset="0"/>
                        <a:ea typeface="Calibri" panose="020F0502020204030204" pitchFamily="34" charset="0"/>
                        <a:cs typeface="Arial" panose="020B0604020202020204" pitchFamily="34" charset="0"/>
                      </a:endParaRPr>
                    </a:p>
                    <a:p>
                      <a:pPr algn="ctr">
                        <a:lnSpc>
                          <a:spcPct val="100000"/>
                        </a:lnSpc>
                        <a:spcAft>
                          <a:spcPts val="0"/>
                        </a:spcAft>
                      </a:pPr>
                      <a:r>
                        <a:rPr lang="en-ZA" sz="1200" b="1" dirty="0" smtClean="0">
                          <a:effectLst/>
                          <a:latin typeface="Arial Black" panose="020B0A04020102020204" pitchFamily="34" charset="0"/>
                          <a:ea typeface="Calibri" panose="020F0502020204030204" pitchFamily="34" charset="0"/>
                          <a:cs typeface="Arial" panose="020B0604020202020204" pitchFamily="34" charset="0"/>
                        </a:rPr>
                        <a:t>Variance (%)</a:t>
                      </a:r>
                      <a:endParaRPr lang="en-ZA" sz="1200" dirty="0">
                        <a:effectLst/>
                        <a:latin typeface="Arial Black" panose="020B0A04020102020204" pitchFamily="34" charset="0"/>
                        <a:ea typeface="Calibri" panose="020F0502020204030204" pitchFamily="34" charset="0"/>
                        <a:cs typeface="Arial" panose="020B060402020202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0"/>
                  </a:ext>
                </a:extLst>
              </a:tr>
              <a:tr h="845656">
                <a:tc>
                  <a:txBody>
                    <a:bodyPr/>
                    <a:lstStyle/>
                    <a:p>
                      <a:pPr algn="l">
                        <a:lnSpc>
                          <a:spcPct val="115000"/>
                        </a:lnSpc>
                        <a:spcAft>
                          <a:spcPts val="0"/>
                        </a:spcAft>
                      </a:pPr>
                      <a:r>
                        <a:rPr lang="en-ZA" sz="1200" b="1" kern="1200" cap="small" dirty="0">
                          <a:solidFill>
                            <a:srgbClr val="000000"/>
                          </a:solidFill>
                          <a:effectLst/>
                          <a:latin typeface="Arial Black" panose="020B0A04020102020204" pitchFamily="34" charset="0"/>
                          <a:ea typeface="Arial" panose="020B0604020202020204" pitchFamily="34" charset="0"/>
                          <a:cs typeface="Times New Roman" panose="02020603050405020304" pitchFamily="18" charset="0"/>
                        </a:rPr>
                        <a:t>1. Administration </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ZA" sz="1200" b="1" kern="1200" cap="small" dirty="0">
                          <a:solidFill>
                            <a:srgbClr val="000000"/>
                          </a:solidFill>
                          <a:effectLst/>
                          <a:latin typeface="Arial Black" panose="020B0A04020102020204" pitchFamily="34" charset="0"/>
                          <a:ea typeface="Arial" panose="020B0604020202020204" pitchFamily="34" charset="0"/>
                          <a:cs typeface="Times New Roman" panose="02020603050405020304" pitchFamily="18" charset="0"/>
                        </a:rPr>
                        <a:t>   </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200" dirty="0">
                          <a:solidFill>
                            <a:srgbClr val="000000"/>
                          </a:solidFill>
                          <a:effectLst/>
                          <a:latin typeface="Arial Black" panose="020B0A04020102020204" pitchFamily="34" charset="0"/>
                          <a:ea typeface="Calibri" panose="020F0502020204030204" pitchFamily="34" charset="0"/>
                        </a:rPr>
                        <a:t> </a:t>
                      </a:r>
                      <a:endParaRPr lang="en-GB" sz="1200" dirty="0">
                        <a:effectLst/>
                        <a:latin typeface="Arial Black" panose="020B0A04020102020204" pitchFamily="34" charset="0"/>
                        <a:ea typeface="Times New Roman" panose="02020603050405020304" pitchFamily="18" charset="0"/>
                      </a:endParaRPr>
                    </a:p>
                    <a:p>
                      <a:pPr algn="ctr">
                        <a:lnSpc>
                          <a:spcPct val="150000"/>
                        </a:lnSpc>
                        <a:spcAft>
                          <a:spcPts val="0"/>
                        </a:spcAft>
                      </a:pPr>
                      <a:r>
                        <a:rPr lang="en-GB" sz="1200" dirty="0">
                          <a:solidFill>
                            <a:srgbClr val="000000"/>
                          </a:solidFill>
                          <a:effectLst/>
                          <a:latin typeface="Arial Black" panose="020B0A04020102020204" pitchFamily="34" charset="0"/>
                          <a:ea typeface="Calibri" panose="020F0502020204030204" pitchFamily="34" charset="0"/>
                        </a:rPr>
                        <a:t>9</a:t>
                      </a:r>
                      <a:endParaRPr lang="en-GB" sz="1200" dirty="0">
                        <a:effectLst/>
                        <a:latin typeface="Arial Black" panose="020B0A040201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ZA" sz="1200" dirty="0">
                          <a:solidFill>
                            <a:srgbClr val="000000"/>
                          </a:solidFill>
                          <a:effectLst/>
                          <a:latin typeface="Arial Black" panose="020B0A04020102020204" pitchFamily="34" charset="0"/>
                          <a:ea typeface="Calibri" panose="020F0502020204030204" pitchFamily="34" charset="0"/>
                        </a:rPr>
                        <a:t> </a:t>
                      </a:r>
                      <a:endParaRPr lang="en-GB" sz="1200" dirty="0">
                        <a:effectLst/>
                        <a:latin typeface="Arial Black" panose="020B0A04020102020204" pitchFamily="34" charset="0"/>
                        <a:ea typeface="Times New Roman" panose="02020603050405020304" pitchFamily="18" charset="0"/>
                      </a:endParaRPr>
                    </a:p>
                    <a:p>
                      <a:pPr algn="ctr">
                        <a:lnSpc>
                          <a:spcPct val="150000"/>
                        </a:lnSpc>
                        <a:spcAft>
                          <a:spcPts val="0"/>
                        </a:spcAft>
                      </a:pPr>
                      <a:r>
                        <a:rPr lang="en-ZA" sz="1200" dirty="0">
                          <a:solidFill>
                            <a:srgbClr val="000000"/>
                          </a:solidFill>
                          <a:effectLst/>
                          <a:latin typeface="Arial Black" panose="020B0A04020102020204" pitchFamily="34" charset="0"/>
                          <a:ea typeface="Calibri" panose="020F0502020204030204" pitchFamily="34" charset="0"/>
                        </a:rPr>
                        <a:t>8</a:t>
                      </a:r>
                      <a:endParaRPr lang="en-GB" sz="1200" dirty="0">
                        <a:effectLst/>
                        <a:latin typeface="Arial Black" panose="020B0A040201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200" dirty="0">
                          <a:solidFill>
                            <a:srgbClr val="000000"/>
                          </a:solidFill>
                          <a:effectLst/>
                          <a:latin typeface="Arial Black" panose="020B0A04020102020204" pitchFamily="34" charset="0"/>
                          <a:ea typeface="Calibri" panose="020F0502020204030204" pitchFamily="34" charset="0"/>
                        </a:rPr>
                        <a:t> </a:t>
                      </a:r>
                      <a:endParaRPr lang="en-GB" sz="1200" dirty="0">
                        <a:effectLst/>
                        <a:latin typeface="Arial Black" panose="020B0A04020102020204" pitchFamily="34" charset="0"/>
                        <a:ea typeface="Times New Roman" panose="02020603050405020304" pitchFamily="18" charset="0"/>
                      </a:endParaRPr>
                    </a:p>
                    <a:p>
                      <a:pPr algn="ctr">
                        <a:lnSpc>
                          <a:spcPct val="150000"/>
                        </a:lnSpc>
                        <a:spcAft>
                          <a:spcPts val="0"/>
                        </a:spcAft>
                      </a:pPr>
                      <a:r>
                        <a:rPr lang="en-ZA" sz="1200" dirty="0" smtClean="0">
                          <a:solidFill>
                            <a:srgbClr val="000000"/>
                          </a:solidFill>
                          <a:effectLst/>
                          <a:latin typeface="Arial Black" panose="020B0A04020102020204" pitchFamily="34" charset="0"/>
                          <a:ea typeface="Times New Roman" panose="02020603050405020304" pitchFamily="18" charset="0"/>
                        </a:rPr>
                        <a:t>5</a:t>
                      </a:r>
                      <a:endParaRPr lang="en-GB" sz="1200" dirty="0">
                        <a:effectLst/>
                        <a:latin typeface="Arial Black" panose="020B0A04020102020204" pitchFamily="34" charset="0"/>
                        <a:ea typeface="Times New Roman" panose="02020603050405020304" pitchFamily="18" charset="0"/>
                      </a:endParaRPr>
                    </a:p>
                    <a:p>
                      <a:pPr algn="ctr">
                        <a:lnSpc>
                          <a:spcPct val="150000"/>
                        </a:lnSpc>
                        <a:spcAft>
                          <a:spcPts val="0"/>
                        </a:spcAft>
                      </a:pPr>
                      <a:r>
                        <a:rPr lang="en-GB" sz="1200" dirty="0" smtClean="0">
                          <a:solidFill>
                            <a:srgbClr val="000000"/>
                          </a:solidFill>
                          <a:effectLst/>
                          <a:latin typeface="Arial Black" panose="020B0A04020102020204" pitchFamily="34" charset="0"/>
                          <a:ea typeface="Calibri" panose="020F0502020204030204" pitchFamily="34" charset="0"/>
                        </a:rPr>
                        <a:t>(62.5%)</a:t>
                      </a:r>
                      <a:endParaRPr lang="en-GB" sz="1200" dirty="0">
                        <a:effectLst/>
                        <a:latin typeface="Arial Black" panose="020B0A040201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a:lnSpc>
                          <a:spcPct val="150000"/>
                        </a:lnSpc>
                        <a:spcAft>
                          <a:spcPts val="0"/>
                        </a:spcAft>
                      </a:pPr>
                      <a:r>
                        <a:rPr lang="en-GB" sz="1200" dirty="0">
                          <a:solidFill>
                            <a:srgbClr val="000000"/>
                          </a:solidFill>
                          <a:effectLst/>
                          <a:latin typeface="Arial Black" panose="020B0A04020102020204" pitchFamily="34" charset="0"/>
                          <a:ea typeface="Calibri" panose="020F0502020204030204" pitchFamily="34" charset="0"/>
                        </a:rPr>
                        <a:t> </a:t>
                      </a:r>
                      <a:endParaRPr lang="en-GB" sz="1200" dirty="0">
                        <a:effectLst/>
                        <a:latin typeface="Arial Black" panose="020B0A04020102020204" pitchFamily="34" charset="0"/>
                        <a:ea typeface="Times New Roman" panose="02020603050405020304" pitchFamily="18" charset="0"/>
                      </a:endParaRPr>
                    </a:p>
                    <a:p>
                      <a:pPr algn="ctr">
                        <a:lnSpc>
                          <a:spcPct val="150000"/>
                        </a:lnSpc>
                        <a:spcAft>
                          <a:spcPts val="0"/>
                        </a:spcAft>
                      </a:pPr>
                      <a:r>
                        <a:rPr lang="en-GB" sz="1200" dirty="0">
                          <a:solidFill>
                            <a:srgbClr val="000000"/>
                          </a:solidFill>
                          <a:effectLst/>
                          <a:latin typeface="Arial Black" panose="020B0A04020102020204" pitchFamily="34" charset="0"/>
                          <a:ea typeface="Times New Roman" panose="02020603050405020304" pitchFamily="18" charset="0"/>
                        </a:rPr>
                        <a:t>3</a:t>
                      </a:r>
                      <a:endParaRPr lang="en-GB" sz="1200" dirty="0">
                        <a:effectLst/>
                        <a:latin typeface="Arial Black" panose="020B0A04020102020204" pitchFamily="34" charset="0"/>
                        <a:ea typeface="Times New Roman" panose="02020603050405020304" pitchFamily="18" charset="0"/>
                      </a:endParaRPr>
                    </a:p>
                    <a:p>
                      <a:pPr algn="ctr">
                        <a:lnSpc>
                          <a:spcPct val="150000"/>
                        </a:lnSpc>
                        <a:spcAft>
                          <a:spcPts val="0"/>
                        </a:spcAft>
                      </a:pPr>
                      <a:r>
                        <a:rPr lang="en-GB" sz="1200" dirty="0" smtClean="0">
                          <a:solidFill>
                            <a:srgbClr val="000000"/>
                          </a:solidFill>
                          <a:effectLst/>
                          <a:latin typeface="Arial Black" panose="020B0A04020102020204" pitchFamily="34" charset="0"/>
                          <a:ea typeface="Calibri" panose="020F0502020204030204" pitchFamily="34" charset="0"/>
                        </a:rPr>
                        <a:t>(37.5</a:t>
                      </a:r>
                      <a:r>
                        <a:rPr lang="en-GB" sz="1200" dirty="0">
                          <a:solidFill>
                            <a:srgbClr val="000000"/>
                          </a:solidFill>
                          <a:effectLst/>
                          <a:latin typeface="Arial Black" panose="020B0A04020102020204" pitchFamily="34" charset="0"/>
                          <a:ea typeface="Calibri" panose="020F0502020204030204" pitchFamily="34" charset="0"/>
                        </a:rPr>
                        <a:t>%)</a:t>
                      </a:r>
                      <a:endParaRPr lang="en-GB" sz="1200" dirty="0">
                        <a:effectLst/>
                        <a:latin typeface="Arial Black" panose="020B0A040201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a:spcAft>
                          <a:spcPts val="0"/>
                        </a:spcAft>
                      </a:pPr>
                      <a:r>
                        <a:rPr lang="en-ZA" sz="1200" b="0" i="0" u="none" strike="noStrike" cap="none" spc="0" baseline="0" dirty="0">
                          <a:ln>
                            <a:noFill/>
                          </a:ln>
                          <a:solidFill>
                            <a:srgbClr val="000000"/>
                          </a:solidFill>
                          <a:effectLst/>
                          <a:uFillTx/>
                          <a:latin typeface="Arial Black" panose="020B0A04020102020204" pitchFamily="34" charset="0"/>
                          <a:ea typeface="Calibri" panose="020F0502020204030204" pitchFamily="34" charset="0"/>
                          <a:cs typeface="+mn-cs"/>
                          <a:sym typeface="Calibri"/>
                        </a:rPr>
                        <a:t>124 388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0" latinLnBrk="0">
                        <a:lnSpc>
                          <a:spcPct val="100000"/>
                        </a:lnSpc>
                        <a:spcBef>
                          <a:spcPts val="0"/>
                        </a:spcBef>
                        <a:spcAft>
                          <a:spcPts val="0"/>
                        </a:spcAft>
                        <a:buClrTx/>
                        <a:buSzTx/>
                        <a:buFontTx/>
                        <a:buNone/>
                        <a:tabLst/>
                      </a:pPr>
                      <a:r>
                        <a:rPr lang="en-ZA" sz="1200" b="0" i="0" u="none" strike="noStrike" cap="none" spc="0" baseline="0" dirty="0" smtClean="0">
                          <a:ln>
                            <a:noFill/>
                          </a:ln>
                          <a:solidFill>
                            <a:srgbClr val="000000"/>
                          </a:solidFill>
                          <a:effectLst/>
                          <a:uFillTx/>
                          <a:latin typeface="Arial Black" panose="020B0A04020102020204" pitchFamily="34" charset="0"/>
                          <a:ea typeface="Calibri" panose="020F0502020204030204" pitchFamily="34" charset="0"/>
                          <a:cs typeface="+mn-cs"/>
                          <a:sym typeface="Calibri"/>
                        </a:rPr>
                        <a:t>27 582 </a:t>
                      </a:r>
                      <a:r>
                        <a:rPr lang="en-GB" sz="1200" b="0" i="0" u="none" strike="noStrike" cap="none" spc="0" baseline="0" dirty="0" smtClean="0">
                          <a:ln>
                            <a:noFill/>
                          </a:ln>
                          <a:solidFill>
                            <a:srgbClr val="000000"/>
                          </a:solidFill>
                          <a:effectLst/>
                          <a:uFillTx/>
                          <a:latin typeface="Arial Black" panose="020B0A04020102020204" pitchFamily="34" charset="0"/>
                          <a:ea typeface="Calibri" panose="020F0502020204030204" pitchFamily="34" charset="0"/>
                          <a:cs typeface="+mn-cs"/>
                          <a:sym typeface="Calibri"/>
                        </a:rPr>
                        <a:t> </a:t>
                      </a:r>
                      <a:endParaRPr lang="en-GB" sz="1200" b="0" i="0" u="none" strike="noStrike" cap="none" spc="0" baseline="0" dirty="0">
                        <a:ln>
                          <a:noFill/>
                        </a:ln>
                        <a:solidFill>
                          <a:srgbClr val="000000"/>
                        </a:solidFill>
                        <a:effectLst/>
                        <a:uFillTx/>
                        <a:latin typeface="Arial Black" panose="020B0A04020102020204" pitchFamily="34" charset="0"/>
                        <a:ea typeface="Calibri" panose="020F0502020204030204" pitchFamily="34" charset="0"/>
                        <a:cs typeface="+mn-cs"/>
                        <a:sym typeface="Calibri"/>
                      </a:endParaRPr>
                    </a:p>
                    <a:p>
                      <a:pPr marL="0" marR="0" indent="0" algn="r" defTabSz="914400" rtl="0" latinLnBrk="0">
                        <a:lnSpc>
                          <a:spcPct val="100000"/>
                        </a:lnSpc>
                        <a:spcBef>
                          <a:spcPts val="0"/>
                        </a:spcBef>
                        <a:spcAft>
                          <a:spcPts val="0"/>
                        </a:spcAft>
                        <a:buClrTx/>
                        <a:buSzTx/>
                        <a:buFontTx/>
                        <a:buNone/>
                        <a:tabLst/>
                      </a:pPr>
                      <a:r>
                        <a:rPr lang="en-US" sz="1200" b="0" i="0" u="none" strike="noStrike" cap="none" spc="0" baseline="0" dirty="0" smtClean="0">
                          <a:ln>
                            <a:noFill/>
                          </a:ln>
                          <a:solidFill>
                            <a:srgbClr val="00B050"/>
                          </a:solidFill>
                          <a:effectLst/>
                          <a:uFillTx/>
                          <a:latin typeface="Arial Black" panose="020B0A04020102020204" pitchFamily="34" charset="0"/>
                          <a:ea typeface="Calibri" panose="020F0502020204030204" pitchFamily="34" charset="0"/>
                          <a:cs typeface="+mn-cs"/>
                          <a:sym typeface="Calibri"/>
                        </a:rPr>
                        <a:t>(</a:t>
                      </a:r>
                      <a:r>
                        <a:rPr lang="en-ZA" sz="1200" b="0" i="0" u="none" strike="noStrike" cap="none" spc="0" baseline="0" dirty="0" smtClean="0">
                          <a:ln>
                            <a:noFill/>
                          </a:ln>
                          <a:solidFill>
                            <a:srgbClr val="00B050"/>
                          </a:solidFill>
                          <a:effectLst/>
                          <a:uFillTx/>
                          <a:latin typeface="Arial Black" panose="020B0A04020102020204" pitchFamily="34" charset="0"/>
                          <a:ea typeface="Calibri" panose="020F0502020204030204" pitchFamily="34" charset="0"/>
                          <a:cs typeface="+mn-cs"/>
                          <a:sym typeface="Calibri"/>
                        </a:rPr>
                        <a:t>3.97%</a:t>
                      </a:r>
                      <a:r>
                        <a:rPr lang="en-US" sz="1200" b="0" i="0" u="none" strike="noStrike" cap="none" spc="0" baseline="0" dirty="0" smtClean="0">
                          <a:ln>
                            <a:noFill/>
                          </a:ln>
                          <a:solidFill>
                            <a:srgbClr val="00B050"/>
                          </a:solidFill>
                          <a:effectLst/>
                          <a:uFillTx/>
                          <a:latin typeface="Arial Black" panose="020B0A04020102020204" pitchFamily="34" charset="0"/>
                          <a:ea typeface="Calibri" panose="020F0502020204030204" pitchFamily="34" charset="0"/>
                          <a:cs typeface="+mn-cs"/>
                          <a:sym typeface="Calibri"/>
                        </a:rPr>
                        <a:t>) </a:t>
                      </a:r>
                      <a:endParaRPr lang="en-GB" sz="1200" b="0" i="0" u="none" strike="noStrike" cap="none" spc="0" baseline="0" dirty="0">
                        <a:ln>
                          <a:noFill/>
                        </a:ln>
                        <a:solidFill>
                          <a:srgbClr val="00B050"/>
                        </a:solidFill>
                        <a:effectLst/>
                        <a:uFillTx/>
                        <a:latin typeface="Arial Black" panose="020B0A04020102020204" pitchFamily="34" charset="0"/>
                        <a:ea typeface="Calibri" panose="020F0502020204030204" pitchFamily="34" charset="0"/>
                        <a:cs typeface="+mn-cs"/>
                        <a:sym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845656">
                <a:tc>
                  <a:txBody>
                    <a:bodyPr/>
                    <a:lstStyle/>
                    <a:p>
                      <a:pPr algn="l">
                        <a:lnSpc>
                          <a:spcPct val="115000"/>
                        </a:lnSpc>
                        <a:spcAft>
                          <a:spcPts val="0"/>
                        </a:spcAft>
                      </a:pPr>
                      <a:r>
                        <a:rPr lang="en-ZA" sz="1200" b="1" kern="1200" cap="small" dirty="0">
                          <a:solidFill>
                            <a:srgbClr val="000000"/>
                          </a:solidFill>
                          <a:effectLst/>
                          <a:latin typeface="Arial Black" panose="020B0A04020102020204" pitchFamily="34" charset="0"/>
                          <a:ea typeface="Arial" panose="020B0604020202020204" pitchFamily="34" charset="0"/>
                          <a:cs typeface="Times New Roman" panose="02020603050405020304" pitchFamily="18" charset="0"/>
                        </a:rPr>
                        <a:t>2. Sector Policy and Research</a:t>
                      </a:r>
                      <a:endParaRPr lang="en-GB" sz="1200" dirty="0">
                        <a:effectLst/>
                        <a:latin typeface="Arial Black" panose="020B0A0402010202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ZA" sz="1200" dirty="0">
                          <a:solidFill>
                            <a:srgbClr val="000000"/>
                          </a:solidFill>
                          <a:effectLst/>
                          <a:latin typeface="Arial Black" panose="020B0A04020102020204" pitchFamily="34" charset="0"/>
                          <a:ea typeface="Calibri" panose="020F0502020204030204" pitchFamily="34" charset="0"/>
                        </a:rPr>
                        <a:t> </a:t>
                      </a:r>
                      <a:endParaRPr lang="en-GB" sz="1200" dirty="0">
                        <a:effectLst/>
                        <a:latin typeface="Arial Black" panose="020B0A04020102020204" pitchFamily="34" charset="0"/>
                        <a:ea typeface="Times New Roman" panose="02020603050405020304" pitchFamily="18" charset="0"/>
                      </a:endParaRPr>
                    </a:p>
                    <a:p>
                      <a:pPr algn="ctr">
                        <a:lnSpc>
                          <a:spcPct val="150000"/>
                        </a:lnSpc>
                        <a:spcAft>
                          <a:spcPts val="0"/>
                        </a:spcAft>
                      </a:pPr>
                      <a:r>
                        <a:rPr lang="en-ZA" sz="1200" dirty="0" smtClean="0">
                          <a:solidFill>
                            <a:srgbClr val="000000"/>
                          </a:solidFill>
                          <a:effectLst/>
                          <a:latin typeface="Arial Black" panose="020B0A04020102020204" pitchFamily="34" charset="0"/>
                          <a:ea typeface="Times New Roman" panose="02020603050405020304" pitchFamily="18" charset="0"/>
                        </a:rPr>
                        <a:t>9</a:t>
                      </a:r>
                      <a:endParaRPr lang="en-GB" sz="1200" dirty="0">
                        <a:effectLst/>
                        <a:latin typeface="Arial Black" panose="020B0A040201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ZA" sz="1200" dirty="0">
                          <a:solidFill>
                            <a:srgbClr val="000000"/>
                          </a:solidFill>
                          <a:effectLst/>
                          <a:latin typeface="Arial Black" panose="020B0A04020102020204" pitchFamily="34" charset="0"/>
                          <a:ea typeface="Calibri" panose="020F0502020204030204" pitchFamily="34" charset="0"/>
                        </a:rPr>
                        <a:t> </a:t>
                      </a:r>
                      <a:endParaRPr lang="en-GB" sz="1200" dirty="0">
                        <a:effectLst/>
                        <a:latin typeface="Arial Black" panose="020B0A04020102020204" pitchFamily="34" charset="0"/>
                        <a:ea typeface="Times New Roman" panose="02020603050405020304" pitchFamily="18" charset="0"/>
                      </a:endParaRPr>
                    </a:p>
                    <a:p>
                      <a:pPr algn="ctr">
                        <a:lnSpc>
                          <a:spcPct val="150000"/>
                        </a:lnSpc>
                        <a:spcAft>
                          <a:spcPts val="0"/>
                        </a:spcAft>
                      </a:pPr>
                      <a:r>
                        <a:rPr lang="en-ZA" sz="1200" dirty="0" smtClean="0">
                          <a:solidFill>
                            <a:srgbClr val="000000"/>
                          </a:solidFill>
                          <a:effectLst/>
                          <a:latin typeface="Arial Black" panose="020B0A04020102020204" pitchFamily="34" charset="0"/>
                          <a:ea typeface="Times New Roman" panose="02020603050405020304" pitchFamily="18" charset="0"/>
                        </a:rPr>
                        <a:t>9</a:t>
                      </a:r>
                      <a:endParaRPr lang="en-GB" sz="1200" dirty="0">
                        <a:effectLst/>
                        <a:latin typeface="Arial Black" panose="020B0A040201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200" dirty="0">
                          <a:solidFill>
                            <a:srgbClr val="000000"/>
                          </a:solidFill>
                          <a:effectLst/>
                          <a:latin typeface="Arial Black" panose="020B0A04020102020204" pitchFamily="34" charset="0"/>
                          <a:ea typeface="Calibri" panose="020F0502020204030204" pitchFamily="34" charset="0"/>
                        </a:rPr>
                        <a:t> </a:t>
                      </a:r>
                      <a:endParaRPr lang="en-GB" sz="1200" dirty="0">
                        <a:effectLst/>
                        <a:latin typeface="Arial Black" panose="020B0A04020102020204" pitchFamily="34" charset="0"/>
                        <a:ea typeface="Times New Roman" panose="02020603050405020304" pitchFamily="18" charset="0"/>
                      </a:endParaRPr>
                    </a:p>
                    <a:p>
                      <a:pPr algn="ctr">
                        <a:lnSpc>
                          <a:spcPct val="150000"/>
                        </a:lnSpc>
                        <a:spcAft>
                          <a:spcPts val="0"/>
                        </a:spcAft>
                      </a:pPr>
                      <a:r>
                        <a:rPr lang="en-ZA" sz="1200" dirty="0" smtClean="0">
                          <a:solidFill>
                            <a:srgbClr val="000000"/>
                          </a:solidFill>
                          <a:effectLst/>
                          <a:latin typeface="Arial Black" panose="020B0A04020102020204" pitchFamily="34" charset="0"/>
                          <a:ea typeface="Times New Roman" panose="02020603050405020304" pitchFamily="18" charset="0"/>
                        </a:rPr>
                        <a:t>8</a:t>
                      </a:r>
                      <a:endParaRPr lang="en-GB" sz="1200" dirty="0">
                        <a:effectLst/>
                        <a:latin typeface="Arial Black" panose="020B0A04020102020204" pitchFamily="34" charset="0"/>
                        <a:ea typeface="Times New Roman" panose="02020603050405020304" pitchFamily="18" charset="0"/>
                      </a:endParaRPr>
                    </a:p>
                    <a:p>
                      <a:pPr algn="ctr">
                        <a:lnSpc>
                          <a:spcPct val="150000"/>
                        </a:lnSpc>
                        <a:spcAft>
                          <a:spcPts val="0"/>
                        </a:spcAft>
                      </a:pPr>
                      <a:r>
                        <a:rPr lang="en-GB" sz="1200" dirty="0" smtClean="0">
                          <a:solidFill>
                            <a:srgbClr val="000000"/>
                          </a:solidFill>
                          <a:effectLst/>
                          <a:latin typeface="Arial Black" panose="020B0A04020102020204" pitchFamily="34" charset="0"/>
                          <a:ea typeface="Calibri" panose="020F0502020204030204" pitchFamily="34" charset="0"/>
                        </a:rPr>
                        <a:t>(88.8%)</a:t>
                      </a:r>
                      <a:endParaRPr lang="en-GB" sz="1200" dirty="0">
                        <a:effectLst/>
                        <a:latin typeface="Arial Black" panose="020B0A040201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a:lnSpc>
                          <a:spcPct val="150000"/>
                        </a:lnSpc>
                        <a:spcAft>
                          <a:spcPts val="0"/>
                        </a:spcAft>
                      </a:pPr>
                      <a:r>
                        <a:rPr lang="en-ZA" sz="1200" dirty="0">
                          <a:solidFill>
                            <a:srgbClr val="000000"/>
                          </a:solidFill>
                          <a:effectLst/>
                          <a:latin typeface="Arial Black" panose="020B0A04020102020204" pitchFamily="34" charset="0"/>
                          <a:ea typeface="Calibri" panose="020F0502020204030204" pitchFamily="34" charset="0"/>
                        </a:rPr>
                        <a:t> </a:t>
                      </a:r>
                      <a:endParaRPr lang="en-GB" sz="1200" dirty="0">
                        <a:effectLst/>
                        <a:latin typeface="Arial Black" panose="020B0A04020102020204" pitchFamily="34" charset="0"/>
                        <a:ea typeface="Times New Roman" panose="02020603050405020304" pitchFamily="18" charset="0"/>
                      </a:endParaRPr>
                    </a:p>
                    <a:p>
                      <a:pPr algn="ctr">
                        <a:lnSpc>
                          <a:spcPct val="150000"/>
                        </a:lnSpc>
                        <a:spcAft>
                          <a:spcPts val="0"/>
                        </a:spcAft>
                      </a:pPr>
                      <a:r>
                        <a:rPr lang="en-ZA" sz="1200" dirty="0" smtClean="0">
                          <a:solidFill>
                            <a:srgbClr val="000000"/>
                          </a:solidFill>
                          <a:effectLst/>
                          <a:latin typeface="Arial Black" panose="020B0A04020102020204" pitchFamily="34" charset="0"/>
                          <a:ea typeface="Times New Roman" panose="02020603050405020304" pitchFamily="18" charset="0"/>
                        </a:rPr>
                        <a:t>1</a:t>
                      </a:r>
                      <a:endParaRPr lang="en-GB" sz="1200" dirty="0">
                        <a:effectLst/>
                        <a:latin typeface="Arial Black" panose="020B0A04020102020204" pitchFamily="34" charset="0"/>
                        <a:ea typeface="Times New Roman" panose="02020603050405020304" pitchFamily="18" charset="0"/>
                      </a:endParaRPr>
                    </a:p>
                    <a:p>
                      <a:pPr algn="ctr">
                        <a:lnSpc>
                          <a:spcPct val="150000"/>
                        </a:lnSpc>
                        <a:spcAft>
                          <a:spcPts val="0"/>
                        </a:spcAft>
                      </a:pPr>
                      <a:r>
                        <a:rPr lang="en-GB" sz="1200" dirty="0" smtClean="0">
                          <a:solidFill>
                            <a:srgbClr val="000000"/>
                          </a:solidFill>
                          <a:effectLst/>
                          <a:latin typeface="Arial Black" panose="020B0A04020102020204" pitchFamily="34" charset="0"/>
                          <a:ea typeface="Calibri" panose="020F0502020204030204" pitchFamily="34" charset="0"/>
                        </a:rPr>
                        <a:t>(11.2%)</a:t>
                      </a:r>
                      <a:endParaRPr lang="en-GB" sz="1200" dirty="0">
                        <a:effectLst/>
                        <a:latin typeface="Arial Black" panose="020B0A040201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a:spcAft>
                          <a:spcPts val="0"/>
                        </a:spcAft>
                      </a:pPr>
                      <a:r>
                        <a:rPr lang="en-ZA" sz="1200" b="0" i="0" u="none" strike="noStrike" cap="none" spc="0" baseline="0" dirty="0">
                          <a:ln>
                            <a:noFill/>
                          </a:ln>
                          <a:solidFill>
                            <a:srgbClr val="000000"/>
                          </a:solidFill>
                          <a:effectLst/>
                          <a:uFillTx/>
                          <a:latin typeface="Arial Black" panose="020B0A04020102020204" pitchFamily="34" charset="0"/>
                          <a:ea typeface="Calibri" panose="020F0502020204030204" pitchFamily="34" charset="0"/>
                          <a:cs typeface="+mn-cs"/>
                          <a:sym typeface="Calibri"/>
                        </a:rPr>
                        <a:t>35 615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0" latinLnBrk="0">
                        <a:lnSpc>
                          <a:spcPct val="100000"/>
                        </a:lnSpc>
                        <a:spcBef>
                          <a:spcPts val="0"/>
                        </a:spcBef>
                        <a:spcAft>
                          <a:spcPts val="0"/>
                        </a:spcAft>
                        <a:buClrTx/>
                        <a:buSzTx/>
                        <a:buFontTx/>
                        <a:buNone/>
                        <a:tabLst/>
                      </a:pPr>
                      <a:r>
                        <a:rPr lang="en-ZA" sz="1200" b="0" i="0" u="none" strike="noStrike" cap="none" spc="0" baseline="0" dirty="0" smtClean="0">
                          <a:ln>
                            <a:noFill/>
                          </a:ln>
                          <a:solidFill>
                            <a:srgbClr val="000000"/>
                          </a:solidFill>
                          <a:effectLst/>
                          <a:uFillTx/>
                          <a:latin typeface="Arial Black" panose="020B0A04020102020204" pitchFamily="34" charset="0"/>
                          <a:ea typeface="Calibri" panose="020F0502020204030204" pitchFamily="34" charset="0"/>
                          <a:cs typeface="+mn-cs"/>
                          <a:sym typeface="Calibri"/>
                        </a:rPr>
                        <a:t>4 161 </a:t>
                      </a:r>
                      <a:r>
                        <a:rPr lang="en-GB" sz="1200" b="0" i="0" u="none" strike="noStrike" cap="none" spc="0" baseline="0" dirty="0" smtClean="0">
                          <a:ln>
                            <a:noFill/>
                          </a:ln>
                          <a:solidFill>
                            <a:srgbClr val="000000"/>
                          </a:solidFill>
                          <a:effectLst/>
                          <a:uFillTx/>
                          <a:latin typeface="Arial Black" panose="020B0A04020102020204" pitchFamily="34" charset="0"/>
                          <a:ea typeface="Calibri" panose="020F0502020204030204" pitchFamily="34" charset="0"/>
                          <a:cs typeface="+mn-cs"/>
                          <a:sym typeface="Calibri"/>
                        </a:rPr>
                        <a:t> </a:t>
                      </a:r>
                      <a:endParaRPr lang="en-GB" sz="1200" b="0" i="0" u="none" strike="noStrike" cap="none" spc="0" baseline="0" dirty="0">
                        <a:ln>
                          <a:noFill/>
                        </a:ln>
                        <a:solidFill>
                          <a:srgbClr val="000000"/>
                        </a:solidFill>
                        <a:effectLst/>
                        <a:uFillTx/>
                        <a:latin typeface="Arial Black" panose="020B0A04020102020204" pitchFamily="34" charset="0"/>
                        <a:ea typeface="Calibri" panose="020F0502020204030204" pitchFamily="34" charset="0"/>
                        <a:cs typeface="+mn-cs"/>
                        <a:sym typeface="Calibri"/>
                      </a:endParaRPr>
                    </a:p>
                    <a:p>
                      <a:pPr marL="0" marR="0" indent="0" algn="r" defTabSz="914400" rtl="0" latinLnBrk="0">
                        <a:lnSpc>
                          <a:spcPct val="100000"/>
                        </a:lnSpc>
                        <a:spcBef>
                          <a:spcPts val="0"/>
                        </a:spcBef>
                        <a:spcAft>
                          <a:spcPts val="0"/>
                        </a:spcAft>
                        <a:buClrTx/>
                        <a:buSzTx/>
                        <a:buFontTx/>
                        <a:buNone/>
                        <a:tabLst/>
                      </a:pPr>
                      <a:r>
                        <a:rPr lang="en-US" sz="1200" b="0" i="0" u="none" strike="noStrike" cap="none" spc="0" baseline="0" dirty="0" smtClean="0">
                          <a:ln>
                            <a:noFill/>
                          </a:ln>
                          <a:solidFill>
                            <a:srgbClr val="FF0000"/>
                          </a:solidFill>
                          <a:effectLst/>
                          <a:uFillTx/>
                          <a:latin typeface="Arial Black" panose="020B0A04020102020204" pitchFamily="34" charset="0"/>
                          <a:ea typeface="Calibri" panose="020F0502020204030204" pitchFamily="34" charset="0"/>
                          <a:cs typeface="+mn-cs"/>
                          <a:sym typeface="Calibri"/>
                        </a:rPr>
                        <a:t>(</a:t>
                      </a:r>
                      <a:r>
                        <a:rPr lang="en-ZA" sz="1200" b="0" i="0" u="none" strike="noStrike" cap="none" spc="0" baseline="0" dirty="0" smtClean="0">
                          <a:ln>
                            <a:noFill/>
                          </a:ln>
                          <a:solidFill>
                            <a:srgbClr val="FF0000"/>
                          </a:solidFill>
                          <a:effectLst/>
                          <a:uFillTx/>
                          <a:latin typeface="Arial Black" panose="020B0A04020102020204" pitchFamily="34" charset="0"/>
                          <a:ea typeface="Calibri" panose="020F0502020204030204" pitchFamily="34" charset="0"/>
                          <a:cs typeface="+mn-cs"/>
                          <a:sym typeface="Calibri"/>
                        </a:rPr>
                        <a:t>35.66%</a:t>
                      </a:r>
                      <a:r>
                        <a:rPr lang="en-US" sz="1200" b="0" i="0" u="none" strike="noStrike" cap="none" spc="0" baseline="0" dirty="0" smtClean="0">
                          <a:ln>
                            <a:noFill/>
                          </a:ln>
                          <a:solidFill>
                            <a:srgbClr val="FF0000"/>
                          </a:solidFill>
                          <a:effectLst/>
                          <a:uFillTx/>
                          <a:latin typeface="Arial Black" panose="020B0A04020102020204" pitchFamily="34" charset="0"/>
                          <a:ea typeface="Calibri" panose="020F0502020204030204" pitchFamily="34" charset="0"/>
                          <a:cs typeface="+mn-cs"/>
                          <a:sym typeface="Calibri"/>
                        </a:rPr>
                        <a:t>) </a:t>
                      </a:r>
                      <a:endParaRPr lang="en-GB" sz="1200" b="0" i="0" u="none" strike="noStrike" cap="none" spc="0" baseline="0" dirty="0">
                        <a:ln>
                          <a:noFill/>
                        </a:ln>
                        <a:solidFill>
                          <a:srgbClr val="FF0000"/>
                        </a:solidFill>
                        <a:effectLst/>
                        <a:uFillTx/>
                        <a:latin typeface="Arial Black" panose="020B0A04020102020204" pitchFamily="34" charset="0"/>
                        <a:ea typeface="Calibri" panose="020F0502020204030204" pitchFamily="34" charset="0"/>
                        <a:cs typeface="+mn-cs"/>
                        <a:sym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880094">
                <a:tc>
                  <a:txBody>
                    <a:bodyPr/>
                    <a:lstStyle/>
                    <a:p>
                      <a:pPr algn="l">
                        <a:lnSpc>
                          <a:spcPct val="115000"/>
                        </a:lnSpc>
                        <a:spcAft>
                          <a:spcPts val="0"/>
                        </a:spcAft>
                      </a:pPr>
                      <a:r>
                        <a:rPr lang="en-ZA" sz="1200" b="1" kern="1200" cap="small">
                          <a:solidFill>
                            <a:srgbClr val="000000"/>
                          </a:solidFill>
                          <a:effectLst/>
                          <a:latin typeface="Arial Black" panose="020B0A04020102020204" pitchFamily="34" charset="0"/>
                          <a:ea typeface="Arial" panose="020B0604020202020204" pitchFamily="34" charset="0"/>
                          <a:cs typeface="Times New Roman" panose="02020603050405020304" pitchFamily="18" charset="0"/>
                        </a:rPr>
                        <a:t>3. Integrated Co-operatives Development</a:t>
                      </a:r>
                      <a:endParaRPr lang="en-GB" sz="1200">
                        <a:effectLst/>
                        <a:latin typeface="Arial Black" panose="020B0A0402010202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200" dirty="0">
                          <a:solidFill>
                            <a:srgbClr val="000000"/>
                          </a:solidFill>
                          <a:effectLst/>
                          <a:latin typeface="Arial Black" panose="020B0A04020102020204" pitchFamily="34" charset="0"/>
                          <a:ea typeface="Calibri" panose="020F0502020204030204" pitchFamily="34" charset="0"/>
                        </a:rPr>
                        <a:t> </a:t>
                      </a:r>
                    </a:p>
                    <a:p>
                      <a:pPr algn="ctr">
                        <a:lnSpc>
                          <a:spcPct val="115000"/>
                        </a:lnSpc>
                        <a:spcAft>
                          <a:spcPts val="0"/>
                        </a:spcAft>
                      </a:pPr>
                      <a:r>
                        <a:rPr lang="en-ZA" sz="1200" dirty="0" smtClean="0">
                          <a:solidFill>
                            <a:srgbClr val="000000"/>
                          </a:solidFill>
                          <a:effectLst/>
                          <a:latin typeface="Arial Black" panose="020B0A04020102020204" pitchFamily="34" charset="0"/>
                          <a:ea typeface="Times New Roman" panose="02020603050405020304" pitchFamily="18" charset="0"/>
                        </a:rPr>
                        <a:t>10</a:t>
                      </a:r>
                      <a:endParaRPr lang="en-GB" sz="1200" dirty="0">
                        <a:effectLst/>
                        <a:latin typeface="Arial Black" panose="020B0A040201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200" dirty="0">
                          <a:solidFill>
                            <a:srgbClr val="000000"/>
                          </a:solidFill>
                          <a:effectLst/>
                          <a:latin typeface="Arial Black" panose="020B0A04020102020204" pitchFamily="34" charset="0"/>
                          <a:ea typeface="Calibri" panose="020F0502020204030204" pitchFamily="34" charset="0"/>
                        </a:rPr>
                        <a:t> </a:t>
                      </a:r>
                      <a:endParaRPr lang="en-GB" sz="1200" dirty="0">
                        <a:effectLst/>
                        <a:latin typeface="Arial Black" panose="020B0A04020102020204" pitchFamily="34" charset="0"/>
                        <a:ea typeface="Times New Roman" panose="02020603050405020304" pitchFamily="18" charset="0"/>
                      </a:endParaRPr>
                    </a:p>
                    <a:p>
                      <a:pPr algn="ctr">
                        <a:lnSpc>
                          <a:spcPct val="115000"/>
                        </a:lnSpc>
                        <a:spcAft>
                          <a:spcPts val="0"/>
                        </a:spcAft>
                      </a:pPr>
                      <a:r>
                        <a:rPr lang="en-ZA" sz="1200" dirty="0" smtClean="0">
                          <a:solidFill>
                            <a:srgbClr val="000000"/>
                          </a:solidFill>
                          <a:effectLst/>
                          <a:latin typeface="Arial Black" panose="020B0A04020102020204" pitchFamily="34" charset="0"/>
                          <a:ea typeface="Times New Roman" panose="02020603050405020304" pitchFamily="18" charset="0"/>
                        </a:rPr>
                        <a:t>10</a:t>
                      </a:r>
                      <a:endParaRPr lang="en-GB" sz="1200" dirty="0">
                        <a:effectLst/>
                        <a:latin typeface="Arial Black" panose="020B0A040201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200" dirty="0">
                          <a:solidFill>
                            <a:srgbClr val="000000"/>
                          </a:solidFill>
                          <a:effectLst/>
                          <a:latin typeface="Arial Black" panose="020B0A04020102020204" pitchFamily="34" charset="0"/>
                          <a:ea typeface="Calibri" panose="020F0502020204030204" pitchFamily="34" charset="0"/>
                        </a:rPr>
                        <a:t> </a:t>
                      </a:r>
                      <a:endParaRPr lang="en-GB" sz="1200" dirty="0">
                        <a:effectLst/>
                        <a:latin typeface="Arial Black" panose="020B0A04020102020204" pitchFamily="34" charset="0"/>
                        <a:ea typeface="Times New Roman" panose="02020603050405020304" pitchFamily="18" charset="0"/>
                      </a:endParaRPr>
                    </a:p>
                    <a:p>
                      <a:pPr algn="ctr">
                        <a:lnSpc>
                          <a:spcPct val="115000"/>
                        </a:lnSpc>
                        <a:spcAft>
                          <a:spcPts val="0"/>
                        </a:spcAft>
                      </a:pPr>
                      <a:r>
                        <a:rPr lang="en-ZA" sz="1200" dirty="0" smtClean="0">
                          <a:solidFill>
                            <a:srgbClr val="000000"/>
                          </a:solidFill>
                          <a:effectLst/>
                          <a:latin typeface="Arial Black" panose="020B0A04020102020204" pitchFamily="34" charset="0"/>
                          <a:ea typeface="Times New Roman" panose="02020603050405020304" pitchFamily="18" charset="0"/>
                        </a:rPr>
                        <a:t>8</a:t>
                      </a:r>
                      <a:endParaRPr lang="en-GB" sz="1200" dirty="0">
                        <a:effectLst/>
                        <a:latin typeface="Arial Black" panose="020B0A04020102020204" pitchFamily="34" charset="0"/>
                        <a:ea typeface="Times New Roman" panose="02020603050405020304" pitchFamily="18" charset="0"/>
                      </a:endParaRPr>
                    </a:p>
                    <a:p>
                      <a:pPr algn="ctr">
                        <a:lnSpc>
                          <a:spcPct val="115000"/>
                        </a:lnSpc>
                        <a:spcAft>
                          <a:spcPts val="0"/>
                        </a:spcAft>
                      </a:pPr>
                      <a:r>
                        <a:rPr lang="en-GB" sz="1200" dirty="0">
                          <a:solidFill>
                            <a:srgbClr val="000000"/>
                          </a:solidFill>
                          <a:effectLst/>
                          <a:latin typeface="Arial Black" panose="020B0A04020102020204" pitchFamily="34" charset="0"/>
                          <a:ea typeface="Calibri" panose="020F0502020204030204" pitchFamily="34" charset="0"/>
                        </a:rPr>
                        <a:t>(</a:t>
                      </a:r>
                      <a:r>
                        <a:rPr lang="en-GB" sz="1200" dirty="0" smtClean="0">
                          <a:solidFill>
                            <a:srgbClr val="000000"/>
                          </a:solidFill>
                          <a:effectLst/>
                          <a:latin typeface="Arial Black" panose="020B0A04020102020204" pitchFamily="34" charset="0"/>
                          <a:ea typeface="Calibri" panose="020F0502020204030204" pitchFamily="34" charset="0"/>
                        </a:rPr>
                        <a:t>80%)</a:t>
                      </a:r>
                      <a:endParaRPr lang="en-GB" sz="1200" dirty="0">
                        <a:effectLst/>
                        <a:latin typeface="Arial Black" panose="020B0A040201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a:lnSpc>
                          <a:spcPct val="115000"/>
                        </a:lnSpc>
                        <a:spcAft>
                          <a:spcPts val="0"/>
                        </a:spcAft>
                      </a:pPr>
                      <a:r>
                        <a:rPr lang="en-ZA" sz="1200" dirty="0">
                          <a:solidFill>
                            <a:srgbClr val="000000"/>
                          </a:solidFill>
                          <a:effectLst/>
                          <a:latin typeface="Arial Black" panose="020B0A04020102020204" pitchFamily="34" charset="0"/>
                          <a:ea typeface="Calibri" panose="020F0502020204030204" pitchFamily="34" charset="0"/>
                        </a:rPr>
                        <a:t> </a:t>
                      </a:r>
                      <a:endParaRPr lang="en-GB" sz="1200" dirty="0">
                        <a:effectLst/>
                        <a:latin typeface="Arial Black" panose="020B0A04020102020204" pitchFamily="34" charset="0"/>
                        <a:ea typeface="Times New Roman" panose="02020603050405020304" pitchFamily="18" charset="0"/>
                      </a:endParaRPr>
                    </a:p>
                    <a:p>
                      <a:pPr algn="ctr">
                        <a:lnSpc>
                          <a:spcPct val="115000"/>
                        </a:lnSpc>
                        <a:spcAft>
                          <a:spcPts val="0"/>
                        </a:spcAft>
                      </a:pPr>
                      <a:r>
                        <a:rPr lang="en-ZA" sz="1200" dirty="0" smtClean="0">
                          <a:solidFill>
                            <a:srgbClr val="000000"/>
                          </a:solidFill>
                          <a:effectLst/>
                          <a:latin typeface="Arial Black" panose="020B0A04020102020204" pitchFamily="34" charset="0"/>
                          <a:ea typeface="Times New Roman" panose="02020603050405020304" pitchFamily="18" charset="0"/>
                        </a:rPr>
                        <a:t>1</a:t>
                      </a:r>
                    </a:p>
                    <a:p>
                      <a:pPr algn="ctr">
                        <a:lnSpc>
                          <a:spcPct val="115000"/>
                        </a:lnSpc>
                        <a:spcAft>
                          <a:spcPts val="0"/>
                        </a:spcAft>
                      </a:pPr>
                      <a:r>
                        <a:rPr kumimoji="0" lang="en-ZA" sz="1200" b="0" i="0" u="none" strike="noStrike" kern="0" cap="none" spc="0" normalizeH="0" baseline="0" noProof="0" dirty="0" smtClean="0">
                          <a:ln>
                            <a:noFill/>
                          </a:ln>
                          <a:solidFill>
                            <a:srgbClr val="000000"/>
                          </a:solidFill>
                          <a:effectLst/>
                          <a:uLnTx/>
                          <a:uFillTx/>
                          <a:latin typeface="Arial Black" panose="020B0A04020102020204" pitchFamily="34" charset="0"/>
                          <a:ea typeface="Calibri" panose="020F0502020204030204" pitchFamily="34" charset="0"/>
                          <a:cs typeface="+mn-cs"/>
                          <a:sym typeface="Calibri"/>
                        </a:rPr>
                        <a:t>(20%)</a:t>
                      </a:r>
                      <a:endParaRPr lang="en-GB" sz="1200" dirty="0">
                        <a:effectLst/>
                        <a:latin typeface="Arial Black" panose="020B0A04020102020204" pitchFamily="34" charset="0"/>
                        <a:ea typeface="Times New Roman" panose="02020603050405020304" pitchFamily="18" charset="0"/>
                      </a:endParaRPr>
                    </a:p>
                    <a:p>
                      <a:pPr algn="ctr">
                        <a:lnSpc>
                          <a:spcPct val="115000"/>
                        </a:lnSpc>
                        <a:spcAft>
                          <a:spcPts val="0"/>
                        </a:spcAft>
                      </a:pPr>
                      <a:endParaRPr lang="en-GB" sz="1200" dirty="0">
                        <a:effectLst/>
                        <a:latin typeface="Arial Black" panose="020B0A040201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a:spcAft>
                          <a:spcPts val="0"/>
                        </a:spcAft>
                      </a:pPr>
                      <a:r>
                        <a:rPr lang="en-ZA" sz="1200" b="0" i="0" u="none" strike="noStrike" cap="none" spc="0" baseline="0" dirty="0">
                          <a:ln>
                            <a:noFill/>
                          </a:ln>
                          <a:solidFill>
                            <a:srgbClr val="000000"/>
                          </a:solidFill>
                          <a:effectLst/>
                          <a:uFillTx/>
                          <a:latin typeface="Arial Black" panose="020B0A04020102020204" pitchFamily="34" charset="0"/>
                          <a:ea typeface="Calibri" panose="020F0502020204030204" pitchFamily="34" charset="0"/>
                          <a:cs typeface="+mn-cs"/>
                          <a:sym typeface="Calibri"/>
                        </a:rPr>
                        <a:t>127 628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0" latinLnBrk="0">
                        <a:lnSpc>
                          <a:spcPct val="100000"/>
                        </a:lnSpc>
                        <a:spcBef>
                          <a:spcPts val="0"/>
                        </a:spcBef>
                        <a:spcAft>
                          <a:spcPts val="0"/>
                        </a:spcAft>
                        <a:buClrTx/>
                        <a:buSzTx/>
                        <a:buFontTx/>
                        <a:buNone/>
                        <a:tabLst/>
                      </a:pPr>
                      <a:r>
                        <a:rPr lang="en-ZA" sz="1200" b="0" i="0" u="none" strike="noStrike" cap="none" spc="0" baseline="0" dirty="0" smtClean="0">
                          <a:ln>
                            <a:noFill/>
                          </a:ln>
                          <a:solidFill>
                            <a:srgbClr val="000000"/>
                          </a:solidFill>
                          <a:effectLst/>
                          <a:uFillTx/>
                          <a:latin typeface="Arial Black" panose="020B0A04020102020204" pitchFamily="34" charset="0"/>
                          <a:ea typeface="Calibri" panose="020F0502020204030204" pitchFamily="34" charset="0"/>
                          <a:cs typeface="+mn-cs"/>
                          <a:sym typeface="Calibri"/>
                        </a:rPr>
                        <a:t>14 512 </a:t>
                      </a:r>
                      <a:r>
                        <a:rPr lang="en-GB" sz="1200" b="0" i="0" u="none" strike="noStrike" cap="none" spc="0" baseline="0" dirty="0" smtClean="0">
                          <a:ln>
                            <a:noFill/>
                          </a:ln>
                          <a:solidFill>
                            <a:srgbClr val="000000"/>
                          </a:solidFill>
                          <a:effectLst/>
                          <a:uFillTx/>
                          <a:latin typeface="Arial Black" panose="020B0A04020102020204" pitchFamily="34" charset="0"/>
                          <a:ea typeface="Calibri" panose="020F0502020204030204" pitchFamily="34" charset="0"/>
                          <a:cs typeface="+mn-cs"/>
                          <a:sym typeface="Calibri"/>
                        </a:rPr>
                        <a:t> </a:t>
                      </a:r>
                      <a:endParaRPr lang="en-GB" sz="1200" b="0" i="0" u="none" strike="noStrike" cap="none" spc="0" baseline="0" dirty="0">
                        <a:ln>
                          <a:noFill/>
                        </a:ln>
                        <a:solidFill>
                          <a:srgbClr val="000000"/>
                        </a:solidFill>
                        <a:effectLst/>
                        <a:uFillTx/>
                        <a:latin typeface="Arial Black" panose="020B0A04020102020204" pitchFamily="34" charset="0"/>
                        <a:ea typeface="Calibri" panose="020F0502020204030204" pitchFamily="34" charset="0"/>
                        <a:cs typeface="+mn-cs"/>
                        <a:sym typeface="Calibri"/>
                      </a:endParaRPr>
                    </a:p>
                    <a:p>
                      <a:pPr marL="0" marR="0" indent="0" algn="r" defTabSz="914400" rtl="0" latinLnBrk="0">
                        <a:lnSpc>
                          <a:spcPct val="100000"/>
                        </a:lnSpc>
                        <a:spcBef>
                          <a:spcPts val="0"/>
                        </a:spcBef>
                        <a:spcAft>
                          <a:spcPts val="0"/>
                        </a:spcAft>
                        <a:buClrTx/>
                        <a:buSzTx/>
                        <a:buFontTx/>
                        <a:buNone/>
                        <a:tabLst/>
                      </a:pPr>
                      <a:r>
                        <a:rPr lang="en-US" sz="1200" b="0" i="0" u="none" strike="noStrike" cap="none" spc="0" baseline="0" dirty="0" smtClean="0">
                          <a:ln>
                            <a:noFill/>
                          </a:ln>
                          <a:solidFill>
                            <a:srgbClr val="FF0000"/>
                          </a:solidFill>
                          <a:effectLst/>
                          <a:uFillTx/>
                          <a:latin typeface="Arial Black" panose="020B0A04020102020204" pitchFamily="34" charset="0"/>
                          <a:ea typeface="Calibri" panose="020F0502020204030204" pitchFamily="34" charset="0"/>
                          <a:cs typeface="+mn-cs"/>
                          <a:sym typeface="Calibri"/>
                        </a:rPr>
                        <a:t>(</a:t>
                      </a:r>
                      <a:r>
                        <a:rPr lang="en-ZA" sz="1200" b="0" i="0" u="none" strike="noStrike" cap="none" spc="0" baseline="0" dirty="0" smtClean="0">
                          <a:ln>
                            <a:noFill/>
                          </a:ln>
                          <a:solidFill>
                            <a:srgbClr val="FF0000"/>
                          </a:solidFill>
                          <a:effectLst/>
                          <a:uFillTx/>
                          <a:latin typeface="Arial Black" panose="020B0A04020102020204" pitchFamily="34" charset="0"/>
                          <a:ea typeface="Calibri" panose="020F0502020204030204" pitchFamily="34" charset="0"/>
                          <a:cs typeface="+mn-cs"/>
                          <a:sym typeface="Calibri"/>
                        </a:rPr>
                        <a:t>44.27%)</a:t>
                      </a:r>
                      <a:endParaRPr lang="en-GB" sz="1200" b="0" i="0" u="none" strike="noStrike" cap="none" spc="0" baseline="0" dirty="0">
                        <a:ln>
                          <a:noFill/>
                        </a:ln>
                        <a:solidFill>
                          <a:srgbClr val="FF0000"/>
                        </a:solidFill>
                        <a:effectLst/>
                        <a:uFillTx/>
                        <a:latin typeface="Arial Black" panose="020B0A04020102020204" pitchFamily="34" charset="0"/>
                        <a:ea typeface="Calibri" panose="020F0502020204030204" pitchFamily="34" charset="0"/>
                        <a:cs typeface="+mn-cs"/>
                        <a:sym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880094">
                <a:tc>
                  <a:txBody>
                    <a:bodyPr/>
                    <a:lstStyle/>
                    <a:p>
                      <a:pPr algn="l">
                        <a:lnSpc>
                          <a:spcPct val="115000"/>
                        </a:lnSpc>
                        <a:spcAft>
                          <a:spcPts val="0"/>
                        </a:spcAft>
                      </a:pPr>
                      <a:r>
                        <a:rPr lang="en-ZA" sz="1200" b="1" kern="1200" cap="small">
                          <a:solidFill>
                            <a:srgbClr val="000000"/>
                          </a:solidFill>
                          <a:effectLst/>
                          <a:latin typeface="Arial Black" panose="020B0A04020102020204" pitchFamily="34" charset="0"/>
                          <a:ea typeface="Arial" panose="020B0604020202020204" pitchFamily="34" charset="0"/>
                          <a:cs typeface="Times New Roman" panose="02020603050405020304" pitchFamily="18" charset="0"/>
                        </a:rPr>
                        <a:t> </a:t>
                      </a:r>
                      <a:endParaRPr lang="en-GB" sz="1200">
                        <a:effectLst/>
                        <a:latin typeface="Arial Black" panose="020B0A0402010202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ZA" sz="1200" b="1" kern="1200" cap="small">
                          <a:solidFill>
                            <a:srgbClr val="000000"/>
                          </a:solidFill>
                          <a:effectLst/>
                          <a:latin typeface="Arial Black" panose="020B0A04020102020204" pitchFamily="34" charset="0"/>
                          <a:ea typeface="Arial" panose="020B0604020202020204" pitchFamily="34" charset="0"/>
                          <a:cs typeface="Times New Roman" panose="02020603050405020304" pitchFamily="18" charset="0"/>
                        </a:rPr>
                        <a:t>4. Enterprise Development and Entrepreneurship </a:t>
                      </a:r>
                      <a:endParaRPr lang="en-GB" sz="1200">
                        <a:effectLst/>
                        <a:latin typeface="Arial Black" panose="020B0A0402010202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200" dirty="0">
                          <a:solidFill>
                            <a:srgbClr val="000000"/>
                          </a:solidFill>
                          <a:effectLst/>
                          <a:latin typeface="Arial Black" panose="020B0A04020102020204" pitchFamily="34" charset="0"/>
                          <a:ea typeface="Calibri" panose="020F0502020204030204" pitchFamily="34" charset="0"/>
                        </a:rPr>
                        <a:t> </a:t>
                      </a:r>
                      <a:endParaRPr lang="en-GB" sz="1200" dirty="0">
                        <a:effectLst/>
                        <a:latin typeface="Arial Black" panose="020B0A04020102020204" pitchFamily="34" charset="0"/>
                        <a:ea typeface="Times New Roman" panose="02020603050405020304" pitchFamily="18" charset="0"/>
                      </a:endParaRPr>
                    </a:p>
                    <a:p>
                      <a:pPr algn="ctr">
                        <a:lnSpc>
                          <a:spcPct val="115000"/>
                        </a:lnSpc>
                        <a:spcAft>
                          <a:spcPts val="0"/>
                        </a:spcAft>
                      </a:pPr>
                      <a:r>
                        <a:rPr lang="en-ZA" sz="1200" dirty="0">
                          <a:solidFill>
                            <a:srgbClr val="000000"/>
                          </a:solidFill>
                          <a:effectLst/>
                          <a:latin typeface="Arial Black" panose="020B0A04020102020204" pitchFamily="34" charset="0"/>
                          <a:ea typeface="Calibri" panose="020F0502020204030204" pitchFamily="34" charset="0"/>
                        </a:rPr>
                        <a:t> </a:t>
                      </a:r>
                      <a:endParaRPr lang="en-GB" sz="1200" dirty="0">
                        <a:effectLst/>
                        <a:latin typeface="Arial Black" panose="020B0A04020102020204" pitchFamily="34" charset="0"/>
                        <a:ea typeface="Times New Roman" panose="02020603050405020304" pitchFamily="18" charset="0"/>
                      </a:endParaRPr>
                    </a:p>
                    <a:p>
                      <a:pPr algn="ctr">
                        <a:lnSpc>
                          <a:spcPct val="115000"/>
                        </a:lnSpc>
                        <a:spcAft>
                          <a:spcPts val="0"/>
                        </a:spcAft>
                      </a:pPr>
                      <a:r>
                        <a:rPr lang="en-ZA" sz="1200" dirty="0" smtClean="0">
                          <a:solidFill>
                            <a:srgbClr val="000000"/>
                          </a:solidFill>
                          <a:effectLst/>
                          <a:latin typeface="Arial Black" panose="020B0A04020102020204" pitchFamily="34" charset="0"/>
                          <a:ea typeface="Times New Roman" panose="02020603050405020304" pitchFamily="18" charset="0"/>
                        </a:rPr>
                        <a:t>6</a:t>
                      </a:r>
                      <a:endParaRPr lang="en-GB" sz="1200" dirty="0">
                        <a:effectLst/>
                        <a:latin typeface="Arial Black" panose="020B0A040201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200" dirty="0">
                          <a:solidFill>
                            <a:srgbClr val="000000"/>
                          </a:solidFill>
                          <a:effectLst/>
                          <a:latin typeface="Arial Black" panose="020B0A04020102020204" pitchFamily="34" charset="0"/>
                          <a:ea typeface="Calibri" panose="020F0502020204030204" pitchFamily="34" charset="0"/>
                        </a:rPr>
                        <a:t> </a:t>
                      </a:r>
                      <a:endParaRPr lang="en-GB" sz="1200" dirty="0">
                        <a:effectLst/>
                        <a:latin typeface="Arial Black" panose="020B0A04020102020204" pitchFamily="34" charset="0"/>
                        <a:ea typeface="Times New Roman" panose="02020603050405020304" pitchFamily="18" charset="0"/>
                      </a:endParaRPr>
                    </a:p>
                    <a:p>
                      <a:pPr algn="ctr">
                        <a:lnSpc>
                          <a:spcPct val="115000"/>
                        </a:lnSpc>
                        <a:spcAft>
                          <a:spcPts val="0"/>
                        </a:spcAft>
                      </a:pPr>
                      <a:r>
                        <a:rPr lang="en-ZA" sz="1200" dirty="0">
                          <a:solidFill>
                            <a:srgbClr val="000000"/>
                          </a:solidFill>
                          <a:effectLst/>
                          <a:latin typeface="Arial Black" panose="020B0A04020102020204" pitchFamily="34" charset="0"/>
                          <a:ea typeface="Calibri" panose="020F0502020204030204" pitchFamily="34" charset="0"/>
                        </a:rPr>
                        <a:t> </a:t>
                      </a:r>
                    </a:p>
                    <a:p>
                      <a:pPr algn="ctr">
                        <a:lnSpc>
                          <a:spcPct val="115000"/>
                        </a:lnSpc>
                        <a:spcAft>
                          <a:spcPts val="0"/>
                        </a:spcAft>
                      </a:pPr>
                      <a:r>
                        <a:rPr lang="en-ZA" sz="1200" dirty="0" smtClean="0">
                          <a:solidFill>
                            <a:srgbClr val="000000"/>
                          </a:solidFill>
                          <a:effectLst/>
                          <a:latin typeface="Arial Black" panose="020B0A04020102020204" pitchFamily="34" charset="0"/>
                          <a:ea typeface="Times New Roman" panose="02020603050405020304" pitchFamily="18" charset="0"/>
                        </a:rPr>
                        <a:t>6</a:t>
                      </a:r>
                      <a:endParaRPr lang="en-GB" sz="1200" dirty="0">
                        <a:effectLst/>
                        <a:latin typeface="Arial Black" panose="020B0A040201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ZA" sz="1200" dirty="0">
                          <a:solidFill>
                            <a:srgbClr val="000000"/>
                          </a:solidFill>
                          <a:effectLst/>
                          <a:latin typeface="Arial Black" panose="020B0A04020102020204" pitchFamily="34" charset="0"/>
                          <a:ea typeface="Calibri" panose="020F0502020204030204" pitchFamily="34" charset="0"/>
                        </a:rPr>
                        <a:t> </a:t>
                      </a:r>
                      <a:endParaRPr lang="en-GB" sz="1200" dirty="0">
                        <a:effectLst/>
                        <a:latin typeface="Arial Black" panose="020B0A04020102020204" pitchFamily="34" charset="0"/>
                        <a:ea typeface="Times New Roman" panose="02020603050405020304" pitchFamily="18" charset="0"/>
                      </a:endParaRPr>
                    </a:p>
                    <a:p>
                      <a:pPr algn="ctr">
                        <a:lnSpc>
                          <a:spcPct val="115000"/>
                        </a:lnSpc>
                        <a:spcAft>
                          <a:spcPts val="0"/>
                        </a:spcAft>
                      </a:pPr>
                      <a:r>
                        <a:rPr lang="en-ZA" sz="1200" dirty="0">
                          <a:solidFill>
                            <a:srgbClr val="000000"/>
                          </a:solidFill>
                          <a:effectLst/>
                          <a:latin typeface="Arial Black" panose="020B0A04020102020204" pitchFamily="34" charset="0"/>
                          <a:ea typeface="Calibri" panose="020F0502020204030204" pitchFamily="34" charset="0"/>
                        </a:rPr>
                        <a:t> </a:t>
                      </a:r>
                      <a:r>
                        <a:rPr lang="en-ZA" sz="1200" dirty="0" smtClean="0">
                          <a:solidFill>
                            <a:srgbClr val="000000"/>
                          </a:solidFill>
                          <a:effectLst/>
                          <a:latin typeface="Arial Black" panose="020B0A04020102020204" pitchFamily="34" charset="0"/>
                          <a:ea typeface="Calibri" panose="020F0502020204030204" pitchFamily="34" charset="0"/>
                        </a:rPr>
                        <a:t>4</a:t>
                      </a:r>
                      <a:endParaRPr lang="en-GB" sz="1200" dirty="0">
                        <a:effectLst/>
                        <a:latin typeface="Arial Black" panose="020B0A04020102020204" pitchFamily="34" charset="0"/>
                        <a:ea typeface="Times New Roman" panose="02020603050405020304" pitchFamily="18" charset="0"/>
                      </a:endParaRPr>
                    </a:p>
                    <a:p>
                      <a:pPr algn="ctr">
                        <a:lnSpc>
                          <a:spcPct val="115000"/>
                        </a:lnSpc>
                        <a:spcAft>
                          <a:spcPts val="0"/>
                        </a:spcAft>
                      </a:pPr>
                      <a:r>
                        <a:rPr lang="en-ZA" sz="1200" dirty="0" smtClean="0">
                          <a:solidFill>
                            <a:srgbClr val="000000"/>
                          </a:solidFill>
                          <a:effectLst/>
                          <a:latin typeface="Arial Black" panose="020B0A04020102020204" pitchFamily="34" charset="0"/>
                          <a:ea typeface="Calibri" panose="020F0502020204030204" pitchFamily="34" charset="0"/>
                        </a:rPr>
                        <a:t>(66.7%)</a:t>
                      </a:r>
                      <a:endParaRPr lang="en-GB" sz="1200" dirty="0">
                        <a:effectLst/>
                        <a:latin typeface="Arial Black" panose="020B0A040201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a:lnSpc>
                          <a:spcPct val="115000"/>
                        </a:lnSpc>
                        <a:spcAft>
                          <a:spcPts val="0"/>
                        </a:spcAft>
                      </a:pPr>
                      <a:r>
                        <a:rPr lang="en-ZA" sz="1200" dirty="0">
                          <a:solidFill>
                            <a:srgbClr val="000000"/>
                          </a:solidFill>
                          <a:effectLst/>
                          <a:latin typeface="Arial Black" panose="020B0A04020102020204" pitchFamily="34" charset="0"/>
                          <a:ea typeface="Calibri" panose="020F0502020204030204" pitchFamily="34" charset="0"/>
                        </a:rPr>
                        <a:t> </a:t>
                      </a:r>
                      <a:endParaRPr lang="en-GB" sz="1200" dirty="0">
                        <a:effectLst/>
                        <a:latin typeface="Arial Black" panose="020B0A04020102020204" pitchFamily="34" charset="0"/>
                        <a:ea typeface="Times New Roman" panose="02020603050405020304" pitchFamily="18" charset="0"/>
                      </a:endParaRPr>
                    </a:p>
                    <a:p>
                      <a:pPr algn="ctr">
                        <a:lnSpc>
                          <a:spcPct val="115000"/>
                        </a:lnSpc>
                        <a:spcAft>
                          <a:spcPts val="0"/>
                        </a:spcAft>
                      </a:pPr>
                      <a:r>
                        <a:rPr lang="en-GB" sz="1200" dirty="0" smtClean="0">
                          <a:effectLst/>
                          <a:latin typeface="Arial Black" panose="020B0A04020102020204" pitchFamily="34" charset="0"/>
                          <a:ea typeface="Times New Roman" panose="02020603050405020304" pitchFamily="18" charset="0"/>
                        </a:rPr>
                        <a:t>2</a:t>
                      </a:r>
                      <a:endParaRPr lang="en-GB" sz="1200" dirty="0">
                        <a:effectLst/>
                        <a:latin typeface="Arial Black" panose="020B0A04020102020204" pitchFamily="34" charset="0"/>
                        <a:ea typeface="Times New Roman" panose="02020603050405020304" pitchFamily="18" charset="0"/>
                      </a:endParaRPr>
                    </a:p>
                    <a:p>
                      <a:pPr algn="ctr">
                        <a:lnSpc>
                          <a:spcPct val="115000"/>
                        </a:lnSpc>
                        <a:spcAft>
                          <a:spcPts val="0"/>
                        </a:spcAft>
                      </a:pPr>
                      <a:r>
                        <a:rPr lang="en-ZA" sz="1200" dirty="0" smtClean="0">
                          <a:solidFill>
                            <a:srgbClr val="000000"/>
                          </a:solidFill>
                          <a:effectLst/>
                          <a:latin typeface="Arial Black" panose="020B0A04020102020204" pitchFamily="34" charset="0"/>
                          <a:ea typeface="Calibri" panose="020F0502020204030204" pitchFamily="34" charset="0"/>
                        </a:rPr>
                        <a:t>(33.3%)</a:t>
                      </a:r>
                      <a:endParaRPr lang="en-GB" sz="1200" dirty="0">
                        <a:effectLst/>
                        <a:latin typeface="Arial Black" panose="020B0A040201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a:spcAft>
                          <a:spcPts val="0"/>
                        </a:spcAft>
                      </a:pPr>
                      <a:r>
                        <a:rPr lang="en-ZA" sz="1200" b="0" i="0" u="none" strike="noStrike" cap="none" spc="0" baseline="0" dirty="0">
                          <a:ln>
                            <a:noFill/>
                          </a:ln>
                          <a:solidFill>
                            <a:srgbClr val="000000"/>
                          </a:solidFill>
                          <a:effectLst/>
                          <a:uFillTx/>
                          <a:latin typeface="Arial Black" panose="020B0A04020102020204" pitchFamily="34" charset="0"/>
                          <a:ea typeface="Calibri" panose="020F0502020204030204" pitchFamily="34" charset="0"/>
                          <a:cs typeface="+mn-cs"/>
                          <a:sym typeface="Calibri"/>
                        </a:rPr>
                        <a:t>2 280 921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0" latinLnBrk="0">
                        <a:lnSpc>
                          <a:spcPct val="100000"/>
                        </a:lnSpc>
                        <a:spcBef>
                          <a:spcPts val="0"/>
                        </a:spcBef>
                        <a:spcAft>
                          <a:spcPts val="0"/>
                        </a:spcAft>
                        <a:buClrTx/>
                        <a:buSzTx/>
                        <a:buFontTx/>
                        <a:buNone/>
                        <a:tabLst/>
                      </a:pPr>
                      <a:r>
                        <a:rPr lang="en-ZA" sz="1200" b="0" i="0" u="none" strike="noStrike" cap="none" spc="0" baseline="0" dirty="0" smtClean="0">
                          <a:ln>
                            <a:noFill/>
                          </a:ln>
                          <a:solidFill>
                            <a:srgbClr val="000000"/>
                          </a:solidFill>
                          <a:effectLst/>
                          <a:uFillTx/>
                          <a:latin typeface="Arial Black" panose="020B0A04020102020204" pitchFamily="34" charset="0"/>
                          <a:ea typeface="Calibri" panose="020F0502020204030204" pitchFamily="34" charset="0"/>
                          <a:cs typeface="+mn-cs"/>
                          <a:sym typeface="Calibri"/>
                        </a:rPr>
                        <a:t>340 527 </a:t>
                      </a:r>
                    </a:p>
                    <a:p>
                      <a:pPr marL="0" marR="0" indent="0" algn="r" defTabSz="914400" rtl="0" latinLnBrk="0">
                        <a:lnSpc>
                          <a:spcPct val="100000"/>
                        </a:lnSpc>
                        <a:spcBef>
                          <a:spcPts val="0"/>
                        </a:spcBef>
                        <a:spcAft>
                          <a:spcPts val="0"/>
                        </a:spcAft>
                        <a:buClrTx/>
                        <a:buSzTx/>
                        <a:buFontTx/>
                        <a:buNone/>
                        <a:tabLst/>
                      </a:pPr>
                      <a:r>
                        <a:rPr lang="en-US" sz="1200" b="0" i="0" u="none" strike="noStrike" cap="none" spc="0" baseline="0" dirty="0" smtClean="0">
                          <a:ln>
                            <a:noFill/>
                          </a:ln>
                          <a:solidFill>
                            <a:srgbClr val="FF0000"/>
                          </a:solidFill>
                          <a:effectLst/>
                          <a:uFillTx/>
                          <a:latin typeface="Arial Black" panose="020B0A04020102020204" pitchFamily="34" charset="0"/>
                          <a:ea typeface="Calibri" panose="020F0502020204030204" pitchFamily="34" charset="0"/>
                          <a:cs typeface="+mn-cs"/>
                          <a:sym typeface="Calibri"/>
                        </a:rPr>
                        <a:t>(</a:t>
                      </a:r>
                      <a:r>
                        <a:rPr lang="en-ZA" sz="1200" b="0" i="0" u="none" strike="noStrike" cap="none" spc="0" baseline="0" dirty="0" smtClean="0">
                          <a:ln>
                            <a:noFill/>
                          </a:ln>
                          <a:solidFill>
                            <a:srgbClr val="FF0000"/>
                          </a:solidFill>
                          <a:effectLst/>
                          <a:uFillTx/>
                          <a:latin typeface="Arial Black" panose="020B0A04020102020204" pitchFamily="34" charset="0"/>
                          <a:ea typeface="Calibri" panose="020F0502020204030204" pitchFamily="34" charset="0"/>
                          <a:cs typeface="+mn-cs"/>
                          <a:sym typeface="Calibri"/>
                        </a:rPr>
                        <a:t>18.68%</a:t>
                      </a:r>
                      <a:r>
                        <a:rPr lang="en-US" sz="1200" b="0" i="0" u="none" strike="noStrike" cap="none" spc="0" baseline="0" dirty="0" smtClean="0">
                          <a:ln>
                            <a:noFill/>
                          </a:ln>
                          <a:solidFill>
                            <a:srgbClr val="FF0000"/>
                          </a:solidFill>
                          <a:effectLst/>
                          <a:uFillTx/>
                          <a:latin typeface="Arial Black" panose="020B0A04020102020204" pitchFamily="34" charset="0"/>
                          <a:ea typeface="Calibri" panose="020F0502020204030204" pitchFamily="34" charset="0"/>
                          <a:cs typeface="+mn-cs"/>
                          <a:sym typeface="Calibri"/>
                        </a:rPr>
                        <a:t>)</a:t>
                      </a:r>
                      <a:endParaRPr lang="en-GB" sz="1200" b="0" i="0" u="none" strike="noStrike" cap="none" spc="0" baseline="0" dirty="0">
                        <a:ln>
                          <a:noFill/>
                        </a:ln>
                        <a:solidFill>
                          <a:srgbClr val="FF0000"/>
                        </a:solidFill>
                        <a:effectLst/>
                        <a:uFillTx/>
                        <a:latin typeface="Arial Black" panose="020B0A04020102020204" pitchFamily="34" charset="0"/>
                        <a:ea typeface="Calibri" panose="020F0502020204030204" pitchFamily="34" charset="0"/>
                        <a:cs typeface="+mn-cs"/>
                        <a:sym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83000">
                <a:tc>
                  <a:txBody>
                    <a:bodyPr/>
                    <a:lstStyle/>
                    <a:p>
                      <a:pPr algn="l">
                        <a:lnSpc>
                          <a:spcPct val="115000"/>
                        </a:lnSpc>
                        <a:spcAft>
                          <a:spcPts val="0"/>
                        </a:spcAft>
                      </a:pPr>
                      <a:r>
                        <a:rPr lang="en-ZA" sz="1200" b="1" kern="1200" cap="small">
                          <a:solidFill>
                            <a:srgbClr val="000000"/>
                          </a:solidFill>
                          <a:effectLst/>
                          <a:latin typeface="Arial Black" panose="020B0A04020102020204" pitchFamily="34" charset="0"/>
                          <a:ea typeface="Arial" panose="020B0604020202020204" pitchFamily="34" charset="0"/>
                          <a:cs typeface="Times New Roman" panose="02020603050405020304" pitchFamily="18" charset="0"/>
                        </a:rPr>
                        <a:t> </a:t>
                      </a:r>
                      <a:endParaRPr lang="en-GB" sz="1200">
                        <a:effectLst/>
                        <a:latin typeface="Arial Black" panose="020B0A0402010202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ZA" sz="1200" b="1" kern="1200" cap="small">
                          <a:solidFill>
                            <a:srgbClr val="000000"/>
                          </a:solidFill>
                          <a:effectLst/>
                          <a:latin typeface="Arial Black" panose="020B0A04020102020204" pitchFamily="34" charset="0"/>
                          <a:ea typeface="Arial" panose="020B0604020202020204" pitchFamily="34" charset="0"/>
                          <a:cs typeface="Times New Roman" panose="02020603050405020304" pitchFamily="18" charset="0"/>
                        </a:rPr>
                        <a:t> </a:t>
                      </a:r>
                      <a:endParaRPr lang="en-GB" sz="1200">
                        <a:effectLst/>
                        <a:latin typeface="Arial Black" panose="020B0A0402010202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ZA" sz="1200" b="1" kern="1200" cap="small">
                          <a:solidFill>
                            <a:srgbClr val="000000"/>
                          </a:solidFill>
                          <a:effectLst/>
                          <a:latin typeface="Arial Black" panose="020B0A04020102020204" pitchFamily="34" charset="0"/>
                          <a:ea typeface="Arial" panose="020B0604020202020204" pitchFamily="34" charset="0"/>
                          <a:cs typeface="Times New Roman" panose="02020603050405020304" pitchFamily="18" charset="0"/>
                        </a:rPr>
                        <a:t>Total</a:t>
                      </a:r>
                      <a:endParaRPr lang="en-GB" sz="1200">
                        <a:effectLst/>
                        <a:latin typeface="Arial Black" panose="020B0A0402010202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ZA" sz="1200" b="1">
                          <a:solidFill>
                            <a:srgbClr val="000000"/>
                          </a:solidFill>
                          <a:effectLst/>
                          <a:latin typeface="Arial Black" panose="020B0A04020102020204" pitchFamily="34" charset="0"/>
                          <a:ea typeface="Calibri" panose="020F0502020204030204" pitchFamily="34" charset="0"/>
                        </a:rPr>
                        <a:t> </a:t>
                      </a:r>
                      <a:endParaRPr lang="en-GB" sz="1200">
                        <a:effectLst/>
                        <a:latin typeface="Arial Black" panose="020B0A04020102020204" pitchFamily="34" charset="0"/>
                        <a:ea typeface="Times New Roman" panose="02020603050405020304" pitchFamily="18" charset="0"/>
                      </a:endParaRPr>
                    </a:p>
                    <a:p>
                      <a:pPr algn="ctr">
                        <a:lnSpc>
                          <a:spcPct val="150000"/>
                        </a:lnSpc>
                        <a:spcAft>
                          <a:spcPts val="0"/>
                        </a:spcAft>
                      </a:pPr>
                      <a:r>
                        <a:rPr lang="en-ZA" sz="1200" b="1">
                          <a:solidFill>
                            <a:srgbClr val="000000"/>
                          </a:solidFill>
                          <a:effectLst/>
                          <a:latin typeface="Arial Black" panose="020B0A04020102020204" pitchFamily="34" charset="0"/>
                          <a:ea typeface="Calibri" panose="020F0502020204030204" pitchFamily="34" charset="0"/>
                        </a:rPr>
                        <a:t>34</a:t>
                      </a:r>
                      <a:endParaRPr lang="en-GB" sz="1200">
                        <a:effectLst/>
                        <a:latin typeface="Arial Black" panose="020B0A040201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ZA" sz="1200" b="1" dirty="0">
                          <a:solidFill>
                            <a:srgbClr val="000000"/>
                          </a:solidFill>
                          <a:effectLst/>
                          <a:latin typeface="Arial Black" panose="020B0A04020102020204" pitchFamily="34" charset="0"/>
                          <a:ea typeface="Calibri" panose="020F0502020204030204" pitchFamily="34" charset="0"/>
                        </a:rPr>
                        <a:t> </a:t>
                      </a:r>
                      <a:endParaRPr lang="en-GB" sz="1200" dirty="0">
                        <a:effectLst/>
                        <a:latin typeface="Arial Black" panose="020B0A04020102020204" pitchFamily="34" charset="0"/>
                        <a:ea typeface="Times New Roman" panose="02020603050405020304" pitchFamily="18" charset="0"/>
                      </a:endParaRPr>
                    </a:p>
                    <a:p>
                      <a:pPr algn="ctr">
                        <a:lnSpc>
                          <a:spcPct val="150000"/>
                        </a:lnSpc>
                        <a:spcAft>
                          <a:spcPts val="0"/>
                        </a:spcAft>
                      </a:pPr>
                      <a:r>
                        <a:rPr lang="en-ZA" sz="1200" b="1" dirty="0" smtClean="0">
                          <a:solidFill>
                            <a:srgbClr val="000000"/>
                          </a:solidFill>
                          <a:effectLst/>
                          <a:latin typeface="Arial Black" panose="020B0A04020102020204" pitchFamily="34" charset="0"/>
                          <a:ea typeface="Calibri" panose="020F0502020204030204" pitchFamily="34" charset="0"/>
                        </a:rPr>
                        <a:t>33</a:t>
                      </a:r>
                      <a:endParaRPr lang="en-GB" sz="1200" dirty="0">
                        <a:effectLst/>
                        <a:latin typeface="Arial Black" panose="020B0A040201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ZA" sz="1200" b="1" dirty="0">
                          <a:solidFill>
                            <a:srgbClr val="000000"/>
                          </a:solidFill>
                          <a:effectLst/>
                          <a:latin typeface="Arial Black" panose="020B0A04020102020204" pitchFamily="34" charset="0"/>
                          <a:ea typeface="Calibri" panose="020F0502020204030204" pitchFamily="34" charset="0"/>
                        </a:rPr>
                        <a:t> </a:t>
                      </a:r>
                      <a:endParaRPr lang="en-GB" sz="1200" dirty="0">
                        <a:effectLst/>
                        <a:latin typeface="Arial Black" panose="020B0A04020102020204" pitchFamily="34" charset="0"/>
                        <a:ea typeface="Times New Roman" panose="02020603050405020304" pitchFamily="18" charset="0"/>
                      </a:endParaRPr>
                    </a:p>
                    <a:p>
                      <a:pPr algn="ctr">
                        <a:lnSpc>
                          <a:spcPct val="150000"/>
                        </a:lnSpc>
                        <a:spcAft>
                          <a:spcPts val="0"/>
                        </a:spcAft>
                      </a:pPr>
                      <a:r>
                        <a:rPr lang="en-ZA" sz="1200" b="1" dirty="0" smtClean="0">
                          <a:solidFill>
                            <a:srgbClr val="000000"/>
                          </a:solidFill>
                          <a:effectLst/>
                          <a:latin typeface="Arial Black" panose="020B0A04020102020204" pitchFamily="34" charset="0"/>
                          <a:ea typeface="Calibri" panose="020F0502020204030204" pitchFamily="34" charset="0"/>
                        </a:rPr>
                        <a:t>25</a:t>
                      </a:r>
                      <a:endParaRPr lang="en-GB" sz="1200" dirty="0">
                        <a:effectLst/>
                        <a:latin typeface="Arial Black" panose="020B0A04020102020204" pitchFamily="34" charset="0"/>
                        <a:ea typeface="Times New Roman" panose="02020603050405020304" pitchFamily="18" charset="0"/>
                      </a:endParaRPr>
                    </a:p>
                    <a:p>
                      <a:pPr algn="ctr">
                        <a:lnSpc>
                          <a:spcPct val="150000"/>
                        </a:lnSpc>
                        <a:spcAft>
                          <a:spcPts val="0"/>
                        </a:spcAft>
                      </a:pPr>
                      <a:r>
                        <a:rPr lang="en-ZA" sz="1200" b="1" dirty="0" smtClean="0">
                          <a:solidFill>
                            <a:srgbClr val="000000"/>
                          </a:solidFill>
                          <a:effectLst/>
                          <a:latin typeface="Arial Black" panose="020B0A04020102020204" pitchFamily="34" charset="0"/>
                          <a:ea typeface="Calibri" panose="020F0502020204030204" pitchFamily="34" charset="0"/>
                        </a:rPr>
                        <a:t>(75.7%)</a:t>
                      </a:r>
                      <a:endParaRPr lang="en-GB" sz="1200" dirty="0">
                        <a:effectLst/>
                        <a:latin typeface="Arial Black" panose="020B0A040201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a:lnSpc>
                          <a:spcPct val="150000"/>
                        </a:lnSpc>
                        <a:spcAft>
                          <a:spcPts val="0"/>
                        </a:spcAft>
                      </a:pPr>
                      <a:r>
                        <a:rPr lang="en-ZA" sz="1200" b="1" dirty="0">
                          <a:solidFill>
                            <a:srgbClr val="000000"/>
                          </a:solidFill>
                          <a:effectLst/>
                          <a:latin typeface="Arial Black" panose="020B0A04020102020204" pitchFamily="34" charset="0"/>
                          <a:ea typeface="Calibri" panose="020F0502020204030204" pitchFamily="34" charset="0"/>
                        </a:rPr>
                        <a:t> </a:t>
                      </a:r>
                      <a:endParaRPr lang="en-GB" sz="1200" dirty="0">
                        <a:effectLst/>
                        <a:latin typeface="Arial Black" panose="020B0A04020102020204" pitchFamily="34" charset="0"/>
                        <a:ea typeface="Times New Roman" panose="02020603050405020304" pitchFamily="18" charset="0"/>
                      </a:endParaRPr>
                    </a:p>
                    <a:p>
                      <a:pPr algn="ctr">
                        <a:lnSpc>
                          <a:spcPct val="150000"/>
                        </a:lnSpc>
                        <a:spcAft>
                          <a:spcPts val="0"/>
                        </a:spcAft>
                      </a:pPr>
                      <a:r>
                        <a:rPr lang="en-ZA" sz="1200" b="1" dirty="0" smtClean="0">
                          <a:solidFill>
                            <a:srgbClr val="000000"/>
                          </a:solidFill>
                          <a:effectLst/>
                          <a:latin typeface="Arial Black" panose="020B0A04020102020204" pitchFamily="34" charset="0"/>
                          <a:ea typeface="Times New Roman" panose="02020603050405020304" pitchFamily="18" charset="0"/>
                        </a:rPr>
                        <a:t>7</a:t>
                      </a:r>
                      <a:endParaRPr lang="en-GB" sz="1200" dirty="0">
                        <a:effectLst/>
                        <a:latin typeface="Arial Black" panose="020B0A04020102020204" pitchFamily="34" charset="0"/>
                        <a:ea typeface="Times New Roman" panose="02020603050405020304" pitchFamily="18" charset="0"/>
                      </a:endParaRPr>
                    </a:p>
                    <a:p>
                      <a:pPr algn="ctr">
                        <a:lnSpc>
                          <a:spcPct val="150000"/>
                        </a:lnSpc>
                        <a:spcAft>
                          <a:spcPts val="0"/>
                        </a:spcAft>
                      </a:pPr>
                      <a:r>
                        <a:rPr lang="en-ZA" sz="1200" b="1" dirty="0" smtClean="0">
                          <a:solidFill>
                            <a:srgbClr val="000000"/>
                          </a:solidFill>
                          <a:effectLst/>
                          <a:latin typeface="Arial Black" panose="020B0A04020102020204" pitchFamily="34" charset="0"/>
                          <a:ea typeface="Calibri" panose="020F0502020204030204" pitchFamily="34" charset="0"/>
                        </a:rPr>
                        <a:t>(24.3%)</a:t>
                      </a:r>
                      <a:endParaRPr lang="en-GB" sz="1200" dirty="0">
                        <a:effectLst/>
                        <a:latin typeface="Arial Black" panose="020B0A04020102020204" pitchFamily="34" charset="0"/>
                        <a:ea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a:spcAft>
                          <a:spcPts val="0"/>
                        </a:spcAft>
                      </a:pPr>
                      <a:r>
                        <a:rPr lang="en-ZA" sz="1200" b="0" i="0" u="none" strike="noStrike" cap="none" spc="0" baseline="0" dirty="0">
                          <a:ln>
                            <a:noFill/>
                          </a:ln>
                          <a:solidFill>
                            <a:srgbClr val="000000"/>
                          </a:solidFill>
                          <a:effectLst/>
                          <a:uFillTx/>
                          <a:latin typeface="Arial Black" panose="020B0A04020102020204" pitchFamily="34" charset="0"/>
                          <a:ea typeface="Calibri" panose="020F0502020204030204" pitchFamily="34" charset="0"/>
                          <a:cs typeface="+mn-cs"/>
                          <a:sym typeface="Calibri"/>
                        </a:rPr>
                        <a:t>2 568 552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0" latinLnBrk="0">
                        <a:lnSpc>
                          <a:spcPct val="100000"/>
                        </a:lnSpc>
                        <a:spcBef>
                          <a:spcPts val="0"/>
                        </a:spcBef>
                        <a:spcAft>
                          <a:spcPts val="0"/>
                        </a:spcAft>
                        <a:buClrTx/>
                        <a:buSzTx/>
                        <a:buFontTx/>
                        <a:buNone/>
                        <a:tabLst/>
                      </a:pPr>
                      <a:r>
                        <a:rPr lang="en-ZA" sz="1200" b="0" i="0" u="none" strike="noStrike" cap="none" spc="0" baseline="0" dirty="0" smtClean="0">
                          <a:ln>
                            <a:noFill/>
                          </a:ln>
                          <a:solidFill>
                            <a:srgbClr val="000000"/>
                          </a:solidFill>
                          <a:effectLst/>
                          <a:uFillTx/>
                          <a:latin typeface="Arial Black" panose="020B0A04020102020204" pitchFamily="34" charset="0"/>
                          <a:ea typeface="Calibri" panose="020F0502020204030204" pitchFamily="34" charset="0"/>
                          <a:cs typeface="+mn-cs"/>
                          <a:sym typeface="Calibri"/>
                        </a:rPr>
                        <a:t>386 781 </a:t>
                      </a:r>
                    </a:p>
                    <a:p>
                      <a:pPr marL="0" marR="0" indent="0" algn="r" defTabSz="914400" rtl="0" latinLnBrk="0">
                        <a:lnSpc>
                          <a:spcPct val="100000"/>
                        </a:lnSpc>
                        <a:spcBef>
                          <a:spcPts val="0"/>
                        </a:spcBef>
                        <a:spcAft>
                          <a:spcPts val="0"/>
                        </a:spcAft>
                        <a:buClrTx/>
                        <a:buSzTx/>
                        <a:buFontTx/>
                        <a:buNone/>
                        <a:tabLst/>
                      </a:pPr>
                      <a:r>
                        <a:rPr lang="en-US" sz="1200" b="0" i="0" u="none" strike="noStrike" cap="none" spc="0" baseline="0" dirty="0" smtClean="0">
                          <a:ln>
                            <a:noFill/>
                          </a:ln>
                          <a:solidFill>
                            <a:srgbClr val="FF0000"/>
                          </a:solidFill>
                          <a:effectLst/>
                          <a:uFillTx/>
                          <a:latin typeface="Arial Black" panose="020B0A04020102020204" pitchFamily="34" charset="0"/>
                          <a:ea typeface="Calibri" panose="020F0502020204030204" pitchFamily="34" charset="0"/>
                          <a:cs typeface="+mn-cs"/>
                          <a:sym typeface="Calibri"/>
                        </a:rPr>
                        <a:t>(</a:t>
                      </a:r>
                      <a:r>
                        <a:rPr lang="en-ZA" sz="1200" b="0" i="0" u="none" strike="noStrike" cap="none" spc="0" baseline="0" dirty="0" smtClean="0">
                          <a:ln>
                            <a:noFill/>
                          </a:ln>
                          <a:solidFill>
                            <a:srgbClr val="FF0000"/>
                          </a:solidFill>
                          <a:effectLst/>
                          <a:uFillTx/>
                          <a:latin typeface="Arial Black" panose="020B0A04020102020204" pitchFamily="34" charset="0"/>
                          <a:ea typeface="Calibri" panose="020F0502020204030204" pitchFamily="34" charset="0"/>
                          <a:cs typeface="+mn-cs"/>
                          <a:sym typeface="Calibri"/>
                        </a:rPr>
                        <a:t>19.42%</a:t>
                      </a:r>
                      <a:r>
                        <a:rPr lang="en-US" sz="1200" b="0" i="0" u="none" strike="noStrike" cap="none" spc="0" baseline="0" dirty="0" smtClean="0">
                          <a:ln>
                            <a:noFill/>
                          </a:ln>
                          <a:solidFill>
                            <a:srgbClr val="FF0000"/>
                          </a:solidFill>
                          <a:effectLst/>
                          <a:uFillTx/>
                          <a:latin typeface="Arial Black" panose="020B0A04020102020204" pitchFamily="34" charset="0"/>
                          <a:ea typeface="Calibri" panose="020F0502020204030204" pitchFamily="34" charset="0"/>
                          <a:cs typeface="+mn-cs"/>
                          <a:sym typeface="Calibri"/>
                        </a:rPr>
                        <a:t>)</a:t>
                      </a:r>
                      <a:endParaRPr lang="en-GB" sz="1200" b="0" i="0" u="none" strike="noStrike" cap="none" spc="0" baseline="0" dirty="0">
                        <a:ln>
                          <a:noFill/>
                        </a:ln>
                        <a:solidFill>
                          <a:srgbClr val="FF0000"/>
                        </a:solidFill>
                        <a:effectLst/>
                        <a:uFillTx/>
                        <a:latin typeface="Arial Black" panose="020B0A04020102020204" pitchFamily="34" charset="0"/>
                        <a:ea typeface="Calibri" panose="020F0502020204030204" pitchFamily="34" charset="0"/>
                        <a:cs typeface="+mn-cs"/>
                        <a:sym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3933706645"/>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1" name="image2.jpeg" descr="image2.jpeg"/>
          <p:cNvPicPr>
            <a:picLocks noChangeAspect="1"/>
          </p:cNvPicPr>
          <p:nvPr/>
        </p:nvPicPr>
        <p:blipFill>
          <a:blip r:embed="rId2" cstate="print">
            <a:extLst/>
          </a:blip>
          <a:srcRect t="24291" b="22405"/>
          <a:stretch>
            <a:fillRect/>
          </a:stretch>
        </p:blipFill>
        <p:spPr>
          <a:xfrm>
            <a:off x="179511" y="6100267"/>
            <a:ext cx="1420689" cy="570326"/>
          </a:xfrm>
          <a:prstGeom prst="rect">
            <a:avLst/>
          </a:prstGeom>
          <a:ln w="12700">
            <a:miter lim="400000"/>
          </a:ln>
        </p:spPr>
      </p:pic>
      <p:sp>
        <p:nvSpPr>
          <p:cNvPr id="662" name="Shape 449"/>
          <p:cNvSpPr>
            <a:spLocks noGrp="1"/>
          </p:cNvSpPr>
          <p:nvPr>
            <p:ph type="sldNum" sz="quarter" idx="4294967295"/>
          </p:nvPr>
        </p:nvSpPr>
        <p:spPr>
          <a:xfrm>
            <a:off x="8382000" y="6399085"/>
            <a:ext cx="341616" cy="26924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solidFill>
                  <a:prstClr val="black">
                    <a:tint val="75000"/>
                  </a:prstClr>
                </a:solidFill>
              </a:rPr>
              <a:pPr/>
              <a:t>8</a:t>
            </a:fld>
            <a:endParaRPr dirty="0">
              <a:solidFill>
                <a:prstClr val="black">
                  <a:tint val="75000"/>
                </a:prstClr>
              </a:solidFill>
            </a:endParaRPr>
          </a:p>
        </p:txBody>
      </p:sp>
      <p:grpSp>
        <p:nvGrpSpPr>
          <p:cNvPr id="665" name="Group 452"/>
          <p:cNvGrpSpPr/>
          <p:nvPr/>
        </p:nvGrpSpPr>
        <p:grpSpPr>
          <a:xfrm>
            <a:off x="0" y="4938"/>
            <a:ext cx="9144000" cy="932521"/>
            <a:chOff x="0" y="0"/>
            <a:chExt cx="8991600" cy="707575"/>
          </a:xfrm>
        </p:grpSpPr>
        <p:sp>
          <p:nvSpPr>
            <p:cNvPr id="663" name="Shape 450"/>
            <p:cNvSpPr/>
            <p:nvPr/>
          </p:nvSpPr>
          <p:spPr>
            <a:xfrm>
              <a:off x="0" y="0"/>
              <a:ext cx="8991600" cy="707575"/>
            </a:xfrm>
            <a:prstGeom prst="rect">
              <a:avLst/>
            </a:prstGeom>
            <a:solidFill>
              <a:srgbClr val="C3D69B"/>
            </a:solidFill>
            <a:ln w="12700" cap="flat">
              <a:noFill/>
              <a:miter lim="400000"/>
            </a:ln>
            <a:effectLst>
              <a:outerShdw blurRad="50800" dist="50800" dir="5400000" rotWithShape="0">
                <a:schemeClr val="accent6"/>
              </a:outerShdw>
            </a:effectLst>
          </p:spPr>
          <p:txBody>
            <a:bodyPr wrap="square" lIns="45719" tIns="45719" rIns="45719" bIns="45719" numCol="1" anchor="ctr">
              <a:noAutofit/>
            </a:bodyPr>
            <a:lstStyle/>
            <a:p>
              <a:pPr algn="r">
                <a:lnSpc>
                  <a:spcPct val="150000"/>
                </a:lnSpc>
                <a:defRPr sz="3200" cap="small">
                  <a:latin typeface="Arial"/>
                  <a:ea typeface="Arial"/>
                  <a:cs typeface="Arial"/>
                  <a:sym typeface="Arial"/>
                </a:defRPr>
              </a:pPr>
              <a:endParaRPr sz="3200" cap="small">
                <a:solidFill>
                  <a:prstClr val="black"/>
                </a:solidFill>
                <a:latin typeface="Arial"/>
                <a:ea typeface="Arial"/>
                <a:cs typeface="Arial"/>
                <a:sym typeface="Arial"/>
              </a:endParaRPr>
            </a:p>
          </p:txBody>
        </p:sp>
        <p:sp>
          <p:nvSpPr>
            <p:cNvPr id="664" name="Shape 451"/>
            <p:cNvSpPr/>
            <p:nvPr/>
          </p:nvSpPr>
          <p:spPr>
            <a:xfrm>
              <a:off x="0" y="73548"/>
              <a:ext cx="8991600" cy="56047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8" tIns="45718" rIns="45718" bIns="45718" numCol="1" anchor="ctr">
              <a:spAutoFit/>
            </a:bodyPr>
            <a:lstStyle/>
            <a:p>
              <a:pPr algn="r">
                <a:lnSpc>
                  <a:spcPct val="150000"/>
                </a:lnSpc>
                <a:defRPr sz="3200" cap="small">
                  <a:latin typeface="Arial"/>
                  <a:ea typeface="Arial"/>
                  <a:cs typeface="Arial"/>
                  <a:sym typeface="Arial"/>
                </a:defRPr>
              </a:pPr>
              <a:r>
                <a:rPr lang="en-GB" sz="2800" cap="small" dirty="0" smtClean="0">
                  <a:solidFill>
                    <a:prstClr val="black"/>
                  </a:solidFill>
                  <a:latin typeface="Arial"/>
                  <a:ea typeface="Arial"/>
                  <a:cs typeface="Arial"/>
                  <a:sym typeface="Arial"/>
                </a:rPr>
                <a:t>Q1 2019/20 </a:t>
              </a:r>
              <a:r>
                <a:rPr lang="en-GB" sz="2800" cap="small" dirty="0">
                  <a:solidFill>
                    <a:prstClr val="black"/>
                  </a:solidFill>
                  <a:latin typeface="Arial"/>
                  <a:ea typeface="Arial"/>
                  <a:cs typeface="Arial"/>
                  <a:sym typeface="Arial"/>
                </a:rPr>
                <a:t>PERFORMANCE EXECUTIVE SUMMARY</a:t>
              </a:r>
            </a:p>
          </p:txBody>
        </p:sp>
      </p:grpSp>
      <p:graphicFrame>
        <p:nvGraphicFramePr>
          <p:cNvPr id="9" name="Chart 8"/>
          <p:cNvGraphicFramePr>
            <a:graphicFrameLocks/>
          </p:cNvGraphicFramePr>
          <p:nvPr>
            <p:extLst>
              <p:ext uri="{D42A27DB-BD31-4B8C-83A1-F6EECF244321}">
                <p14:modId xmlns:p14="http://schemas.microsoft.com/office/powerpoint/2010/main" xmlns="" val="750048811"/>
              </p:ext>
            </p:extLst>
          </p:nvPr>
        </p:nvGraphicFramePr>
        <p:xfrm>
          <a:off x="0" y="1074057"/>
          <a:ext cx="9143999" cy="50262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456269772"/>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6" name="Picture 6" descr="Picture 6"/>
          <p:cNvPicPr>
            <a:picLocks noChangeAspect="1"/>
          </p:cNvPicPr>
          <p:nvPr/>
        </p:nvPicPr>
        <p:blipFill>
          <a:blip r:embed="rId2" cstate="print">
            <a:extLst/>
          </a:blip>
          <a:srcRect t="24292" b="22405"/>
          <a:stretch>
            <a:fillRect/>
          </a:stretch>
        </p:blipFill>
        <p:spPr>
          <a:xfrm>
            <a:off x="179511" y="6019799"/>
            <a:ext cx="1954090" cy="646525"/>
          </a:xfrm>
          <a:prstGeom prst="rect">
            <a:avLst/>
          </a:prstGeom>
          <a:ln w="12700">
            <a:miter lim="400000"/>
          </a:ln>
        </p:spPr>
      </p:pic>
      <p:sp>
        <p:nvSpPr>
          <p:cNvPr id="647" name="Slide Number Placeholder 2"/>
          <p:cNvSpPr>
            <a:spLocks noGrp="1"/>
          </p:cNvSpPr>
          <p:nvPr>
            <p:ph type="sldNum" sz="quarter" idx="4294967295"/>
          </p:nvPr>
        </p:nvSpPr>
        <p:spPr>
          <a:xfrm>
            <a:off x="8372901" y="6362700"/>
            <a:ext cx="184061" cy="26924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pPr/>
              <a:t>9</a:t>
            </a:fld>
            <a:endParaRPr dirty="0"/>
          </a:p>
        </p:txBody>
      </p:sp>
      <p:sp>
        <p:nvSpPr>
          <p:cNvPr id="648" name="Title 1"/>
          <p:cNvSpPr/>
          <p:nvPr/>
        </p:nvSpPr>
        <p:spPr>
          <a:xfrm>
            <a:off x="0" y="2481942"/>
            <a:ext cx="9144000" cy="1190171"/>
          </a:xfrm>
          <a:prstGeom prst="rect">
            <a:avLst/>
          </a:prstGeom>
          <a:solidFill>
            <a:srgbClr val="C3D69B"/>
          </a:solidFill>
          <a:ln w="12700">
            <a:miter lim="400000"/>
          </a:ln>
          <a:effectLst>
            <a:outerShdw blurRad="50800" dist="50800" dir="5400000" rotWithShape="0">
              <a:schemeClr val="accent6"/>
            </a:outerShdw>
          </a:effectLst>
          <a:extLst>
            <a:ext uri="{C572A759-6A51-4108-AA02-DFA0A04FC94B}">
              <ma14:wrappingTextBoxFlag xmlns="" xmlns:ma14="http://schemas.microsoft.com/office/mac/drawingml/2011/main" val="1"/>
            </a:ext>
          </a:extLst>
        </p:spPr>
        <p:txBody>
          <a:bodyPr lIns="45719" rIns="45719" anchor="ctr">
            <a:normAutofit/>
          </a:bodyPr>
          <a:lstStyle>
            <a:lvl1pPr>
              <a:defRPr sz="4400" cap="small">
                <a:latin typeface="Arial"/>
                <a:ea typeface="Arial"/>
                <a:cs typeface="Arial"/>
                <a:sym typeface="Arial"/>
              </a:defRPr>
            </a:lvl1pPr>
          </a:lstStyle>
          <a:p>
            <a:r>
              <a:rPr lang="en-GB" dirty="0"/>
              <a:t>4</a:t>
            </a:r>
            <a:r>
              <a:rPr lang="en-GB" dirty="0" smtClean="0"/>
              <a:t>. Performance per programme</a:t>
            </a:r>
            <a:endParaRPr lang="en-GB" dirty="0"/>
          </a:p>
        </p:txBody>
      </p:sp>
    </p:spTree>
    <p:extLst>
      <p:ext uri="{BB962C8B-B14F-4D97-AF65-F5344CB8AC3E}">
        <p14:creationId xmlns:p14="http://schemas.microsoft.com/office/powerpoint/2010/main" xmlns="" val="1976165871"/>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themeOverride>
</file>

<file path=ppt/theme/themeOverride3.xml><?xml version="1.0" encoding="utf-8"?>
<a:themeOverride xmlns:a="http://schemas.openxmlformats.org/drawingml/2006/main">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themeOverride>
</file>

<file path=ppt/theme/themeOverride4.xml><?xml version="1.0" encoding="utf-8"?>
<a:themeOverride xmlns:a="http://schemas.openxmlformats.org/drawingml/2006/main">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themeOverride>
</file>

<file path=ppt/theme/themeOverride5.xml><?xml version="1.0" encoding="utf-8"?>
<a:themeOverride xmlns:a="http://schemas.openxmlformats.org/drawingml/2006/main">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themeOverride>
</file>

<file path=ppt/theme/themeOverride6.xml><?xml version="1.0" encoding="utf-8"?>
<a:themeOverride xmlns:a="http://schemas.openxmlformats.org/drawingml/2006/main">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themeOverride>
</file>

<file path=ppt/theme/themeOverride7.xml><?xml version="1.0" encoding="utf-8"?>
<a:themeOverride xmlns:a="http://schemas.openxmlformats.org/drawingml/2006/main">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themeOverride>
</file>

<file path=ppt/theme/themeOverride8.xml><?xml version="1.0" encoding="utf-8"?>
<a:themeOverride xmlns:a="http://schemas.openxmlformats.org/drawingml/2006/main">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themeOverride>
</file>

<file path=docProps/app.xml><?xml version="1.0" encoding="utf-8"?>
<Properties xmlns="http://schemas.openxmlformats.org/officeDocument/2006/extended-properties" xmlns:vt="http://schemas.openxmlformats.org/officeDocument/2006/docPropsVTypes">
  <TotalTime>33639</TotalTime>
  <Words>3467</Words>
  <Application>Microsoft Office PowerPoint</Application>
  <PresentationFormat>On-screen Show (4:3)</PresentationFormat>
  <Paragraphs>630</Paragraphs>
  <Slides>33</Slides>
  <Notes>16</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Office Theme</vt:lpstr>
      <vt:lpstr>Custom Design</vt:lpstr>
      <vt:lpstr> Department of Small Business Development</vt:lpstr>
      <vt:lpstr>DSBD PRESENTATION OUTLINE</vt:lpstr>
      <vt:lpstr>1. BACKGROUND &amp; PURPOSE</vt:lpstr>
      <vt:lpstr>2. Governance &amp; Compliance</vt:lpstr>
      <vt:lpstr>2. GOVERNANCE &amp; COMPLIANCE</vt:lpstr>
      <vt:lpstr>Slide 6</vt:lpstr>
      <vt:lpstr>Slide 7</vt:lpstr>
      <vt:lpstr>Slide 8</vt:lpstr>
      <vt:lpstr>Slide 9</vt:lpstr>
      <vt:lpstr>PROGRAMME 1: ADMINISTRATION </vt:lpstr>
      <vt:lpstr>Performance Against APP 2019/20</vt:lpstr>
      <vt:lpstr>Performance Against APP 2019/20</vt:lpstr>
      <vt:lpstr>PROGRAMME 2: SECTOR POLICY AND RESEARCH</vt:lpstr>
      <vt:lpstr> PERFORMANCE AGAINST APP 2019/20    </vt:lpstr>
      <vt:lpstr> PERFORMANCE AGAINST APP 2019/20    </vt:lpstr>
      <vt:lpstr> PERFORMANCE AGAINST APP 2019/20    </vt:lpstr>
      <vt:lpstr> PERFORMANCE AGAINST APP 2019/20    </vt:lpstr>
      <vt:lpstr>PROGRAMME 3: INTEGRATED CO-OPERATIVES DEVELOPMENT </vt:lpstr>
      <vt:lpstr>PERFORMANCE AGAINST APP 2019/20</vt:lpstr>
      <vt:lpstr>PERFORMANCE AGAINST APP 2019/20</vt:lpstr>
      <vt:lpstr>PERFORMANCE AGAINST APP 2019/20</vt:lpstr>
      <vt:lpstr>PERFORMANCE AGAINST APP 2019/20</vt:lpstr>
      <vt:lpstr>PROGRAMME 4: ENTERPRISE DEVELOPMENT AND ENTREPRENEURSHIP</vt:lpstr>
      <vt:lpstr>PERFORMANCE AGAINST APP 2019/20</vt:lpstr>
      <vt:lpstr>PERFORMANCE AGAINST APP 2019/20</vt:lpstr>
      <vt:lpstr>Slide 26</vt:lpstr>
      <vt:lpstr>Q1 Overall Expenditure </vt:lpstr>
      <vt:lpstr>YEAR TO DATE EXPENDITURE</vt:lpstr>
      <vt:lpstr>Q1 Performance Per Programme</vt:lpstr>
      <vt:lpstr>Q1 Performance Per economic classification</vt:lpstr>
      <vt:lpstr>Q/Q: Variance </vt:lpstr>
      <vt:lpstr>Reasons for variance</vt:lpstr>
      <vt:lpstr>Planned action to mitigate challenges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Small Business Development, Seda and Sefa</dc:title>
  <dc:creator>Nthuseni Ratshisindi</dc:creator>
  <cp:lastModifiedBy>PUMZA</cp:lastModifiedBy>
  <cp:revision>618</cp:revision>
  <cp:lastPrinted>2019-08-28T09:45:06Z</cp:lastPrinted>
  <dcterms:modified xsi:type="dcterms:W3CDTF">2019-09-19T09:42:52Z</dcterms:modified>
</cp:coreProperties>
</file>