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61" r:id="rId2"/>
    <p:sldId id="257" r:id="rId3"/>
    <p:sldId id="302" r:id="rId4"/>
    <p:sldId id="307" r:id="rId5"/>
    <p:sldId id="303" r:id="rId6"/>
    <p:sldId id="318" r:id="rId7"/>
    <p:sldId id="304" r:id="rId8"/>
    <p:sldId id="309" r:id="rId9"/>
    <p:sldId id="313" r:id="rId10"/>
    <p:sldId id="454" r:id="rId11"/>
    <p:sldId id="310" r:id="rId12"/>
    <p:sldId id="314" r:id="rId13"/>
    <p:sldId id="338" r:id="rId14"/>
    <p:sldId id="346" r:id="rId15"/>
    <p:sldId id="455" r:id="rId16"/>
    <p:sldId id="411" r:id="rId17"/>
    <p:sldId id="339" r:id="rId18"/>
    <p:sldId id="452" r:id="rId19"/>
    <p:sldId id="460" r:id="rId20"/>
    <p:sldId id="456" r:id="rId21"/>
    <p:sldId id="277" r:id="rId22"/>
    <p:sldId id="453" r:id="rId23"/>
    <p:sldId id="317" r:id="rId24"/>
    <p:sldId id="315" r:id="rId25"/>
    <p:sldId id="46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2D"/>
    <a:srgbClr val="FFFFFF"/>
    <a:srgbClr val="990033"/>
    <a:srgbClr val="680023"/>
    <a:srgbClr val="F2F2F2"/>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2" autoAdjust="0"/>
    <p:restoredTop sz="93130" autoAdjust="0"/>
  </p:normalViewPr>
  <p:slideViewPr>
    <p:cSldViewPr>
      <p:cViewPr varScale="1">
        <p:scale>
          <a:sx n="60" d="100"/>
          <a:sy n="60" d="100"/>
        </p:scale>
        <p:origin x="121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000" y="548680"/>
            <a:ext cx="7920000" cy="1296000"/>
          </a:xfrm>
        </p:spPr>
        <p:txBody>
          <a:bodyPr>
            <a:normAutofit/>
          </a:bodyPr>
          <a:lstStyle>
            <a:lvl1pPr>
              <a:defRPr sz="4000">
                <a:solidFill>
                  <a:srgbClr val="86002D"/>
                </a:solidFill>
                <a:latin typeface="Corbel" panose="020B0503020204020204" pitchFamily="34" charset="0"/>
              </a:defRPr>
            </a:lvl1pPr>
          </a:lstStyle>
          <a:p>
            <a:r>
              <a:rPr lang="en-US" dirty="0"/>
              <a:t>Title page option 1</a:t>
            </a:r>
            <a:endParaRPr lang="en-ZA" dirty="0"/>
          </a:p>
        </p:txBody>
      </p:sp>
      <p:sp>
        <p:nvSpPr>
          <p:cNvPr id="3" name="Subtitle 2"/>
          <p:cNvSpPr>
            <a:spLocks noGrp="1"/>
          </p:cNvSpPr>
          <p:nvPr>
            <p:ph type="subTitle" idx="1" hasCustomPrompt="1"/>
          </p:nvPr>
        </p:nvSpPr>
        <p:spPr>
          <a:xfrm>
            <a:off x="612000" y="2276872"/>
            <a:ext cx="7920000" cy="2520000"/>
          </a:xfrm>
        </p:spPr>
        <p:txBody>
          <a:bodyPr/>
          <a:lstStyle>
            <a:lvl1pPr marL="0" indent="0" algn="ctr">
              <a:buNone/>
              <a:defRPr>
                <a:solidFill>
                  <a:schemeClr val="tx1">
                    <a:lumMod val="75000"/>
                    <a:lumOff val="25000"/>
                  </a:schemeClr>
                </a:solidFill>
                <a:latin typeface="Corbel" panose="020B0503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endParaRPr lang="en-ZA" dirty="0"/>
          </a:p>
        </p:txBody>
      </p:sp>
      <p:pic>
        <p:nvPicPr>
          <p:cNvPr id="8" name="Picture 14"/>
          <p:cNvPicPr>
            <a:picLocks noChangeAspect="1"/>
          </p:cNvPicPr>
          <p:nvPr/>
        </p:nvPicPr>
        <p:blipFill>
          <a:blip r:embed="rId2">
            <a:extLst>
              <a:ext uri="{28A0092B-C50C-407E-A947-70E740481C1C}">
                <a14:useLocalDpi xmlns:a14="http://schemas.microsoft.com/office/drawing/2010/main" val="0"/>
              </a:ext>
            </a:extLst>
          </a:blip>
          <a:srcRect l="3992" r="2296" b="12791"/>
          <a:stretch>
            <a:fillRect/>
          </a:stretch>
        </p:blipFill>
        <p:spPr bwMode="auto">
          <a:xfrm>
            <a:off x="34435" y="5229200"/>
            <a:ext cx="4393617"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11114" y="5274000"/>
            <a:ext cx="9180513" cy="1584000"/>
            <a:chOff x="-11114" y="5274000"/>
            <a:chExt cx="9180513" cy="1584000"/>
          </a:xfrm>
        </p:grpSpPr>
        <p:sp>
          <p:nvSpPr>
            <p:cNvPr id="9" name="Diagonal Stripe 8"/>
            <p:cNvSpPr/>
            <p:nvPr/>
          </p:nvSpPr>
          <p:spPr bwMode="auto">
            <a:xfrm rot="5400000" flipH="1">
              <a:off x="8352000" y="6066000"/>
              <a:ext cx="792000" cy="792000"/>
            </a:xfrm>
            <a:prstGeom prst="diagStripe">
              <a:avLst>
                <a:gd name="adj" fmla="val 58391"/>
              </a:avLst>
            </a:prstGeom>
            <a:solidFill>
              <a:srgbClr val="6800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solidFill>
                  <a:schemeClr val="tx1"/>
                </a:solidFill>
              </a:endParaRPr>
            </a:p>
          </p:txBody>
        </p:sp>
        <p:sp>
          <p:nvSpPr>
            <p:cNvPr id="10" name="Rectangle 9"/>
            <p:cNvSpPr/>
            <p:nvPr/>
          </p:nvSpPr>
          <p:spPr bwMode="auto">
            <a:xfrm rot="5400000">
              <a:off x="4435143" y="2007080"/>
              <a:ext cx="288000" cy="91805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p>
          </p:txBody>
        </p:sp>
        <p:sp>
          <p:nvSpPr>
            <p:cNvPr id="12" name="Diagonal Stripe 11"/>
            <p:cNvSpPr/>
            <p:nvPr/>
          </p:nvSpPr>
          <p:spPr bwMode="auto">
            <a:xfrm rot="5400000" flipH="1">
              <a:off x="7560000" y="5274000"/>
              <a:ext cx="1584000" cy="1584000"/>
            </a:xfrm>
            <a:prstGeom prst="diagStripe">
              <a:avLst>
                <a:gd name="adj" fmla="val 58391"/>
              </a:avLst>
            </a:prstGeom>
            <a:solidFill>
              <a:srgbClr val="8600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solidFill>
                  <a:schemeClr val="tx1"/>
                </a:solidFill>
              </a:endParaRPr>
            </a:p>
          </p:txBody>
        </p:sp>
      </p:grpSp>
    </p:spTree>
    <p:extLst>
      <p:ext uri="{BB962C8B-B14F-4D97-AF65-F5344CB8AC3E}">
        <p14:creationId xmlns:p14="http://schemas.microsoft.com/office/powerpoint/2010/main" val="382666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000" y="620816"/>
            <a:ext cx="7920000" cy="1152000"/>
          </a:xfrm>
        </p:spPr>
        <p:txBody>
          <a:bodyPr/>
          <a:lstStyle>
            <a:lvl1pPr>
              <a:defRPr/>
            </a:lvl1pPr>
          </a:lstStyle>
          <a:p>
            <a:r>
              <a:rPr lang="en-US" dirty="0"/>
              <a:t>Title page</a:t>
            </a:r>
            <a:endParaRPr lang="en-ZA" dirty="0"/>
          </a:p>
        </p:txBody>
      </p:sp>
      <p:pic>
        <p:nvPicPr>
          <p:cNvPr id="3" name="Picture 14"/>
          <p:cNvPicPr>
            <a:picLocks noChangeAspect="1"/>
          </p:cNvPicPr>
          <p:nvPr userDrawn="1"/>
        </p:nvPicPr>
        <p:blipFill>
          <a:blip r:embed="rId2">
            <a:extLst>
              <a:ext uri="{28A0092B-C50C-407E-A947-70E740481C1C}">
                <a14:useLocalDpi xmlns:a14="http://schemas.microsoft.com/office/drawing/2010/main" val="0"/>
              </a:ext>
            </a:extLst>
          </a:blip>
          <a:srcRect l="3992" r="2296" b="12791"/>
          <a:stretch>
            <a:fillRect/>
          </a:stretch>
        </p:blipFill>
        <p:spPr bwMode="auto">
          <a:xfrm>
            <a:off x="51367" y="5229186"/>
            <a:ext cx="5400000" cy="141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p:cNvSpPr>
            <a:spLocks noGrp="1"/>
          </p:cNvSpPr>
          <p:nvPr>
            <p:ph type="subTitle" idx="1" hasCustomPrompt="1"/>
          </p:nvPr>
        </p:nvSpPr>
        <p:spPr>
          <a:xfrm>
            <a:off x="612000" y="2313136"/>
            <a:ext cx="7920000" cy="2340000"/>
          </a:xfrm>
        </p:spPr>
        <p:txBody>
          <a:bodyPr/>
          <a:lstStyle>
            <a:lvl1pPr marL="0" indent="0" algn="ctr">
              <a:buNone/>
              <a:defRPr>
                <a:solidFill>
                  <a:schemeClr val="tx1">
                    <a:lumMod val="75000"/>
                    <a:lumOff val="25000"/>
                  </a:schemeClr>
                </a:solidFill>
                <a:latin typeface="Corbel" panose="020B0503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endParaRPr lang="en-ZA" dirty="0"/>
          </a:p>
        </p:txBody>
      </p:sp>
    </p:spTree>
    <p:extLst>
      <p:ext uri="{BB962C8B-B14F-4D97-AF65-F5344CB8AC3E}">
        <p14:creationId xmlns:p14="http://schemas.microsoft.com/office/powerpoint/2010/main" val="14256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274638"/>
            <a:ext cx="8280000" cy="1080000"/>
          </a:xfrm>
        </p:spPr>
        <p:txBody>
          <a:bodyPr/>
          <a:lstStyle>
            <a:lvl1pPr>
              <a:defRPr sz="4000">
                <a:solidFill>
                  <a:srgbClr val="86002D"/>
                </a:solidFill>
                <a:latin typeface="Corbel" panose="020B0503020204020204" pitchFamily="34" charset="0"/>
              </a:defRPr>
            </a:lvl1pPr>
          </a:lstStyle>
          <a:p>
            <a:r>
              <a:rPr lang="en-US" dirty="0"/>
              <a:t>Title</a:t>
            </a:r>
            <a:endParaRPr lang="en-ZA" dirty="0"/>
          </a:p>
        </p:txBody>
      </p:sp>
      <p:sp>
        <p:nvSpPr>
          <p:cNvPr id="3" name="Content Placeholder 2"/>
          <p:cNvSpPr>
            <a:spLocks noGrp="1"/>
          </p:cNvSpPr>
          <p:nvPr>
            <p:ph idx="1"/>
          </p:nvPr>
        </p:nvSpPr>
        <p:spPr>
          <a:xfrm>
            <a:off x="432000" y="1502346"/>
            <a:ext cx="8280000" cy="4302918"/>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400">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13" name="Content Placeholder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64182" y="5949280"/>
            <a:ext cx="1887538" cy="798512"/>
          </a:xfrm>
          <a:prstGeom prst="rect">
            <a:avLst/>
          </a:prstGeom>
        </p:spPr>
      </p:pic>
    </p:spTree>
    <p:extLst>
      <p:ext uri="{BB962C8B-B14F-4D97-AF65-F5344CB8AC3E}">
        <p14:creationId xmlns:p14="http://schemas.microsoft.com/office/powerpoint/2010/main" val="33516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274638"/>
            <a:ext cx="8280000" cy="1080000"/>
          </a:xfrm>
        </p:spPr>
        <p:txBody>
          <a:bodyPr>
            <a:normAutofit/>
          </a:bodyPr>
          <a:lstStyle>
            <a:lvl1pPr>
              <a:defRPr sz="4000">
                <a:solidFill>
                  <a:srgbClr val="86002D"/>
                </a:solidFill>
                <a:latin typeface="Corbel" panose="020B0503020204020204" pitchFamily="34" charset="0"/>
              </a:defRPr>
            </a:lvl1pPr>
          </a:lstStyle>
          <a:p>
            <a:r>
              <a:rPr lang="en-US" dirty="0"/>
              <a:t>Title</a:t>
            </a:r>
            <a:endParaRPr lang="en-ZA" dirty="0"/>
          </a:p>
        </p:txBody>
      </p:sp>
      <p:sp>
        <p:nvSpPr>
          <p:cNvPr id="3" name="Content Placeholder 2"/>
          <p:cNvSpPr>
            <a:spLocks noGrp="1"/>
          </p:cNvSpPr>
          <p:nvPr>
            <p:ph sz="half" idx="1"/>
          </p:nvPr>
        </p:nvSpPr>
        <p:spPr>
          <a:xfrm>
            <a:off x="431984" y="1567333"/>
            <a:ext cx="39960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p:cNvSpPr>
            <a:spLocks noGrp="1"/>
          </p:cNvSpPr>
          <p:nvPr>
            <p:ph sz="half" idx="2"/>
          </p:nvPr>
        </p:nvSpPr>
        <p:spPr>
          <a:xfrm>
            <a:off x="4716016" y="1567333"/>
            <a:ext cx="39960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16" name="Content Placeholder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64182" y="5949280"/>
            <a:ext cx="1887538" cy="798512"/>
          </a:xfrm>
          <a:prstGeom prst="rect">
            <a:avLst/>
          </a:prstGeom>
        </p:spPr>
      </p:pic>
    </p:spTree>
    <p:extLst>
      <p:ext uri="{BB962C8B-B14F-4D97-AF65-F5344CB8AC3E}">
        <p14:creationId xmlns:p14="http://schemas.microsoft.com/office/powerpoint/2010/main" val="3205207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000" y="274638"/>
            <a:ext cx="7920000" cy="114300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12000" y="1600200"/>
            <a:ext cx="7920000" cy="41330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402626677"/>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txStyles>
    <p:titleStyle>
      <a:lvl1pPr algn="ctr" defTabSz="914400" rtl="0" eaLnBrk="1" latinLnBrk="0" hangingPunct="1">
        <a:spcBef>
          <a:spcPct val="0"/>
        </a:spcBef>
        <a:buNone/>
        <a:defRPr sz="4000" kern="1200">
          <a:solidFill>
            <a:srgbClr val="86002D"/>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cid:image001.jpg@01D5162E.74B91150" TargetMode="Externa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tralac.org/documents/resources/booklets/2757-tralac-afcfta-booklet-march-2019/file.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20816"/>
            <a:ext cx="7920880" cy="1368024"/>
          </a:xfrm>
        </p:spPr>
        <p:txBody>
          <a:bodyPr>
            <a:normAutofit fontScale="90000"/>
          </a:bodyPr>
          <a:lstStyle/>
          <a:p>
            <a:r>
              <a:rPr lang="en-GB" b="1" dirty="0"/>
              <a:t/>
            </a:r>
            <a:br>
              <a:rPr lang="en-GB" b="1" dirty="0"/>
            </a:br>
            <a:r>
              <a:rPr lang="en-GB" b="1" dirty="0"/>
              <a:t/>
            </a:r>
            <a:br>
              <a:rPr lang="en-GB" b="1" dirty="0"/>
            </a:br>
            <a:r>
              <a:rPr lang="en-GB" dirty="0"/>
              <a:t>South Africa’s Trade and Regional Integration Agenda &amp; Agreements</a:t>
            </a:r>
            <a:br>
              <a:rPr lang="en-GB" dirty="0"/>
            </a:br>
            <a:r>
              <a:rPr lang="en-ZA" dirty="0"/>
              <a:t/>
            </a:r>
            <a:br>
              <a:rPr lang="en-ZA" dirty="0"/>
            </a:br>
            <a:endParaRPr lang="en-ZA" dirty="0"/>
          </a:p>
        </p:txBody>
      </p:sp>
      <p:sp>
        <p:nvSpPr>
          <p:cNvPr id="3" name="Subtitle 2"/>
          <p:cNvSpPr>
            <a:spLocks noGrp="1"/>
          </p:cNvSpPr>
          <p:nvPr>
            <p:ph type="subTitle" idx="1"/>
          </p:nvPr>
        </p:nvSpPr>
        <p:spPr>
          <a:xfrm>
            <a:off x="755576" y="2564904"/>
            <a:ext cx="8208912" cy="2664296"/>
          </a:xfrm>
        </p:spPr>
        <p:txBody>
          <a:bodyPr>
            <a:normAutofit fontScale="85000" lnSpcReduction="10000"/>
          </a:bodyPr>
          <a:lstStyle/>
          <a:p>
            <a:endParaRPr lang="en-GB" b="1" dirty="0">
              <a:solidFill>
                <a:schemeClr val="tx1"/>
              </a:solidFill>
            </a:endParaRPr>
          </a:p>
          <a:p>
            <a:r>
              <a:rPr lang="en-GB" dirty="0">
                <a:solidFill>
                  <a:schemeClr val="tx1"/>
                </a:solidFill>
              </a:rPr>
              <a:t>Workshop for Portfolio Committee on Trade and Industry</a:t>
            </a:r>
            <a:r>
              <a:rPr lang="en-ZA" dirty="0">
                <a:solidFill>
                  <a:schemeClr val="tx1"/>
                </a:solidFill>
              </a:rPr>
              <a:t/>
            </a:r>
            <a:br>
              <a:rPr lang="en-ZA" dirty="0">
                <a:solidFill>
                  <a:schemeClr val="tx1"/>
                </a:solidFill>
              </a:rPr>
            </a:br>
            <a:r>
              <a:rPr lang="en-GB" dirty="0">
                <a:solidFill>
                  <a:schemeClr val="tx1"/>
                </a:solidFill>
              </a:rPr>
              <a:t>South African Parliament </a:t>
            </a:r>
            <a:r>
              <a:rPr lang="en-ZA" dirty="0">
                <a:solidFill>
                  <a:schemeClr val="tx1"/>
                </a:solidFill>
              </a:rPr>
              <a:t/>
            </a:r>
            <a:br>
              <a:rPr lang="en-ZA" dirty="0">
                <a:solidFill>
                  <a:schemeClr val="tx1"/>
                </a:solidFill>
              </a:rPr>
            </a:br>
            <a:r>
              <a:rPr lang="en-GB" dirty="0">
                <a:solidFill>
                  <a:schemeClr val="tx1"/>
                </a:solidFill>
              </a:rPr>
              <a:t>18 September 2019</a:t>
            </a:r>
          </a:p>
          <a:p>
            <a:r>
              <a:rPr lang="en-ZA" dirty="0">
                <a:solidFill>
                  <a:schemeClr val="tx1"/>
                </a:solidFill>
              </a:rPr>
              <a:t/>
            </a:r>
            <a:br>
              <a:rPr lang="en-ZA" dirty="0">
                <a:solidFill>
                  <a:schemeClr val="tx1"/>
                </a:solidFill>
              </a:rPr>
            </a:br>
            <a:r>
              <a:rPr lang="en-GB" dirty="0">
                <a:solidFill>
                  <a:schemeClr val="tx1"/>
                </a:solidFill>
              </a:rPr>
              <a:t>Facilitators: Trudi Hartzenberg &amp; Gerhard Erasmus</a:t>
            </a:r>
            <a:endParaRPr lang="en-ZA" dirty="0">
              <a:solidFill>
                <a:schemeClr val="tx1"/>
              </a:solidFill>
            </a:endParaRPr>
          </a:p>
          <a:p>
            <a:endParaRPr lang="en-ZA" b="1" dirty="0"/>
          </a:p>
        </p:txBody>
      </p:sp>
    </p:spTree>
    <p:extLst>
      <p:ext uri="{BB962C8B-B14F-4D97-AF65-F5344CB8AC3E}">
        <p14:creationId xmlns:p14="http://schemas.microsoft.com/office/powerpoint/2010/main" val="3816678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6AA4-B9FF-CB4F-972F-DD67E1401116}"/>
              </a:ext>
            </a:extLst>
          </p:cNvPr>
          <p:cNvSpPr>
            <a:spLocks noGrp="1"/>
          </p:cNvSpPr>
          <p:nvPr>
            <p:ph type="title"/>
          </p:nvPr>
        </p:nvSpPr>
        <p:spPr/>
        <p:txBody>
          <a:bodyPr>
            <a:normAutofit fontScale="90000"/>
          </a:bodyPr>
          <a:lstStyle/>
          <a:p>
            <a:r>
              <a:rPr lang="en-US" dirty="0"/>
              <a:t>Regional trade agreements, Economic Partnership Agreements….</a:t>
            </a:r>
          </a:p>
        </p:txBody>
      </p:sp>
      <p:sp>
        <p:nvSpPr>
          <p:cNvPr id="3" name="Content Placeholder 2">
            <a:extLst>
              <a:ext uri="{FF2B5EF4-FFF2-40B4-BE49-F238E27FC236}">
                <a16:creationId xmlns:a16="http://schemas.microsoft.com/office/drawing/2014/main" id="{23BC90E5-4ED0-3340-988C-E750CC1B04F9}"/>
              </a:ext>
            </a:extLst>
          </p:cNvPr>
          <p:cNvSpPr>
            <a:spLocks noGrp="1"/>
          </p:cNvSpPr>
          <p:nvPr>
            <p:ph idx="1"/>
          </p:nvPr>
        </p:nvSpPr>
        <p:spPr>
          <a:xfrm>
            <a:off x="432000" y="1502346"/>
            <a:ext cx="8280000" cy="4950990"/>
          </a:xfrm>
        </p:spPr>
        <p:txBody>
          <a:bodyPr>
            <a:normAutofit lnSpcReduction="10000"/>
          </a:bodyPr>
          <a:lstStyle/>
          <a:p>
            <a:pPr>
              <a:buFont typeface="Wingdings" panose="05000000000000000000" pitchFamily="2" charset="2"/>
              <a:buChar char="Ø"/>
            </a:pPr>
            <a:r>
              <a:rPr lang="en-GB" dirty="0">
                <a:cs typeface="Calibri Light" panose="020F0302020204030204" pitchFamily="34" charset="0"/>
              </a:rPr>
              <a:t>Free Trade Areas (reduce tariffs, need rules of origin, no CET) Members can </a:t>
            </a:r>
            <a:r>
              <a:rPr lang="en-GB" b="1" dirty="0">
                <a:cs typeface="Calibri Light" panose="020F0302020204030204" pitchFamily="34" charset="0"/>
              </a:rPr>
              <a:t>independently </a:t>
            </a:r>
            <a:r>
              <a:rPr lang="en-GB" dirty="0">
                <a:cs typeface="Calibri Light" panose="020F0302020204030204" pitchFamily="34" charset="0"/>
              </a:rPr>
              <a:t>conclude trade agreements with other trading partners </a:t>
            </a:r>
          </a:p>
          <a:p>
            <a:pPr>
              <a:buFont typeface="Wingdings" panose="05000000000000000000" pitchFamily="2" charset="2"/>
              <a:buChar char="Ø"/>
            </a:pPr>
            <a:r>
              <a:rPr lang="en-GB" dirty="0">
                <a:cs typeface="Calibri Light" panose="020F0302020204030204" pitchFamily="34" charset="0"/>
              </a:rPr>
              <a:t>Customs Union (common customs territory &amp; CET) Members cannot, </a:t>
            </a:r>
            <a:r>
              <a:rPr lang="en-GB" b="1" dirty="0">
                <a:cs typeface="Calibri Light" panose="020F0302020204030204" pitchFamily="34" charset="0"/>
              </a:rPr>
              <a:t>on their own</a:t>
            </a:r>
            <a:r>
              <a:rPr lang="en-GB" dirty="0">
                <a:cs typeface="Calibri Light" panose="020F0302020204030204" pitchFamily="34" charset="0"/>
              </a:rPr>
              <a:t>, enter into trade agreements with other partners</a:t>
            </a:r>
          </a:p>
          <a:p>
            <a:pPr>
              <a:defRPr/>
            </a:pPr>
            <a:r>
              <a:rPr lang="en-GB" dirty="0">
                <a:cs typeface="Calibri Light" panose="020F0302020204030204" pitchFamily="34" charset="0"/>
              </a:rPr>
              <a:t>Common market (liberalise goods, services, capital &amp; labour)</a:t>
            </a:r>
          </a:p>
          <a:p>
            <a:pPr>
              <a:defRPr/>
            </a:pPr>
            <a:r>
              <a:rPr lang="en-ZA" dirty="0">
                <a:cs typeface="Calibri Light" panose="020F0302020204030204" pitchFamily="34" charset="0"/>
              </a:rPr>
              <a:t>New generation Partnership Agreements - Economic Partnership Agreements, Where do they fit in? </a:t>
            </a:r>
          </a:p>
          <a:p>
            <a:r>
              <a:rPr lang="en-GB" dirty="0">
                <a:cs typeface="Calibri Light" panose="020F0302020204030204" pitchFamily="34" charset="0"/>
              </a:rPr>
              <a:t>What is the EU and what makes it unique?</a:t>
            </a:r>
            <a:endParaRPr lang="en-ZA" dirty="0">
              <a:cs typeface="Calibri Light" panose="020F0302020204030204" pitchFamily="34" charset="0"/>
            </a:endParaRPr>
          </a:p>
          <a:p>
            <a:endParaRPr lang="en-US" dirty="0"/>
          </a:p>
        </p:txBody>
      </p:sp>
    </p:spTree>
    <p:extLst>
      <p:ext uri="{BB962C8B-B14F-4D97-AF65-F5344CB8AC3E}">
        <p14:creationId xmlns:p14="http://schemas.microsoft.com/office/powerpoint/2010/main" val="31174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9512" y="211116"/>
            <a:ext cx="8568952" cy="1057644"/>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GB" dirty="0"/>
              <a:t>Regional Trade Governance &amp; Integration</a:t>
            </a:r>
            <a:endParaRPr lang="en-ZA" sz="4000" dirty="0">
              <a:solidFill>
                <a:srgbClr val="86002D"/>
              </a:solidFill>
            </a:endParaRPr>
          </a:p>
        </p:txBody>
      </p:sp>
      <p:sp>
        <p:nvSpPr>
          <p:cNvPr id="11" name="Content Placeholder 10"/>
          <p:cNvSpPr>
            <a:spLocks noGrp="1"/>
          </p:cNvSpPr>
          <p:nvPr>
            <p:ph sz="half" idx="2"/>
          </p:nvPr>
        </p:nvSpPr>
        <p:spPr>
          <a:xfrm>
            <a:off x="179512" y="1052736"/>
            <a:ext cx="8784976" cy="5594148"/>
          </a:xfrm>
        </p:spPr>
        <p:txBody>
          <a:bodyPr>
            <a:normAutofit fontScale="25000" lnSpcReduction="20000"/>
          </a:bodyPr>
          <a:lstStyle/>
          <a:p>
            <a:pPr marL="0" indent="0">
              <a:buNone/>
              <a:defRPr/>
            </a:pPr>
            <a:r>
              <a:rPr lang="en-ZA" sz="9600" dirty="0">
                <a:cs typeface="Calibri Light" panose="020F0302020204030204" pitchFamily="34" charset="0"/>
              </a:rPr>
              <a:t>WTO allows FTAs &amp; CUs – but under certain conditions</a:t>
            </a:r>
          </a:p>
          <a:p>
            <a:pPr marL="0" indent="0">
              <a:buNone/>
              <a:defRPr/>
            </a:pPr>
            <a:endParaRPr lang="en-ZA" sz="9600" dirty="0">
              <a:cs typeface="Calibri Light" panose="020F0302020204030204" pitchFamily="34" charset="0"/>
            </a:endParaRPr>
          </a:p>
          <a:p>
            <a:pPr marL="0" indent="0">
              <a:buNone/>
              <a:defRPr/>
            </a:pPr>
            <a:r>
              <a:rPr lang="en-ZA" sz="9600" dirty="0">
                <a:cs typeface="Calibri Light" panose="020F0302020204030204" pitchFamily="34" charset="0"/>
              </a:rPr>
              <a:t>What about GSP (Generalised System of Preferences), EBA (Everything but Arms) and AGOA (Africa Growth and Opportunity Act)? These (non-reciprocal) require a waiver in the WTO</a:t>
            </a:r>
          </a:p>
          <a:p>
            <a:pPr marL="0" indent="0">
              <a:buNone/>
              <a:defRPr/>
            </a:pPr>
            <a:endParaRPr lang="en-ZA" sz="9600" dirty="0">
              <a:cs typeface="Calibri Light" panose="020F0302020204030204" pitchFamily="34" charset="0"/>
            </a:endParaRPr>
          </a:p>
          <a:p>
            <a:pPr marL="0" indent="0">
              <a:buNone/>
              <a:defRPr/>
            </a:pPr>
            <a:r>
              <a:rPr lang="en-ZA" sz="9600" dirty="0">
                <a:cs typeface="Calibri Light" panose="020F0302020204030204" pitchFamily="34" charset="0"/>
              </a:rPr>
              <a:t>Why does regional integration make sense for Africa?</a:t>
            </a:r>
          </a:p>
          <a:p>
            <a:pPr>
              <a:buFont typeface="Wingdings" panose="05000000000000000000" pitchFamily="2" charset="2"/>
              <a:buChar char="Ø"/>
              <a:defRPr/>
            </a:pPr>
            <a:r>
              <a:rPr lang="en-ZA" sz="9600" dirty="0">
                <a:cs typeface="Calibri Light" panose="020F0302020204030204" pitchFamily="34" charset="0"/>
              </a:rPr>
              <a:t>Access to larger markets, supply chains, global integration (66% of intra African trade in SADC region) </a:t>
            </a:r>
          </a:p>
          <a:p>
            <a:pPr>
              <a:buFont typeface="Wingdings" panose="05000000000000000000" pitchFamily="2" charset="2"/>
              <a:buChar char="Ø"/>
              <a:defRPr/>
            </a:pPr>
            <a:r>
              <a:rPr lang="en-ZA" sz="9600" dirty="0">
                <a:cs typeface="Calibri Light" panose="020F0302020204030204" pitchFamily="34" charset="0"/>
              </a:rPr>
              <a:t>Political objectives (Abuja Treaty, RECs, TFTA , </a:t>
            </a:r>
            <a:r>
              <a:rPr lang="en-ZA" sz="9600" dirty="0" err="1">
                <a:cs typeface="Calibri Light" panose="020F0302020204030204" pitchFamily="34" charset="0"/>
              </a:rPr>
              <a:t>AfCFTA</a:t>
            </a:r>
            <a:r>
              <a:rPr lang="en-ZA" sz="9600" dirty="0">
                <a:cs typeface="Calibri Light" panose="020F0302020204030204" pitchFamily="34" charset="0"/>
              </a:rPr>
              <a:t>)</a:t>
            </a:r>
          </a:p>
          <a:p>
            <a:pPr>
              <a:buFont typeface="Wingdings" panose="05000000000000000000" pitchFamily="2" charset="2"/>
              <a:buChar char="Ø"/>
              <a:defRPr/>
            </a:pPr>
            <a:r>
              <a:rPr lang="en-ZA" sz="9600" dirty="0">
                <a:cs typeface="Calibri Light" panose="020F0302020204030204" pitchFamily="34" charset="0"/>
              </a:rPr>
              <a:t>Promotes compliance, monitoring etc with effective institutions</a:t>
            </a:r>
          </a:p>
          <a:p>
            <a:pPr marL="0" indent="0">
              <a:buNone/>
              <a:defRPr/>
            </a:pPr>
            <a:endParaRPr lang="en-ZA" sz="9600" dirty="0">
              <a:cs typeface="Calibri Light" panose="020F0302020204030204" pitchFamily="34" charset="0"/>
            </a:endParaRPr>
          </a:p>
          <a:p>
            <a:pPr marL="0" indent="0">
              <a:buNone/>
              <a:defRPr/>
            </a:pPr>
            <a:r>
              <a:rPr lang="en-ZA" sz="9600" dirty="0">
                <a:cs typeface="Calibri Light" panose="020F0302020204030204" pitchFamily="34" charset="0"/>
              </a:rPr>
              <a:t>Problems of overlapping membership</a:t>
            </a:r>
          </a:p>
          <a:p>
            <a:pPr>
              <a:buFont typeface="Wingdings" panose="05000000000000000000" pitchFamily="2" charset="2"/>
              <a:buChar char="Ø"/>
              <a:defRPr/>
            </a:pPr>
            <a:r>
              <a:rPr lang="en-ZA" sz="9600" dirty="0">
                <a:cs typeface="Calibri Light" panose="020F0302020204030204" pitchFamily="34" charset="0"/>
              </a:rPr>
              <a:t>Separate jurisdictions mean duplication + costs...</a:t>
            </a:r>
          </a:p>
          <a:p>
            <a:pPr>
              <a:buFont typeface="Wingdings" panose="05000000000000000000" pitchFamily="2" charset="2"/>
              <a:buChar char="Ø"/>
              <a:defRPr/>
            </a:pPr>
            <a:r>
              <a:rPr lang="en-ZA" sz="9600" dirty="0">
                <a:cs typeface="Calibri Light" panose="020F0302020204030204" pitchFamily="34" charset="0"/>
              </a:rPr>
              <a:t>Fragmentation versus common policies &amp; standards</a:t>
            </a:r>
          </a:p>
          <a:p>
            <a:endParaRPr lang="en-ZA" dirty="0">
              <a:latin typeface="Calibri Light" panose="020F0302020204030204" pitchFamily="34" charset="0"/>
            </a:endParaRPr>
          </a:p>
        </p:txBody>
      </p:sp>
    </p:spTree>
    <p:extLst>
      <p:ext uri="{BB962C8B-B14F-4D97-AF65-F5344CB8AC3E}">
        <p14:creationId xmlns:p14="http://schemas.microsoft.com/office/powerpoint/2010/main" val="97058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9512" y="211116"/>
            <a:ext cx="8784976" cy="697604"/>
          </a:xfrm>
          <a:noFill/>
          <a:ln>
            <a:noFill/>
          </a:ln>
          <a:effectLst/>
        </p:spPr>
        <p:style>
          <a:lnRef idx="1">
            <a:schemeClr val="dk1"/>
          </a:lnRef>
          <a:fillRef idx="2">
            <a:schemeClr val="dk1"/>
          </a:fillRef>
          <a:effectRef idx="1">
            <a:schemeClr val="dk1"/>
          </a:effectRef>
          <a:fontRef idx="minor">
            <a:schemeClr val="dk1"/>
          </a:fontRef>
        </p:style>
        <p:txBody>
          <a:bodyPr>
            <a:noAutofit/>
          </a:bodyPr>
          <a:lstStyle/>
          <a:p>
            <a:r>
              <a:rPr lang="en-US" sz="2800" dirty="0">
                <a:solidFill>
                  <a:srgbClr val="86002D"/>
                </a:solidFill>
              </a:rPr>
              <a:t>Regional Trade Governance &amp; Integration …cont’d</a:t>
            </a:r>
            <a:endParaRPr lang="en-ZA" sz="2800" dirty="0">
              <a:solidFill>
                <a:srgbClr val="86002D"/>
              </a:solidFill>
            </a:endParaRPr>
          </a:p>
        </p:txBody>
      </p:sp>
      <p:sp>
        <p:nvSpPr>
          <p:cNvPr id="11" name="Content Placeholder 10"/>
          <p:cNvSpPr>
            <a:spLocks noGrp="1"/>
          </p:cNvSpPr>
          <p:nvPr>
            <p:ph sz="half" idx="2"/>
          </p:nvPr>
        </p:nvSpPr>
        <p:spPr>
          <a:xfrm>
            <a:off x="251520" y="980728"/>
            <a:ext cx="8712968" cy="5666156"/>
          </a:xfrm>
        </p:spPr>
        <p:txBody>
          <a:bodyPr>
            <a:normAutofit/>
          </a:bodyPr>
          <a:lstStyle/>
          <a:p>
            <a:r>
              <a:rPr lang="en-US" dirty="0">
                <a:cs typeface="Calibri Light" panose="020F0302020204030204" pitchFamily="34" charset="0"/>
              </a:rPr>
              <a:t>African regional Integration makes sense</a:t>
            </a:r>
          </a:p>
          <a:p>
            <a:r>
              <a:rPr lang="en-US" dirty="0">
                <a:cs typeface="Calibri Light" panose="020F0302020204030204" pitchFamily="34" charset="0"/>
              </a:rPr>
              <a:t>Also driven by solidarity concerns – Abuja Treaty</a:t>
            </a:r>
          </a:p>
          <a:p>
            <a:r>
              <a:rPr lang="en-US" dirty="0">
                <a:cs typeface="Calibri Light" panose="020F0302020204030204" pitchFamily="34" charset="0"/>
              </a:rPr>
              <a:t>TFTA launched in 2015 – awaiting 14 ratifications</a:t>
            </a:r>
          </a:p>
          <a:p>
            <a:r>
              <a:rPr lang="en-US" dirty="0" err="1">
                <a:cs typeface="Calibri Light" panose="020F0302020204030204" pitchFamily="34" charset="0"/>
              </a:rPr>
              <a:t>AfCFTA</a:t>
            </a:r>
            <a:r>
              <a:rPr lang="en-US" dirty="0">
                <a:cs typeface="Calibri Light" panose="020F0302020204030204" pitchFamily="34" charset="0"/>
              </a:rPr>
              <a:t> launched in 2018 – in force from  30.5.2019</a:t>
            </a:r>
          </a:p>
          <a:p>
            <a:r>
              <a:rPr lang="en-US" dirty="0">
                <a:cs typeface="Calibri Light" panose="020F0302020204030204" pitchFamily="34" charset="0"/>
              </a:rPr>
              <a:t>But trade only possible in 2020 (perhaps)</a:t>
            </a:r>
          </a:p>
          <a:p>
            <a:r>
              <a:rPr lang="en-US" dirty="0">
                <a:cs typeface="Calibri Light" panose="020F0302020204030204" pitchFamily="34" charset="0"/>
              </a:rPr>
              <a:t>AU recognizes 8 RECs as building blocks of </a:t>
            </a:r>
            <a:r>
              <a:rPr lang="en-US" dirty="0" err="1">
                <a:cs typeface="Calibri Light" panose="020F0302020204030204" pitchFamily="34" charset="0"/>
              </a:rPr>
              <a:t>AfCFTA</a:t>
            </a:r>
            <a:endParaRPr lang="en-US" dirty="0">
              <a:cs typeface="Calibri Light" panose="020F0302020204030204" pitchFamily="34" charset="0"/>
            </a:endParaRPr>
          </a:p>
          <a:p>
            <a:r>
              <a:rPr lang="en-US" dirty="0">
                <a:cs typeface="Calibri Light" panose="020F0302020204030204" pitchFamily="34" charset="0"/>
              </a:rPr>
              <a:t>Art 19 </a:t>
            </a:r>
            <a:r>
              <a:rPr lang="en-US" dirty="0" err="1">
                <a:cs typeface="Calibri Light" panose="020F0302020204030204" pitchFamily="34" charset="0"/>
              </a:rPr>
              <a:t>AfCFTA</a:t>
            </a:r>
            <a:r>
              <a:rPr lang="en-US" dirty="0">
                <a:cs typeface="Calibri Light" panose="020F0302020204030204" pitchFamily="34" charset="0"/>
              </a:rPr>
              <a:t> Agreement: RECs shall continue</a:t>
            </a:r>
          </a:p>
          <a:p>
            <a:r>
              <a:rPr lang="en-US" dirty="0">
                <a:cs typeface="Calibri Light" panose="020F0302020204030204" pitchFamily="34" charset="0"/>
              </a:rPr>
              <a:t>SADC Tribunal abolished in 2011 after Zimbabwe ruling</a:t>
            </a:r>
          </a:p>
          <a:p>
            <a:r>
              <a:rPr lang="en-US" dirty="0">
                <a:cs typeface="Calibri Light" panose="020F0302020204030204" pitchFamily="34" charset="0"/>
              </a:rPr>
              <a:t>RSA Const. Court ordered withdrawal of President’s vote</a:t>
            </a:r>
          </a:p>
          <a:p>
            <a:r>
              <a:rPr lang="en-US" dirty="0">
                <a:cs typeface="Calibri Light" panose="020F0302020204030204" pitchFamily="34" charset="0"/>
              </a:rPr>
              <a:t>Private party litigation in EAC, COMESA &amp; ECOWAS</a:t>
            </a:r>
          </a:p>
          <a:p>
            <a:r>
              <a:rPr lang="en-US" dirty="0">
                <a:cs typeface="Calibri Light" panose="020F0302020204030204" pitchFamily="34" charset="0"/>
              </a:rPr>
              <a:t>African governments never litigate over trade disputes</a:t>
            </a:r>
            <a:endParaRPr lang="en-ZA" dirty="0">
              <a:cs typeface="Calibri Light" panose="020F0302020204030204" pitchFamily="34" charset="0"/>
            </a:endParaRPr>
          </a:p>
        </p:txBody>
      </p:sp>
    </p:spTree>
    <p:extLst>
      <p:ext uri="{BB962C8B-B14F-4D97-AF65-F5344CB8AC3E}">
        <p14:creationId xmlns:p14="http://schemas.microsoft.com/office/powerpoint/2010/main" val="400204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map&#10;&#10;Description generated with high confidence">
            <a:extLst>
              <a:ext uri="{FF2B5EF4-FFF2-40B4-BE49-F238E27FC236}">
                <a16:creationId xmlns:a16="http://schemas.microsoft.com/office/drawing/2014/main" id="{4A0C29A8-9801-48F2-ABCD-604AB0A6E8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614" y="1628800"/>
            <a:ext cx="3344180" cy="3344180"/>
          </a:xfrm>
        </p:spPr>
      </p:pic>
      <p:sp>
        <p:nvSpPr>
          <p:cNvPr id="2" name="Title 1">
            <a:extLst>
              <a:ext uri="{FF2B5EF4-FFF2-40B4-BE49-F238E27FC236}">
                <a16:creationId xmlns:a16="http://schemas.microsoft.com/office/drawing/2014/main" id="{189D78FC-F331-4B68-BCB8-2E37F3DE9F0A}"/>
              </a:ext>
            </a:extLst>
          </p:cNvPr>
          <p:cNvSpPr>
            <a:spLocks noGrp="1"/>
          </p:cNvSpPr>
          <p:nvPr>
            <p:ph type="title"/>
          </p:nvPr>
        </p:nvSpPr>
        <p:spPr/>
        <p:txBody>
          <a:bodyPr/>
          <a:lstStyle/>
          <a:p>
            <a:r>
              <a:rPr lang="en-GB" dirty="0"/>
              <a:t>Tripartite Free Trade Area (TFTA)</a:t>
            </a:r>
          </a:p>
        </p:txBody>
      </p:sp>
      <p:sp>
        <p:nvSpPr>
          <p:cNvPr id="7" name="TextBox 6"/>
          <p:cNvSpPr txBox="1"/>
          <p:nvPr/>
        </p:nvSpPr>
        <p:spPr>
          <a:xfrm>
            <a:off x="3788794" y="1052736"/>
            <a:ext cx="4923206" cy="7078861"/>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TFTA was launched in June 2015, but negotiations are still ongoing</a:t>
            </a:r>
          </a:p>
          <a:p>
            <a:endParaRPr lang="en-US" dirty="0">
              <a:latin typeface="Calibri Light" panose="020F0302020204030204" pitchFamily="34" charset="0"/>
              <a:cs typeface="Calibri Light" panose="020F0302020204030204" pitchFamily="34" charset="0"/>
            </a:endParaRPr>
          </a:p>
          <a:p>
            <a:pPr marL="400050" indent="-400050">
              <a:buAutoNum type="romanLcParenR"/>
            </a:pPr>
            <a:r>
              <a:rPr lang="en-US" dirty="0">
                <a:latin typeface="Calibri Light" panose="020F0302020204030204" pitchFamily="34" charset="0"/>
                <a:cs typeface="Calibri Light" panose="020F0302020204030204" pitchFamily="34" charset="0"/>
              </a:rPr>
              <a:t>Tariffs (SACU – EAC: tariff negotiations completed in July 2019; SACU – Egypt – no progress in last few years)</a:t>
            </a:r>
          </a:p>
          <a:p>
            <a:pPr marL="400050" indent="-400050">
              <a:buAutoNum type="romanLcParenR"/>
            </a:pPr>
            <a:r>
              <a:rPr lang="en-US" dirty="0">
                <a:latin typeface="Calibri Light" panose="020F0302020204030204" pitchFamily="34" charset="0"/>
                <a:cs typeface="Calibri Light" panose="020F0302020204030204" pitchFamily="34" charset="0"/>
              </a:rPr>
              <a:t>Rules of origin – ongoing</a:t>
            </a:r>
          </a:p>
          <a:p>
            <a:pPr marL="400050" indent="-400050">
              <a:buAutoNum type="romanLcParenR"/>
            </a:pPr>
            <a:endParaRPr lang="en-US" dirty="0">
              <a:latin typeface="Calibri Light" panose="020F0302020204030204" pitchFamily="34" charset="0"/>
              <a:cs typeface="Calibri Light" panose="020F0302020204030204" pitchFamily="34" charset="0"/>
            </a:endParaRPr>
          </a:p>
          <a:p>
            <a:r>
              <a:rPr lang="en-US" b="1" dirty="0">
                <a:latin typeface="Calibri Light" panose="020F0302020204030204" pitchFamily="34" charset="0"/>
                <a:cs typeface="Calibri Light" panose="020F0302020204030204" pitchFamily="34" charset="0"/>
              </a:rPr>
              <a:t>Note: Existing RECs continue to exist and trade according to their trade regimes (acquis)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14 ratifications are needed for entry into force.  5 Member States have ratified (South Africa, Egypt, Uganda, Rwanda, Kenya)</a:t>
            </a:r>
          </a:p>
          <a:p>
            <a:pPr marL="400050" indent="-400050">
              <a:buAutoNum type="romanLcParenR"/>
            </a:pPr>
            <a:endParaRPr lang="en-US" dirty="0">
              <a:latin typeface="Calibri Light" panose="020F0302020204030204" pitchFamily="34" charset="0"/>
              <a:cs typeface="Calibri Light" panose="020F0302020204030204" pitchFamily="34" charset="0"/>
            </a:endParaRPr>
          </a:p>
          <a:p>
            <a:pPr marL="400050" indent="-400050">
              <a:buAutoNum type="romanLcParenR"/>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Work </a:t>
            </a:r>
            <a:r>
              <a:rPr lang="en-US" dirty="0" err="1">
                <a:latin typeface="Calibri Light" panose="020F0302020204030204" pitchFamily="34" charset="0"/>
                <a:cs typeface="Calibri Light" panose="020F0302020204030204" pitchFamily="34" charset="0"/>
              </a:rPr>
              <a:t>programmes</a:t>
            </a:r>
            <a:r>
              <a:rPr lang="en-US" dirty="0">
                <a:latin typeface="Calibri Light" panose="020F0302020204030204" pitchFamily="34" charset="0"/>
                <a:cs typeface="Calibri Light" panose="020F0302020204030204" pitchFamily="34" charset="0"/>
              </a:rPr>
              <a:t> on:</a:t>
            </a:r>
          </a:p>
          <a:p>
            <a:pPr marL="400050" indent="-400050">
              <a:buAutoNum type="romanLcParenR"/>
            </a:pPr>
            <a:r>
              <a:rPr lang="en-US" dirty="0">
                <a:latin typeface="Calibri Light" panose="020F0302020204030204" pitchFamily="34" charset="0"/>
                <a:cs typeface="Calibri Light" panose="020F0302020204030204" pitchFamily="34" charset="0"/>
              </a:rPr>
              <a:t>Industrial development</a:t>
            </a:r>
          </a:p>
          <a:p>
            <a:pPr marL="400050" indent="-400050">
              <a:buAutoNum type="romanLcParenR"/>
            </a:pPr>
            <a:r>
              <a:rPr lang="en-US" dirty="0">
                <a:latin typeface="Calibri Light" panose="020F0302020204030204" pitchFamily="34" charset="0"/>
                <a:cs typeface="Calibri Light" panose="020F0302020204030204" pitchFamily="34" charset="0"/>
              </a:rPr>
              <a:t>Infrastructure</a:t>
            </a:r>
          </a:p>
          <a:p>
            <a:pPr marL="400050" indent="-400050">
              <a:buAutoNum type="romanLcParenR"/>
            </a:pPr>
            <a:r>
              <a:rPr lang="en-US" dirty="0">
                <a:latin typeface="Calibri Light" panose="020F0302020204030204" pitchFamily="34" charset="0"/>
                <a:cs typeface="Calibri Light" panose="020F0302020204030204" pitchFamily="34" charset="0"/>
              </a:rPr>
              <a:t>Trade facilitation</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4377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6BA5-68AD-44D2-825D-4FAC15CF71A9}"/>
              </a:ext>
            </a:extLst>
          </p:cNvPr>
          <p:cNvSpPr>
            <a:spLocks noGrp="1"/>
          </p:cNvSpPr>
          <p:nvPr>
            <p:ph type="title"/>
          </p:nvPr>
        </p:nvSpPr>
        <p:spPr>
          <a:xfrm>
            <a:off x="445417" y="476672"/>
            <a:ext cx="8413423" cy="1080120"/>
          </a:xfrm>
        </p:spPr>
        <p:txBody>
          <a:bodyPr>
            <a:normAutofit/>
          </a:bodyPr>
          <a:lstStyle/>
          <a:p>
            <a:r>
              <a:rPr lang="en-GB" sz="2400" dirty="0"/>
              <a:t>Tripartite Transport &amp; Transit Facilitation Programme (TTTFP)</a:t>
            </a:r>
          </a:p>
        </p:txBody>
      </p:sp>
      <p:pic>
        <p:nvPicPr>
          <p:cNvPr id="4" name="Content Placeholder 3">
            <a:extLst>
              <a:ext uri="{FF2B5EF4-FFF2-40B4-BE49-F238E27FC236}">
                <a16:creationId xmlns:a16="http://schemas.microsoft.com/office/drawing/2014/main" id="{BA7F08EA-DC65-492E-9948-14D0A5CA5E17}"/>
              </a:ext>
            </a:extLst>
          </p:cNvPr>
          <p:cNvPicPr>
            <a:picLocks noGrp="1" noChangeAspect="1"/>
          </p:cNvPicPr>
          <p:nvPr>
            <p:ph idx="1"/>
          </p:nvPr>
        </p:nvPicPr>
        <p:blipFill rotWithShape="1">
          <a:blip r:embed="rId2"/>
          <a:srcRect t="9256" r="41457"/>
          <a:stretch/>
        </p:blipFill>
        <p:spPr>
          <a:xfrm>
            <a:off x="792396" y="2013729"/>
            <a:ext cx="2818701" cy="3108086"/>
          </a:xfrm>
          <a:prstGeom prst="rect">
            <a:avLst/>
          </a:prstGeom>
        </p:spPr>
      </p:pic>
      <p:pic>
        <p:nvPicPr>
          <p:cNvPr id="9" name="Content Placeholder 3">
            <a:extLst>
              <a:ext uri="{FF2B5EF4-FFF2-40B4-BE49-F238E27FC236}">
                <a16:creationId xmlns:a16="http://schemas.microsoft.com/office/drawing/2014/main" id="{5FD999AD-2C73-4B24-A9AD-635C368D9455}"/>
              </a:ext>
            </a:extLst>
          </p:cNvPr>
          <p:cNvPicPr>
            <a:picLocks noChangeAspect="1"/>
          </p:cNvPicPr>
          <p:nvPr/>
        </p:nvPicPr>
        <p:blipFill rotWithShape="1">
          <a:blip r:embed="rId2"/>
          <a:srcRect l="57707" t="73806"/>
          <a:stretch/>
        </p:blipFill>
        <p:spPr>
          <a:xfrm>
            <a:off x="1961077" y="5121815"/>
            <a:ext cx="1681843" cy="840269"/>
          </a:xfrm>
          <a:prstGeom prst="rect">
            <a:avLst/>
          </a:prstGeom>
        </p:spPr>
      </p:pic>
      <p:sp>
        <p:nvSpPr>
          <p:cNvPr id="3" name="TextBox 2">
            <a:extLst>
              <a:ext uri="{FF2B5EF4-FFF2-40B4-BE49-F238E27FC236}">
                <a16:creationId xmlns:a16="http://schemas.microsoft.com/office/drawing/2014/main" id="{A4A53C4F-395A-4F31-8B50-B878F9295D53}"/>
              </a:ext>
            </a:extLst>
          </p:cNvPr>
          <p:cNvSpPr txBox="1"/>
          <p:nvPr/>
        </p:nvSpPr>
        <p:spPr>
          <a:xfrm>
            <a:off x="4115351" y="1946046"/>
            <a:ext cx="4489097" cy="4801314"/>
          </a:xfrm>
          <a:prstGeom prst="rect">
            <a:avLst/>
          </a:prstGeom>
          <a:noFill/>
        </p:spPr>
        <p:txBody>
          <a:bodyPr wrap="square" rtlCol="0">
            <a:spAutoFit/>
          </a:bodyPr>
          <a:lstStyle/>
          <a:p>
            <a:r>
              <a:rPr lang="en-ZA" sz="1500" b="1" dirty="0"/>
              <a:t>Expected results are</a:t>
            </a:r>
            <a:r>
              <a:rPr lang="en-ZA" sz="1500" dirty="0"/>
              <a:t>:</a:t>
            </a:r>
            <a:br>
              <a:rPr lang="en-ZA" sz="1500" dirty="0"/>
            </a:br>
            <a:endParaRPr lang="en-ZA" sz="1500" dirty="0"/>
          </a:p>
          <a:p>
            <a:r>
              <a:rPr lang="en-ZA" sz="1500" b="1" dirty="0"/>
              <a:t>Result 1:</a:t>
            </a:r>
            <a:r>
              <a:rPr lang="en-ZA" sz="1500" dirty="0"/>
              <a:t>  Tripartite Vehicle Load Management Strategy Implemented</a:t>
            </a:r>
          </a:p>
          <a:p>
            <a:endParaRPr lang="en-ZA" sz="1500" dirty="0"/>
          </a:p>
          <a:p>
            <a:r>
              <a:rPr lang="en-ZA" sz="1500" b="1" dirty="0"/>
              <a:t>Result 2:</a:t>
            </a:r>
            <a:r>
              <a:rPr lang="en-ZA" sz="1500" dirty="0"/>
              <a:t>  Harmonised Tripartite vehicle regulations and standards  implemented</a:t>
            </a:r>
          </a:p>
          <a:p>
            <a:endParaRPr lang="en-ZA" sz="1500" dirty="0"/>
          </a:p>
          <a:p>
            <a:r>
              <a:rPr lang="en-ZA" sz="1500" b="1" dirty="0"/>
              <a:t>Result 3:</a:t>
            </a:r>
            <a:r>
              <a:rPr lang="en-ZA" sz="1500" dirty="0"/>
              <a:t> Preconditions for an operational EA-SA transport registers and information platform and system implemented</a:t>
            </a:r>
          </a:p>
          <a:p>
            <a:endParaRPr lang="en-ZA" sz="1500" dirty="0"/>
          </a:p>
          <a:p>
            <a:r>
              <a:rPr lang="en-ZA" sz="1500" b="1" dirty="0"/>
              <a:t>Result 4:</a:t>
            </a:r>
            <a:r>
              <a:rPr lang="en-ZA" sz="1500" dirty="0"/>
              <a:t>  Efficiency of regional transport corridors improved</a:t>
            </a:r>
          </a:p>
          <a:p>
            <a:endParaRPr lang="en-ZA" sz="1500" dirty="0"/>
          </a:p>
          <a:p>
            <a:endParaRPr lang="en-ZA" sz="1500" dirty="0"/>
          </a:p>
          <a:p>
            <a:endParaRPr lang="en-ZA" sz="1500" dirty="0"/>
          </a:p>
          <a:p>
            <a:r>
              <a:rPr lang="en-ZA" dirty="0"/>
              <a:t>Link to WTO Trade Facilitation Agreement commitments?</a:t>
            </a:r>
          </a:p>
          <a:p>
            <a:endParaRPr lang="en-GB" sz="1500" dirty="0"/>
          </a:p>
        </p:txBody>
      </p:sp>
    </p:spTree>
    <p:extLst>
      <p:ext uri="{BB962C8B-B14F-4D97-AF65-F5344CB8AC3E}">
        <p14:creationId xmlns:p14="http://schemas.microsoft.com/office/powerpoint/2010/main" val="997789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2C9BF-0B14-DF41-A94C-4923E1015B8F}"/>
              </a:ext>
            </a:extLst>
          </p:cNvPr>
          <p:cNvSpPr>
            <a:spLocks noGrp="1"/>
          </p:cNvSpPr>
          <p:nvPr>
            <p:ph type="title"/>
          </p:nvPr>
        </p:nvSpPr>
        <p:spPr>
          <a:xfrm>
            <a:off x="432000" y="274638"/>
            <a:ext cx="8280000" cy="994122"/>
          </a:xfrm>
        </p:spPr>
        <p:txBody>
          <a:bodyPr>
            <a:noAutofit/>
          </a:bodyPr>
          <a:lstStyle/>
          <a:p>
            <a:r>
              <a:rPr lang="en-US" sz="3200" dirty="0"/>
              <a:t>Barriers to intra-Africa trade: Border post congestion - Lusaka Times 3 December 2018</a:t>
            </a:r>
          </a:p>
        </p:txBody>
      </p:sp>
      <p:pic>
        <p:nvPicPr>
          <p:cNvPr id="4" name="Content Placeholder 3">
            <a:extLst>
              <a:ext uri="{FF2B5EF4-FFF2-40B4-BE49-F238E27FC236}">
                <a16:creationId xmlns:a16="http://schemas.microsoft.com/office/drawing/2014/main" id="{6A84BCA3-EDC2-D44C-A5E2-98DC4D85E47A}"/>
              </a:ext>
            </a:extLst>
          </p:cNvPr>
          <p:cNvPicPr>
            <a:picLocks noGrp="1" noChangeAspect="1"/>
          </p:cNvPicPr>
          <p:nvPr>
            <p:ph idx="1"/>
          </p:nvPr>
        </p:nvPicPr>
        <p:blipFill>
          <a:blip r:embed="rId2"/>
          <a:stretch>
            <a:fillRect/>
          </a:stretch>
        </p:blipFill>
        <p:spPr>
          <a:xfrm>
            <a:off x="4565650" y="3647281"/>
            <a:ext cx="12700" cy="12700"/>
          </a:xfrm>
          <a:prstGeom prst="rect">
            <a:avLst/>
          </a:prstGeom>
        </p:spPr>
      </p:pic>
      <p:pic>
        <p:nvPicPr>
          <p:cNvPr id="6" name="Picture 5">
            <a:extLst>
              <a:ext uri="{FF2B5EF4-FFF2-40B4-BE49-F238E27FC236}">
                <a16:creationId xmlns:a16="http://schemas.microsoft.com/office/drawing/2014/main" id="{498E7EBB-607E-074A-8197-2FDC992BC12C}"/>
              </a:ext>
            </a:extLst>
          </p:cNvPr>
          <p:cNvPicPr>
            <a:picLocks noChangeAspect="1"/>
          </p:cNvPicPr>
          <p:nvPr/>
        </p:nvPicPr>
        <p:blipFill>
          <a:blip r:embed="rId3"/>
          <a:stretch>
            <a:fillRect/>
          </a:stretch>
        </p:blipFill>
        <p:spPr>
          <a:xfrm>
            <a:off x="741225" y="1286690"/>
            <a:ext cx="8392067" cy="5149687"/>
          </a:xfrm>
          <a:prstGeom prst="rect">
            <a:avLst/>
          </a:prstGeom>
        </p:spPr>
      </p:pic>
    </p:spTree>
    <p:extLst>
      <p:ext uri="{BB962C8B-B14F-4D97-AF65-F5344CB8AC3E}">
        <p14:creationId xmlns:p14="http://schemas.microsoft.com/office/powerpoint/2010/main" val="71940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B5C1-DA02-ED47-9959-5E12ED1637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463342-8D33-FB40-A295-D53C99A9B13C}"/>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6E438983-89B3-2F48-8E98-3FC16013F41B}"/>
              </a:ext>
            </a:extLst>
          </p:cNvPr>
          <p:cNvSpPr>
            <a:spLocks noChangeArrowheads="1"/>
          </p:cNvSpPr>
          <p:nvPr/>
        </p:nvSpPr>
        <p:spPr bwMode="auto">
          <a:xfrm flipV="1">
            <a:off x="-3686556" y="-10031418"/>
            <a:ext cx="6263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cid:16b0316645a2894fe781">
            <a:extLst>
              <a:ext uri="{FF2B5EF4-FFF2-40B4-BE49-F238E27FC236}">
                <a16:creationId xmlns:a16="http://schemas.microsoft.com/office/drawing/2014/main" id="{49232E11-9DED-104C-8D7F-BD3268B38C5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40244"/>
            <a:ext cx="9144000" cy="758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6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AE61-D99B-499B-BE93-4F1D90CFB4F6}"/>
              </a:ext>
            </a:extLst>
          </p:cNvPr>
          <p:cNvSpPr>
            <a:spLocks noGrp="1"/>
          </p:cNvSpPr>
          <p:nvPr>
            <p:ph type="title"/>
          </p:nvPr>
        </p:nvSpPr>
        <p:spPr/>
        <p:txBody>
          <a:bodyPr/>
          <a:lstStyle/>
          <a:p>
            <a:r>
              <a:rPr lang="en-GB" dirty="0"/>
              <a:t>Continental Free Trade Area (CFTA)</a:t>
            </a:r>
          </a:p>
        </p:txBody>
      </p:sp>
      <p:pic>
        <p:nvPicPr>
          <p:cNvPr id="4" name="Content Placeholder 3">
            <a:extLst>
              <a:ext uri="{FF2B5EF4-FFF2-40B4-BE49-F238E27FC236}">
                <a16:creationId xmlns:a16="http://schemas.microsoft.com/office/drawing/2014/main" id="{F7F150DC-EFE1-4D54-B326-03525816E8C8}"/>
              </a:ext>
            </a:extLst>
          </p:cNvPr>
          <p:cNvPicPr>
            <a:picLocks noGrp="1" noChangeAspect="1"/>
          </p:cNvPicPr>
          <p:nvPr>
            <p:ph idx="1"/>
          </p:nvPr>
        </p:nvPicPr>
        <p:blipFill>
          <a:blip r:embed="rId2"/>
          <a:stretch>
            <a:fillRect/>
          </a:stretch>
        </p:blipFill>
        <p:spPr>
          <a:xfrm>
            <a:off x="0" y="1430568"/>
            <a:ext cx="3515072" cy="3515072"/>
          </a:xfrm>
          <a:prstGeom prst="rect">
            <a:avLst/>
          </a:prstGeom>
        </p:spPr>
      </p:pic>
      <p:sp>
        <p:nvSpPr>
          <p:cNvPr id="5" name="TextBox 4">
            <a:extLst>
              <a:ext uri="{FF2B5EF4-FFF2-40B4-BE49-F238E27FC236}">
                <a16:creationId xmlns:a16="http://schemas.microsoft.com/office/drawing/2014/main" id="{A6F2B9E5-3989-4876-8D04-421F48CE50A8}"/>
              </a:ext>
            </a:extLst>
          </p:cNvPr>
          <p:cNvSpPr txBox="1"/>
          <p:nvPr/>
        </p:nvSpPr>
        <p:spPr>
          <a:xfrm>
            <a:off x="3515072" y="980728"/>
            <a:ext cx="5665440" cy="7248138"/>
          </a:xfrm>
          <a:prstGeom prst="rect">
            <a:avLst/>
          </a:prstGeom>
          <a:noFill/>
        </p:spPr>
        <p:txBody>
          <a:bodyPr wrap="square" rtlCol="0">
            <a:spAutoFit/>
          </a:bodyPr>
          <a:lstStyle/>
          <a:p>
            <a:r>
              <a:rPr lang="en-ZA" sz="2400" dirty="0">
                <a:latin typeface="Calibri Light" panose="020F0302020204030204" pitchFamily="34" charset="0"/>
                <a:cs typeface="Calibri Light" panose="020F0302020204030204" pitchFamily="34" charset="0"/>
              </a:rPr>
              <a:t>55 Member States of the African Union</a:t>
            </a:r>
          </a:p>
          <a:p>
            <a:endParaRPr lang="en-ZA" sz="2000" dirty="0">
              <a:latin typeface="Calibri Light" panose="020F0302020204030204" pitchFamily="34" charset="0"/>
              <a:cs typeface="Calibri Light" panose="020F0302020204030204" pitchFamily="34" charset="0"/>
            </a:endParaRPr>
          </a:p>
          <a:p>
            <a:r>
              <a:rPr lang="en-ZA" sz="2000" dirty="0">
                <a:latin typeface="Calibri Light" panose="020F0302020204030204" pitchFamily="34" charset="0"/>
                <a:cs typeface="Calibri Light" panose="020F0302020204030204" pitchFamily="34" charset="0"/>
              </a:rPr>
              <a:t>Key objective: boost intra-Africa trade</a:t>
            </a:r>
          </a:p>
          <a:p>
            <a:r>
              <a:rPr lang="en-ZA" sz="2000" dirty="0">
                <a:latin typeface="Calibri Light" panose="020F0302020204030204" pitchFamily="34" charset="0"/>
                <a:cs typeface="Calibri Light" panose="020F0302020204030204" pitchFamily="34" charset="0"/>
              </a:rPr>
              <a:t>Focus: industrial development</a:t>
            </a:r>
          </a:p>
          <a:p>
            <a:r>
              <a:rPr lang="en-ZA" sz="2000" dirty="0">
                <a:latin typeface="Calibri Light" panose="020F0302020204030204" pitchFamily="34" charset="0"/>
                <a:cs typeface="Calibri Light" panose="020F0302020204030204" pitchFamily="34" charset="0"/>
              </a:rPr>
              <a:t>Regional economic communities will continue to exist </a:t>
            </a:r>
          </a:p>
          <a:p>
            <a:endParaRPr lang="en-ZA" sz="2000" dirty="0">
              <a:latin typeface="Calibri Light" panose="020F0302020204030204" pitchFamily="34" charset="0"/>
              <a:cs typeface="Calibri Light" panose="020F0302020204030204" pitchFamily="34" charset="0"/>
            </a:endParaRPr>
          </a:p>
          <a:p>
            <a:r>
              <a:rPr lang="en-ZA" sz="2000" dirty="0">
                <a:latin typeface="Calibri Light" panose="020F0302020204030204" pitchFamily="34" charset="0"/>
                <a:cs typeface="Calibri Light" panose="020F0302020204030204" pitchFamily="34" charset="0"/>
              </a:rPr>
              <a:t>Agenda - Phase1</a:t>
            </a:r>
          </a:p>
          <a:p>
            <a:r>
              <a:rPr lang="en-ZA" sz="2000" dirty="0">
                <a:latin typeface="Calibri Light" panose="020F0302020204030204" pitchFamily="34" charset="0"/>
                <a:cs typeface="Calibri Light" panose="020F0302020204030204" pitchFamily="34" charset="0"/>
              </a:rPr>
              <a:t> - trade in goods (tariffs, rules of origin – still being negotiated</a:t>
            </a:r>
            <a:r>
              <a:rPr lang="is-IS" sz="2000" dirty="0">
                <a:latin typeface="Calibri Light" panose="020F0302020204030204" pitchFamily="34" charset="0"/>
                <a:cs typeface="Calibri Light" panose="020F0302020204030204" pitchFamily="34" charset="0"/>
              </a:rPr>
              <a:t>)</a:t>
            </a:r>
            <a:endParaRPr lang="en-ZA" sz="2000" dirty="0">
              <a:latin typeface="Calibri Light" panose="020F0302020204030204" pitchFamily="34" charset="0"/>
              <a:cs typeface="Calibri Light" panose="020F0302020204030204" pitchFamily="34" charset="0"/>
            </a:endParaRPr>
          </a:p>
          <a:p>
            <a:r>
              <a:rPr lang="en-ZA" sz="2000" dirty="0">
                <a:latin typeface="Calibri Light" panose="020F0302020204030204" pitchFamily="34" charset="0"/>
                <a:cs typeface="Calibri Light" panose="020F0302020204030204" pitchFamily="34" charset="0"/>
              </a:rPr>
              <a:t> - trade in services (</a:t>
            </a:r>
          </a:p>
          <a:p>
            <a:endParaRPr lang="en-ZA" sz="2000" dirty="0">
              <a:latin typeface="Calibri Light" panose="020F0302020204030204" pitchFamily="34" charset="0"/>
              <a:cs typeface="Calibri Light" panose="020F0302020204030204" pitchFamily="34" charset="0"/>
            </a:endParaRPr>
          </a:p>
          <a:p>
            <a:r>
              <a:rPr lang="en-ZA" sz="2000" dirty="0">
                <a:latin typeface="Calibri Light" panose="020F0302020204030204" pitchFamily="34" charset="0"/>
                <a:cs typeface="Calibri Light" panose="020F0302020204030204" pitchFamily="34" charset="0"/>
              </a:rPr>
              <a:t>Agenda - Phase 2</a:t>
            </a:r>
          </a:p>
          <a:p>
            <a:r>
              <a:rPr lang="en-ZA" sz="2000" dirty="0">
                <a:latin typeface="Calibri Light" panose="020F0302020204030204" pitchFamily="34" charset="0"/>
                <a:cs typeface="Calibri Light" panose="020F0302020204030204" pitchFamily="34" charset="0"/>
              </a:rPr>
              <a:t> - intellectual property</a:t>
            </a:r>
          </a:p>
          <a:p>
            <a:r>
              <a:rPr lang="en-ZA" sz="2000" dirty="0">
                <a:latin typeface="Calibri Light" panose="020F0302020204030204" pitchFamily="34" charset="0"/>
                <a:cs typeface="Calibri Light" panose="020F0302020204030204" pitchFamily="34" charset="0"/>
              </a:rPr>
              <a:t> - investment</a:t>
            </a:r>
          </a:p>
          <a:p>
            <a:r>
              <a:rPr lang="en-ZA" sz="2000" dirty="0">
                <a:latin typeface="Calibri Light" panose="020F0302020204030204" pitchFamily="34" charset="0"/>
                <a:cs typeface="Calibri Light" panose="020F0302020204030204" pitchFamily="34" charset="0"/>
              </a:rPr>
              <a:t> - competition policy</a:t>
            </a:r>
          </a:p>
          <a:p>
            <a:endParaRPr lang="en-ZA" sz="2000" dirty="0">
              <a:latin typeface="Calibri Light" panose="020F0302020204030204" pitchFamily="34" charset="0"/>
              <a:cs typeface="Calibri Light" panose="020F0302020204030204" pitchFamily="34" charset="0"/>
            </a:endParaRPr>
          </a:p>
          <a:p>
            <a:r>
              <a:rPr lang="en-ZA" sz="2000" dirty="0">
                <a:latin typeface="Calibri Light" panose="020F0302020204030204" pitchFamily="34" charset="0"/>
                <a:cs typeface="Calibri Light" panose="020F0302020204030204" pitchFamily="34" charset="0"/>
              </a:rPr>
              <a:t>CFTA will be launched in December 2017 (Framework Agreement, negotiations will continue)</a:t>
            </a:r>
          </a:p>
          <a:p>
            <a:endParaRPr lang="en-ZA" sz="2000" dirty="0"/>
          </a:p>
          <a:p>
            <a:endParaRPr lang="en-ZA" sz="1350" dirty="0"/>
          </a:p>
          <a:p>
            <a:endParaRPr lang="en-ZA" sz="1350" dirty="0"/>
          </a:p>
          <a:p>
            <a:endParaRPr lang="en-ZA" sz="1350" dirty="0"/>
          </a:p>
          <a:p>
            <a:endParaRPr lang="en-ZA" sz="1350" dirty="0"/>
          </a:p>
          <a:p>
            <a:endParaRPr lang="en-ZA" sz="1350" dirty="0"/>
          </a:p>
          <a:p>
            <a:endParaRPr lang="en-GB" sz="1350" dirty="0"/>
          </a:p>
        </p:txBody>
      </p:sp>
    </p:spTree>
    <p:extLst>
      <p:ext uri="{BB962C8B-B14F-4D97-AF65-F5344CB8AC3E}">
        <p14:creationId xmlns:p14="http://schemas.microsoft.com/office/powerpoint/2010/main" val="312866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74D4-02AA-4040-B931-5ADB3135AA3E}"/>
              </a:ext>
            </a:extLst>
          </p:cNvPr>
          <p:cNvSpPr>
            <a:spLocks noGrp="1"/>
          </p:cNvSpPr>
          <p:nvPr>
            <p:ph type="title"/>
          </p:nvPr>
        </p:nvSpPr>
        <p:spPr>
          <a:xfrm>
            <a:off x="432000" y="-243408"/>
            <a:ext cx="8280000" cy="1152128"/>
          </a:xfrm>
        </p:spPr>
        <p:txBody>
          <a:bodyPr/>
          <a:lstStyle/>
          <a:p>
            <a:r>
              <a:rPr lang="en-US" dirty="0"/>
              <a:t>African Continental Free Trade Area</a:t>
            </a:r>
          </a:p>
        </p:txBody>
      </p:sp>
      <p:sp>
        <p:nvSpPr>
          <p:cNvPr id="3" name="Content Placeholder 2">
            <a:extLst>
              <a:ext uri="{FF2B5EF4-FFF2-40B4-BE49-F238E27FC236}">
                <a16:creationId xmlns:a16="http://schemas.microsoft.com/office/drawing/2014/main" id="{21EE39FF-FEAA-0045-811C-191490873D4C}"/>
              </a:ext>
            </a:extLst>
          </p:cNvPr>
          <p:cNvSpPr>
            <a:spLocks noGrp="1"/>
          </p:cNvSpPr>
          <p:nvPr>
            <p:ph idx="1"/>
          </p:nvPr>
        </p:nvSpPr>
        <p:spPr>
          <a:xfrm>
            <a:off x="432000" y="908720"/>
            <a:ext cx="8280000" cy="5949280"/>
          </a:xfrm>
        </p:spPr>
        <p:txBody>
          <a:bodyPr>
            <a:normAutofit/>
          </a:bodyPr>
          <a:lstStyle/>
          <a:p>
            <a:r>
              <a:rPr lang="en-US" dirty="0"/>
              <a:t>What is the African Continental Free Trade Agreement (</a:t>
            </a:r>
            <a:r>
              <a:rPr lang="en-US" dirty="0" err="1"/>
              <a:t>AfCFTA</a:t>
            </a:r>
            <a:r>
              <a:rPr lang="en-US" dirty="0"/>
              <a:t>)?</a:t>
            </a:r>
          </a:p>
          <a:p>
            <a:r>
              <a:rPr lang="en-US" dirty="0"/>
              <a:t>Boosting intra-Africa trade – </a:t>
            </a:r>
            <a:r>
              <a:rPr lang="en-US" dirty="0" err="1"/>
              <a:t>AfCFTA</a:t>
            </a:r>
            <a:r>
              <a:rPr lang="en-US" dirty="0"/>
              <a:t> as a flagship African Union project </a:t>
            </a:r>
            <a:r>
              <a:rPr lang="en-US" i="1" dirty="0"/>
              <a:t>AND</a:t>
            </a:r>
            <a:r>
              <a:rPr lang="en-US" dirty="0"/>
              <a:t> a free trade area</a:t>
            </a:r>
          </a:p>
          <a:p>
            <a:r>
              <a:rPr lang="en-US" dirty="0"/>
              <a:t>Extra-ordinary Summit 21 March 2018 – </a:t>
            </a:r>
            <a:r>
              <a:rPr lang="en-US" dirty="0" err="1"/>
              <a:t>AfCFTA</a:t>
            </a:r>
            <a:r>
              <a:rPr lang="en-US" dirty="0"/>
              <a:t> Agreement presented for signature - </a:t>
            </a:r>
          </a:p>
          <a:p>
            <a:r>
              <a:rPr lang="en-US" dirty="0"/>
              <a:t>What has been achieved?</a:t>
            </a:r>
          </a:p>
          <a:p>
            <a:r>
              <a:rPr lang="en-US" dirty="0"/>
              <a:t>Important question: </a:t>
            </a:r>
            <a:r>
              <a:rPr lang="en-US" b="1" i="1" dirty="0"/>
              <a:t>When can we start trading under the </a:t>
            </a:r>
            <a:r>
              <a:rPr lang="en-US" b="1" i="1" dirty="0" err="1"/>
              <a:t>AfCFTA</a:t>
            </a:r>
            <a:r>
              <a:rPr lang="en-US" b="1" i="1" dirty="0"/>
              <a:t>?</a:t>
            </a:r>
          </a:p>
          <a:p>
            <a:endParaRPr lang="en-US" b="1" i="1" dirty="0"/>
          </a:p>
          <a:p>
            <a:pPr marL="0" indent="0">
              <a:buNone/>
            </a:pPr>
            <a:r>
              <a:rPr lang="en-US" i="1" dirty="0"/>
              <a:t>Reality Check: </a:t>
            </a:r>
            <a:r>
              <a:rPr lang="en-US" i="1" dirty="0" err="1"/>
              <a:t>i</a:t>
            </a:r>
            <a:r>
              <a:rPr lang="en-US" i="1" dirty="0"/>
              <a:t>) trade and tariffs vs non-tariff barriers</a:t>
            </a:r>
          </a:p>
          <a:p>
            <a:r>
              <a:rPr lang="en-US" i="1" dirty="0"/>
              <a:t>Ii) more than 50% of intra Africa trade is in SACU </a:t>
            </a:r>
          </a:p>
          <a:p>
            <a:endParaRPr lang="en-US"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07726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C8C2-BAC0-634D-97A4-1AF2AE22BAEB}"/>
              </a:ext>
            </a:extLst>
          </p:cNvPr>
          <p:cNvSpPr>
            <a:spLocks noGrp="1"/>
          </p:cNvSpPr>
          <p:nvPr>
            <p:ph type="title"/>
          </p:nvPr>
        </p:nvSpPr>
        <p:spPr/>
        <p:txBody>
          <a:bodyPr>
            <a:normAutofit fontScale="90000"/>
          </a:bodyPr>
          <a:lstStyle/>
          <a:p>
            <a:r>
              <a:rPr lang="en-US" dirty="0"/>
              <a:t>Intra-Africa trade – highly concentrated</a:t>
            </a:r>
          </a:p>
        </p:txBody>
      </p:sp>
      <p:pic>
        <p:nvPicPr>
          <p:cNvPr id="4" name="Content Placeholder 3">
            <a:extLst>
              <a:ext uri="{FF2B5EF4-FFF2-40B4-BE49-F238E27FC236}">
                <a16:creationId xmlns:a16="http://schemas.microsoft.com/office/drawing/2014/main" id="{DBB6766F-E0DA-D045-BD2C-8481943A6D4A}"/>
              </a:ext>
            </a:extLst>
          </p:cNvPr>
          <p:cNvPicPr>
            <a:picLocks noGrp="1" noChangeAspect="1"/>
          </p:cNvPicPr>
          <p:nvPr>
            <p:ph idx="1"/>
          </p:nvPr>
        </p:nvPicPr>
        <p:blipFill>
          <a:blip r:embed="rId2"/>
          <a:stretch>
            <a:fillRect/>
          </a:stretch>
        </p:blipFill>
        <p:spPr>
          <a:xfrm>
            <a:off x="3049984" y="1124743"/>
            <a:ext cx="5288172" cy="5725211"/>
          </a:xfrm>
          <a:prstGeom prst="rect">
            <a:avLst/>
          </a:prstGeom>
        </p:spPr>
      </p:pic>
      <p:sp>
        <p:nvSpPr>
          <p:cNvPr id="5" name="TextBox 4">
            <a:extLst>
              <a:ext uri="{FF2B5EF4-FFF2-40B4-BE49-F238E27FC236}">
                <a16:creationId xmlns:a16="http://schemas.microsoft.com/office/drawing/2014/main" id="{ED14D31E-22C5-3A42-A44D-CAABACF845EC}"/>
              </a:ext>
            </a:extLst>
          </p:cNvPr>
          <p:cNvSpPr txBox="1"/>
          <p:nvPr/>
        </p:nvSpPr>
        <p:spPr>
          <a:xfrm>
            <a:off x="432000" y="1916832"/>
            <a:ext cx="1331688" cy="6740307"/>
          </a:xfrm>
          <a:prstGeom prst="rect">
            <a:avLst/>
          </a:prstGeom>
          <a:noFill/>
        </p:spPr>
        <p:txBody>
          <a:bodyPr wrap="square" rtlCol="0">
            <a:spAutoFit/>
          </a:bodyPr>
          <a:lstStyle/>
          <a:p>
            <a:endParaRPr lang="en-US" dirty="0"/>
          </a:p>
          <a:p>
            <a:r>
              <a:rPr lang="en-US" dirty="0"/>
              <a:t>More than 50% of intra-trade takes place in SACU</a:t>
            </a:r>
          </a:p>
          <a:p>
            <a:endParaRPr lang="en-US" dirty="0"/>
          </a:p>
          <a:p>
            <a:endParaRPr lang="en-US" dirty="0"/>
          </a:p>
          <a:p>
            <a:r>
              <a:rPr lang="en-US" dirty="0"/>
              <a:t>More than 65% of intra-trade takes place in SADC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817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136464" cy="481580"/>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ZA" sz="4000" b="1" dirty="0">
                <a:solidFill>
                  <a:srgbClr val="86002D"/>
                </a:solidFill>
              </a:rPr>
              <a:t>Overview</a:t>
            </a:r>
          </a:p>
        </p:txBody>
      </p:sp>
      <p:sp>
        <p:nvSpPr>
          <p:cNvPr id="11" name="Content Placeholder 10"/>
          <p:cNvSpPr>
            <a:spLocks noGrp="1"/>
          </p:cNvSpPr>
          <p:nvPr>
            <p:ph sz="half" idx="2"/>
          </p:nvPr>
        </p:nvSpPr>
        <p:spPr>
          <a:xfrm>
            <a:off x="251520" y="908720"/>
            <a:ext cx="8892480" cy="5949280"/>
          </a:xfrm>
        </p:spPr>
        <p:txBody>
          <a:bodyPr>
            <a:normAutofit/>
          </a:bodyPr>
          <a:lstStyle/>
          <a:p>
            <a:endParaRPr lang="en-US" dirty="0">
              <a:latin typeface="+mn-lt"/>
            </a:endParaRPr>
          </a:p>
          <a:p>
            <a:r>
              <a:rPr lang="en-US" dirty="0">
                <a:cs typeface="Calibri Light" panose="020F0302020204030204" pitchFamily="34" charset="0"/>
              </a:rPr>
              <a:t>Why and how do Nations trade?</a:t>
            </a:r>
          </a:p>
          <a:p>
            <a:r>
              <a:rPr lang="en-US" dirty="0">
                <a:cs typeface="Calibri Light" panose="020F0302020204030204" pitchFamily="34" charset="0"/>
              </a:rPr>
              <a:t>Trade in the 21</a:t>
            </a:r>
            <a:r>
              <a:rPr lang="en-US" baseline="30000" dirty="0">
                <a:cs typeface="Calibri Light" panose="020F0302020204030204" pitchFamily="34" charset="0"/>
              </a:rPr>
              <a:t>st</a:t>
            </a:r>
            <a:r>
              <a:rPr lang="en-US" dirty="0">
                <a:cs typeface="Calibri Light" panose="020F0302020204030204" pitchFamily="34" charset="0"/>
              </a:rPr>
              <a:t> Century</a:t>
            </a:r>
          </a:p>
          <a:p>
            <a:r>
              <a:rPr lang="en-US" dirty="0">
                <a:cs typeface="Calibri Light" panose="020F0302020204030204" pitchFamily="34" charset="0"/>
              </a:rPr>
              <a:t>Trade Policy Instruments</a:t>
            </a:r>
            <a:r>
              <a:rPr lang="en-GB" dirty="0">
                <a:cs typeface="Calibri Light" panose="020F0302020204030204" pitchFamily="34" charset="0"/>
              </a:rPr>
              <a:t> </a:t>
            </a:r>
          </a:p>
          <a:p>
            <a:r>
              <a:rPr lang="en-GB" dirty="0">
                <a:cs typeface="Calibri Light" panose="020F0302020204030204" pitchFamily="34" charset="0"/>
              </a:rPr>
              <a:t>Multilateral Trade Governance</a:t>
            </a:r>
          </a:p>
          <a:p>
            <a:r>
              <a:rPr lang="en-GB" dirty="0">
                <a:cs typeface="Calibri Light" panose="020F0302020204030204" pitchFamily="34" charset="0"/>
              </a:rPr>
              <a:t>Regional Trade Governance &amp; Integration</a:t>
            </a:r>
          </a:p>
          <a:p>
            <a:r>
              <a:rPr lang="en-GB" dirty="0">
                <a:cs typeface="Calibri Light" panose="020F0302020204030204" pitchFamily="34" charset="0"/>
              </a:rPr>
              <a:t>Current Trade Negotiations Overview</a:t>
            </a:r>
          </a:p>
          <a:p>
            <a:r>
              <a:rPr lang="en-GB" dirty="0">
                <a:cs typeface="Calibri Light" panose="020F0302020204030204" pitchFamily="34" charset="0"/>
              </a:rPr>
              <a:t>Domestic Trade Governance </a:t>
            </a:r>
          </a:p>
          <a:p>
            <a:pPr marL="0" indent="0">
              <a:buNone/>
            </a:pPr>
            <a:endParaRPr lang="en-GB" dirty="0">
              <a:cs typeface="Calibri Light" panose="020F0302020204030204" pitchFamily="34" charset="0"/>
            </a:endParaRPr>
          </a:p>
          <a:p>
            <a:r>
              <a:rPr lang="en-GB" dirty="0">
                <a:cs typeface="Calibri Light" panose="020F0302020204030204" pitchFamily="34" charset="0"/>
              </a:rPr>
              <a:t>What happens after Brexit and AGOA?</a:t>
            </a:r>
          </a:p>
          <a:p>
            <a:endParaRPr lang="en-ZA" dirty="0">
              <a:latin typeface="Calibri Light" panose="020F0302020204030204" pitchFamily="34" charset="0"/>
            </a:endParaRPr>
          </a:p>
        </p:txBody>
      </p:sp>
    </p:spTree>
    <p:extLst>
      <p:ext uri="{BB962C8B-B14F-4D97-AF65-F5344CB8AC3E}">
        <p14:creationId xmlns:p14="http://schemas.microsoft.com/office/powerpoint/2010/main" val="224769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97EC-0115-CD4D-B9CB-F8987A53E9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F4642-1277-4F49-9AE9-B75643B7CA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F78E4D-4CB7-534C-8EE8-8BBFBD9D7794}"/>
              </a:ext>
            </a:extLst>
          </p:cNvPr>
          <p:cNvPicPr>
            <a:picLocks noChangeAspect="1"/>
          </p:cNvPicPr>
          <p:nvPr/>
        </p:nvPicPr>
        <p:blipFill>
          <a:blip r:embed="rId2"/>
          <a:stretch>
            <a:fillRect/>
          </a:stretch>
        </p:blipFill>
        <p:spPr>
          <a:xfrm>
            <a:off x="397276" y="158750"/>
            <a:ext cx="8156174" cy="6699250"/>
          </a:xfrm>
          <a:prstGeom prst="rect">
            <a:avLst/>
          </a:prstGeom>
        </p:spPr>
      </p:pic>
    </p:spTree>
    <p:extLst>
      <p:ext uri="{BB962C8B-B14F-4D97-AF65-F5344CB8AC3E}">
        <p14:creationId xmlns:p14="http://schemas.microsoft.com/office/powerpoint/2010/main" val="459970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84" y="188640"/>
            <a:ext cx="8360487" cy="1440160"/>
          </a:xfrm>
        </p:spPr>
        <p:txBody>
          <a:bodyPr>
            <a:normAutofit/>
          </a:bodyPr>
          <a:lstStyle/>
          <a:p>
            <a:r>
              <a:rPr lang="en-ZA" sz="3600" dirty="0"/>
              <a:t>What is the </a:t>
            </a:r>
            <a:r>
              <a:rPr lang="en-ZA" sz="3600" dirty="0" err="1"/>
              <a:t>AfCFTA</a:t>
            </a:r>
            <a:r>
              <a:rPr lang="en-ZA" sz="3600" dirty="0"/>
              <a:t>  - where do we stand?</a:t>
            </a:r>
          </a:p>
        </p:txBody>
      </p:sp>
      <p:sp>
        <p:nvSpPr>
          <p:cNvPr id="3" name="Content Placeholder 2"/>
          <p:cNvSpPr>
            <a:spLocks noGrp="1"/>
          </p:cNvSpPr>
          <p:nvPr>
            <p:ph idx="1"/>
          </p:nvPr>
        </p:nvSpPr>
        <p:spPr>
          <a:xfrm>
            <a:off x="459985" y="1628800"/>
            <a:ext cx="8936551" cy="5229200"/>
          </a:xfrm>
        </p:spPr>
        <p:txBody>
          <a:bodyPr>
            <a:normAutofit fontScale="70000" lnSpcReduction="20000"/>
          </a:bodyPr>
          <a:lstStyle/>
          <a:p>
            <a:pPr marL="0" indent="0">
              <a:buNone/>
            </a:pPr>
            <a:endParaRPr lang="en-ZA" sz="3100" b="1" dirty="0"/>
          </a:p>
          <a:p>
            <a:r>
              <a:rPr lang="en-ZA" sz="3100" dirty="0"/>
              <a:t>Comprehensive agenda (more than a traditional free trade agreement)</a:t>
            </a:r>
          </a:p>
          <a:p>
            <a:r>
              <a:rPr lang="en-ZA" sz="3100" dirty="0"/>
              <a:t>Aim: Boosting intra-African trade, Integration &amp; development</a:t>
            </a:r>
          </a:p>
          <a:p>
            <a:pPr marL="0" indent="0">
              <a:buNone/>
            </a:pPr>
            <a:endParaRPr lang="en-ZA" sz="3100" dirty="0"/>
          </a:p>
          <a:p>
            <a:r>
              <a:rPr lang="en-ZA" sz="3100" dirty="0"/>
              <a:t>Negotiations under AU Commission -  but are Member-driven</a:t>
            </a:r>
          </a:p>
          <a:p>
            <a:pPr marL="0" indent="0">
              <a:buNone/>
            </a:pPr>
            <a:endParaRPr lang="en-ZA" sz="3100" dirty="0"/>
          </a:p>
          <a:p>
            <a:r>
              <a:rPr lang="en-ZA" sz="3100" dirty="0"/>
              <a:t>Two phases of negotiations: </a:t>
            </a:r>
            <a:r>
              <a:rPr lang="en-ZA" sz="3100" dirty="0">
                <a:sym typeface="Wingdings" panose="05000000000000000000" pitchFamily="2" charset="2"/>
              </a:rPr>
              <a:t>(</a:t>
            </a:r>
            <a:r>
              <a:rPr lang="en-ZA" sz="3100" dirty="0" err="1">
                <a:sym typeface="Wingdings" panose="05000000000000000000" pitchFamily="2" charset="2"/>
              </a:rPr>
              <a:t>i</a:t>
            </a:r>
            <a:r>
              <a:rPr lang="en-ZA" sz="3100" dirty="0">
                <a:sym typeface="Wingdings" panose="05000000000000000000" pitchFamily="2" charset="2"/>
              </a:rPr>
              <a:t>) G</a:t>
            </a:r>
            <a:r>
              <a:rPr lang="en-ZA" sz="3100" dirty="0"/>
              <a:t>oods and services  - priority sectors  - financial services communication, transport, tourism, professional services</a:t>
            </a:r>
          </a:p>
          <a:p>
            <a:pPr marL="0" indent="0">
              <a:buNone/>
            </a:pPr>
            <a:r>
              <a:rPr lang="en-ZA" sz="3100" dirty="0"/>
              <a:t>     (ii) Investment, Competition &amp; Intellectual Property</a:t>
            </a:r>
          </a:p>
          <a:p>
            <a:r>
              <a:rPr lang="en-ZA" sz="3100" dirty="0"/>
              <a:t>No supra-national institutions -- but a unique Secretariat  (to be hosted by Ghana)</a:t>
            </a:r>
          </a:p>
          <a:p>
            <a:r>
              <a:rPr lang="en-ZA" sz="3100" dirty="0"/>
              <a:t>Regional Economic Communities (EAC, COMESA, ECOWAS, SADC…) &amp; existing trade regimes (Tripartite FTA) </a:t>
            </a:r>
            <a:r>
              <a:rPr lang="en-ZA" sz="3100" b="1" dirty="0"/>
              <a:t>continue as before</a:t>
            </a:r>
          </a:p>
          <a:p>
            <a:endParaRPr lang="en-ZA" sz="3100" b="1" dirty="0"/>
          </a:p>
          <a:p>
            <a:r>
              <a:rPr lang="en-ZA" sz="3100" dirty="0"/>
              <a:t>Implementation involves legal obligations between &amp; within the State Parties</a:t>
            </a:r>
          </a:p>
          <a:p>
            <a:endParaRPr lang="en-ZA" dirty="0"/>
          </a:p>
        </p:txBody>
      </p:sp>
    </p:spTree>
    <p:extLst>
      <p:ext uri="{BB962C8B-B14F-4D97-AF65-F5344CB8AC3E}">
        <p14:creationId xmlns:p14="http://schemas.microsoft.com/office/powerpoint/2010/main" val="298041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538107" cy="504056"/>
          </a:xfrm>
        </p:spPr>
        <p:txBody>
          <a:bodyPr>
            <a:normAutofit fontScale="90000"/>
          </a:bodyPr>
          <a:lstStyle/>
          <a:p>
            <a:r>
              <a:rPr lang="en-ZA" b="1" dirty="0"/>
              <a:t/>
            </a:r>
            <a:br>
              <a:rPr lang="en-ZA" b="1" dirty="0"/>
            </a:br>
            <a:r>
              <a:rPr lang="en-ZA" b="1" dirty="0" err="1"/>
              <a:t>AfCFTA</a:t>
            </a:r>
            <a:r>
              <a:rPr lang="en-ZA" b="1" dirty="0"/>
              <a:t> Design</a:t>
            </a:r>
            <a:br>
              <a:rPr lang="en-ZA" b="1" dirty="0"/>
            </a:br>
            <a:endParaRPr lang="en-ZA" dirty="0"/>
          </a:p>
        </p:txBody>
      </p:sp>
      <p:sp>
        <p:nvSpPr>
          <p:cNvPr id="3" name="Content Placeholder 2"/>
          <p:cNvSpPr>
            <a:spLocks noGrp="1"/>
          </p:cNvSpPr>
          <p:nvPr>
            <p:ph idx="1"/>
          </p:nvPr>
        </p:nvSpPr>
        <p:spPr>
          <a:xfrm>
            <a:off x="354373" y="1052736"/>
            <a:ext cx="8538107" cy="5472608"/>
          </a:xfrm>
        </p:spPr>
        <p:txBody>
          <a:bodyPr>
            <a:normAutofit/>
          </a:bodyPr>
          <a:lstStyle/>
          <a:p>
            <a:endParaRPr lang="en-ZA" sz="3100" b="1" dirty="0"/>
          </a:p>
          <a:p>
            <a:endParaRPr lang="en-ZA" dirty="0"/>
          </a:p>
        </p:txBody>
      </p:sp>
      <p:pic>
        <p:nvPicPr>
          <p:cNvPr id="6" name="Picture 5">
            <a:extLst>
              <a:ext uri="{FF2B5EF4-FFF2-40B4-BE49-F238E27FC236}">
                <a16:creationId xmlns:a16="http://schemas.microsoft.com/office/drawing/2014/main" id="{D8F1D8B9-C195-4D2D-A1C0-5759A46F6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777395"/>
            <a:ext cx="8538106" cy="5713324"/>
          </a:xfrm>
          <a:prstGeom prst="rect">
            <a:avLst/>
          </a:prstGeom>
        </p:spPr>
      </p:pic>
    </p:spTree>
    <p:extLst>
      <p:ext uri="{BB962C8B-B14F-4D97-AF65-F5344CB8AC3E}">
        <p14:creationId xmlns:p14="http://schemas.microsoft.com/office/powerpoint/2010/main" val="26281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9512" y="211116"/>
            <a:ext cx="8784976" cy="697604"/>
          </a:xfrm>
          <a:noFill/>
          <a:ln>
            <a:noFill/>
          </a:ln>
          <a:effectLst/>
        </p:spPr>
        <p:style>
          <a:lnRef idx="1">
            <a:schemeClr val="dk1"/>
          </a:lnRef>
          <a:fillRef idx="2">
            <a:schemeClr val="dk1"/>
          </a:fillRef>
          <a:effectRef idx="1">
            <a:schemeClr val="dk1"/>
          </a:effectRef>
          <a:fontRef idx="minor">
            <a:schemeClr val="dk1"/>
          </a:fontRef>
        </p:style>
        <p:txBody>
          <a:bodyPr>
            <a:noAutofit/>
          </a:bodyPr>
          <a:lstStyle/>
          <a:p>
            <a:r>
              <a:rPr lang="en-US" sz="3200" dirty="0"/>
              <a:t>Current Trade Negotiations Overview</a:t>
            </a:r>
            <a:endParaRPr lang="en-ZA" sz="3200" dirty="0">
              <a:solidFill>
                <a:srgbClr val="86002D"/>
              </a:solidFill>
            </a:endParaRPr>
          </a:p>
        </p:txBody>
      </p:sp>
      <p:sp>
        <p:nvSpPr>
          <p:cNvPr id="11" name="Content Placeholder 10"/>
          <p:cNvSpPr>
            <a:spLocks noGrp="1"/>
          </p:cNvSpPr>
          <p:nvPr>
            <p:ph sz="half" idx="2"/>
          </p:nvPr>
        </p:nvSpPr>
        <p:spPr>
          <a:xfrm>
            <a:off x="251520" y="980728"/>
            <a:ext cx="8712968" cy="5666156"/>
          </a:xfrm>
        </p:spPr>
        <p:txBody>
          <a:bodyPr>
            <a:normAutofit fontScale="92500" lnSpcReduction="20000"/>
          </a:bodyPr>
          <a:lstStyle/>
          <a:p>
            <a:r>
              <a:rPr lang="en-US" dirty="0">
                <a:cs typeface="Calibri Light" panose="020F0302020204030204" pitchFamily="34" charset="0"/>
              </a:rPr>
              <a:t>RSA cannot negotiate goods agreements unilaterally (SACU </a:t>
            </a:r>
            <a:r>
              <a:rPr lang="en-US" dirty="0" err="1">
                <a:cs typeface="Calibri Light" panose="020F0302020204030204" pitchFamily="34" charset="0"/>
              </a:rPr>
              <a:t>memebrship</a:t>
            </a:r>
            <a:r>
              <a:rPr lang="en-US" dirty="0">
                <a:cs typeface="Calibri Light" panose="020F0302020204030204" pitchFamily="34" charset="0"/>
              </a:rPr>
              <a:t>)</a:t>
            </a:r>
          </a:p>
          <a:p>
            <a:r>
              <a:rPr lang="en-US" dirty="0">
                <a:cs typeface="Calibri Light" panose="020F0302020204030204" pitchFamily="34" charset="0"/>
              </a:rPr>
              <a:t>SACU a very important destination of SA goods &amp; services</a:t>
            </a:r>
          </a:p>
          <a:p>
            <a:r>
              <a:rPr lang="en-US" dirty="0" err="1">
                <a:cs typeface="Calibri Light" panose="020F0302020204030204" pitchFamily="34" charset="0"/>
              </a:rPr>
              <a:t>AfCFTA</a:t>
            </a:r>
            <a:r>
              <a:rPr lang="en-US" dirty="0">
                <a:cs typeface="Calibri Light" panose="020F0302020204030204" pitchFamily="34" charset="0"/>
              </a:rPr>
              <a:t>: Still to complete Negotiations re Tariffs &amp; </a:t>
            </a:r>
            <a:r>
              <a:rPr lang="en-US" dirty="0" err="1">
                <a:cs typeface="Calibri Light" panose="020F0302020204030204" pitchFamily="34" charset="0"/>
              </a:rPr>
              <a:t>RoO</a:t>
            </a:r>
            <a:endParaRPr lang="en-US" dirty="0">
              <a:cs typeface="Calibri Light" panose="020F0302020204030204" pitchFamily="34" charset="0"/>
            </a:endParaRPr>
          </a:p>
          <a:p>
            <a:r>
              <a:rPr lang="en-US" dirty="0">
                <a:cs typeface="Calibri Light" panose="020F0302020204030204" pitchFamily="34" charset="0"/>
              </a:rPr>
              <a:t>TFTA: Tariff offer only from Kenya</a:t>
            </a:r>
          </a:p>
          <a:p>
            <a:r>
              <a:rPr lang="en-US" dirty="0">
                <a:cs typeface="Calibri Light" panose="020F0302020204030204" pitchFamily="34" charset="0"/>
              </a:rPr>
              <a:t>TFTA acquis preserves REC obligations &amp; TFTAs</a:t>
            </a:r>
          </a:p>
          <a:p>
            <a:r>
              <a:rPr lang="en-US" dirty="0">
                <a:cs typeface="Calibri Light" panose="020F0302020204030204" pitchFamily="34" charset="0"/>
              </a:rPr>
              <a:t>Ditto in </a:t>
            </a:r>
            <a:r>
              <a:rPr lang="en-US" dirty="0" err="1">
                <a:cs typeface="Calibri Light" panose="020F0302020204030204" pitchFamily="34" charset="0"/>
              </a:rPr>
              <a:t>AfCFTA</a:t>
            </a:r>
            <a:endParaRPr lang="en-US" dirty="0">
              <a:cs typeface="Calibri Light" panose="020F0302020204030204" pitchFamily="34" charset="0"/>
            </a:endParaRPr>
          </a:p>
          <a:p>
            <a:r>
              <a:rPr lang="en-US" dirty="0" err="1">
                <a:cs typeface="Calibri Light" panose="020F0302020204030204" pitchFamily="34" charset="0"/>
              </a:rPr>
              <a:t>AfCFTA</a:t>
            </a:r>
            <a:r>
              <a:rPr lang="en-US" dirty="0">
                <a:cs typeface="Calibri Light" panose="020F0302020204030204" pitchFamily="34" charset="0"/>
              </a:rPr>
              <a:t> Phase II in 2020: Invest, IP, Competition</a:t>
            </a:r>
          </a:p>
          <a:p>
            <a:r>
              <a:rPr lang="en-US" dirty="0">
                <a:cs typeface="Calibri Light" panose="020F0302020204030204" pitchFamily="34" charset="0"/>
              </a:rPr>
              <a:t>WTO: Doha Round in limbo, Trade Facilitation Agreement in force, Fisheries subsidies, next Ministerial in Kazakhstan, E-commerce is controversial, Consensus rule revisited? </a:t>
            </a:r>
          </a:p>
          <a:p>
            <a:r>
              <a:rPr lang="en-US" dirty="0">
                <a:cs typeface="Calibri Light" panose="020F0302020204030204" pitchFamily="34" charset="0"/>
              </a:rPr>
              <a:t>Brexit: Roll-over agreement with UK on 12 Sept. 2019</a:t>
            </a:r>
          </a:p>
          <a:p>
            <a:r>
              <a:rPr lang="en-US" dirty="0">
                <a:cs typeface="Calibri Light" panose="020F0302020204030204" pitchFamily="34" charset="0"/>
              </a:rPr>
              <a:t>EFTA review</a:t>
            </a:r>
          </a:p>
          <a:p>
            <a:r>
              <a:rPr lang="en-US" dirty="0">
                <a:cs typeface="Calibri Light" panose="020F0302020204030204" pitchFamily="34" charset="0"/>
              </a:rPr>
              <a:t>SACU review?</a:t>
            </a:r>
            <a:endParaRPr lang="en-ZA" dirty="0">
              <a:cs typeface="Calibri Light" panose="020F0302020204030204" pitchFamily="34" charset="0"/>
            </a:endParaRPr>
          </a:p>
        </p:txBody>
      </p:sp>
    </p:spTree>
    <p:extLst>
      <p:ext uri="{BB962C8B-B14F-4D97-AF65-F5344CB8AC3E}">
        <p14:creationId xmlns:p14="http://schemas.microsoft.com/office/powerpoint/2010/main" val="2678767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67544" y="211116"/>
            <a:ext cx="8064456" cy="769612"/>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ZA" sz="4000" dirty="0">
                <a:solidFill>
                  <a:srgbClr val="86002D"/>
                </a:solidFill>
              </a:rPr>
              <a:t>What happens after Brexit and AGOA?</a:t>
            </a:r>
          </a:p>
        </p:txBody>
      </p:sp>
      <p:sp>
        <p:nvSpPr>
          <p:cNvPr id="11" name="Content Placeholder 10"/>
          <p:cNvSpPr>
            <a:spLocks noGrp="1"/>
          </p:cNvSpPr>
          <p:nvPr>
            <p:ph sz="half" idx="2"/>
          </p:nvPr>
        </p:nvSpPr>
        <p:spPr>
          <a:xfrm>
            <a:off x="467544" y="1124744"/>
            <a:ext cx="8496944" cy="5522140"/>
          </a:xfrm>
        </p:spPr>
        <p:txBody>
          <a:bodyPr>
            <a:normAutofit/>
          </a:bodyPr>
          <a:lstStyle/>
          <a:p>
            <a:r>
              <a:rPr lang="en-US" dirty="0">
                <a:cs typeface="Calibri Light" panose="020F0302020204030204" pitchFamily="34" charset="0"/>
              </a:rPr>
              <a:t>The roll-over Agreement with UK (12 Sept 2019) secures uninterrupted SADC EPA preferences for goods</a:t>
            </a:r>
          </a:p>
          <a:p>
            <a:r>
              <a:rPr lang="en-US" dirty="0">
                <a:cs typeface="Calibri Light" panose="020F0302020204030204" pitchFamily="34" charset="0"/>
              </a:rPr>
              <a:t>It contains 2 scenarios --- not new benefits</a:t>
            </a:r>
          </a:p>
          <a:p>
            <a:r>
              <a:rPr lang="en-US" dirty="0">
                <a:cs typeface="Calibri Light" panose="020F0302020204030204" pitchFamily="34" charset="0"/>
              </a:rPr>
              <a:t>What will happen on 31 oct. 2019 re Brexit?</a:t>
            </a:r>
          </a:p>
          <a:p>
            <a:r>
              <a:rPr lang="en-US" dirty="0">
                <a:cs typeface="Calibri Light" panose="020F0302020204030204" pitchFamily="34" charset="0"/>
              </a:rPr>
              <a:t>Hard Brexit: Tough trade conditions under WTO rules</a:t>
            </a:r>
          </a:p>
          <a:p>
            <a:r>
              <a:rPr lang="en-US" dirty="0">
                <a:cs typeface="Calibri Light" panose="020F0302020204030204" pitchFamily="34" charset="0"/>
              </a:rPr>
              <a:t>An orderly Brexit provides  2 years transition, no disruption &amp; time to strike a long-term deal</a:t>
            </a:r>
          </a:p>
          <a:p>
            <a:r>
              <a:rPr lang="en-US" dirty="0">
                <a:cs typeface="Calibri Light" panose="020F0302020204030204" pitchFamily="34" charset="0"/>
              </a:rPr>
              <a:t>AGOA preferences are not reciprocal and vital for many</a:t>
            </a:r>
          </a:p>
          <a:p>
            <a:r>
              <a:rPr lang="en-US" dirty="0">
                <a:cs typeface="Calibri Light" panose="020F0302020204030204" pitchFamily="34" charset="0"/>
              </a:rPr>
              <a:t>AGOA ends in 2025</a:t>
            </a:r>
          </a:p>
          <a:p>
            <a:r>
              <a:rPr lang="en-US" dirty="0">
                <a:cs typeface="Calibri Light" panose="020F0302020204030204" pitchFamily="34" charset="0"/>
              </a:rPr>
              <a:t>US wants specific bilateral trade agreements in Africa </a:t>
            </a:r>
          </a:p>
          <a:p>
            <a:r>
              <a:rPr lang="en-US" dirty="0">
                <a:cs typeface="Calibri Light" panose="020F0302020204030204" pitchFamily="34" charset="0"/>
              </a:rPr>
              <a:t>What is Parliament’s role? Art 231 Constitution. </a:t>
            </a:r>
          </a:p>
          <a:p>
            <a:endParaRPr lang="en-ZA" dirty="0">
              <a:latin typeface="Calibri Light" panose="020F0302020204030204" pitchFamily="34" charset="0"/>
            </a:endParaRPr>
          </a:p>
        </p:txBody>
      </p:sp>
    </p:spTree>
    <p:extLst>
      <p:ext uri="{BB962C8B-B14F-4D97-AF65-F5344CB8AC3E}">
        <p14:creationId xmlns:p14="http://schemas.microsoft.com/office/powerpoint/2010/main" val="331160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C612-E8F0-894A-806C-FE58D81268F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1C1A6C9-CA45-9945-BB1C-972D083BB9CF}"/>
              </a:ext>
            </a:extLst>
          </p:cNvPr>
          <p:cNvSpPr>
            <a:spLocks noGrp="1"/>
          </p:cNvSpPr>
          <p:nvPr>
            <p:ph idx="1"/>
          </p:nvPr>
        </p:nvSpPr>
        <p:spPr/>
        <p:txBody>
          <a:bodyPr/>
          <a:lstStyle/>
          <a:p>
            <a:r>
              <a:rPr lang="en-US" dirty="0" err="1"/>
              <a:t>AfCFTA</a:t>
            </a:r>
            <a:r>
              <a:rPr lang="en-US" dirty="0"/>
              <a:t> Booklet   </a:t>
            </a:r>
            <a:r>
              <a:rPr lang="en-US" dirty="0">
                <a:hlinkClick r:id="rId2"/>
              </a:rPr>
              <a:t>https://www.tralac.org/documents/resources/booklets/2757-tralac-afcfta-booklet-march-2019/file.html</a:t>
            </a:r>
            <a:endParaRPr lang="en-US" dirty="0"/>
          </a:p>
          <a:p>
            <a:endParaRPr lang="en-US" dirty="0"/>
          </a:p>
          <a:p>
            <a:r>
              <a:rPr lang="en-US" dirty="0"/>
              <a:t>Trade Explainer   - print copies provided (all trade acronyms are included)</a:t>
            </a:r>
          </a:p>
        </p:txBody>
      </p:sp>
    </p:spTree>
    <p:extLst>
      <p:ext uri="{BB962C8B-B14F-4D97-AF65-F5344CB8AC3E}">
        <p14:creationId xmlns:p14="http://schemas.microsoft.com/office/powerpoint/2010/main" val="81978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136464" cy="481580"/>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US" sz="4000" dirty="0">
                <a:solidFill>
                  <a:srgbClr val="86002D"/>
                </a:solidFill>
              </a:rPr>
              <a:t>Why and How do Nations Trade?</a:t>
            </a:r>
            <a:endParaRPr lang="en-ZA" sz="4000" dirty="0">
              <a:solidFill>
                <a:srgbClr val="86002D"/>
              </a:solidFill>
            </a:endParaRPr>
          </a:p>
        </p:txBody>
      </p:sp>
      <p:sp>
        <p:nvSpPr>
          <p:cNvPr id="11" name="Content Placeholder 10"/>
          <p:cNvSpPr>
            <a:spLocks noGrp="1"/>
          </p:cNvSpPr>
          <p:nvPr>
            <p:ph sz="half" idx="2"/>
          </p:nvPr>
        </p:nvSpPr>
        <p:spPr>
          <a:xfrm>
            <a:off x="179512" y="764704"/>
            <a:ext cx="8964488" cy="6093296"/>
          </a:xfrm>
        </p:spPr>
        <p:txBody>
          <a:bodyPr>
            <a:normAutofit fontScale="85000" lnSpcReduction="20000"/>
          </a:bodyPr>
          <a:lstStyle/>
          <a:p>
            <a:pPr lvl="1">
              <a:buFont typeface="Arial" panose="020B0604020202020204" pitchFamily="34" charset="0"/>
              <a:buChar char="•"/>
            </a:pPr>
            <a:r>
              <a:rPr lang="en-GB" sz="2800" dirty="0"/>
              <a:t>Trade and commerce predate the Nation State</a:t>
            </a:r>
          </a:p>
          <a:p>
            <a:pPr lvl="1">
              <a:buFont typeface="Arial" panose="020B0604020202020204" pitchFamily="34" charset="0"/>
              <a:buChar char="•"/>
            </a:pPr>
            <a:r>
              <a:rPr lang="en-GB" sz="2800" dirty="0"/>
              <a:t>Trade has welfare benefits: We cannot prosper in isolation</a:t>
            </a:r>
          </a:p>
          <a:p>
            <a:pPr lvl="1">
              <a:buFont typeface="Arial" panose="020B0604020202020204" pitchFamily="34" charset="0"/>
              <a:buChar char="•"/>
            </a:pPr>
            <a:r>
              <a:rPr lang="en-GB" sz="2800" dirty="0"/>
              <a:t>Integration into global economy &amp; part of foreign policy</a:t>
            </a:r>
          </a:p>
          <a:p>
            <a:pPr lvl="1">
              <a:buFont typeface="Arial" panose="020B0604020202020204" pitchFamily="34" charset="0"/>
              <a:buChar char="•"/>
            </a:pPr>
            <a:r>
              <a:rPr lang="en-GB" sz="2800" dirty="0"/>
              <a:t>Comparative advantage, specialization, global supply chains</a:t>
            </a:r>
          </a:p>
          <a:p>
            <a:pPr lvl="1">
              <a:buFont typeface="Arial" panose="020B0604020202020204" pitchFamily="34" charset="0"/>
              <a:buChar char="•"/>
            </a:pPr>
            <a:r>
              <a:rPr lang="en-GB" sz="2800" dirty="0"/>
              <a:t>World consist of sovereign States --- jurisdiction over own territory</a:t>
            </a:r>
          </a:p>
          <a:p>
            <a:pPr lvl="1">
              <a:buFont typeface="Arial" panose="020B0604020202020204" pitchFamily="34" charset="0"/>
              <a:buChar char="•"/>
            </a:pPr>
            <a:r>
              <a:rPr lang="en-GB" sz="2800" dirty="0"/>
              <a:t>Trade therefore requires Int. legal instruments (Treaties)</a:t>
            </a:r>
          </a:p>
          <a:p>
            <a:pPr lvl="1">
              <a:buFont typeface="Arial" panose="020B0604020202020204" pitchFamily="34" charset="0"/>
              <a:buChar char="•"/>
            </a:pPr>
            <a:r>
              <a:rPr lang="en-GB" sz="2800" dirty="0"/>
              <a:t>Must be negotiated, signed, ratified, enter into force &amp; be implemented</a:t>
            </a:r>
          </a:p>
          <a:p>
            <a:pPr lvl="1">
              <a:buFont typeface="Arial" panose="020B0604020202020204" pitchFamily="34" charset="0"/>
              <a:buChar char="•"/>
            </a:pPr>
            <a:r>
              <a:rPr lang="en-ZA" sz="2800" dirty="0"/>
              <a:t>Negotiations are about securing reciprocal market access - with certainty and predictability. (Offensive &amp; defensive trade interests)</a:t>
            </a:r>
          </a:p>
          <a:p>
            <a:pPr lvl="1">
              <a:buFont typeface="Arial" panose="020B0604020202020204" pitchFamily="34" charset="0"/>
              <a:buChar char="•"/>
            </a:pPr>
            <a:r>
              <a:rPr lang="en-GB" sz="2800" dirty="0"/>
              <a:t>Trade Agreements  must also protect legitimate  national needs (e.g. health, environment, remedies etc )</a:t>
            </a:r>
          </a:p>
          <a:p>
            <a:pPr lvl="1">
              <a:buFont typeface="Arial" panose="020B0604020202020204" pitchFamily="34" charset="0"/>
              <a:buChar char="•"/>
            </a:pPr>
            <a:r>
              <a:rPr lang="en-GB" sz="2800" dirty="0"/>
              <a:t>Treaties not directly applicable – Parliamentary approval &amp; domestic implementation</a:t>
            </a:r>
          </a:p>
          <a:p>
            <a:pPr lvl="1">
              <a:buFont typeface="Arial" panose="020B0604020202020204" pitchFamily="34" charset="0"/>
              <a:buChar char="•"/>
            </a:pPr>
            <a:r>
              <a:rPr lang="en-GB" sz="2800" dirty="0"/>
              <a:t>Role of Law + Institutions: Predictability, certainty &amp; rem</a:t>
            </a:r>
            <a:r>
              <a:rPr lang="en-GB" sz="2800" b="1" dirty="0"/>
              <a:t>edies</a:t>
            </a:r>
          </a:p>
          <a:p>
            <a:pPr lvl="1">
              <a:buFont typeface="Arial" panose="020B0604020202020204" pitchFamily="34" charset="0"/>
              <a:buChar char="•"/>
            </a:pPr>
            <a:endParaRPr lang="en-GB" sz="2800" b="1" dirty="0"/>
          </a:p>
          <a:p>
            <a:pPr lvl="1">
              <a:buFont typeface="Arial" panose="020B0604020202020204" pitchFamily="34" charset="0"/>
              <a:buChar char="•"/>
            </a:pPr>
            <a:endParaRPr lang="en-GB" sz="2800" b="1" dirty="0"/>
          </a:p>
          <a:p>
            <a:pPr lvl="1">
              <a:buFont typeface="Arial" panose="020B0604020202020204" pitchFamily="34" charset="0"/>
              <a:buChar char="•"/>
            </a:pPr>
            <a:endParaRPr lang="en-GB" sz="2800" b="1" dirty="0"/>
          </a:p>
        </p:txBody>
      </p:sp>
    </p:spTree>
    <p:extLst>
      <p:ext uri="{BB962C8B-B14F-4D97-AF65-F5344CB8AC3E}">
        <p14:creationId xmlns:p14="http://schemas.microsoft.com/office/powerpoint/2010/main" val="99554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136464" cy="481580"/>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US" sz="4000" dirty="0">
                <a:solidFill>
                  <a:srgbClr val="86002D"/>
                </a:solidFill>
              </a:rPr>
              <a:t>Why &amp; How do Nations Trade?...cont’d</a:t>
            </a:r>
            <a:endParaRPr lang="en-ZA" sz="4000" dirty="0">
              <a:solidFill>
                <a:srgbClr val="86002D"/>
              </a:solidFill>
            </a:endParaRPr>
          </a:p>
        </p:txBody>
      </p:sp>
      <p:sp>
        <p:nvSpPr>
          <p:cNvPr id="11" name="Content Placeholder 10"/>
          <p:cNvSpPr>
            <a:spLocks noGrp="1"/>
          </p:cNvSpPr>
          <p:nvPr>
            <p:ph sz="half" idx="2"/>
          </p:nvPr>
        </p:nvSpPr>
        <p:spPr>
          <a:xfrm>
            <a:off x="251520" y="836712"/>
            <a:ext cx="8892480" cy="6021288"/>
          </a:xfrm>
        </p:spPr>
        <p:txBody>
          <a:bodyPr>
            <a:normAutofit fontScale="92500" lnSpcReduction="20000"/>
          </a:bodyPr>
          <a:lstStyle/>
          <a:p>
            <a:pPr lvl="1">
              <a:buFont typeface="Arial" panose="020B0604020202020204" pitchFamily="34" charset="0"/>
              <a:buChar char="•"/>
            </a:pPr>
            <a:r>
              <a:rPr lang="en-GB" sz="2800" dirty="0"/>
              <a:t>States (not Governments) are the Parties to Treaties….</a:t>
            </a:r>
          </a:p>
          <a:p>
            <a:pPr lvl="1">
              <a:buFont typeface="Arial" panose="020B0604020202020204" pitchFamily="34" charset="0"/>
              <a:buChar char="•"/>
            </a:pPr>
            <a:r>
              <a:rPr lang="en-GB" sz="2800" dirty="0"/>
              <a:t>But private sector the main traders</a:t>
            </a:r>
          </a:p>
          <a:p>
            <a:pPr lvl="1">
              <a:buFont typeface="Arial" panose="020B0604020202020204" pitchFamily="34" charset="0"/>
              <a:buChar char="•"/>
            </a:pPr>
            <a:r>
              <a:rPr lang="en-GB" sz="2800" dirty="0"/>
              <a:t>Trade, Investment &amp; Commerce: Essentially re private sector </a:t>
            </a:r>
          </a:p>
          <a:p>
            <a:pPr lvl="1">
              <a:buFont typeface="Arial" panose="020B0604020202020204" pitchFamily="34" charset="0"/>
              <a:buChar char="•"/>
            </a:pPr>
            <a:r>
              <a:rPr lang="en-GB" sz="2800" dirty="0"/>
              <a:t>What about private needs &amp; rights? </a:t>
            </a:r>
          </a:p>
          <a:p>
            <a:pPr lvl="1">
              <a:buFont typeface="Arial" panose="020B0604020202020204" pitchFamily="34" charset="0"/>
              <a:buChar char="•"/>
            </a:pPr>
            <a:r>
              <a:rPr lang="en-GB" sz="2800" dirty="0"/>
              <a:t>Governments: Provide enabling environment &amp; certainty</a:t>
            </a:r>
          </a:p>
          <a:p>
            <a:pPr lvl="1">
              <a:buFont typeface="Arial" panose="020B0604020202020204" pitchFamily="34" charset="0"/>
              <a:buChar char="•"/>
            </a:pPr>
            <a:r>
              <a:rPr lang="en-GB" sz="2800" dirty="0"/>
              <a:t>Trade is not an end in itself: Development, industrialization </a:t>
            </a:r>
          </a:p>
          <a:p>
            <a:pPr lvl="1">
              <a:buFont typeface="Arial" panose="020B0604020202020204" pitchFamily="34" charset="0"/>
              <a:buChar char="•"/>
            </a:pPr>
            <a:r>
              <a:rPr lang="en-GB" sz="2800" dirty="0"/>
              <a:t>This requires a complete policy cycle &amp; proper regulation</a:t>
            </a:r>
          </a:p>
          <a:p>
            <a:pPr lvl="1">
              <a:buFont typeface="Arial" panose="020B0604020202020204" pitchFamily="34" charset="0"/>
              <a:buChar char="•"/>
            </a:pPr>
            <a:r>
              <a:rPr lang="en-ZA" sz="2800" dirty="0"/>
              <a:t>Which goes beyond national jurisdiction</a:t>
            </a:r>
          </a:p>
          <a:p>
            <a:pPr lvl="1">
              <a:buFont typeface="Arial" panose="020B0604020202020204" pitchFamily="34" charset="0"/>
              <a:buChar char="•"/>
            </a:pPr>
            <a:r>
              <a:rPr lang="en-ZA" sz="2800" dirty="0"/>
              <a:t>What happens at borders? Who </a:t>
            </a:r>
            <a:r>
              <a:rPr lang="en-ZA" sz="2800" i="1" dirty="0"/>
              <a:t>polices</a:t>
            </a:r>
            <a:r>
              <a:rPr lang="en-ZA" sz="2800" dirty="0"/>
              <a:t> borders? Why?</a:t>
            </a:r>
          </a:p>
          <a:p>
            <a:pPr lvl="1">
              <a:buFont typeface="Arial" panose="020B0604020202020204" pitchFamily="34" charset="0"/>
              <a:buChar char="•"/>
            </a:pPr>
            <a:r>
              <a:rPr lang="en-ZA" sz="2800" dirty="0"/>
              <a:t>What is a tariff? What is a tariff book?</a:t>
            </a:r>
          </a:p>
          <a:p>
            <a:pPr lvl="1">
              <a:buFont typeface="Arial" panose="020B0604020202020204" pitchFamily="34" charset="0"/>
              <a:buChar char="•"/>
            </a:pPr>
            <a:r>
              <a:rPr lang="en-ZA" sz="2800" dirty="0"/>
              <a:t>What are non-tariff barriers &amp; Trade Facilitation?</a:t>
            </a:r>
          </a:p>
          <a:p>
            <a:pPr lvl="1">
              <a:buFont typeface="Arial" panose="020B0604020202020204" pitchFamily="34" charset="0"/>
              <a:buChar char="•"/>
            </a:pPr>
            <a:r>
              <a:rPr lang="en-ZA" sz="2800" dirty="0"/>
              <a:t>How is trade in services regulated?</a:t>
            </a:r>
          </a:p>
          <a:p>
            <a:pPr lvl="1">
              <a:buFont typeface="Arial" panose="020B0604020202020204" pitchFamily="34" charset="0"/>
              <a:buChar char="•"/>
            </a:pPr>
            <a:r>
              <a:rPr lang="en-ZA" sz="2800" dirty="0"/>
              <a:t>What happens when a State belongs to several trade agreements/regional arrangements?</a:t>
            </a:r>
          </a:p>
          <a:p>
            <a:pPr lvl="1">
              <a:buFont typeface="Arial" panose="020B0604020202020204" pitchFamily="34" charset="0"/>
              <a:buChar char="•"/>
            </a:pPr>
            <a:endParaRPr lang="en-GB" sz="2800" b="1" dirty="0"/>
          </a:p>
          <a:p>
            <a:pPr lvl="1">
              <a:buFont typeface="Arial" panose="020B0604020202020204" pitchFamily="34" charset="0"/>
              <a:buChar char="•"/>
            </a:pPr>
            <a:endParaRPr lang="en-GB" sz="2800" b="1" dirty="0"/>
          </a:p>
        </p:txBody>
      </p:sp>
    </p:spTree>
    <p:extLst>
      <p:ext uri="{BB962C8B-B14F-4D97-AF65-F5344CB8AC3E}">
        <p14:creationId xmlns:p14="http://schemas.microsoft.com/office/powerpoint/2010/main" val="388971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136464" cy="481580"/>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US" sz="4000" dirty="0">
                <a:solidFill>
                  <a:srgbClr val="86002D"/>
                </a:solidFill>
              </a:rPr>
              <a:t>Trade in the 21</a:t>
            </a:r>
            <a:r>
              <a:rPr lang="en-US" sz="4000" baseline="30000" dirty="0">
                <a:solidFill>
                  <a:srgbClr val="86002D"/>
                </a:solidFill>
              </a:rPr>
              <a:t>st</a:t>
            </a:r>
            <a:r>
              <a:rPr lang="en-US" sz="4000" dirty="0">
                <a:solidFill>
                  <a:srgbClr val="86002D"/>
                </a:solidFill>
              </a:rPr>
              <a:t> Century</a:t>
            </a:r>
            <a:endParaRPr lang="en-ZA" sz="4000" dirty="0">
              <a:solidFill>
                <a:srgbClr val="86002D"/>
              </a:solidFill>
            </a:endParaRPr>
          </a:p>
        </p:txBody>
      </p:sp>
      <p:sp>
        <p:nvSpPr>
          <p:cNvPr id="11" name="Content Placeholder 10"/>
          <p:cNvSpPr>
            <a:spLocks noGrp="1"/>
          </p:cNvSpPr>
          <p:nvPr>
            <p:ph sz="half" idx="2"/>
          </p:nvPr>
        </p:nvSpPr>
        <p:spPr>
          <a:xfrm>
            <a:off x="179512" y="692696"/>
            <a:ext cx="8964488" cy="6165304"/>
          </a:xfrm>
        </p:spPr>
        <p:txBody>
          <a:bodyPr>
            <a:normAutofit fontScale="92500"/>
          </a:bodyPr>
          <a:lstStyle/>
          <a:p>
            <a:r>
              <a:rPr lang="en-US" dirty="0">
                <a:cs typeface="Calibri Light" panose="020F0302020204030204" pitchFamily="34" charset="0"/>
              </a:rPr>
              <a:t>Rules-based Int. trade under the WTO (since 1995)</a:t>
            </a:r>
          </a:p>
          <a:p>
            <a:r>
              <a:rPr lang="en-GB" dirty="0">
                <a:cs typeface="Calibri Light" panose="020F0302020204030204" pitchFamily="34" charset="0"/>
              </a:rPr>
              <a:t>Trade in goods now linked to global &amp; regional trade (including trade in intermediates such as South Africa’s participation in the global automotive value chain)</a:t>
            </a:r>
          </a:p>
          <a:p>
            <a:r>
              <a:rPr lang="en-GB" dirty="0">
                <a:cs typeface="Calibri Light" panose="020F0302020204030204" pitchFamily="34" charset="0"/>
              </a:rPr>
              <a:t>Trade in services (including e-commerce (digital trade), South Africa’s services suppliers in the rest of Africa)</a:t>
            </a:r>
          </a:p>
          <a:p>
            <a:r>
              <a:rPr lang="en-GB" dirty="0">
                <a:cs typeface="Calibri Light" panose="020F0302020204030204" pitchFamily="34" charset="0"/>
              </a:rPr>
              <a:t>Trade facilitation &amp; non-tariff barriers particularly important</a:t>
            </a:r>
          </a:p>
          <a:p>
            <a:r>
              <a:rPr lang="en-GB" dirty="0">
                <a:cs typeface="Calibri Light" panose="020F0302020204030204" pitchFamily="34" charset="0"/>
              </a:rPr>
              <a:t>Trade policy instruments &amp; trade governance more important: Tariffs and non-tariff barriers, quantitative restrictions, trade remedies &amp; safeguards, standards (sanitary and </a:t>
            </a:r>
            <a:r>
              <a:rPr lang="en-GB" dirty="0" err="1">
                <a:cs typeface="Calibri Light" panose="020F0302020204030204" pitchFamily="34" charset="0"/>
              </a:rPr>
              <a:t>phyto</a:t>
            </a:r>
            <a:r>
              <a:rPr lang="en-GB" dirty="0">
                <a:cs typeface="Calibri Light" panose="020F0302020204030204" pitchFamily="34" charset="0"/>
              </a:rPr>
              <a:t>-sanitary measures, technical barriers to trade)</a:t>
            </a:r>
          </a:p>
          <a:p>
            <a:r>
              <a:rPr lang="en-GB" dirty="0">
                <a:cs typeface="Calibri Light" panose="020F0302020204030204" pitchFamily="34" charset="0"/>
              </a:rPr>
              <a:t>Trade in services: Regulators &amp; regulations impacting on different modes of services supply</a:t>
            </a:r>
            <a:endParaRPr lang="en-ZA" dirty="0">
              <a:cs typeface="Calibri Light" panose="020F0302020204030204" pitchFamily="34" charset="0"/>
            </a:endParaRPr>
          </a:p>
        </p:txBody>
      </p:sp>
    </p:spTree>
    <p:extLst>
      <p:ext uri="{BB962C8B-B14F-4D97-AF65-F5344CB8AC3E}">
        <p14:creationId xmlns:p14="http://schemas.microsoft.com/office/powerpoint/2010/main" val="415514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6D39-D708-FE47-8A17-7D7D8F045848}"/>
              </a:ext>
            </a:extLst>
          </p:cNvPr>
          <p:cNvSpPr>
            <a:spLocks noGrp="1"/>
          </p:cNvSpPr>
          <p:nvPr>
            <p:ph type="title"/>
          </p:nvPr>
        </p:nvSpPr>
        <p:spPr/>
        <p:txBody>
          <a:bodyPr/>
          <a:lstStyle/>
          <a:p>
            <a:r>
              <a:rPr lang="en-US" dirty="0"/>
              <a:t>Trade Policy Instruments</a:t>
            </a:r>
          </a:p>
        </p:txBody>
      </p:sp>
      <p:sp>
        <p:nvSpPr>
          <p:cNvPr id="3" name="Content Placeholder 2">
            <a:extLst>
              <a:ext uri="{FF2B5EF4-FFF2-40B4-BE49-F238E27FC236}">
                <a16:creationId xmlns:a16="http://schemas.microsoft.com/office/drawing/2014/main" id="{2380F6DB-5E13-CA4E-85C2-EA55BC2691AD}"/>
              </a:ext>
            </a:extLst>
          </p:cNvPr>
          <p:cNvSpPr>
            <a:spLocks noGrp="1"/>
          </p:cNvSpPr>
          <p:nvPr>
            <p:ph idx="1"/>
          </p:nvPr>
        </p:nvSpPr>
        <p:spPr>
          <a:xfrm>
            <a:off x="432000" y="1502346"/>
            <a:ext cx="8280000" cy="4590950"/>
          </a:xfrm>
        </p:spPr>
        <p:txBody>
          <a:bodyPr>
            <a:normAutofit lnSpcReduction="10000"/>
          </a:bodyPr>
          <a:lstStyle/>
          <a:p>
            <a:pPr marL="0" indent="0">
              <a:buNone/>
            </a:pPr>
            <a:r>
              <a:rPr lang="en-GB" i="1" dirty="0"/>
              <a:t>Trade in goods </a:t>
            </a:r>
            <a:r>
              <a:rPr lang="en-GB" dirty="0"/>
              <a:t>– tariffs and non-tariff barriers, quantitative restrictions, trade remedies and safeguards, standards (sanitary and </a:t>
            </a:r>
            <a:r>
              <a:rPr lang="en-GB" dirty="0" err="1"/>
              <a:t>phyto</a:t>
            </a:r>
            <a:r>
              <a:rPr lang="en-GB" dirty="0"/>
              <a:t>-sanitary measures, technical barriers to trade)….  </a:t>
            </a:r>
          </a:p>
          <a:p>
            <a:pPr marL="0" indent="0">
              <a:buNone/>
            </a:pPr>
            <a:endParaRPr lang="en-GB" dirty="0"/>
          </a:p>
          <a:p>
            <a:pPr marL="0" indent="0">
              <a:buNone/>
            </a:pPr>
            <a:endParaRPr lang="en-GB" dirty="0"/>
          </a:p>
          <a:p>
            <a:pPr marL="0" indent="0">
              <a:buNone/>
            </a:pPr>
            <a:r>
              <a:rPr lang="en-GB" i="1" dirty="0"/>
              <a:t>Trade in services:  </a:t>
            </a:r>
            <a:r>
              <a:rPr lang="en-GB" dirty="0"/>
              <a:t>regulations impacting different modes of services supply  e.g. number of licences that the communications regulator can issue will limit market access (as well as the number of domestic firms that can supply e.g. mobile services)</a:t>
            </a:r>
          </a:p>
          <a:p>
            <a:endParaRPr lang="en-US" dirty="0"/>
          </a:p>
        </p:txBody>
      </p:sp>
    </p:spTree>
    <p:extLst>
      <p:ext uri="{BB962C8B-B14F-4D97-AF65-F5344CB8AC3E}">
        <p14:creationId xmlns:p14="http://schemas.microsoft.com/office/powerpoint/2010/main" val="336438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280920" cy="913628"/>
          </a:xfrm>
          <a:noFill/>
          <a:ln>
            <a:noFill/>
          </a:ln>
          <a:effectLst/>
        </p:spPr>
        <p:style>
          <a:lnRef idx="1">
            <a:schemeClr val="dk1"/>
          </a:lnRef>
          <a:fillRef idx="2">
            <a:schemeClr val="dk1"/>
          </a:fillRef>
          <a:effectRef idx="1">
            <a:schemeClr val="dk1"/>
          </a:effectRef>
          <a:fontRef idx="minor">
            <a:schemeClr val="dk1"/>
          </a:fontRef>
        </p:style>
        <p:txBody>
          <a:bodyPr>
            <a:normAutofit/>
          </a:bodyPr>
          <a:lstStyle/>
          <a:p>
            <a:r>
              <a:rPr lang="en-US" sz="4000" dirty="0">
                <a:solidFill>
                  <a:srgbClr val="86002D"/>
                </a:solidFill>
              </a:rPr>
              <a:t>Who makes Trade Policy and How?</a:t>
            </a:r>
            <a:endParaRPr lang="en-ZA" sz="4000" dirty="0">
              <a:solidFill>
                <a:srgbClr val="86002D"/>
              </a:solidFill>
            </a:endParaRPr>
          </a:p>
        </p:txBody>
      </p:sp>
      <p:sp>
        <p:nvSpPr>
          <p:cNvPr id="11" name="Content Placeholder 10"/>
          <p:cNvSpPr>
            <a:spLocks noGrp="1"/>
          </p:cNvSpPr>
          <p:nvPr>
            <p:ph sz="half" idx="2"/>
          </p:nvPr>
        </p:nvSpPr>
        <p:spPr>
          <a:xfrm>
            <a:off x="179512" y="1124744"/>
            <a:ext cx="8856984" cy="5733256"/>
          </a:xfrm>
        </p:spPr>
        <p:txBody>
          <a:bodyPr>
            <a:normAutofit/>
          </a:bodyPr>
          <a:lstStyle/>
          <a:p>
            <a:pPr marL="0" indent="0">
              <a:buNone/>
            </a:pPr>
            <a:r>
              <a:rPr lang="en-GB" sz="2400" dirty="0"/>
              <a:t>What is a successful trade policy cycle? What/who is relevant?  How is trade policy embedded in the National Development Plan?</a:t>
            </a:r>
          </a:p>
          <a:p>
            <a:pPr marL="0" indent="0">
              <a:buNone/>
            </a:pPr>
            <a:endParaRPr lang="en-GB" sz="2400" dirty="0"/>
          </a:p>
          <a:p>
            <a:pPr marL="0" indent="0">
              <a:buNone/>
            </a:pPr>
            <a:r>
              <a:rPr lang="en-GB" sz="2400" dirty="0"/>
              <a:t>Note, trade policy linkages with…..</a:t>
            </a:r>
          </a:p>
          <a:p>
            <a:r>
              <a:rPr lang="en-GB" sz="2400" dirty="0"/>
              <a:t>Industrial policy</a:t>
            </a:r>
          </a:p>
          <a:p>
            <a:r>
              <a:rPr lang="en-GB" sz="2400" dirty="0"/>
              <a:t>Fiscal policy</a:t>
            </a:r>
          </a:p>
          <a:p>
            <a:r>
              <a:rPr lang="en-GB" sz="2400" dirty="0"/>
              <a:t>Services sector policies</a:t>
            </a:r>
          </a:p>
          <a:p>
            <a:r>
              <a:rPr lang="en-GB" sz="2400" dirty="0"/>
              <a:t>Investment</a:t>
            </a:r>
          </a:p>
          <a:p>
            <a:r>
              <a:rPr lang="en-GB" sz="2400" dirty="0"/>
              <a:t>Competition</a:t>
            </a:r>
          </a:p>
          <a:p>
            <a:r>
              <a:rPr lang="en-GB" sz="2400" dirty="0"/>
              <a:t>Education, Labour </a:t>
            </a:r>
          </a:p>
          <a:p>
            <a:endParaRPr lang="en-ZA" sz="2400" dirty="0"/>
          </a:p>
          <a:p>
            <a:pPr marL="0" indent="0">
              <a:buNone/>
            </a:pPr>
            <a:r>
              <a:rPr lang="en-ZA" sz="2400" dirty="0"/>
              <a:t>	How do we ensure that </a:t>
            </a:r>
            <a:r>
              <a:rPr lang="en-GB" sz="2400" dirty="0"/>
              <a:t>competitiveness issues and the Impact 		of new Technologies are addressed in trade policy?</a:t>
            </a:r>
          </a:p>
          <a:p>
            <a:endParaRPr lang="en-ZA" dirty="0">
              <a:latin typeface="Calibri Light" panose="020F0302020204030204" pitchFamily="34" charset="0"/>
            </a:endParaRPr>
          </a:p>
        </p:txBody>
      </p:sp>
    </p:spTree>
    <p:extLst>
      <p:ext uri="{BB962C8B-B14F-4D97-AF65-F5344CB8AC3E}">
        <p14:creationId xmlns:p14="http://schemas.microsoft.com/office/powerpoint/2010/main" val="75177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424936" cy="697604"/>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GB" dirty="0"/>
              <a:t>Multilateral Trade Governance</a:t>
            </a:r>
            <a:endParaRPr lang="en-ZA" sz="4000" dirty="0">
              <a:solidFill>
                <a:srgbClr val="86002D"/>
              </a:solidFill>
            </a:endParaRPr>
          </a:p>
        </p:txBody>
      </p:sp>
      <p:sp>
        <p:nvSpPr>
          <p:cNvPr id="11" name="Content Placeholder 10"/>
          <p:cNvSpPr>
            <a:spLocks noGrp="1"/>
          </p:cNvSpPr>
          <p:nvPr>
            <p:ph sz="half" idx="2"/>
          </p:nvPr>
        </p:nvSpPr>
        <p:spPr>
          <a:xfrm>
            <a:off x="395536" y="1052736"/>
            <a:ext cx="8640960" cy="5805264"/>
          </a:xfrm>
        </p:spPr>
        <p:txBody>
          <a:bodyPr>
            <a:normAutofit fontScale="77500" lnSpcReduction="20000"/>
          </a:bodyPr>
          <a:lstStyle/>
          <a:p>
            <a:pPr>
              <a:lnSpc>
                <a:spcPct val="110000"/>
              </a:lnSpc>
              <a:buFont typeface="Symbol" pitchFamily="18" charset="2"/>
              <a:buChar char="·"/>
            </a:pPr>
            <a:r>
              <a:rPr lang="en-US" dirty="0">
                <a:ea typeface="Lucida Grande" charset="0"/>
                <a:cs typeface="Lucida Grande" charset="0"/>
              </a:rPr>
              <a:t>Post World War II: GATT, IMF and World Bank created.  To do what?  How? </a:t>
            </a:r>
          </a:p>
          <a:p>
            <a:pPr>
              <a:lnSpc>
                <a:spcPct val="110000"/>
              </a:lnSpc>
              <a:buFont typeface="Symbol" pitchFamily="18" charset="2"/>
              <a:buChar char="·"/>
            </a:pPr>
            <a:r>
              <a:rPr lang="en-US" dirty="0">
                <a:ea typeface="Lucida Grande" charset="0"/>
                <a:cs typeface="Lucida Grande" charset="0"/>
              </a:rPr>
              <a:t>GATT functioned from 1947 to 1994 -- regulated trade in goods only</a:t>
            </a:r>
          </a:p>
          <a:p>
            <a:pPr>
              <a:lnSpc>
                <a:spcPct val="110000"/>
              </a:lnSpc>
              <a:buFont typeface="Symbol" pitchFamily="18" charset="2"/>
              <a:buChar char="·"/>
            </a:pPr>
            <a:r>
              <a:rPr lang="en-US" dirty="0">
                <a:ea typeface="Lucida Grande" charset="0"/>
                <a:cs typeface="Lucida Grande" charset="0"/>
              </a:rPr>
              <a:t>Market access – non-discrimination – concessions – reciprocity – Rounds</a:t>
            </a:r>
          </a:p>
          <a:p>
            <a:pPr>
              <a:lnSpc>
                <a:spcPct val="110000"/>
              </a:lnSpc>
              <a:buFont typeface="Symbol" pitchFamily="18" charset="2"/>
              <a:buChar char="·"/>
            </a:pPr>
            <a:r>
              <a:rPr lang="en-US" dirty="0">
                <a:ea typeface="Lucida Grande" charset="0"/>
                <a:cs typeface="Lucida Grande" charset="0"/>
              </a:rPr>
              <a:t>WTO established after Uruguay Round (1 Jan. 1995)</a:t>
            </a:r>
          </a:p>
          <a:p>
            <a:pPr>
              <a:lnSpc>
                <a:spcPct val="110000"/>
              </a:lnSpc>
              <a:buFont typeface="Symbol" pitchFamily="18" charset="2"/>
              <a:buChar char="·"/>
            </a:pPr>
            <a:r>
              <a:rPr lang="en-US" dirty="0">
                <a:ea typeface="Lucida Grande" charset="0"/>
                <a:cs typeface="Lucida Grande" charset="0"/>
              </a:rPr>
              <a:t>Brought rules-base trade via GATT, GATS, TRIPS, Dispute Settlement Understanding</a:t>
            </a:r>
          </a:p>
          <a:p>
            <a:pPr>
              <a:lnSpc>
                <a:spcPct val="110000"/>
              </a:lnSpc>
              <a:buFont typeface="Symbol" pitchFamily="18" charset="2"/>
              <a:buChar char="·"/>
            </a:pPr>
            <a:r>
              <a:rPr lang="en-US" dirty="0">
                <a:ea typeface="Lucida Grande" charset="0"/>
                <a:cs typeface="Lucida Grande" charset="0"/>
              </a:rPr>
              <a:t>Contains a single undertaking &amp; compulsory dispute settlement</a:t>
            </a:r>
          </a:p>
          <a:p>
            <a:pPr>
              <a:lnSpc>
                <a:spcPct val="110000"/>
              </a:lnSpc>
              <a:buFont typeface="Symbol" pitchFamily="18" charset="2"/>
              <a:buChar char="·"/>
            </a:pPr>
            <a:r>
              <a:rPr lang="en-US" dirty="0">
                <a:ea typeface="Lucida Grande" charset="0"/>
                <a:cs typeface="Lucida Grande" charset="0"/>
              </a:rPr>
              <a:t>Member driven. Secretariat  not a policeman</a:t>
            </a:r>
          </a:p>
          <a:p>
            <a:pPr>
              <a:lnSpc>
                <a:spcPct val="110000"/>
              </a:lnSpc>
              <a:buFont typeface="Symbol" pitchFamily="18" charset="2"/>
              <a:buChar char="·"/>
            </a:pPr>
            <a:r>
              <a:rPr lang="en-ZA" dirty="0"/>
              <a:t>Further liberalization through Rounds (Doha Round not concluded)</a:t>
            </a:r>
          </a:p>
          <a:p>
            <a:pPr>
              <a:lnSpc>
                <a:spcPct val="120000"/>
              </a:lnSpc>
              <a:buFont typeface="Symbol" pitchFamily="18" charset="2"/>
              <a:buChar char="·"/>
            </a:pPr>
            <a:r>
              <a:rPr lang="en-ZA" dirty="0"/>
              <a:t>Dispute Settlement Understanding: Panels, Appellate Body &amp; DSB</a:t>
            </a:r>
          </a:p>
          <a:p>
            <a:pPr>
              <a:lnSpc>
                <a:spcPct val="120000"/>
              </a:lnSpc>
              <a:buFont typeface="Symbol" pitchFamily="18" charset="2"/>
              <a:buChar char="·"/>
            </a:pPr>
            <a:r>
              <a:rPr lang="en-ZA" dirty="0"/>
              <a:t>Reversed consensus for dispute rulings</a:t>
            </a:r>
          </a:p>
          <a:p>
            <a:pPr>
              <a:lnSpc>
                <a:spcPct val="120000"/>
              </a:lnSpc>
              <a:buFont typeface="Symbol" pitchFamily="18" charset="2"/>
              <a:buChar char="·"/>
            </a:pPr>
            <a:r>
              <a:rPr lang="en-ZA" dirty="0"/>
              <a:t>Exceptions allowed  but only as provided (e.g. re Anti-dumping)</a:t>
            </a:r>
          </a:p>
          <a:p>
            <a:pPr>
              <a:lnSpc>
                <a:spcPct val="120000"/>
              </a:lnSpc>
              <a:buFont typeface="Symbol" pitchFamily="18" charset="2"/>
              <a:buChar char="·"/>
            </a:pPr>
            <a:r>
              <a:rPr lang="en-ZA" dirty="0"/>
              <a:t>WTO faces a crisis. (US - China trade war) What can/should be done?</a:t>
            </a:r>
          </a:p>
          <a:p>
            <a:endParaRPr lang="en-ZA" dirty="0">
              <a:latin typeface="Calibri Light" panose="020F0302020204030204" pitchFamily="34" charset="0"/>
            </a:endParaRPr>
          </a:p>
        </p:txBody>
      </p:sp>
    </p:spTree>
    <p:extLst>
      <p:ext uri="{BB962C8B-B14F-4D97-AF65-F5344CB8AC3E}">
        <p14:creationId xmlns:p14="http://schemas.microsoft.com/office/powerpoint/2010/main" val="269931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211116"/>
            <a:ext cx="8424936" cy="697604"/>
          </a:xfrm>
          <a:noFill/>
          <a:ln>
            <a:noFill/>
          </a:ln>
          <a:effectLst/>
        </p:spPr>
        <p:style>
          <a:lnRef idx="1">
            <a:schemeClr val="dk1"/>
          </a:lnRef>
          <a:fillRef idx="2">
            <a:schemeClr val="dk1"/>
          </a:fillRef>
          <a:effectRef idx="1">
            <a:schemeClr val="dk1"/>
          </a:effectRef>
          <a:fontRef idx="minor">
            <a:schemeClr val="dk1"/>
          </a:fontRef>
        </p:style>
        <p:txBody>
          <a:bodyPr>
            <a:normAutofit fontScale="90000"/>
          </a:bodyPr>
          <a:lstStyle/>
          <a:p>
            <a:r>
              <a:rPr lang="en-GB" dirty="0"/>
              <a:t>Domestic Trade Governance</a:t>
            </a:r>
            <a:endParaRPr lang="en-ZA" sz="4000" dirty="0">
              <a:solidFill>
                <a:srgbClr val="86002D"/>
              </a:solidFill>
            </a:endParaRPr>
          </a:p>
        </p:txBody>
      </p:sp>
      <p:sp>
        <p:nvSpPr>
          <p:cNvPr id="11" name="Content Placeholder 10"/>
          <p:cNvSpPr>
            <a:spLocks noGrp="1"/>
          </p:cNvSpPr>
          <p:nvPr>
            <p:ph sz="half" idx="2"/>
          </p:nvPr>
        </p:nvSpPr>
        <p:spPr>
          <a:xfrm>
            <a:off x="107504" y="980728"/>
            <a:ext cx="8928992" cy="5877272"/>
          </a:xfrm>
        </p:spPr>
        <p:txBody>
          <a:bodyPr>
            <a:normAutofit fontScale="92500" lnSpcReduction="20000"/>
          </a:bodyPr>
          <a:lstStyle/>
          <a:p>
            <a:r>
              <a:rPr lang="en-US" dirty="0">
                <a:cs typeface="Calibri Light" panose="020F0302020204030204" pitchFamily="34" charset="0"/>
              </a:rPr>
              <a:t>Trade Agreements applied on inter-State &amp; intra-State levels</a:t>
            </a:r>
          </a:p>
          <a:p>
            <a:r>
              <a:rPr lang="en-US" dirty="0">
                <a:cs typeface="Calibri Light" panose="020F0302020204030204" pitchFamily="34" charset="0"/>
              </a:rPr>
              <a:t>For Trade in Goods disciplines there must be national Laws and State Organs (Customs, permits, standards bodies etc.)</a:t>
            </a:r>
          </a:p>
          <a:p>
            <a:r>
              <a:rPr lang="en-US" dirty="0">
                <a:cs typeface="Calibri Light" panose="020F0302020204030204" pitchFamily="34" charset="0"/>
              </a:rPr>
              <a:t>Tariff = important instrument of Industrialization in RSA</a:t>
            </a:r>
          </a:p>
          <a:p>
            <a:r>
              <a:rPr lang="en-US" dirty="0">
                <a:cs typeface="Calibri Light" panose="020F0302020204030204" pitchFamily="34" charset="0"/>
              </a:rPr>
              <a:t>Tariff admin, rebates, tariff adjustments, trade remedies via CET of SACU. ITAC acts on behalf of SACU </a:t>
            </a:r>
          </a:p>
          <a:p>
            <a:r>
              <a:rPr lang="en-US" dirty="0">
                <a:cs typeface="Calibri Light" panose="020F0302020204030204" pitchFamily="34" charset="0"/>
              </a:rPr>
              <a:t>Administrative Justice requirements &amp; Transparency</a:t>
            </a:r>
          </a:p>
          <a:p>
            <a:r>
              <a:rPr lang="en-US" dirty="0">
                <a:cs typeface="Calibri Light" panose="020F0302020204030204" pitchFamily="34" charset="0"/>
              </a:rPr>
              <a:t>For trade in services/service providers: Regulators &amp; Regulations (Banking, transport, communication, tourism </a:t>
            </a:r>
            <a:r>
              <a:rPr lang="en-US" dirty="0" err="1">
                <a:cs typeface="Calibri Light" panose="020F0302020204030204" pitchFamily="34" charset="0"/>
              </a:rPr>
              <a:t>etc</a:t>
            </a:r>
            <a:r>
              <a:rPr lang="en-US" dirty="0">
                <a:cs typeface="Calibri Light" panose="020F0302020204030204" pitchFamily="34" charset="0"/>
              </a:rPr>
              <a:t>) </a:t>
            </a:r>
          </a:p>
          <a:p>
            <a:r>
              <a:rPr lang="en-US" dirty="0">
                <a:cs typeface="Calibri Light" panose="020F0302020204030204" pitchFamily="34" charset="0"/>
              </a:rPr>
              <a:t>Investment: Attracting, promoting &amp; protecting Investments and Investors. BITs re-invented</a:t>
            </a:r>
          </a:p>
          <a:p>
            <a:r>
              <a:rPr lang="en-US" dirty="0">
                <a:cs typeface="Calibri Light" panose="020F0302020204030204" pitchFamily="34" charset="0"/>
              </a:rPr>
              <a:t>For Trade Remedies: Admin Law and WTO Trade Remedies (Anti-dumping, ITAC) Poultry dispute with EU under EPA</a:t>
            </a:r>
          </a:p>
          <a:p>
            <a:r>
              <a:rPr lang="en-US" dirty="0">
                <a:cs typeface="Calibri Light" panose="020F0302020204030204" pitchFamily="34" charset="0"/>
              </a:rPr>
              <a:t>Trade administration not to be divorced from trade  policies &amp; Int Obligations. (Note Immigration)</a:t>
            </a:r>
            <a:endParaRPr lang="en-ZA" dirty="0">
              <a:cs typeface="Calibri Light" panose="020F0302020204030204" pitchFamily="34" charset="0"/>
            </a:endParaRPr>
          </a:p>
        </p:txBody>
      </p:sp>
    </p:spTree>
    <p:extLst>
      <p:ext uri="{BB962C8B-B14F-4D97-AF65-F5344CB8AC3E}">
        <p14:creationId xmlns:p14="http://schemas.microsoft.com/office/powerpoint/2010/main" val="980029034"/>
      </p:ext>
    </p:extLst>
  </p:cSld>
  <p:clrMapOvr>
    <a:masterClrMapping/>
  </p:clrMapOvr>
</p:sld>
</file>

<file path=ppt/theme/theme1.xml><?xml version="1.0" encoding="utf-8"?>
<a:theme xmlns:a="http://schemas.openxmlformats.org/drawingml/2006/main" name="trala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On-screen Show (4:3)</PresentationFormat>
  <Paragraphs>245</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Corbel</vt:lpstr>
      <vt:lpstr>Lucida Grande</vt:lpstr>
      <vt:lpstr>Symbol</vt:lpstr>
      <vt:lpstr>Wingdings</vt:lpstr>
      <vt:lpstr>tralac Theme</vt:lpstr>
      <vt:lpstr>  South Africa’s Trade and Regional Integration Agenda &amp; Agreements  </vt:lpstr>
      <vt:lpstr>Overview</vt:lpstr>
      <vt:lpstr>Why and How do Nations Trade?</vt:lpstr>
      <vt:lpstr>Why &amp; How do Nations Trade?...cont’d</vt:lpstr>
      <vt:lpstr>Trade in the 21st Century</vt:lpstr>
      <vt:lpstr>Trade Policy Instruments</vt:lpstr>
      <vt:lpstr>Who makes Trade Policy and How?</vt:lpstr>
      <vt:lpstr>Multilateral Trade Governance</vt:lpstr>
      <vt:lpstr>Domestic Trade Governance</vt:lpstr>
      <vt:lpstr>Regional trade agreements, Economic Partnership Agreements….</vt:lpstr>
      <vt:lpstr>Regional Trade Governance &amp; Integration</vt:lpstr>
      <vt:lpstr>Regional Trade Governance &amp; Integration …cont’d</vt:lpstr>
      <vt:lpstr>Tripartite Free Trade Area (TFTA)</vt:lpstr>
      <vt:lpstr>Tripartite Transport &amp; Transit Facilitation Programme (TTTFP)</vt:lpstr>
      <vt:lpstr>Barriers to intra-Africa trade: Border post congestion - Lusaka Times 3 December 2018</vt:lpstr>
      <vt:lpstr>PowerPoint Presentation</vt:lpstr>
      <vt:lpstr>Continental Free Trade Area (CFTA)</vt:lpstr>
      <vt:lpstr>African Continental Free Trade Area</vt:lpstr>
      <vt:lpstr>Intra-Africa trade – highly concentrated</vt:lpstr>
      <vt:lpstr>PowerPoint Presentation</vt:lpstr>
      <vt:lpstr>What is the AfCFTA  - where do we stand?</vt:lpstr>
      <vt:lpstr> AfCFTA Design </vt:lpstr>
      <vt:lpstr>Current Trade Negotiations Overview</vt:lpstr>
      <vt:lpstr>What happens after Brexit and AGOA?</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2017-01-23T19:59:07Z</dcterms:created>
  <dcterms:modified xsi:type="dcterms:W3CDTF">2019-09-16T07:45:49Z</dcterms:modified>
</cp:coreProperties>
</file>