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64" r:id="rId4"/>
  </p:sldMasterIdLst>
  <p:notesMasterIdLst>
    <p:notesMasterId r:id="rId26"/>
  </p:notesMasterIdLst>
  <p:handoutMasterIdLst>
    <p:handoutMasterId r:id="rId27"/>
  </p:handoutMasterIdLst>
  <p:sldIdLst>
    <p:sldId id="300" r:id="rId5"/>
    <p:sldId id="321" r:id="rId6"/>
    <p:sldId id="386" r:id="rId7"/>
    <p:sldId id="385" r:id="rId8"/>
    <p:sldId id="387" r:id="rId9"/>
    <p:sldId id="388" r:id="rId10"/>
    <p:sldId id="389" r:id="rId11"/>
    <p:sldId id="373" r:id="rId12"/>
    <p:sldId id="374" r:id="rId13"/>
    <p:sldId id="381" r:id="rId14"/>
    <p:sldId id="378" r:id="rId15"/>
    <p:sldId id="375" r:id="rId16"/>
    <p:sldId id="377" r:id="rId17"/>
    <p:sldId id="379" r:id="rId18"/>
    <p:sldId id="380" r:id="rId19"/>
    <p:sldId id="372" r:id="rId20"/>
    <p:sldId id="344" r:id="rId21"/>
    <p:sldId id="382" r:id="rId22"/>
    <p:sldId id="383" r:id="rId23"/>
    <p:sldId id="325" r:id="rId24"/>
    <p:sldId id="277"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Pillay" initials="CP" lastIdx="5" clrIdx="0">
    <p:extLst>
      <p:ext uri="{19B8F6BF-5375-455C-9EA6-DF929625EA0E}">
        <p15:presenceInfo xmlns:p15="http://schemas.microsoft.com/office/powerpoint/2012/main" userId="S-1-5-21-3533553457-421781099-1673888754-2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FF5050"/>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2518" autoAdjust="0"/>
  </p:normalViewPr>
  <p:slideViewPr>
    <p:cSldViewPr>
      <p:cViewPr varScale="1">
        <p:scale>
          <a:sx n="73" d="100"/>
          <a:sy n="73" d="100"/>
        </p:scale>
        <p:origin x="124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06D-48F4-8927-16455E8917F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06D-48F4-8927-16455E8917F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06D-48F4-8927-16455E8917F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06D-48F4-8927-16455E8917F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06D-48F4-8927-16455E8917F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06D-48F4-8927-16455E8917F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Sheet1!$A$28:$A$33</c:f>
              <c:strCache>
                <c:ptCount val="6"/>
                <c:pt idx="0">
                  <c:v>Submitted on time</c:v>
                </c:pt>
                <c:pt idx="1">
                  <c:v>Submitted late</c:v>
                </c:pt>
                <c:pt idx="2">
                  <c:v>Submitted unsigned</c:v>
                </c:pt>
                <c:pt idx="3">
                  <c:v>Not submitted</c:v>
                </c:pt>
                <c:pt idx="4">
                  <c:v>Newly appointed</c:v>
                </c:pt>
                <c:pt idx="5">
                  <c:v>Acting</c:v>
                </c:pt>
              </c:strCache>
            </c:strRef>
          </c:cat>
          <c:val>
            <c:numRef>
              <c:f>Sheet1!$B$28:$B$33</c:f>
              <c:numCache>
                <c:formatCode>General</c:formatCode>
                <c:ptCount val="6"/>
                <c:pt idx="0">
                  <c:v>100</c:v>
                </c:pt>
                <c:pt idx="1">
                  <c:v>27</c:v>
                </c:pt>
                <c:pt idx="2">
                  <c:v>4</c:v>
                </c:pt>
                <c:pt idx="3">
                  <c:v>3</c:v>
                </c:pt>
                <c:pt idx="4">
                  <c:v>1</c:v>
                </c:pt>
                <c:pt idx="5">
                  <c:v>30</c:v>
                </c:pt>
              </c:numCache>
            </c:numRef>
          </c:val>
          <c:extLst>
            <c:ext xmlns:c16="http://schemas.microsoft.com/office/drawing/2014/chart" uri="{C3380CC4-5D6E-409C-BE32-E72D297353CC}">
              <c16:uniqueId val="{0000000C-806D-48F4-8927-16455E8917F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5766664555443993E-2"/>
          <c:y val="0.83963650503479414"/>
          <c:w val="0.94494978231909854"/>
          <c:h val="0.144329922937855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BDEF-4CF8-B207-9906F566F6DF}"/>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BDEF-4CF8-B207-9906F566F6DF}"/>
              </c:ext>
            </c:extLst>
          </c:dPt>
          <c:dPt>
            <c:idx val="2"/>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5-BDEF-4CF8-B207-9906F566F6DF}"/>
              </c:ext>
            </c:extLst>
          </c:dPt>
          <c:dPt>
            <c:idx val="3"/>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DEF-4CF8-B207-9906F566F6DF}"/>
              </c:ext>
            </c:extLst>
          </c:dPt>
          <c:dPt>
            <c:idx val="4"/>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BDEF-4CF8-B207-9906F566F6D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Sheet6!$A$26:$A$30</c:f>
              <c:strCache>
                <c:ptCount val="5"/>
                <c:pt idx="0">
                  <c:v>Submitted on time</c:v>
                </c:pt>
                <c:pt idx="1">
                  <c:v>Submitted late</c:v>
                </c:pt>
                <c:pt idx="2">
                  <c:v>Acting DGs/HoDs</c:v>
                </c:pt>
                <c:pt idx="3">
                  <c:v>Not submitted</c:v>
                </c:pt>
                <c:pt idx="4">
                  <c:v>Newly appointed</c:v>
                </c:pt>
              </c:strCache>
            </c:strRef>
          </c:cat>
          <c:val>
            <c:numRef>
              <c:f>Sheet6!$B$26:$B$30</c:f>
              <c:numCache>
                <c:formatCode>General</c:formatCode>
                <c:ptCount val="5"/>
                <c:pt idx="0">
                  <c:v>44</c:v>
                </c:pt>
                <c:pt idx="1">
                  <c:v>19</c:v>
                </c:pt>
                <c:pt idx="2">
                  <c:v>32</c:v>
                </c:pt>
                <c:pt idx="3">
                  <c:v>65</c:v>
                </c:pt>
                <c:pt idx="4">
                  <c:v>1</c:v>
                </c:pt>
              </c:numCache>
            </c:numRef>
          </c:val>
          <c:extLst>
            <c:ext xmlns:c16="http://schemas.microsoft.com/office/drawing/2014/chart" uri="{C3380CC4-5D6E-409C-BE32-E72D297353CC}">
              <c16:uniqueId val="{0000000A-BDEF-4CF8-B207-9906F566F6D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7.5231775908595911E-3"/>
          <c:y val="0.84451245449665746"/>
          <c:w val="0.98330520388700338"/>
          <c:h val="0.139941483971541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7F398-6103-48A3-95C3-D02FD1CBA3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95FB20-D5EB-455F-86EA-D44B8091EA82}">
      <dgm:prSet phldrT="[Text]"/>
      <dgm:spPr/>
      <dgm:t>
        <a:bodyPr/>
        <a:lstStyle/>
        <a:p>
          <a:r>
            <a:rPr lang="en-US" dirty="0" smtClean="0"/>
            <a:t>Key Result Areas (80%)</a:t>
          </a:r>
          <a:endParaRPr lang="en-US" dirty="0"/>
        </a:p>
      </dgm:t>
    </dgm:pt>
    <dgm:pt modelId="{59651BFB-C01B-451E-9B29-3B5FA10012AD}" type="parTrans" cxnId="{670C9B0E-6E60-4DA1-8378-B9F927D725F7}">
      <dgm:prSet/>
      <dgm:spPr/>
      <dgm:t>
        <a:bodyPr/>
        <a:lstStyle/>
        <a:p>
          <a:endParaRPr lang="en-US"/>
        </a:p>
      </dgm:t>
    </dgm:pt>
    <dgm:pt modelId="{E6B7DE13-0530-468F-A41D-840CF5289C9D}" type="sibTrans" cxnId="{670C9B0E-6E60-4DA1-8378-B9F927D725F7}">
      <dgm:prSet/>
      <dgm:spPr/>
      <dgm:t>
        <a:bodyPr/>
        <a:lstStyle/>
        <a:p>
          <a:endParaRPr lang="en-US"/>
        </a:p>
      </dgm:t>
    </dgm:pt>
    <dgm:pt modelId="{421EF85E-68BF-4EA4-B1E2-3D45ECCEB3E1}">
      <dgm:prSet phldrT="[Text]"/>
      <dgm:spPr/>
      <dgm:t>
        <a:bodyPr/>
        <a:lstStyle/>
        <a:p>
          <a:r>
            <a:rPr lang="en-US" dirty="0" smtClean="0"/>
            <a:t>Core Management Competencies (20%)</a:t>
          </a:r>
          <a:endParaRPr lang="en-US" dirty="0"/>
        </a:p>
      </dgm:t>
    </dgm:pt>
    <dgm:pt modelId="{038CA4E5-327D-41C8-83B3-E546A4064D63}" type="parTrans" cxnId="{281B6456-4BA2-4AB4-8633-BC7D1A231C45}">
      <dgm:prSet/>
      <dgm:spPr/>
      <dgm:t>
        <a:bodyPr/>
        <a:lstStyle/>
        <a:p>
          <a:endParaRPr lang="en-US"/>
        </a:p>
      </dgm:t>
    </dgm:pt>
    <dgm:pt modelId="{476AF883-7DA4-418E-9FFD-D2F5B61D5AD3}" type="sibTrans" cxnId="{281B6456-4BA2-4AB4-8633-BC7D1A231C45}">
      <dgm:prSet/>
      <dgm:spPr/>
      <dgm:t>
        <a:bodyPr/>
        <a:lstStyle/>
        <a:p>
          <a:endParaRPr lang="en-US"/>
        </a:p>
      </dgm:t>
    </dgm:pt>
    <dgm:pt modelId="{26759FE2-464F-4E8C-888E-0D0FB1727E8F}">
      <dgm:prSet phldrT="[Text]"/>
      <dgm:spPr/>
      <dgm:t>
        <a:bodyPr/>
        <a:lstStyle/>
        <a:p>
          <a:r>
            <a:rPr lang="en-US" dirty="0" smtClean="0"/>
            <a:t>Minimum Information Security</a:t>
          </a:r>
          <a:endParaRPr lang="en-US" dirty="0"/>
        </a:p>
      </dgm:t>
    </dgm:pt>
    <dgm:pt modelId="{D6F077B8-6BC9-4808-8EB0-24487EA3AB9C}" type="parTrans" cxnId="{6BCE2D1D-9D5E-4D8B-8A12-FB28335F1942}">
      <dgm:prSet/>
      <dgm:spPr/>
      <dgm:t>
        <a:bodyPr/>
        <a:lstStyle/>
        <a:p>
          <a:endParaRPr lang="en-US"/>
        </a:p>
      </dgm:t>
    </dgm:pt>
    <dgm:pt modelId="{AC737308-6F08-4EA6-8044-E34874E38881}" type="sibTrans" cxnId="{6BCE2D1D-9D5E-4D8B-8A12-FB28335F1942}">
      <dgm:prSet/>
      <dgm:spPr/>
      <dgm:t>
        <a:bodyPr/>
        <a:lstStyle/>
        <a:p>
          <a:endParaRPr lang="en-US"/>
        </a:p>
      </dgm:t>
    </dgm:pt>
    <dgm:pt modelId="{44ABFE82-A602-4F4B-B79F-412539127D84}">
      <dgm:prSet phldrT="[Text]"/>
      <dgm:spPr/>
      <dgm:t>
        <a:bodyPr/>
        <a:lstStyle/>
        <a:p>
          <a:r>
            <a:rPr lang="en-US" dirty="0" smtClean="0"/>
            <a:t>Regional and International Integration</a:t>
          </a:r>
          <a:endParaRPr lang="en-US" dirty="0"/>
        </a:p>
      </dgm:t>
    </dgm:pt>
    <dgm:pt modelId="{9CE5012C-B9F3-4DC8-B66B-6E08EDC5C945}" type="parTrans" cxnId="{0E63479B-9470-4640-A304-834721B16330}">
      <dgm:prSet/>
      <dgm:spPr/>
      <dgm:t>
        <a:bodyPr/>
        <a:lstStyle/>
        <a:p>
          <a:endParaRPr lang="en-US"/>
        </a:p>
      </dgm:t>
    </dgm:pt>
    <dgm:pt modelId="{81B1B673-2CD2-42FD-BBB3-BC1D39B96375}" type="sibTrans" cxnId="{0E63479B-9470-4640-A304-834721B16330}">
      <dgm:prSet/>
      <dgm:spPr/>
      <dgm:t>
        <a:bodyPr/>
        <a:lstStyle/>
        <a:p>
          <a:endParaRPr lang="en-US"/>
        </a:p>
      </dgm:t>
    </dgm:pt>
    <dgm:pt modelId="{4BA3E43D-3562-4FEA-B601-6858C34EDC54}">
      <dgm:prSet phldrT="[Text]"/>
      <dgm:spPr/>
      <dgm:t>
        <a:bodyPr/>
        <a:lstStyle/>
        <a:p>
          <a:r>
            <a:rPr lang="en-US" dirty="0" smtClean="0"/>
            <a:t>Integrated Government</a:t>
          </a:r>
          <a:endParaRPr lang="en-US" dirty="0"/>
        </a:p>
      </dgm:t>
    </dgm:pt>
    <dgm:pt modelId="{3663DB2C-9A46-4D6D-8538-2AE9635AFFC1}" type="parTrans" cxnId="{71436B53-5A47-4FDC-A7C2-240E1E471838}">
      <dgm:prSet/>
      <dgm:spPr/>
      <dgm:t>
        <a:bodyPr/>
        <a:lstStyle/>
        <a:p>
          <a:endParaRPr lang="en-US"/>
        </a:p>
      </dgm:t>
    </dgm:pt>
    <dgm:pt modelId="{0CD5D94C-50A2-434E-BD9E-038C3582971C}" type="sibTrans" cxnId="{71436B53-5A47-4FDC-A7C2-240E1E471838}">
      <dgm:prSet/>
      <dgm:spPr/>
      <dgm:t>
        <a:bodyPr/>
        <a:lstStyle/>
        <a:p>
          <a:endParaRPr lang="en-US"/>
        </a:p>
      </dgm:t>
    </dgm:pt>
    <dgm:pt modelId="{A769B65F-418A-4FAA-8B8E-F18AAFD58A90}">
      <dgm:prSet phldrT="[Text]"/>
      <dgm:spPr/>
      <dgm:t>
        <a:bodyPr/>
        <a:lstStyle/>
        <a:p>
          <a:r>
            <a:rPr lang="en-US" dirty="0" smtClean="0"/>
            <a:t>11 Compulsory indicators</a:t>
          </a:r>
          <a:endParaRPr lang="en-US" dirty="0"/>
        </a:p>
      </dgm:t>
    </dgm:pt>
    <dgm:pt modelId="{141DBD5F-8737-4884-8D4B-72DB45C78B06}" type="parTrans" cxnId="{41A2D3AF-115E-45BE-9BEB-4F6C7C06C5E4}">
      <dgm:prSet/>
      <dgm:spPr/>
      <dgm:t>
        <a:bodyPr/>
        <a:lstStyle/>
        <a:p>
          <a:endParaRPr lang="en-US"/>
        </a:p>
      </dgm:t>
    </dgm:pt>
    <dgm:pt modelId="{CDCE9E5D-953A-4901-B9C1-01D3B831415D}" type="sibTrans" cxnId="{41A2D3AF-115E-45BE-9BEB-4F6C7C06C5E4}">
      <dgm:prSet/>
      <dgm:spPr/>
      <dgm:t>
        <a:bodyPr/>
        <a:lstStyle/>
        <a:p>
          <a:endParaRPr lang="en-US"/>
        </a:p>
      </dgm:t>
    </dgm:pt>
    <dgm:pt modelId="{BB20D99A-A9B9-450B-A669-6C9E929B510A}">
      <dgm:prSet phldrT="[Text]"/>
      <dgm:spPr/>
      <dgm:t>
        <a:bodyPr/>
        <a:lstStyle/>
        <a:p>
          <a:r>
            <a:rPr lang="en-US" dirty="0" smtClean="0"/>
            <a:t>Departmental Deliverable</a:t>
          </a:r>
          <a:endParaRPr lang="en-US" dirty="0"/>
        </a:p>
      </dgm:t>
    </dgm:pt>
    <dgm:pt modelId="{F135717A-E3D5-47C1-B415-269775C0B761}" type="parTrans" cxnId="{552E629D-C77D-47E6-A66B-05B7DF2523BE}">
      <dgm:prSet/>
      <dgm:spPr/>
      <dgm:t>
        <a:bodyPr/>
        <a:lstStyle/>
        <a:p>
          <a:endParaRPr lang="en-US"/>
        </a:p>
      </dgm:t>
    </dgm:pt>
    <dgm:pt modelId="{D50F2189-1D48-413E-A976-A3B658B7355B}" type="sibTrans" cxnId="{552E629D-C77D-47E6-A66B-05B7DF2523BE}">
      <dgm:prSet/>
      <dgm:spPr/>
      <dgm:t>
        <a:bodyPr/>
        <a:lstStyle/>
        <a:p>
          <a:endParaRPr lang="en-US"/>
        </a:p>
      </dgm:t>
    </dgm:pt>
    <dgm:pt modelId="{E8ECCEA8-E75B-41A4-915E-F8D1033FBA53}" type="pres">
      <dgm:prSet presAssocID="{85F7F398-6103-48A3-95C3-D02FD1CBA3C1}" presName="linear" presStyleCnt="0">
        <dgm:presLayoutVars>
          <dgm:animLvl val="lvl"/>
          <dgm:resizeHandles val="exact"/>
        </dgm:presLayoutVars>
      </dgm:prSet>
      <dgm:spPr/>
      <dgm:t>
        <a:bodyPr/>
        <a:lstStyle/>
        <a:p>
          <a:endParaRPr lang="en-US"/>
        </a:p>
      </dgm:t>
    </dgm:pt>
    <dgm:pt modelId="{639F9522-45F3-441E-A5D8-6F0C9FDBCEB6}" type="pres">
      <dgm:prSet presAssocID="{2795FB20-D5EB-455F-86EA-D44B8091EA82}" presName="parentText" presStyleLbl="node1" presStyleIdx="0" presStyleCnt="2">
        <dgm:presLayoutVars>
          <dgm:chMax val="0"/>
          <dgm:bulletEnabled val="1"/>
        </dgm:presLayoutVars>
      </dgm:prSet>
      <dgm:spPr/>
      <dgm:t>
        <a:bodyPr/>
        <a:lstStyle/>
        <a:p>
          <a:endParaRPr lang="en-US"/>
        </a:p>
      </dgm:t>
    </dgm:pt>
    <dgm:pt modelId="{9B76ECF4-1A7E-4645-8E97-54B7BB3CF653}" type="pres">
      <dgm:prSet presAssocID="{2795FB20-D5EB-455F-86EA-D44B8091EA82}" presName="childText" presStyleLbl="revTx" presStyleIdx="0" presStyleCnt="2">
        <dgm:presLayoutVars>
          <dgm:bulletEnabled val="1"/>
        </dgm:presLayoutVars>
      </dgm:prSet>
      <dgm:spPr/>
      <dgm:t>
        <a:bodyPr/>
        <a:lstStyle/>
        <a:p>
          <a:endParaRPr lang="en-US"/>
        </a:p>
      </dgm:t>
    </dgm:pt>
    <dgm:pt modelId="{3CC94DD7-9C0F-4C63-A16D-096DD5CB5664}" type="pres">
      <dgm:prSet presAssocID="{421EF85E-68BF-4EA4-B1E2-3D45ECCEB3E1}" presName="parentText" presStyleLbl="node1" presStyleIdx="1" presStyleCnt="2">
        <dgm:presLayoutVars>
          <dgm:chMax val="0"/>
          <dgm:bulletEnabled val="1"/>
        </dgm:presLayoutVars>
      </dgm:prSet>
      <dgm:spPr/>
      <dgm:t>
        <a:bodyPr/>
        <a:lstStyle/>
        <a:p>
          <a:endParaRPr lang="en-US"/>
        </a:p>
      </dgm:t>
    </dgm:pt>
    <dgm:pt modelId="{33563565-372B-4224-9175-91F75356EF65}" type="pres">
      <dgm:prSet presAssocID="{421EF85E-68BF-4EA4-B1E2-3D45ECCEB3E1}" presName="childText" presStyleLbl="revTx" presStyleIdx="1" presStyleCnt="2">
        <dgm:presLayoutVars>
          <dgm:bulletEnabled val="1"/>
        </dgm:presLayoutVars>
      </dgm:prSet>
      <dgm:spPr/>
      <dgm:t>
        <a:bodyPr/>
        <a:lstStyle/>
        <a:p>
          <a:endParaRPr lang="en-US"/>
        </a:p>
      </dgm:t>
    </dgm:pt>
  </dgm:ptLst>
  <dgm:cxnLst>
    <dgm:cxn modelId="{6CF27A90-244E-41E2-B804-CD233009DE69}" type="presOf" srcId="{2795FB20-D5EB-455F-86EA-D44B8091EA82}" destId="{639F9522-45F3-441E-A5D8-6F0C9FDBCEB6}" srcOrd="0" destOrd="0" presId="urn:microsoft.com/office/officeart/2005/8/layout/vList2"/>
    <dgm:cxn modelId="{0E63479B-9470-4640-A304-834721B16330}" srcId="{2795FB20-D5EB-455F-86EA-D44B8091EA82}" destId="{44ABFE82-A602-4F4B-B79F-412539127D84}" srcOrd="1" destOrd="0" parTransId="{9CE5012C-B9F3-4DC8-B66B-6E08EDC5C945}" sibTransId="{81B1B673-2CD2-42FD-BBB3-BC1D39B96375}"/>
    <dgm:cxn modelId="{71436B53-5A47-4FDC-A7C2-240E1E471838}" srcId="{2795FB20-D5EB-455F-86EA-D44B8091EA82}" destId="{4BA3E43D-3562-4FEA-B601-6858C34EDC54}" srcOrd="2" destOrd="0" parTransId="{3663DB2C-9A46-4D6D-8538-2AE9635AFFC1}" sibTransId="{0CD5D94C-50A2-434E-BD9E-038C3582971C}"/>
    <dgm:cxn modelId="{670C9B0E-6E60-4DA1-8378-B9F927D725F7}" srcId="{85F7F398-6103-48A3-95C3-D02FD1CBA3C1}" destId="{2795FB20-D5EB-455F-86EA-D44B8091EA82}" srcOrd="0" destOrd="0" parTransId="{59651BFB-C01B-451E-9B29-3B5FA10012AD}" sibTransId="{E6B7DE13-0530-468F-A41D-840CF5289C9D}"/>
    <dgm:cxn modelId="{41A2D3AF-115E-45BE-9BEB-4F6C7C06C5E4}" srcId="{421EF85E-68BF-4EA4-B1E2-3D45ECCEB3E1}" destId="{A769B65F-418A-4FAA-8B8E-F18AAFD58A90}" srcOrd="0" destOrd="0" parTransId="{141DBD5F-8737-4884-8D4B-72DB45C78B06}" sibTransId="{CDCE9E5D-953A-4901-B9C1-01D3B831415D}"/>
    <dgm:cxn modelId="{F90ED41F-C023-461D-B0FF-387B06C1CC12}" type="presOf" srcId="{421EF85E-68BF-4EA4-B1E2-3D45ECCEB3E1}" destId="{3CC94DD7-9C0F-4C63-A16D-096DD5CB5664}" srcOrd="0" destOrd="0" presId="urn:microsoft.com/office/officeart/2005/8/layout/vList2"/>
    <dgm:cxn modelId="{0703D469-7D65-4608-88E4-049DD4E579F6}" type="presOf" srcId="{26759FE2-464F-4E8C-888E-0D0FB1727E8F}" destId="{9B76ECF4-1A7E-4645-8E97-54B7BB3CF653}" srcOrd="0" destOrd="0" presId="urn:microsoft.com/office/officeart/2005/8/layout/vList2"/>
    <dgm:cxn modelId="{2287ECF2-09F2-4E04-9110-0672AF206F8E}" type="presOf" srcId="{4BA3E43D-3562-4FEA-B601-6858C34EDC54}" destId="{9B76ECF4-1A7E-4645-8E97-54B7BB3CF653}" srcOrd="0" destOrd="2" presId="urn:microsoft.com/office/officeart/2005/8/layout/vList2"/>
    <dgm:cxn modelId="{281B6456-4BA2-4AB4-8633-BC7D1A231C45}" srcId="{85F7F398-6103-48A3-95C3-D02FD1CBA3C1}" destId="{421EF85E-68BF-4EA4-B1E2-3D45ECCEB3E1}" srcOrd="1" destOrd="0" parTransId="{038CA4E5-327D-41C8-83B3-E546A4064D63}" sibTransId="{476AF883-7DA4-418E-9FFD-D2F5B61D5AD3}"/>
    <dgm:cxn modelId="{6BCE2D1D-9D5E-4D8B-8A12-FB28335F1942}" srcId="{2795FB20-D5EB-455F-86EA-D44B8091EA82}" destId="{26759FE2-464F-4E8C-888E-0D0FB1727E8F}" srcOrd="0" destOrd="0" parTransId="{D6F077B8-6BC9-4808-8EB0-24487EA3AB9C}" sibTransId="{AC737308-6F08-4EA6-8044-E34874E38881}"/>
    <dgm:cxn modelId="{2504FE0D-5560-4E8F-8AD4-6827F98A823A}" type="presOf" srcId="{85F7F398-6103-48A3-95C3-D02FD1CBA3C1}" destId="{E8ECCEA8-E75B-41A4-915E-F8D1033FBA53}" srcOrd="0" destOrd="0" presId="urn:microsoft.com/office/officeart/2005/8/layout/vList2"/>
    <dgm:cxn modelId="{666A3A74-BD8D-4083-8F46-51714F1CF5FC}" type="presOf" srcId="{44ABFE82-A602-4F4B-B79F-412539127D84}" destId="{9B76ECF4-1A7E-4645-8E97-54B7BB3CF653}" srcOrd="0" destOrd="1" presId="urn:microsoft.com/office/officeart/2005/8/layout/vList2"/>
    <dgm:cxn modelId="{3EF6F7F6-FAF0-4BBF-BF97-DB33E8B2F705}" type="presOf" srcId="{BB20D99A-A9B9-450B-A669-6C9E929B510A}" destId="{9B76ECF4-1A7E-4645-8E97-54B7BB3CF653}" srcOrd="0" destOrd="3" presId="urn:microsoft.com/office/officeart/2005/8/layout/vList2"/>
    <dgm:cxn modelId="{552E629D-C77D-47E6-A66B-05B7DF2523BE}" srcId="{2795FB20-D5EB-455F-86EA-D44B8091EA82}" destId="{BB20D99A-A9B9-450B-A669-6C9E929B510A}" srcOrd="3" destOrd="0" parTransId="{F135717A-E3D5-47C1-B415-269775C0B761}" sibTransId="{D50F2189-1D48-413E-A976-A3B658B7355B}"/>
    <dgm:cxn modelId="{2613C3E6-9EF3-49C6-B3EA-4BDED5267063}" type="presOf" srcId="{A769B65F-418A-4FAA-8B8E-F18AAFD58A90}" destId="{33563565-372B-4224-9175-91F75356EF65}" srcOrd="0" destOrd="0" presId="urn:microsoft.com/office/officeart/2005/8/layout/vList2"/>
    <dgm:cxn modelId="{F067AEA7-BD52-4718-B9B8-739DC824BF5D}" type="presParOf" srcId="{E8ECCEA8-E75B-41A4-915E-F8D1033FBA53}" destId="{639F9522-45F3-441E-A5D8-6F0C9FDBCEB6}" srcOrd="0" destOrd="0" presId="urn:microsoft.com/office/officeart/2005/8/layout/vList2"/>
    <dgm:cxn modelId="{E41AB9F9-1306-4F01-8C6D-D91DB7F08C62}" type="presParOf" srcId="{E8ECCEA8-E75B-41A4-915E-F8D1033FBA53}" destId="{9B76ECF4-1A7E-4645-8E97-54B7BB3CF653}" srcOrd="1" destOrd="0" presId="urn:microsoft.com/office/officeart/2005/8/layout/vList2"/>
    <dgm:cxn modelId="{6F460B9E-C4DA-49D6-B06C-ED6CAFD3C288}" type="presParOf" srcId="{E8ECCEA8-E75B-41A4-915E-F8D1033FBA53}" destId="{3CC94DD7-9C0F-4C63-A16D-096DD5CB5664}" srcOrd="2" destOrd="0" presId="urn:microsoft.com/office/officeart/2005/8/layout/vList2"/>
    <dgm:cxn modelId="{F758F363-19C1-4C4A-B812-8FAF6AFF2460}" type="presParOf" srcId="{E8ECCEA8-E75B-41A4-915E-F8D1033FBA53}" destId="{33563565-372B-4224-9175-91F75356EF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15F37-A2B0-46A7-9D2C-613E2B3DB663}" type="doc">
      <dgm:prSet loTypeId="urn:microsoft.com/office/officeart/2005/8/layout/hProcess9" loCatId="process" qsTypeId="urn:microsoft.com/office/officeart/2005/8/quickstyle/simple1" qsCatId="simple" csTypeId="urn:microsoft.com/office/officeart/2005/8/colors/colorful3" csCatId="colorful" phldr="1"/>
      <dgm:spPr/>
    </dgm:pt>
    <dgm:pt modelId="{764AC2CC-7E8D-4992-852C-0FF4DB0E6DBB}">
      <dgm:prSet phldrT="[Text]" custT="1"/>
      <dgm:spPr/>
      <dgm:t>
        <a:bodyPr anchor="t"/>
        <a:lstStyle/>
        <a:p>
          <a:r>
            <a:rPr lang="en-US" sz="1400" b="1" dirty="0" smtClean="0"/>
            <a:t>Implementation Date:</a:t>
          </a:r>
        </a:p>
        <a:p>
          <a:endParaRPr lang="en-US" sz="1400" dirty="0" smtClean="0"/>
        </a:p>
        <a:p>
          <a:endParaRPr lang="en-US" sz="1400" dirty="0" smtClean="0"/>
        </a:p>
        <a:p>
          <a:endParaRPr lang="en-US" sz="1400" dirty="0" smtClean="0"/>
        </a:p>
        <a:p>
          <a:r>
            <a:rPr lang="en-US" sz="1400" b="1" dirty="0" smtClean="0">
              <a:solidFill>
                <a:schemeClr val="bg1"/>
              </a:solidFill>
            </a:rPr>
            <a:t>01 April</a:t>
          </a:r>
          <a:endParaRPr lang="en-US" sz="1400" b="1" dirty="0">
            <a:solidFill>
              <a:schemeClr val="bg1"/>
            </a:solidFill>
          </a:endParaRPr>
        </a:p>
      </dgm:t>
    </dgm:pt>
    <dgm:pt modelId="{208E96F0-8FE8-452C-B1D2-38D00A68686B}" type="parTrans" cxnId="{96C0ADB1-FB4E-4990-8858-18D4E45E4B71}">
      <dgm:prSet/>
      <dgm:spPr/>
      <dgm:t>
        <a:bodyPr/>
        <a:lstStyle/>
        <a:p>
          <a:endParaRPr lang="en-US" sz="1400"/>
        </a:p>
      </dgm:t>
    </dgm:pt>
    <dgm:pt modelId="{48D845B4-9F90-493E-ADA5-DF388D14FE3A}" type="sibTrans" cxnId="{96C0ADB1-FB4E-4990-8858-18D4E45E4B71}">
      <dgm:prSet/>
      <dgm:spPr/>
      <dgm:t>
        <a:bodyPr/>
        <a:lstStyle/>
        <a:p>
          <a:endParaRPr lang="en-US" sz="1400"/>
        </a:p>
      </dgm:t>
    </dgm:pt>
    <dgm:pt modelId="{0F328533-9A96-4141-9360-744CEC7B0D3E}">
      <dgm:prSet phldrT="[Text]" custT="1"/>
      <dgm:spPr/>
      <dgm:t>
        <a:bodyPr anchor="t"/>
        <a:lstStyle/>
        <a:p>
          <a:r>
            <a:rPr lang="en-US" sz="1400" b="1" dirty="0" smtClean="0"/>
            <a:t>Mid Year Review Concluded:</a:t>
          </a:r>
        </a:p>
        <a:p>
          <a:endParaRPr lang="en-US" sz="1400" dirty="0" smtClean="0"/>
        </a:p>
        <a:p>
          <a:endParaRPr lang="en-US" sz="1400" dirty="0" smtClean="0"/>
        </a:p>
        <a:p>
          <a:r>
            <a:rPr lang="en-US" sz="1400" b="1" dirty="0" smtClean="0">
              <a:solidFill>
                <a:schemeClr val="bg1"/>
              </a:solidFill>
            </a:rPr>
            <a:t>01 September -30 November </a:t>
          </a:r>
          <a:r>
            <a:rPr lang="en-US" sz="1100" b="1" dirty="0" smtClean="0">
              <a:solidFill>
                <a:srgbClr val="FF0000"/>
              </a:solidFill>
            </a:rPr>
            <a:t>Must be lodged with DPME on or before 30 November Annually</a:t>
          </a:r>
        </a:p>
        <a:p>
          <a:endParaRPr lang="en-US" sz="1400" dirty="0"/>
        </a:p>
      </dgm:t>
    </dgm:pt>
    <dgm:pt modelId="{B2D25DBE-94EE-46A3-B4FC-C3B9E7352A2C}" type="parTrans" cxnId="{A70C610A-FE3D-4D91-BC15-44E3E91A973F}">
      <dgm:prSet/>
      <dgm:spPr/>
      <dgm:t>
        <a:bodyPr/>
        <a:lstStyle/>
        <a:p>
          <a:endParaRPr lang="en-US" sz="1400"/>
        </a:p>
      </dgm:t>
    </dgm:pt>
    <dgm:pt modelId="{F73AC27C-3B32-4E0A-96EB-1A55B9B7D6BD}" type="sibTrans" cxnId="{A70C610A-FE3D-4D91-BC15-44E3E91A973F}">
      <dgm:prSet/>
      <dgm:spPr/>
      <dgm:t>
        <a:bodyPr/>
        <a:lstStyle/>
        <a:p>
          <a:endParaRPr lang="en-US" sz="1400"/>
        </a:p>
      </dgm:t>
    </dgm:pt>
    <dgm:pt modelId="{94E0DF11-E79C-423F-BDC0-228B0F971A8F}">
      <dgm:prSet phldrT="[Text]" custT="1"/>
      <dgm:spPr/>
      <dgm:t>
        <a:bodyPr anchor="t"/>
        <a:lstStyle/>
        <a:p>
          <a:r>
            <a:rPr lang="en-US" sz="1400" dirty="0" smtClean="0"/>
            <a:t>I</a:t>
          </a:r>
          <a:r>
            <a:rPr lang="en-US" sz="1400" b="1" dirty="0" smtClean="0"/>
            <a:t>mplement</a:t>
          </a:r>
        </a:p>
        <a:p>
          <a:r>
            <a:rPr lang="en-US" sz="1400" b="1" dirty="0" smtClean="0"/>
            <a:t>-</a:t>
          </a:r>
          <a:r>
            <a:rPr lang="en-US" sz="1400" b="1" dirty="0" err="1" smtClean="0"/>
            <a:t>ation</a:t>
          </a:r>
          <a:r>
            <a:rPr lang="en-US" sz="1400" b="1" dirty="0" smtClean="0"/>
            <a:t> of Outcome of HOD Performance</a:t>
          </a:r>
          <a:endParaRPr lang="en-US" sz="1400" b="1" dirty="0"/>
        </a:p>
      </dgm:t>
    </dgm:pt>
    <dgm:pt modelId="{AB5F6024-7C70-4CE5-BE3D-B07AA2590C14}" type="parTrans" cxnId="{3A2B9DEB-A574-43E1-A1E3-EE00BB523F97}">
      <dgm:prSet/>
      <dgm:spPr/>
      <dgm:t>
        <a:bodyPr/>
        <a:lstStyle/>
        <a:p>
          <a:endParaRPr lang="en-US" sz="1400"/>
        </a:p>
      </dgm:t>
    </dgm:pt>
    <dgm:pt modelId="{2B3525F5-724E-4EA6-B48E-80D572696BF1}" type="sibTrans" cxnId="{3A2B9DEB-A574-43E1-A1E3-EE00BB523F97}">
      <dgm:prSet/>
      <dgm:spPr/>
      <dgm:t>
        <a:bodyPr/>
        <a:lstStyle/>
        <a:p>
          <a:endParaRPr lang="en-US" sz="1400"/>
        </a:p>
      </dgm:t>
    </dgm:pt>
    <dgm:pt modelId="{01382AA4-A6A0-4344-9388-0DE5B829C32B}">
      <dgm:prSet custT="1"/>
      <dgm:spPr/>
      <dgm:t>
        <a:bodyPr anchor="t"/>
        <a:lstStyle/>
        <a:p>
          <a:r>
            <a:rPr lang="en-US" sz="1400" b="1" dirty="0" smtClean="0"/>
            <a:t>PA Signed and Lodged:</a:t>
          </a:r>
        </a:p>
        <a:p>
          <a:endParaRPr lang="en-US" sz="1400" dirty="0" smtClean="0"/>
        </a:p>
        <a:p>
          <a:endParaRPr lang="en-US" sz="1400" dirty="0" smtClean="0"/>
        </a:p>
        <a:p>
          <a:endParaRPr lang="en-US" sz="1400" dirty="0" smtClean="0"/>
        </a:p>
        <a:p>
          <a:endParaRPr lang="en-US" sz="1400" dirty="0" smtClean="0"/>
        </a:p>
        <a:p>
          <a:r>
            <a:rPr lang="en-US" sz="1400" b="1" dirty="0" smtClean="0">
              <a:solidFill>
                <a:schemeClr val="bg1"/>
              </a:solidFill>
            </a:rPr>
            <a:t>30 April Annually</a:t>
          </a:r>
          <a:endParaRPr lang="en-US" sz="1400" b="1" dirty="0">
            <a:solidFill>
              <a:schemeClr val="bg1"/>
            </a:solidFill>
          </a:endParaRPr>
        </a:p>
      </dgm:t>
    </dgm:pt>
    <dgm:pt modelId="{ABD5FA75-BF73-490F-B9FB-40EC37B2859A}" type="parTrans" cxnId="{7470FD47-BF5F-415E-9E59-A94D073A7FA6}">
      <dgm:prSet/>
      <dgm:spPr/>
      <dgm:t>
        <a:bodyPr/>
        <a:lstStyle/>
        <a:p>
          <a:endParaRPr lang="en-US" sz="1400"/>
        </a:p>
      </dgm:t>
    </dgm:pt>
    <dgm:pt modelId="{D306AF4B-1DC8-4D7F-BBEC-2A0034D3C811}" type="sibTrans" cxnId="{7470FD47-BF5F-415E-9E59-A94D073A7FA6}">
      <dgm:prSet/>
      <dgm:spPr/>
      <dgm:t>
        <a:bodyPr/>
        <a:lstStyle/>
        <a:p>
          <a:endParaRPr lang="en-US" sz="1400"/>
        </a:p>
      </dgm:t>
    </dgm:pt>
    <dgm:pt modelId="{02BFF2F4-D3D2-4A80-842E-45FDCB790B4E}">
      <dgm:prSet custT="1"/>
      <dgm:spPr/>
      <dgm:t>
        <a:bodyPr anchor="t"/>
        <a:lstStyle/>
        <a:p>
          <a:r>
            <a:rPr lang="en-US" sz="1400" b="1" dirty="0" smtClean="0"/>
            <a:t>Annual Assessment Between EA and HOD:</a:t>
          </a:r>
        </a:p>
        <a:p>
          <a:endParaRPr lang="en-US" sz="1400" dirty="0" smtClean="0"/>
        </a:p>
        <a:p>
          <a:endParaRPr lang="en-US" sz="1400" dirty="0" smtClean="0"/>
        </a:p>
        <a:p>
          <a:endParaRPr lang="en-US" sz="1400" dirty="0" smtClean="0"/>
        </a:p>
        <a:p>
          <a:endParaRPr lang="en-US" sz="1400" dirty="0" smtClean="0"/>
        </a:p>
        <a:p>
          <a:r>
            <a:rPr lang="en-US" sz="1400" b="1" dirty="0" smtClean="0">
              <a:solidFill>
                <a:schemeClr val="bg1"/>
              </a:solidFill>
            </a:rPr>
            <a:t>1 October -</a:t>
          </a:r>
        </a:p>
        <a:p>
          <a:r>
            <a:rPr lang="en-US" sz="1400" b="1" dirty="0" smtClean="0">
              <a:solidFill>
                <a:schemeClr val="bg1"/>
              </a:solidFill>
            </a:rPr>
            <a:t>31 December</a:t>
          </a:r>
          <a:endParaRPr lang="en-US" sz="1400" b="1" dirty="0">
            <a:solidFill>
              <a:schemeClr val="bg1"/>
            </a:solidFill>
          </a:endParaRPr>
        </a:p>
      </dgm:t>
    </dgm:pt>
    <dgm:pt modelId="{9E4423AD-3A61-408F-BE3A-BA0160D03D9D}" type="parTrans" cxnId="{1136542E-4F6A-42B2-AE74-E02F17FE066B}">
      <dgm:prSet/>
      <dgm:spPr/>
      <dgm:t>
        <a:bodyPr/>
        <a:lstStyle/>
        <a:p>
          <a:endParaRPr lang="en-US"/>
        </a:p>
      </dgm:t>
    </dgm:pt>
    <dgm:pt modelId="{3979D7C8-41CF-4AC6-B1F8-22F8F73FE13E}" type="sibTrans" cxnId="{1136542E-4F6A-42B2-AE74-E02F17FE066B}">
      <dgm:prSet/>
      <dgm:spPr/>
      <dgm:t>
        <a:bodyPr/>
        <a:lstStyle/>
        <a:p>
          <a:endParaRPr lang="en-US"/>
        </a:p>
      </dgm:t>
    </dgm:pt>
    <dgm:pt modelId="{55626108-8AFA-4DB6-8A78-F30040E1C10C}">
      <dgm:prSet custT="1"/>
      <dgm:spPr/>
      <dgm:t>
        <a:bodyPr anchor="t"/>
        <a:lstStyle/>
        <a:p>
          <a:r>
            <a:rPr lang="en-US" sz="1400" b="1" dirty="0" smtClean="0"/>
            <a:t>HOD Evaluation Panel:</a:t>
          </a:r>
        </a:p>
        <a:p>
          <a:endParaRPr lang="en-US" sz="1400" dirty="0" smtClean="0"/>
        </a:p>
        <a:p>
          <a:endParaRPr lang="en-US" sz="1400" dirty="0" smtClean="0"/>
        </a:p>
        <a:p>
          <a:endParaRPr lang="en-US" sz="1400" dirty="0" smtClean="0"/>
        </a:p>
        <a:p>
          <a:endParaRPr lang="en-US" sz="1400" dirty="0" smtClean="0"/>
        </a:p>
        <a:p>
          <a:r>
            <a:rPr lang="en-US" sz="1400" b="1" dirty="0" smtClean="0">
              <a:solidFill>
                <a:schemeClr val="bg1"/>
              </a:solidFill>
            </a:rPr>
            <a:t>1 January -31 March</a:t>
          </a:r>
          <a:endParaRPr lang="en-US" sz="1400" b="1" dirty="0">
            <a:solidFill>
              <a:schemeClr val="bg1"/>
            </a:solidFill>
          </a:endParaRPr>
        </a:p>
      </dgm:t>
    </dgm:pt>
    <dgm:pt modelId="{7BF71E7A-E8B3-4B7E-B932-877A7A4B6CA1}" type="parTrans" cxnId="{65325C72-4BA5-4521-A221-A79CFC9D5138}">
      <dgm:prSet/>
      <dgm:spPr/>
      <dgm:t>
        <a:bodyPr/>
        <a:lstStyle/>
        <a:p>
          <a:endParaRPr lang="en-US"/>
        </a:p>
      </dgm:t>
    </dgm:pt>
    <dgm:pt modelId="{26DFFA4F-4A11-430A-8595-3B97B2979627}" type="sibTrans" cxnId="{65325C72-4BA5-4521-A221-A79CFC9D5138}">
      <dgm:prSet/>
      <dgm:spPr/>
      <dgm:t>
        <a:bodyPr/>
        <a:lstStyle/>
        <a:p>
          <a:endParaRPr lang="en-US"/>
        </a:p>
      </dgm:t>
    </dgm:pt>
    <dgm:pt modelId="{16B5112F-CF6C-430A-B61B-B22B81EB95B3}" type="pres">
      <dgm:prSet presAssocID="{A1315F37-A2B0-46A7-9D2C-613E2B3DB663}" presName="CompostProcess" presStyleCnt="0">
        <dgm:presLayoutVars>
          <dgm:dir/>
          <dgm:resizeHandles val="exact"/>
        </dgm:presLayoutVars>
      </dgm:prSet>
      <dgm:spPr/>
    </dgm:pt>
    <dgm:pt modelId="{EB1D9467-2B8D-4DA2-8E1F-8F83C253EA50}" type="pres">
      <dgm:prSet presAssocID="{A1315F37-A2B0-46A7-9D2C-613E2B3DB663}" presName="arrow" presStyleLbl="bgShp" presStyleIdx="0" presStyleCnt="1" custScaleX="117647" custLinFactNeighborX="522" custLinFactNeighborY="-517"/>
      <dgm:spPr/>
    </dgm:pt>
    <dgm:pt modelId="{0683FEB8-C1A3-41E4-A5BE-DDF0F47EA275}" type="pres">
      <dgm:prSet presAssocID="{A1315F37-A2B0-46A7-9D2C-613E2B3DB663}" presName="linearProcess" presStyleCnt="0"/>
      <dgm:spPr/>
    </dgm:pt>
    <dgm:pt modelId="{B91FC59D-60F5-4177-9E78-AB20FE64344E}" type="pres">
      <dgm:prSet presAssocID="{764AC2CC-7E8D-4992-852C-0FF4DB0E6DBB}" presName="textNode" presStyleLbl="node1" presStyleIdx="0" presStyleCnt="6" custScaleX="138911" custScaleY="136740" custLinFactNeighborX="99571" custLinFactNeighborY="-192">
        <dgm:presLayoutVars>
          <dgm:bulletEnabled val="1"/>
        </dgm:presLayoutVars>
      </dgm:prSet>
      <dgm:spPr/>
      <dgm:t>
        <a:bodyPr/>
        <a:lstStyle/>
        <a:p>
          <a:endParaRPr lang="en-US"/>
        </a:p>
      </dgm:t>
    </dgm:pt>
    <dgm:pt modelId="{A11433A0-C26C-4251-BC6D-6F0EF6F9D648}" type="pres">
      <dgm:prSet presAssocID="{48D845B4-9F90-493E-ADA5-DF388D14FE3A}" presName="sibTrans" presStyleCnt="0"/>
      <dgm:spPr/>
    </dgm:pt>
    <dgm:pt modelId="{0723F5A6-B93D-434F-BC14-F743E409271C}" type="pres">
      <dgm:prSet presAssocID="{01382AA4-A6A0-4344-9388-0DE5B829C32B}" presName="textNode" presStyleLbl="node1" presStyleIdx="1" presStyleCnt="6" custScaleX="141141" custScaleY="137584" custLinFactNeighborX="34313" custLinFactNeighborY="703">
        <dgm:presLayoutVars>
          <dgm:bulletEnabled val="1"/>
        </dgm:presLayoutVars>
      </dgm:prSet>
      <dgm:spPr/>
      <dgm:t>
        <a:bodyPr/>
        <a:lstStyle/>
        <a:p>
          <a:endParaRPr lang="en-US"/>
        </a:p>
      </dgm:t>
    </dgm:pt>
    <dgm:pt modelId="{16F44CE0-E37C-47BA-899A-7C209E671DAF}" type="pres">
      <dgm:prSet presAssocID="{D306AF4B-1DC8-4D7F-BBEC-2A0034D3C811}" presName="sibTrans" presStyleCnt="0"/>
      <dgm:spPr/>
    </dgm:pt>
    <dgm:pt modelId="{F31DB251-6783-4711-91AF-577BE0AC6E63}" type="pres">
      <dgm:prSet presAssocID="{0F328533-9A96-4141-9360-744CEC7B0D3E}" presName="textNode" presStyleLbl="node1" presStyleIdx="2" presStyleCnt="6" custScaleX="165426" custScaleY="140199" custLinFactNeighborX="-36740" custLinFactNeighborY="-405">
        <dgm:presLayoutVars>
          <dgm:bulletEnabled val="1"/>
        </dgm:presLayoutVars>
      </dgm:prSet>
      <dgm:spPr/>
      <dgm:t>
        <a:bodyPr/>
        <a:lstStyle/>
        <a:p>
          <a:endParaRPr lang="en-US"/>
        </a:p>
      </dgm:t>
    </dgm:pt>
    <dgm:pt modelId="{54A8A08F-2410-493C-9EF5-AE9FA23C2EEA}" type="pres">
      <dgm:prSet presAssocID="{F73AC27C-3B32-4E0A-96EB-1A55B9B7D6BD}" presName="sibTrans" presStyleCnt="0"/>
      <dgm:spPr/>
    </dgm:pt>
    <dgm:pt modelId="{10F1FDF7-B93D-47BE-B4B7-36F1DF671F44}" type="pres">
      <dgm:prSet presAssocID="{02BFF2F4-D3D2-4A80-842E-45FDCB790B4E}" presName="textNode" presStyleLbl="node1" presStyleIdx="3" presStyleCnt="6" custScaleX="151104" custScaleY="139352" custLinFactNeighborX="56402" custLinFactNeighborY="1640">
        <dgm:presLayoutVars>
          <dgm:bulletEnabled val="1"/>
        </dgm:presLayoutVars>
      </dgm:prSet>
      <dgm:spPr/>
      <dgm:t>
        <a:bodyPr/>
        <a:lstStyle/>
        <a:p>
          <a:endParaRPr lang="en-US"/>
        </a:p>
      </dgm:t>
    </dgm:pt>
    <dgm:pt modelId="{2F6144E9-88DE-4339-9F5D-79EC9B90AFC6}" type="pres">
      <dgm:prSet presAssocID="{3979D7C8-41CF-4AC6-B1F8-22F8F73FE13E}" presName="sibTrans" presStyleCnt="0"/>
      <dgm:spPr/>
    </dgm:pt>
    <dgm:pt modelId="{9C56CD21-7C76-4ED2-B52F-E05197657F97}" type="pres">
      <dgm:prSet presAssocID="{55626108-8AFA-4DB6-8A78-F30040E1C10C}" presName="textNode" presStyleLbl="node1" presStyleIdx="4" presStyleCnt="6" custScaleX="144346" custScaleY="139352" custLinFactNeighborX="-32807" custLinFactNeighborY="1640">
        <dgm:presLayoutVars>
          <dgm:bulletEnabled val="1"/>
        </dgm:presLayoutVars>
      </dgm:prSet>
      <dgm:spPr/>
      <dgm:t>
        <a:bodyPr/>
        <a:lstStyle/>
        <a:p>
          <a:endParaRPr lang="en-US"/>
        </a:p>
      </dgm:t>
    </dgm:pt>
    <dgm:pt modelId="{13BEF05D-5C37-4E24-A2FC-B43210DA1F09}" type="pres">
      <dgm:prSet presAssocID="{26DFFA4F-4A11-430A-8595-3B97B2979627}" presName="sibTrans" presStyleCnt="0"/>
      <dgm:spPr/>
    </dgm:pt>
    <dgm:pt modelId="{A6AA8C77-6020-4E57-96C2-16AC7D9D3B77}" type="pres">
      <dgm:prSet presAssocID="{94E0DF11-E79C-423F-BDC0-228B0F971A8F}" presName="textNode" presStyleLbl="node1" presStyleIdx="5" presStyleCnt="6" custScaleX="166018" custScaleY="138095" custLinFactNeighborX="-89860" custLinFactNeighborY="2716">
        <dgm:presLayoutVars>
          <dgm:bulletEnabled val="1"/>
        </dgm:presLayoutVars>
      </dgm:prSet>
      <dgm:spPr/>
      <dgm:t>
        <a:bodyPr/>
        <a:lstStyle/>
        <a:p>
          <a:endParaRPr lang="en-US"/>
        </a:p>
      </dgm:t>
    </dgm:pt>
  </dgm:ptLst>
  <dgm:cxnLst>
    <dgm:cxn modelId="{96C0ADB1-FB4E-4990-8858-18D4E45E4B71}" srcId="{A1315F37-A2B0-46A7-9D2C-613E2B3DB663}" destId="{764AC2CC-7E8D-4992-852C-0FF4DB0E6DBB}" srcOrd="0" destOrd="0" parTransId="{208E96F0-8FE8-452C-B1D2-38D00A68686B}" sibTransId="{48D845B4-9F90-493E-ADA5-DF388D14FE3A}"/>
    <dgm:cxn modelId="{1136542E-4F6A-42B2-AE74-E02F17FE066B}" srcId="{A1315F37-A2B0-46A7-9D2C-613E2B3DB663}" destId="{02BFF2F4-D3D2-4A80-842E-45FDCB790B4E}" srcOrd="3" destOrd="0" parTransId="{9E4423AD-3A61-408F-BE3A-BA0160D03D9D}" sibTransId="{3979D7C8-41CF-4AC6-B1F8-22F8F73FE13E}"/>
    <dgm:cxn modelId="{65325C72-4BA5-4521-A221-A79CFC9D5138}" srcId="{A1315F37-A2B0-46A7-9D2C-613E2B3DB663}" destId="{55626108-8AFA-4DB6-8A78-F30040E1C10C}" srcOrd="4" destOrd="0" parTransId="{7BF71E7A-E8B3-4B7E-B932-877A7A4B6CA1}" sibTransId="{26DFFA4F-4A11-430A-8595-3B97B2979627}"/>
    <dgm:cxn modelId="{3A2B9DEB-A574-43E1-A1E3-EE00BB523F97}" srcId="{A1315F37-A2B0-46A7-9D2C-613E2B3DB663}" destId="{94E0DF11-E79C-423F-BDC0-228B0F971A8F}" srcOrd="5" destOrd="0" parTransId="{AB5F6024-7C70-4CE5-BE3D-B07AA2590C14}" sibTransId="{2B3525F5-724E-4EA6-B48E-80D572696BF1}"/>
    <dgm:cxn modelId="{6077BDD8-F841-4BB9-B912-1FD96FC0FC2F}" type="presOf" srcId="{0F328533-9A96-4141-9360-744CEC7B0D3E}" destId="{F31DB251-6783-4711-91AF-577BE0AC6E63}" srcOrd="0" destOrd="0" presId="urn:microsoft.com/office/officeart/2005/8/layout/hProcess9"/>
    <dgm:cxn modelId="{DC1EED46-82EC-411F-86C3-53777FD66741}" type="presOf" srcId="{55626108-8AFA-4DB6-8A78-F30040E1C10C}" destId="{9C56CD21-7C76-4ED2-B52F-E05197657F97}" srcOrd="0" destOrd="0" presId="urn:microsoft.com/office/officeart/2005/8/layout/hProcess9"/>
    <dgm:cxn modelId="{6E89EE62-F549-49DD-B3E0-CA4FB09ECCF2}" type="presOf" srcId="{02BFF2F4-D3D2-4A80-842E-45FDCB790B4E}" destId="{10F1FDF7-B93D-47BE-B4B7-36F1DF671F44}" srcOrd="0" destOrd="0" presId="urn:microsoft.com/office/officeart/2005/8/layout/hProcess9"/>
    <dgm:cxn modelId="{B384477D-01BC-40D0-BDD0-29F1DEFF888C}" type="presOf" srcId="{764AC2CC-7E8D-4992-852C-0FF4DB0E6DBB}" destId="{B91FC59D-60F5-4177-9E78-AB20FE64344E}" srcOrd="0" destOrd="0" presId="urn:microsoft.com/office/officeart/2005/8/layout/hProcess9"/>
    <dgm:cxn modelId="{141D9DD4-2A45-4265-88AD-63814DA33E50}" type="presOf" srcId="{94E0DF11-E79C-423F-BDC0-228B0F971A8F}" destId="{A6AA8C77-6020-4E57-96C2-16AC7D9D3B77}" srcOrd="0" destOrd="0" presId="urn:microsoft.com/office/officeart/2005/8/layout/hProcess9"/>
    <dgm:cxn modelId="{7470FD47-BF5F-415E-9E59-A94D073A7FA6}" srcId="{A1315F37-A2B0-46A7-9D2C-613E2B3DB663}" destId="{01382AA4-A6A0-4344-9388-0DE5B829C32B}" srcOrd="1" destOrd="0" parTransId="{ABD5FA75-BF73-490F-B9FB-40EC37B2859A}" sibTransId="{D306AF4B-1DC8-4D7F-BBEC-2A0034D3C811}"/>
    <dgm:cxn modelId="{761B5A10-B09E-4C23-8216-7582151ECE16}" type="presOf" srcId="{01382AA4-A6A0-4344-9388-0DE5B829C32B}" destId="{0723F5A6-B93D-434F-BC14-F743E409271C}" srcOrd="0" destOrd="0" presId="urn:microsoft.com/office/officeart/2005/8/layout/hProcess9"/>
    <dgm:cxn modelId="{A70C610A-FE3D-4D91-BC15-44E3E91A973F}" srcId="{A1315F37-A2B0-46A7-9D2C-613E2B3DB663}" destId="{0F328533-9A96-4141-9360-744CEC7B0D3E}" srcOrd="2" destOrd="0" parTransId="{B2D25DBE-94EE-46A3-B4FC-C3B9E7352A2C}" sibTransId="{F73AC27C-3B32-4E0A-96EB-1A55B9B7D6BD}"/>
    <dgm:cxn modelId="{182ADB16-17ED-419A-948C-432F70C00DA9}" type="presOf" srcId="{A1315F37-A2B0-46A7-9D2C-613E2B3DB663}" destId="{16B5112F-CF6C-430A-B61B-B22B81EB95B3}" srcOrd="0" destOrd="0" presId="urn:microsoft.com/office/officeart/2005/8/layout/hProcess9"/>
    <dgm:cxn modelId="{B7608F38-E712-42BB-852A-235EC25FDBF8}" type="presParOf" srcId="{16B5112F-CF6C-430A-B61B-B22B81EB95B3}" destId="{EB1D9467-2B8D-4DA2-8E1F-8F83C253EA50}" srcOrd="0" destOrd="0" presId="urn:microsoft.com/office/officeart/2005/8/layout/hProcess9"/>
    <dgm:cxn modelId="{711AC9E3-9CD8-4DCE-9EBE-CF0CE5827084}" type="presParOf" srcId="{16B5112F-CF6C-430A-B61B-B22B81EB95B3}" destId="{0683FEB8-C1A3-41E4-A5BE-DDF0F47EA275}" srcOrd="1" destOrd="0" presId="urn:microsoft.com/office/officeart/2005/8/layout/hProcess9"/>
    <dgm:cxn modelId="{7A738231-1A57-4A2B-99E9-5E07F0A9420E}" type="presParOf" srcId="{0683FEB8-C1A3-41E4-A5BE-DDF0F47EA275}" destId="{B91FC59D-60F5-4177-9E78-AB20FE64344E}" srcOrd="0" destOrd="0" presId="urn:microsoft.com/office/officeart/2005/8/layout/hProcess9"/>
    <dgm:cxn modelId="{DC8EB195-349F-407A-B230-470D14816EA7}" type="presParOf" srcId="{0683FEB8-C1A3-41E4-A5BE-DDF0F47EA275}" destId="{A11433A0-C26C-4251-BC6D-6F0EF6F9D648}" srcOrd="1" destOrd="0" presId="urn:microsoft.com/office/officeart/2005/8/layout/hProcess9"/>
    <dgm:cxn modelId="{4813C8D4-086B-48C2-B56B-17836D69DF21}" type="presParOf" srcId="{0683FEB8-C1A3-41E4-A5BE-DDF0F47EA275}" destId="{0723F5A6-B93D-434F-BC14-F743E409271C}" srcOrd="2" destOrd="0" presId="urn:microsoft.com/office/officeart/2005/8/layout/hProcess9"/>
    <dgm:cxn modelId="{D22D8874-37E5-4573-8019-AB406AB03AA7}" type="presParOf" srcId="{0683FEB8-C1A3-41E4-A5BE-DDF0F47EA275}" destId="{16F44CE0-E37C-47BA-899A-7C209E671DAF}" srcOrd="3" destOrd="0" presId="urn:microsoft.com/office/officeart/2005/8/layout/hProcess9"/>
    <dgm:cxn modelId="{92DECEB6-61D0-4B00-AEBE-5B4212917E51}" type="presParOf" srcId="{0683FEB8-C1A3-41E4-A5BE-DDF0F47EA275}" destId="{F31DB251-6783-4711-91AF-577BE0AC6E63}" srcOrd="4" destOrd="0" presId="urn:microsoft.com/office/officeart/2005/8/layout/hProcess9"/>
    <dgm:cxn modelId="{4E782E56-F658-41C7-9489-24735B83D5A5}" type="presParOf" srcId="{0683FEB8-C1A3-41E4-A5BE-DDF0F47EA275}" destId="{54A8A08F-2410-493C-9EF5-AE9FA23C2EEA}" srcOrd="5" destOrd="0" presId="urn:microsoft.com/office/officeart/2005/8/layout/hProcess9"/>
    <dgm:cxn modelId="{4E7BB2A5-73DF-40A6-AD0C-426F0759FA83}" type="presParOf" srcId="{0683FEB8-C1A3-41E4-A5BE-DDF0F47EA275}" destId="{10F1FDF7-B93D-47BE-B4B7-36F1DF671F44}" srcOrd="6" destOrd="0" presId="urn:microsoft.com/office/officeart/2005/8/layout/hProcess9"/>
    <dgm:cxn modelId="{0E850936-BFCB-4B6E-AC1C-93F777BC9664}" type="presParOf" srcId="{0683FEB8-C1A3-41E4-A5BE-DDF0F47EA275}" destId="{2F6144E9-88DE-4339-9F5D-79EC9B90AFC6}" srcOrd="7" destOrd="0" presId="urn:microsoft.com/office/officeart/2005/8/layout/hProcess9"/>
    <dgm:cxn modelId="{7DC5BF52-FF1C-49F9-9D76-D20FFCE8B18D}" type="presParOf" srcId="{0683FEB8-C1A3-41E4-A5BE-DDF0F47EA275}" destId="{9C56CD21-7C76-4ED2-B52F-E05197657F97}" srcOrd="8" destOrd="0" presId="urn:microsoft.com/office/officeart/2005/8/layout/hProcess9"/>
    <dgm:cxn modelId="{C72F4D78-DCA0-46E3-84ED-61BA72E68F10}" type="presParOf" srcId="{0683FEB8-C1A3-41E4-A5BE-DDF0F47EA275}" destId="{13BEF05D-5C37-4E24-A2FC-B43210DA1F09}" srcOrd="9" destOrd="0" presId="urn:microsoft.com/office/officeart/2005/8/layout/hProcess9"/>
    <dgm:cxn modelId="{BAE067BD-23AC-4474-AA7F-6F1666871C1F}" type="presParOf" srcId="{0683FEB8-C1A3-41E4-A5BE-DDF0F47EA275}" destId="{A6AA8C77-6020-4E57-96C2-16AC7D9D3B77}"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9BAD18-A741-4888-9D82-1DC541E4D16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5143473-422D-4718-8D54-AB115BC32C0F}">
      <dgm:prSet phldrT="[Text]"/>
      <dgm:spPr/>
      <dgm:t>
        <a:bodyPr/>
        <a:lstStyle/>
        <a:p>
          <a:r>
            <a:rPr lang="en-ZA" dirty="0" smtClean="0"/>
            <a:t>Dec-March: Contracting for the next or new performance cycle. </a:t>
          </a:r>
          <a:endParaRPr lang="en-US" dirty="0"/>
        </a:p>
      </dgm:t>
    </dgm:pt>
    <dgm:pt modelId="{BDF30674-6FA2-4147-885E-28EC6F8CEDC8}" type="parTrans" cxnId="{9EDE71ED-BC12-43E9-9A6F-169BE1203ABF}">
      <dgm:prSet/>
      <dgm:spPr/>
      <dgm:t>
        <a:bodyPr/>
        <a:lstStyle/>
        <a:p>
          <a:endParaRPr lang="en-US"/>
        </a:p>
      </dgm:t>
    </dgm:pt>
    <dgm:pt modelId="{361A13A9-182E-4723-B429-0A48DE7BF04F}" type="sibTrans" cxnId="{9EDE71ED-BC12-43E9-9A6F-169BE1203ABF}">
      <dgm:prSet/>
      <dgm:spPr/>
      <dgm:t>
        <a:bodyPr/>
        <a:lstStyle/>
        <a:p>
          <a:endParaRPr lang="en-US"/>
        </a:p>
      </dgm:t>
    </dgm:pt>
    <dgm:pt modelId="{9BAC7B62-5DA8-417C-96A3-6859EE7EAB43}">
      <dgm:prSet phldrT="[Text]"/>
      <dgm:spPr/>
      <dgm:t>
        <a:bodyPr/>
        <a:lstStyle/>
        <a:p>
          <a:r>
            <a:rPr lang="en-ZA" dirty="0" smtClean="0"/>
            <a:t>Oct-Dec: EA and HOD conduct annual performance assessment and file it with the DPME on or before 31 December. </a:t>
          </a:r>
          <a:endParaRPr lang="en-US" dirty="0"/>
        </a:p>
      </dgm:t>
    </dgm:pt>
    <dgm:pt modelId="{155FA53B-BB0A-451C-8744-69616C172506}" type="parTrans" cxnId="{BBA290AB-21C5-4349-8690-38D56EABBD31}">
      <dgm:prSet/>
      <dgm:spPr/>
      <dgm:t>
        <a:bodyPr/>
        <a:lstStyle/>
        <a:p>
          <a:endParaRPr lang="en-US"/>
        </a:p>
      </dgm:t>
    </dgm:pt>
    <dgm:pt modelId="{82C52F2D-CCF3-42E8-A3FE-964C22097025}" type="sibTrans" cxnId="{BBA290AB-21C5-4349-8690-38D56EABBD31}">
      <dgm:prSet/>
      <dgm:spPr/>
      <dgm:t>
        <a:bodyPr/>
        <a:lstStyle/>
        <a:p>
          <a:endParaRPr lang="en-US"/>
        </a:p>
      </dgm:t>
    </dgm:pt>
    <dgm:pt modelId="{F1CA0E42-5D84-4056-8A62-786EB6E62CAF}">
      <dgm:prSet/>
      <dgm:spPr/>
      <dgm:t>
        <a:bodyPr/>
        <a:lstStyle/>
        <a:p>
          <a:r>
            <a:rPr lang="en-ZA" dirty="0" smtClean="0"/>
            <a:t>30 April: Conclude, sign and submit/file copy of PA with DPME and PSC. </a:t>
          </a:r>
          <a:endParaRPr lang="en-ZA" dirty="0"/>
        </a:p>
      </dgm:t>
    </dgm:pt>
    <dgm:pt modelId="{4988C546-C1F6-4076-9832-6907158B97AB}" type="parTrans" cxnId="{50950A18-BE61-46A3-8542-019C835A7094}">
      <dgm:prSet/>
      <dgm:spPr/>
      <dgm:t>
        <a:bodyPr/>
        <a:lstStyle/>
        <a:p>
          <a:endParaRPr lang="en-US"/>
        </a:p>
      </dgm:t>
    </dgm:pt>
    <dgm:pt modelId="{EE3B324B-8E63-4CD8-8DA5-3BFEEE62A83B}" type="sibTrans" cxnId="{50950A18-BE61-46A3-8542-019C835A7094}">
      <dgm:prSet/>
      <dgm:spPr/>
      <dgm:t>
        <a:bodyPr/>
        <a:lstStyle/>
        <a:p>
          <a:endParaRPr lang="en-US"/>
        </a:p>
      </dgm:t>
    </dgm:pt>
    <dgm:pt modelId="{D638823C-4B80-4B80-9C47-C289C1A649DF}">
      <dgm:prSet/>
      <dgm:spPr/>
      <dgm:t>
        <a:bodyPr/>
        <a:lstStyle/>
        <a:p>
          <a:r>
            <a:rPr lang="en-ZA" dirty="0" smtClean="0"/>
            <a:t>30 June: Reports by the DPME submitted to DPSA on HOD PA compliance for current cycle; </a:t>
          </a:r>
          <a:endParaRPr lang="en-ZA" dirty="0"/>
        </a:p>
      </dgm:t>
    </dgm:pt>
    <dgm:pt modelId="{BEA5AC3A-33EC-4BA2-AD3A-2B4860527502}" type="parTrans" cxnId="{1D293CC6-CC65-4C10-AB34-733F2AB1DD8A}">
      <dgm:prSet/>
      <dgm:spPr/>
      <dgm:t>
        <a:bodyPr/>
        <a:lstStyle/>
        <a:p>
          <a:endParaRPr lang="en-US"/>
        </a:p>
      </dgm:t>
    </dgm:pt>
    <dgm:pt modelId="{A1E5A60E-488B-496A-962B-C684C3309693}" type="sibTrans" cxnId="{1D293CC6-CC65-4C10-AB34-733F2AB1DD8A}">
      <dgm:prSet/>
      <dgm:spPr/>
      <dgm:t>
        <a:bodyPr/>
        <a:lstStyle/>
        <a:p>
          <a:endParaRPr lang="en-US"/>
        </a:p>
      </dgm:t>
    </dgm:pt>
    <dgm:pt modelId="{D998F319-59F8-4387-B870-1902E044F086}">
      <dgm:prSet/>
      <dgm:spPr/>
      <dgm:t>
        <a:bodyPr/>
        <a:lstStyle/>
        <a:p>
          <a:r>
            <a:rPr lang="en-ZA" dirty="0" smtClean="0"/>
            <a:t>Sept-Nov: EA and HOD conduct mid-cycle performance review for current cycle and submit the half-yearly review to DPME on or before 30 November. </a:t>
          </a:r>
          <a:endParaRPr lang="en-ZA" dirty="0"/>
        </a:p>
      </dgm:t>
    </dgm:pt>
    <dgm:pt modelId="{D155A895-A5A2-47FA-8CFE-4441FD52371F}" type="parTrans" cxnId="{22B2C58D-2EA4-4491-B320-299260D0A57F}">
      <dgm:prSet/>
      <dgm:spPr/>
      <dgm:t>
        <a:bodyPr/>
        <a:lstStyle/>
        <a:p>
          <a:endParaRPr lang="en-US"/>
        </a:p>
      </dgm:t>
    </dgm:pt>
    <dgm:pt modelId="{B044DB44-DD4A-4A4D-9D78-3C08E93FF893}" type="sibTrans" cxnId="{22B2C58D-2EA4-4491-B320-299260D0A57F}">
      <dgm:prSet/>
      <dgm:spPr/>
      <dgm:t>
        <a:bodyPr/>
        <a:lstStyle/>
        <a:p>
          <a:endParaRPr lang="en-US"/>
        </a:p>
      </dgm:t>
    </dgm:pt>
    <dgm:pt modelId="{86CBFD4E-4F88-4406-A495-F6E747C94CF7}">
      <dgm:prSet/>
      <dgm:spPr/>
      <dgm:t>
        <a:bodyPr/>
        <a:lstStyle/>
        <a:p>
          <a:r>
            <a:rPr lang="en-ZA" dirty="0" smtClean="0"/>
            <a:t>31 May: DPME conduct quality assurance on HOD's PA. </a:t>
          </a:r>
          <a:endParaRPr lang="en-ZA" dirty="0"/>
        </a:p>
      </dgm:t>
    </dgm:pt>
    <dgm:pt modelId="{198B91A6-669B-4C76-A757-D0104EC27C32}" type="parTrans" cxnId="{A14E8160-0C24-416F-8335-2C6CD7F40A3A}">
      <dgm:prSet/>
      <dgm:spPr/>
      <dgm:t>
        <a:bodyPr/>
        <a:lstStyle/>
        <a:p>
          <a:endParaRPr lang="en-US"/>
        </a:p>
      </dgm:t>
    </dgm:pt>
    <dgm:pt modelId="{10DA4AF4-338F-4970-A279-A02C921E94A2}" type="sibTrans" cxnId="{A14E8160-0C24-416F-8335-2C6CD7F40A3A}">
      <dgm:prSet/>
      <dgm:spPr/>
      <dgm:t>
        <a:bodyPr/>
        <a:lstStyle/>
        <a:p>
          <a:endParaRPr lang="en-US"/>
        </a:p>
      </dgm:t>
    </dgm:pt>
    <dgm:pt modelId="{3777377E-1FA5-4F9D-A018-3DF75F3DCE47}">
      <dgm:prSet/>
      <dgm:spPr/>
      <dgm:t>
        <a:bodyPr/>
        <a:lstStyle/>
        <a:p>
          <a:r>
            <a:rPr lang="en-ZA" dirty="0" smtClean="0"/>
            <a:t>Jan-March: Facilitation of the evaluations of HOD performance outcomes for the cycle. </a:t>
          </a:r>
          <a:endParaRPr lang="en-ZA" dirty="0"/>
        </a:p>
      </dgm:t>
    </dgm:pt>
    <dgm:pt modelId="{2B29EF01-331D-44BA-A495-8F572E723B10}" type="parTrans" cxnId="{C3A52088-FECB-4113-B722-A6D21F859ED0}">
      <dgm:prSet/>
      <dgm:spPr/>
      <dgm:t>
        <a:bodyPr/>
        <a:lstStyle/>
        <a:p>
          <a:endParaRPr lang="en-US"/>
        </a:p>
      </dgm:t>
    </dgm:pt>
    <dgm:pt modelId="{038468A2-491C-43DD-A667-298D2A805B4C}" type="sibTrans" cxnId="{C3A52088-FECB-4113-B722-A6D21F859ED0}">
      <dgm:prSet/>
      <dgm:spPr/>
      <dgm:t>
        <a:bodyPr/>
        <a:lstStyle/>
        <a:p>
          <a:endParaRPr lang="en-US"/>
        </a:p>
      </dgm:t>
    </dgm:pt>
    <dgm:pt modelId="{1187149E-E519-4A9E-8CC1-8C97F409CAEE}">
      <dgm:prSet/>
      <dgm:spPr/>
      <dgm:t>
        <a:bodyPr/>
        <a:lstStyle/>
        <a:p>
          <a:r>
            <a:rPr lang="en-ZA" dirty="0" smtClean="0"/>
            <a:t>30 April: DPME issue annual report to MPSA on the results of evaluation </a:t>
          </a:r>
          <a:endParaRPr lang="en-ZA" dirty="0"/>
        </a:p>
      </dgm:t>
    </dgm:pt>
    <dgm:pt modelId="{C230ABCB-DA4E-4702-B8D1-0088CB41311A}" type="parTrans" cxnId="{30880821-7FFA-4C3D-97A9-5BCB72A587BE}">
      <dgm:prSet/>
      <dgm:spPr/>
      <dgm:t>
        <a:bodyPr/>
        <a:lstStyle/>
        <a:p>
          <a:endParaRPr lang="en-US"/>
        </a:p>
      </dgm:t>
    </dgm:pt>
    <dgm:pt modelId="{49681F33-3D0F-4236-B237-A7A2F7D510FB}" type="sibTrans" cxnId="{30880821-7FFA-4C3D-97A9-5BCB72A587BE}">
      <dgm:prSet/>
      <dgm:spPr/>
      <dgm:t>
        <a:bodyPr/>
        <a:lstStyle/>
        <a:p>
          <a:endParaRPr lang="en-US"/>
        </a:p>
      </dgm:t>
    </dgm:pt>
    <dgm:pt modelId="{6F77E8F6-6778-4379-B4B7-B27599955687}" type="pres">
      <dgm:prSet presAssocID="{FA9BAD18-A741-4888-9D82-1DC541E4D162}" presName="Name0" presStyleCnt="0">
        <dgm:presLayoutVars>
          <dgm:dir/>
          <dgm:resizeHandles val="exact"/>
        </dgm:presLayoutVars>
      </dgm:prSet>
      <dgm:spPr/>
      <dgm:t>
        <a:bodyPr/>
        <a:lstStyle/>
        <a:p>
          <a:endParaRPr lang="en-US"/>
        </a:p>
      </dgm:t>
    </dgm:pt>
    <dgm:pt modelId="{7BC8F6BF-2743-45FE-AFBC-DF59D7921CC3}" type="pres">
      <dgm:prSet presAssocID="{FA9BAD18-A741-4888-9D82-1DC541E4D162}" presName="cycle" presStyleCnt="0"/>
      <dgm:spPr/>
    </dgm:pt>
    <dgm:pt modelId="{9C5E0298-DD7C-4F31-AAC6-03F17541B814}" type="pres">
      <dgm:prSet presAssocID="{75143473-422D-4718-8D54-AB115BC32C0F}" presName="nodeFirstNode" presStyleLbl="node1" presStyleIdx="0" presStyleCnt="8">
        <dgm:presLayoutVars>
          <dgm:bulletEnabled val="1"/>
        </dgm:presLayoutVars>
      </dgm:prSet>
      <dgm:spPr/>
      <dgm:t>
        <a:bodyPr/>
        <a:lstStyle/>
        <a:p>
          <a:endParaRPr lang="en-US"/>
        </a:p>
      </dgm:t>
    </dgm:pt>
    <dgm:pt modelId="{9B7AC84A-8D9D-48C1-AD82-AE2FB574D6E7}" type="pres">
      <dgm:prSet presAssocID="{361A13A9-182E-4723-B429-0A48DE7BF04F}" presName="sibTransFirstNode" presStyleLbl="bgShp" presStyleIdx="0" presStyleCnt="1"/>
      <dgm:spPr/>
      <dgm:t>
        <a:bodyPr/>
        <a:lstStyle/>
        <a:p>
          <a:endParaRPr lang="en-US"/>
        </a:p>
      </dgm:t>
    </dgm:pt>
    <dgm:pt modelId="{FCD880B5-1C1C-4ABC-BD56-E48DCDD0D052}" type="pres">
      <dgm:prSet presAssocID="{F1CA0E42-5D84-4056-8A62-786EB6E62CAF}" presName="nodeFollowingNodes" presStyleLbl="node1" presStyleIdx="1" presStyleCnt="8" custRadScaleRad="100618" custRadScaleInc="18360">
        <dgm:presLayoutVars>
          <dgm:bulletEnabled val="1"/>
        </dgm:presLayoutVars>
      </dgm:prSet>
      <dgm:spPr/>
      <dgm:t>
        <a:bodyPr/>
        <a:lstStyle/>
        <a:p>
          <a:endParaRPr lang="en-US"/>
        </a:p>
      </dgm:t>
    </dgm:pt>
    <dgm:pt modelId="{2E677F39-ABD5-4A66-92C9-97E502556C7D}" type="pres">
      <dgm:prSet presAssocID="{86CBFD4E-4F88-4406-A495-F6E747C94CF7}" presName="nodeFollowingNodes" presStyleLbl="node1" presStyleIdx="2" presStyleCnt="8">
        <dgm:presLayoutVars>
          <dgm:bulletEnabled val="1"/>
        </dgm:presLayoutVars>
      </dgm:prSet>
      <dgm:spPr/>
      <dgm:t>
        <a:bodyPr/>
        <a:lstStyle/>
        <a:p>
          <a:endParaRPr lang="en-US"/>
        </a:p>
      </dgm:t>
    </dgm:pt>
    <dgm:pt modelId="{B3A09549-2B86-4FE6-9481-AFAA7B2693EC}" type="pres">
      <dgm:prSet presAssocID="{D638823C-4B80-4B80-9C47-C289C1A649DF}" presName="nodeFollowingNodes" presStyleLbl="node1" presStyleIdx="3" presStyleCnt="8">
        <dgm:presLayoutVars>
          <dgm:bulletEnabled val="1"/>
        </dgm:presLayoutVars>
      </dgm:prSet>
      <dgm:spPr/>
      <dgm:t>
        <a:bodyPr/>
        <a:lstStyle/>
        <a:p>
          <a:endParaRPr lang="en-US"/>
        </a:p>
      </dgm:t>
    </dgm:pt>
    <dgm:pt modelId="{ACEEA290-0C32-431A-8095-4A6FA6B823BB}" type="pres">
      <dgm:prSet presAssocID="{D998F319-59F8-4387-B870-1902E044F086}" presName="nodeFollowingNodes" presStyleLbl="node1" presStyleIdx="4" presStyleCnt="8" custRadScaleRad="101553" custRadScaleInc="12337">
        <dgm:presLayoutVars>
          <dgm:bulletEnabled val="1"/>
        </dgm:presLayoutVars>
      </dgm:prSet>
      <dgm:spPr/>
      <dgm:t>
        <a:bodyPr/>
        <a:lstStyle/>
        <a:p>
          <a:endParaRPr lang="en-US"/>
        </a:p>
      </dgm:t>
    </dgm:pt>
    <dgm:pt modelId="{48D4A0D7-8969-4256-B467-D8D82E37C44C}" type="pres">
      <dgm:prSet presAssocID="{9BAC7B62-5DA8-417C-96A3-6859EE7EAB43}" presName="nodeFollowingNodes" presStyleLbl="node1" presStyleIdx="5" presStyleCnt="8" custRadScaleRad="107526" custRadScaleInc="29707">
        <dgm:presLayoutVars>
          <dgm:bulletEnabled val="1"/>
        </dgm:presLayoutVars>
      </dgm:prSet>
      <dgm:spPr/>
      <dgm:t>
        <a:bodyPr/>
        <a:lstStyle/>
        <a:p>
          <a:endParaRPr lang="en-US"/>
        </a:p>
      </dgm:t>
    </dgm:pt>
    <dgm:pt modelId="{9CF89D29-02B9-44B3-B676-85B764CA4609}" type="pres">
      <dgm:prSet presAssocID="{3777377E-1FA5-4F9D-A018-3DF75F3DCE47}" presName="nodeFollowingNodes" presStyleLbl="node1" presStyleIdx="6" presStyleCnt="8" custRadScaleRad="104317" custRadScaleInc="6727">
        <dgm:presLayoutVars>
          <dgm:bulletEnabled val="1"/>
        </dgm:presLayoutVars>
      </dgm:prSet>
      <dgm:spPr/>
      <dgm:t>
        <a:bodyPr/>
        <a:lstStyle/>
        <a:p>
          <a:endParaRPr lang="en-US"/>
        </a:p>
      </dgm:t>
    </dgm:pt>
    <dgm:pt modelId="{FEA708D8-9393-4E0F-909A-4FE1DA233BA9}" type="pres">
      <dgm:prSet presAssocID="{1187149E-E519-4A9E-8CC1-8C97F409CAEE}" presName="nodeFollowingNodes" presStyleLbl="node1" presStyleIdx="7" presStyleCnt="8" custRadScaleRad="103274" custRadScaleInc="-21180">
        <dgm:presLayoutVars>
          <dgm:bulletEnabled val="1"/>
        </dgm:presLayoutVars>
      </dgm:prSet>
      <dgm:spPr/>
      <dgm:t>
        <a:bodyPr/>
        <a:lstStyle/>
        <a:p>
          <a:endParaRPr lang="en-US"/>
        </a:p>
      </dgm:t>
    </dgm:pt>
  </dgm:ptLst>
  <dgm:cxnLst>
    <dgm:cxn modelId="{50950A18-BE61-46A3-8542-019C835A7094}" srcId="{FA9BAD18-A741-4888-9D82-1DC541E4D162}" destId="{F1CA0E42-5D84-4056-8A62-786EB6E62CAF}" srcOrd="1" destOrd="0" parTransId="{4988C546-C1F6-4076-9832-6907158B97AB}" sibTransId="{EE3B324B-8E63-4CD8-8DA5-3BFEEE62A83B}"/>
    <dgm:cxn modelId="{30880821-7FFA-4C3D-97A9-5BCB72A587BE}" srcId="{FA9BAD18-A741-4888-9D82-1DC541E4D162}" destId="{1187149E-E519-4A9E-8CC1-8C97F409CAEE}" srcOrd="7" destOrd="0" parTransId="{C230ABCB-DA4E-4702-B8D1-0088CB41311A}" sibTransId="{49681F33-3D0F-4236-B237-A7A2F7D510FB}"/>
    <dgm:cxn modelId="{B3263FFB-6D37-4651-AA49-8C3A36F2C8A4}" type="presOf" srcId="{1187149E-E519-4A9E-8CC1-8C97F409CAEE}" destId="{FEA708D8-9393-4E0F-909A-4FE1DA233BA9}" srcOrd="0" destOrd="0" presId="urn:microsoft.com/office/officeart/2005/8/layout/cycle3"/>
    <dgm:cxn modelId="{E4A16710-E97C-4212-9B92-C35BDF1D3272}" type="presOf" srcId="{3777377E-1FA5-4F9D-A018-3DF75F3DCE47}" destId="{9CF89D29-02B9-44B3-B676-85B764CA4609}" srcOrd="0" destOrd="0" presId="urn:microsoft.com/office/officeart/2005/8/layout/cycle3"/>
    <dgm:cxn modelId="{1D293CC6-CC65-4C10-AB34-733F2AB1DD8A}" srcId="{FA9BAD18-A741-4888-9D82-1DC541E4D162}" destId="{D638823C-4B80-4B80-9C47-C289C1A649DF}" srcOrd="3" destOrd="0" parTransId="{BEA5AC3A-33EC-4BA2-AD3A-2B4860527502}" sibTransId="{A1E5A60E-488B-496A-962B-C684C3309693}"/>
    <dgm:cxn modelId="{22B2C58D-2EA4-4491-B320-299260D0A57F}" srcId="{FA9BAD18-A741-4888-9D82-1DC541E4D162}" destId="{D998F319-59F8-4387-B870-1902E044F086}" srcOrd="4" destOrd="0" parTransId="{D155A895-A5A2-47FA-8CFE-4441FD52371F}" sibTransId="{B044DB44-DD4A-4A4D-9D78-3C08E93FF893}"/>
    <dgm:cxn modelId="{B934B7EC-5871-4E99-A97E-5C91D001DF68}" type="presOf" srcId="{D998F319-59F8-4387-B870-1902E044F086}" destId="{ACEEA290-0C32-431A-8095-4A6FA6B823BB}" srcOrd="0" destOrd="0" presId="urn:microsoft.com/office/officeart/2005/8/layout/cycle3"/>
    <dgm:cxn modelId="{9EDE71ED-BC12-43E9-9A6F-169BE1203ABF}" srcId="{FA9BAD18-A741-4888-9D82-1DC541E4D162}" destId="{75143473-422D-4718-8D54-AB115BC32C0F}" srcOrd="0" destOrd="0" parTransId="{BDF30674-6FA2-4147-885E-28EC6F8CEDC8}" sibTransId="{361A13A9-182E-4723-B429-0A48DE7BF04F}"/>
    <dgm:cxn modelId="{2DDF9732-C002-4141-AC0B-3A1E43C5C82D}" type="presOf" srcId="{86CBFD4E-4F88-4406-A495-F6E747C94CF7}" destId="{2E677F39-ABD5-4A66-92C9-97E502556C7D}" srcOrd="0" destOrd="0" presId="urn:microsoft.com/office/officeart/2005/8/layout/cycle3"/>
    <dgm:cxn modelId="{A14E8160-0C24-416F-8335-2C6CD7F40A3A}" srcId="{FA9BAD18-A741-4888-9D82-1DC541E4D162}" destId="{86CBFD4E-4F88-4406-A495-F6E747C94CF7}" srcOrd="2" destOrd="0" parTransId="{198B91A6-669B-4C76-A757-D0104EC27C32}" sibTransId="{10DA4AF4-338F-4970-A279-A02C921E94A2}"/>
    <dgm:cxn modelId="{BBA290AB-21C5-4349-8690-38D56EABBD31}" srcId="{FA9BAD18-A741-4888-9D82-1DC541E4D162}" destId="{9BAC7B62-5DA8-417C-96A3-6859EE7EAB43}" srcOrd="5" destOrd="0" parTransId="{155FA53B-BB0A-451C-8744-69616C172506}" sibTransId="{82C52F2D-CCF3-42E8-A3FE-964C22097025}"/>
    <dgm:cxn modelId="{9D5D0612-CD35-481E-AAF3-EC070C24AC43}" type="presOf" srcId="{9BAC7B62-5DA8-417C-96A3-6859EE7EAB43}" destId="{48D4A0D7-8969-4256-B467-D8D82E37C44C}" srcOrd="0" destOrd="0" presId="urn:microsoft.com/office/officeart/2005/8/layout/cycle3"/>
    <dgm:cxn modelId="{3D9AD9CA-9A4C-4E2E-8BE4-99F809E607F2}" type="presOf" srcId="{361A13A9-182E-4723-B429-0A48DE7BF04F}" destId="{9B7AC84A-8D9D-48C1-AD82-AE2FB574D6E7}" srcOrd="0" destOrd="0" presId="urn:microsoft.com/office/officeart/2005/8/layout/cycle3"/>
    <dgm:cxn modelId="{C6D7FB89-5ECE-4035-A136-609D6A659724}" type="presOf" srcId="{F1CA0E42-5D84-4056-8A62-786EB6E62CAF}" destId="{FCD880B5-1C1C-4ABC-BD56-E48DCDD0D052}" srcOrd="0" destOrd="0" presId="urn:microsoft.com/office/officeart/2005/8/layout/cycle3"/>
    <dgm:cxn modelId="{8AEB7CB7-27F3-4617-892E-8D37344FB3AC}" type="presOf" srcId="{FA9BAD18-A741-4888-9D82-1DC541E4D162}" destId="{6F77E8F6-6778-4379-B4B7-B27599955687}" srcOrd="0" destOrd="0" presId="urn:microsoft.com/office/officeart/2005/8/layout/cycle3"/>
    <dgm:cxn modelId="{C3A52088-FECB-4113-B722-A6D21F859ED0}" srcId="{FA9BAD18-A741-4888-9D82-1DC541E4D162}" destId="{3777377E-1FA5-4F9D-A018-3DF75F3DCE47}" srcOrd="6" destOrd="0" parTransId="{2B29EF01-331D-44BA-A495-8F572E723B10}" sibTransId="{038468A2-491C-43DD-A667-298D2A805B4C}"/>
    <dgm:cxn modelId="{926C4D1C-3690-48B0-A5A2-B8D343ECD6B8}" type="presOf" srcId="{75143473-422D-4718-8D54-AB115BC32C0F}" destId="{9C5E0298-DD7C-4F31-AAC6-03F17541B814}" srcOrd="0" destOrd="0" presId="urn:microsoft.com/office/officeart/2005/8/layout/cycle3"/>
    <dgm:cxn modelId="{62B8D3A8-BDD8-4556-9C35-708970CFDE7F}" type="presOf" srcId="{D638823C-4B80-4B80-9C47-C289C1A649DF}" destId="{B3A09549-2B86-4FE6-9481-AFAA7B2693EC}" srcOrd="0" destOrd="0" presId="urn:microsoft.com/office/officeart/2005/8/layout/cycle3"/>
    <dgm:cxn modelId="{F25A1359-5017-408F-B42D-1588918503C1}" type="presParOf" srcId="{6F77E8F6-6778-4379-B4B7-B27599955687}" destId="{7BC8F6BF-2743-45FE-AFBC-DF59D7921CC3}" srcOrd="0" destOrd="0" presId="urn:microsoft.com/office/officeart/2005/8/layout/cycle3"/>
    <dgm:cxn modelId="{AAB85B02-A74B-48DD-AEB2-A37540077A34}" type="presParOf" srcId="{7BC8F6BF-2743-45FE-AFBC-DF59D7921CC3}" destId="{9C5E0298-DD7C-4F31-AAC6-03F17541B814}" srcOrd="0" destOrd="0" presId="urn:microsoft.com/office/officeart/2005/8/layout/cycle3"/>
    <dgm:cxn modelId="{53072A80-A66A-4F90-94F2-1751A1B3FF27}" type="presParOf" srcId="{7BC8F6BF-2743-45FE-AFBC-DF59D7921CC3}" destId="{9B7AC84A-8D9D-48C1-AD82-AE2FB574D6E7}" srcOrd="1" destOrd="0" presId="urn:microsoft.com/office/officeart/2005/8/layout/cycle3"/>
    <dgm:cxn modelId="{CD97776E-ACE8-440E-85BA-85F28BD8DF5A}" type="presParOf" srcId="{7BC8F6BF-2743-45FE-AFBC-DF59D7921CC3}" destId="{FCD880B5-1C1C-4ABC-BD56-E48DCDD0D052}" srcOrd="2" destOrd="0" presId="urn:microsoft.com/office/officeart/2005/8/layout/cycle3"/>
    <dgm:cxn modelId="{9712CF49-8DC9-4BFC-A4EE-45F877278455}" type="presParOf" srcId="{7BC8F6BF-2743-45FE-AFBC-DF59D7921CC3}" destId="{2E677F39-ABD5-4A66-92C9-97E502556C7D}" srcOrd="3" destOrd="0" presId="urn:microsoft.com/office/officeart/2005/8/layout/cycle3"/>
    <dgm:cxn modelId="{E7ACE532-665A-4415-A252-06B1C454FEF5}" type="presParOf" srcId="{7BC8F6BF-2743-45FE-AFBC-DF59D7921CC3}" destId="{B3A09549-2B86-4FE6-9481-AFAA7B2693EC}" srcOrd="4" destOrd="0" presId="urn:microsoft.com/office/officeart/2005/8/layout/cycle3"/>
    <dgm:cxn modelId="{9BC29A55-2755-454D-94C2-96A46EE20FEC}" type="presParOf" srcId="{7BC8F6BF-2743-45FE-AFBC-DF59D7921CC3}" destId="{ACEEA290-0C32-431A-8095-4A6FA6B823BB}" srcOrd="5" destOrd="0" presId="urn:microsoft.com/office/officeart/2005/8/layout/cycle3"/>
    <dgm:cxn modelId="{958A1B1D-E4C4-4668-9949-7B88F58022F8}" type="presParOf" srcId="{7BC8F6BF-2743-45FE-AFBC-DF59D7921CC3}" destId="{48D4A0D7-8969-4256-B467-D8D82E37C44C}" srcOrd="6" destOrd="0" presId="urn:microsoft.com/office/officeart/2005/8/layout/cycle3"/>
    <dgm:cxn modelId="{65A9ED21-4BE1-42CD-B013-8DC1E392CA5D}" type="presParOf" srcId="{7BC8F6BF-2743-45FE-AFBC-DF59D7921CC3}" destId="{9CF89D29-02B9-44B3-B676-85B764CA4609}" srcOrd="7" destOrd="0" presId="urn:microsoft.com/office/officeart/2005/8/layout/cycle3"/>
    <dgm:cxn modelId="{0ABE391B-D27F-4002-94D2-DA9C94512B2C}" type="presParOf" srcId="{7BC8F6BF-2743-45FE-AFBC-DF59D7921CC3}" destId="{FEA708D8-9393-4E0F-909A-4FE1DA233BA9}"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8DFD62-90CD-4A97-9A75-5351DCD78BB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EA17D5A-6B54-4F8D-928A-D2049C4E6F7A}">
      <dgm:prSet/>
      <dgm:spPr>
        <a:solidFill>
          <a:schemeClr val="accent2"/>
        </a:solidFill>
      </dgm:spPr>
      <dgm:t>
        <a:bodyPr/>
        <a:lstStyle/>
        <a:p>
          <a:pPr rtl="0"/>
          <a:r>
            <a:rPr lang="en-US" dirty="0" smtClean="0"/>
            <a:t>The Directive on </a:t>
          </a:r>
          <a:r>
            <a:rPr lang="en-US" dirty="0" err="1" smtClean="0"/>
            <a:t>HoD</a:t>
          </a:r>
          <a:r>
            <a:rPr lang="en-US" dirty="0" smtClean="0"/>
            <a:t> PMDS indicates that in an election year, HODs must sign and file their PAs with the DPME  After the finalization of MTSF and Ministerial Agreements </a:t>
          </a:r>
          <a:r>
            <a:rPr lang="en-US" smtClean="0"/>
            <a:t>in an election Year </a:t>
          </a:r>
          <a:r>
            <a:rPr lang="en-US" dirty="0" smtClean="0"/>
            <a:t>. </a:t>
          </a:r>
          <a:endParaRPr lang="en-ZA" dirty="0"/>
        </a:p>
      </dgm:t>
    </dgm:pt>
    <dgm:pt modelId="{779DEF02-C73C-480A-8663-5C5F60EA7D3C}" type="parTrans" cxnId="{85615EB1-33A4-4C0A-A70C-86C902AD49BB}">
      <dgm:prSet/>
      <dgm:spPr/>
      <dgm:t>
        <a:bodyPr/>
        <a:lstStyle/>
        <a:p>
          <a:endParaRPr lang="en-US"/>
        </a:p>
      </dgm:t>
    </dgm:pt>
    <dgm:pt modelId="{51BBA149-C053-43A3-B9F8-BB008169585F}" type="sibTrans" cxnId="{85615EB1-33A4-4C0A-A70C-86C902AD49BB}">
      <dgm:prSet/>
      <dgm:spPr/>
      <dgm:t>
        <a:bodyPr/>
        <a:lstStyle/>
        <a:p>
          <a:endParaRPr lang="en-US"/>
        </a:p>
      </dgm:t>
    </dgm:pt>
    <dgm:pt modelId="{EA878995-018B-4950-9B98-4CA1B09E2D01}">
      <dgm:prSet/>
      <dgm:spPr>
        <a:solidFill>
          <a:schemeClr val="accent4"/>
        </a:solidFill>
      </dgm:spPr>
      <dgm:t>
        <a:bodyPr/>
        <a:lstStyle/>
        <a:p>
          <a:pPr rtl="0"/>
          <a:r>
            <a:rPr lang="en-US" dirty="0" smtClean="0"/>
            <a:t>It further stipulates that HOD’s performance management cycle should be linked with departmental strategic and budget planning period. However, there has been delays in finalization of Medium Term Strategic Framework (MTSF)</a:t>
          </a:r>
          <a:endParaRPr lang="en-ZA" dirty="0"/>
        </a:p>
      </dgm:t>
    </dgm:pt>
    <dgm:pt modelId="{9DA6441E-D1D5-45F9-819D-0A6F15B7C641}" type="parTrans" cxnId="{E34AFE19-CD58-4093-B997-ECEA7753134E}">
      <dgm:prSet/>
      <dgm:spPr/>
      <dgm:t>
        <a:bodyPr/>
        <a:lstStyle/>
        <a:p>
          <a:endParaRPr lang="en-US"/>
        </a:p>
      </dgm:t>
    </dgm:pt>
    <dgm:pt modelId="{AFE7C70B-C7EE-4BF0-84A1-6B9FF6BE7C9C}" type="sibTrans" cxnId="{E34AFE19-CD58-4093-B997-ECEA7753134E}">
      <dgm:prSet/>
      <dgm:spPr/>
      <dgm:t>
        <a:bodyPr/>
        <a:lstStyle/>
        <a:p>
          <a:endParaRPr lang="en-US"/>
        </a:p>
      </dgm:t>
    </dgm:pt>
    <dgm:pt modelId="{619CBBE0-140A-4BE7-B889-D2EA2EC7E413}">
      <dgm:prSet/>
      <dgm:spPr>
        <a:solidFill>
          <a:schemeClr val="accent2">
            <a:lumMod val="75000"/>
          </a:schemeClr>
        </a:solidFill>
      </dgm:spPr>
      <dgm:t>
        <a:bodyPr/>
        <a:lstStyle/>
        <a:p>
          <a:pPr rtl="0"/>
          <a:r>
            <a:rPr lang="en-ZA" dirty="0" smtClean="0"/>
            <a:t>DGs/</a:t>
          </a:r>
          <a:r>
            <a:rPr lang="en-ZA" dirty="0" err="1" smtClean="0"/>
            <a:t>HoDs</a:t>
          </a:r>
          <a:r>
            <a:rPr lang="en-ZA" dirty="0" smtClean="0"/>
            <a:t> and CEOs need to incorporate the MTSF targets into their 2019/20 PAs.</a:t>
          </a:r>
          <a:endParaRPr lang="en-ZA" dirty="0"/>
        </a:p>
      </dgm:t>
    </dgm:pt>
    <dgm:pt modelId="{ACE10779-FFCF-4BB3-A93A-897D31713CB8}" type="parTrans" cxnId="{271182CA-E9BE-45C1-AE0E-198269B77EF4}">
      <dgm:prSet/>
      <dgm:spPr/>
      <dgm:t>
        <a:bodyPr/>
        <a:lstStyle/>
        <a:p>
          <a:endParaRPr lang="en-US"/>
        </a:p>
      </dgm:t>
    </dgm:pt>
    <dgm:pt modelId="{1BC0DA94-0E84-4EBB-B6E3-D1D35C70B066}" type="sibTrans" cxnId="{271182CA-E9BE-45C1-AE0E-198269B77EF4}">
      <dgm:prSet/>
      <dgm:spPr/>
      <dgm:t>
        <a:bodyPr/>
        <a:lstStyle/>
        <a:p>
          <a:endParaRPr lang="en-US"/>
        </a:p>
      </dgm:t>
    </dgm:pt>
    <dgm:pt modelId="{F7C68D4A-8E47-43E4-B24E-9882807AF670}">
      <dgm:prSet/>
      <dgm:spPr>
        <a:solidFill>
          <a:schemeClr val="accent2"/>
        </a:solidFill>
      </dgm:spPr>
      <dgm:t>
        <a:bodyPr/>
        <a:lstStyle/>
        <a:p>
          <a:pPr rtl="0"/>
          <a:r>
            <a:rPr lang="en-ZA" smtClean="0"/>
            <a:t>They were also advised to align their Executive Authorities PA into their own PAs.</a:t>
          </a:r>
          <a:endParaRPr lang="en-ZA"/>
        </a:p>
      </dgm:t>
    </dgm:pt>
    <dgm:pt modelId="{C4020603-BC13-4D92-9A61-E067510A8CB2}" type="parTrans" cxnId="{3B676BE8-4B82-4894-A2E0-4A8011E5DFF0}">
      <dgm:prSet/>
      <dgm:spPr/>
      <dgm:t>
        <a:bodyPr/>
        <a:lstStyle/>
        <a:p>
          <a:endParaRPr lang="en-US"/>
        </a:p>
      </dgm:t>
    </dgm:pt>
    <dgm:pt modelId="{075FAC1F-68AA-48C0-87BF-487F1E3260C8}" type="sibTrans" cxnId="{3B676BE8-4B82-4894-A2E0-4A8011E5DFF0}">
      <dgm:prSet/>
      <dgm:spPr/>
      <dgm:t>
        <a:bodyPr/>
        <a:lstStyle/>
        <a:p>
          <a:endParaRPr lang="en-US"/>
        </a:p>
      </dgm:t>
    </dgm:pt>
    <dgm:pt modelId="{91081DDF-46CC-4157-975D-25B07ED1736D}">
      <dgm:prSet/>
      <dgm:spPr>
        <a:solidFill>
          <a:schemeClr val="accent3"/>
        </a:solidFill>
      </dgm:spPr>
      <dgm:t>
        <a:bodyPr/>
        <a:lstStyle/>
        <a:p>
          <a:pPr rtl="0"/>
          <a:r>
            <a:rPr lang="en-ZA" dirty="0" smtClean="0"/>
            <a:t>It is against this background that DPME sent out a communique to all DGs/</a:t>
          </a:r>
          <a:r>
            <a:rPr lang="en-ZA" dirty="0" err="1" smtClean="0"/>
            <a:t>HoDs</a:t>
          </a:r>
          <a:r>
            <a:rPr lang="en-ZA" dirty="0" smtClean="0"/>
            <a:t> and CEOs  to sign off their PA by the 30</a:t>
          </a:r>
          <a:r>
            <a:rPr lang="en-ZA" baseline="30000" dirty="0" smtClean="0"/>
            <a:t>th</a:t>
          </a:r>
          <a:r>
            <a:rPr lang="en-ZA" dirty="0" smtClean="0"/>
            <a:t> November 2019.</a:t>
          </a:r>
          <a:endParaRPr lang="en-ZA" dirty="0"/>
        </a:p>
      </dgm:t>
    </dgm:pt>
    <dgm:pt modelId="{B2C294F3-FD13-4A0A-B865-DEC337357A5E}" type="parTrans" cxnId="{E918181E-E027-4537-BCBC-334BE585E527}">
      <dgm:prSet/>
      <dgm:spPr/>
      <dgm:t>
        <a:bodyPr/>
        <a:lstStyle/>
        <a:p>
          <a:endParaRPr lang="en-US"/>
        </a:p>
      </dgm:t>
    </dgm:pt>
    <dgm:pt modelId="{856556A9-FBA3-4447-8013-E51A56350B8B}" type="sibTrans" cxnId="{E918181E-E027-4537-BCBC-334BE585E527}">
      <dgm:prSet/>
      <dgm:spPr/>
      <dgm:t>
        <a:bodyPr/>
        <a:lstStyle/>
        <a:p>
          <a:endParaRPr lang="en-US"/>
        </a:p>
      </dgm:t>
    </dgm:pt>
    <dgm:pt modelId="{CC83A538-A177-4636-878E-255B901AF9D6}">
      <dgm:prSet/>
      <dgm:spPr>
        <a:solidFill>
          <a:schemeClr val="accent2">
            <a:lumMod val="75000"/>
          </a:schemeClr>
        </a:solidFill>
      </dgm:spPr>
      <dgm:t>
        <a:bodyPr/>
        <a:lstStyle/>
        <a:p>
          <a:pPr rtl="0"/>
          <a:r>
            <a:rPr lang="en-ZA" dirty="0" smtClean="0"/>
            <a:t>The MPSA has been consulted on the matter and a communication will be sent from the MPSA soon.</a:t>
          </a:r>
          <a:endParaRPr lang="en-ZA" dirty="0"/>
        </a:p>
      </dgm:t>
    </dgm:pt>
    <dgm:pt modelId="{8F0BE167-78DD-4486-B20B-D873987F36E0}" type="parTrans" cxnId="{FE27278A-2859-4FE2-8C29-7FA1AA102CB0}">
      <dgm:prSet/>
      <dgm:spPr/>
      <dgm:t>
        <a:bodyPr/>
        <a:lstStyle/>
        <a:p>
          <a:endParaRPr lang="en-US"/>
        </a:p>
      </dgm:t>
    </dgm:pt>
    <dgm:pt modelId="{7D12C3EF-8AFA-42F1-AE43-A9A8FC13B6DC}" type="sibTrans" cxnId="{FE27278A-2859-4FE2-8C29-7FA1AA102CB0}">
      <dgm:prSet/>
      <dgm:spPr/>
      <dgm:t>
        <a:bodyPr/>
        <a:lstStyle/>
        <a:p>
          <a:endParaRPr lang="en-US"/>
        </a:p>
      </dgm:t>
    </dgm:pt>
    <dgm:pt modelId="{182F0DAD-41EB-4228-B417-99779B7E6301}" type="pres">
      <dgm:prSet presAssocID="{358DFD62-90CD-4A97-9A75-5351DCD78BB8}" presName="CompostProcess" presStyleCnt="0">
        <dgm:presLayoutVars>
          <dgm:dir/>
          <dgm:resizeHandles val="exact"/>
        </dgm:presLayoutVars>
      </dgm:prSet>
      <dgm:spPr/>
      <dgm:t>
        <a:bodyPr/>
        <a:lstStyle/>
        <a:p>
          <a:endParaRPr lang="en-US"/>
        </a:p>
      </dgm:t>
    </dgm:pt>
    <dgm:pt modelId="{9D8484E6-F256-479F-BA84-2F6737F444B1}" type="pres">
      <dgm:prSet presAssocID="{358DFD62-90CD-4A97-9A75-5351DCD78BB8}" presName="arrow" presStyleLbl="bgShp" presStyleIdx="0" presStyleCnt="1"/>
      <dgm:spPr/>
    </dgm:pt>
    <dgm:pt modelId="{5B73EF53-D438-4793-8B7F-94C6EB6352B1}" type="pres">
      <dgm:prSet presAssocID="{358DFD62-90CD-4A97-9A75-5351DCD78BB8}" presName="linearProcess" presStyleCnt="0"/>
      <dgm:spPr/>
    </dgm:pt>
    <dgm:pt modelId="{959A3A4D-9284-49B7-B287-83FFEC253D4B}" type="pres">
      <dgm:prSet presAssocID="{EEA17D5A-6B54-4F8D-928A-D2049C4E6F7A}" presName="textNode" presStyleLbl="node1" presStyleIdx="0" presStyleCnt="6">
        <dgm:presLayoutVars>
          <dgm:bulletEnabled val="1"/>
        </dgm:presLayoutVars>
      </dgm:prSet>
      <dgm:spPr/>
      <dgm:t>
        <a:bodyPr/>
        <a:lstStyle/>
        <a:p>
          <a:endParaRPr lang="en-US"/>
        </a:p>
      </dgm:t>
    </dgm:pt>
    <dgm:pt modelId="{C55AE7EA-B56F-44C3-A2AB-8680EEE0B9C1}" type="pres">
      <dgm:prSet presAssocID="{51BBA149-C053-43A3-B9F8-BB008169585F}" presName="sibTrans" presStyleCnt="0"/>
      <dgm:spPr/>
    </dgm:pt>
    <dgm:pt modelId="{8DE597D6-5858-41C8-A59D-C898339F74A7}" type="pres">
      <dgm:prSet presAssocID="{EA878995-018B-4950-9B98-4CA1B09E2D01}" presName="textNode" presStyleLbl="node1" presStyleIdx="1" presStyleCnt="6">
        <dgm:presLayoutVars>
          <dgm:bulletEnabled val="1"/>
        </dgm:presLayoutVars>
      </dgm:prSet>
      <dgm:spPr/>
      <dgm:t>
        <a:bodyPr/>
        <a:lstStyle/>
        <a:p>
          <a:endParaRPr lang="en-US"/>
        </a:p>
      </dgm:t>
    </dgm:pt>
    <dgm:pt modelId="{DCF45616-24D9-4E9B-9158-50DFA15CFF78}" type="pres">
      <dgm:prSet presAssocID="{AFE7C70B-C7EE-4BF0-84A1-6B9FF6BE7C9C}" presName="sibTrans" presStyleCnt="0"/>
      <dgm:spPr/>
    </dgm:pt>
    <dgm:pt modelId="{8853F918-FDDB-41E7-8B24-05AF1E82DE71}" type="pres">
      <dgm:prSet presAssocID="{619CBBE0-140A-4BE7-B889-D2EA2EC7E413}" presName="textNode" presStyleLbl="node1" presStyleIdx="2" presStyleCnt="6">
        <dgm:presLayoutVars>
          <dgm:bulletEnabled val="1"/>
        </dgm:presLayoutVars>
      </dgm:prSet>
      <dgm:spPr/>
      <dgm:t>
        <a:bodyPr/>
        <a:lstStyle/>
        <a:p>
          <a:endParaRPr lang="en-US"/>
        </a:p>
      </dgm:t>
    </dgm:pt>
    <dgm:pt modelId="{E39616A1-6F64-4097-AEB6-9E90F18C51C4}" type="pres">
      <dgm:prSet presAssocID="{1BC0DA94-0E84-4EBB-B6E3-D1D35C70B066}" presName="sibTrans" presStyleCnt="0"/>
      <dgm:spPr/>
    </dgm:pt>
    <dgm:pt modelId="{4F7AEDA2-3F78-4838-AB06-E69CF9B757BF}" type="pres">
      <dgm:prSet presAssocID="{F7C68D4A-8E47-43E4-B24E-9882807AF670}" presName="textNode" presStyleLbl="node1" presStyleIdx="3" presStyleCnt="6">
        <dgm:presLayoutVars>
          <dgm:bulletEnabled val="1"/>
        </dgm:presLayoutVars>
      </dgm:prSet>
      <dgm:spPr/>
      <dgm:t>
        <a:bodyPr/>
        <a:lstStyle/>
        <a:p>
          <a:endParaRPr lang="en-US"/>
        </a:p>
      </dgm:t>
    </dgm:pt>
    <dgm:pt modelId="{2DDCF402-AAA9-4440-B180-E1974CF7E115}" type="pres">
      <dgm:prSet presAssocID="{075FAC1F-68AA-48C0-87BF-487F1E3260C8}" presName="sibTrans" presStyleCnt="0"/>
      <dgm:spPr/>
    </dgm:pt>
    <dgm:pt modelId="{7ACE4FD1-CAA6-4DA6-BB8D-0BB434C6C273}" type="pres">
      <dgm:prSet presAssocID="{91081DDF-46CC-4157-975D-25B07ED1736D}" presName="textNode" presStyleLbl="node1" presStyleIdx="4" presStyleCnt="6">
        <dgm:presLayoutVars>
          <dgm:bulletEnabled val="1"/>
        </dgm:presLayoutVars>
      </dgm:prSet>
      <dgm:spPr/>
      <dgm:t>
        <a:bodyPr/>
        <a:lstStyle/>
        <a:p>
          <a:endParaRPr lang="en-US"/>
        </a:p>
      </dgm:t>
    </dgm:pt>
    <dgm:pt modelId="{CC635B75-2C19-4A0B-BBD3-A688998EFE7B}" type="pres">
      <dgm:prSet presAssocID="{856556A9-FBA3-4447-8013-E51A56350B8B}" presName="sibTrans" presStyleCnt="0"/>
      <dgm:spPr/>
    </dgm:pt>
    <dgm:pt modelId="{0494A48E-0CB0-44C7-AEC0-E11EFFC359E8}" type="pres">
      <dgm:prSet presAssocID="{CC83A538-A177-4636-878E-255B901AF9D6}" presName="textNode" presStyleLbl="node1" presStyleIdx="5" presStyleCnt="6">
        <dgm:presLayoutVars>
          <dgm:bulletEnabled val="1"/>
        </dgm:presLayoutVars>
      </dgm:prSet>
      <dgm:spPr/>
      <dgm:t>
        <a:bodyPr/>
        <a:lstStyle/>
        <a:p>
          <a:endParaRPr lang="en-US"/>
        </a:p>
      </dgm:t>
    </dgm:pt>
  </dgm:ptLst>
  <dgm:cxnLst>
    <dgm:cxn modelId="{3B676BE8-4B82-4894-A2E0-4A8011E5DFF0}" srcId="{358DFD62-90CD-4A97-9A75-5351DCD78BB8}" destId="{F7C68D4A-8E47-43E4-B24E-9882807AF670}" srcOrd="3" destOrd="0" parTransId="{C4020603-BC13-4D92-9A61-E067510A8CB2}" sibTransId="{075FAC1F-68AA-48C0-87BF-487F1E3260C8}"/>
    <dgm:cxn modelId="{85615EB1-33A4-4C0A-A70C-86C902AD49BB}" srcId="{358DFD62-90CD-4A97-9A75-5351DCD78BB8}" destId="{EEA17D5A-6B54-4F8D-928A-D2049C4E6F7A}" srcOrd="0" destOrd="0" parTransId="{779DEF02-C73C-480A-8663-5C5F60EA7D3C}" sibTransId="{51BBA149-C053-43A3-B9F8-BB008169585F}"/>
    <dgm:cxn modelId="{0369B0AF-0CAE-4A6B-AFBE-55BFDEE70141}" type="presOf" srcId="{358DFD62-90CD-4A97-9A75-5351DCD78BB8}" destId="{182F0DAD-41EB-4228-B417-99779B7E6301}" srcOrd="0" destOrd="0" presId="urn:microsoft.com/office/officeart/2005/8/layout/hProcess9"/>
    <dgm:cxn modelId="{BFEE7A0A-918B-429A-B602-49D2C115F8AC}" type="presOf" srcId="{CC83A538-A177-4636-878E-255B901AF9D6}" destId="{0494A48E-0CB0-44C7-AEC0-E11EFFC359E8}" srcOrd="0" destOrd="0" presId="urn:microsoft.com/office/officeart/2005/8/layout/hProcess9"/>
    <dgm:cxn modelId="{4E3C346D-C3FA-45CF-B8C2-C74C73295A88}" type="presOf" srcId="{EA878995-018B-4950-9B98-4CA1B09E2D01}" destId="{8DE597D6-5858-41C8-A59D-C898339F74A7}" srcOrd="0" destOrd="0" presId="urn:microsoft.com/office/officeart/2005/8/layout/hProcess9"/>
    <dgm:cxn modelId="{E34AFE19-CD58-4093-B997-ECEA7753134E}" srcId="{358DFD62-90CD-4A97-9A75-5351DCD78BB8}" destId="{EA878995-018B-4950-9B98-4CA1B09E2D01}" srcOrd="1" destOrd="0" parTransId="{9DA6441E-D1D5-45F9-819D-0A6F15B7C641}" sibTransId="{AFE7C70B-C7EE-4BF0-84A1-6B9FF6BE7C9C}"/>
    <dgm:cxn modelId="{4424745C-26DD-4EC0-80CE-14334767536F}" type="presOf" srcId="{619CBBE0-140A-4BE7-B889-D2EA2EC7E413}" destId="{8853F918-FDDB-41E7-8B24-05AF1E82DE71}" srcOrd="0" destOrd="0" presId="urn:microsoft.com/office/officeart/2005/8/layout/hProcess9"/>
    <dgm:cxn modelId="{E918181E-E027-4537-BCBC-334BE585E527}" srcId="{358DFD62-90CD-4A97-9A75-5351DCD78BB8}" destId="{91081DDF-46CC-4157-975D-25B07ED1736D}" srcOrd="4" destOrd="0" parTransId="{B2C294F3-FD13-4A0A-B865-DEC337357A5E}" sibTransId="{856556A9-FBA3-4447-8013-E51A56350B8B}"/>
    <dgm:cxn modelId="{D271EFBC-19AA-42C7-AFF5-7BF034A6E24F}" type="presOf" srcId="{F7C68D4A-8E47-43E4-B24E-9882807AF670}" destId="{4F7AEDA2-3F78-4838-AB06-E69CF9B757BF}" srcOrd="0" destOrd="0" presId="urn:microsoft.com/office/officeart/2005/8/layout/hProcess9"/>
    <dgm:cxn modelId="{FE27278A-2859-4FE2-8C29-7FA1AA102CB0}" srcId="{358DFD62-90CD-4A97-9A75-5351DCD78BB8}" destId="{CC83A538-A177-4636-878E-255B901AF9D6}" srcOrd="5" destOrd="0" parTransId="{8F0BE167-78DD-4486-B20B-D873987F36E0}" sibTransId="{7D12C3EF-8AFA-42F1-AE43-A9A8FC13B6DC}"/>
    <dgm:cxn modelId="{997934E8-1F16-4DFB-92CF-9E17FC13A439}" type="presOf" srcId="{EEA17D5A-6B54-4F8D-928A-D2049C4E6F7A}" destId="{959A3A4D-9284-49B7-B287-83FFEC253D4B}" srcOrd="0" destOrd="0" presId="urn:microsoft.com/office/officeart/2005/8/layout/hProcess9"/>
    <dgm:cxn modelId="{0E196E0D-9943-42D7-9BA8-1FFD70275F4B}" type="presOf" srcId="{91081DDF-46CC-4157-975D-25B07ED1736D}" destId="{7ACE4FD1-CAA6-4DA6-BB8D-0BB434C6C273}" srcOrd="0" destOrd="0" presId="urn:microsoft.com/office/officeart/2005/8/layout/hProcess9"/>
    <dgm:cxn modelId="{271182CA-E9BE-45C1-AE0E-198269B77EF4}" srcId="{358DFD62-90CD-4A97-9A75-5351DCD78BB8}" destId="{619CBBE0-140A-4BE7-B889-D2EA2EC7E413}" srcOrd="2" destOrd="0" parTransId="{ACE10779-FFCF-4BB3-A93A-897D31713CB8}" sibTransId="{1BC0DA94-0E84-4EBB-B6E3-D1D35C70B066}"/>
    <dgm:cxn modelId="{DA39095E-9C0B-44E2-9341-ED1D179F9708}" type="presParOf" srcId="{182F0DAD-41EB-4228-B417-99779B7E6301}" destId="{9D8484E6-F256-479F-BA84-2F6737F444B1}" srcOrd="0" destOrd="0" presId="urn:microsoft.com/office/officeart/2005/8/layout/hProcess9"/>
    <dgm:cxn modelId="{2EDAFAB3-EFA3-4F1A-97F2-691B120F78EB}" type="presParOf" srcId="{182F0DAD-41EB-4228-B417-99779B7E6301}" destId="{5B73EF53-D438-4793-8B7F-94C6EB6352B1}" srcOrd="1" destOrd="0" presId="urn:microsoft.com/office/officeart/2005/8/layout/hProcess9"/>
    <dgm:cxn modelId="{1E28C311-71E6-48F9-BC2B-D22B62D5B8CF}" type="presParOf" srcId="{5B73EF53-D438-4793-8B7F-94C6EB6352B1}" destId="{959A3A4D-9284-49B7-B287-83FFEC253D4B}" srcOrd="0" destOrd="0" presId="urn:microsoft.com/office/officeart/2005/8/layout/hProcess9"/>
    <dgm:cxn modelId="{179949EC-8290-45CF-B1EB-2A6D703CB009}" type="presParOf" srcId="{5B73EF53-D438-4793-8B7F-94C6EB6352B1}" destId="{C55AE7EA-B56F-44C3-A2AB-8680EEE0B9C1}" srcOrd="1" destOrd="0" presId="urn:microsoft.com/office/officeart/2005/8/layout/hProcess9"/>
    <dgm:cxn modelId="{BEBCB72B-8515-4203-9BC2-A08CC8EC674F}" type="presParOf" srcId="{5B73EF53-D438-4793-8B7F-94C6EB6352B1}" destId="{8DE597D6-5858-41C8-A59D-C898339F74A7}" srcOrd="2" destOrd="0" presId="urn:microsoft.com/office/officeart/2005/8/layout/hProcess9"/>
    <dgm:cxn modelId="{E21EA0B5-4C52-447A-B859-7C0D70C8B34E}" type="presParOf" srcId="{5B73EF53-D438-4793-8B7F-94C6EB6352B1}" destId="{DCF45616-24D9-4E9B-9158-50DFA15CFF78}" srcOrd="3" destOrd="0" presId="urn:microsoft.com/office/officeart/2005/8/layout/hProcess9"/>
    <dgm:cxn modelId="{FD106CB5-61E9-431E-B7F3-EA422980888F}" type="presParOf" srcId="{5B73EF53-D438-4793-8B7F-94C6EB6352B1}" destId="{8853F918-FDDB-41E7-8B24-05AF1E82DE71}" srcOrd="4" destOrd="0" presId="urn:microsoft.com/office/officeart/2005/8/layout/hProcess9"/>
    <dgm:cxn modelId="{8B35539F-5790-4489-A145-7DC4E54DC5C4}" type="presParOf" srcId="{5B73EF53-D438-4793-8B7F-94C6EB6352B1}" destId="{E39616A1-6F64-4097-AEB6-9E90F18C51C4}" srcOrd="5" destOrd="0" presId="urn:microsoft.com/office/officeart/2005/8/layout/hProcess9"/>
    <dgm:cxn modelId="{62417609-934D-4376-90B3-ADB8C254C473}" type="presParOf" srcId="{5B73EF53-D438-4793-8B7F-94C6EB6352B1}" destId="{4F7AEDA2-3F78-4838-AB06-E69CF9B757BF}" srcOrd="6" destOrd="0" presId="urn:microsoft.com/office/officeart/2005/8/layout/hProcess9"/>
    <dgm:cxn modelId="{35236681-21F8-482D-908D-71E2A6E2D94B}" type="presParOf" srcId="{5B73EF53-D438-4793-8B7F-94C6EB6352B1}" destId="{2DDCF402-AAA9-4440-B180-E1974CF7E115}" srcOrd="7" destOrd="0" presId="urn:microsoft.com/office/officeart/2005/8/layout/hProcess9"/>
    <dgm:cxn modelId="{B11C5FAC-5766-4B57-B86D-A123B5CE45BC}" type="presParOf" srcId="{5B73EF53-D438-4793-8B7F-94C6EB6352B1}" destId="{7ACE4FD1-CAA6-4DA6-BB8D-0BB434C6C273}" srcOrd="8" destOrd="0" presId="urn:microsoft.com/office/officeart/2005/8/layout/hProcess9"/>
    <dgm:cxn modelId="{45C86F32-5249-436A-B41C-479EA1E58D85}" type="presParOf" srcId="{5B73EF53-D438-4793-8B7F-94C6EB6352B1}" destId="{CC635B75-2C19-4A0B-BBD3-A688998EFE7B}" srcOrd="9" destOrd="0" presId="urn:microsoft.com/office/officeart/2005/8/layout/hProcess9"/>
    <dgm:cxn modelId="{5603752B-F63C-4F74-9E22-2564615FFB65}" type="presParOf" srcId="{5B73EF53-D438-4793-8B7F-94C6EB6352B1}" destId="{0494A48E-0CB0-44C7-AEC0-E11EFFC359E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DEBE9B-030E-43D2-9E9E-529E38D5D7B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C64031-79EF-48D2-AA3C-8CC4D8A30CC3}">
      <dgm:prSet/>
      <dgm:spPr/>
      <dgm:t>
        <a:bodyPr/>
        <a:lstStyle/>
        <a:p>
          <a:pPr rtl="0"/>
          <a:r>
            <a:rPr lang="en-US" dirty="0" smtClean="0"/>
            <a:t>In a performance cycle without elections, the half-yearly reviews must be filed with the DPME on or before the 30 November each year. </a:t>
          </a:r>
          <a:endParaRPr lang="en-ZA" dirty="0"/>
        </a:p>
      </dgm:t>
    </dgm:pt>
    <dgm:pt modelId="{2D2F0151-AD7D-4241-BB43-FC1B5661A09E}" type="parTrans" cxnId="{02E81553-07FF-4DF3-8F10-93799BF61D22}">
      <dgm:prSet/>
      <dgm:spPr/>
      <dgm:t>
        <a:bodyPr/>
        <a:lstStyle/>
        <a:p>
          <a:endParaRPr lang="en-US"/>
        </a:p>
      </dgm:t>
    </dgm:pt>
    <dgm:pt modelId="{59E2EE84-50E0-49C9-92CC-959CAD2F7D6B}" type="sibTrans" cxnId="{02E81553-07FF-4DF3-8F10-93799BF61D22}">
      <dgm:prSet/>
      <dgm:spPr/>
      <dgm:t>
        <a:bodyPr/>
        <a:lstStyle/>
        <a:p>
          <a:endParaRPr lang="en-US"/>
        </a:p>
      </dgm:t>
    </dgm:pt>
    <dgm:pt modelId="{4154268A-3B9D-464A-AAE7-5BC3BE3C07AC}">
      <dgm:prSet/>
      <dgm:spPr/>
      <dgm:t>
        <a:bodyPr/>
        <a:lstStyle/>
        <a:p>
          <a:pPr rtl="0"/>
          <a:r>
            <a:rPr lang="en-US" dirty="0" smtClean="0"/>
            <a:t>The DG/</a:t>
          </a:r>
          <a:r>
            <a:rPr lang="en-US" dirty="0" err="1" smtClean="0"/>
            <a:t>HoD</a:t>
          </a:r>
          <a:r>
            <a:rPr lang="en-US" dirty="0" smtClean="0"/>
            <a:t> will be assessed by the EA on the employee performance dimension and the Key Government Focus Areas at the half-yearly review</a:t>
          </a:r>
          <a:endParaRPr lang="en-ZA" dirty="0"/>
        </a:p>
      </dgm:t>
    </dgm:pt>
    <dgm:pt modelId="{32E85D63-1CFF-4708-8D49-E3047623F6C7}" type="parTrans" cxnId="{FA14E1A7-4726-45A0-9CDE-F3A734308A32}">
      <dgm:prSet/>
      <dgm:spPr/>
      <dgm:t>
        <a:bodyPr/>
        <a:lstStyle/>
        <a:p>
          <a:endParaRPr lang="en-US"/>
        </a:p>
      </dgm:t>
    </dgm:pt>
    <dgm:pt modelId="{D79838F2-B696-4340-9263-037076C4E75B}" type="sibTrans" cxnId="{FA14E1A7-4726-45A0-9CDE-F3A734308A32}">
      <dgm:prSet/>
      <dgm:spPr/>
      <dgm:t>
        <a:bodyPr/>
        <a:lstStyle/>
        <a:p>
          <a:endParaRPr lang="en-US"/>
        </a:p>
      </dgm:t>
    </dgm:pt>
    <dgm:pt modelId="{7C08234C-830D-4405-A3A9-037197DD579A}" type="pres">
      <dgm:prSet presAssocID="{F4DEBE9B-030E-43D2-9E9E-529E38D5D7BB}" presName="linear" presStyleCnt="0">
        <dgm:presLayoutVars>
          <dgm:animLvl val="lvl"/>
          <dgm:resizeHandles val="exact"/>
        </dgm:presLayoutVars>
      </dgm:prSet>
      <dgm:spPr/>
      <dgm:t>
        <a:bodyPr/>
        <a:lstStyle/>
        <a:p>
          <a:endParaRPr lang="en-US"/>
        </a:p>
      </dgm:t>
    </dgm:pt>
    <dgm:pt modelId="{7B3CDB4D-F19E-460F-8E0C-1E1E57B9B67B}" type="pres">
      <dgm:prSet presAssocID="{5DC64031-79EF-48D2-AA3C-8CC4D8A30CC3}" presName="parentText" presStyleLbl="node1" presStyleIdx="0" presStyleCnt="2">
        <dgm:presLayoutVars>
          <dgm:chMax val="0"/>
          <dgm:bulletEnabled val="1"/>
        </dgm:presLayoutVars>
      </dgm:prSet>
      <dgm:spPr/>
      <dgm:t>
        <a:bodyPr/>
        <a:lstStyle/>
        <a:p>
          <a:endParaRPr lang="en-US"/>
        </a:p>
      </dgm:t>
    </dgm:pt>
    <dgm:pt modelId="{7DF1E63E-B30F-4845-9F2E-FAD141BFFAA6}" type="pres">
      <dgm:prSet presAssocID="{59E2EE84-50E0-49C9-92CC-959CAD2F7D6B}" presName="spacer" presStyleCnt="0"/>
      <dgm:spPr/>
    </dgm:pt>
    <dgm:pt modelId="{6A6A4F0B-D81E-487B-9811-2AE38AD8C79D}" type="pres">
      <dgm:prSet presAssocID="{4154268A-3B9D-464A-AAE7-5BC3BE3C07AC}" presName="parentText" presStyleLbl="node1" presStyleIdx="1" presStyleCnt="2">
        <dgm:presLayoutVars>
          <dgm:chMax val="0"/>
          <dgm:bulletEnabled val="1"/>
        </dgm:presLayoutVars>
      </dgm:prSet>
      <dgm:spPr/>
      <dgm:t>
        <a:bodyPr/>
        <a:lstStyle/>
        <a:p>
          <a:endParaRPr lang="en-US"/>
        </a:p>
      </dgm:t>
    </dgm:pt>
  </dgm:ptLst>
  <dgm:cxnLst>
    <dgm:cxn modelId="{02E81553-07FF-4DF3-8F10-93799BF61D22}" srcId="{F4DEBE9B-030E-43D2-9E9E-529E38D5D7BB}" destId="{5DC64031-79EF-48D2-AA3C-8CC4D8A30CC3}" srcOrd="0" destOrd="0" parTransId="{2D2F0151-AD7D-4241-BB43-FC1B5661A09E}" sibTransId="{59E2EE84-50E0-49C9-92CC-959CAD2F7D6B}"/>
    <dgm:cxn modelId="{26977A50-72F5-4AED-B1AE-45D7682EB04F}" type="presOf" srcId="{5DC64031-79EF-48D2-AA3C-8CC4D8A30CC3}" destId="{7B3CDB4D-F19E-460F-8E0C-1E1E57B9B67B}" srcOrd="0" destOrd="0" presId="urn:microsoft.com/office/officeart/2005/8/layout/vList2"/>
    <dgm:cxn modelId="{FA14E1A7-4726-45A0-9CDE-F3A734308A32}" srcId="{F4DEBE9B-030E-43D2-9E9E-529E38D5D7BB}" destId="{4154268A-3B9D-464A-AAE7-5BC3BE3C07AC}" srcOrd="1" destOrd="0" parTransId="{32E85D63-1CFF-4708-8D49-E3047623F6C7}" sibTransId="{D79838F2-B696-4340-9263-037076C4E75B}"/>
    <dgm:cxn modelId="{18F2B664-0958-4984-9F45-287EACAE75AF}" type="presOf" srcId="{F4DEBE9B-030E-43D2-9E9E-529E38D5D7BB}" destId="{7C08234C-830D-4405-A3A9-037197DD579A}" srcOrd="0" destOrd="0" presId="urn:microsoft.com/office/officeart/2005/8/layout/vList2"/>
    <dgm:cxn modelId="{DC3D0EEE-F9C9-4670-AC99-BB8C29C0EEDE}" type="presOf" srcId="{4154268A-3B9D-464A-AAE7-5BC3BE3C07AC}" destId="{6A6A4F0B-D81E-487B-9811-2AE38AD8C79D}" srcOrd="0" destOrd="0" presId="urn:microsoft.com/office/officeart/2005/8/layout/vList2"/>
    <dgm:cxn modelId="{17C436FB-0E6D-4278-8358-ADB0574B8F34}" type="presParOf" srcId="{7C08234C-830D-4405-A3A9-037197DD579A}" destId="{7B3CDB4D-F19E-460F-8E0C-1E1E57B9B67B}" srcOrd="0" destOrd="0" presId="urn:microsoft.com/office/officeart/2005/8/layout/vList2"/>
    <dgm:cxn modelId="{5D683BF0-B8C1-45AD-8308-F01FE89258BF}" type="presParOf" srcId="{7C08234C-830D-4405-A3A9-037197DD579A}" destId="{7DF1E63E-B30F-4845-9F2E-FAD141BFFAA6}" srcOrd="1" destOrd="0" presId="urn:microsoft.com/office/officeart/2005/8/layout/vList2"/>
    <dgm:cxn modelId="{C6CB3F47-9FCF-48F2-ADED-C13A46EA818D}" type="presParOf" srcId="{7C08234C-830D-4405-A3A9-037197DD579A}" destId="{6A6A4F0B-D81E-487B-9811-2AE38AD8C79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F3BA9-76EB-4DD7-BFEB-08A2ACFDD09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AE49DAD-B4C1-45F7-8ED2-8F4FB62799C4}">
      <dgm:prSet/>
      <dgm:spPr/>
      <dgm:t>
        <a:bodyPr/>
        <a:lstStyle/>
        <a:p>
          <a:pPr rtl="0"/>
          <a:r>
            <a:rPr lang="en-ZA" dirty="0" smtClean="0"/>
            <a:t>The Annual Performance Assessment must be conducted and submitted to DPME/OTP on or before the 31 December each year. </a:t>
          </a:r>
          <a:endParaRPr lang="en-ZA" dirty="0"/>
        </a:p>
      </dgm:t>
    </dgm:pt>
    <dgm:pt modelId="{4DD490FA-3B46-4CCE-B44F-50F87D12FB59}" type="parTrans" cxnId="{7BC14C56-05BB-421A-A19E-FFEC09F3A58D}">
      <dgm:prSet/>
      <dgm:spPr/>
      <dgm:t>
        <a:bodyPr/>
        <a:lstStyle/>
        <a:p>
          <a:endParaRPr lang="en-US"/>
        </a:p>
      </dgm:t>
    </dgm:pt>
    <dgm:pt modelId="{F5F9FD0B-348E-4750-80BC-1387224EFD32}" type="sibTrans" cxnId="{7BC14C56-05BB-421A-A19E-FFEC09F3A58D}">
      <dgm:prSet/>
      <dgm:spPr/>
      <dgm:t>
        <a:bodyPr/>
        <a:lstStyle/>
        <a:p>
          <a:endParaRPr lang="en-US"/>
        </a:p>
      </dgm:t>
    </dgm:pt>
    <dgm:pt modelId="{D48190DE-704C-4E8F-8405-1E9A1971571A}">
      <dgm:prSet/>
      <dgm:spPr/>
      <dgm:t>
        <a:bodyPr/>
        <a:lstStyle/>
        <a:p>
          <a:pPr rtl="0"/>
          <a:r>
            <a:rPr lang="en-ZA" dirty="0" smtClean="0"/>
            <a:t>The EA will conduct the annual performance assessment with the DG/</a:t>
          </a:r>
          <a:r>
            <a:rPr lang="en-ZA" dirty="0" err="1" smtClean="0"/>
            <a:t>HoD</a:t>
          </a:r>
          <a:r>
            <a:rPr lang="en-ZA" dirty="0" smtClean="0"/>
            <a:t> and assess the employee performance dimension, the key government focus areas for the period under review. </a:t>
          </a:r>
          <a:endParaRPr lang="en-ZA" dirty="0"/>
        </a:p>
      </dgm:t>
    </dgm:pt>
    <dgm:pt modelId="{AE6B3DE6-1D25-404B-8261-BF99E1A3690F}" type="parTrans" cxnId="{1227924D-12BE-4C60-ADB3-4FA9DA16FE41}">
      <dgm:prSet/>
      <dgm:spPr/>
      <dgm:t>
        <a:bodyPr/>
        <a:lstStyle/>
        <a:p>
          <a:endParaRPr lang="en-US"/>
        </a:p>
      </dgm:t>
    </dgm:pt>
    <dgm:pt modelId="{9A1370AB-E56D-4F8B-A1DD-61CC59F3487A}" type="sibTrans" cxnId="{1227924D-12BE-4C60-ADB3-4FA9DA16FE41}">
      <dgm:prSet/>
      <dgm:spPr/>
      <dgm:t>
        <a:bodyPr/>
        <a:lstStyle/>
        <a:p>
          <a:endParaRPr lang="en-US"/>
        </a:p>
      </dgm:t>
    </dgm:pt>
    <dgm:pt modelId="{013144F4-BB3F-44F7-BD8A-3902B5F7A72B}" type="pres">
      <dgm:prSet presAssocID="{EEAF3BA9-76EB-4DD7-BFEB-08A2ACFDD096}" presName="linear" presStyleCnt="0">
        <dgm:presLayoutVars>
          <dgm:animLvl val="lvl"/>
          <dgm:resizeHandles val="exact"/>
        </dgm:presLayoutVars>
      </dgm:prSet>
      <dgm:spPr/>
      <dgm:t>
        <a:bodyPr/>
        <a:lstStyle/>
        <a:p>
          <a:endParaRPr lang="en-US"/>
        </a:p>
      </dgm:t>
    </dgm:pt>
    <dgm:pt modelId="{8B445674-23C8-4773-8146-9391D04260B5}" type="pres">
      <dgm:prSet presAssocID="{9AE49DAD-B4C1-45F7-8ED2-8F4FB62799C4}" presName="parentText" presStyleLbl="node1" presStyleIdx="0" presStyleCnt="2">
        <dgm:presLayoutVars>
          <dgm:chMax val="0"/>
          <dgm:bulletEnabled val="1"/>
        </dgm:presLayoutVars>
      </dgm:prSet>
      <dgm:spPr/>
      <dgm:t>
        <a:bodyPr/>
        <a:lstStyle/>
        <a:p>
          <a:endParaRPr lang="en-US"/>
        </a:p>
      </dgm:t>
    </dgm:pt>
    <dgm:pt modelId="{CC439FBA-26F7-4A46-8EF7-144E1246C8B1}" type="pres">
      <dgm:prSet presAssocID="{F5F9FD0B-348E-4750-80BC-1387224EFD32}" presName="spacer" presStyleCnt="0"/>
      <dgm:spPr/>
    </dgm:pt>
    <dgm:pt modelId="{E258123B-BD8C-4D65-864D-2D855A057066}" type="pres">
      <dgm:prSet presAssocID="{D48190DE-704C-4E8F-8405-1E9A1971571A}" presName="parentText" presStyleLbl="node1" presStyleIdx="1" presStyleCnt="2">
        <dgm:presLayoutVars>
          <dgm:chMax val="0"/>
          <dgm:bulletEnabled val="1"/>
        </dgm:presLayoutVars>
      </dgm:prSet>
      <dgm:spPr/>
      <dgm:t>
        <a:bodyPr/>
        <a:lstStyle/>
        <a:p>
          <a:endParaRPr lang="en-US"/>
        </a:p>
      </dgm:t>
    </dgm:pt>
  </dgm:ptLst>
  <dgm:cxnLst>
    <dgm:cxn modelId="{1227924D-12BE-4C60-ADB3-4FA9DA16FE41}" srcId="{EEAF3BA9-76EB-4DD7-BFEB-08A2ACFDD096}" destId="{D48190DE-704C-4E8F-8405-1E9A1971571A}" srcOrd="1" destOrd="0" parTransId="{AE6B3DE6-1D25-404B-8261-BF99E1A3690F}" sibTransId="{9A1370AB-E56D-4F8B-A1DD-61CC59F3487A}"/>
    <dgm:cxn modelId="{7BC14C56-05BB-421A-A19E-FFEC09F3A58D}" srcId="{EEAF3BA9-76EB-4DD7-BFEB-08A2ACFDD096}" destId="{9AE49DAD-B4C1-45F7-8ED2-8F4FB62799C4}" srcOrd="0" destOrd="0" parTransId="{4DD490FA-3B46-4CCE-B44F-50F87D12FB59}" sibTransId="{F5F9FD0B-348E-4750-80BC-1387224EFD32}"/>
    <dgm:cxn modelId="{20D8ADCF-1352-4A03-82F6-CFAF785DA170}" type="presOf" srcId="{EEAF3BA9-76EB-4DD7-BFEB-08A2ACFDD096}" destId="{013144F4-BB3F-44F7-BD8A-3902B5F7A72B}" srcOrd="0" destOrd="0" presId="urn:microsoft.com/office/officeart/2005/8/layout/vList2"/>
    <dgm:cxn modelId="{A34E58A7-3CD4-454A-9BFE-562D33C8882B}" type="presOf" srcId="{D48190DE-704C-4E8F-8405-1E9A1971571A}" destId="{E258123B-BD8C-4D65-864D-2D855A057066}" srcOrd="0" destOrd="0" presId="urn:microsoft.com/office/officeart/2005/8/layout/vList2"/>
    <dgm:cxn modelId="{D4FDC870-3A44-40AE-A6F1-7BE8E8404992}" type="presOf" srcId="{9AE49DAD-B4C1-45F7-8ED2-8F4FB62799C4}" destId="{8B445674-23C8-4773-8146-9391D04260B5}" srcOrd="0" destOrd="0" presId="urn:microsoft.com/office/officeart/2005/8/layout/vList2"/>
    <dgm:cxn modelId="{AC3F7869-28EA-4230-B17E-36B138DDA3A5}" type="presParOf" srcId="{013144F4-BB3F-44F7-BD8A-3902B5F7A72B}" destId="{8B445674-23C8-4773-8146-9391D04260B5}" srcOrd="0" destOrd="0" presId="urn:microsoft.com/office/officeart/2005/8/layout/vList2"/>
    <dgm:cxn modelId="{1FFD76F2-BC7C-46F7-A256-224F23D5E0C7}" type="presParOf" srcId="{013144F4-BB3F-44F7-BD8A-3902B5F7A72B}" destId="{CC439FBA-26F7-4A46-8EF7-144E1246C8B1}" srcOrd="1" destOrd="0" presId="urn:microsoft.com/office/officeart/2005/8/layout/vList2"/>
    <dgm:cxn modelId="{B9C53BAD-1161-47B1-95B2-2628B95D3880}" type="presParOf" srcId="{013144F4-BB3F-44F7-BD8A-3902B5F7A72B}" destId="{E258123B-BD8C-4D65-864D-2D855A0570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708FA0-D165-4F6D-AE0F-E8F8DEE4A49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522B4F0-EC11-4BD2-9C5E-7C5D0965E707}">
      <dgm:prSet/>
      <dgm:spPr/>
      <dgm:t>
        <a:bodyPr/>
        <a:lstStyle/>
        <a:p>
          <a:pPr rtl="0"/>
          <a:r>
            <a:rPr lang="en-ZA" dirty="0" smtClean="0"/>
            <a:t>2018/19 Annual assessments</a:t>
          </a:r>
          <a:endParaRPr lang="en-ZA" dirty="0"/>
        </a:p>
      </dgm:t>
    </dgm:pt>
    <dgm:pt modelId="{21D95FEB-40D2-47EA-8B5C-31921FE30F24}" type="parTrans" cxnId="{71EB4A06-1E79-4305-A8C1-8E243BC57427}">
      <dgm:prSet/>
      <dgm:spPr/>
      <dgm:t>
        <a:bodyPr/>
        <a:lstStyle/>
        <a:p>
          <a:endParaRPr lang="en-US"/>
        </a:p>
      </dgm:t>
    </dgm:pt>
    <dgm:pt modelId="{E6C26067-E322-4E9F-BE7F-A443E86C0662}" type="sibTrans" cxnId="{71EB4A06-1E79-4305-A8C1-8E243BC57427}">
      <dgm:prSet/>
      <dgm:spPr/>
      <dgm:t>
        <a:bodyPr/>
        <a:lstStyle/>
        <a:p>
          <a:endParaRPr lang="en-US"/>
        </a:p>
      </dgm:t>
    </dgm:pt>
    <dgm:pt modelId="{76502DFB-1E96-414B-B7A6-A36351EC21AA}">
      <dgm:prSet/>
      <dgm:spPr/>
      <dgm:t>
        <a:bodyPr/>
        <a:lstStyle/>
        <a:p>
          <a:pPr rtl="0"/>
          <a:r>
            <a:rPr lang="en-ZA" dirty="0" smtClean="0"/>
            <a:t>2018/19 Evaluations</a:t>
          </a:r>
          <a:endParaRPr lang="en-ZA" dirty="0"/>
        </a:p>
      </dgm:t>
    </dgm:pt>
    <dgm:pt modelId="{CCD3AEEC-C6A1-458E-8BB8-50D379D145DE}" type="parTrans" cxnId="{0D6D5596-9CC7-4045-8E75-AEC30F04D5AB}">
      <dgm:prSet/>
      <dgm:spPr/>
      <dgm:t>
        <a:bodyPr/>
        <a:lstStyle/>
        <a:p>
          <a:endParaRPr lang="en-US"/>
        </a:p>
      </dgm:t>
    </dgm:pt>
    <dgm:pt modelId="{22CF21F8-FF20-48BA-BF5B-87DD90F15BC8}" type="sibTrans" cxnId="{0D6D5596-9CC7-4045-8E75-AEC30F04D5AB}">
      <dgm:prSet/>
      <dgm:spPr/>
      <dgm:t>
        <a:bodyPr/>
        <a:lstStyle/>
        <a:p>
          <a:endParaRPr lang="en-US"/>
        </a:p>
      </dgm:t>
    </dgm:pt>
    <dgm:pt modelId="{8515B02C-532D-428F-88A0-74DFD7E5007A}">
      <dgm:prSet/>
      <dgm:spPr/>
      <dgm:t>
        <a:bodyPr/>
        <a:lstStyle/>
        <a:p>
          <a:pPr rtl="0"/>
          <a:r>
            <a:rPr lang="en-ZA" dirty="0" smtClean="0"/>
            <a:t>31 December 2019</a:t>
          </a:r>
          <a:endParaRPr lang="en-US" dirty="0"/>
        </a:p>
      </dgm:t>
    </dgm:pt>
    <dgm:pt modelId="{4910AC03-17D2-4B00-B368-C36706224C58}" type="parTrans" cxnId="{0B74C18A-854C-4DD5-BE27-F2794F60B28F}">
      <dgm:prSet/>
      <dgm:spPr/>
      <dgm:t>
        <a:bodyPr/>
        <a:lstStyle/>
        <a:p>
          <a:endParaRPr lang="en-US"/>
        </a:p>
      </dgm:t>
    </dgm:pt>
    <dgm:pt modelId="{FA8E9921-2EA7-4231-A096-7560106825D9}" type="sibTrans" cxnId="{0B74C18A-854C-4DD5-BE27-F2794F60B28F}">
      <dgm:prSet/>
      <dgm:spPr/>
      <dgm:t>
        <a:bodyPr/>
        <a:lstStyle/>
        <a:p>
          <a:endParaRPr lang="en-US"/>
        </a:p>
      </dgm:t>
    </dgm:pt>
    <dgm:pt modelId="{405F0C7D-8D0B-4501-9DCF-1BE4358E6C46}">
      <dgm:prSet/>
      <dgm:spPr/>
      <dgm:t>
        <a:bodyPr/>
        <a:lstStyle/>
        <a:p>
          <a:pPr rtl="0"/>
          <a:r>
            <a:rPr lang="en-ZA" smtClean="0"/>
            <a:t>January to March 2020</a:t>
          </a:r>
          <a:endParaRPr lang="en-US"/>
        </a:p>
      </dgm:t>
    </dgm:pt>
    <dgm:pt modelId="{8F567659-1B8A-4DF1-9F15-FDD6445DB7CE}" type="parTrans" cxnId="{689F45C1-B8EA-4E5C-87BA-EDBD21D1D139}">
      <dgm:prSet/>
      <dgm:spPr/>
      <dgm:t>
        <a:bodyPr/>
        <a:lstStyle/>
        <a:p>
          <a:endParaRPr lang="en-US"/>
        </a:p>
      </dgm:t>
    </dgm:pt>
    <dgm:pt modelId="{7E0369A3-37C3-4E44-BFDB-E8C35EAF678B}" type="sibTrans" cxnId="{689F45C1-B8EA-4E5C-87BA-EDBD21D1D139}">
      <dgm:prSet/>
      <dgm:spPr/>
      <dgm:t>
        <a:bodyPr/>
        <a:lstStyle/>
        <a:p>
          <a:endParaRPr lang="en-US"/>
        </a:p>
      </dgm:t>
    </dgm:pt>
    <dgm:pt modelId="{2B8FB56E-C7CC-450C-A361-A61F9800849E}" type="pres">
      <dgm:prSet presAssocID="{35708FA0-D165-4F6D-AE0F-E8F8DEE4A490}" presName="Name0" presStyleCnt="0">
        <dgm:presLayoutVars>
          <dgm:dir/>
          <dgm:animLvl val="lvl"/>
          <dgm:resizeHandles val="exact"/>
        </dgm:presLayoutVars>
      </dgm:prSet>
      <dgm:spPr/>
      <dgm:t>
        <a:bodyPr/>
        <a:lstStyle/>
        <a:p>
          <a:endParaRPr lang="en-US"/>
        </a:p>
      </dgm:t>
    </dgm:pt>
    <dgm:pt modelId="{95072DE9-6DB7-4E1F-90E1-07518657B379}" type="pres">
      <dgm:prSet presAssocID="{D522B4F0-EC11-4BD2-9C5E-7C5D0965E707}" presName="composite" presStyleCnt="0"/>
      <dgm:spPr/>
    </dgm:pt>
    <dgm:pt modelId="{87753BEC-657B-449F-BA89-ECF2B0EC22AF}" type="pres">
      <dgm:prSet presAssocID="{D522B4F0-EC11-4BD2-9C5E-7C5D0965E707}" presName="parTx" presStyleLbl="alignNode1" presStyleIdx="0" presStyleCnt="2">
        <dgm:presLayoutVars>
          <dgm:chMax val="0"/>
          <dgm:chPref val="0"/>
          <dgm:bulletEnabled val="1"/>
        </dgm:presLayoutVars>
      </dgm:prSet>
      <dgm:spPr/>
      <dgm:t>
        <a:bodyPr/>
        <a:lstStyle/>
        <a:p>
          <a:endParaRPr lang="en-US"/>
        </a:p>
      </dgm:t>
    </dgm:pt>
    <dgm:pt modelId="{F70C2EED-5B7E-4A80-8A16-3F9235F8CE3D}" type="pres">
      <dgm:prSet presAssocID="{D522B4F0-EC11-4BD2-9C5E-7C5D0965E707}" presName="desTx" presStyleLbl="alignAccFollowNode1" presStyleIdx="0" presStyleCnt="2">
        <dgm:presLayoutVars>
          <dgm:bulletEnabled val="1"/>
        </dgm:presLayoutVars>
      </dgm:prSet>
      <dgm:spPr/>
      <dgm:t>
        <a:bodyPr/>
        <a:lstStyle/>
        <a:p>
          <a:endParaRPr lang="en-US"/>
        </a:p>
      </dgm:t>
    </dgm:pt>
    <dgm:pt modelId="{FA4964E6-635D-4835-A2CB-939213D85DED}" type="pres">
      <dgm:prSet presAssocID="{E6C26067-E322-4E9F-BE7F-A443E86C0662}" presName="space" presStyleCnt="0"/>
      <dgm:spPr/>
    </dgm:pt>
    <dgm:pt modelId="{BEB9195F-DCC1-4275-9421-71B99F72D2DB}" type="pres">
      <dgm:prSet presAssocID="{76502DFB-1E96-414B-B7A6-A36351EC21AA}" presName="composite" presStyleCnt="0"/>
      <dgm:spPr/>
    </dgm:pt>
    <dgm:pt modelId="{1AC0A5A4-65E5-44C5-BAD2-B3BD11563588}" type="pres">
      <dgm:prSet presAssocID="{76502DFB-1E96-414B-B7A6-A36351EC21AA}" presName="parTx" presStyleLbl="alignNode1" presStyleIdx="1" presStyleCnt="2">
        <dgm:presLayoutVars>
          <dgm:chMax val="0"/>
          <dgm:chPref val="0"/>
          <dgm:bulletEnabled val="1"/>
        </dgm:presLayoutVars>
      </dgm:prSet>
      <dgm:spPr/>
      <dgm:t>
        <a:bodyPr/>
        <a:lstStyle/>
        <a:p>
          <a:endParaRPr lang="en-US"/>
        </a:p>
      </dgm:t>
    </dgm:pt>
    <dgm:pt modelId="{117777FB-05BF-41BE-B5F6-5B2B7A99F51B}" type="pres">
      <dgm:prSet presAssocID="{76502DFB-1E96-414B-B7A6-A36351EC21AA}" presName="desTx" presStyleLbl="alignAccFollowNode1" presStyleIdx="1" presStyleCnt="2" custLinFactNeighborX="1" custLinFactNeighborY="1819">
        <dgm:presLayoutVars>
          <dgm:bulletEnabled val="1"/>
        </dgm:presLayoutVars>
      </dgm:prSet>
      <dgm:spPr/>
      <dgm:t>
        <a:bodyPr/>
        <a:lstStyle/>
        <a:p>
          <a:endParaRPr lang="en-US"/>
        </a:p>
      </dgm:t>
    </dgm:pt>
  </dgm:ptLst>
  <dgm:cxnLst>
    <dgm:cxn modelId="{0B74C18A-854C-4DD5-BE27-F2794F60B28F}" srcId="{D522B4F0-EC11-4BD2-9C5E-7C5D0965E707}" destId="{8515B02C-532D-428F-88A0-74DFD7E5007A}" srcOrd="0" destOrd="0" parTransId="{4910AC03-17D2-4B00-B368-C36706224C58}" sibTransId="{FA8E9921-2EA7-4231-A096-7560106825D9}"/>
    <dgm:cxn modelId="{0D6D5596-9CC7-4045-8E75-AEC30F04D5AB}" srcId="{35708FA0-D165-4F6D-AE0F-E8F8DEE4A490}" destId="{76502DFB-1E96-414B-B7A6-A36351EC21AA}" srcOrd="1" destOrd="0" parTransId="{CCD3AEEC-C6A1-458E-8BB8-50D379D145DE}" sibTransId="{22CF21F8-FF20-48BA-BF5B-87DD90F15BC8}"/>
    <dgm:cxn modelId="{433B53FC-DCD7-4D2F-83AB-969DEFA2B60A}" type="presOf" srcId="{76502DFB-1E96-414B-B7A6-A36351EC21AA}" destId="{1AC0A5A4-65E5-44C5-BAD2-B3BD11563588}" srcOrd="0" destOrd="0" presId="urn:microsoft.com/office/officeart/2005/8/layout/hList1"/>
    <dgm:cxn modelId="{123279A9-9891-4431-8453-2120E54EAE08}" type="presOf" srcId="{405F0C7D-8D0B-4501-9DCF-1BE4358E6C46}" destId="{117777FB-05BF-41BE-B5F6-5B2B7A99F51B}" srcOrd="0" destOrd="0" presId="urn:microsoft.com/office/officeart/2005/8/layout/hList1"/>
    <dgm:cxn modelId="{689F45C1-B8EA-4E5C-87BA-EDBD21D1D139}" srcId="{76502DFB-1E96-414B-B7A6-A36351EC21AA}" destId="{405F0C7D-8D0B-4501-9DCF-1BE4358E6C46}" srcOrd="0" destOrd="0" parTransId="{8F567659-1B8A-4DF1-9F15-FDD6445DB7CE}" sibTransId="{7E0369A3-37C3-4E44-BFDB-E8C35EAF678B}"/>
    <dgm:cxn modelId="{CC1D439D-DE2A-4A2B-AD3A-DFD05ABDD583}" type="presOf" srcId="{35708FA0-D165-4F6D-AE0F-E8F8DEE4A490}" destId="{2B8FB56E-C7CC-450C-A361-A61F9800849E}" srcOrd="0" destOrd="0" presId="urn:microsoft.com/office/officeart/2005/8/layout/hList1"/>
    <dgm:cxn modelId="{30D7ACA8-64DE-42AA-A957-2F8EBEC00CDF}" type="presOf" srcId="{D522B4F0-EC11-4BD2-9C5E-7C5D0965E707}" destId="{87753BEC-657B-449F-BA89-ECF2B0EC22AF}" srcOrd="0" destOrd="0" presId="urn:microsoft.com/office/officeart/2005/8/layout/hList1"/>
    <dgm:cxn modelId="{BA644AAD-66E6-45C1-89A3-B3BAEC49554E}" type="presOf" srcId="{8515B02C-532D-428F-88A0-74DFD7E5007A}" destId="{F70C2EED-5B7E-4A80-8A16-3F9235F8CE3D}" srcOrd="0" destOrd="0" presId="urn:microsoft.com/office/officeart/2005/8/layout/hList1"/>
    <dgm:cxn modelId="{71EB4A06-1E79-4305-A8C1-8E243BC57427}" srcId="{35708FA0-D165-4F6D-AE0F-E8F8DEE4A490}" destId="{D522B4F0-EC11-4BD2-9C5E-7C5D0965E707}" srcOrd="0" destOrd="0" parTransId="{21D95FEB-40D2-47EA-8B5C-31921FE30F24}" sibTransId="{E6C26067-E322-4E9F-BE7F-A443E86C0662}"/>
    <dgm:cxn modelId="{C5BF08D7-0220-4C7D-A3C1-1B506FC21DFE}" type="presParOf" srcId="{2B8FB56E-C7CC-450C-A361-A61F9800849E}" destId="{95072DE9-6DB7-4E1F-90E1-07518657B379}" srcOrd="0" destOrd="0" presId="urn:microsoft.com/office/officeart/2005/8/layout/hList1"/>
    <dgm:cxn modelId="{74CEDD4E-74F8-4940-94F3-0ABBB7CB1CF9}" type="presParOf" srcId="{95072DE9-6DB7-4E1F-90E1-07518657B379}" destId="{87753BEC-657B-449F-BA89-ECF2B0EC22AF}" srcOrd="0" destOrd="0" presId="urn:microsoft.com/office/officeart/2005/8/layout/hList1"/>
    <dgm:cxn modelId="{3C9D270D-5E01-48DA-9093-DB352124EEE6}" type="presParOf" srcId="{95072DE9-6DB7-4E1F-90E1-07518657B379}" destId="{F70C2EED-5B7E-4A80-8A16-3F9235F8CE3D}" srcOrd="1" destOrd="0" presId="urn:microsoft.com/office/officeart/2005/8/layout/hList1"/>
    <dgm:cxn modelId="{038894CB-42E6-4FC4-8B8A-955A7CD05F27}" type="presParOf" srcId="{2B8FB56E-C7CC-450C-A361-A61F9800849E}" destId="{FA4964E6-635D-4835-A2CB-939213D85DED}" srcOrd="1" destOrd="0" presId="urn:microsoft.com/office/officeart/2005/8/layout/hList1"/>
    <dgm:cxn modelId="{595D5743-A4A5-4D99-9B85-88390D9D2B1B}" type="presParOf" srcId="{2B8FB56E-C7CC-450C-A361-A61F9800849E}" destId="{BEB9195F-DCC1-4275-9421-71B99F72D2DB}" srcOrd="2" destOrd="0" presId="urn:microsoft.com/office/officeart/2005/8/layout/hList1"/>
    <dgm:cxn modelId="{FD7097FC-1D78-4D83-952A-0DD1A8312721}" type="presParOf" srcId="{BEB9195F-DCC1-4275-9421-71B99F72D2DB}" destId="{1AC0A5A4-65E5-44C5-BAD2-B3BD11563588}" srcOrd="0" destOrd="0" presId="urn:microsoft.com/office/officeart/2005/8/layout/hList1"/>
    <dgm:cxn modelId="{9655EF45-2E7A-4758-ADA7-C065041A96FE}" type="presParOf" srcId="{BEB9195F-DCC1-4275-9421-71B99F72D2DB}" destId="{117777FB-05BF-41BE-B5F6-5B2B7A99F51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39AF3E-2E13-47C2-9C79-E50597FE5FFC}"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00B389D1-D537-495C-8F21-AA2C86FBAB02}">
      <dgm:prSet/>
      <dgm:spPr/>
      <dgm:t>
        <a:bodyPr/>
        <a:lstStyle/>
        <a:p>
          <a:pPr rtl="0"/>
          <a:r>
            <a:rPr lang="en-US" smtClean="0"/>
            <a:t>It is the responsibility of the department to provide the DPME/OTP with the required documents in preparation for the annual evaluation sessions. </a:t>
          </a:r>
          <a:endParaRPr lang="en-ZA"/>
        </a:p>
      </dgm:t>
    </dgm:pt>
    <dgm:pt modelId="{AF3DE1C8-8278-4D8C-9E24-F9DAB2E30E1C}" type="parTrans" cxnId="{556C1631-0BBA-4AC2-91EC-45285508DBFD}">
      <dgm:prSet/>
      <dgm:spPr/>
      <dgm:t>
        <a:bodyPr/>
        <a:lstStyle/>
        <a:p>
          <a:endParaRPr lang="en-US"/>
        </a:p>
      </dgm:t>
    </dgm:pt>
    <dgm:pt modelId="{A3E51DAC-8410-41D4-A188-F6A7C92DBF39}" type="sibTrans" cxnId="{556C1631-0BBA-4AC2-91EC-45285508DBFD}">
      <dgm:prSet/>
      <dgm:spPr/>
      <dgm:t>
        <a:bodyPr/>
        <a:lstStyle/>
        <a:p>
          <a:endParaRPr lang="en-US"/>
        </a:p>
      </dgm:t>
    </dgm:pt>
    <dgm:pt modelId="{CA1BBFDA-1E24-442A-A722-8FD8ADDBDA90}">
      <dgm:prSet/>
      <dgm:spPr/>
      <dgm:t>
        <a:bodyPr/>
        <a:lstStyle/>
        <a:p>
          <a:pPr rtl="0"/>
          <a:r>
            <a:rPr lang="en-US" smtClean="0"/>
            <a:t>All the documents must be submitted to the DPME and the relevant OTPs by the 31 October of each year if it was not previously provided. </a:t>
          </a:r>
          <a:endParaRPr lang="en-ZA"/>
        </a:p>
      </dgm:t>
    </dgm:pt>
    <dgm:pt modelId="{A0F82D36-0DB5-4B73-B8B6-ECC88BD3C277}" type="parTrans" cxnId="{3F1A759D-26BF-494E-AF05-F82052B0A404}">
      <dgm:prSet/>
      <dgm:spPr/>
      <dgm:t>
        <a:bodyPr/>
        <a:lstStyle/>
        <a:p>
          <a:endParaRPr lang="en-US"/>
        </a:p>
      </dgm:t>
    </dgm:pt>
    <dgm:pt modelId="{2865E4D1-3A98-493D-85E2-7FA9FB1BA2C3}" type="sibTrans" cxnId="{3F1A759D-26BF-494E-AF05-F82052B0A404}">
      <dgm:prSet/>
      <dgm:spPr/>
      <dgm:t>
        <a:bodyPr/>
        <a:lstStyle/>
        <a:p>
          <a:endParaRPr lang="en-US"/>
        </a:p>
      </dgm:t>
    </dgm:pt>
    <dgm:pt modelId="{53181CBF-4DDA-4D0E-978A-EC1F584C73FC}">
      <dgm:prSet/>
      <dgm:spPr/>
      <dgm:t>
        <a:bodyPr/>
        <a:lstStyle/>
        <a:p>
          <a:pPr rtl="0"/>
          <a:r>
            <a:rPr lang="en-US" dirty="0" smtClean="0"/>
            <a:t>These documents will assist the evaluation panel to engage and contextualize in preparation for the </a:t>
          </a:r>
          <a:r>
            <a:rPr lang="en-US" dirty="0" err="1" smtClean="0"/>
            <a:t>HoD’s</a:t>
          </a:r>
          <a:r>
            <a:rPr lang="en-US" dirty="0" smtClean="0"/>
            <a:t> performance evaluation.  </a:t>
          </a:r>
          <a:endParaRPr lang="en-ZA" dirty="0"/>
        </a:p>
      </dgm:t>
    </dgm:pt>
    <dgm:pt modelId="{A77E621B-E3A3-4891-B438-A46C027EAE5A}" type="parTrans" cxnId="{87A76CE5-8F49-48E5-96AF-7723E47FDEE0}">
      <dgm:prSet/>
      <dgm:spPr/>
      <dgm:t>
        <a:bodyPr/>
        <a:lstStyle/>
        <a:p>
          <a:endParaRPr lang="en-US"/>
        </a:p>
      </dgm:t>
    </dgm:pt>
    <dgm:pt modelId="{71BD9D99-32A9-45D9-B65B-BEBEDA74B4DB}" type="sibTrans" cxnId="{87A76CE5-8F49-48E5-96AF-7723E47FDEE0}">
      <dgm:prSet/>
      <dgm:spPr/>
      <dgm:t>
        <a:bodyPr/>
        <a:lstStyle/>
        <a:p>
          <a:endParaRPr lang="en-US"/>
        </a:p>
      </dgm:t>
    </dgm:pt>
    <dgm:pt modelId="{A77AA1B4-1FAC-46DC-A47F-94DB480F7D6B}">
      <dgm:prSet/>
      <dgm:spPr/>
      <dgm:t>
        <a:bodyPr/>
        <a:lstStyle/>
        <a:p>
          <a:pPr rtl="0"/>
          <a:r>
            <a:rPr lang="en-US" smtClean="0"/>
            <a:t>If the DG/HoD has less than 12 months in the post he/she would still be assessed and the evaluation panel would take into account, the period of service when evaluating their performance category. </a:t>
          </a:r>
          <a:endParaRPr lang="en-ZA"/>
        </a:p>
      </dgm:t>
    </dgm:pt>
    <dgm:pt modelId="{8A974B78-FF6A-4B02-BE2D-24891ABA8E0F}" type="parTrans" cxnId="{92EFC7CA-3075-4718-A82B-7DE97A2D30C0}">
      <dgm:prSet/>
      <dgm:spPr/>
      <dgm:t>
        <a:bodyPr/>
        <a:lstStyle/>
        <a:p>
          <a:endParaRPr lang="en-US"/>
        </a:p>
      </dgm:t>
    </dgm:pt>
    <dgm:pt modelId="{BFFD3ECF-2100-4425-87E2-83BCE6953A0F}" type="sibTrans" cxnId="{92EFC7CA-3075-4718-A82B-7DE97A2D30C0}">
      <dgm:prSet/>
      <dgm:spPr/>
      <dgm:t>
        <a:bodyPr/>
        <a:lstStyle/>
        <a:p>
          <a:endParaRPr lang="en-US"/>
        </a:p>
      </dgm:t>
    </dgm:pt>
    <dgm:pt modelId="{D2DD2E11-8B53-4A21-B682-B9FE415FA163}" type="pres">
      <dgm:prSet presAssocID="{0C39AF3E-2E13-47C2-9C79-E50597FE5FFC}" presName="linear" presStyleCnt="0">
        <dgm:presLayoutVars>
          <dgm:animLvl val="lvl"/>
          <dgm:resizeHandles val="exact"/>
        </dgm:presLayoutVars>
      </dgm:prSet>
      <dgm:spPr/>
      <dgm:t>
        <a:bodyPr/>
        <a:lstStyle/>
        <a:p>
          <a:endParaRPr lang="en-US"/>
        </a:p>
      </dgm:t>
    </dgm:pt>
    <dgm:pt modelId="{F4284859-32A7-4C4E-AAB8-9E1E3525850F}" type="pres">
      <dgm:prSet presAssocID="{00B389D1-D537-495C-8F21-AA2C86FBAB02}" presName="parentText" presStyleLbl="node1" presStyleIdx="0" presStyleCnt="4">
        <dgm:presLayoutVars>
          <dgm:chMax val="0"/>
          <dgm:bulletEnabled val="1"/>
        </dgm:presLayoutVars>
      </dgm:prSet>
      <dgm:spPr/>
      <dgm:t>
        <a:bodyPr/>
        <a:lstStyle/>
        <a:p>
          <a:endParaRPr lang="en-US"/>
        </a:p>
      </dgm:t>
    </dgm:pt>
    <dgm:pt modelId="{FB0F32D3-8E07-4679-AF35-08A4322F0170}" type="pres">
      <dgm:prSet presAssocID="{A3E51DAC-8410-41D4-A188-F6A7C92DBF39}" presName="spacer" presStyleCnt="0"/>
      <dgm:spPr/>
    </dgm:pt>
    <dgm:pt modelId="{85073B06-B58C-4374-93BC-91ECC9BF125D}" type="pres">
      <dgm:prSet presAssocID="{CA1BBFDA-1E24-442A-A722-8FD8ADDBDA90}" presName="parentText" presStyleLbl="node1" presStyleIdx="1" presStyleCnt="4">
        <dgm:presLayoutVars>
          <dgm:chMax val="0"/>
          <dgm:bulletEnabled val="1"/>
        </dgm:presLayoutVars>
      </dgm:prSet>
      <dgm:spPr/>
      <dgm:t>
        <a:bodyPr/>
        <a:lstStyle/>
        <a:p>
          <a:endParaRPr lang="en-US"/>
        </a:p>
      </dgm:t>
    </dgm:pt>
    <dgm:pt modelId="{08000E9E-DA5B-426D-884A-6B487018A6E8}" type="pres">
      <dgm:prSet presAssocID="{2865E4D1-3A98-493D-85E2-7FA9FB1BA2C3}" presName="spacer" presStyleCnt="0"/>
      <dgm:spPr/>
    </dgm:pt>
    <dgm:pt modelId="{56FFBC8F-85E2-4930-952B-EB54DAB25E76}" type="pres">
      <dgm:prSet presAssocID="{53181CBF-4DDA-4D0E-978A-EC1F584C73FC}" presName="parentText" presStyleLbl="node1" presStyleIdx="2" presStyleCnt="4">
        <dgm:presLayoutVars>
          <dgm:chMax val="0"/>
          <dgm:bulletEnabled val="1"/>
        </dgm:presLayoutVars>
      </dgm:prSet>
      <dgm:spPr/>
      <dgm:t>
        <a:bodyPr/>
        <a:lstStyle/>
        <a:p>
          <a:endParaRPr lang="en-US"/>
        </a:p>
      </dgm:t>
    </dgm:pt>
    <dgm:pt modelId="{600D74C9-7385-4AEB-A44F-1B8198B4D578}" type="pres">
      <dgm:prSet presAssocID="{71BD9D99-32A9-45D9-B65B-BEBEDA74B4DB}" presName="spacer" presStyleCnt="0"/>
      <dgm:spPr/>
    </dgm:pt>
    <dgm:pt modelId="{6480C138-EDF4-4D01-92E8-74207AB5A8FD}" type="pres">
      <dgm:prSet presAssocID="{A77AA1B4-1FAC-46DC-A47F-94DB480F7D6B}" presName="parentText" presStyleLbl="node1" presStyleIdx="3" presStyleCnt="4">
        <dgm:presLayoutVars>
          <dgm:chMax val="0"/>
          <dgm:bulletEnabled val="1"/>
        </dgm:presLayoutVars>
      </dgm:prSet>
      <dgm:spPr/>
      <dgm:t>
        <a:bodyPr/>
        <a:lstStyle/>
        <a:p>
          <a:endParaRPr lang="en-US"/>
        </a:p>
      </dgm:t>
    </dgm:pt>
  </dgm:ptLst>
  <dgm:cxnLst>
    <dgm:cxn modelId="{41A37978-AC6A-4FAA-ABBE-DBF121A3BA53}" type="presOf" srcId="{0C39AF3E-2E13-47C2-9C79-E50597FE5FFC}" destId="{D2DD2E11-8B53-4A21-B682-B9FE415FA163}" srcOrd="0" destOrd="0" presId="urn:microsoft.com/office/officeart/2005/8/layout/vList2"/>
    <dgm:cxn modelId="{7CE97B3E-3E34-4F50-B9C8-1FFAF02C73CD}" type="presOf" srcId="{CA1BBFDA-1E24-442A-A722-8FD8ADDBDA90}" destId="{85073B06-B58C-4374-93BC-91ECC9BF125D}" srcOrd="0" destOrd="0" presId="urn:microsoft.com/office/officeart/2005/8/layout/vList2"/>
    <dgm:cxn modelId="{556C1631-0BBA-4AC2-91EC-45285508DBFD}" srcId="{0C39AF3E-2E13-47C2-9C79-E50597FE5FFC}" destId="{00B389D1-D537-495C-8F21-AA2C86FBAB02}" srcOrd="0" destOrd="0" parTransId="{AF3DE1C8-8278-4D8C-9E24-F9DAB2E30E1C}" sibTransId="{A3E51DAC-8410-41D4-A188-F6A7C92DBF39}"/>
    <dgm:cxn modelId="{92EFC7CA-3075-4718-A82B-7DE97A2D30C0}" srcId="{0C39AF3E-2E13-47C2-9C79-E50597FE5FFC}" destId="{A77AA1B4-1FAC-46DC-A47F-94DB480F7D6B}" srcOrd="3" destOrd="0" parTransId="{8A974B78-FF6A-4B02-BE2D-24891ABA8E0F}" sibTransId="{BFFD3ECF-2100-4425-87E2-83BCE6953A0F}"/>
    <dgm:cxn modelId="{F537080F-4A5B-4208-B99C-309019B20C7D}" type="presOf" srcId="{A77AA1B4-1FAC-46DC-A47F-94DB480F7D6B}" destId="{6480C138-EDF4-4D01-92E8-74207AB5A8FD}" srcOrd="0" destOrd="0" presId="urn:microsoft.com/office/officeart/2005/8/layout/vList2"/>
    <dgm:cxn modelId="{55A54207-7298-43B6-8CA8-BDBAC0B3ADA9}" type="presOf" srcId="{00B389D1-D537-495C-8F21-AA2C86FBAB02}" destId="{F4284859-32A7-4C4E-AAB8-9E1E3525850F}" srcOrd="0" destOrd="0" presId="urn:microsoft.com/office/officeart/2005/8/layout/vList2"/>
    <dgm:cxn modelId="{87A76CE5-8F49-48E5-96AF-7723E47FDEE0}" srcId="{0C39AF3E-2E13-47C2-9C79-E50597FE5FFC}" destId="{53181CBF-4DDA-4D0E-978A-EC1F584C73FC}" srcOrd="2" destOrd="0" parTransId="{A77E621B-E3A3-4891-B438-A46C027EAE5A}" sibTransId="{71BD9D99-32A9-45D9-B65B-BEBEDA74B4DB}"/>
    <dgm:cxn modelId="{4CEDD4F6-AF7B-4073-986F-742DAEEEAA43}" type="presOf" srcId="{53181CBF-4DDA-4D0E-978A-EC1F584C73FC}" destId="{56FFBC8F-85E2-4930-952B-EB54DAB25E76}" srcOrd="0" destOrd="0" presId="urn:microsoft.com/office/officeart/2005/8/layout/vList2"/>
    <dgm:cxn modelId="{3F1A759D-26BF-494E-AF05-F82052B0A404}" srcId="{0C39AF3E-2E13-47C2-9C79-E50597FE5FFC}" destId="{CA1BBFDA-1E24-442A-A722-8FD8ADDBDA90}" srcOrd="1" destOrd="0" parTransId="{A0F82D36-0DB5-4B73-B8B6-ECC88BD3C277}" sibTransId="{2865E4D1-3A98-493D-85E2-7FA9FB1BA2C3}"/>
    <dgm:cxn modelId="{E9CE4F34-6FEC-4C6D-A6B2-D12463063F7A}" type="presParOf" srcId="{D2DD2E11-8B53-4A21-B682-B9FE415FA163}" destId="{F4284859-32A7-4C4E-AAB8-9E1E3525850F}" srcOrd="0" destOrd="0" presId="urn:microsoft.com/office/officeart/2005/8/layout/vList2"/>
    <dgm:cxn modelId="{0C1A4BF2-E700-4DDE-B72D-E434DDB094D3}" type="presParOf" srcId="{D2DD2E11-8B53-4A21-B682-B9FE415FA163}" destId="{FB0F32D3-8E07-4679-AF35-08A4322F0170}" srcOrd="1" destOrd="0" presId="urn:microsoft.com/office/officeart/2005/8/layout/vList2"/>
    <dgm:cxn modelId="{2DA0F5F4-7A78-426A-8DDB-A060B17D905A}" type="presParOf" srcId="{D2DD2E11-8B53-4A21-B682-B9FE415FA163}" destId="{85073B06-B58C-4374-93BC-91ECC9BF125D}" srcOrd="2" destOrd="0" presId="urn:microsoft.com/office/officeart/2005/8/layout/vList2"/>
    <dgm:cxn modelId="{3FC1CA12-F8AD-4BAF-86C3-8DCCA06F67BE}" type="presParOf" srcId="{D2DD2E11-8B53-4A21-B682-B9FE415FA163}" destId="{08000E9E-DA5B-426D-884A-6B487018A6E8}" srcOrd="3" destOrd="0" presId="urn:microsoft.com/office/officeart/2005/8/layout/vList2"/>
    <dgm:cxn modelId="{691A18B9-85B2-44C8-9008-39F339C6305C}" type="presParOf" srcId="{D2DD2E11-8B53-4A21-B682-B9FE415FA163}" destId="{56FFBC8F-85E2-4930-952B-EB54DAB25E76}" srcOrd="4" destOrd="0" presId="urn:microsoft.com/office/officeart/2005/8/layout/vList2"/>
    <dgm:cxn modelId="{4F7E4F70-48AA-4A90-9E14-26323154B6E5}" type="presParOf" srcId="{D2DD2E11-8B53-4A21-B682-B9FE415FA163}" destId="{600D74C9-7385-4AEB-A44F-1B8198B4D578}" srcOrd="5" destOrd="0" presId="urn:microsoft.com/office/officeart/2005/8/layout/vList2"/>
    <dgm:cxn modelId="{1D7D75BE-FC8E-418E-B8CB-13245262343C}" type="presParOf" srcId="{D2DD2E11-8B53-4A21-B682-B9FE415FA163}" destId="{6480C138-EDF4-4D01-92E8-74207AB5A8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BF204C-E4EF-411C-A1B4-3824186464F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E40A372-BD28-439F-84DD-6691E925A380}">
      <dgm:prSet custT="1"/>
      <dgm:spPr>
        <a:solidFill>
          <a:srgbClr val="92D050"/>
        </a:solidFill>
      </dgm:spPr>
      <dgm:t>
        <a:bodyPr/>
        <a:lstStyle/>
        <a:p>
          <a:pPr rtl="0"/>
          <a:r>
            <a:rPr lang="en-US" sz="1600" dirty="0" smtClean="0">
              <a:solidFill>
                <a:schemeClr val="tx1"/>
              </a:solidFill>
            </a:rPr>
            <a:t>The panel will consider whether the finalized annual assessment between the EA and the DG/</a:t>
          </a:r>
          <a:r>
            <a:rPr lang="en-US" sz="1600" dirty="0" err="1" smtClean="0">
              <a:solidFill>
                <a:schemeClr val="tx1"/>
              </a:solidFill>
            </a:rPr>
            <a:t>HoD</a:t>
          </a:r>
          <a:r>
            <a:rPr lang="en-US" sz="1600" dirty="0" smtClean="0">
              <a:solidFill>
                <a:schemeClr val="tx1"/>
              </a:solidFill>
            </a:rPr>
            <a:t> accurately reflect the performance of the DG/</a:t>
          </a:r>
          <a:r>
            <a:rPr lang="en-US" sz="1600" dirty="0" err="1" smtClean="0">
              <a:solidFill>
                <a:schemeClr val="tx1"/>
              </a:solidFill>
            </a:rPr>
            <a:t>HoD</a:t>
          </a:r>
          <a:r>
            <a:rPr lang="en-US" sz="1600" dirty="0" smtClean="0">
              <a:solidFill>
                <a:schemeClr val="tx1"/>
              </a:solidFill>
            </a:rPr>
            <a:t> using the supporting documents. </a:t>
          </a:r>
          <a:endParaRPr lang="en-ZA" sz="1600" dirty="0">
            <a:solidFill>
              <a:schemeClr val="tx1"/>
            </a:solidFill>
          </a:endParaRPr>
        </a:p>
      </dgm:t>
    </dgm:pt>
    <dgm:pt modelId="{3711E75A-46FB-4FD6-B3C3-E6BECF84C588}" type="parTrans" cxnId="{0BB4D2EC-2E0E-4AF9-A679-ED89B42AEA67}">
      <dgm:prSet/>
      <dgm:spPr/>
      <dgm:t>
        <a:bodyPr/>
        <a:lstStyle/>
        <a:p>
          <a:endParaRPr lang="en-US"/>
        </a:p>
      </dgm:t>
    </dgm:pt>
    <dgm:pt modelId="{1B79EF65-CF3D-4022-B695-03DC91CB99AC}" type="sibTrans" cxnId="{0BB4D2EC-2E0E-4AF9-A679-ED89B42AEA67}">
      <dgm:prSet/>
      <dgm:spPr/>
      <dgm:t>
        <a:bodyPr/>
        <a:lstStyle/>
        <a:p>
          <a:endParaRPr lang="en-US"/>
        </a:p>
      </dgm:t>
    </dgm:pt>
    <dgm:pt modelId="{5EADD5F2-F6E9-49AF-A5A0-E7FFBA58807B}">
      <dgm:prSet custT="1"/>
      <dgm:spPr>
        <a:solidFill>
          <a:srgbClr val="92D050"/>
        </a:solidFill>
      </dgm:spPr>
      <dgm:t>
        <a:bodyPr/>
        <a:lstStyle/>
        <a:p>
          <a:pPr rtl="0"/>
          <a:r>
            <a:rPr lang="en-US" sz="1200" dirty="0" smtClean="0">
              <a:solidFill>
                <a:schemeClr val="tx1"/>
              </a:solidFill>
            </a:rPr>
            <a:t>Mitigating factors will be considered, for example, DG’s who improved the audit outcomes from a low baseline, where the employee performance rating is high and the departmental performance is low due to historical reasons.  In consideration of the mitigation factors the panel can recommend a different performance category for the HOD.</a:t>
          </a:r>
          <a:endParaRPr lang="en-ZA" sz="1200" dirty="0">
            <a:solidFill>
              <a:schemeClr val="tx1"/>
            </a:solidFill>
          </a:endParaRPr>
        </a:p>
      </dgm:t>
    </dgm:pt>
    <dgm:pt modelId="{D7438E83-A1CB-4FF2-AA6E-BE1FD28C44B8}" type="parTrans" cxnId="{19D14AFB-6EF1-4F70-B3BA-3C8A32570F4A}">
      <dgm:prSet/>
      <dgm:spPr/>
      <dgm:t>
        <a:bodyPr/>
        <a:lstStyle/>
        <a:p>
          <a:endParaRPr lang="en-US"/>
        </a:p>
      </dgm:t>
    </dgm:pt>
    <dgm:pt modelId="{03DBEA02-9497-42A9-BBFF-E223750FCA0B}" type="sibTrans" cxnId="{19D14AFB-6EF1-4F70-B3BA-3C8A32570F4A}">
      <dgm:prSet/>
      <dgm:spPr/>
      <dgm:t>
        <a:bodyPr/>
        <a:lstStyle/>
        <a:p>
          <a:endParaRPr lang="en-US"/>
        </a:p>
      </dgm:t>
    </dgm:pt>
    <dgm:pt modelId="{E6F7B39C-1A2F-4E8D-995A-0A87F1F8EAA7}">
      <dgm:prSet custT="1"/>
      <dgm:spPr>
        <a:solidFill>
          <a:srgbClr val="92D050"/>
        </a:solidFill>
      </dgm:spPr>
      <dgm:t>
        <a:bodyPr/>
        <a:lstStyle/>
        <a:p>
          <a:pPr rtl="0"/>
          <a:r>
            <a:rPr lang="en-US" sz="1400" dirty="0" smtClean="0">
              <a:solidFill>
                <a:schemeClr val="tx1"/>
              </a:solidFill>
            </a:rPr>
            <a:t>The recommendation of the panel will be conveyed in writing by the Chairperson to the EA. Should the EA have any queries regarding the recommendation of the panel this must be directed to the Chairperson. </a:t>
          </a:r>
          <a:endParaRPr lang="en-ZA" sz="1400" dirty="0">
            <a:solidFill>
              <a:schemeClr val="tx1"/>
            </a:solidFill>
          </a:endParaRPr>
        </a:p>
      </dgm:t>
    </dgm:pt>
    <dgm:pt modelId="{DCB45631-7D73-4393-8AF6-D963E6370817}" type="parTrans" cxnId="{867A0AEA-3929-45EB-B9CF-177CB63039A3}">
      <dgm:prSet/>
      <dgm:spPr/>
      <dgm:t>
        <a:bodyPr/>
        <a:lstStyle/>
        <a:p>
          <a:endParaRPr lang="en-US"/>
        </a:p>
      </dgm:t>
    </dgm:pt>
    <dgm:pt modelId="{C4B9F197-565F-45E6-A7C7-B9DE22C4D536}" type="sibTrans" cxnId="{867A0AEA-3929-45EB-B9CF-177CB63039A3}">
      <dgm:prSet/>
      <dgm:spPr/>
      <dgm:t>
        <a:bodyPr/>
        <a:lstStyle/>
        <a:p>
          <a:endParaRPr lang="en-US"/>
        </a:p>
      </dgm:t>
    </dgm:pt>
    <dgm:pt modelId="{0179ECBC-C23D-4328-B4F6-89141FDCF36A}">
      <dgm:prSet custT="1"/>
      <dgm:spPr>
        <a:solidFill>
          <a:srgbClr val="92D050"/>
        </a:solidFill>
      </dgm:spPr>
      <dgm:t>
        <a:bodyPr/>
        <a:lstStyle/>
        <a:p>
          <a:pPr rtl="0"/>
          <a:r>
            <a:rPr lang="en-US" sz="1200" dirty="0" smtClean="0">
              <a:solidFill>
                <a:schemeClr val="tx1"/>
              </a:solidFill>
            </a:rPr>
            <a:t>The relevant EA will be required to respond to the panel within 30 days. If no response is received it will be regarded that the relevant EA concurs with the recommendation of the panel. This will then become the final result and must be communicated by the EA to the DG/</a:t>
          </a:r>
          <a:r>
            <a:rPr lang="en-US" sz="1200" dirty="0" err="1" smtClean="0">
              <a:solidFill>
                <a:schemeClr val="tx1"/>
              </a:solidFill>
            </a:rPr>
            <a:t>HoD</a:t>
          </a:r>
          <a:r>
            <a:rPr lang="en-US" sz="1200" dirty="0" smtClean="0">
              <a:solidFill>
                <a:schemeClr val="tx1"/>
              </a:solidFill>
            </a:rPr>
            <a:t> within 7 days.</a:t>
          </a:r>
          <a:endParaRPr lang="en-ZA" sz="1200" dirty="0">
            <a:solidFill>
              <a:schemeClr val="tx1"/>
            </a:solidFill>
          </a:endParaRPr>
        </a:p>
      </dgm:t>
    </dgm:pt>
    <dgm:pt modelId="{2158F4CB-B69D-462E-BEC4-399483A220A1}" type="parTrans" cxnId="{31A607D2-F2B6-4EB6-8498-5E4BE3488DD1}">
      <dgm:prSet/>
      <dgm:spPr/>
      <dgm:t>
        <a:bodyPr/>
        <a:lstStyle/>
        <a:p>
          <a:endParaRPr lang="en-US"/>
        </a:p>
      </dgm:t>
    </dgm:pt>
    <dgm:pt modelId="{EFA7CD54-9A7A-4EA4-9C93-EC3424B7D11B}" type="sibTrans" cxnId="{31A607D2-F2B6-4EB6-8498-5E4BE3488DD1}">
      <dgm:prSet/>
      <dgm:spPr/>
      <dgm:t>
        <a:bodyPr/>
        <a:lstStyle/>
        <a:p>
          <a:endParaRPr lang="en-US"/>
        </a:p>
      </dgm:t>
    </dgm:pt>
    <dgm:pt modelId="{BBD0BDAE-3A6D-438A-9BC1-BDF0E617D36B}" type="pres">
      <dgm:prSet presAssocID="{E4BF204C-E4EF-411C-A1B4-3824186464F0}" presName="matrix" presStyleCnt="0">
        <dgm:presLayoutVars>
          <dgm:chMax val="1"/>
          <dgm:dir/>
          <dgm:resizeHandles val="exact"/>
        </dgm:presLayoutVars>
      </dgm:prSet>
      <dgm:spPr/>
      <dgm:t>
        <a:bodyPr/>
        <a:lstStyle/>
        <a:p>
          <a:endParaRPr lang="en-US"/>
        </a:p>
      </dgm:t>
    </dgm:pt>
    <dgm:pt modelId="{E08F2798-8DC7-4333-B251-49D230FDACF3}" type="pres">
      <dgm:prSet presAssocID="{E4BF204C-E4EF-411C-A1B4-3824186464F0}" presName="diamond" presStyleLbl="bgShp" presStyleIdx="0" presStyleCnt="1" custScaleX="110140"/>
      <dgm:spPr>
        <a:solidFill>
          <a:srgbClr val="FF0000"/>
        </a:solidFill>
      </dgm:spPr>
      <dgm:t>
        <a:bodyPr/>
        <a:lstStyle/>
        <a:p>
          <a:endParaRPr lang="en-US"/>
        </a:p>
      </dgm:t>
    </dgm:pt>
    <dgm:pt modelId="{C04BD6D8-FB07-4CF6-BE87-A32CADAEE0E1}" type="pres">
      <dgm:prSet presAssocID="{E4BF204C-E4EF-411C-A1B4-3824186464F0}" presName="quad1" presStyleLbl="node1" presStyleIdx="0" presStyleCnt="4" custScaleX="141800" custScaleY="110448" custLinFactNeighborX="-33045" custLinFactNeighborY="-7301">
        <dgm:presLayoutVars>
          <dgm:chMax val="0"/>
          <dgm:chPref val="0"/>
          <dgm:bulletEnabled val="1"/>
        </dgm:presLayoutVars>
      </dgm:prSet>
      <dgm:spPr/>
      <dgm:t>
        <a:bodyPr/>
        <a:lstStyle/>
        <a:p>
          <a:endParaRPr lang="en-US"/>
        </a:p>
      </dgm:t>
    </dgm:pt>
    <dgm:pt modelId="{375C50E2-A684-4B27-93F7-9A3A346FDD69}" type="pres">
      <dgm:prSet presAssocID="{E4BF204C-E4EF-411C-A1B4-3824186464F0}" presName="quad2" presStyleLbl="node1" presStyleIdx="1" presStyleCnt="4" custScaleX="132674" custScaleY="118102" custLinFactNeighborX="21534" custLinFactNeighborY="-7418">
        <dgm:presLayoutVars>
          <dgm:chMax val="0"/>
          <dgm:chPref val="0"/>
          <dgm:bulletEnabled val="1"/>
        </dgm:presLayoutVars>
      </dgm:prSet>
      <dgm:spPr/>
      <dgm:t>
        <a:bodyPr/>
        <a:lstStyle/>
        <a:p>
          <a:endParaRPr lang="en-US"/>
        </a:p>
      </dgm:t>
    </dgm:pt>
    <dgm:pt modelId="{5103021A-4804-4C27-B022-18901296B51C}" type="pres">
      <dgm:prSet presAssocID="{E4BF204C-E4EF-411C-A1B4-3824186464F0}" presName="quad3" presStyleLbl="node1" presStyleIdx="2" presStyleCnt="4" custScaleX="141609" custScaleY="92345" custLinFactNeighborX="-34548" custLinFactNeighborY="9548">
        <dgm:presLayoutVars>
          <dgm:chMax val="0"/>
          <dgm:chPref val="0"/>
          <dgm:bulletEnabled val="1"/>
        </dgm:presLayoutVars>
      </dgm:prSet>
      <dgm:spPr/>
      <dgm:t>
        <a:bodyPr/>
        <a:lstStyle/>
        <a:p>
          <a:endParaRPr lang="en-US"/>
        </a:p>
      </dgm:t>
    </dgm:pt>
    <dgm:pt modelId="{D2C6E2F0-0DEB-4AF8-8AAB-1022B2D30437}" type="pres">
      <dgm:prSet presAssocID="{E4BF204C-E4EF-411C-A1B4-3824186464F0}" presName="quad4" presStyleLbl="node1" presStyleIdx="3" presStyleCnt="4" custScaleX="132509" custScaleY="99006" custLinFactNeighborX="22132" custLinFactNeighborY="13905">
        <dgm:presLayoutVars>
          <dgm:chMax val="0"/>
          <dgm:chPref val="0"/>
          <dgm:bulletEnabled val="1"/>
        </dgm:presLayoutVars>
      </dgm:prSet>
      <dgm:spPr/>
      <dgm:t>
        <a:bodyPr/>
        <a:lstStyle/>
        <a:p>
          <a:endParaRPr lang="en-US"/>
        </a:p>
      </dgm:t>
    </dgm:pt>
  </dgm:ptLst>
  <dgm:cxnLst>
    <dgm:cxn modelId="{19D14AFB-6EF1-4F70-B3BA-3C8A32570F4A}" srcId="{E4BF204C-E4EF-411C-A1B4-3824186464F0}" destId="{5EADD5F2-F6E9-49AF-A5A0-E7FFBA58807B}" srcOrd="1" destOrd="0" parTransId="{D7438E83-A1CB-4FF2-AA6E-BE1FD28C44B8}" sibTransId="{03DBEA02-9497-42A9-BBFF-E223750FCA0B}"/>
    <dgm:cxn modelId="{FEF87089-F04D-43B4-B25F-2A51DB19369C}" type="presOf" srcId="{5EADD5F2-F6E9-49AF-A5A0-E7FFBA58807B}" destId="{375C50E2-A684-4B27-93F7-9A3A346FDD69}" srcOrd="0" destOrd="0" presId="urn:microsoft.com/office/officeart/2005/8/layout/matrix3"/>
    <dgm:cxn modelId="{7EB2DA31-D449-4471-A2B0-65F7DB144C73}" type="presOf" srcId="{E6F7B39C-1A2F-4E8D-995A-0A87F1F8EAA7}" destId="{5103021A-4804-4C27-B022-18901296B51C}" srcOrd="0" destOrd="0" presId="urn:microsoft.com/office/officeart/2005/8/layout/matrix3"/>
    <dgm:cxn modelId="{C0DDE69A-63E4-4999-B621-3A91A5E90EF9}" type="presOf" srcId="{E4BF204C-E4EF-411C-A1B4-3824186464F0}" destId="{BBD0BDAE-3A6D-438A-9BC1-BDF0E617D36B}" srcOrd="0" destOrd="0" presId="urn:microsoft.com/office/officeart/2005/8/layout/matrix3"/>
    <dgm:cxn modelId="{0BB4D2EC-2E0E-4AF9-A679-ED89B42AEA67}" srcId="{E4BF204C-E4EF-411C-A1B4-3824186464F0}" destId="{3E40A372-BD28-439F-84DD-6691E925A380}" srcOrd="0" destOrd="0" parTransId="{3711E75A-46FB-4FD6-B3C3-E6BECF84C588}" sibTransId="{1B79EF65-CF3D-4022-B695-03DC91CB99AC}"/>
    <dgm:cxn modelId="{127EBE47-B6B1-4317-B1AA-DCA3CCA019BA}" type="presOf" srcId="{3E40A372-BD28-439F-84DD-6691E925A380}" destId="{C04BD6D8-FB07-4CF6-BE87-A32CADAEE0E1}" srcOrd="0" destOrd="0" presId="urn:microsoft.com/office/officeart/2005/8/layout/matrix3"/>
    <dgm:cxn modelId="{BD03D21F-DB24-47A6-A9E9-8FBE85618041}" type="presOf" srcId="{0179ECBC-C23D-4328-B4F6-89141FDCF36A}" destId="{D2C6E2F0-0DEB-4AF8-8AAB-1022B2D30437}" srcOrd="0" destOrd="0" presId="urn:microsoft.com/office/officeart/2005/8/layout/matrix3"/>
    <dgm:cxn modelId="{867A0AEA-3929-45EB-B9CF-177CB63039A3}" srcId="{E4BF204C-E4EF-411C-A1B4-3824186464F0}" destId="{E6F7B39C-1A2F-4E8D-995A-0A87F1F8EAA7}" srcOrd="2" destOrd="0" parTransId="{DCB45631-7D73-4393-8AF6-D963E6370817}" sibTransId="{C4B9F197-565F-45E6-A7C7-B9DE22C4D536}"/>
    <dgm:cxn modelId="{31A607D2-F2B6-4EB6-8498-5E4BE3488DD1}" srcId="{E4BF204C-E4EF-411C-A1B4-3824186464F0}" destId="{0179ECBC-C23D-4328-B4F6-89141FDCF36A}" srcOrd="3" destOrd="0" parTransId="{2158F4CB-B69D-462E-BEC4-399483A220A1}" sibTransId="{EFA7CD54-9A7A-4EA4-9C93-EC3424B7D11B}"/>
    <dgm:cxn modelId="{DD6556DA-0DCC-4787-A234-B8C56267FFEF}" type="presParOf" srcId="{BBD0BDAE-3A6D-438A-9BC1-BDF0E617D36B}" destId="{E08F2798-8DC7-4333-B251-49D230FDACF3}" srcOrd="0" destOrd="0" presId="urn:microsoft.com/office/officeart/2005/8/layout/matrix3"/>
    <dgm:cxn modelId="{3C9913E4-61F7-42DA-AE5A-2621AC176976}" type="presParOf" srcId="{BBD0BDAE-3A6D-438A-9BC1-BDF0E617D36B}" destId="{C04BD6D8-FB07-4CF6-BE87-A32CADAEE0E1}" srcOrd="1" destOrd="0" presId="urn:microsoft.com/office/officeart/2005/8/layout/matrix3"/>
    <dgm:cxn modelId="{697C1412-0E76-4FFD-A553-79E6954AE437}" type="presParOf" srcId="{BBD0BDAE-3A6D-438A-9BC1-BDF0E617D36B}" destId="{375C50E2-A684-4B27-93F7-9A3A346FDD69}" srcOrd="2" destOrd="0" presId="urn:microsoft.com/office/officeart/2005/8/layout/matrix3"/>
    <dgm:cxn modelId="{4A4EA1B5-B5A8-43A1-8419-E82C31D86849}" type="presParOf" srcId="{BBD0BDAE-3A6D-438A-9BC1-BDF0E617D36B}" destId="{5103021A-4804-4C27-B022-18901296B51C}" srcOrd="3" destOrd="0" presId="urn:microsoft.com/office/officeart/2005/8/layout/matrix3"/>
    <dgm:cxn modelId="{2EED4248-09C8-4267-9A09-C09AE22E5B4B}" type="presParOf" srcId="{BBD0BDAE-3A6D-438A-9BC1-BDF0E617D36B}" destId="{D2C6E2F0-0DEB-4AF8-8AAB-1022B2D30437}" srcOrd="4" destOrd="0" presId="urn:microsoft.com/office/officeart/2005/8/layout/matrix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F9522-45F3-441E-A5D8-6F0C9FDBCEB6}">
      <dsp:nvSpPr>
        <dsp:cNvPr id="0" name=""/>
        <dsp:cNvSpPr/>
      </dsp:nvSpPr>
      <dsp:spPr>
        <a:xfrm>
          <a:off x="0" y="45924"/>
          <a:ext cx="6096000" cy="1044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Key Result Areas (80%)</a:t>
          </a:r>
          <a:endParaRPr lang="en-US" sz="2800" kern="1200" dirty="0"/>
        </a:p>
      </dsp:txBody>
      <dsp:txXfrm>
        <a:off x="50975" y="96899"/>
        <a:ext cx="5994050" cy="942275"/>
      </dsp:txXfrm>
    </dsp:sp>
    <dsp:sp modelId="{9B76ECF4-1A7E-4645-8E97-54B7BB3CF653}">
      <dsp:nvSpPr>
        <dsp:cNvPr id="0" name=""/>
        <dsp:cNvSpPr/>
      </dsp:nvSpPr>
      <dsp:spPr>
        <a:xfrm>
          <a:off x="0" y="1090149"/>
          <a:ext cx="6096000" cy="142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Minimum Information Security</a:t>
          </a:r>
          <a:endParaRPr lang="en-US" sz="2200" kern="1200" dirty="0"/>
        </a:p>
        <a:p>
          <a:pPr marL="228600" lvl="1" indent="-228600" algn="l" defTabSz="977900">
            <a:lnSpc>
              <a:spcPct val="90000"/>
            </a:lnSpc>
            <a:spcBef>
              <a:spcPct val="0"/>
            </a:spcBef>
            <a:spcAft>
              <a:spcPct val="20000"/>
            </a:spcAft>
            <a:buChar char="••"/>
          </a:pPr>
          <a:r>
            <a:rPr lang="en-US" sz="2200" kern="1200" dirty="0" smtClean="0"/>
            <a:t>Regional and International Integration</a:t>
          </a:r>
          <a:endParaRPr lang="en-US" sz="2200" kern="1200" dirty="0"/>
        </a:p>
        <a:p>
          <a:pPr marL="228600" lvl="1" indent="-228600" algn="l" defTabSz="977900">
            <a:lnSpc>
              <a:spcPct val="90000"/>
            </a:lnSpc>
            <a:spcBef>
              <a:spcPct val="0"/>
            </a:spcBef>
            <a:spcAft>
              <a:spcPct val="20000"/>
            </a:spcAft>
            <a:buChar char="••"/>
          </a:pPr>
          <a:r>
            <a:rPr lang="en-US" sz="2200" kern="1200" dirty="0" smtClean="0"/>
            <a:t>Integrated Government</a:t>
          </a:r>
          <a:endParaRPr lang="en-US" sz="2200" kern="1200" dirty="0"/>
        </a:p>
        <a:p>
          <a:pPr marL="228600" lvl="1" indent="-228600" algn="l" defTabSz="977900">
            <a:lnSpc>
              <a:spcPct val="90000"/>
            </a:lnSpc>
            <a:spcBef>
              <a:spcPct val="0"/>
            </a:spcBef>
            <a:spcAft>
              <a:spcPct val="20000"/>
            </a:spcAft>
            <a:buChar char="••"/>
          </a:pPr>
          <a:r>
            <a:rPr lang="en-US" sz="2200" kern="1200" dirty="0" smtClean="0"/>
            <a:t>Departmental Deliverable</a:t>
          </a:r>
          <a:endParaRPr lang="en-US" sz="2200" kern="1200" dirty="0"/>
        </a:p>
      </dsp:txBody>
      <dsp:txXfrm>
        <a:off x="0" y="1090149"/>
        <a:ext cx="6096000" cy="1420020"/>
      </dsp:txXfrm>
    </dsp:sp>
    <dsp:sp modelId="{3CC94DD7-9C0F-4C63-A16D-096DD5CB5664}">
      <dsp:nvSpPr>
        <dsp:cNvPr id="0" name=""/>
        <dsp:cNvSpPr/>
      </dsp:nvSpPr>
      <dsp:spPr>
        <a:xfrm>
          <a:off x="0" y="2510170"/>
          <a:ext cx="6096000" cy="1044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Core Management Competencies (20%)</a:t>
          </a:r>
          <a:endParaRPr lang="en-US" sz="2800" kern="1200" dirty="0"/>
        </a:p>
      </dsp:txBody>
      <dsp:txXfrm>
        <a:off x="50975" y="2561145"/>
        <a:ext cx="5994050" cy="942275"/>
      </dsp:txXfrm>
    </dsp:sp>
    <dsp:sp modelId="{33563565-372B-4224-9175-91F75356EF65}">
      <dsp:nvSpPr>
        <dsp:cNvPr id="0" name=""/>
        <dsp:cNvSpPr/>
      </dsp:nvSpPr>
      <dsp:spPr>
        <a:xfrm>
          <a:off x="0" y="3554395"/>
          <a:ext cx="6096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11 Compulsory indicators</a:t>
          </a:r>
          <a:endParaRPr lang="en-US" sz="2200" kern="1200" dirty="0"/>
        </a:p>
      </dsp:txBody>
      <dsp:txXfrm>
        <a:off x="0" y="3554395"/>
        <a:ext cx="6096000"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D9467-2B8D-4DA2-8E1F-8F83C253EA50}">
      <dsp:nvSpPr>
        <dsp:cNvPr id="0" name=""/>
        <dsp:cNvSpPr/>
      </dsp:nvSpPr>
      <dsp:spPr>
        <a:xfrm>
          <a:off x="4" y="0"/>
          <a:ext cx="8793033" cy="497357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FC59D-60F5-4177-9E78-AB20FE64344E}">
      <dsp:nvSpPr>
        <dsp:cNvPr id="0" name=""/>
        <dsp:cNvSpPr/>
      </dsp:nvSpPr>
      <dsp:spPr>
        <a:xfrm>
          <a:off x="132088" y="1122793"/>
          <a:ext cx="1246066" cy="27203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Implementation Date:</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solidFill>
                <a:schemeClr val="bg1"/>
              </a:solidFill>
            </a:rPr>
            <a:t>01 April</a:t>
          </a:r>
          <a:endParaRPr lang="en-US" sz="1400" b="1" kern="1200" dirty="0">
            <a:solidFill>
              <a:schemeClr val="bg1"/>
            </a:solidFill>
          </a:endParaRPr>
        </a:p>
      </dsp:txBody>
      <dsp:txXfrm>
        <a:off x="192916" y="1183621"/>
        <a:ext cx="1124410" cy="2598688"/>
      </dsp:txXfrm>
    </dsp:sp>
    <dsp:sp modelId="{0723F5A6-B93D-434F-BC14-F743E409271C}">
      <dsp:nvSpPr>
        <dsp:cNvPr id="0" name=""/>
        <dsp:cNvSpPr/>
      </dsp:nvSpPr>
      <dsp:spPr>
        <a:xfrm>
          <a:off x="1423574" y="1132203"/>
          <a:ext cx="1266069" cy="27371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PA Signed and Lodged:</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solidFill>
                <a:schemeClr val="bg1"/>
              </a:solidFill>
            </a:rPr>
            <a:t>30 April Annually</a:t>
          </a:r>
          <a:endParaRPr lang="en-US" sz="1400" b="1" kern="1200" dirty="0">
            <a:solidFill>
              <a:schemeClr val="bg1"/>
            </a:solidFill>
          </a:endParaRPr>
        </a:p>
      </dsp:txBody>
      <dsp:txXfrm>
        <a:off x="1485378" y="1194007"/>
        <a:ext cx="1142461" cy="2613527"/>
      </dsp:txXfrm>
    </dsp:sp>
    <dsp:sp modelId="{F31DB251-6783-4711-91AF-577BE0AC6E63}">
      <dsp:nvSpPr>
        <dsp:cNvPr id="0" name=""/>
        <dsp:cNvSpPr/>
      </dsp:nvSpPr>
      <dsp:spPr>
        <a:xfrm>
          <a:off x="2727488" y="1084148"/>
          <a:ext cx="1483912" cy="27891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Mid Year Review Concluded:</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solidFill>
                <a:schemeClr val="bg1"/>
              </a:solidFill>
            </a:rPr>
            <a:t>01 September -30 November </a:t>
          </a:r>
          <a:r>
            <a:rPr lang="en-US" sz="1100" b="1" kern="1200" dirty="0" smtClean="0">
              <a:solidFill>
                <a:srgbClr val="FF0000"/>
              </a:solidFill>
            </a:rPr>
            <a:t>Must be lodged with DPME on or before 30 November Annually</a:t>
          </a:r>
        </a:p>
        <a:p>
          <a:pPr lvl="0" algn="ctr" defTabSz="622300">
            <a:lnSpc>
              <a:spcPct val="90000"/>
            </a:lnSpc>
            <a:spcBef>
              <a:spcPct val="0"/>
            </a:spcBef>
            <a:spcAft>
              <a:spcPct val="35000"/>
            </a:spcAft>
          </a:pPr>
          <a:endParaRPr lang="en-US" sz="1400" kern="1200" dirty="0"/>
        </a:p>
      </dsp:txBody>
      <dsp:txXfrm>
        <a:off x="2799927" y="1156587"/>
        <a:ext cx="1339034" cy="2644280"/>
      </dsp:txXfrm>
    </dsp:sp>
    <dsp:sp modelId="{10F1FDF7-B93D-47BE-B4B7-36F1DF671F44}">
      <dsp:nvSpPr>
        <dsp:cNvPr id="0" name=""/>
        <dsp:cNvSpPr/>
      </dsp:nvSpPr>
      <dsp:spPr>
        <a:xfrm>
          <a:off x="4463907" y="1133257"/>
          <a:ext cx="1355440" cy="27723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Annual Assessment Between EA and HOD:</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solidFill>
                <a:schemeClr val="bg1"/>
              </a:solidFill>
            </a:rPr>
            <a:t>1 October -</a:t>
          </a:r>
        </a:p>
        <a:p>
          <a:pPr lvl="0" algn="ctr" defTabSz="622300">
            <a:lnSpc>
              <a:spcPct val="90000"/>
            </a:lnSpc>
            <a:spcBef>
              <a:spcPct val="0"/>
            </a:spcBef>
            <a:spcAft>
              <a:spcPct val="35000"/>
            </a:spcAft>
          </a:pPr>
          <a:r>
            <a:rPr lang="en-US" sz="1400" b="1" kern="1200" dirty="0" smtClean="0">
              <a:solidFill>
                <a:schemeClr val="bg1"/>
              </a:solidFill>
            </a:rPr>
            <a:t>31 December</a:t>
          </a:r>
          <a:endParaRPr lang="en-US" sz="1400" b="1" kern="1200" dirty="0">
            <a:solidFill>
              <a:schemeClr val="bg1"/>
            </a:solidFill>
          </a:endParaRPr>
        </a:p>
      </dsp:txBody>
      <dsp:txXfrm>
        <a:off x="4530074" y="1199424"/>
        <a:ext cx="1223106" cy="2639974"/>
      </dsp:txXfrm>
    </dsp:sp>
    <dsp:sp modelId="{9C56CD21-7C76-4ED2-B52F-E05197657F97}">
      <dsp:nvSpPr>
        <dsp:cNvPr id="0" name=""/>
        <dsp:cNvSpPr/>
      </dsp:nvSpPr>
      <dsp:spPr>
        <a:xfrm>
          <a:off x="5833456" y="1133257"/>
          <a:ext cx="1294819" cy="27723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HOD Evaluation Panel:</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solidFill>
                <a:schemeClr val="bg1"/>
              </a:solidFill>
            </a:rPr>
            <a:t>1 January -31 March</a:t>
          </a:r>
          <a:endParaRPr lang="en-US" sz="1400" b="1" kern="1200" dirty="0">
            <a:solidFill>
              <a:schemeClr val="bg1"/>
            </a:solidFill>
          </a:endParaRPr>
        </a:p>
      </dsp:txBody>
      <dsp:txXfrm>
        <a:off x="5896664" y="1196465"/>
        <a:ext cx="1168403" cy="2645892"/>
      </dsp:txXfrm>
    </dsp:sp>
    <dsp:sp modelId="{A6AA8C77-6020-4E57-96C2-16AC7D9D3B77}">
      <dsp:nvSpPr>
        <dsp:cNvPr id="0" name=""/>
        <dsp:cNvSpPr/>
      </dsp:nvSpPr>
      <dsp:spPr>
        <a:xfrm>
          <a:off x="7184422" y="1167167"/>
          <a:ext cx="1489222" cy="27473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smtClean="0"/>
            <a:t>I</a:t>
          </a:r>
          <a:r>
            <a:rPr lang="en-US" sz="1400" b="1" kern="1200" dirty="0" smtClean="0"/>
            <a:t>mplement</a:t>
          </a:r>
        </a:p>
        <a:p>
          <a:pPr lvl="0" algn="ctr" defTabSz="622300">
            <a:lnSpc>
              <a:spcPct val="90000"/>
            </a:lnSpc>
            <a:spcBef>
              <a:spcPct val="0"/>
            </a:spcBef>
            <a:spcAft>
              <a:spcPct val="35000"/>
            </a:spcAft>
          </a:pPr>
          <a:r>
            <a:rPr lang="en-US" sz="1400" b="1" kern="1200" dirty="0" smtClean="0"/>
            <a:t>-</a:t>
          </a:r>
          <a:r>
            <a:rPr lang="en-US" sz="1400" b="1" kern="1200" dirty="0" err="1" smtClean="0"/>
            <a:t>ation</a:t>
          </a:r>
          <a:r>
            <a:rPr lang="en-US" sz="1400" b="1" kern="1200" dirty="0" smtClean="0"/>
            <a:t> of Outcome of HOD Performance</a:t>
          </a:r>
          <a:endParaRPr lang="en-US" sz="1400" b="1" kern="1200" dirty="0"/>
        </a:p>
      </dsp:txBody>
      <dsp:txXfrm>
        <a:off x="7257120" y="1239865"/>
        <a:ext cx="1343826" cy="2601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AC84A-8D9D-48C1-AD82-AE2FB574D6E7}">
      <dsp:nvSpPr>
        <dsp:cNvPr id="0" name=""/>
        <dsp:cNvSpPr/>
      </dsp:nvSpPr>
      <dsp:spPr>
        <a:xfrm>
          <a:off x="1689389" y="-41420"/>
          <a:ext cx="4775708" cy="4775708"/>
        </a:xfrm>
        <a:prstGeom prst="circularArrow">
          <a:avLst>
            <a:gd name="adj1" fmla="val 5544"/>
            <a:gd name="adj2" fmla="val 330680"/>
            <a:gd name="adj3" fmla="val 14641182"/>
            <a:gd name="adj4" fmla="val 1687881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E0298-DD7C-4F31-AAC6-03F17541B814}">
      <dsp:nvSpPr>
        <dsp:cNvPr id="0" name=""/>
        <dsp:cNvSpPr/>
      </dsp:nvSpPr>
      <dsp:spPr>
        <a:xfrm>
          <a:off x="3400357" y="1052"/>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Dec-March: Contracting for the next or new performance cycle. </a:t>
          </a:r>
          <a:endParaRPr lang="en-US" sz="700" kern="1200" dirty="0"/>
        </a:p>
      </dsp:txBody>
      <dsp:txXfrm>
        <a:off x="3433400" y="34095"/>
        <a:ext cx="1287686" cy="610800"/>
      </dsp:txXfrm>
    </dsp:sp>
    <dsp:sp modelId="{FCD880B5-1C1C-4ABC-BD56-E48DCDD0D052}">
      <dsp:nvSpPr>
        <dsp:cNvPr id="0" name=""/>
        <dsp:cNvSpPr/>
      </dsp:nvSpPr>
      <dsp:spPr>
        <a:xfrm>
          <a:off x="5022643" y="785746"/>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30 April: Conclude, sign and submit/file copy of PA with DPME and PSC. </a:t>
          </a:r>
          <a:endParaRPr lang="en-ZA" sz="700" kern="1200" dirty="0"/>
        </a:p>
      </dsp:txBody>
      <dsp:txXfrm>
        <a:off x="5055686" y="818789"/>
        <a:ext cx="1287686" cy="610800"/>
      </dsp:txXfrm>
    </dsp:sp>
    <dsp:sp modelId="{2E677F39-ABD5-4A66-92C9-97E502556C7D}">
      <dsp:nvSpPr>
        <dsp:cNvPr id="0" name=""/>
        <dsp:cNvSpPr/>
      </dsp:nvSpPr>
      <dsp:spPr>
        <a:xfrm>
          <a:off x="5436907" y="2037602"/>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31 May: DPME conduct quality assurance on HOD's PA. </a:t>
          </a:r>
          <a:endParaRPr lang="en-ZA" sz="700" kern="1200" dirty="0"/>
        </a:p>
      </dsp:txBody>
      <dsp:txXfrm>
        <a:off x="5469950" y="2070645"/>
        <a:ext cx="1287686" cy="610800"/>
      </dsp:txXfrm>
    </dsp:sp>
    <dsp:sp modelId="{B3A09549-2B86-4FE6-9481-AFAA7B2693EC}">
      <dsp:nvSpPr>
        <dsp:cNvPr id="0" name=""/>
        <dsp:cNvSpPr/>
      </dsp:nvSpPr>
      <dsp:spPr>
        <a:xfrm>
          <a:off x="4840415" y="3477660"/>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30 June: Reports by the DPME submitted to DPSA on HOD PA compliance for current cycle; </a:t>
          </a:r>
          <a:endParaRPr lang="en-ZA" sz="700" kern="1200" dirty="0"/>
        </a:p>
      </dsp:txBody>
      <dsp:txXfrm>
        <a:off x="4873458" y="3510703"/>
        <a:ext cx="1287686" cy="610800"/>
      </dsp:txXfrm>
    </dsp:sp>
    <dsp:sp modelId="{ACEEA290-0C32-431A-8095-4A6FA6B823BB}">
      <dsp:nvSpPr>
        <dsp:cNvPr id="0" name=""/>
        <dsp:cNvSpPr/>
      </dsp:nvSpPr>
      <dsp:spPr>
        <a:xfrm>
          <a:off x="3222448" y="4075204"/>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Sept-Nov: EA and HOD conduct mid-cycle performance review for current cycle and submit the half-yearly review to DPME on or before 30 November. </a:t>
          </a:r>
          <a:endParaRPr lang="en-ZA" sz="700" kern="1200" dirty="0"/>
        </a:p>
      </dsp:txBody>
      <dsp:txXfrm>
        <a:off x="3255491" y="4108247"/>
        <a:ext cx="1287686" cy="610800"/>
      </dsp:txXfrm>
    </dsp:sp>
    <dsp:sp modelId="{48D4A0D7-8969-4256-B467-D8D82E37C44C}">
      <dsp:nvSpPr>
        <dsp:cNvPr id="0" name=""/>
        <dsp:cNvSpPr/>
      </dsp:nvSpPr>
      <dsp:spPr>
        <a:xfrm>
          <a:off x="1566263" y="3234018"/>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Oct-Dec: EA and HOD conduct annual performance assessment and file it with the DPME on or before 31 December. </a:t>
          </a:r>
          <a:endParaRPr lang="en-US" sz="700" kern="1200" dirty="0"/>
        </a:p>
      </dsp:txBody>
      <dsp:txXfrm>
        <a:off x="1599306" y="3267061"/>
        <a:ext cx="1287686" cy="610800"/>
      </dsp:txXfrm>
    </dsp:sp>
    <dsp:sp modelId="{9CF89D29-02B9-44B3-B676-85B764CA4609}">
      <dsp:nvSpPr>
        <dsp:cNvPr id="0" name=""/>
        <dsp:cNvSpPr/>
      </dsp:nvSpPr>
      <dsp:spPr>
        <a:xfrm>
          <a:off x="1278232" y="1937867"/>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Jan-March: Facilitation of the evaluations of HOD performance outcomes for the cycle. </a:t>
          </a:r>
          <a:endParaRPr lang="en-ZA" sz="700" kern="1200" dirty="0"/>
        </a:p>
      </dsp:txBody>
      <dsp:txXfrm>
        <a:off x="1311275" y="1970910"/>
        <a:ext cx="1287686" cy="610800"/>
      </dsp:txXfrm>
    </dsp:sp>
    <dsp:sp modelId="{FEA708D8-9393-4E0F-909A-4FE1DA233BA9}">
      <dsp:nvSpPr>
        <dsp:cNvPr id="0" name=""/>
        <dsp:cNvSpPr/>
      </dsp:nvSpPr>
      <dsp:spPr>
        <a:xfrm>
          <a:off x="1710276" y="785729"/>
          <a:ext cx="1353772" cy="676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smtClean="0"/>
            <a:t>30 April: DPME issue annual report to MPSA on the results of evaluation </a:t>
          </a:r>
          <a:endParaRPr lang="en-ZA" sz="700" kern="1200" dirty="0"/>
        </a:p>
      </dsp:txBody>
      <dsp:txXfrm>
        <a:off x="1743319" y="818772"/>
        <a:ext cx="1287686" cy="610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484E6-F256-479F-BA84-2F6737F444B1}">
      <dsp:nvSpPr>
        <dsp:cNvPr id="0" name=""/>
        <dsp:cNvSpPr/>
      </dsp:nvSpPr>
      <dsp:spPr>
        <a:xfrm>
          <a:off x="654511" y="0"/>
          <a:ext cx="7417793" cy="48965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A3A4D-9284-49B7-B287-83FFEC253D4B}">
      <dsp:nvSpPr>
        <dsp:cNvPr id="0" name=""/>
        <dsp:cNvSpPr/>
      </dsp:nvSpPr>
      <dsp:spPr>
        <a:xfrm>
          <a:off x="2396" y="1468963"/>
          <a:ext cx="1395523" cy="195861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Directive on </a:t>
          </a:r>
          <a:r>
            <a:rPr lang="en-US" sz="900" kern="1200" dirty="0" err="1" smtClean="0"/>
            <a:t>HoD</a:t>
          </a:r>
          <a:r>
            <a:rPr lang="en-US" sz="900" kern="1200" dirty="0" smtClean="0"/>
            <a:t> PMDS indicates that in an election year, HODs must sign and file their PAs with the DPME  After the finalization of MTSF and Ministerial Agreements </a:t>
          </a:r>
          <a:r>
            <a:rPr lang="en-US" sz="900" kern="1200" smtClean="0"/>
            <a:t>in an election Year </a:t>
          </a:r>
          <a:r>
            <a:rPr lang="en-US" sz="900" kern="1200" dirty="0" smtClean="0"/>
            <a:t>. </a:t>
          </a:r>
          <a:endParaRPr lang="en-ZA" sz="900" kern="1200" dirty="0"/>
        </a:p>
      </dsp:txBody>
      <dsp:txXfrm>
        <a:off x="70520" y="1537087"/>
        <a:ext cx="1259275" cy="1822369"/>
      </dsp:txXfrm>
    </dsp:sp>
    <dsp:sp modelId="{8DE597D6-5858-41C8-A59D-C898339F74A7}">
      <dsp:nvSpPr>
        <dsp:cNvPr id="0" name=""/>
        <dsp:cNvSpPr/>
      </dsp:nvSpPr>
      <dsp:spPr>
        <a:xfrm>
          <a:off x="1467696" y="1468963"/>
          <a:ext cx="1395523" cy="195861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It further stipulates that HOD’s performance management cycle should be linked with departmental strategic and budget planning period. However, there has been delays in finalization of Medium Term Strategic Framework (MTSF)</a:t>
          </a:r>
          <a:endParaRPr lang="en-ZA" sz="900" kern="1200" dirty="0"/>
        </a:p>
      </dsp:txBody>
      <dsp:txXfrm>
        <a:off x="1535820" y="1537087"/>
        <a:ext cx="1259275" cy="1822369"/>
      </dsp:txXfrm>
    </dsp:sp>
    <dsp:sp modelId="{8853F918-FDDB-41E7-8B24-05AF1E82DE71}">
      <dsp:nvSpPr>
        <dsp:cNvPr id="0" name=""/>
        <dsp:cNvSpPr/>
      </dsp:nvSpPr>
      <dsp:spPr>
        <a:xfrm>
          <a:off x="2932996" y="1468963"/>
          <a:ext cx="1395523" cy="195861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ZA" sz="900" kern="1200" dirty="0" smtClean="0"/>
            <a:t>DGs/</a:t>
          </a:r>
          <a:r>
            <a:rPr lang="en-ZA" sz="900" kern="1200" dirty="0" err="1" smtClean="0"/>
            <a:t>HoDs</a:t>
          </a:r>
          <a:r>
            <a:rPr lang="en-ZA" sz="900" kern="1200" dirty="0" smtClean="0"/>
            <a:t> and CEOs need to incorporate the MTSF targets into their 2019/20 PAs.</a:t>
          </a:r>
          <a:endParaRPr lang="en-ZA" sz="900" kern="1200" dirty="0"/>
        </a:p>
      </dsp:txBody>
      <dsp:txXfrm>
        <a:off x="3001120" y="1537087"/>
        <a:ext cx="1259275" cy="1822369"/>
      </dsp:txXfrm>
    </dsp:sp>
    <dsp:sp modelId="{4F7AEDA2-3F78-4838-AB06-E69CF9B757BF}">
      <dsp:nvSpPr>
        <dsp:cNvPr id="0" name=""/>
        <dsp:cNvSpPr/>
      </dsp:nvSpPr>
      <dsp:spPr>
        <a:xfrm>
          <a:off x="4398296" y="1468963"/>
          <a:ext cx="1395523" cy="195861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ZA" sz="900" kern="1200" smtClean="0"/>
            <a:t>They were also advised to align their Executive Authorities PA into their own PAs.</a:t>
          </a:r>
          <a:endParaRPr lang="en-ZA" sz="900" kern="1200"/>
        </a:p>
      </dsp:txBody>
      <dsp:txXfrm>
        <a:off x="4466420" y="1537087"/>
        <a:ext cx="1259275" cy="1822369"/>
      </dsp:txXfrm>
    </dsp:sp>
    <dsp:sp modelId="{7ACE4FD1-CAA6-4DA6-BB8D-0BB434C6C273}">
      <dsp:nvSpPr>
        <dsp:cNvPr id="0" name=""/>
        <dsp:cNvSpPr/>
      </dsp:nvSpPr>
      <dsp:spPr>
        <a:xfrm>
          <a:off x="5863595" y="1468963"/>
          <a:ext cx="1395523" cy="1958617"/>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ZA" sz="900" kern="1200" dirty="0" smtClean="0"/>
            <a:t>It is against this background that DPME sent out a communique to all DGs/</a:t>
          </a:r>
          <a:r>
            <a:rPr lang="en-ZA" sz="900" kern="1200" dirty="0" err="1" smtClean="0"/>
            <a:t>HoDs</a:t>
          </a:r>
          <a:r>
            <a:rPr lang="en-ZA" sz="900" kern="1200" dirty="0" smtClean="0"/>
            <a:t> and CEOs  to sign off their PA by the 30</a:t>
          </a:r>
          <a:r>
            <a:rPr lang="en-ZA" sz="900" kern="1200" baseline="30000" dirty="0" smtClean="0"/>
            <a:t>th</a:t>
          </a:r>
          <a:r>
            <a:rPr lang="en-ZA" sz="900" kern="1200" dirty="0" smtClean="0"/>
            <a:t> November 2019.</a:t>
          </a:r>
          <a:endParaRPr lang="en-ZA" sz="900" kern="1200" dirty="0"/>
        </a:p>
      </dsp:txBody>
      <dsp:txXfrm>
        <a:off x="5931719" y="1537087"/>
        <a:ext cx="1259275" cy="1822369"/>
      </dsp:txXfrm>
    </dsp:sp>
    <dsp:sp modelId="{0494A48E-0CB0-44C7-AEC0-E11EFFC359E8}">
      <dsp:nvSpPr>
        <dsp:cNvPr id="0" name=""/>
        <dsp:cNvSpPr/>
      </dsp:nvSpPr>
      <dsp:spPr>
        <a:xfrm>
          <a:off x="7328895" y="1468963"/>
          <a:ext cx="1395523" cy="195861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ZA" sz="900" kern="1200" dirty="0" smtClean="0"/>
            <a:t>The MPSA has been consulted on the matter and a communication will be sent from the MPSA soon.</a:t>
          </a:r>
          <a:endParaRPr lang="en-ZA" sz="900" kern="1200" dirty="0"/>
        </a:p>
      </dsp:txBody>
      <dsp:txXfrm>
        <a:off x="7397019" y="1537087"/>
        <a:ext cx="1259275" cy="1822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CDB4D-F19E-460F-8E0C-1E1E57B9B67B}">
      <dsp:nvSpPr>
        <dsp:cNvPr id="0" name=""/>
        <dsp:cNvSpPr/>
      </dsp:nvSpPr>
      <dsp:spPr>
        <a:xfrm>
          <a:off x="0" y="63722"/>
          <a:ext cx="8726816" cy="23341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In a performance cycle without elections, the half-yearly reviews must be filed with the DPME on or before the 30 November each year. </a:t>
          </a:r>
          <a:endParaRPr lang="en-ZA" sz="3500" kern="1200" dirty="0"/>
        </a:p>
      </dsp:txBody>
      <dsp:txXfrm>
        <a:off x="113944" y="177666"/>
        <a:ext cx="8498928" cy="2106261"/>
      </dsp:txXfrm>
    </dsp:sp>
    <dsp:sp modelId="{6A6A4F0B-D81E-487B-9811-2AE38AD8C79D}">
      <dsp:nvSpPr>
        <dsp:cNvPr id="0" name=""/>
        <dsp:cNvSpPr/>
      </dsp:nvSpPr>
      <dsp:spPr>
        <a:xfrm>
          <a:off x="0" y="2498672"/>
          <a:ext cx="8726816" cy="2334149"/>
        </a:xfrm>
        <a:prstGeom prst="roundRect">
          <a:avLst/>
        </a:prstGeom>
        <a:solidFill>
          <a:schemeClr val="accent2">
            <a:hueOff val="528712"/>
            <a:satOff val="8741"/>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The DG/</a:t>
          </a:r>
          <a:r>
            <a:rPr lang="en-US" sz="3500" kern="1200" dirty="0" err="1" smtClean="0"/>
            <a:t>HoD</a:t>
          </a:r>
          <a:r>
            <a:rPr lang="en-US" sz="3500" kern="1200" dirty="0" smtClean="0"/>
            <a:t> will be assessed by the EA on the employee performance dimension and the Key Government Focus Areas at the half-yearly review</a:t>
          </a:r>
          <a:endParaRPr lang="en-ZA" sz="3500" kern="1200" dirty="0"/>
        </a:p>
      </dsp:txBody>
      <dsp:txXfrm>
        <a:off x="113944" y="2612616"/>
        <a:ext cx="8498928" cy="2106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45674-23C8-4773-8146-9391D04260B5}">
      <dsp:nvSpPr>
        <dsp:cNvPr id="0" name=""/>
        <dsp:cNvSpPr/>
      </dsp:nvSpPr>
      <dsp:spPr>
        <a:xfrm>
          <a:off x="0" y="68522"/>
          <a:ext cx="8726816" cy="23379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ZA" sz="2900" kern="1200" dirty="0" smtClean="0"/>
            <a:t>The Annual Performance Assessment must be conducted and submitted to DPME/OTP on or before the 31 December each year. </a:t>
          </a:r>
          <a:endParaRPr lang="en-ZA" sz="2900" kern="1200" dirty="0"/>
        </a:p>
      </dsp:txBody>
      <dsp:txXfrm>
        <a:off x="114131" y="182653"/>
        <a:ext cx="8498554" cy="2109727"/>
      </dsp:txXfrm>
    </dsp:sp>
    <dsp:sp modelId="{E258123B-BD8C-4D65-864D-2D855A057066}">
      <dsp:nvSpPr>
        <dsp:cNvPr id="0" name=""/>
        <dsp:cNvSpPr/>
      </dsp:nvSpPr>
      <dsp:spPr>
        <a:xfrm>
          <a:off x="0" y="2490032"/>
          <a:ext cx="8726816" cy="23379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ZA" sz="2900" kern="1200" dirty="0" smtClean="0"/>
            <a:t>The EA will conduct the annual performance assessment with the DG/</a:t>
          </a:r>
          <a:r>
            <a:rPr lang="en-ZA" sz="2900" kern="1200" dirty="0" err="1" smtClean="0"/>
            <a:t>HoD</a:t>
          </a:r>
          <a:r>
            <a:rPr lang="en-ZA" sz="2900" kern="1200" dirty="0" smtClean="0"/>
            <a:t> and assess the employee performance dimension, the key government focus areas for the period under review. </a:t>
          </a:r>
          <a:endParaRPr lang="en-ZA" sz="2900" kern="1200" dirty="0"/>
        </a:p>
      </dsp:txBody>
      <dsp:txXfrm>
        <a:off x="114131" y="2604163"/>
        <a:ext cx="8498554" cy="21097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53BEC-657B-449F-BA89-ECF2B0EC22AF}">
      <dsp:nvSpPr>
        <dsp:cNvPr id="0" name=""/>
        <dsp:cNvSpPr/>
      </dsp:nvSpPr>
      <dsp:spPr>
        <a:xfrm>
          <a:off x="41" y="996799"/>
          <a:ext cx="3970495" cy="12779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rtl="0">
            <a:lnSpc>
              <a:spcPct val="90000"/>
            </a:lnSpc>
            <a:spcBef>
              <a:spcPct val="0"/>
            </a:spcBef>
            <a:spcAft>
              <a:spcPct val="35000"/>
            </a:spcAft>
          </a:pPr>
          <a:r>
            <a:rPr lang="en-ZA" sz="3700" kern="1200" dirty="0" smtClean="0"/>
            <a:t>2018/19 Annual assessments</a:t>
          </a:r>
          <a:endParaRPr lang="en-ZA" sz="3700" kern="1200" dirty="0"/>
        </a:p>
      </dsp:txBody>
      <dsp:txXfrm>
        <a:off x="41" y="996799"/>
        <a:ext cx="3970495" cy="1277905"/>
      </dsp:txXfrm>
    </dsp:sp>
    <dsp:sp modelId="{F70C2EED-5B7E-4A80-8A16-3F9235F8CE3D}">
      <dsp:nvSpPr>
        <dsp:cNvPr id="0" name=""/>
        <dsp:cNvSpPr/>
      </dsp:nvSpPr>
      <dsp:spPr>
        <a:xfrm>
          <a:off x="41" y="2274704"/>
          <a:ext cx="3970495" cy="16250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en-ZA" sz="3700" kern="1200" dirty="0" smtClean="0"/>
            <a:t>31 December 2019</a:t>
          </a:r>
          <a:endParaRPr lang="en-US" sz="3700" kern="1200" dirty="0"/>
        </a:p>
      </dsp:txBody>
      <dsp:txXfrm>
        <a:off x="41" y="2274704"/>
        <a:ext cx="3970495" cy="1625040"/>
      </dsp:txXfrm>
    </dsp:sp>
    <dsp:sp modelId="{1AC0A5A4-65E5-44C5-BAD2-B3BD11563588}">
      <dsp:nvSpPr>
        <dsp:cNvPr id="0" name=""/>
        <dsp:cNvSpPr/>
      </dsp:nvSpPr>
      <dsp:spPr>
        <a:xfrm>
          <a:off x="4526406" y="996799"/>
          <a:ext cx="3970495" cy="1277905"/>
        </a:xfrm>
        <a:prstGeom prst="rect">
          <a:avLst/>
        </a:prstGeom>
        <a:solidFill>
          <a:schemeClr val="accent2">
            <a:hueOff val="528712"/>
            <a:satOff val="8741"/>
            <a:lumOff val="8235"/>
            <a:alphaOff val="0"/>
          </a:schemeClr>
        </a:solidFill>
        <a:ln w="25400" cap="flat" cmpd="sng" algn="ctr">
          <a:solidFill>
            <a:schemeClr val="accent2">
              <a:hueOff val="528712"/>
              <a:satOff val="8741"/>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rtl="0">
            <a:lnSpc>
              <a:spcPct val="90000"/>
            </a:lnSpc>
            <a:spcBef>
              <a:spcPct val="0"/>
            </a:spcBef>
            <a:spcAft>
              <a:spcPct val="35000"/>
            </a:spcAft>
          </a:pPr>
          <a:r>
            <a:rPr lang="en-ZA" sz="3700" kern="1200" dirty="0" smtClean="0"/>
            <a:t>2018/19 Evaluations</a:t>
          </a:r>
          <a:endParaRPr lang="en-ZA" sz="3700" kern="1200" dirty="0"/>
        </a:p>
      </dsp:txBody>
      <dsp:txXfrm>
        <a:off x="4526406" y="996799"/>
        <a:ext cx="3970495" cy="1277905"/>
      </dsp:txXfrm>
    </dsp:sp>
    <dsp:sp modelId="{117777FB-05BF-41BE-B5F6-5B2B7A99F51B}">
      <dsp:nvSpPr>
        <dsp:cNvPr id="0" name=""/>
        <dsp:cNvSpPr/>
      </dsp:nvSpPr>
      <dsp:spPr>
        <a:xfrm>
          <a:off x="4526446" y="2304264"/>
          <a:ext cx="3970495" cy="1625040"/>
        </a:xfrm>
        <a:prstGeom prst="rect">
          <a:avLst/>
        </a:prstGeom>
        <a:solidFill>
          <a:schemeClr val="accent2">
            <a:tint val="40000"/>
            <a:alpha val="90000"/>
            <a:hueOff val="436235"/>
            <a:satOff val="17166"/>
            <a:lumOff val="2229"/>
            <a:alphaOff val="0"/>
          </a:schemeClr>
        </a:solidFill>
        <a:ln w="25400" cap="flat" cmpd="sng" algn="ctr">
          <a:solidFill>
            <a:schemeClr val="accent2">
              <a:tint val="40000"/>
              <a:alpha val="90000"/>
              <a:hueOff val="436235"/>
              <a:satOff val="17166"/>
              <a:lumOff val="2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en-ZA" sz="3700" kern="1200" smtClean="0"/>
            <a:t>January to March 2020</a:t>
          </a:r>
          <a:endParaRPr lang="en-US" sz="3700" kern="1200"/>
        </a:p>
      </dsp:txBody>
      <dsp:txXfrm>
        <a:off x="4526446" y="2304264"/>
        <a:ext cx="3970495" cy="1625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84859-32A7-4C4E-AAB8-9E1E3525850F}">
      <dsp:nvSpPr>
        <dsp:cNvPr id="0" name=""/>
        <dsp:cNvSpPr/>
      </dsp:nvSpPr>
      <dsp:spPr>
        <a:xfrm>
          <a:off x="0" y="78361"/>
          <a:ext cx="8726816" cy="105300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It is the responsibility of the department to provide the DPME/OTP with the required documents in preparation for the annual evaluation sessions. </a:t>
          </a:r>
          <a:endParaRPr lang="en-ZA" sz="2000" kern="1200"/>
        </a:p>
      </dsp:txBody>
      <dsp:txXfrm>
        <a:off x="51403" y="129764"/>
        <a:ext cx="8624010" cy="950194"/>
      </dsp:txXfrm>
    </dsp:sp>
    <dsp:sp modelId="{85073B06-B58C-4374-93BC-91ECC9BF125D}">
      <dsp:nvSpPr>
        <dsp:cNvPr id="0" name=""/>
        <dsp:cNvSpPr/>
      </dsp:nvSpPr>
      <dsp:spPr>
        <a:xfrm>
          <a:off x="0" y="1188961"/>
          <a:ext cx="8726816" cy="1053000"/>
        </a:xfrm>
        <a:prstGeom prst="roundRect">
          <a:avLst/>
        </a:prstGeom>
        <a:solidFill>
          <a:schemeClr val="accent3">
            <a:shade val="50000"/>
            <a:hueOff val="-370829"/>
            <a:satOff val="-25839"/>
            <a:lumOff val="25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All the documents must be submitted to the DPME and the relevant OTPs by the 31 October of each year if it was not previously provided. </a:t>
          </a:r>
          <a:endParaRPr lang="en-ZA" sz="2000" kern="1200"/>
        </a:p>
      </dsp:txBody>
      <dsp:txXfrm>
        <a:off x="51403" y="1240364"/>
        <a:ext cx="8624010" cy="950194"/>
      </dsp:txXfrm>
    </dsp:sp>
    <dsp:sp modelId="{56FFBC8F-85E2-4930-952B-EB54DAB25E76}">
      <dsp:nvSpPr>
        <dsp:cNvPr id="0" name=""/>
        <dsp:cNvSpPr/>
      </dsp:nvSpPr>
      <dsp:spPr>
        <a:xfrm>
          <a:off x="0" y="2299561"/>
          <a:ext cx="8726816" cy="1053000"/>
        </a:xfrm>
        <a:prstGeom prst="roundRect">
          <a:avLst/>
        </a:prstGeom>
        <a:solidFill>
          <a:schemeClr val="accent3">
            <a:shade val="50000"/>
            <a:hueOff val="-741659"/>
            <a:satOff val="-51677"/>
            <a:lumOff val="502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These documents will assist the evaluation panel to engage and contextualize in preparation for the </a:t>
          </a:r>
          <a:r>
            <a:rPr lang="en-US" sz="2000" kern="1200" dirty="0" err="1" smtClean="0"/>
            <a:t>HoD’s</a:t>
          </a:r>
          <a:r>
            <a:rPr lang="en-US" sz="2000" kern="1200" dirty="0" smtClean="0"/>
            <a:t> performance evaluation.  </a:t>
          </a:r>
          <a:endParaRPr lang="en-ZA" sz="2000" kern="1200" dirty="0"/>
        </a:p>
      </dsp:txBody>
      <dsp:txXfrm>
        <a:off x="51403" y="2350964"/>
        <a:ext cx="8624010" cy="950194"/>
      </dsp:txXfrm>
    </dsp:sp>
    <dsp:sp modelId="{6480C138-EDF4-4D01-92E8-74207AB5A8FD}">
      <dsp:nvSpPr>
        <dsp:cNvPr id="0" name=""/>
        <dsp:cNvSpPr/>
      </dsp:nvSpPr>
      <dsp:spPr>
        <a:xfrm>
          <a:off x="0" y="3410161"/>
          <a:ext cx="8726816" cy="1053000"/>
        </a:xfrm>
        <a:prstGeom prst="roundRect">
          <a:avLst/>
        </a:prstGeom>
        <a:solidFill>
          <a:schemeClr val="accent3">
            <a:shade val="50000"/>
            <a:hueOff val="-370829"/>
            <a:satOff val="-25839"/>
            <a:lumOff val="25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If the DG/HoD has less than 12 months in the post he/she would still be assessed and the evaluation panel would take into account, the period of service when evaluating their performance category. </a:t>
          </a:r>
          <a:endParaRPr lang="en-ZA" sz="2000" kern="1200"/>
        </a:p>
      </dsp:txBody>
      <dsp:txXfrm>
        <a:off x="51403" y="3461564"/>
        <a:ext cx="8624010" cy="950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F2798-8DC7-4333-B251-49D230FDACF3}">
      <dsp:nvSpPr>
        <dsp:cNvPr id="0" name=""/>
        <dsp:cNvSpPr/>
      </dsp:nvSpPr>
      <dsp:spPr>
        <a:xfrm>
          <a:off x="1785845" y="0"/>
          <a:ext cx="5155124" cy="4680520"/>
        </a:xfrm>
        <a:prstGeom prst="diamond">
          <a:avLst/>
        </a:prstGeom>
        <a:solidFill>
          <a:srgbClr val="FF0000"/>
        </a:solidFill>
        <a:ln>
          <a:noFill/>
        </a:ln>
        <a:effectLst/>
      </dsp:spPr>
      <dsp:style>
        <a:lnRef idx="0">
          <a:scrgbClr r="0" g="0" b="0"/>
        </a:lnRef>
        <a:fillRef idx="1">
          <a:scrgbClr r="0" g="0" b="0"/>
        </a:fillRef>
        <a:effectRef idx="0">
          <a:scrgbClr r="0" g="0" b="0"/>
        </a:effectRef>
        <a:fontRef idx="minor"/>
      </dsp:style>
    </dsp:sp>
    <dsp:sp modelId="{C04BD6D8-FB07-4CF6-BE87-A32CADAEE0E1}">
      <dsp:nvSpPr>
        <dsp:cNvPr id="0" name=""/>
        <dsp:cNvSpPr/>
      </dsp:nvSpPr>
      <dsp:spPr>
        <a:xfrm>
          <a:off x="1483083" y="216017"/>
          <a:ext cx="2588421" cy="201612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The panel will consider whether the finalized annual assessment between the EA and the DG/</a:t>
          </a:r>
          <a:r>
            <a:rPr lang="en-US" sz="1600" kern="1200" dirty="0" err="1" smtClean="0">
              <a:solidFill>
                <a:schemeClr val="tx1"/>
              </a:solidFill>
            </a:rPr>
            <a:t>HoD</a:t>
          </a:r>
          <a:r>
            <a:rPr lang="en-US" sz="1600" kern="1200" dirty="0" smtClean="0">
              <a:solidFill>
                <a:schemeClr val="tx1"/>
              </a:solidFill>
            </a:rPr>
            <a:t> accurately reflect the performance of the DG/</a:t>
          </a:r>
          <a:r>
            <a:rPr lang="en-US" sz="1600" kern="1200" dirty="0" err="1" smtClean="0">
              <a:solidFill>
                <a:schemeClr val="tx1"/>
              </a:solidFill>
            </a:rPr>
            <a:t>HoD</a:t>
          </a:r>
          <a:r>
            <a:rPr lang="en-US" sz="1600" kern="1200" dirty="0" smtClean="0">
              <a:solidFill>
                <a:schemeClr val="tx1"/>
              </a:solidFill>
            </a:rPr>
            <a:t> using the supporting documents. </a:t>
          </a:r>
          <a:endParaRPr lang="en-ZA" sz="1600" kern="1200" dirty="0">
            <a:solidFill>
              <a:schemeClr val="tx1"/>
            </a:solidFill>
          </a:endParaRPr>
        </a:p>
      </dsp:txBody>
      <dsp:txXfrm>
        <a:off x="1581502" y="314436"/>
        <a:ext cx="2391583" cy="1819282"/>
      </dsp:txXfrm>
    </dsp:sp>
    <dsp:sp modelId="{375C50E2-A684-4B27-93F7-9A3A346FDD69}">
      <dsp:nvSpPr>
        <dsp:cNvPr id="0" name=""/>
        <dsp:cNvSpPr/>
      </dsp:nvSpPr>
      <dsp:spPr>
        <a:xfrm>
          <a:off x="4528481" y="144023"/>
          <a:ext cx="2421834" cy="215583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Mitigating factors will be considered, for example, DG’s who improved the audit outcomes from a low baseline, where the employee performance rating is high and the departmental performance is low due to historical reasons.  In consideration of the mitigation factors the panel can recommend a different performance category for the HOD.</a:t>
          </a:r>
          <a:endParaRPr lang="en-ZA" sz="1200" kern="1200" dirty="0">
            <a:solidFill>
              <a:schemeClr val="tx1"/>
            </a:solidFill>
          </a:endParaRPr>
        </a:p>
      </dsp:txBody>
      <dsp:txXfrm>
        <a:off x="4633720" y="249262"/>
        <a:ext cx="2211356" cy="1945359"/>
      </dsp:txXfrm>
    </dsp:sp>
    <dsp:sp modelId="{5103021A-4804-4C27-B022-18901296B51C}">
      <dsp:nvSpPr>
        <dsp:cNvPr id="0" name=""/>
        <dsp:cNvSpPr/>
      </dsp:nvSpPr>
      <dsp:spPr>
        <a:xfrm>
          <a:off x="1457391" y="2584757"/>
          <a:ext cx="2584934" cy="168566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The recommendation of the panel will be conveyed in writing by the Chairperson to the EA. Should the EA have any queries regarding the recommendation of the panel this must be directed to the Chairperson. </a:t>
          </a:r>
          <a:endParaRPr lang="en-ZA" sz="1400" kern="1200" dirty="0">
            <a:solidFill>
              <a:schemeClr val="tx1"/>
            </a:solidFill>
          </a:endParaRPr>
        </a:p>
      </dsp:txBody>
      <dsp:txXfrm>
        <a:off x="1539679" y="2667045"/>
        <a:ext cx="2420358" cy="1521092"/>
      </dsp:txXfrm>
    </dsp:sp>
    <dsp:sp modelId="{D2C6E2F0-0DEB-4AF8-8AAB-1022B2D30437}">
      <dsp:nvSpPr>
        <dsp:cNvPr id="0" name=""/>
        <dsp:cNvSpPr/>
      </dsp:nvSpPr>
      <dsp:spPr>
        <a:xfrm>
          <a:off x="4540903" y="2664290"/>
          <a:ext cx="2418822" cy="180725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The relevant EA will be required to respond to the panel within 30 days. If no response is received it will be regarded that the relevant EA concurs with the recommendation of the panel. This will then become the final result and must be communicated by the EA to the DG/</a:t>
          </a:r>
          <a:r>
            <a:rPr lang="en-US" sz="1200" kern="1200" dirty="0" err="1" smtClean="0">
              <a:solidFill>
                <a:schemeClr val="tx1"/>
              </a:solidFill>
            </a:rPr>
            <a:t>HoD</a:t>
          </a:r>
          <a:r>
            <a:rPr lang="en-US" sz="1200" kern="1200" dirty="0" smtClean="0">
              <a:solidFill>
                <a:schemeClr val="tx1"/>
              </a:solidFill>
            </a:rPr>
            <a:t> within 7 days.</a:t>
          </a:r>
          <a:endParaRPr lang="en-ZA" sz="1200" kern="1200" dirty="0">
            <a:solidFill>
              <a:schemeClr val="tx1"/>
            </a:solidFill>
          </a:endParaRPr>
        </a:p>
      </dsp:txBody>
      <dsp:txXfrm>
        <a:off x="4629126" y="2752513"/>
        <a:ext cx="2242376" cy="16308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0938AC-713D-485D-BDE5-F4DAB012A587}" type="datetimeFigureOut">
              <a:rPr lang="en-US" smtClean="0"/>
              <a:pPr/>
              <a:t>9/16/2019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7A2BDF3-54C1-46FC-8737-1872CECCB628}" type="slidenum">
              <a:rPr lang="en-GB" smtClean="0"/>
              <a:pPr/>
              <a:t>‹#›</a:t>
            </a:fld>
            <a:endParaRPr lang="en-GB"/>
          </a:p>
        </p:txBody>
      </p:sp>
    </p:spTree>
    <p:extLst>
      <p:ext uri="{BB962C8B-B14F-4D97-AF65-F5344CB8AC3E}">
        <p14:creationId xmlns:p14="http://schemas.microsoft.com/office/powerpoint/2010/main" val="3547581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855B797-24DC-4F4F-949B-7A2B5A6280D2}" type="datetimeFigureOut">
              <a:rPr lang="en-US" smtClean="0"/>
              <a:pPr/>
              <a:t>9/16/2019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BE54C7-EA55-4BBF-BB81-082164262C93}" type="slidenum">
              <a:rPr lang="en-GB" smtClean="0"/>
              <a:pPr/>
              <a:t>‹#›</a:t>
            </a:fld>
            <a:endParaRPr lang="en-GB"/>
          </a:p>
        </p:txBody>
      </p:sp>
    </p:spTree>
    <p:extLst>
      <p:ext uri="{BB962C8B-B14F-4D97-AF65-F5344CB8AC3E}">
        <p14:creationId xmlns:p14="http://schemas.microsoft.com/office/powerpoint/2010/main" val="15736145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1556792"/>
            <a:ext cx="8750206" cy="969313"/>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2924944"/>
            <a:ext cx="8750206"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85729"/>
            <a:ext cx="2880320"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8513" y="282147"/>
            <a:ext cx="1130629" cy="1130629"/>
          </a:xfrm>
          <a:prstGeom prst="rect">
            <a:avLst/>
          </a:prstGeom>
        </p:spPr>
      </p:pic>
    </p:spTree>
    <p:extLst>
      <p:ext uri="{BB962C8B-B14F-4D97-AF65-F5344CB8AC3E}">
        <p14:creationId xmlns:p14="http://schemas.microsoft.com/office/powerpoint/2010/main" val="3082776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4427984" y="643594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7" y="6237402"/>
            <a:ext cx="1763688" cy="60112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6209479"/>
            <a:ext cx="626573" cy="626573"/>
          </a:xfrm>
          <a:prstGeom prst="rect">
            <a:avLst/>
          </a:prstGeom>
        </p:spPr>
      </p:pic>
    </p:spTree>
    <p:extLst>
      <p:ext uri="{BB962C8B-B14F-4D97-AF65-F5344CB8AC3E}">
        <p14:creationId xmlns:p14="http://schemas.microsoft.com/office/powerpoint/2010/main" val="4140284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87874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val="2069682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diagramLayout" Target="../diagrams/layout2.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jpg"/><Relationship Id="rId5" Type="http://schemas.openxmlformats.org/officeDocument/2006/relationships/diagramColors" Target="../diagrams/colors2.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jpeg"/><Relationship Id="rId1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PME_Induction_Slides5.jpg" descr="DPME_Induction_Slides5.jpg"/>
          <p:cNvPicPr>
            <a:picLocks noChangeAspect="1"/>
          </p:cNvPicPr>
          <p:nvPr/>
        </p:nvPicPr>
        <p:blipFill>
          <a:blip r:embed="rId2">
            <a:extLst/>
          </a:blip>
          <a:stretch>
            <a:fillRect/>
          </a:stretch>
        </p:blipFill>
        <p:spPr>
          <a:xfrm>
            <a:off x="0" y="0"/>
            <a:ext cx="9142574" cy="6858000"/>
          </a:xfrm>
          <a:prstGeom prst="rect">
            <a:avLst/>
          </a:prstGeom>
          <a:ln w="12700">
            <a:miter lim="400000"/>
          </a:ln>
        </p:spPr>
      </p:pic>
      <p:sp>
        <p:nvSpPr>
          <p:cNvPr id="2" name="TextBox 1"/>
          <p:cNvSpPr txBox="1"/>
          <p:nvPr/>
        </p:nvSpPr>
        <p:spPr>
          <a:xfrm>
            <a:off x="1259632" y="3429000"/>
            <a:ext cx="6912768" cy="1908215"/>
          </a:xfrm>
          <a:prstGeom prst="rect">
            <a:avLst/>
          </a:prstGeom>
          <a:noFill/>
        </p:spPr>
        <p:txBody>
          <a:bodyPr wrap="square" rtlCol="0">
            <a:spAutoFit/>
          </a:bodyPr>
          <a:lstStyle/>
          <a:p>
            <a:pPr algn="ctr"/>
            <a:r>
              <a:rPr lang="en-US" sz="2400" b="1" dirty="0" smtClean="0">
                <a:solidFill>
                  <a:schemeClr val="bg1"/>
                </a:solidFill>
              </a:rPr>
              <a:t>Status report on the filing of DG/</a:t>
            </a:r>
            <a:r>
              <a:rPr lang="en-US" sz="2400" b="1" dirty="0" err="1" smtClean="0">
                <a:solidFill>
                  <a:schemeClr val="bg1"/>
                </a:solidFill>
              </a:rPr>
              <a:t>HoD</a:t>
            </a:r>
            <a:r>
              <a:rPr lang="en-US" sz="2400" b="1" dirty="0" smtClean="0">
                <a:solidFill>
                  <a:schemeClr val="bg1"/>
                </a:solidFill>
              </a:rPr>
              <a:t> performance agreements</a:t>
            </a:r>
          </a:p>
          <a:p>
            <a:pPr algn="ctr"/>
            <a:endParaRPr lang="en-US" sz="2400" b="1" dirty="0">
              <a:solidFill>
                <a:schemeClr val="bg1"/>
              </a:solidFill>
            </a:endParaRPr>
          </a:p>
          <a:p>
            <a:pPr algn="ctr"/>
            <a:endParaRPr lang="en-US" sz="2800" b="1" dirty="0" smtClean="0">
              <a:solidFill>
                <a:schemeClr val="bg1"/>
              </a:solidFill>
            </a:endParaRPr>
          </a:p>
          <a:p>
            <a:pPr algn="ctr"/>
            <a:endParaRPr lang="en-ZA" dirty="0"/>
          </a:p>
        </p:txBody>
      </p:sp>
    </p:spTree>
    <p:extLst>
      <p:ext uri="{BB962C8B-B14F-4D97-AF65-F5344CB8AC3E}">
        <p14:creationId xmlns:p14="http://schemas.microsoft.com/office/powerpoint/2010/main" val="154471088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a:t>Due date for 2019/20 performance agreements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983518"/>
              </p:ext>
            </p:extLst>
          </p:nvPr>
        </p:nvGraphicFramePr>
        <p:xfrm>
          <a:off x="251520" y="1340768"/>
          <a:ext cx="8726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10</a:t>
            </a:fld>
            <a:endParaRPr lang="en-ZA" dirty="0"/>
          </a:p>
        </p:txBody>
      </p:sp>
    </p:spTree>
    <p:extLst>
      <p:ext uri="{BB962C8B-B14F-4D97-AF65-F5344CB8AC3E}">
        <p14:creationId xmlns:p14="http://schemas.microsoft.com/office/powerpoint/2010/main" val="88283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t>Midterm review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0918339"/>
              </p:ext>
            </p:extLst>
          </p:nvPr>
        </p:nvGraphicFramePr>
        <p:xfrm>
          <a:off x="251520" y="1340768"/>
          <a:ext cx="8726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11</a:t>
            </a:fld>
            <a:endParaRPr lang="en-ZA" dirty="0"/>
          </a:p>
        </p:txBody>
      </p:sp>
    </p:spTree>
    <p:extLst>
      <p:ext uri="{BB962C8B-B14F-4D97-AF65-F5344CB8AC3E}">
        <p14:creationId xmlns:p14="http://schemas.microsoft.com/office/powerpoint/2010/main" val="322556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500" b="1" dirty="0"/>
              <a:t>Status on the submission of 2018/19 midterm reviews</a:t>
            </a:r>
          </a:p>
        </p:txBody>
      </p:sp>
      <p:sp>
        <p:nvSpPr>
          <p:cNvPr id="4" name="Slide Number Placeholder 3"/>
          <p:cNvSpPr>
            <a:spLocks noGrp="1"/>
          </p:cNvSpPr>
          <p:nvPr>
            <p:ph type="sldNum" sz="quarter" idx="4"/>
          </p:nvPr>
        </p:nvSpPr>
        <p:spPr/>
        <p:txBody>
          <a:bodyPr/>
          <a:lstStyle/>
          <a:p>
            <a:fld id="{62AAA1A3-262B-4979-8C18-306C3DA11E9E}" type="slidenum">
              <a:rPr lang="en-ZA" smtClean="0"/>
              <a:pPr/>
              <a:t>12</a:t>
            </a:fld>
            <a:endParaRPr lang="en-Z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5866121"/>
              </p:ext>
            </p:extLst>
          </p:nvPr>
        </p:nvGraphicFramePr>
        <p:xfrm>
          <a:off x="395535" y="1119726"/>
          <a:ext cx="8352927" cy="5008858"/>
        </p:xfrm>
        <a:graphic>
          <a:graphicData uri="http://schemas.openxmlformats.org/drawingml/2006/table">
            <a:tbl>
              <a:tblPr firstRow="1" firstCol="1" bandRow="1"/>
              <a:tblGrid>
                <a:gridCol w="1193822">
                  <a:extLst>
                    <a:ext uri="{9D8B030D-6E8A-4147-A177-3AD203B41FA5}">
                      <a16:colId xmlns:a16="http://schemas.microsoft.com/office/drawing/2014/main" val="2147518279"/>
                    </a:ext>
                  </a:extLst>
                </a:gridCol>
                <a:gridCol w="390355">
                  <a:extLst>
                    <a:ext uri="{9D8B030D-6E8A-4147-A177-3AD203B41FA5}">
                      <a16:colId xmlns:a16="http://schemas.microsoft.com/office/drawing/2014/main" val="735373887"/>
                    </a:ext>
                  </a:extLst>
                </a:gridCol>
                <a:gridCol w="432048">
                  <a:extLst>
                    <a:ext uri="{9D8B030D-6E8A-4147-A177-3AD203B41FA5}">
                      <a16:colId xmlns:a16="http://schemas.microsoft.com/office/drawing/2014/main" val="387099730"/>
                    </a:ext>
                  </a:extLst>
                </a:gridCol>
                <a:gridCol w="504056">
                  <a:extLst>
                    <a:ext uri="{9D8B030D-6E8A-4147-A177-3AD203B41FA5}">
                      <a16:colId xmlns:a16="http://schemas.microsoft.com/office/drawing/2014/main" val="1364778049"/>
                    </a:ext>
                  </a:extLst>
                </a:gridCol>
                <a:gridCol w="432048">
                  <a:extLst>
                    <a:ext uri="{9D8B030D-6E8A-4147-A177-3AD203B41FA5}">
                      <a16:colId xmlns:a16="http://schemas.microsoft.com/office/drawing/2014/main" val="1409603773"/>
                    </a:ext>
                  </a:extLst>
                </a:gridCol>
                <a:gridCol w="504056">
                  <a:extLst>
                    <a:ext uri="{9D8B030D-6E8A-4147-A177-3AD203B41FA5}">
                      <a16:colId xmlns:a16="http://schemas.microsoft.com/office/drawing/2014/main" val="3299550190"/>
                    </a:ext>
                  </a:extLst>
                </a:gridCol>
                <a:gridCol w="432048">
                  <a:extLst>
                    <a:ext uri="{9D8B030D-6E8A-4147-A177-3AD203B41FA5}">
                      <a16:colId xmlns:a16="http://schemas.microsoft.com/office/drawing/2014/main" val="2990164903"/>
                    </a:ext>
                  </a:extLst>
                </a:gridCol>
                <a:gridCol w="648072">
                  <a:extLst>
                    <a:ext uri="{9D8B030D-6E8A-4147-A177-3AD203B41FA5}">
                      <a16:colId xmlns:a16="http://schemas.microsoft.com/office/drawing/2014/main" val="2345194606"/>
                    </a:ext>
                  </a:extLst>
                </a:gridCol>
                <a:gridCol w="576064">
                  <a:extLst>
                    <a:ext uri="{9D8B030D-6E8A-4147-A177-3AD203B41FA5}">
                      <a16:colId xmlns:a16="http://schemas.microsoft.com/office/drawing/2014/main" val="1191173855"/>
                    </a:ext>
                  </a:extLst>
                </a:gridCol>
                <a:gridCol w="432048">
                  <a:extLst>
                    <a:ext uri="{9D8B030D-6E8A-4147-A177-3AD203B41FA5}">
                      <a16:colId xmlns:a16="http://schemas.microsoft.com/office/drawing/2014/main" val="2223568853"/>
                    </a:ext>
                  </a:extLst>
                </a:gridCol>
                <a:gridCol w="576064">
                  <a:extLst>
                    <a:ext uri="{9D8B030D-6E8A-4147-A177-3AD203B41FA5}">
                      <a16:colId xmlns:a16="http://schemas.microsoft.com/office/drawing/2014/main" val="826131098"/>
                    </a:ext>
                  </a:extLst>
                </a:gridCol>
                <a:gridCol w="360040">
                  <a:extLst>
                    <a:ext uri="{9D8B030D-6E8A-4147-A177-3AD203B41FA5}">
                      <a16:colId xmlns:a16="http://schemas.microsoft.com/office/drawing/2014/main" val="3501625228"/>
                    </a:ext>
                  </a:extLst>
                </a:gridCol>
                <a:gridCol w="440385">
                  <a:extLst>
                    <a:ext uri="{9D8B030D-6E8A-4147-A177-3AD203B41FA5}">
                      <a16:colId xmlns:a16="http://schemas.microsoft.com/office/drawing/2014/main" val="3670869211"/>
                    </a:ext>
                  </a:extLst>
                </a:gridCol>
                <a:gridCol w="476763">
                  <a:extLst>
                    <a:ext uri="{9D8B030D-6E8A-4147-A177-3AD203B41FA5}">
                      <a16:colId xmlns:a16="http://schemas.microsoft.com/office/drawing/2014/main" val="2733697856"/>
                    </a:ext>
                  </a:extLst>
                </a:gridCol>
                <a:gridCol w="477529">
                  <a:extLst>
                    <a:ext uri="{9D8B030D-6E8A-4147-A177-3AD203B41FA5}">
                      <a16:colId xmlns:a16="http://schemas.microsoft.com/office/drawing/2014/main" val="488705522"/>
                    </a:ext>
                  </a:extLst>
                </a:gridCol>
                <a:gridCol w="477529">
                  <a:extLst>
                    <a:ext uri="{9D8B030D-6E8A-4147-A177-3AD203B41FA5}">
                      <a16:colId xmlns:a16="http://schemas.microsoft.com/office/drawing/2014/main" val="4122201956"/>
                    </a:ext>
                  </a:extLst>
                </a:gridCol>
              </a:tblGrid>
              <a:tr h="1459678">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Provinces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submitted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Not submitted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Submitted late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Submitted late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Submitted on time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Submitted  on time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Submitted unsigned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Submitted unsigned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Newly appointed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Newly appointed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Received condonation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Grand Total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71755" marR="71755" algn="ctr">
                        <a:lnSpc>
                          <a:spcPct val="115000"/>
                        </a:lnSpc>
                        <a:spcAft>
                          <a:spcPts val="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Qualifying DG/</a:t>
                      </a:r>
                      <a:r>
                        <a:rPr lang="en-ZA" sz="1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HoDs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51127332"/>
                  </a:ext>
                </a:extLst>
              </a:tr>
              <a:tr h="297474">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Eastern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171423"/>
                  </a:ext>
                </a:extLst>
              </a:tr>
              <a:tr h="311426">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State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44526"/>
                  </a:ext>
                </a:extLst>
              </a:tr>
              <a:tr h="311426">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Gauteng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875594"/>
                  </a:ext>
                </a:extLst>
              </a:tr>
              <a:tr h="297474">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KwaZulu-Natal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392035"/>
                  </a:ext>
                </a:extLst>
              </a:tr>
              <a:tr h="311426">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Limpopo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018374"/>
                  </a:ext>
                </a:extLst>
              </a:tr>
              <a:tr h="311426">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Mpumalanga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278283"/>
                  </a:ext>
                </a:extLst>
              </a:tr>
              <a:tr h="297474">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440977"/>
                  </a:ext>
                </a:extLst>
              </a:tr>
              <a:tr h="311426">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 West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38378"/>
                  </a:ext>
                </a:extLst>
              </a:tr>
              <a:tr h="311426">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127507"/>
                  </a:ext>
                </a:extLst>
              </a:tr>
              <a:tr h="311426">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233464"/>
                  </a:ext>
                </a:extLst>
              </a:tr>
              <a:tr h="297474">
                <a:tc>
                  <a:txBody>
                    <a:bodyPr/>
                    <a:lstStyle/>
                    <a:p>
                      <a:pP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Grand 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15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9268722"/>
                  </a:ext>
                </a:extLst>
              </a:tr>
            </a:tbl>
          </a:graphicData>
        </a:graphic>
      </p:graphicFrame>
    </p:spTree>
    <p:extLst>
      <p:ext uri="{BB962C8B-B14F-4D97-AF65-F5344CB8AC3E}">
        <p14:creationId xmlns:p14="http://schemas.microsoft.com/office/powerpoint/2010/main" val="3030258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500" b="1" dirty="0"/>
              <a:t>Status on the submission of 2018/19 midterm reviews</a:t>
            </a:r>
          </a:p>
        </p:txBody>
      </p:sp>
      <p:sp>
        <p:nvSpPr>
          <p:cNvPr id="4" name="Slide Number Placeholder 3"/>
          <p:cNvSpPr>
            <a:spLocks noGrp="1"/>
          </p:cNvSpPr>
          <p:nvPr>
            <p:ph type="sldNum" sz="quarter" idx="4"/>
          </p:nvPr>
        </p:nvSpPr>
        <p:spPr/>
        <p:txBody>
          <a:bodyPr/>
          <a:lstStyle/>
          <a:p>
            <a:fld id="{62AAA1A3-262B-4979-8C18-306C3DA11E9E}" type="slidenum">
              <a:rPr lang="en-ZA" smtClean="0"/>
              <a:pPr/>
              <a:t>13</a:t>
            </a:fld>
            <a:endParaRPr lang="en-ZA" dirty="0"/>
          </a:p>
        </p:txBody>
      </p:sp>
      <p:graphicFrame>
        <p:nvGraphicFramePr>
          <p:cNvPr id="7" name="Chart 6"/>
          <p:cNvGraphicFramePr>
            <a:graphicFrameLocks/>
          </p:cNvGraphicFramePr>
          <p:nvPr>
            <p:extLst>
              <p:ext uri="{D42A27DB-BD31-4B8C-83A1-F6EECF244321}">
                <p14:modId xmlns:p14="http://schemas.microsoft.com/office/powerpoint/2010/main" val="3590373007"/>
              </p:ext>
            </p:extLst>
          </p:nvPr>
        </p:nvGraphicFramePr>
        <p:xfrm>
          <a:off x="755576" y="1119725"/>
          <a:ext cx="7704856" cy="4901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0988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44" y="301669"/>
            <a:ext cx="8712968" cy="939784"/>
          </a:xfrm>
        </p:spPr>
        <p:txBody>
          <a:bodyPr>
            <a:normAutofit fontScale="90000"/>
          </a:bodyPr>
          <a:lstStyle/>
          <a:p>
            <a:pPr algn="ctr"/>
            <a:r>
              <a:rPr lang="en-ZA" sz="3600" b="1" dirty="0"/>
              <a:t>Annual Performance Assessment</a:t>
            </a:r>
            <a:r>
              <a:rPr lang="en-ZA" b="1" dirty="0"/>
              <a:t/>
            </a:r>
            <a:br>
              <a:rPr lang="en-ZA" b="1" dirty="0"/>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6729606"/>
              </p:ext>
            </p:extLst>
          </p:nvPr>
        </p:nvGraphicFramePr>
        <p:xfrm>
          <a:off x="251520" y="1340768"/>
          <a:ext cx="8726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14</a:t>
            </a:fld>
            <a:endParaRPr lang="en-ZA" dirty="0"/>
          </a:p>
        </p:txBody>
      </p:sp>
    </p:spTree>
    <p:extLst>
      <p:ext uri="{BB962C8B-B14F-4D97-AF65-F5344CB8AC3E}">
        <p14:creationId xmlns:p14="http://schemas.microsoft.com/office/powerpoint/2010/main" val="4212527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b="1" dirty="0" smtClean="0"/>
              <a:t>Important due dates for </a:t>
            </a:r>
            <a:r>
              <a:rPr lang="en-ZA" sz="3600" b="1" dirty="0" err="1" smtClean="0"/>
              <a:t>HoD</a:t>
            </a:r>
            <a:r>
              <a:rPr lang="en-ZA" sz="3600" b="1" dirty="0" smtClean="0"/>
              <a:t> </a:t>
            </a:r>
            <a:r>
              <a:rPr lang="en-ZA" sz="3600" b="1" dirty="0"/>
              <a:t>PMDS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3622691"/>
              </p:ext>
            </p:extLst>
          </p:nvPr>
        </p:nvGraphicFramePr>
        <p:xfrm>
          <a:off x="467544" y="1340768"/>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15</a:t>
            </a:fld>
            <a:endParaRPr lang="en-ZA" dirty="0"/>
          </a:p>
        </p:txBody>
      </p:sp>
    </p:spTree>
    <p:extLst>
      <p:ext uri="{BB962C8B-B14F-4D97-AF65-F5344CB8AC3E}">
        <p14:creationId xmlns:p14="http://schemas.microsoft.com/office/powerpoint/2010/main" val="4173009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0"/>
            <a:ext cx="8712968" cy="1088819"/>
          </a:xfrm>
        </p:spPr>
        <p:txBody>
          <a:bodyPr>
            <a:normAutofit fontScale="90000"/>
          </a:bodyPr>
          <a:lstStyle/>
          <a:p>
            <a:pPr algn="ctr"/>
            <a:r>
              <a:rPr lang="en-ZA" sz="3100" b="1" dirty="0"/>
              <a:t>Annual </a:t>
            </a:r>
            <a:r>
              <a:rPr lang="en-ZA" sz="3100" b="1" dirty="0" smtClean="0"/>
              <a:t>Evaluations</a:t>
            </a:r>
            <a:r>
              <a:rPr lang="en-ZA" dirty="0"/>
              <a:t/>
            </a:r>
            <a:br>
              <a:rPr lang="en-ZA" dirty="0"/>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3483927"/>
              </p:ext>
            </p:extLst>
          </p:nvPr>
        </p:nvGraphicFramePr>
        <p:xfrm>
          <a:off x="237672" y="1340768"/>
          <a:ext cx="8726816" cy="4541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16</a:t>
            </a:fld>
            <a:endParaRPr lang="en-ZA" dirty="0"/>
          </a:p>
        </p:txBody>
      </p:sp>
    </p:spTree>
    <p:extLst>
      <p:ext uri="{BB962C8B-B14F-4D97-AF65-F5344CB8AC3E}">
        <p14:creationId xmlns:p14="http://schemas.microsoft.com/office/powerpoint/2010/main" val="402469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17</a:t>
            </a:fld>
            <a:endParaRPr lang="en-ZA" dirty="0"/>
          </a:p>
        </p:txBody>
      </p:sp>
      <p:sp>
        <p:nvSpPr>
          <p:cNvPr id="3" name="Title 2"/>
          <p:cNvSpPr>
            <a:spLocks noGrp="1"/>
          </p:cNvSpPr>
          <p:nvPr>
            <p:ph type="title"/>
          </p:nvPr>
        </p:nvSpPr>
        <p:spPr>
          <a:xfrm>
            <a:off x="236569" y="619375"/>
            <a:ext cx="8712968" cy="939784"/>
          </a:xfrm>
        </p:spPr>
        <p:txBody>
          <a:bodyPr>
            <a:normAutofit fontScale="90000"/>
          </a:bodyPr>
          <a:lstStyle/>
          <a:p>
            <a:pPr algn="ctr"/>
            <a:r>
              <a:rPr lang="en-ZA" sz="3100" b="1" dirty="0"/>
              <a:t>Outcomes of Evaluation</a:t>
            </a:r>
            <a:r>
              <a:rPr lang="en-ZA" b="1" dirty="0"/>
              <a:t/>
            </a:r>
            <a:br>
              <a:rPr lang="en-ZA" b="1" dirty="0"/>
            </a:br>
            <a:endParaRPr lang="en-Z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58866174"/>
              </p:ext>
            </p:extLst>
          </p:nvPr>
        </p:nvGraphicFramePr>
        <p:xfrm>
          <a:off x="64576" y="1484784"/>
          <a:ext cx="872681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480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a:t>Reflections</a:t>
            </a:r>
          </a:p>
        </p:txBody>
      </p:sp>
      <p:sp>
        <p:nvSpPr>
          <p:cNvPr id="3" name="Content Placeholder 2"/>
          <p:cNvSpPr>
            <a:spLocks noGrp="1"/>
          </p:cNvSpPr>
          <p:nvPr>
            <p:ph idx="1"/>
          </p:nvPr>
        </p:nvSpPr>
        <p:spPr/>
        <p:txBody>
          <a:bodyPr>
            <a:normAutofit fontScale="92500" lnSpcReduction="10000"/>
          </a:bodyPr>
          <a:lstStyle/>
          <a:p>
            <a:pPr marL="82296" indent="0">
              <a:buNone/>
            </a:pPr>
            <a:r>
              <a:rPr lang="en-ZA" sz="2400" b="1" dirty="0" smtClean="0"/>
              <a:t>Successes:</a:t>
            </a:r>
          </a:p>
          <a:p>
            <a:pPr marL="895350" indent="-269875"/>
            <a:r>
              <a:rPr lang="en-ZA" sz="2400" dirty="0" smtClean="0"/>
              <a:t>High level of compliance with the submission of performance agreements in first year of implementation of new policy</a:t>
            </a:r>
          </a:p>
          <a:p>
            <a:pPr marL="895350" indent="-269875"/>
            <a:r>
              <a:rPr lang="en-ZA" sz="2400" dirty="0" smtClean="0"/>
              <a:t>An innovative training method (animated video) was created to assist </a:t>
            </a:r>
            <a:r>
              <a:rPr lang="en-ZA" sz="2400" dirty="0"/>
              <a:t>DGs/</a:t>
            </a:r>
            <a:r>
              <a:rPr lang="en-ZA" sz="2400" dirty="0" err="1"/>
              <a:t>HoDs</a:t>
            </a:r>
            <a:r>
              <a:rPr lang="en-ZA" sz="2400" dirty="0"/>
              <a:t> </a:t>
            </a:r>
            <a:r>
              <a:rPr lang="en-ZA" sz="2400" dirty="0" smtClean="0"/>
              <a:t>to understand the </a:t>
            </a:r>
            <a:r>
              <a:rPr lang="en-ZA" sz="2400" dirty="0" err="1" smtClean="0"/>
              <a:t>HoD</a:t>
            </a:r>
            <a:r>
              <a:rPr lang="en-ZA" sz="2400" dirty="0" smtClean="0"/>
              <a:t> PMDS phases.</a:t>
            </a:r>
          </a:p>
          <a:p>
            <a:pPr marL="895350" indent="-269875"/>
            <a:r>
              <a:rPr lang="en-ZA" sz="2400" dirty="0" smtClean="0"/>
              <a:t>A </a:t>
            </a:r>
            <a:r>
              <a:rPr lang="en-ZA" sz="2400" dirty="0" err="1" smtClean="0"/>
              <a:t>HoD</a:t>
            </a:r>
            <a:r>
              <a:rPr lang="en-ZA" sz="2400" dirty="0" smtClean="0"/>
              <a:t> PMDS system is currently being developed in keeping with the 4</a:t>
            </a:r>
            <a:r>
              <a:rPr lang="en-ZA" sz="2400" baseline="30000" dirty="0" smtClean="0"/>
              <a:t>th</a:t>
            </a:r>
            <a:r>
              <a:rPr lang="en-ZA" sz="2400" dirty="0" smtClean="0"/>
              <a:t> Industrial Revolution.</a:t>
            </a:r>
          </a:p>
          <a:p>
            <a:pPr marL="82296" indent="0">
              <a:buNone/>
            </a:pPr>
            <a:endParaRPr lang="en-ZA" sz="2400" dirty="0"/>
          </a:p>
          <a:p>
            <a:pPr marL="82296" indent="0">
              <a:buNone/>
            </a:pPr>
            <a:r>
              <a:rPr lang="en-ZA" sz="2400" b="1" dirty="0" smtClean="0"/>
              <a:t>Challenges:</a:t>
            </a:r>
          </a:p>
          <a:p>
            <a:pPr marL="895350" indent="-282575"/>
            <a:r>
              <a:rPr lang="en-ZA" sz="2400" dirty="0" smtClean="0"/>
              <a:t>Delay or non-compliance with midterm reviews.</a:t>
            </a:r>
          </a:p>
          <a:p>
            <a:pPr marL="895350" indent="-282575"/>
            <a:r>
              <a:rPr lang="en-US" sz="2400" dirty="0"/>
              <a:t>The content in the Performance Agreements </a:t>
            </a:r>
            <a:r>
              <a:rPr lang="en-US" sz="2400" dirty="0" smtClean="0"/>
              <a:t>in all cases do not accurately reflect the employee contribution.  This will be strengthened in future years.</a:t>
            </a:r>
          </a:p>
          <a:p>
            <a:pPr marL="82296" indent="0">
              <a:buNone/>
            </a:pPr>
            <a:endParaRPr lang="en-US" sz="2400" dirty="0"/>
          </a:p>
          <a:p>
            <a:pPr marL="82296" indent="0">
              <a:buNone/>
            </a:pPr>
            <a:endParaRPr lang="en-US" dirty="0" smtClean="0"/>
          </a:p>
          <a:p>
            <a:endParaRPr lang="en-US" dirty="0"/>
          </a:p>
          <a:p>
            <a:endParaRPr lang="en-ZA" dirty="0" smtClean="0"/>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18</a:t>
            </a:fld>
            <a:endParaRPr lang="en-ZA" dirty="0"/>
          </a:p>
        </p:txBody>
      </p:sp>
    </p:spTree>
    <p:extLst>
      <p:ext uri="{BB962C8B-B14F-4D97-AF65-F5344CB8AC3E}">
        <p14:creationId xmlns:p14="http://schemas.microsoft.com/office/powerpoint/2010/main" val="1684498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800" b="1" dirty="0"/>
              <a:t>Reflections continued </a:t>
            </a:r>
            <a:r>
              <a:rPr lang="en-ZA" dirty="0" smtClean="0"/>
              <a:t>….</a:t>
            </a:r>
            <a:endParaRPr lang="en-ZA" dirty="0"/>
          </a:p>
        </p:txBody>
      </p:sp>
      <p:sp>
        <p:nvSpPr>
          <p:cNvPr id="3" name="Content Placeholder 2"/>
          <p:cNvSpPr>
            <a:spLocks noGrp="1"/>
          </p:cNvSpPr>
          <p:nvPr>
            <p:ph idx="1"/>
          </p:nvPr>
        </p:nvSpPr>
        <p:spPr/>
        <p:txBody>
          <a:bodyPr>
            <a:normAutofit lnSpcReduction="10000"/>
          </a:bodyPr>
          <a:lstStyle/>
          <a:p>
            <a:pPr marL="82296" indent="0">
              <a:buNone/>
            </a:pPr>
            <a:r>
              <a:rPr lang="en-ZA" sz="2400" b="1" dirty="0" smtClean="0"/>
              <a:t>Room for improvement:</a:t>
            </a:r>
          </a:p>
          <a:p>
            <a:pPr marL="722313" indent="-366713"/>
            <a:r>
              <a:rPr lang="en-ZA" sz="2400" dirty="0" smtClean="0"/>
              <a:t>Obtain greater support and buy-in from Executive Authorities and </a:t>
            </a:r>
            <a:r>
              <a:rPr lang="en-ZA" sz="2400" dirty="0" err="1" smtClean="0"/>
              <a:t>HoDs</a:t>
            </a:r>
            <a:r>
              <a:rPr lang="en-ZA" sz="2400" dirty="0" smtClean="0"/>
              <a:t>.</a:t>
            </a:r>
          </a:p>
          <a:p>
            <a:pPr marL="722313" indent="-366713"/>
            <a:r>
              <a:rPr lang="en-ZA" sz="2400" dirty="0" smtClean="0"/>
              <a:t>Appropriate implementation of consequence management and management of non performance across government.</a:t>
            </a:r>
          </a:p>
          <a:p>
            <a:pPr marL="722313" indent="-366713"/>
            <a:r>
              <a:rPr lang="en-ZA" sz="2400" dirty="0" smtClean="0"/>
              <a:t>DG/</a:t>
            </a:r>
            <a:r>
              <a:rPr lang="en-ZA" sz="2400" dirty="0" err="1"/>
              <a:t>HoDs</a:t>
            </a:r>
            <a:r>
              <a:rPr lang="en-ZA" sz="2400" dirty="0"/>
              <a:t> performance </a:t>
            </a:r>
            <a:r>
              <a:rPr lang="en-ZA" sz="2400" dirty="0" smtClean="0"/>
              <a:t>contracts must be aligned to all departmental planning processes, ruling party’s priorities, MTSF and Ministers Contracts</a:t>
            </a:r>
            <a:r>
              <a:rPr lang="en-ZA" dirty="0" smtClean="0"/>
              <a:t>. </a:t>
            </a:r>
          </a:p>
          <a:p>
            <a:pPr marL="722313" indent="-366713"/>
            <a:r>
              <a:rPr lang="en-ZA" sz="2400" dirty="0"/>
              <a:t>The role and contribution of DG’s and HOD’s need to be clearly defined and captured in the Performance </a:t>
            </a:r>
            <a:r>
              <a:rPr lang="en-ZA" sz="2400" dirty="0" smtClean="0"/>
              <a:t>Agreements.</a:t>
            </a:r>
          </a:p>
          <a:p>
            <a:pPr marL="722313" indent="-366713"/>
            <a:r>
              <a:rPr lang="en-ZA" sz="2400" dirty="0" smtClean="0"/>
              <a:t>Indicators and targets set in the Key Government Focus Area on supply chain are being reviewed by DPSA and NT.</a:t>
            </a:r>
            <a:endParaRPr lang="en-ZA" sz="2400" dirty="0"/>
          </a:p>
          <a:p>
            <a:pPr marL="82296" indent="0">
              <a:buNone/>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19</a:t>
            </a:fld>
            <a:endParaRPr lang="en-ZA" dirty="0"/>
          </a:p>
        </p:txBody>
      </p:sp>
    </p:spTree>
    <p:extLst>
      <p:ext uri="{BB962C8B-B14F-4D97-AF65-F5344CB8AC3E}">
        <p14:creationId xmlns:p14="http://schemas.microsoft.com/office/powerpoint/2010/main" val="333693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HOD PMDS PRIOR TO 2018</a:t>
            </a:r>
            <a:endParaRPr lang="en-ZA" sz="2800" b="1" dirty="0"/>
          </a:p>
        </p:txBody>
      </p:sp>
      <p:sp>
        <p:nvSpPr>
          <p:cNvPr id="3" name="Content Placeholder 2"/>
          <p:cNvSpPr>
            <a:spLocks noGrp="1"/>
          </p:cNvSpPr>
          <p:nvPr>
            <p:ph idx="1"/>
          </p:nvPr>
        </p:nvSpPr>
        <p:spPr/>
        <p:txBody>
          <a:bodyPr>
            <a:noAutofit/>
          </a:bodyPr>
          <a:lstStyle/>
          <a:p>
            <a:pPr marL="0" lvl="0" indent="0">
              <a:lnSpc>
                <a:spcPct val="90000"/>
              </a:lnSpc>
              <a:spcBef>
                <a:spcPts val="1000"/>
              </a:spcBef>
              <a:buClrTx/>
              <a:buSzTx/>
              <a:buNone/>
            </a:pPr>
            <a:endParaRPr lang="en-US" sz="1400" dirty="0" smtClean="0">
              <a:latin typeface="+mj-lt"/>
            </a:endParaRPr>
          </a:p>
          <a:p>
            <a:pPr marL="285750" indent="-285750">
              <a:lnSpc>
                <a:spcPct val="90000"/>
              </a:lnSpc>
              <a:spcBef>
                <a:spcPts val="1000"/>
              </a:spcBef>
              <a:buClrTx/>
              <a:buSzTx/>
            </a:pPr>
            <a:r>
              <a:rPr lang="en-US" sz="2800" b="1" dirty="0" smtClean="0">
                <a:latin typeface="+mj-lt"/>
              </a:rPr>
              <a:t>HOD PMDS prior to April 2018 consisted of:</a:t>
            </a:r>
          </a:p>
          <a:p>
            <a:pPr marL="285750" indent="-285750">
              <a:lnSpc>
                <a:spcPct val="90000"/>
              </a:lnSpc>
              <a:spcBef>
                <a:spcPts val="1000"/>
              </a:spcBef>
              <a:buClrTx/>
              <a:buSzTx/>
            </a:pPr>
            <a:endParaRPr lang="en-US" sz="1400" dirty="0">
              <a:latin typeface="+mj-lt"/>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2</a:t>
            </a:fld>
            <a:endParaRPr lang="en-ZA" dirty="0"/>
          </a:p>
        </p:txBody>
      </p:sp>
      <p:graphicFrame>
        <p:nvGraphicFramePr>
          <p:cNvPr id="5" name="Diagram 4"/>
          <p:cNvGraphicFramePr/>
          <p:nvPr>
            <p:extLst>
              <p:ext uri="{D42A27DB-BD31-4B8C-83A1-F6EECF244321}">
                <p14:modId xmlns:p14="http://schemas.microsoft.com/office/powerpoint/2010/main" val="1824726380"/>
              </p:ext>
            </p:extLst>
          </p:nvPr>
        </p:nvGraphicFramePr>
        <p:xfrm>
          <a:off x="611560"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564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Conclusion</a:t>
            </a:r>
            <a:r>
              <a:rPr lang="en-US" dirty="0" smtClean="0">
                <a:latin typeface="+mj-lt"/>
              </a:rPr>
              <a:t> </a:t>
            </a:r>
            <a:endParaRPr lang="en-US" dirty="0">
              <a:latin typeface="+mj-lt"/>
            </a:endParaRPr>
          </a:p>
        </p:txBody>
      </p:sp>
      <p:sp>
        <p:nvSpPr>
          <p:cNvPr id="3" name="Content Placeholder 2"/>
          <p:cNvSpPr>
            <a:spLocks noGrp="1"/>
          </p:cNvSpPr>
          <p:nvPr>
            <p:ph idx="1"/>
          </p:nvPr>
        </p:nvSpPr>
        <p:spPr/>
        <p:txBody>
          <a:bodyPr>
            <a:normAutofit/>
          </a:bodyPr>
          <a:lstStyle/>
          <a:p>
            <a:pPr marL="585216" indent="-457200">
              <a:spcBef>
                <a:spcPts val="1800"/>
              </a:spcBef>
              <a:spcAft>
                <a:spcPts val="1800"/>
              </a:spcAft>
            </a:pPr>
            <a:r>
              <a:rPr lang="en-US" sz="2000" dirty="0">
                <a:latin typeface="+mj-lt"/>
              </a:rPr>
              <a:t>Performance measures should result in improved and quality service delivery provided to </a:t>
            </a:r>
            <a:r>
              <a:rPr lang="en-US" sz="2000" dirty="0" smtClean="0">
                <a:latin typeface="+mj-lt"/>
              </a:rPr>
              <a:t>citizens.</a:t>
            </a:r>
            <a:endParaRPr lang="en-US" sz="2000" dirty="0">
              <a:latin typeface="+mj-lt"/>
            </a:endParaRPr>
          </a:p>
          <a:p>
            <a:pPr marL="585216" indent="-457200">
              <a:spcBef>
                <a:spcPts val="1800"/>
              </a:spcBef>
              <a:spcAft>
                <a:spcPts val="1800"/>
              </a:spcAft>
            </a:pPr>
            <a:r>
              <a:rPr lang="en-US" sz="2000" dirty="0" smtClean="0">
                <a:latin typeface="+mj-lt"/>
              </a:rPr>
              <a:t>The new </a:t>
            </a:r>
            <a:r>
              <a:rPr lang="en-US" sz="2000" dirty="0" err="1" smtClean="0">
                <a:latin typeface="+mj-lt"/>
              </a:rPr>
              <a:t>HoD</a:t>
            </a:r>
            <a:r>
              <a:rPr lang="en-US" sz="2000" dirty="0" smtClean="0">
                <a:latin typeface="+mj-lt"/>
              </a:rPr>
              <a:t> PMDS </a:t>
            </a:r>
            <a:r>
              <a:rPr lang="en-US" sz="2000" dirty="0">
                <a:latin typeface="+mj-lt"/>
              </a:rPr>
              <a:t>process </a:t>
            </a:r>
            <a:r>
              <a:rPr lang="en-US" sz="2000" dirty="0" smtClean="0">
                <a:latin typeface="+mj-lt"/>
              </a:rPr>
              <a:t>must be fully implemented and supported by all </a:t>
            </a:r>
            <a:r>
              <a:rPr lang="en-US" sz="2000" dirty="0">
                <a:latin typeface="+mj-lt"/>
              </a:rPr>
              <a:t>relevant </a:t>
            </a:r>
            <a:r>
              <a:rPr lang="en-US" sz="2000" dirty="0" smtClean="0">
                <a:latin typeface="+mj-lt"/>
              </a:rPr>
              <a:t>stakeholders.</a:t>
            </a:r>
          </a:p>
          <a:p>
            <a:pPr marL="585216" indent="-457200">
              <a:spcBef>
                <a:spcPts val="1800"/>
              </a:spcBef>
              <a:spcAft>
                <a:spcPts val="1800"/>
              </a:spcAft>
            </a:pPr>
            <a:r>
              <a:rPr lang="en-US" sz="2000" dirty="0" smtClean="0">
                <a:latin typeface="+mj-lt"/>
              </a:rPr>
              <a:t>Consequence management must be applied to defaulters and poor performance must be managed through the PMDS. </a:t>
            </a:r>
          </a:p>
          <a:p>
            <a:pPr marL="585216" indent="-457200">
              <a:spcBef>
                <a:spcPts val="1800"/>
              </a:spcBef>
              <a:spcAft>
                <a:spcPts val="1800"/>
              </a:spcAft>
            </a:pPr>
            <a:r>
              <a:rPr lang="en-US" sz="2000" dirty="0" smtClean="0">
                <a:latin typeface="+mj-lt"/>
              </a:rPr>
              <a:t>Regular implementation reviews should be performed and the necessary adjustments should be made to ensure effective and efficient implementation of the HOD PMDS.</a:t>
            </a:r>
          </a:p>
          <a:p>
            <a:pPr marL="585216" indent="-457200"/>
            <a:endParaRPr lang="en-US" b="1" dirty="0" smtClean="0"/>
          </a:p>
          <a:p>
            <a:pPr marL="585216" indent="-457200"/>
            <a:endParaRPr lang="en-US" b="1"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20</a:t>
            </a:fld>
            <a:endParaRPr lang="en-ZA" dirty="0"/>
          </a:p>
        </p:txBody>
      </p:sp>
    </p:spTree>
    <p:extLst>
      <p:ext uri="{BB962C8B-B14F-4D97-AF65-F5344CB8AC3E}">
        <p14:creationId xmlns:p14="http://schemas.microsoft.com/office/powerpoint/2010/main" val="1955781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DPME_Induction_Slides_THANK YOU11.jpg" descr="DPME_Induction_Slides_THANK YOU11.jpg"/>
          <p:cNvPicPr>
            <a:picLocks noChangeAspect="1"/>
          </p:cNvPicPr>
          <p:nvPr/>
        </p:nvPicPr>
        <p:blipFill>
          <a:blip r:embed="rId2">
            <a:extLst/>
          </a:blip>
          <a:stretch>
            <a:fillRect/>
          </a:stretch>
        </p:blipFill>
        <p:spPr>
          <a:xfrm>
            <a:off x="713" y="0"/>
            <a:ext cx="9142574" cy="6858000"/>
          </a:xfrm>
          <a:prstGeom prst="rect">
            <a:avLst/>
          </a:prstGeom>
          <a:ln w="12700">
            <a:miter lim="400000"/>
          </a:ln>
        </p:spPr>
      </p:pic>
    </p:spTree>
    <p:extLst>
      <p:ext uri="{BB962C8B-B14F-4D97-AF65-F5344CB8AC3E}">
        <p14:creationId xmlns:p14="http://schemas.microsoft.com/office/powerpoint/2010/main" val="15624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HOD PMDS PRIOR TO </a:t>
            </a:r>
            <a:r>
              <a:rPr lang="en-US" sz="3200" b="1" dirty="0" smtClean="0"/>
              <a:t>2018 (</a:t>
            </a:r>
            <a:r>
              <a:rPr lang="en-US" sz="3200" b="1" dirty="0" err="1" smtClean="0"/>
              <a:t>cont</a:t>
            </a:r>
            <a:r>
              <a:rPr lang="en-US" sz="3200" b="1" dirty="0" smtClean="0"/>
              <a:t>)</a:t>
            </a:r>
            <a:endParaRPr lang="en-ZA" sz="3200" dirty="0"/>
          </a:p>
        </p:txBody>
      </p:sp>
      <p:sp>
        <p:nvSpPr>
          <p:cNvPr id="3" name="Content Placeholder 2"/>
          <p:cNvSpPr>
            <a:spLocks noGrp="1"/>
          </p:cNvSpPr>
          <p:nvPr>
            <p:ph idx="1"/>
          </p:nvPr>
        </p:nvSpPr>
        <p:spPr/>
        <p:txBody>
          <a:bodyPr>
            <a:normAutofit fontScale="85000" lnSpcReduction="20000"/>
          </a:bodyPr>
          <a:lstStyle/>
          <a:p>
            <a:r>
              <a:rPr lang="en-ZA" dirty="0" smtClean="0"/>
              <a:t>Contracting and Assessment was between the EA and DG</a:t>
            </a:r>
          </a:p>
          <a:p>
            <a:r>
              <a:rPr lang="en-ZA" dirty="0" smtClean="0"/>
              <a:t>Evaluation panels (consisting of EA’s) was in place to finalise the evaluation of DG’s</a:t>
            </a:r>
          </a:p>
          <a:p>
            <a:r>
              <a:rPr lang="en-ZA" dirty="0" smtClean="0"/>
              <a:t>MPSA issued an directive in 2015 to doing away with panels and evaluation completed between EA and DG – only provided for pay progression.</a:t>
            </a:r>
          </a:p>
          <a:p>
            <a:r>
              <a:rPr lang="en-ZA" dirty="0" smtClean="0"/>
              <a:t>Challenges</a:t>
            </a:r>
          </a:p>
          <a:p>
            <a:pPr lvl="1"/>
            <a:r>
              <a:rPr lang="en-ZA" dirty="0" smtClean="0"/>
              <a:t>Concerns was expressed by Cabinet that DG’s received bonuses whilst the department have qualified audits. </a:t>
            </a:r>
          </a:p>
          <a:p>
            <a:pPr lvl="1"/>
            <a:r>
              <a:rPr lang="en-ZA" dirty="0" smtClean="0"/>
              <a:t>Backlog </a:t>
            </a:r>
            <a:r>
              <a:rPr lang="en-ZA" dirty="0"/>
              <a:t>created due to panels not </a:t>
            </a:r>
            <a:r>
              <a:rPr lang="en-ZA" dirty="0" smtClean="0"/>
              <a:t>sitting and DG’s not receiving pay progression</a:t>
            </a:r>
            <a:endParaRPr lang="en-ZA" dirty="0"/>
          </a:p>
          <a:p>
            <a:pPr lvl="1"/>
            <a:endParaRPr lang="en-ZA" dirty="0" smtClean="0"/>
          </a:p>
          <a:p>
            <a:pPr marL="82296" indent="0">
              <a:buNone/>
            </a:pPr>
            <a:r>
              <a:rPr lang="en-ZA" dirty="0" smtClean="0"/>
              <a:t> </a:t>
            </a: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3</a:t>
            </a:fld>
            <a:endParaRPr lang="en-ZA" dirty="0"/>
          </a:p>
        </p:txBody>
      </p:sp>
    </p:spTree>
    <p:extLst>
      <p:ext uri="{BB962C8B-B14F-4D97-AF65-F5344CB8AC3E}">
        <p14:creationId xmlns:p14="http://schemas.microsoft.com/office/powerpoint/2010/main" val="349620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74" y="75023"/>
            <a:ext cx="8712968" cy="939784"/>
          </a:xfrm>
        </p:spPr>
        <p:txBody>
          <a:bodyPr>
            <a:normAutofit/>
          </a:bodyPr>
          <a:lstStyle/>
          <a:p>
            <a:pPr algn="ctr"/>
            <a:r>
              <a:rPr lang="en-US" sz="2800" b="1" dirty="0" smtClean="0"/>
              <a:t>INTRODUCTION TO NEW HOD PMDS</a:t>
            </a:r>
            <a:endParaRPr lang="en-ZA" sz="2800" b="1" dirty="0"/>
          </a:p>
        </p:txBody>
      </p:sp>
      <p:sp>
        <p:nvSpPr>
          <p:cNvPr id="3" name="Content Placeholder 2"/>
          <p:cNvSpPr>
            <a:spLocks noGrp="1"/>
          </p:cNvSpPr>
          <p:nvPr>
            <p:ph idx="1"/>
          </p:nvPr>
        </p:nvSpPr>
        <p:spPr>
          <a:xfrm>
            <a:off x="323528" y="1329562"/>
            <a:ext cx="8496944" cy="4187670"/>
          </a:xfrm>
        </p:spPr>
        <p:txBody>
          <a:bodyPr>
            <a:noAutofit/>
          </a:bodyPr>
          <a:lstStyle/>
          <a:p>
            <a:pPr marL="228600" indent="-228600">
              <a:lnSpc>
                <a:spcPct val="90000"/>
              </a:lnSpc>
              <a:spcBef>
                <a:spcPts val="1800"/>
              </a:spcBef>
              <a:spcAft>
                <a:spcPts val="1800"/>
              </a:spcAft>
              <a:buClrTx/>
              <a:buSzTx/>
              <a:buFont typeface="Arial" panose="020B0604020202020204" pitchFamily="34" charset="0"/>
              <a:buChar char="•"/>
            </a:pPr>
            <a:r>
              <a:rPr lang="en-US" sz="2000" dirty="0">
                <a:latin typeface="+mj-lt"/>
              </a:rPr>
              <a:t>The Directive issued by the MPSA in terms of Section 41(3) of the Public Service Act, 1994 </a:t>
            </a:r>
            <a:r>
              <a:rPr lang="en-US" sz="2000" dirty="0" smtClean="0">
                <a:latin typeface="+mj-lt"/>
              </a:rPr>
              <a:t>on </a:t>
            </a:r>
            <a:r>
              <a:rPr lang="en-US" sz="2000" dirty="0">
                <a:latin typeface="+mj-lt"/>
              </a:rPr>
              <a:t>the Performance Management and Development System (PMDS) for Heads of Department (</a:t>
            </a:r>
            <a:r>
              <a:rPr lang="en-US" sz="2000" dirty="0" err="1">
                <a:latin typeface="+mj-lt"/>
              </a:rPr>
              <a:t>HoDs</a:t>
            </a:r>
            <a:r>
              <a:rPr lang="en-US" sz="2000" dirty="0">
                <a:latin typeface="+mj-lt"/>
              </a:rPr>
              <a:t>) </a:t>
            </a:r>
            <a:r>
              <a:rPr lang="en-US" sz="2000" dirty="0" smtClean="0">
                <a:latin typeface="+mj-lt"/>
              </a:rPr>
              <a:t>was approved in December 2017 </a:t>
            </a:r>
            <a:r>
              <a:rPr lang="en-US" sz="2000" dirty="0">
                <a:latin typeface="+mj-lt"/>
              </a:rPr>
              <a:t>and came into effect from </a:t>
            </a:r>
            <a:r>
              <a:rPr lang="en-US" sz="2000" dirty="0" smtClean="0">
                <a:latin typeface="+mj-lt"/>
              </a:rPr>
              <a:t>1 </a:t>
            </a:r>
            <a:r>
              <a:rPr lang="en-US" sz="2000" dirty="0">
                <a:latin typeface="+mj-lt"/>
              </a:rPr>
              <a:t>April 2018.</a:t>
            </a:r>
          </a:p>
          <a:p>
            <a:pPr marL="228600" indent="-228600">
              <a:lnSpc>
                <a:spcPct val="90000"/>
              </a:lnSpc>
              <a:spcBef>
                <a:spcPts val="1800"/>
              </a:spcBef>
              <a:spcAft>
                <a:spcPts val="1800"/>
              </a:spcAft>
              <a:buClrTx/>
              <a:buSzTx/>
              <a:buFont typeface="Arial" panose="020B0604020202020204" pitchFamily="34" charset="0"/>
              <a:buChar char="•"/>
            </a:pPr>
            <a:r>
              <a:rPr lang="en-US" sz="2000" dirty="0" smtClean="0">
                <a:latin typeface="+mj-lt"/>
              </a:rPr>
              <a:t>The DPME is the Secretariat supporting the Presidency for </a:t>
            </a:r>
            <a:r>
              <a:rPr lang="en-US" sz="2000" dirty="0" err="1" smtClean="0">
                <a:latin typeface="+mj-lt"/>
              </a:rPr>
              <a:t>HoD</a:t>
            </a:r>
            <a:r>
              <a:rPr lang="en-US" sz="2000" dirty="0" smtClean="0">
                <a:latin typeface="+mj-lt"/>
              </a:rPr>
              <a:t> evaluations and is responsible for overseeing the implementation of the Directive for DGs from national departments, national government components and the Offices of the Premier in each province.</a:t>
            </a:r>
          </a:p>
          <a:p>
            <a:pPr marL="228600" lvl="0" indent="-228600">
              <a:lnSpc>
                <a:spcPct val="90000"/>
              </a:lnSpc>
              <a:spcBef>
                <a:spcPts val="1800"/>
              </a:spcBef>
              <a:spcAft>
                <a:spcPts val="1800"/>
              </a:spcAft>
              <a:buClrTx/>
              <a:buSzTx/>
              <a:buFont typeface="Arial" panose="020B0604020202020204" pitchFamily="34" charset="0"/>
              <a:buChar char="•"/>
            </a:pPr>
            <a:r>
              <a:rPr lang="en-US" sz="2000" dirty="0" smtClean="0">
                <a:latin typeface="+mj-lt"/>
              </a:rPr>
              <a:t>The OTPs in each province are responsible for the </a:t>
            </a:r>
            <a:r>
              <a:rPr lang="en-US" sz="2000" dirty="0" err="1" smtClean="0">
                <a:latin typeface="+mj-lt"/>
              </a:rPr>
              <a:t>HoD</a:t>
            </a:r>
            <a:r>
              <a:rPr lang="en-US" sz="2000" dirty="0" smtClean="0">
                <a:latin typeface="+mj-lt"/>
              </a:rPr>
              <a:t> PMDS in the provincial departments</a:t>
            </a:r>
          </a:p>
          <a:p>
            <a:pPr marL="0" lvl="0" indent="0">
              <a:lnSpc>
                <a:spcPct val="90000"/>
              </a:lnSpc>
              <a:spcBef>
                <a:spcPts val="1000"/>
              </a:spcBef>
              <a:buClrTx/>
              <a:buSzTx/>
              <a:buNone/>
            </a:pPr>
            <a:endParaRPr lang="en-US" sz="1400" dirty="0" smtClean="0">
              <a:latin typeface="+mj-lt"/>
            </a:endParaRPr>
          </a:p>
          <a:p>
            <a:pPr marL="0" lvl="0" indent="0">
              <a:lnSpc>
                <a:spcPct val="90000"/>
              </a:lnSpc>
              <a:spcBef>
                <a:spcPts val="1000"/>
              </a:spcBef>
              <a:buClrTx/>
              <a:buSzTx/>
              <a:buNone/>
            </a:pPr>
            <a:endParaRPr lang="en-US" sz="1400" dirty="0">
              <a:latin typeface="+mj-lt"/>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4</a:t>
            </a:fld>
            <a:endParaRPr lang="en-ZA" dirty="0"/>
          </a:p>
        </p:txBody>
      </p:sp>
    </p:spTree>
    <p:extLst>
      <p:ext uri="{BB962C8B-B14F-4D97-AF65-F5344CB8AC3E}">
        <p14:creationId xmlns:p14="http://schemas.microsoft.com/office/powerpoint/2010/main" val="312018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5</a:t>
            </a:fld>
            <a:endParaRPr lang="en-ZA" dirty="0"/>
          </a:p>
        </p:txBody>
      </p:sp>
      <p:sp>
        <p:nvSpPr>
          <p:cNvPr id="5" name="Title 1"/>
          <p:cNvSpPr txBox="1">
            <a:spLocks/>
          </p:cNvSpPr>
          <p:nvPr/>
        </p:nvSpPr>
        <p:spPr>
          <a:xfrm>
            <a:off x="403920" y="332341"/>
            <a:ext cx="8712968" cy="939784"/>
          </a:xfrm>
          <a:prstGeom prst="rect">
            <a:avLst/>
          </a:prstGeom>
        </p:spPr>
        <p:txBody>
          <a:bodyPr anchor="ctr">
            <a:normAutofit/>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pPr algn="ctr"/>
            <a:r>
              <a:rPr lang="en-US" sz="3200" b="1" dirty="0" smtClean="0"/>
              <a:t>STAGES AND TIMELINES</a:t>
            </a:r>
            <a:endParaRPr lang="en-US" sz="3200" b="1"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112291420"/>
              </p:ext>
            </p:extLst>
          </p:nvPr>
        </p:nvGraphicFramePr>
        <p:xfrm>
          <a:off x="171450" y="1119724"/>
          <a:ext cx="8793038" cy="4973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171451" y="1727301"/>
            <a:ext cx="4184526" cy="491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PERFORMANCE CYCLE</a:t>
            </a:r>
            <a:r>
              <a:rPr lang="en-US" sz="1350" b="1" dirty="0" smtClean="0"/>
              <a:t>:</a:t>
            </a:r>
            <a:endParaRPr lang="en-US" sz="1350" b="1" dirty="0"/>
          </a:p>
        </p:txBody>
      </p:sp>
      <p:grpSp>
        <p:nvGrpSpPr>
          <p:cNvPr id="8" name="Group 7"/>
          <p:cNvGrpSpPr/>
          <p:nvPr/>
        </p:nvGrpSpPr>
        <p:grpSpPr>
          <a:xfrm>
            <a:off x="3306537" y="1264086"/>
            <a:ext cx="2225825" cy="4252416"/>
            <a:chOff x="4516238" y="506100"/>
            <a:chExt cx="2967767" cy="5923098"/>
          </a:xfrm>
        </p:grpSpPr>
        <p:cxnSp>
          <p:nvCxnSpPr>
            <p:cNvPr id="9" name="Straight Connector 8"/>
            <p:cNvCxnSpPr/>
            <p:nvPr/>
          </p:nvCxnSpPr>
          <p:spPr>
            <a:xfrm>
              <a:off x="6142994" y="506100"/>
              <a:ext cx="0" cy="5923098"/>
            </a:xfrm>
            <a:prstGeom prst="line">
              <a:avLst/>
            </a:prstGeom>
            <a:ln w="7620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16238" y="506100"/>
              <a:ext cx="1626756" cy="353674"/>
            </a:xfrm>
            <a:prstGeom prst="rect">
              <a:avLst/>
            </a:prstGeom>
            <a:solidFill>
              <a:schemeClr val="accent6">
                <a:lumMod val="75000"/>
              </a:schemeClr>
            </a:solidFill>
            <a:ln>
              <a:solidFill>
                <a:srgbClr val="FF0000"/>
              </a:solidFill>
            </a:ln>
          </p:spPr>
          <p:txBody>
            <a:bodyPr wrap="square" rtlCol="0">
              <a:spAutoFit/>
            </a:bodyPr>
            <a:lstStyle/>
            <a:p>
              <a:r>
                <a:rPr lang="en-US" sz="1050" b="1" dirty="0">
                  <a:solidFill>
                    <a:schemeClr val="bg1"/>
                  </a:solidFill>
                </a:rPr>
                <a:t>31 </a:t>
              </a:r>
              <a:r>
                <a:rPr lang="en-US" sz="1050" b="1" dirty="0" smtClean="0">
                  <a:solidFill>
                    <a:schemeClr val="bg1"/>
                  </a:solidFill>
                </a:rPr>
                <a:t>MARCH</a:t>
              </a:r>
              <a:endParaRPr lang="en-US" sz="1050" b="1" dirty="0">
                <a:solidFill>
                  <a:schemeClr val="bg1"/>
                </a:solidFill>
              </a:endParaRPr>
            </a:p>
          </p:txBody>
        </p:sp>
        <p:sp>
          <p:nvSpPr>
            <p:cNvPr id="11" name="TextBox 10"/>
            <p:cNvSpPr txBox="1"/>
            <p:nvPr/>
          </p:nvSpPr>
          <p:spPr>
            <a:xfrm>
              <a:off x="6181678" y="5772106"/>
              <a:ext cx="1302327" cy="353674"/>
            </a:xfrm>
            <a:prstGeom prst="rect">
              <a:avLst/>
            </a:prstGeom>
            <a:solidFill>
              <a:srgbClr val="00B050"/>
            </a:solidFill>
            <a:ln>
              <a:solidFill>
                <a:srgbClr val="00B050"/>
              </a:solidFill>
            </a:ln>
          </p:spPr>
          <p:txBody>
            <a:bodyPr wrap="square" rtlCol="0">
              <a:spAutoFit/>
            </a:bodyPr>
            <a:lstStyle/>
            <a:p>
              <a:r>
                <a:rPr lang="en-US" sz="1050" b="1" dirty="0">
                  <a:solidFill>
                    <a:schemeClr val="bg1"/>
                  </a:solidFill>
                </a:rPr>
                <a:t>1 </a:t>
              </a:r>
              <a:r>
                <a:rPr lang="en-US" sz="1050" b="1" dirty="0" smtClean="0">
                  <a:solidFill>
                    <a:schemeClr val="bg1"/>
                  </a:solidFill>
                </a:rPr>
                <a:t>APRIL</a:t>
              </a:r>
              <a:endParaRPr lang="en-US" sz="1050" b="1" dirty="0">
                <a:solidFill>
                  <a:schemeClr val="bg1"/>
                </a:solidFill>
              </a:endParaRPr>
            </a:p>
          </p:txBody>
        </p:sp>
      </p:grpSp>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9985" y="3009244"/>
            <a:ext cx="560246" cy="381050"/>
          </a:xfrm>
          <a:prstGeom prst="rect">
            <a:avLst/>
          </a:prstGeom>
        </p:spPr>
      </p:pic>
      <p:pic>
        <p:nvPicPr>
          <p:cNvPr id="13" name="Picture 12"/>
          <p:cNvPicPr>
            <a:picLocks noChangeAspect="1"/>
          </p:cNvPicPr>
          <p:nvPr/>
        </p:nvPicPr>
        <p:blipFill>
          <a:blip r:embed="rId8" cstate="print">
            <a:clrChange>
              <a:clrFrom>
                <a:srgbClr val="7AC14B"/>
              </a:clrFrom>
              <a:clrTo>
                <a:srgbClr val="7AC14B">
                  <a:alpha val="0"/>
                </a:srgbClr>
              </a:clrTo>
            </a:clrChange>
            <a:extLst>
              <a:ext uri="{28A0092B-C50C-407E-A947-70E740481C1C}">
                <a14:useLocalDpi xmlns:a14="http://schemas.microsoft.com/office/drawing/2010/main" val="0"/>
              </a:ext>
            </a:extLst>
          </a:blip>
          <a:stretch>
            <a:fillRect/>
          </a:stretch>
        </p:blipFill>
        <p:spPr>
          <a:xfrm>
            <a:off x="4888891" y="3187226"/>
            <a:ext cx="838515" cy="760574"/>
          </a:xfrm>
          <a:prstGeom prst="rect">
            <a:avLst/>
          </a:prstGeom>
        </p:spPr>
      </p:pic>
      <p:pic>
        <p:nvPicPr>
          <p:cNvPr id="14" name="Picture 13"/>
          <p:cNvPicPr>
            <a:picLocks noChangeAspect="1"/>
          </p:cNvPicPr>
          <p:nvPr/>
        </p:nvPicPr>
        <p:blipFill>
          <a:blip r:embed="rId9" cstate="print">
            <a:clrChange>
              <a:clrFrom>
                <a:srgbClr val="FFFFFA"/>
              </a:clrFrom>
              <a:clrTo>
                <a:srgbClr val="FFFFFA">
                  <a:alpha val="0"/>
                </a:srgbClr>
              </a:clrTo>
            </a:clrChange>
            <a:extLst>
              <a:ext uri="{28A0092B-C50C-407E-A947-70E740481C1C}">
                <a14:useLocalDpi xmlns:a14="http://schemas.microsoft.com/office/drawing/2010/main" val="0"/>
              </a:ext>
            </a:extLst>
          </a:blip>
          <a:stretch>
            <a:fillRect/>
          </a:stretch>
        </p:blipFill>
        <p:spPr>
          <a:xfrm>
            <a:off x="468239" y="2987463"/>
            <a:ext cx="725633" cy="232130"/>
          </a:xfrm>
          <a:prstGeom prst="rect">
            <a:avLst/>
          </a:prstGeom>
        </p:spPr>
      </p:pic>
      <p:pic>
        <p:nvPicPr>
          <p:cNvPr id="15" name="Picture 14"/>
          <p:cNvPicPr>
            <a:picLocks noChangeAspect="1"/>
          </p:cNvPicPr>
          <p:nvPr/>
        </p:nvPicPr>
        <p:blipFill rotWithShape="1">
          <a:blip r:embed="rId10">
            <a:clrChange>
              <a:clrFrom>
                <a:srgbClr val="D1EFFF"/>
              </a:clrFrom>
              <a:clrTo>
                <a:srgbClr val="D1EFFF">
                  <a:alpha val="0"/>
                </a:srgbClr>
              </a:clrTo>
            </a:clrChange>
            <a:extLst>
              <a:ext uri="{28A0092B-C50C-407E-A947-70E740481C1C}">
                <a14:useLocalDpi xmlns:a14="http://schemas.microsoft.com/office/drawing/2010/main" val="0"/>
              </a:ext>
            </a:extLst>
          </a:blip>
          <a:srcRect l="10350" t="21448" r="7764" b="20801"/>
          <a:stretch/>
        </p:blipFill>
        <p:spPr>
          <a:xfrm>
            <a:off x="6271996" y="3147693"/>
            <a:ext cx="846571" cy="597056"/>
          </a:xfrm>
          <a:prstGeom prst="rect">
            <a:avLst/>
          </a:prstGeom>
        </p:spPr>
      </p:pic>
      <p:pic>
        <p:nvPicPr>
          <p:cNvPr id="16" name="Picture 15"/>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4931" y="4221088"/>
            <a:ext cx="544912" cy="544912"/>
          </a:xfrm>
          <a:prstGeom prst="rect">
            <a:avLst/>
          </a:prstGeom>
        </p:spPr>
      </p:pic>
      <p:pic>
        <p:nvPicPr>
          <p:cNvPr id="17" name="Picture 16"/>
          <p:cNvPicPr>
            <a:picLocks noChangeAspect="1"/>
          </p:cNvPicPr>
          <p:nvPr/>
        </p:nvPicPr>
        <p:blipFill rotWithShape="1">
          <a:blip r:embed="rId1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13805" t="18532" r="12930" b="50276"/>
          <a:stretch/>
        </p:blipFill>
        <p:spPr>
          <a:xfrm>
            <a:off x="7800448" y="1812701"/>
            <a:ext cx="797292" cy="339437"/>
          </a:xfrm>
          <a:prstGeom prst="rect">
            <a:avLst/>
          </a:prstGeom>
        </p:spPr>
      </p:pic>
      <p:grpSp>
        <p:nvGrpSpPr>
          <p:cNvPr id="18" name="Group 17"/>
          <p:cNvGrpSpPr/>
          <p:nvPr/>
        </p:nvGrpSpPr>
        <p:grpSpPr>
          <a:xfrm>
            <a:off x="1725018" y="3019571"/>
            <a:ext cx="968519" cy="640968"/>
            <a:chOff x="483909" y="3768072"/>
            <a:chExt cx="1237159" cy="926560"/>
          </a:xfrm>
        </p:grpSpPr>
        <p:pic>
          <p:nvPicPr>
            <p:cNvPr id="19" name="Picture 18"/>
            <p:cNvPicPr>
              <a:picLocks noChangeAspect="1"/>
            </p:cNvPicPr>
            <p:nvPr/>
          </p:nvPicPr>
          <p:blipFill rotWithShape="1">
            <a:blip r:embed="rId13" cstate="print">
              <a:clrChange>
                <a:clrFrom>
                  <a:srgbClr val="FAFAFA"/>
                </a:clrFrom>
                <a:clrTo>
                  <a:srgbClr val="FAFAFA">
                    <a:alpha val="0"/>
                  </a:srgbClr>
                </a:clrTo>
              </a:clrChange>
              <a:extLst>
                <a:ext uri="{28A0092B-C50C-407E-A947-70E740481C1C}">
                  <a14:useLocalDpi xmlns:a14="http://schemas.microsoft.com/office/drawing/2010/main" val="0"/>
                </a:ext>
              </a:extLst>
            </a:blip>
            <a:srcRect l="28138" t="14365" r="27433" b="17279"/>
            <a:stretch/>
          </p:blipFill>
          <p:spPr>
            <a:xfrm>
              <a:off x="873897" y="3768072"/>
              <a:ext cx="436029" cy="446410"/>
            </a:xfrm>
            <a:prstGeom prst="rect">
              <a:avLst/>
            </a:prstGeom>
          </p:spPr>
        </p:pic>
        <p:pic>
          <p:nvPicPr>
            <p:cNvPr id="20" name="Picture 19"/>
            <p:cNvPicPr>
              <a:picLocks noChangeAspect="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t="14541" b="28510"/>
            <a:stretch/>
          </p:blipFill>
          <p:spPr>
            <a:xfrm>
              <a:off x="483909" y="3990074"/>
              <a:ext cx="1237159" cy="704558"/>
            </a:xfrm>
            <a:prstGeom prst="rect">
              <a:avLst/>
            </a:prstGeom>
          </p:spPr>
        </p:pic>
      </p:grpSp>
      <p:sp>
        <p:nvSpPr>
          <p:cNvPr id="21" name="Rounded Rectangle 20"/>
          <p:cNvSpPr/>
          <p:nvPr/>
        </p:nvSpPr>
        <p:spPr>
          <a:xfrm>
            <a:off x="2030323" y="5349157"/>
            <a:ext cx="4939145" cy="8487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Requests for Condonation for not having met due dates for: </a:t>
            </a:r>
            <a:r>
              <a:rPr lang="en-US" sz="1050" b="1" dirty="0">
                <a:solidFill>
                  <a:schemeClr val="bg1"/>
                </a:solidFill>
              </a:rPr>
              <a:t>Contracting and Lodging</a:t>
            </a:r>
            <a:r>
              <a:rPr lang="en-US" sz="1050" b="1" dirty="0"/>
              <a:t>, </a:t>
            </a:r>
            <a:r>
              <a:rPr lang="en-US" sz="1050" b="1" dirty="0">
                <a:solidFill>
                  <a:srgbClr val="0070C0"/>
                </a:solidFill>
              </a:rPr>
              <a:t>Mid Year Review </a:t>
            </a:r>
            <a:r>
              <a:rPr lang="en-US" sz="1050" b="1" dirty="0"/>
              <a:t>and/or </a:t>
            </a:r>
            <a:r>
              <a:rPr lang="en-US" sz="1050" b="1" dirty="0">
                <a:solidFill>
                  <a:srgbClr val="FF0000"/>
                </a:solidFill>
              </a:rPr>
              <a:t>Annual Assessment </a:t>
            </a:r>
            <a:r>
              <a:rPr lang="en-US" sz="1050" b="1" dirty="0"/>
              <a:t>must to be submitted to MPSA within 30 days of the respective deadline.</a:t>
            </a:r>
          </a:p>
        </p:txBody>
      </p:sp>
      <p:pic>
        <p:nvPicPr>
          <p:cNvPr id="22" name="Picture 21"/>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5733" t="5528" r="6521" b="7274"/>
          <a:stretch/>
        </p:blipFill>
        <p:spPr>
          <a:xfrm>
            <a:off x="2223595" y="2987463"/>
            <a:ext cx="311369" cy="137731"/>
          </a:xfrm>
          <a:prstGeom prst="rect">
            <a:avLst/>
          </a:prstGeom>
        </p:spPr>
      </p:pic>
    </p:spTree>
    <p:extLst>
      <p:ext uri="{BB962C8B-B14F-4D97-AF65-F5344CB8AC3E}">
        <p14:creationId xmlns:p14="http://schemas.microsoft.com/office/powerpoint/2010/main" val="758269878"/>
      </p:ext>
    </p:extLst>
  </p:cSld>
  <p:clrMapOvr>
    <a:masterClrMapping/>
  </p:clrMapOvr>
  <mc:AlternateContent xmlns:mc="http://schemas.openxmlformats.org/markup-compatibility/2006" xmlns:p14="http://schemas.microsoft.com/office/powerpoint/2010/main">
    <mc:Choice Requires="p14">
      <p:transition spd="slow" p14:dur="2000" advTm="23288"/>
    </mc:Choice>
    <mc:Fallback xmlns="">
      <p:transition spd="slow" advTm="2328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4968552" cy="942454"/>
          </a:xfrm>
        </p:spPr>
        <p:txBody>
          <a:bodyPr>
            <a:normAutofit/>
          </a:bodyPr>
          <a:lstStyle/>
          <a:p>
            <a:r>
              <a:rPr lang="en-ZA" sz="3600" dirty="0" smtClean="0"/>
              <a:t>DPME/OTP Role</a:t>
            </a:r>
            <a:endParaRPr lang="en-ZA" sz="3600" dirty="0"/>
          </a:p>
        </p:txBody>
      </p:sp>
      <p:graphicFrame>
        <p:nvGraphicFramePr>
          <p:cNvPr id="4" name="Content Placeholder 3"/>
          <p:cNvGraphicFramePr>
            <a:graphicFrameLocks noGrp="1"/>
          </p:cNvGraphicFramePr>
          <p:nvPr>
            <p:ph idx="1"/>
          </p:nvPr>
        </p:nvGraphicFramePr>
        <p:xfrm>
          <a:off x="989512" y="1131094"/>
          <a:ext cx="8154488" cy="4752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62AAA1A3-262B-4979-8C18-306C3DA11E9E}" type="slidenum">
              <a:rPr lang="en-ZA" smtClean="0"/>
              <a:pPr/>
              <a:t>6</a:t>
            </a:fld>
            <a:endParaRPr lang="en-ZA" dirty="0"/>
          </a:p>
        </p:txBody>
      </p:sp>
      <p:sp>
        <p:nvSpPr>
          <p:cNvPr id="5" name="Right Arrow 4"/>
          <p:cNvSpPr/>
          <p:nvPr/>
        </p:nvSpPr>
        <p:spPr>
          <a:xfrm>
            <a:off x="5292080" y="3257513"/>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6" name="Right Arrow 5"/>
          <p:cNvSpPr/>
          <p:nvPr/>
        </p:nvSpPr>
        <p:spPr>
          <a:xfrm rot="2108160">
            <a:off x="4982358" y="4090639"/>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7" name="Right Arrow 6"/>
          <p:cNvSpPr/>
          <p:nvPr/>
        </p:nvSpPr>
        <p:spPr>
          <a:xfrm rot="12030650">
            <a:off x="4193843" y="2498295"/>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8" name="Right Arrow 7"/>
          <p:cNvSpPr/>
          <p:nvPr/>
        </p:nvSpPr>
        <p:spPr>
          <a:xfrm rot="10800000">
            <a:off x="3860304" y="3293368"/>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6403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7</a:t>
            </a:fld>
            <a:endParaRPr lang="en-ZA" dirty="0"/>
          </a:p>
        </p:txBody>
      </p:sp>
      <p:pic>
        <p:nvPicPr>
          <p:cNvPr id="5" name="Content Placeholder 4"/>
          <p:cNvPicPr>
            <a:picLocks noGrp="1"/>
          </p:cNvPicPr>
          <p:nvPr>
            <p:ph idx="1"/>
          </p:nvPr>
        </p:nvPicPr>
        <p:blipFill>
          <a:blip r:embed="rId2" cstate="print"/>
          <a:srcRect/>
          <a:stretch>
            <a:fillRect/>
          </a:stretch>
        </p:blipFill>
        <p:spPr bwMode="auto">
          <a:xfrm>
            <a:off x="2405062" y="1579563"/>
            <a:ext cx="4419600" cy="4419600"/>
          </a:xfrm>
          <a:prstGeom prst="rect">
            <a:avLst/>
          </a:prstGeom>
          <a:noFill/>
          <a:ln w="9525">
            <a:noFill/>
            <a:miter lim="800000"/>
            <a:headEnd/>
            <a:tailEnd/>
          </a:ln>
        </p:spPr>
      </p:pic>
      <p:sp>
        <p:nvSpPr>
          <p:cNvPr id="6" name="Title 1"/>
          <p:cNvSpPr>
            <a:spLocks noGrp="1"/>
          </p:cNvSpPr>
          <p:nvPr>
            <p:ph type="title"/>
          </p:nvPr>
        </p:nvSpPr>
        <p:spPr/>
        <p:txBody>
          <a:bodyPr/>
          <a:lstStyle/>
          <a:p>
            <a:pPr algn="ctr"/>
            <a:r>
              <a:rPr lang="en-ZA" sz="3200" b="1" cap="all" dirty="0"/>
              <a:t>Key Dimensions of PMDS for HOD</a:t>
            </a:r>
            <a:r>
              <a:rPr lang="en-ZA" sz="3200" b="1" dirty="0"/>
              <a:t>S</a:t>
            </a:r>
            <a:r>
              <a:rPr lang="en-ZA" sz="3200" b="1" cap="all" dirty="0"/>
              <a:t> </a:t>
            </a:r>
            <a:endParaRPr lang="en-ZA" sz="3200" dirty="0"/>
          </a:p>
        </p:txBody>
      </p:sp>
    </p:spTree>
    <p:extLst>
      <p:ext uri="{BB962C8B-B14F-4D97-AF65-F5344CB8AC3E}">
        <p14:creationId xmlns:p14="http://schemas.microsoft.com/office/powerpoint/2010/main" val="246217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712968" cy="939784"/>
          </a:xfrm>
        </p:spPr>
        <p:txBody>
          <a:bodyPr>
            <a:normAutofit/>
          </a:bodyPr>
          <a:lstStyle/>
          <a:p>
            <a:pPr algn="ctr"/>
            <a:r>
              <a:rPr lang="en-US" sz="2200" b="1" dirty="0"/>
              <a:t>Submission status of DGs/</a:t>
            </a:r>
            <a:r>
              <a:rPr lang="en-US" sz="2200" b="1" dirty="0" err="1"/>
              <a:t>HoDs</a:t>
            </a:r>
            <a:r>
              <a:rPr lang="en-US" sz="2200" b="1" dirty="0"/>
              <a:t> from national and provincial departments and CEOs from National Government components</a:t>
            </a:r>
            <a:endParaRPr lang="en-ZA"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942118"/>
              </p:ext>
            </p:extLst>
          </p:nvPr>
        </p:nvGraphicFramePr>
        <p:xfrm>
          <a:off x="575208" y="980728"/>
          <a:ext cx="7669200" cy="4899526"/>
        </p:xfrm>
        <a:graphic>
          <a:graphicData uri="http://schemas.openxmlformats.org/drawingml/2006/table">
            <a:tbl>
              <a:tblPr firstRow="1" bandRow="1">
                <a:tableStyleId>{00A15C55-8517-42AA-B614-E9B94910E393}</a:tableStyleId>
              </a:tblPr>
              <a:tblGrid>
                <a:gridCol w="7669200">
                  <a:extLst>
                    <a:ext uri="{9D8B030D-6E8A-4147-A177-3AD203B41FA5}">
                      <a16:colId xmlns:a16="http://schemas.microsoft.com/office/drawing/2014/main" val="1712108619"/>
                    </a:ext>
                  </a:extLst>
                </a:gridCol>
              </a:tblGrid>
              <a:tr h="320556">
                <a:tc>
                  <a:txBody>
                    <a:bodyPr/>
                    <a:lstStyle/>
                    <a:p>
                      <a:pPr algn="ctr"/>
                      <a:r>
                        <a:rPr lang="en-ZA" dirty="0" smtClean="0"/>
                        <a:t>2018/19</a:t>
                      </a:r>
                      <a:endParaRPr lang="en-ZA" dirty="0"/>
                    </a:p>
                  </a:txBody>
                  <a:tcPr/>
                </a:tc>
                <a:extLst>
                  <a:ext uri="{0D108BD9-81ED-4DB2-BD59-A6C34878D82A}">
                    <a16:rowId xmlns:a16="http://schemas.microsoft.com/office/drawing/2014/main" val="772563025"/>
                  </a:ext>
                </a:extLst>
              </a:tr>
              <a:tr h="1483942">
                <a:tc>
                  <a:txBody>
                    <a:bodyPr/>
                    <a:lstStyle/>
                    <a:p>
                      <a:pPr lvl="0" algn="l" defTabSz="533400" rtl="0">
                        <a:lnSpc>
                          <a:spcPct val="90000"/>
                        </a:lnSpc>
                        <a:spcBef>
                          <a:spcPct val="0"/>
                        </a:spcBef>
                        <a:spcAft>
                          <a:spcPct val="35000"/>
                        </a:spcAft>
                      </a:pPr>
                      <a:r>
                        <a:rPr lang="en-ZA" sz="1600" kern="1200" dirty="0" smtClean="0">
                          <a:latin typeface="Arial" panose="020B0604020202020204" pitchFamily="34" charset="0"/>
                          <a:cs typeface="Arial" panose="020B0604020202020204" pitchFamily="34" charset="0"/>
                        </a:rPr>
                        <a:t>There is a total of 165 DGs/</a:t>
                      </a:r>
                      <a:r>
                        <a:rPr lang="en-ZA" sz="1600" kern="1200" dirty="0" err="1" smtClean="0">
                          <a:latin typeface="Arial" panose="020B0604020202020204" pitchFamily="34" charset="0"/>
                          <a:cs typeface="Arial" panose="020B0604020202020204" pitchFamily="34" charset="0"/>
                        </a:rPr>
                        <a:t>HoDs</a:t>
                      </a:r>
                      <a:r>
                        <a:rPr lang="en-ZA" sz="1600" kern="1200" dirty="0" smtClean="0">
                          <a:latin typeface="Arial" panose="020B0604020202020204" pitchFamily="34" charset="0"/>
                          <a:cs typeface="Arial" panose="020B0604020202020204" pitchFamily="34" charset="0"/>
                        </a:rPr>
                        <a:t> from National Departments, National Government components and Provincial Departments:</a:t>
                      </a:r>
                    </a:p>
                    <a:p>
                      <a:pPr marL="114300" lvl="1" indent="-114300" algn="l" defTabSz="533400" rtl="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30 of which are Acting DGs/</a:t>
                      </a:r>
                      <a:r>
                        <a:rPr lang="en-ZA" sz="1600" kern="1200" dirty="0" err="1" smtClean="0">
                          <a:latin typeface="Arial" panose="020B0604020202020204" pitchFamily="34" charset="0"/>
                          <a:cs typeface="Arial" panose="020B0604020202020204" pitchFamily="34" charset="0"/>
                        </a:rPr>
                        <a:t>HoDs</a:t>
                      </a:r>
                      <a:endParaRPr lang="en-ZA" sz="1600" kern="1200" dirty="0" smtClean="0">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1 Newly appointed DG</a:t>
                      </a:r>
                    </a:p>
                    <a:p>
                      <a:pPr marL="114300" lvl="1" indent="-114300" algn="l" defTabSz="533400" rtl="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1 DG/</a:t>
                      </a:r>
                      <a:r>
                        <a:rPr lang="en-ZA" sz="1600" kern="1200" dirty="0" err="1" smtClean="0">
                          <a:latin typeface="Arial" panose="020B0604020202020204" pitchFamily="34" charset="0"/>
                          <a:cs typeface="Arial" panose="020B0604020202020204" pitchFamily="34" charset="0"/>
                        </a:rPr>
                        <a:t>HoD</a:t>
                      </a:r>
                      <a:r>
                        <a:rPr lang="en-ZA" sz="1600" kern="1200" dirty="0" smtClean="0">
                          <a:latin typeface="Arial" panose="020B0604020202020204" pitchFamily="34" charset="0"/>
                          <a:cs typeface="Arial" panose="020B0604020202020204" pitchFamily="34" charset="0"/>
                        </a:rPr>
                        <a:t> is on suspension</a:t>
                      </a:r>
                    </a:p>
                  </a:txBody>
                  <a:tcPr/>
                </a:tc>
                <a:extLst>
                  <a:ext uri="{0D108BD9-81ED-4DB2-BD59-A6C34878D82A}">
                    <a16:rowId xmlns:a16="http://schemas.microsoft.com/office/drawing/2014/main" val="219418798"/>
                  </a:ext>
                </a:extLst>
              </a:tr>
              <a:tr h="836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dk1"/>
                          </a:solidFill>
                          <a:latin typeface="Arial" panose="020B0604020202020204" pitchFamily="34" charset="0"/>
                          <a:ea typeface="+mn-ea"/>
                          <a:cs typeface="Arial" panose="020B0604020202020204" pitchFamily="34" charset="0"/>
                        </a:rPr>
                        <a:t>From the 165 DGs/</a:t>
                      </a:r>
                      <a:r>
                        <a:rPr kumimoji="0" lang="en-ZA" sz="1600" kern="1200" dirty="0" err="1" smtClean="0">
                          <a:solidFill>
                            <a:schemeClr val="dk1"/>
                          </a:solidFill>
                          <a:latin typeface="Arial" panose="020B0604020202020204" pitchFamily="34" charset="0"/>
                          <a:ea typeface="+mn-ea"/>
                          <a:cs typeface="Arial" panose="020B0604020202020204" pitchFamily="34" charset="0"/>
                        </a:rPr>
                        <a:t>HoDs</a:t>
                      </a:r>
                      <a:r>
                        <a:rPr kumimoji="0" lang="en-ZA" sz="1600" kern="1200" dirty="0" smtClean="0">
                          <a:solidFill>
                            <a:schemeClr val="dk1"/>
                          </a:solidFill>
                          <a:latin typeface="Arial" panose="020B0604020202020204" pitchFamily="34" charset="0"/>
                          <a:ea typeface="+mn-ea"/>
                          <a:cs typeface="Arial" panose="020B0604020202020204" pitchFamily="34" charset="0"/>
                        </a:rPr>
                        <a:t>, there were 133 qualifying DGs/</a:t>
                      </a:r>
                      <a:r>
                        <a:rPr kumimoji="0" lang="en-ZA" sz="1600" kern="1200" dirty="0" err="1" smtClean="0">
                          <a:solidFill>
                            <a:schemeClr val="dk1"/>
                          </a:solidFill>
                          <a:latin typeface="Arial" panose="020B0604020202020204" pitchFamily="34" charset="0"/>
                          <a:ea typeface="+mn-ea"/>
                          <a:cs typeface="Arial" panose="020B0604020202020204" pitchFamily="34" charset="0"/>
                        </a:rPr>
                        <a:t>HoDs</a:t>
                      </a:r>
                      <a:r>
                        <a:rPr kumimoji="0" lang="en-ZA" sz="1600" kern="1200" dirty="0" smtClean="0">
                          <a:solidFill>
                            <a:schemeClr val="dk1"/>
                          </a:solidFill>
                          <a:latin typeface="Arial" panose="020B0604020202020204" pitchFamily="34" charset="0"/>
                          <a:ea typeface="+mn-ea"/>
                          <a:cs typeface="Arial" panose="020B0604020202020204" pitchFamily="34" charset="0"/>
                        </a:rPr>
                        <a:t> as at 31 July 2018 </a:t>
                      </a:r>
                    </a:p>
                  </a:txBody>
                  <a:tcPr/>
                </a:tc>
                <a:extLst>
                  <a:ext uri="{0D108BD9-81ED-4DB2-BD59-A6C34878D82A}">
                    <a16:rowId xmlns:a16="http://schemas.microsoft.com/office/drawing/2014/main" val="1937602045"/>
                  </a:ext>
                </a:extLst>
              </a:tr>
              <a:tr h="553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Arial" panose="020B0604020202020204" pitchFamily="34" charset="0"/>
                          <a:ea typeface="+mn-ea"/>
                          <a:cs typeface="Arial" panose="020B0604020202020204" pitchFamily="34" charset="0"/>
                        </a:rPr>
                        <a:t>100 DGs/</a:t>
                      </a:r>
                      <a:r>
                        <a:rPr kumimoji="0" lang="en-US" sz="1600" kern="1200" dirty="0" err="1" smtClean="0">
                          <a:solidFill>
                            <a:schemeClr val="dk1"/>
                          </a:solidFill>
                          <a:latin typeface="Arial" panose="020B0604020202020204" pitchFamily="34" charset="0"/>
                          <a:ea typeface="+mn-ea"/>
                          <a:cs typeface="Arial" panose="020B0604020202020204" pitchFamily="34" charset="0"/>
                        </a:rPr>
                        <a:t>HoDs</a:t>
                      </a:r>
                      <a:r>
                        <a:rPr kumimoji="0" lang="en-US" sz="1600" kern="1200" dirty="0" smtClean="0">
                          <a:solidFill>
                            <a:schemeClr val="dk1"/>
                          </a:solidFill>
                          <a:latin typeface="Arial" panose="020B0604020202020204" pitchFamily="34" charset="0"/>
                          <a:ea typeface="+mn-ea"/>
                          <a:cs typeface="Arial" panose="020B0604020202020204" pitchFamily="34" charset="0"/>
                        </a:rPr>
                        <a:t> submitted on time</a:t>
                      </a:r>
                    </a:p>
                  </a:txBody>
                  <a:tcPr/>
                </a:tc>
                <a:extLst>
                  <a:ext uri="{0D108BD9-81ED-4DB2-BD59-A6C34878D82A}">
                    <a16:rowId xmlns:a16="http://schemas.microsoft.com/office/drawing/2014/main" val="2197037092"/>
                  </a:ext>
                </a:extLst>
              </a:tr>
              <a:tr h="553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Arial" panose="020B0604020202020204" pitchFamily="34" charset="0"/>
                          <a:cs typeface="Arial" panose="020B0604020202020204" pitchFamily="34" charset="0"/>
                        </a:rPr>
                        <a:t>27 DGs/</a:t>
                      </a:r>
                      <a:r>
                        <a:rPr lang="en-US" sz="1600" kern="1200" dirty="0" err="1" smtClean="0">
                          <a:latin typeface="Arial" panose="020B0604020202020204" pitchFamily="34" charset="0"/>
                          <a:cs typeface="Arial" panose="020B0604020202020204" pitchFamily="34" charset="0"/>
                        </a:rPr>
                        <a:t>HoDs</a:t>
                      </a:r>
                      <a:r>
                        <a:rPr lang="en-US" sz="1600" kern="1200" dirty="0" smtClean="0">
                          <a:latin typeface="Arial" panose="020B0604020202020204" pitchFamily="34" charset="0"/>
                          <a:cs typeface="Arial" panose="020B0604020202020204" pitchFamily="34" charset="0"/>
                        </a:rPr>
                        <a:t> submitted late</a:t>
                      </a:r>
                    </a:p>
                  </a:txBody>
                  <a:tcPr/>
                </a:tc>
                <a:extLst>
                  <a:ext uri="{0D108BD9-81ED-4DB2-BD59-A6C34878D82A}">
                    <a16:rowId xmlns:a16="http://schemas.microsoft.com/office/drawing/2014/main" val="712023431"/>
                  </a:ext>
                </a:extLst>
              </a:tr>
              <a:tr h="553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Arial" panose="020B0604020202020204" pitchFamily="34" charset="0"/>
                          <a:cs typeface="Arial" panose="020B0604020202020204" pitchFamily="34" charset="0"/>
                        </a:rPr>
                        <a:t>3 DGs/</a:t>
                      </a:r>
                      <a:r>
                        <a:rPr lang="en-US" sz="1600" kern="1200" dirty="0" err="1" smtClean="0">
                          <a:latin typeface="Arial" panose="020B0604020202020204" pitchFamily="34" charset="0"/>
                          <a:cs typeface="Arial" panose="020B0604020202020204" pitchFamily="34" charset="0"/>
                        </a:rPr>
                        <a:t>HoDs</a:t>
                      </a:r>
                      <a:r>
                        <a:rPr lang="en-US" sz="1600" kern="1200" dirty="0" smtClean="0">
                          <a:latin typeface="Arial" panose="020B0604020202020204" pitchFamily="34" charset="0"/>
                          <a:cs typeface="Arial" panose="020B0604020202020204" pitchFamily="34" charset="0"/>
                        </a:rPr>
                        <a:t> did not submit their PAs</a:t>
                      </a:r>
                    </a:p>
                  </a:txBody>
                  <a:tcPr/>
                </a:tc>
                <a:extLst>
                  <a:ext uri="{0D108BD9-81ED-4DB2-BD59-A6C34878D82A}">
                    <a16:rowId xmlns:a16="http://schemas.microsoft.com/office/drawing/2014/main" val="1195991131"/>
                  </a:ext>
                </a:extLst>
              </a:tr>
              <a:tr h="553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Arial" panose="020B0604020202020204" pitchFamily="34" charset="0"/>
                          <a:ea typeface="+mn-ea"/>
                          <a:cs typeface="Arial" panose="020B0604020202020204" pitchFamily="34" charset="0"/>
                        </a:rPr>
                        <a:t>4 DGs/</a:t>
                      </a:r>
                      <a:r>
                        <a:rPr kumimoji="0" lang="en-US" sz="1600" kern="1200" dirty="0" err="1" smtClean="0">
                          <a:solidFill>
                            <a:schemeClr val="dk1"/>
                          </a:solidFill>
                          <a:latin typeface="Arial" panose="020B0604020202020204" pitchFamily="34" charset="0"/>
                          <a:ea typeface="+mn-ea"/>
                          <a:cs typeface="Arial" panose="020B0604020202020204" pitchFamily="34" charset="0"/>
                        </a:rPr>
                        <a:t>HoDs</a:t>
                      </a:r>
                      <a:r>
                        <a:rPr kumimoji="0" lang="en-US" sz="1600" kern="1200" dirty="0" smtClean="0">
                          <a:solidFill>
                            <a:schemeClr val="dk1"/>
                          </a:solidFill>
                          <a:latin typeface="Arial" panose="020B0604020202020204" pitchFamily="34" charset="0"/>
                          <a:ea typeface="+mn-ea"/>
                          <a:cs typeface="Arial" panose="020B0604020202020204" pitchFamily="34" charset="0"/>
                        </a:rPr>
                        <a:t> submitted unsigned PAs </a:t>
                      </a:r>
                    </a:p>
                  </a:txBody>
                  <a:tcPr/>
                </a:tc>
                <a:extLst>
                  <a:ext uri="{0D108BD9-81ED-4DB2-BD59-A6C34878D82A}">
                    <a16:rowId xmlns:a16="http://schemas.microsoft.com/office/drawing/2014/main" val="3456200095"/>
                  </a:ext>
                </a:extLst>
              </a:tr>
            </a:tbl>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8</a:t>
            </a:fld>
            <a:endParaRPr lang="en-ZA" dirty="0"/>
          </a:p>
        </p:txBody>
      </p:sp>
    </p:spTree>
    <p:extLst>
      <p:ext uri="{BB962C8B-B14F-4D97-AF65-F5344CB8AC3E}">
        <p14:creationId xmlns:p14="http://schemas.microsoft.com/office/powerpoint/2010/main" val="661975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Status of performance agreements received for </a:t>
            </a:r>
            <a:r>
              <a:rPr lang="en-US" sz="2800" b="1" dirty="0" smtClean="0"/>
              <a:t>2018/19 </a:t>
            </a:r>
            <a:r>
              <a:rPr lang="en-US" sz="2800" b="1" dirty="0"/>
              <a:t>performance cycle</a:t>
            </a:r>
            <a:endParaRPr lang="en-ZA" sz="28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9</a:t>
            </a:fld>
            <a:endParaRPr lang="en-ZA" dirty="0"/>
          </a:p>
        </p:txBody>
      </p:sp>
      <p:graphicFrame>
        <p:nvGraphicFramePr>
          <p:cNvPr id="5" name="Chart 4"/>
          <p:cNvGraphicFramePr>
            <a:graphicFrameLocks/>
          </p:cNvGraphicFramePr>
          <p:nvPr>
            <p:extLst>
              <p:ext uri="{D42A27DB-BD31-4B8C-83A1-F6EECF244321}">
                <p14:modId xmlns:p14="http://schemas.microsoft.com/office/powerpoint/2010/main" val="1998998056"/>
              </p:ext>
            </p:extLst>
          </p:nvPr>
        </p:nvGraphicFramePr>
        <p:xfrm>
          <a:off x="539552" y="1268760"/>
          <a:ext cx="7704856"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269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01C80929617446A548DA57D3E39F5E" ma:contentTypeVersion="0" ma:contentTypeDescription="Create a new document." ma:contentTypeScope="" ma:versionID="87735470b9e028ab23c4679e0267b3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2097B2-BE79-48E4-9AA7-4791446820EA}">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4BE6108B-281E-488A-9AF3-50133F4F0BE1}">
  <ds:schemaRefs>
    <ds:schemaRef ds:uri="http://schemas.microsoft.com/sharepoint/v3/contenttype/forms"/>
  </ds:schemaRefs>
</ds:datastoreItem>
</file>

<file path=customXml/itemProps3.xml><?xml version="1.0" encoding="utf-8"?>
<ds:datastoreItem xmlns:ds="http://schemas.openxmlformats.org/officeDocument/2006/customXml" ds:itemID="{DE60612E-5EC5-4891-9812-D39103BDE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6287</TotalTime>
  <Words>1604</Words>
  <Application>Microsoft Office PowerPoint</Application>
  <PresentationFormat>On-screen Show (4:3)</PresentationFormat>
  <Paragraphs>341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Georgia</vt:lpstr>
      <vt:lpstr>Times New Roman</vt:lpstr>
      <vt:lpstr>Trebuchet MS</vt:lpstr>
      <vt:lpstr>Wingdings</vt:lpstr>
      <vt:lpstr>Wingdings 2</vt:lpstr>
      <vt:lpstr>1_Solstice</vt:lpstr>
      <vt:lpstr>PowerPoint Presentation</vt:lpstr>
      <vt:lpstr>HOD PMDS PRIOR TO 2018</vt:lpstr>
      <vt:lpstr>HOD PMDS PRIOR TO 2018 (cont)</vt:lpstr>
      <vt:lpstr>INTRODUCTION TO NEW HOD PMDS</vt:lpstr>
      <vt:lpstr>PowerPoint Presentation</vt:lpstr>
      <vt:lpstr>DPME/OTP Role</vt:lpstr>
      <vt:lpstr>Key Dimensions of PMDS for HODS </vt:lpstr>
      <vt:lpstr>Submission status of DGs/HoDs from national and provincial departments and CEOs from National Government components</vt:lpstr>
      <vt:lpstr>Status of performance agreements received for 2018/19 performance cycle</vt:lpstr>
      <vt:lpstr>Due date for 2019/20 performance agreements</vt:lpstr>
      <vt:lpstr>Midterm review</vt:lpstr>
      <vt:lpstr>Status on the submission of 2018/19 midterm reviews</vt:lpstr>
      <vt:lpstr>Status on the submission of 2018/19 midterm reviews</vt:lpstr>
      <vt:lpstr>Annual Performance Assessment </vt:lpstr>
      <vt:lpstr>Important due dates for HoD PMDS</vt:lpstr>
      <vt:lpstr>Annual Evaluations </vt:lpstr>
      <vt:lpstr>Outcomes of Evaluation </vt:lpstr>
      <vt:lpstr>Reflections</vt:lpstr>
      <vt:lpstr>Reflections continued ….</vt:lpstr>
      <vt:lpstr>Conclusion </vt:lpstr>
      <vt:lpstr>PowerPoint Presentation</vt:lpstr>
    </vt:vector>
  </TitlesOfParts>
  <Company>SA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Pieter@dpme.gov.za</dc:creator>
  <cp:lastModifiedBy>Masixole Zibeko</cp:lastModifiedBy>
  <cp:revision>499</cp:revision>
  <cp:lastPrinted>2019-09-10T07:22:19Z</cp:lastPrinted>
  <dcterms:created xsi:type="dcterms:W3CDTF">2010-04-21T14:27:00Z</dcterms:created>
  <dcterms:modified xsi:type="dcterms:W3CDTF">2019-09-16T10:43:16Z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0x0101005301C80929617446A548DA57D3E39F5E</vt:lpwstr>
  </property>
</Properties>
</file>