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396" r:id="rId4"/>
    <p:sldId id="263" r:id="rId5"/>
    <p:sldId id="394" r:id="rId6"/>
    <p:sldId id="395" r:id="rId7"/>
    <p:sldId id="39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showGuides="1">
      <p:cViewPr varScale="1">
        <p:scale>
          <a:sx n="76" d="100"/>
          <a:sy n="76" d="100"/>
        </p:scale>
        <p:origin x="-65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4F217-BE5A-446F-AAB6-2FDB0B92A802}" type="datetimeFigureOut">
              <a:rPr lang="en-ZA" smtClean="0"/>
              <a:pPr/>
              <a:t>2019/09/19</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EF48B-1B2C-4503-9FE2-9DA4DC66128D}" type="slidenum">
              <a:rPr lang="en-ZA" smtClean="0"/>
              <a:pPr/>
              <a:t>‹#›</a:t>
            </a:fld>
            <a:endParaRPr lang="en-ZA"/>
          </a:p>
        </p:txBody>
      </p:sp>
    </p:spTree>
    <p:extLst>
      <p:ext uri="{BB962C8B-B14F-4D97-AF65-F5344CB8AC3E}">
        <p14:creationId xmlns:p14="http://schemas.microsoft.com/office/powerpoint/2010/main" xmlns="" val="118623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59EF48B-1B2C-4503-9FE2-9DA4DC66128D}" type="slidenum">
              <a:rPr lang="en-ZA" smtClean="0"/>
              <a:pPr/>
              <a:t>2</a:t>
            </a:fld>
            <a:endParaRPr lang="en-ZA"/>
          </a:p>
        </p:txBody>
      </p:sp>
    </p:spTree>
    <p:extLst>
      <p:ext uri="{BB962C8B-B14F-4D97-AF65-F5344CB8AC3E}">
        <p14:creationId xmlns:p14="http://schemas.microsoft.com/office/powerpoint/2010/main" xmlns="" val="52241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9300" indent="-223838">
              <a:spcBef>
                <a:spcPct val="30000"/>
              </a:spcBef>
              <a:defRPr sz="1200">
                <a:solidFill>
                  <a:schemeClr val="tx1"/>
                </a:solidFill>
                <a:latin typeface="Calibri" panose="020F0502020204030204" pitchFamily="34" charset="0"/>
              </a:defRPr>
            </a:lvl5pPr>
            <a:lvl6pPr marL="2476500" indent="-223838" eaLnBrk="0" fontAlgn="base" hangingPunct="0">
              <a:spcBef>
                <a:spcPct val="30000"/>
              </a:spcBef>
              <a:spcAft>
                <a:spcPct val="0"/>
              </a:spcAft>
              <a:defRPr sz="1200">
                <a:solidFill>
                  <a:schemeClr val="tx1"/>
                </a:solidFill>
                <a:latin typeface="Calibri" panose="020F0502020204030204" pitchFamily="34" charset="0"/>
              </a:defRPr>
            </a:lvl6pPr>
            <a:lvl7pPr marL="2933700" indent="-223838" eaLnBrk="0" fontAlgn="base" hangingPunct="0">
              <a:spcBef>
                <a:spcPct val="30000"/>
              </a:spcBef>
              <a:spcAft>
                <a:spcPct val="0"/>
              </a:spcAft>
              <a:defRPr sz="1200">
                <a:solidFill>
                  <a:schemeClr val="tx1"/>
                </a:solidFill>
                <a:latin typeface="Calibri" panose="020F0502020204030204" pitchFamily="34" charset="0"/>
              </a:defRPr>
            </a:lvl7pPr>
            <a:lvl8pPr marL="3390900" indent="-223838" eaLnBrk="0" fontAlgn="base" hangingPunct="0">
              <a:spcBef>
                <a:spcPct val="30000"/>
              </a:spcBef>
              <a:spcAft>
                <a:spcPct val="0"/>
              </a:spcAft>
              <a:defRPr sz="1200">
                <a:solidFill>
                  <a:schemeClr val="tx1"/>
                </a:solidFill>
                <a:latin typeface="Calibri" panose="020F0502020204030204" pitchFamily="34" charset="0"/>
              </a:defRPr>
            </a:lvl8pPr>
            <a:lvl9pPr marL="3848100"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C90125-B3D2-468B-9A32-C0D51A2D8783}" type="slidenum">
              <a:rPr lang="en-ZA" altLang="en-US" smtClean="0"/>
              <a:pPr>
                <a:spcBef>
                  <a:spcPct val="0"/>
                </a:spcBef>
              </a:pPr>
              <a:t>3</a:t>
            </a:fld>
            <a:endParaRPr lang="en-ZA" altLang="en-US" smtClean="0"/>
          </a:p>
        </p:txBody>
      </p:sp>
    </p:spTree>
    <p:extLst>
      <p:ext uri="{BB962C8B-B14F-4D97-AF65-F5344CB8AC3E}">
        <p14:creationId xmlns:p14="http://schemas.microsoft.com/office/powerpoint/2010/main" xmlns="" val="2405200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59EF48B-1B2C-4503-9FE2-9DA4DC66128D}" type="slidenum">
              <a:rPr lang="en-ZA" smtClean="0"/>
              <a:pPr/>
              <a:t>7</a:t>
            </a:fld>
            <a:endParaRPr lang="en-ZA"/>
          </a:p>
        </p:txBody>
      </p:sp>
    </p:spTree>
    <p:extLst>
      <p:ext uri="{BB962C8B-B14F-4D97-AF65-F5344CB8AC3E}">
        <p14:creationId xmlns:p14="http://schemas.microsoft.com/office/powerpoint/2010/main" xmlns="" val="1766540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p:cNvPicPr>
          <p:nvPr/>
        </p:nvPicPr>
        <p:blipFill>
          <a:blip r:embed="rId2" cstate="print">
            <a:extLst>
              <a:ext uri="{28A0092B-C50C-407E-A947-70E740481C1C}">
                <a14:useLocalDpi xmlns:a14="http://schemas.microsoft.com/office/drawing/2010/main" xmlns="" val="0"/>
              </a:ext>
            </a:extLst>
          </a:blip>
          <a:srcRect l="2107" r="1913"/>
          <a:stretch>
            <a:fillRect/>
          </a:stretch>
        </p:blipFill>
        <p:spPr bwMode="auto">
          <a:xfrm>
            <a:off x="63500" y="2020888"/>
            <a:ext cx="12071350" cy="108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4400" y="3108326"/>
            <a:ext cx="10363200" cy="1470025"/>
          </a:xfrm>
        </p:spPr>
        <p:txBody>
          <a:bodyPr>
            <a:normAutofit/>
          </a:bodyPr>
          <a:lstStyle>
            <a:lvl1pPr>
              <a:defRPr sz="3200">
                <a:solidFill>
                  <a:schemeClr val="accent6">
                    <a:lumMod val="50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828800" y="4745421"/>
            <a:ext cx="8534400" cy="893379"/>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722FD179-7449-43B5-AADF-35ED38BCE690}" type="datetime1">
              <a:rPr lang="en-ZA" smtClean="0"/>
              <a:pPr>
                <a:defRPr/>
              </a:pPr>
              <a:t>2019/09/19</a:t>
            </a:fld>
            <a:endParaRPr lang="en-ZA"/>
          </a:p>
        </p:txBody>
      </p:sp>
      <p:sp>
        <p:nvSpPr>
          <p:cNvPr id="6" name="Footer Placeholder 4"/>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7" name="Slide Number Placeholder 5"/>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5FB0176D-8372-4C8F-9AA9-F7E28C0234E4}" type="slidenum">
              <a:rPr lang="en-ZA"/>
              <a:pPr>
                <a:defRPr/>
              </a:pPr>
              <a:t>‹#›</a:t>
            </a:fld>
            <a:endParaRPr lang="en-ZA"/>
          </a:p>
        </p:txBody>
      </p:sp>
    </p:spTree>
    <p:extLst>
      <p:ext uri="{BB962C8B-B14F-4D97-AF65-F5344CB8AC3E}">
        <p14:creationId xmlns:p14="http://schemas.microsoft.com/office/powerpoint/2010/main" xmlns="" val="110344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BD7FD119-6F93-483B-9078-66ADF8DCC24F}" type="datetime1">
              <a:rPr lang="en-ZA" smtClean="0"/>
              <a:pPr>
                <a:defRPr/>
              </a:pPr>
              <a:t>2019/09/19</a:t>
            </a:fld>
            <a:endParaRPr lang="en-Z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437ADCA5-19B5-478A-B44C-85930378E37B}" type="slidenum">
              <a:rPr lang="en-ZA"/>
              <a:pPr>
                <a:defRPr/>
              </a:pPr>
              <a:t>‹#›</a:t>
            </a:fld>
            <a:endParaRPr lang="en-ZA"/>
          </a:p>
        </p:txBody>
      </p:sp>
    </p:spTree>
    <p:extLst>
      <p:ext uri="{BB962C8B-B14F-4D97-AF65-F5344CB8AC3E}">
        <p14:creationId xmlns:p14="http://schemas.microsoft.com/office/powerpoint/2010/main" xmlns="" val="153043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CFAE484-4FF0-47FE-B612-54556F19C416}" type="datetime1">
              <a:rPr lang="en-ZA" smtClean="0"/>
              <a:pPr>
                <a:defRPr/>
              </a:pPr>
              <a:t>2019/09/19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4AC421A-A1A3-46AB-B1B1-B04F16EDEFA4}" type="slidenum">
              <a:rPr lang="en-US"/>
              <a:pPr>
                <a:defRPr/>
              </a:pPr>
              <a:t>‹#›</a:t>
            </a:fld>
            <a:endParaRPr lang="en-US"/>
          </a:p>
        </p:txBody>
      </p:sp>
    </p:spTree>
    <p:extLst>
      <p:ext uri="{BB962C8B-B14F-4D97-AF65-F5344CB8AC3E}">
        <p14:creationId xmlns:p14="http://schemas.microsoft.com/office/powerpoint/2010/main" xmlns="" val="552692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35" name="Shape 35"/>
          <p:cNvSpPr>
            <a:spLocks noGrp="1"/>
          </p:cNvSpPr>
          <p:nvPr>
            <p:ph type="title"/>
          </p:nvPr>
        </p:nvSpPr>
        <p:spPr>
          <a:xfrm>
            <a:off x="609600" y="274640"/>
            <a:ext cx="10972800" cy="628472"/>
          </a:xfrm>
          <a:prstGeom prst="rect">
            <a:avLst/>
          </a:prstGeom>
        </p:spPr>
        <p:txBody>
          <a:bodyPr anchor="t">
            <a:normAutofit/>
          </a:bodyPr>
          <a:lstStyle/>
          <a:p>
            <a:r>
              <a:t>Title Text</a:t>
            </a:r>
          </a:p>
        </p:txBody>
      </p:sp>
      <p:sp>
        <p:nvSpPr>
          <p:cNvPr id="36" name="Shape 36"/>
          <p:cNvSpPr>
            <a:spLocks noGrp="1"/>
          </p:cNvSpPr>
          <p:nvPr>
            <p:ph type="body" idx="1"/>
          </p:nvPr>
        </p:nvSpPr>
        <p:spPr>
          <a:xfrm>
            <a:off x="609600" y="1016001"/>
            <a:ext cx="10972800" cy="5110164"/>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 name="Shape 37"/>
          <p:cNvSpPr>
            <a:spLocks noGrp="1"/>
          </p:cNvSpPr>
          <p:nvPr>
            <p:ph type="sldNum" sz="quarter" idx="10"/>
          </p:nvPr>
        </p:nvSpPr>
        <p:spPr>
          <a:xfrm>
            <a:off x="11231563" y="6403975"/>
            <a:ext cx="350837" cy="269875"/>
          </a:xfrm>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6E78C980-05F9-4898-A0A3-89D62FDBD7F6}" type="slidenum">
              <a:rPr lang="en-US" altLang="en-US"/>
              <a:pPr>
                <a:defRPr/>
              </a:pPr>
              <a:t>‹#›</a:t>
            </a:fld>
            <a:endParaRPr lang="en-US" altLang="en-US"/>
          </a:p>
        </p:txBody>
      </p:sp>
    </p:spTree>
    <p:extLst>
      <p:ext uri="{BB962C8B-B14F-4D97-AF65-F5344CB8AC3E}">
        <p14:creationId xmlns:p14="http://schemas.microsoft.com/office/powerpoint/2010/main" xmlns="" val="367361195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a:xfrm>
            <a:off x="609600" y="1084845"/>
            <a:ext cx="10972800" cy="2367804"/>
          </a:xfrm>
        </p:spPr>
        <p:txBody>
          <a:bodyPr/>
          <a:lstStyle>
            <a:lvl1pPr algn="just">
              <a:defRPr sz="1600"/>
            </a:lvl1pPr>
            <a:lvl2pPr algn="just">
              <a:defRPr sz="1400"/>
            </a:lvl2pPr>
            <a:lvl3pPr algn="just">
              <a:defRPr sz="12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2"/>
          <p:cNvSpPr>
            <a:spLocks noGrp="1"/>
          </p:cNvSpPr>
          <p:nvPr>
            <p:ph idx="13"/>
          </p:nvPr>
        </p:nvSpPr>
        <p:spPr>
          <a:xfrm>
            <a:off x="609600" y="3767959"/>
            <a:ext cx="10972800" cy="2358204"/>
          </a:xfrm>
        </p:spPr>
        <p:txBody>
          <a:bodyPr/>
          <a:lstStyle>
            <a:lvl1pPr algn="just">
              <a:defRPr sz="1600"/>
            </a:lvl1pPr>
            <a:lvl2pPr algn="just">
              <a:defRPr sz="1400"/>
            </a:lvl2pPr>
            <a:lvl3pPr algn="just">
              <a:defRPr sz="12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3"/>
          <p:cNvSpPr>
            <a:spLocks noGrp="1"/>
          </p:cNvSpPr>
          <p:nvPr>
            <p:ph type="dt" sz="half" idx="14"/>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F27E5357-92E9-4CCB-85BC-784B0EBFE9D6}" type="datetime1">
              <a:rPr lang="en-ZA" smtClean="0"/>
              <a:pPr>
                <a:defRPr/>
              </a:pPr>
              <a:t>2019/09/19</a:t>
            </a:fld>
            <a:endParaRPr lang="en-ZA"/>
          </a:p>
        </p:txBody>
      </p:sp>
      <p:sp>
        <p:nvSpPr>
          <p:cNvPr id="6" name="Footer Placeholder 4"/>
          <p:cNvSpPr>
            <a:spLocks noGrp="1"/>
          </p:cNvSpPr>
          <p:nvPr>
            <p:ph type="ftr" sz="quarter" idx="15"/>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8" name="Slide Number Placeholder 5"/>
          <p:cNvSpPr>
            <a:spLocks noGrp="1"/>
          </p:cNvSpPr>
          <p:nvPr>
            <p:ph type="sldNum" sz="quarter" idx="16"/>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1A46B9F-5772-403F-83AD-12DF80898DF2}" type="slidenum">
              <a:rPr lang="en-ZA"/>
              <a:pPr>
                <a:defRPr/>
              </a:pPr>
              <a:t>‹#›</a:t>
            </a:fld>
            <a:endParaRPr lang="en-ZA"/>
          </a:p>
        </p:txBody>
      </p:sp>
    </p:spTree>
    <p:extLst>
      <p:ext uri="{BB962C8B-B14F-4D97-AF65-F5344CB8AC3E}">
        <p14:creationId xmlns:p14="http://schemas.microsoft.com/office/powerpoint/2010/main" xmlns="" val="73934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Content Placeholder 2"/>
          <p:cNvSpPr>
            <a:spLocks noGrp="1"/>
          </p:cNvSpPr>
          <p:nvPr>
            <p:ph idx="1"/>
          </p:nvPr>
        </p:nvSpPr>
        <p:spPr>
          <a:xfrm>
            <a:off x="609600" y="1145219"/>
            <a:ext cx="10972800" cy="4838332"/>
          </a:xfrm>
        </p:spPr>
        <p:txBody>
          <a:bodyPr>
            <a:normAutofit/>
          </a:bodyPr>
          <a:lstStyle>
            <a:lvl1pPr algn="just">
              <a:defRPr sz="2400"/>
            </a:lvl1pPr>
            <a:lvl2pPr algn="just">
              <a:defRPr sz="2000"/>
            </a:lvl2pPr>
            <a:lvl3pPr algn="just">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2"/>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6D86F296-E2F7-4F4F-B109-E153FC594EE7}" type="datetime1">
              <a:rPr lang="en-ZA" smtClean="0"/>
              <a:pPr>
                <a:defRPr/>
              </a:pPr>
              <a:t>2019/09/19</a:t>
            </a:fld>
            <a:endParaRPr lang="en-ZA"/>
          </a:p>
        </p:txBody>
      </p:sp>
      <p:sp>
        <p:nvSpPr>
          <p:cNvPr id="5" name="Footer Placeholder 3"/>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7" name="Slide Number Placeholder 4"/>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A236EE1A-9569-4671-BEAC-350892877F23}" type="slidenum">
              <a:rPr lang="en-ZA"/>
              <a:pPr>
                <a:defRPr/>
              </a:pPr>
              <a:t>‹#›</a:t>
            </a:fld>
            <a:endParaRPr lang="en-ZA"/>
          </a:p>
        </p:txBody>
      </p:sp>
    </p:spTree>
    <p:extLst>
      <p:ext uri="{BB962C8B-B14F-4D97-AF65-F5344CB8AC3E}">
        <p14:creationId xmlns:p14="http://schemas.microsoft.com/office/powerpoint/2010/main" xmlns="" val="103171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small" baseline="0">
                <a:solidFill>
                  <a:schemeClr val="accent6">
                    <a:lumMod val="50000"/>
                  </a:schemeClr>
                </a:solidFill>
              </a:defRPr>
            </a:lvl1pPr>
          </a:lstStyle>
          <a:p>
            <a:r>
              <a:rPr lang="en-US" smtClean="0"/>
              <a:t>Click to edit Master title style</a:t>
            </a:r>
            <a:endParaRPr lang="en-US"/>
          </a:p>
        </p:txBody>
      </p:sp>
      <p:sp>
        <p:nvSpPr>
          <p:cNvPr id="8" name="Content Placeholder 7"/>
          <p:cNvSpPr>
            <a:spLocks noGrp="1"/>
          </p:cNvSpPr>
          <p:nvPr>
            <p:ph sz="quarter" idx="13"/>
          </p:nvPr>
        </p:nvSpPr>
        <p:spPr>
          <a:xfrm>
            <a:off x="2990852" y="638175"/>
            <a:ext cx="8335433" cy="3678238"/>
          </a:xfrm>
        </p:spPr>
        <p:txBody>
          <a:bodyPr/>
          <a:lstStyle/>
          <a:p>
            <a:pPr lvl="0"/>
            <a:endParaRPr lang="en-GB" dirty="0"/>
          </a:p>
        </p:txBody>
      </p:sp>
      <p:sp>
        <p:nvSpPr>
          <p:cNvPr id="4" name="Date Placeholder 3"/>
          <p:cNvSpPr>
            <a:spLocks noGrp="1"/>
          </p:cNvSpPr>
          <p:nvPr>
            <p:ph type="dt" sz="half" idx="14"/>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BDEA359-42ED-4C09-AB92-A231F466F489}" type="datetime1">
              <a:rPr lang="en-ZA" smtClean="0"/>
              <a:pPr>
                <a:defRPr/>
              </a:pPr>
              <a:t>2019/09/19</a:t>
            </a:fld>
            <a:endParaRPr lang="en-ZA"/>
          </a:p>
        </p:txBody>
      </p:sp>
      <p:sp>
        <p:nvSpPr>
          <p:cNvPr id="5" name="Footer Placeholder 4"/>
          <p:cNvSpPr>
            <a:spLocks noGrp="1"/>
          </p:cNvSpPr>
          <p:nvPr>
            <p:ph type="ftr" sz="quarter" idx="15"/>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6" name="Slide Number Placeholder 5"/>
          <p:cNvSpPr>
            <a:spLocks noGrp="1"/>
          </p:cNvSpPr>
          <p:nvPr>
            <p:ph type="sldNum" sz="quarter" idx="16"/>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4D94541E-BC22-4243-8FF9-B22EBECF7A81}" type="slidenum">
              <a:rPr lang="en-ZA"/>
              <a:pPr>
                <a:defRPr/>
              </a:pPr>
              <a:t>‹#›</a:t>
            </a:fld>
            <a:endParaRPr lang="en-ZA"/>
          </a:p>
        </p:txBody>
      </p:sp>
    </p:spTree>
    <p:extLst>
      <p:ext uri="{BB962C8B-B14F-4D97-AF65-F5344CB8AC3E}">
        <p14:creationId xmlns:p14="http://schemas.microsoft.com/office/powerpoint/2010/main" xmlns="" val="69529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58950"/>
            <a:ext cx="10972800" cy="2340000"/>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09600" y="3612442"/>
            <a:ext cx="10972800" cy="2340000"/>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8504DFA0-F8FA-4DC6-A69F-83A5E2077D3F}" type="datetime1">
              <a:rPr lang="en-ZA" smtClean="0"/>
              <a:pPr>
                <a:defRPr/>
              </a:pPr>
              <a:t>2019/09/19</a:t>
            </a:fld>
            <a:endParaRPr lang="en-Z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F1E38A63-E872-4D6D-91F6-36F63351595E}" type="slidenum">
              <a:rPr lang="en-ZA"/>
              <a:pPr>
                <a:defRPr/>
              </a:pPr>
              <a:t>‹#›</a:t>
            </a:fld>
            <a:endParaRPr lang="en-ZA"/>
          </a:p>
        </p:txBody>
      </p:sp>
    </p:spTree>
    <p:extLst>
      <p:ext uri="{BB962C8B-B14F-4D97-AF65-F5344CB8AC3E}">
        <p14:creationId xmlns:p14="http://schemas.microsoft.com/office/powerpoint/2010/main" xmlns="" val="1949560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58950"/>
            <a:ext cx="5429956" cy="4793492"/>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152444" y="1158950"/>
            <a:ext cx="5429956" cy="4793492"/>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754933D8-14D1-4E21-91B7-2BB518E46F87}" type="datetime1">
              <a:rPr lang="en-ZA" smtClean="0"/>
              <a:pPr>
                <a:defRPr/>
              </a:pPr>
              <a:t>2019/09/19</a:t>
            </a:fld>
            <a:endParaRPr lang="en-Z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F1E38A63-E872-4D6D-91F6-36F63351595E}" type="slidenum">
              <a:rPr lang="en-ZA"/>
              <a:pPr>
                <a:defRPr/>
              </a:pPr>
              <a:t>‹#›</a:t>
            </a:fld>
            <a:endParaRPr lang="en-ZA"/>
          </a:p>
        </p:txBody>
      </p:sp>
    </p:spTree>
    <p:extLst>
      <p:ext uri="{BB962C8B-B14F-4D97-AF65-F5344CB8AC3E}">
        <p14:creationId xmlns:p14="http://schemas.microsoft.com/office/powerpoint/2010/main" xmlns="" val="74406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58950"/>
            <a:ext cx="5384800" cy="2272872"/>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6197600" y="1158951"/>
            <a:ext cx="5384800" cy="4967213"/>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637112DC-04BA-43F5-A98D-2419CDE01626}" type="datetime1">
              <a:rPr lang="en-ZA" smtClean="0"/>
              <a:pPr>
                <a:defRPr/>
              </a:pPr>
              <a:t>2019/09/19</a:t>
            </a:fld>
            <a:endParaRPr lang="en-ZA"/>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F1E38A63-E872-4D6D-91F6-36F63351595E}" type="slidenum">
              <a:rPr lang="en-ZA"/>
              <a:pPr>
                <a:defRPr/>
              </a:pPr>
              <a:t>‹#›</a:t>
            </a:fld>
            <a:endParaRPr lang="en-ZA"/>
          </a:p>
        </p:txBody>
      </p:sp>
      <p:sp>
        <p:nvSpPr>
          <p:cNvPr id="8" name="Content Placeholder 2"/>
          <p:cNvSpPr>
            <a:spLocks noGrp="1"/>
          </p:cNvSpPr>
          <p:nvPr>
            <p:ph sz="half" idx="13"/>
          </p:nvPr>
        </p:nvSpPr>
        <p:spPr>
          <a:xfrm>
            <a:off x="609600" y="3757650"/>
            <a:ext cx="5384800" cy="2272872"/>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32845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043884E-3FBA-4177-897C-6FB5BB2B9F1A}" type="datetime1">
              <a:rPr lang="en-ZA" smtClean="0"/>
              <a:pPr>
                <a:defRPr/>
              </a:pPr>
              <a:t>2019/09/19</a:t>
            </a:fld>
            <a:endParaRPr lang="en-ZA"/>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63E505F5-368C-4BAD-BE60-02A00F4F1669}" type="slidenum">
              <a:rPr lang="en-ZA"/>
              <a:pPr>
                <a:defRPr/>
              </a:pPr>
              <a:t>‹#›</a:t>
            </a:fld>
            <a:endParaRPr lang="en-ZA"/>
          </a:p>
        </p:txBody>
      </p:sp>
    </p:spTree>
    <p:extLst>
      <p:ext uri="{BB962C8B-B14F-4D97-AF65-F5344CB8AC3E}">
        <p14:creationId xmlns:p14="http://schemas.microsoft.com/office/powerpoint/2010/main" xmlns="" val="338528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5FC6BD86-C14B-41B4-9C9F-B709BB2EABB0}" type="datetime1">
              <a:rPr lang="en-ZA" smtClean="0"/>
              <a:pPr>
                <a:defRPr/>
              </a:pPr>
              <a:t>2019/09/19</a:t>
            </a:fld>
            <a:endParaRPr lang="en-ZA"/>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ZA"/>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CC447EF9-2228-4BAA-B2FE-9FBAC2B4EDE3}" type="slidenum">
              <a:rPr lang="en-ZA"/>
              <a:pPr>
                <a:defRPr/>
              </a:pPr>
              <a:t>‹#›</a:t>
            </a:fld>
            <a:endParaRPr lang="en-ZA"/>
          </a:p>
        </p:txBody>
      </p:sp>
    </p:spTree>
    <p:extLst>
      <p:ext uri="{BB962C8B-B14F-4D97-AF65-F5344CB8AC3E}">
        <p14:creationId xmlns:p14="http://schemas.microsoft.com/office/powerpoint/2010/main" xmlns="" val="188164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71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084263"/>
            <a:ext cx="10972800" cy="5041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C2595F4F-3395-49ED-878E-E92AE97A8446}" type="datetime1">
              <a:rPr lang="en-ZA" smtClean="0"/>
              <a:pPr>
                <a:defRPr/>
              </a:pPr>
              <a:t>2019/09/19</a:t>
            </a:fld>
            <a:endParaRPr lang="en-ZA"/>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n-ZA"/>
          </a:p>
        </p:txBody>
      </p:sp>
      <p:pic>
        <p:nvPicPr>
          <p:cNvPr id="1030" name="Picture 2"/>
          <p:cNvPicPr>
            <a:picLocks noChangeAspect="1" noChangeArrowheads="1"/>
          </p:cNvPicPr>
          <p:nvPr/>
        </p:nvPicPr>
        <p:blipFill>
          <a:blip r:embed="rId14" cstate="print">
            <a:extLst>
              <a:ext uri="{28A0092B-C50C-407E-A947-70E740481C1C}">
                <a14:useLocalDpi xmlns:a14="http://schemas.microsoft.com/office/drawing/2010/main" xmlns="" val="0"/>
              </a:ext>
            </a:extLst>
          </a:blip>
          <a:srcRect l="1547" t="4913" b="5440"/>
          <a:stretch>
            <a:fillRect/>
          </a:stretch>
        </p:blipFill>
        <p:spPr bwMode="auto">
          <a:xfrm>
            <a:off x="322263" y="4732338"/>
            <a:ext cx="11342687" cy="203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Content Placeholder 6"/>
          <p:cNvPicPr>
            <a:picLocks noChangeAspect="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322263" y="5929313"/>
            <a:ext cx="2641600" cy="811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EBF8D64F-FDBB-459D-B77F-56AA9E16A481}" type="slidenum">
              <a:rPr lang="en-ZA"/>
              <a:pPr>
                <a:defRPr/>
              </a:pPr>
              <a:t>‹#›</a:t>
            </a:fld>
            <a:endParaRPr lang="en-ZA"/>
          </a:p>
        </p:txBody>
      </p:sp>
    </p:spTree>
    <p:extLst>
      <p:ext uri="{BB962C8B-B14F-4D97-AF65-F5344CB8AC3E}">
        <p14:creationId xmlns:p14="http://schemas.microsoft.com/office/powerpoint/2010/main" xmlns="" val="2510040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3" r:id="rId6"/>
    <p:sldLayoutId id="2147483672" r:id="rId7"/>
    <p:sldLayoutId id="2147483666" r:id="rId8"/>
    <p:sldLayoutId id="2147483667" r:id="rId9"/>
    <p:sldLayoutId id="2147483668" r:id="rId10"/>
    <p:sldLayoutId id="2147483670" r:id="rId11"/>
    <p:sldLayoutId id="2147483671" r:id="rId12"/>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400" b="1" kern="1200">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1pPr>
      <a:lvl2pPr algn="l" defTabSz="457200" rtl="0" eaLnBrk="0" fontAlgn="base" hangingPunct="0">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2pPr>
      <a:lvl3pPr algn="l" defTabSz="457200" rtl="0" eaLnBrk="0" fontAlgn="base" hangingPunct="0">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3pPr>
      <a:lvl4pPr algn="l" defTabSz="457200" rtl="0" eaLnBrk="0" fontAlgn="base" hangingPunct="0">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4pPr>
      <a:lvl5pPr algn="l" defTabSz="457200" rtl="0" eaLnBrk="0" fontAlgn="base" hangingPunct="0">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5pPr>
      <a:lvl6pPr marL="457200" algn="l" defTabSz="457200" rtl="0" fontAlgn="base">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6pPr>
      <a:lvl7pPr marL="914400" algn="l" defTabSz="457200" rtl="0" fontAlgn="base">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7pPr>
      <a:lvl8pPr marL="1371600" algn="l" defTabSz="457200" rtl="0" fontAlgn="base">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8pPr>
      <a:lvl9pPr marL="1828800" algn="l" defTabSz="457200" rtl="0" fontAlgn="base">
        <a:spcBef>
          <a:spcPct val="0"/>
        </a:spcBef>
        <a:spcAft>
          <a:spcPct val="0"/>
        </a:spcAft>
        <a:defRPr sz="2400" b="1">
          <a:solidFill>
            <a:srgbClr val="984807"/>
          </a:solidFill>
          <a:latin typeface="Arial Narrow" panose="020B0606020202030204" pitchFamily="34" charset="0"/>
          <a:ea typeface="Arial Narrow" panose="020B0606020202030204" pitchFamily="34" charset="0"/>
          <a:cs typeface="Arial Narrow" panose="020B0606020202030204" pitchFamily="34" charset="0"/>
        </a:defRPr>
      </a:lvl9pPr>
    </p:titleStyle>
    <p:bodyStyle>
      <a:lvl1pPr marL="358775" indent="-358775" algn="l" defTabSz="457200" rtl="0" eaLnBrk="0" fontAlgn="base" hangingPunct="0">
        <a:spcBef>
          <a:spcPts val="600"/>
        </a:spcBef>
        <a:spcAft>
          <a:spcPts val="600"/>
        </a:spcAft>
        <a:buFont typeface="Arial" panose="020B0604020202020204" pitchFamily="34" charset="0"/>
        <a:buChar char="•"/>
        <a:defRPr sz="2400" kern="1200">
          <a:solidFill>
            <a:schemeClr val="tx1"/>
          </a:solidFill>
          <a:latin typeface="Arial Narrow" panose="020B0606020202030204" pitchFamily="34" charset="0"/>
          <a:ea typeface="Arial Narrow" panose="020B0606020202030204" pitchFamily="34" charset="0"/>
          <a:cs typeface="Arial Narrow" panose="020B0606020202030204" pitchFamily="34" charset="0"/>
        </a:defRPr>
      </a:lvl1pPr>
      <a:lvl2pPr marL="719138" indent="-358775" algn="l" defTabSz="457200" rtl="0" eaLnBrk="0" fontAlgn="base" hangingPunct="0">
        <a:spcBef>
          <a:spcPts val="300"/>
        </a:spcBef>
        <a:spcAft>
          <a:spcPts val="300"/>
        </a:spcAft>
        <a:buFont typeface="Arial" panose="020B0604020202020204" pitchFamily="34" charset="0"/>
        <a:buChar char="–"/>
        <a:defRPr sz="2000" kern="1200">
          <a:solidFill>
            <a:schemeClr val="tx1"/>
          </a:solidFill>
          <a:latin typeface="Arial Narrow" panose="020B0606020202030204" pitchFamily="34" charset="0"/>
          <a:ea typeface="Arial Narrow" panose="020B0606020202030204" pitchFamily="34" charset="0"/>
          <a:cs typeface="Arial Narrow" panose="020B0606020202030204" pitchFamily="34" charset="0"/>
        </a:defRPr>
      </a:lvl2pPr>
      <a:lvl3pPr marL="1079500" indent="-358775" algn="l" defTabSz="457200" rtl="0" eaLnBrk="0" fontAlgn="base" hangingPunct="0">
        <a:spcBef>
          <a:spcPct val="0"/>
        </a:spcBef>
        <a:spcAft>
          <a:spcPct val="0"/>
        </a:spcAft>
        <a:buFont typeface="Arial" panose="020B0604020202020204" pitchFamily="34" charset="0"/>
        <a:buChar char="•"/>
        <a:defRPr sz="1800" kern="1200">
          <a:solidFill>
            <a:schemeClr val="tx1"/>
          </a:solidFill>
          <a:latin typeface="Arial Narrow" panose="020B0606020202030204" pitchFamily="34" charset="0"/>
          <a:ea typeface="Arial Narrow" panose="020B0606020202030204" pitchFamily="34" charset="0"/>
          <a:cs typeface="Arial Narrow" panose="020B0606020202030204"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Arial Narrow" panose="020B0606020202030204" pitchFamily="34" charset="0"/>
          <a:cs typeface="Arial Narrow" panose="020B060602020203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Arial Narrow" panose="020B0606020202030204" pitchFamily="34" charset="0"/>
          <a:cs typeface="Arial Narrow" panose="020B060602020203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108325"/>
            <a:ext cx="10363200" cy="1470025"/>
          </a:xfrm>
        </p:spPr>
        <p:txBody>
          <a:bodyPr rtlCol="0">
            <a:normAutofit/>
          </a:bodyPr>
          <a:lstStyle/>
          <a:p>
            <a:pPr algn="ctr" eaLnBrk="1" fontAlgn="auto" hangingPunct="1">
              <a:spcAft>
                <a:spcPts val="0"/>
              </a:spcAft>
              <a:defRPr/>
            </a:pPr>
            <a:r>
              <a:rPr lang="en-ZA" cap="small" dirty="0" smtClean="0">
                <a:ea typeface="+mj-ea"/>
              </a:rPr>
              <a:t>Alexkor </a:t>
            </a:r>
            <a:br>
              <a:rPr lang="en-ZA" cap="small" dirty="0" smtClean="0">
                <a:ea typeface="+mj-ea"/>
              </a:rPr>
            </a:br>
            <a:r>
              <a:rPr lang="en-ZA" cap="small" dirty="0" smtClean="0">
                <a:ea typeface="+mj-ea"/>
              </a:rPr>
              <a:t>governance </a:t>
            </a:r>
            <a:r>
              <a:rPr lang="en-ZA" cap="small" dirty="0">
                <a:ea typeface="+mj-ea"/>
              </a:rPr>
              <a:t>challenges and financial </a:t>
            </a:r>
            <a:r>
              <a:rPr lang="en-ZA" cap="small" dirty="0" smtClean="0">
                <a:ea typeface="+mj-ea"/>
              </a:rPr>
              <a:t>performance</a:t>
            </a:r>
            <a:endParaRPr lang="en-ZA" dirty="0">
              <a:ea typeface="+mj-ea"/>
            </a:endParaRPr>
          </a:p>
        </p:txBody>
      </p:sp>
      <p:sp>
        <p:nvSpPr>
          <p:cNvPr id="3" name="Subtitle 2"/>
          <p:cNvSpPr>
            <a:spLocks noGrp="1"/>
          </p:cNvSpPr>
          <p:nvPr>
            <p:ph type="subTitle" idx="1"/>
          </p:nvPr>
        </p:nvSpPr>
        <p:spPr>
          <a:xfrm>
            <a:off x="1828800" y="4745038"/>
            <a:ext cx="8534400" cy="893762"/>
          </a:xfrm>
        </p:spPr>
        <p:txBody>
          <a:bodyPr rtlCol="0">
            <a:normAutofit/>
          </a:bodyPr>
          <a:lstStyle/>
          <a:p>
            <a:pPr eaLnBrk="1" fontAlgn="auto" hangingPunct="1">
              <a:defRPr/>
            </a:pPr>
            <a:r>
              <a:rPr lang="en-US" sz="1800" dirty="0" smtClean="0"/>
              <a:t>18 </a:t>
            </a:r>
            <a:r>
              <a:rPr lang="en-US" sz="1800" dirty="0"/>
              <a:t>September 2019</a:t>
            </a:r>
            <a:endParaRPr lang="en-ZA" sz="2800" dirty="0">
              <a:ea typeface="+mn-ea"/>
            </a:endParaRPr>
          </a:p>
        </p:txBody>
      </p:sp>
      <p:sp>
        <p:nvSpPr>
          <p:cNvPr id="4" name="Slide Number Placeholder 3"/>
          <p:cNvSpPr>
            <a:spLocks noGrp="1"/>
          </p:cNvSpPr>
          <p:nvPr>
            <p:ph type="sldNum" sz="quarter" idx="12"/>
          </p:nvPr>
        </p:nvSpPr>
        <p:spPr/>
        <p:txBody>
          <a:bodyPr/>
          <a:lstStyle/>
          <a:p>
            <a:pPr>
              <a:defRPr/>
            </a:pPr>
            <a:fld id="{5FB0176D-8372-4C8F-9AA9-F7E28C0234E4}" type="slidenum">
              <a:rPr lang="en-ZA" smtClean="0"/>
              <a:pPr>
                <a:defRPr/>
              </a:pPr>
              <a:t>1</a:t>
            </a:fld>
            <a:endParaRPr lang="en-ZA"/>
          </a:p>
        </p:txBody>
      </p:sp>
    </p:spTree>
    <p:extLst>
      <p:ext uri="{BB962C8B-B14F-4D97-AF65-F5344CB8AC3E}">
        <p14:creationId xmlns:p14="http://schemas.microsoft.com/office/powerpoint/2010/main" xmlns="" val="25806949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itle 4"/>
          <p:cNvSpPr>
            <a:spLocks noGrp="1"/>
          </p:cNvSpPr>
          <p:nvPr>
            <p:ph type="title"/>
          </p:nvPr>
        </p:nvSpPr>
        <p:spPr/>
        <p:txBody>
          <a:bodyPr/>
          <a:lstStyle/>
          <a:p>
            <a:pPr eaLnBrk="1" hangingPunct="1"/>
            <a:r>
              <a:rPr lang="en-ZA" altLang="en-US" dirty="0" smtClean="0"/>
              <a:t>TABLE OF CONTENTS</a:t>
            </a:r>
          </a:p>
        </p:txBody>
      </p:sp>
      <p:sp>
        <p:nvSpPr>
          <p:cNvPr id="6" name="Content Placeholder 5"/>
          <p:cNvSpPr>
            <a:spLocks noGrp="1"/>
          </p:cNvSpPr>
          <p:nvPr>
            <p:ph idx="1"/>
          </p:nvPr>
        </p:nvSpPr>
        <p:spPr>
          <a:extLst/>
        </p:spPr>
        <p:txBody>
          <a:bodyPr numCol="2" spcCol="756000" rtlCol="0">
            <a:noAutofit/>
          </a:bodyPr>
          <a:lstStyle/>
          <a:p>
            <a:pPr marL="457200" indent="-457200" algn="l" eaLnBrk="1" fontAlgn="auto" hangingPunct="1">
              <a:lnSpc>
                <a:spcPct val="150000"/>
              </a:lnSpc>
              <a:buFont typeface="+mj-lt"/>
              <a:buAutoNum type="arabicPeriod"/>
              <a:defRPr/>
            </a:pPr>
            <a:r>
              <a:rPr lang="en-US" sz="2000" dirty="0" smtClean="0">
                <a:ea typeface="+mn-ea"/>
              </a:rPr>
              <a:t>Alexkor and Alexkor RMC PSJV Structure</a:t>
            </a:r>
          </a:p>
          <a:p>
            <a:pPr marL="457200" indent="-457200" algn="l" eaLnBrk="1" fontAlgn="auto" hangingPunct="1">
              <a:lnSpc>
                <a:spcPct val="150000"/>
              </a:lnSpc>
              <a:buFont typeface="+mj-lt"/>
              <a:buAutoNum type="arabicPeriod"/>
              <a:defRPr/>
            </a:pPr>
            <a:r>
              <a:rPr lang="en-US" sz="2000" dirty="0" smtClean="0">
                <a:ea typeface="+mn-ea"/>
              </a:rPr>
              <a:t>Governance and Financial Challenges</a:t>
            </a:r>
          </a:p>
        </p:txBody>
      </p:sp>
      <p:sp>
        <p:nvSpPr>
          <p:cNvPr id="2" name="Slide Number Placeholder 1"/>
          <p:cNvSpPr>
            <a:spLocks noGrp="1"/>
          </p:cNvSpPr>
          <p:nvPr>
            <p:ph type="sldNum" sz="quarter" idx="12"/>
          </p:nvPr>
        </p:nvSpPr>
        <p:spPr/>
        <p:txBody>
          <a:bodyPr/>
          <a:lstStyle/>
          <a:p>
            <a:pPr>
              <a:defRPr/>
            </a:pPr>
            <a:fld id="{A236EE1A-9569-4671-BEAC-350892877F23}" type="slidenum">
              <a:rPr lang="en-ZA" smtClean="0"/>
              <a:pPr>
                <a:defRPr/>
              </a:pPr>
              <a:t>2</a:t>
            </a:fld>
            <a:endParaRPr lang="en-ZA"/>
          </a:p>
        </p:txBody>
      </p:sp>
    </p:spTree>
    <p:extLst>
      <p:ext uri="{BB962C8B-B14F-4D97-AF65-F5344CB8AC3E}">
        <p14:creationId xmlns:p14="http://schemas.microsoft.com/office/powerpoint/2010/main" xmlns="" val="2719390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pPr eaLnBrk="1" fontAlgn="auto" hangingPunct="1">
              <a:spcAft>
                <a:spcPts val="0"/>
              </a:spcAft>
              <a:defRPr/>
            </a:pPr>
            <a:r>
              <a:rPr lang="en-US" altLang="en-US" sz="2800" dirty="0">
                <a:solidFill>
                  <a:srgbClr val="996633"/>
                </a:solidFill>
                <a:latin typeface="Arial" panose="020B0604020202020204" pitchFamily="34" charset="0"/>
                <a:ea typeface="+mn-ea"/>
                <a:cs typeface="Arial" panose="020B0604020202020204" pitchFamily="34" charset="0"/>
              </a:rPr>
              <a:t>ALEXKOR/ALEXKOR RMC PSJV</a:t>
            </a:r>
            <a:r>
              <a:rPr lang="en-US" altLang="en-US" sz="2800" dirty="0">
                <a:solidFill>
                  <a:srgbClr val="996633"/>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a:r>
            <a:br>
              <a:rPr lang="en-US" altLang="en-US" sz="2800" dirty="0">
                <a:solidFill>
                  <a:srgbClr val="996633"/>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endParaRPr lang="en-US" altLang="en-US" sz="2800" dirty="0">
              <a:solidFill>
                <a:srgbClr val="996633"/>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p:txBody>
      </p:sp>
      <p:sp>
        <p:nvSpPr>
          <p:cNvPr id="7" name="Content Placeholder 2"/>
          <p:cNvSpPr>
            <a:spLocks noGrp="1"/>
          </p:cNvSpPr>
          <p:nvPr>
            <p:ph sz="half" idx="1"/>
          </p:nvPr>
        </p:nvSpPr>
        <p:spPr/>
        <p:txBody>
          <a:bodyPr/>
          <a:lstStyle/>
          <a:p>
            <a:pPr marL="263525" lvl="1" indent="0" algn="just" eaLnBrk="1" hangingPunct="1">
              <a:spcBef>
                <a:spcPts val="600"/>
              </a:spcBef>
              <a:buNone/>
              <a:defRPr/>
            </a:pPr>
            <a:endParaRPr lang="en-ZA" altLang="en-US" dirty="0">
              <a:solidFill>
                <a:prstClr val="black"/>
              </a:solidFill>
              <a:latin typeface="Century Gothic" panose="020B0502020202020204" pitchFamily="34" charset="0"/>
            </a:endParaRPr>
          </a:p>
          <a:p>
            <a:pPr marL="606425" lvl="1" indent="-342900" algn="just" eaLnBrk="1" hangingPunct="1">
              <a:spcBef>
                <a:spcPts val="600"/>
              </a:spcBef>
              <a:buFont typeface="+mj-lt"/>
              <a:buAutoNum type="arabicPeriod"/>
              <a:defRPr/>
            </a:pPr>
            <a:endParaRPr lang="en-ZA" altLang="en-US" sz="1600" dirty="0">
              <a:solidFill>
                <a:prstClr val="black"/>
              </a:solidFill>
              <a:latin typeface="Century Gothic" panose="020B0502020202020204" pitchFamily="34" charset="0"/>
            </a:endParaRPr>
          </a:p>
          <a:p>
            <a:pPr marL="263525" lvl="1" indent="0" algn="just" eaLnBrk="1" hangingPunct="1">
              <a:spcBef>
                <a:spcPts val="600"/>
              </a:spcBef>
              <a:buNone/>
              <a:defRPr/>
            </a:pPr>
            <a:endParaRPr lang="en-ZA" sz="1600" dirty="0">
              <a:latin typeface="Century Gothic" panose="020B0502020202020204" pitchFamily="34" charset="0"/>
            </a:endParaRPr>
          </a:p>
        </p:txBody>
      </p:sp>
      <p:sp>
        <p:nvSpPr>
          <p:cNvPr id="18436" name="Footer Placeholder 4"/>
          <p:cNvSpPr txBox="1">
            <a:spLocks/>
          </p:cNvSpPr>
          <p:nvPr/>
        </p:nvSpPr>
        <p:spPr bwMode="auto">
          <a:xfrm>
            <a:off x="4648200" y="6369051"/>
            <a:ext cx="2895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solidFill>
                  <a:srgbClr val="FF0000"/>
                </a:solidFill>
                <a:latin typeface="Trebuchet MS" panose="020B0603020202020204" pitchFamily="34" charset="0"/>
              </a:rPr>
              <a:t>CONFIDENTIAL</a:t>
            </a:r>
          </a:p>
        </p:txBody>
      </p:sp>
      <p:sp>
        <p:nvSpPr>
          <p:cNvPr id="18438" name="Content Placeholder 2"/>
          <p:cNvSpPr txBox="1">
            <a:spLocks/>
          </p:cNvSpPr>
          <p:nvPr/>
        </p:nvSpPr>
        <p:spPr bwMode="auto">
          <a:xfrm>
            <a:off x="609599" y="1243629"/>
            <a:ext cx="4550229"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23850" indent="-323850">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300"/>
              </a:spcBef>
              <a:spcAft>
                <a:spcPts val="300"/>
              </a:spcAft>
              <a:buFont typeface="Calibri" panose="020F0502020204030204" pitchFamily="34" charset="0"/>
              <a:buAutoNum type="arabicPeriod"/>
            </a:pPr>
            <a:r>
              <a:rPr lang="en-ZA" altLang="en-US" sz="1400" dirty="0">
                <a:latin typeface="Arial Narrow" panose="020B0606020202030204" pitchFamily="34" charset="0"/>
                <a:ea typeface="Times New Roman" panose="02020603050405020304" pitchFamily="18" charset="0"/>
              </a:rPr>
              <a:t>Alexkor is a state-owned mining company with a sole asset being a 51% share (the Richtersveld communities own the other 49%) in an alluvial diamond mining company located in the Northern Cape west coast</a:t>
            </a:r>
          </a:p>
          <a:p>
            <a:pPr algn="just">
              <a:spcBef>
                <a:spcPts val="300"/>
              </a:spcBef>
              <a:spcAft>
                <a:spcPts val="300"/>
              </a:spcAft>
              <a:buFont typeface="Calibri" panose="020F0502020204030204" pitchFamily="34" charset="0"/>
              <a:buAutoNum type="arabicPeriod"/>
            </a:pPr>
            <a:r>
              <a:rPr lang="en-ZA" altLang="en-US" sz="1400" dirty="0">
                <a:latin typeface="Arial Narrow" panose="020B0606020202030204" pitchFamily="34" charset="0"/>
                <a:ea typeface="Times New Roman" panose="02020603050405020304" pitchFamily="18" charset="0"/>
              </a:rPr>
              <a:t>Alexkor head office operations are located in Woodmead, Johannesburg</a:t>
            </a:r>
          </a:p>
          <a:p>
            <a:pPr algn="just">
              <a:spcBef>
                <a:spcPts val="300"/>
              </a:spcBef>
              <a:spcAft>
                <a:spcPts val="300"/>
              </a:spcAft>
              <a:buFont typeface="Calibri" panose="020F0502020204030204" pitchFamily="34" charset="0"/>
              <a:buAutoNum type="arabicPeriod"/>
            </a:pPr>
            <a:r>
              <a:rPr lang="en-ZA" altLang="en-US" sz="1400" dirty="0">
                <a:latin typeface="Arial Narrow" panose="020B0606020202030204" pitchFamily="34" charset="0"/>
                <a:ea typeface="Times New Roman" panose="02020603050405020304" pitchFamily="18" charset="0"/>
              </a:rPr>
              <a:t>Alexkor current operating activities are fulfilling the obligations of the land and mineral settlement agreement reached between the Alexkor, Government and the Richtersveld </a:t>
            </a:r>
            <a:r>
              <a:rPr lang="en-ZA" altLang="en-US" sz="1400" dirty="0" smtClean="0">
                <a:latin typeface="Arial Narrow" panose="020B0606020202030204" pitchFamily="34" charset="0"/>
                <a:ea typeface="Times New Roman" panose="02020603050405020304" pitchFamily="18" charset="0"/>
              </a:rPr>
              <a:t>Community</a:t>
            </a:r>
          </a:p>
          <a:p>
            <a:pPr algn="just">
              <a:spcBef>
                <a:spcPts val="300"/>
              </a:spcBef>
              <a:spcAft>
                <a:spcPts val="300"/>
              </a:spcAft>
              <a:buFont typeface="Calibri" panose="020F0502020204030204" pitchFamily="34" charset="0"/>
              <a:buAutoNum type="arabicPeriod"/>
            </a:pPr>
            <a:r>
              <a:rPr lang="en-ZA" altLang="en-US" sz="1400" dirty="0" smtClean="0">
                <a:latin typeface="Arial Narrow" panose="020B0606020202030204" pitchFamily="34" charset="0"/>
                <a:ea typeface="Times New Roman" panose="02020603050405020304" pitchFamily="18" charset="0"/>
              </a:rPr>
              <a:t>Alexkor RMC PSJV produces over 50 000 carats per year ( less than 1% contribution to the national diamond production</a:t>
            </a:r>
          </a:p>
          <a:p>
            <a:pPr algn="just">
              <a:spcBef>
                <a:spcPts val="300"/>
              </a:spcBef>
              <a:spcAft>
                <a:spcPts val="300"/>
              </a:spcAft>
              <a:buFont typeface="Calibri" panose="020F0502020204030204" pitchFamily="34" charset="0"/>
              <a:buAutoNum type="arabicPeriod"/>
            </a:pPr>
            <a:r>
              <a:rPr lang="en-ZA" altLang="en-US" sz="1400" dirty="0" smtClean="0">
                <a:latin typeface="Arial Narrow" panose="020B0606020202030204" pitchFamily="34" charset="0"/>
                <a:ea typeface="Times New Roman" panose="02020603050405020304" pitchFamily="18" charset="0"/>
              </a:rPr>
              <a:t>Closure of number of diamond operations such as DeBeers and Transhex in the Richtersveld area has had negative effect on the socio economic prospects</a:t>
            </a:r>
          </a:p>
          <a:p>
            <a:pPr algn="just">
              <a:spcBef>
                <a:spcPts val="300"/>
              </a:spcBef>
              <a:spcAft>
                <a:spcPts val="300"/>
              </a:spcAft>
              <a:buFont typeface="Calibri" panose="020F0502020204030204" pitchFamily="34" charset="0"/>
              <a:buAutoNum type="arabicPeriod"/>
            </a:pPr>
            <a:endParaRPr lang="en-ZA" altLang="en-US" sz="1400" dirty="0">
              <a:latin typeface="Arial Narrow" panose="020B0606020202030204" pitchFamily="34" charset="0"/>
              <a:ea typeface="Times New Roman" panose="02020603050405020304" pitchFamily="18" charset="0"/>
            </a:endParaRPr>
          </a:p>
        </p:txBody>
      </p:sp>
      <p:pic>
        <p:nvPicPr>
          <p:cNvPr id="18439" name="Picture 8"/>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38838" y="1284288"/>
            <a:ext cx="3967162" cy="387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1E38A63-E872-4D6D-91F6-36F63351595E}" type="slidenum">
              <a:rPr lang="en-ZA" smtClean="0"/>
              <a:pPr>
                <a:defRPr/>
              </a:pPr>
              <a:t>3</a:t>
            </a:fld>
            <a:endParaRPr lang="en-ZA"/>
          </a:p>
        </p:txBody>
      </p:sp>
    </p:spTree>
    <p:extLst>
      <p:ext uri="{BB962C8B-B14F-4D97-AF65-F5344CB8AC3E}">
        <p14:creationId xmlns:p14="http://schemas.microsoft.com/office/powerpoint/2010/main" xmlns="" val="183901228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STATE OF SOC 																		(1/3)</a:t>
            </a:r>
            <a:br>
              <a:rPr lang="en-ZA" dirty="0" smtClean="0"/>
            </a:br>
            <a:r>
              <a:rPr lang="en-ZA" dirty="0" smtClean="0"/>
              <a:t>Governance Challenges – Forensic Investigation</a:t>
            </a:r>
            <a:endParaRPr lang="en-ZA" dirty="0"/>
          </a:p>
        </p:txBody>
      </p:sp>
      <p:sp>
        <p:nvSpPr>
          <p:cNvPr id="5" name="Content Placeholder 4"/>
          <p:cNvSpPr>
            <a:spLocks noGrp="1"/>
          </p:cNvSpPr>
          <p:nvPr>
            <p:ph idx="13"/>
          </p:nvPr>
        </p:nvSpPr>
        <p:spPr>
          <a:xfrm>
            <a:off x="683741" y="1220725"/>
            <a:ext cx="10972800" cy="4619901"/>
          </a:xfrm>
        </p:spPr>
        <p:txBody>
          <a:bodyPr>
            <a:normAutofit lnSpcReduction="10000"/>
          </a:bodyPr>
          <a:lstStyle/>
          <a:p>
            <a:pPr algn="just" eaLnBrk="1" hangingPunct="1">
              <a:buFont typeface="+mj-lt"/>
              <a:buAutoNum type="arabicPeriod"/>
              <a:defRPr/>
            </a:pPr>
            <a:r>
              <a:rPr lang="en-ZA" sz="1700" dirty="0" smtClean="0"/>
              <a:t>During 2017 and early 2018, the Department received numerous complaints from the mining contractors alleging that they have been unfairly excluded from the 2018 marine mining contracting cycle and alleging victimisation and irregular practises against Alexkor RMC PSJV board and management.</a:t>
            </a:r>
          </a:p>
          <a:p>
            <a:pPr eaLnBrk="1" hangingPunct="1">
              <a:buFont typeface="+mj-lt"/>
              <a:buAutoNum type="arabicPeriod"/>
              <a:defRPr/>
            </a:pPr>
            <a:r>
              <a:rPr lang="en-ZA" sz="1700" dirty="0" smtClean="0"/>
              <a:t> Following the investigation into allegations, the DPE </a:t>
            </a:r>
            <a:r>
              <a:rPr lang="en-ZA" sz="1700" dirty="0"/>
              <a:t>team found that indeed the contractors were excluded from the contracting cycle and the Alexkor RMC PSJV board and management actions were discriminatory and due process was not followed in taking such a decision. This prompted the Department to commission an investigation into allegations brought forward.</a:t>
            </a:r>
          </a:p>
          <a:p>
            <a:pPr eaLnBrk="1" hangingPunct="1">
              <a:buFont typeface="+mj-lt"/>
              <a:buAutoNum type="arabicPeriod"/>
              <a:defRPr/>
            </a:pPr>
            <a:r>
              <a:rPr lang="en-ZA" sz="1700" dirty="0" smtClean="0"/>
              <a:t>Gobodo </a:t>
            </a:r>
            <a:r>
              <a:rPr lang="en-ZA" sz="1700" dirty="0"/>
              <a:t>Forensic and Investigative Accounting Pty Limited has </a:t>
            </a:r>
            <a:r>
              <a:rPr lang="en-ZA" sz="1700" dirty="0" smtClean="0"/>
              <a:t>since been appointed to conduct the investigation. </a:t>
            </a:r>
            <a:r>
              <a:rPr lang="en-ZA" sz="1700" dirty="0"/>
              <a:t>The exercise is projected to be concluded by end of October 2019. </a:t>
            </a:r>
            <a:r>
              <a:rPr lang="en-ZA" sz="1700" dirty="0" smtClean="0"/>
              <a:t>The scope includes investigation into  </a:t>
            </a:r>
            <a:r>
              <a:rPr lang="en-ZA" sz="1700" dirty="0"/>
              <a:t>;</a:t>
            </a:r>
          </a:p>
          <a:p>
            <a:pPr marL="760413" lvl="1" indent="-400050" eaLnBrk="1" hangingPunct="1">
              <a:buFont typeface="+mj-lt"/>
              <a:buAutoNum type="romanLcPeriod"/>
              <a:defRPr/>
            </a:pPr>
            <a:r>
              <a:rPr lang="en-ZA" sz="1550" dirty="0" smtClean="0"/>
              <a:t>The </a:t>
            </a:r>
            <a:r>
              <a:rPr lang="en-ZA" sz="1550" dirty="0"/>
              <a:t>validity of the decision taken by Alexkor RMC PSJV to exclude the three marine contractors in the 2018 marine mining services procurement cycle;</a:t>
            </a:r>
          </a:p>
          <a:p>
            <a:pPr marL="760413" lvl="1" indent="-400050" eaLnBrk="1" hangingPunct="1">
              <a:buFont typeface="+mj-lt"/>
              <a:buAutoNum type="romanLcPeriod"/>
              <a:defRPr/>
            </a:pPr>
            <a:r>
              <a:rPr lang="en-ZA" sz="1550" dirty="0"/>
              <a:t>The procurement process in the appointment of contractors in particular the appointment of a diamond marketing and sales company;</a:t>
            </a:r>
          </a:p>
          <a:p>
            <a:pPr marL="760413" lvl="1" indent="-400050" eaLnBrk="1" hangingPunct="1">
              <a:buFont typeface="+mj-lt"/>
              <a:buAutoNum type="romanLcPeriod"/>
              <a:defRPr/>
            </a:pPr>
            <a:r>
              <a:rPr lang="en-ZA" sz="1550" dirty="0"/>
              <a:t>The process followed in the valuation of diamonds from the mine site to the diamond marketing and sales company offices;</a:t>
            </a:r>
          </a:p>
          <a:p>
            <a:pPr marL="760413" lvl="1" indent="-400050" eaLnBrk="1" hangingPunct="1">
              <a:buFont typeface="+mj-lt"/>
              <a:buAutoNum type="romanLcPeriod"/>
              <a:defRPr/>
            </a:pPr>
            <a:r>
              <a:rPr lang="en-ZA" sz="1550" dirty="0"/>
              <a:t>The prices diamonds are realising since the appointment of a diamond marketing and sales company;</a:t>
            </a:r>
          </a:p>
          <a:p>
            <a:pPr marL="760413" lvl="1" indent="-400050" eaLnBrk="1" hangingPunct="1">
              <a:buFont typeface="+mj-lt"/>
              <a:buAutoNum type="romanLcPeriod"/>
              <a:defRPr/>
            </a:pPr>
            <a:r>
              <a:rPr lang="en-ZA" sz="1550" dirty="0"/>
              <a:t>The alleged failure to adhere to giving access to the information relating to sales and marketing of diamonds to the contractors; </a:t>
            </a:r>
          </a:p>
          <a:p>
            <a:pPr marL="760413" lvl="1" indent="-400050" eaLnBrk="1" hangingPunct="1">
              <a:buFont typeface="+mj-lt"/>
              <a:buAutoNum type="romanLcPeriod"/>
              <a:defRPr/>
            </a:pPr>
            <a:r>
              <a:rPr lang="en-ZA" sz="1550" dirty="0"/>
              <a:t>The legality of coffer dam operations which are allegedly to have an adverse environmental damage.</a:t>
            </a:r>
          </a:p>
          <a:p>
            <a:pPr lvl="1" eaLnBrk="1" hangingPunct="1">
              <a:defRPr/>
            </a:pPr>
            <a:endParaRPr lang="en-ZA" dirty="0"/>
          </a:p>
        </p:txBody>
      </p:sp>
      <p:sp>
        <p:nvSpPr>
          <p:cNvPr id="3" name="Slide Number Placeholder 2"/>
          <p:cNvSpPr>
            <a:spLocks noGrp="1"/>
          </p:cNvSpPr>
          <p:nvPr>
            <p:ph type="sldNum" sz="quarter" idx="16"/>
          </p:nvPr>
        </p:nvSpPr>
        <p:spPr/>
        <p:txBody>
          <a:bodyPr/>
          <a:lstStyle/>
          <a:p>
            <a:pPr>
              <a:defRPr/>
            </a:pPr>
            <a:fld id="{01A46B9F-5772-403F-83AD-12DF80898DF2}" type="slidenum">
              <a:rPr lang="en-ZA" smtClean="0"/>
              <a:pPr>
                <a:defRPr/>
              </a:pPr>
              <a:t>4</a:t>
            </a:fld>
            <a:endParaRPr lang="en-ZA"/>
          </a:p>
        </p:txBody>
      </p:sp>
    </p:spTree>
    <p:extLst>
      <p:ext uri="{BB962C8B-B14F-4D97-AF65-F5344CB8AC3E}">
        <p14:creationId xmlns:p14="http://schemas.microsoft.com/office/powerpoint/2010/main" xmlns="" val="429317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STATE OF SOC																			(2/3)</a:t>
            </a:r>
            <a:br>
              <a:rPr lang="en-ZA" dirty="0" smtClean="0"/>
            </a:br>
            <a:r>
              <a:rPr lang="en-ZA" dirty="0" smtClean="0"/>
              <a:t>Governance Challenges – PSJV Liquidity Crunch</a:t>
            </a:r>
            <a:endParaRPr lang="en-ZA" dirty="0"/>
          </a:p>
        </p:txBody>
      </p:sp>
      <p:sp>
        <p:nvSpPr>
          <p:cNvPr id="5" name="Content Placeholder 4"/>
          <p:cNvSpPr>
            <a:spLocks noGrp="1"/>
          </p:cNvSpPr>
          <p:nvPr>
            <p:ph idx="13"/>
          </p:nvPr>
        </p:nvSpPr>
        <p:spPr>
          <a:xfrm>
            <a:off x="683741" y="1220725"/>
            <a:ext cx="10972800" cy="4619901"/>
          </a:xfrm>
        </p:spPr>
        <p:txBody>
          <a:bodyPr>
            <a:normAutofit/>
          </a:bodyPr>
          <a:lstStyle/>
          <a:p>
            <a:pPr eaLnBrk="1" hangingPunct="1">
              <a:buFont typeface="+mj-lt"/>
              <a:buAutoNum type="arabicPeriod" startAt="5"/>
              <a:defRPr/>
            </a:pPr>
            <a:r>
              <a:rPr lang="en-US" dirty="0" smtClean="0"/>
              <a:t>In December </a:t>
            </a:r>
            <a:r>
              <a:rPr lang="en-US" dirty="0"/>
              <a:t>2018, the </a:t>
            </a:r>
            <a:r>
              <a:rPr lang="en-US" dirty="0" smtClean="0"/>
              <a:t>Alexkor RMC PSJV </a:t>
            </a:r>
            <a:r>
              <a:rPr lang="en-US" dirty="0"/>
              <a:t>informed the Department that the Company will be unable to pay </a:t>
            </a:r>
            <a:r>
              <a:rPr lang="en-US" dirty="0" smtClean="0"/>
              <a:t>salaries for the month of December and urgent </a:t>
            </a:r>
            <a:r>
              <a:rPr lang="en-US" dirty="0"/>
              <a:t>financial assistance of an estimated R5 million was requested. </a:t>
            </a:r>
            <a:r>
              <a:rPr lang="en-ZA" dirty="0" smtClean="0"/>
              <a:t>The state </a:t>
            </a:r>
            <a:r>
              <a:rPr lang="en-ZA" dirty="0"/>
              <a:t>as part of the settlement agreement, extended a R200 million non-interest bearing loan to the Alexkor RMC PSJV through Alexkor to recapitalise the diamond operations. The recapitalisation was successful and the mine was restored to full </a:t>
            </a:r>
            <a:r>
              <a:rPr lang="en-ZA" dirty="0" smtClean="0"/>
              <a:t>operation. </a:t>
            </a:r>
            <a:r>
              <a:rPr lang="en-ZA" dirty="0"/>
              <a:t>The R200 million has since been </a:t>
            </a:r>
            <a:r>
              <a:rPr lang="en-ZA" dirty="0" smtClean="0"/>
              <a:t>depleted. </a:t>
            </a:r>
            <a:r>
              <a:rPr lang="en-ZA" dirty="0"/>
              <a:t>The Alexkor RMC PSJV  have only been able to repay R10 million since its first draw down in 2012</a:t>
            </a:r>
          </a:p>
          <a:p>
            <a:pPr eaLnBrk="1" hangingPunct="1">
              <a:buFont typeface="+mj-lt"/>
              <a:buAutoNum type="arabicPeriod" startAt="5"/>
              <a:defRPr/>
            </a:pPr>
            <a:r>
              <a:rPr lang="en-ZA" dirty="0" smtClean="0"/>
              <a:t>In March 2019, DPE team met with the community representatives, organised labour and the executive management of the Alexkor RMC PSJV to establish the extent of the financial challenges </a:t>
            </a:r>
          </a:p>
          <a:p>
            <a:pPr eaLnBrk="1" hangingPunct="1">
              <a:buFont typeface="+mj-lt"/>
              <a:buAutoNum type="arabicPeriod" startAt="5"/>
              <a:defRPr/>
            </a:pPr>
            <a:r>
              <a:rPr lang="en-ZA" dirty="0" smtClean="0"/>
              <a:t>The Department established that the financial problems at the mine are primarily a product of poor leadership and bad decision-making. For instance, organised labour highlighted that there was no </a:t>
            </a:r>
            <a:r>
              <a:rPr lang="en-US" dirty="0" smtClean="0"/>
              <a:t>mine plan to balance the quality of diamond produced.</a:t>
            </a:r>
            <a:r>
              <a:rPr lang="en-ZA" dirty="0"/>
              <a:t> </a:t>
            </a:r>
            <a:r>
              <a:rPr lang="en-ZA" dirty="0" smtClean="0"/>
              <a:t>Department also </a:t>
            </a:r>
            <a:r>
              <a:rPr lang="en-ZA" dirty="0"/>
              <a:t>observed that Management seems to have lost the control of workers and command of the business</a:t>
            </a:r>
            <a:r>
              <a:rPr lang="en-ZA" dirty="0" smtClean="0"/>
              <a:t>.</a:t>
            </a:r>
            <a:endParaRPr lang="en-US" dirty="0" smtClean="0"/>
          </a:p>
          <a:p>
            <a:pPr eaLnBrk="1" hangingPunct="1">
              <a:buFont typeface="+mj-lt"/>
              <a:buAutoNum type="arabicPeriod" startAt="5"/>
              <a:defRPr/>
            </a:pPr>
            <a:r>
              <a:rPr lang="en-ZA" dirty="0" smtClean="0"/>
              <a:t>The Alexkor RMC PSJV stated that it was pressured to create employment in the areas by the then political principles. This led to the investment of a plant of R60 million and over 150 permanent employment created. Due to design challenges, the plant is performing below capacity</a:t>
            </a:r>
          </a:p>
        </p:txBody>
      </p:sp>
      <p:sp>
        <p:nvSpPr>
          <p:cNvPr id="3" name="Slide Number Placeholder 2"/>
          <p:cNvSpPr>
            <a:spLocks noGrp="1"/>
          </p:cNvSpPr>
          <p:nvPr>
            <p:ph type="sldNum" sz="quarter" idx="16"/>
          </p:nvPr>
        </p:nvSpPr>
        <p:spPr/>
        <p:txBody>
          <a:bodyPr/>
          <a:lstStyle/>
          <a:p>
            <a:pPr>
              <a:defRPr/>
            </a:pPr>
            <a:fld id="{01A46B9F-5772-403F-83AD-12DF80898DF2}" type="slidenum">
              <a:rPr lang="en-ZA" smtClean="0"/>
              <a:pPr>
                <a:defRPr/>
              </a:pPr>
              <a:t>5</a:t>
            </a:fld>
            <a:endParaRPr lang="en-ZA"/>
          </a:p>
        </p:txBody>
      </p:sp>
    </p:spTree>
    <p:extLst>
      <p:ext uri="{BB962C8B-B14F-4D97-AF65-F5344CB8AC3E}">
        <p14:creationId xmlns:p14="http://schemas.microsoft.com/office/powerpoint/2010/main" xmlns="" val="3713428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STATE OF SOC																			(3/3)</a:t>
            </a:r>
            <a:br>
              <a:rPr lang="en-ZA" dirty="0" smtClean="0"/>
            </a:br>
            <a:r>
              <a:rPr lang="en-ZA" dirty="0"/>
              <a:t>Governance Challenges – </a:t>
            </a:r>
            <a:r>
              <a:rPr lang="en-ZA" dirty="0" smtClean="0"/>
              <a:t>Administrator Intervention</a:t>
            </a:r>
            <a:endParaRPr lang="en-ZA" dirty="0"/>
          </a:p>
        </p:txBody>
      </p:sp>
      <p:sp>
        <p:nvSpPr>
          <p:cNvPr id="5" name="Content Placeholder 4"/>
          <p:cNvSpPr>
            <a:spLocks noGrp="1"/>
          </p:cNvSpPr>
          <p:nvPr>
            <p:ph idx="13"/>
          </p:nvPr>
        </p:nvSpPr>
        <p:spPr>
          <a:xfrm>
            <a:off x="683741" y="1220725"/>
            <a:ext cx="10972800" cy="4619901"/>
          </a:xfrm>
        </p:spPr>
        <p:txBody>
          <a:bodyPr>
            <a:normAutofit fontScale="92500" lnSpcReduction="20000"/>
          </a:bodyPr>
          <a:lstStyle/>
          <a:p>
            <a:pPr eaLnBrk="1" hangingPunct="1">
              <a:buFont typeface="+mj-lt"/>
              <a:buAutoNum type="arabicPeriod" startAt="10"/>
              <a:defRPr/>
            </a:pPr>
            <a:r>
              <a:rPr lang="en-ZA" dirty="0"/>
              <a:t>The complex corporate structure between Alexkor and Alexkor-RMC PSJV has made intervention by Alexkor management difficult due to the restrictions of the Deed of Settlement provisions. The Deed of Settlement is a product of a land restitution award in 2007 to the Richtersveld </a:t>
            </a:r>
            <a:r>
              <a:rPr lang="en-ZA" dirty="0" smtClean="0"/>
              <a:t>Community. However, the </a:t>
            </a:r>
            <a:r>
              <a:rPr lang="en-ZA" dirty="0"/>
              <a:t>deterioration of the joint venture operations have had a knock on effect on Alexkor, as the business is dependent on proceeds from the mine to sustain </a:t>
            </a:r>
            <a:r>
              <a:rPr lang="en-ZA" dirty="0" smtClean="0"/>
              <a:t>itself. The two entities are currently not a going concern and the financial future looks dire.</a:t>
            </a:r>
            <a:endParaRPr lang="en-ZA" dirty="0"/>
          </a:p>
          <a:p>
            <a:pPr eaLnBrk="1" hangingPunct="1">
              <a:buFont typeface="+mj-lt"/>
              <a:buAutoNum type="arabicPeriod" startAt="10"/>
              <a:defRPr/>
            </a:pPr>
            <a:r>
              <a:rPr lang="en-ZA" dirty="0"/>
              <a:t>It has become imperative that Government intervene decisively to address the state of Alexkor and the Alexkor RMC PSJV. In this regard I </a:t>
            </a:r>
            <a:r>
              <a:rPr lang="en-ZA" dirty="0" smtClean="0"/>
              <a:t>the previous Alexkor </a:t>
            </a:r>
            <a:r>
              <a:rPr lang="en-ZA" dirty="0"/>
              <a:t>board </a:t>
            </a:r>
            <a:r>
              <a:rPr lang="en-ZA" dirty="0" smtClean="0"/>
              <a:t>has been retired and replaced with </a:t>
            </a:r>
            <a:r>
              <a:rPr lang="en-ZA" dirty="0"/>
              <a:t>an </a:t>
            </a:r>
            <a:r>
              <a:rPr lang="en-ZA" dirty="0" smtClean="0"/>
              <a:t>Administrator</a:t>
            </a:r>
            <a:r>
              <a:rPr lang="en-ZA" dirty="0"/>
              <a:t>. </a:t>
            </a:r>
            <a:endParaRPr lang="en-ZA" dirty="0" smtClean="0"/>
          </a:p>
          <a:p>
            <a:pPr eaLnBrk="1" hangingPunct="1">
              <a:buFont typeface="+mj-lt"/>
              <a:buAutoNum type="arabicPeriod" startAt="10"/>
              <a:defRPr/>
            </a:pPr>
            <a:r>
              <a:rPr lang="en-ZA" dirty="0" smtClean="0"/>
              <a:t>The </a:t>
            </a:r>
            <a:r>
              <a:rPr lang="en-ZA" dirty="0"/>
              <a:t>Administrator is not a Business Rescue Practitioner as per Section 138 of the Companies Act, </a:t>
            </a:r>
            <a:r>
              <a:rPr lang="en-ZA" dirty="0" smtClean="0"/>
              <a:t>2008  but an incumbent assigned with the duties to </a:t>
            </a:r>
            <a:r>
              <a:rPr lang="en-ZA" dirty="0"/>
              <a:t>restore normality and stability to the operations of </a:t>
            </a:r>
            <a:r>
              <a:rPr lang="en-ZA" dirty="0" smtClean="0"/>
              <a:t>Alexkor and Alexkor RMC PSJV </a:t>
            </a:r>
            <a:r>
              <a:rPr lang="en-ZA" dirty="0"/>
              <a:t>and help maximise the prospects of a successful outcome for </a:t>
            </a:r>
            <a:r>
              <a:rPr lang="en-ZA" dirty="0" smtClean="0"/>
              <a:t>Alexkor. The Administrator</a:t>
            </a:r>
            <a:r>
              <a:rPr lang="en-ZA" dirty="0"/>
              <a:t>, will assume the duties and responsibilities in place of the Board of Directors, and is required to prioritise and expedite inter alia the </a:t>
            </a:r>
            <a:r>
              <a:rPr lang="en-ZA" dirty="0" smtClean="0"/>
              <a:t>following;</a:t>
            </a:r>
          </a:p>
          <a:p>
            <a:pPr marL="760413" lvl="1" indent="-400050" eaLnBrk="1" hangingPunct="1">
              <a:buFont typeface="+mj-lt"/>
              <a:buAutoNum type="romanLcPeriod"/>
              <a:defRPr/>
            </a:pPr>
            <a:r>
              <a:rPr lang="en-ZA" dirty="0"/>
              <a:t>Undertake an extensive review and analysis of the contract mining and revenue-sharing models between the </a:t>
            </a:r>
            <a:r>
              <a:rPr lang="en-ZA" dirty="0" smtClean="0"/>
              <a:t>PSJV </a:t>
            </a:r>
            <a:r>
              <a:rPr lang="en-ZA" dirty="0"/>
              <a:t>and the contractors and provide proposed </a:t>
            </a:r>
            <a:r>
              <a:rPr lang="en-ZA" dirty="0" smtClean="0"/>
              <a:t>solutions;</a:t>
            </a:r>
          </a:p>
          <a:p>
            <a:pPr marL="760413" lvl="1" indent="-400050" eaLnBrk="1" hangingPunct="1">
              <a:buFont typeface="+mj-lt"/>
              <a:buAutoNum type="romanLcPeriod"/>
              <a:defRPr/>
            </a:pPr>
            <a:r>
              <a:rPr lang="en-ZA" dirty="0" smtClean="0"/>
              <a:t>Review </a:t>
            </a:r>
            <a:r>
              <a:rPr lang="en-ZA" dirty="0"/>
              <a:t>the Alexkor and the Alexkor RMC PSJV cost structure to ensure procurement of goods and services is at fair value and warranted;</a:t>
            </a:r>
          </a:p>
          <a:p>
            <a:pPr marL="760413" lvl="1" indent="-400050" eaLnBrk="1" hangingPunct="1">
              <a:buFont typeface="+mj-lt"/>
              <a:buAutoNum type="romanLcPeriod"/>
              <a:defRPr/>
            </a:pPr>
            <a:r>
              <a:rPr lang="en-ZA" dirty="0" smtClean="0"/>
              <a:t>Remove </a:t>
            </a:r>
            <a:r>
              <a:rPr lang="en-ZA" dirty="0"/>
              <a:t>the duplicate functions at Alexkor Head Office and Alexkor RMC PSJV with particular focus on executive and overhead expenses as well as to identify and implement other remedial and cost reduction intervention plans and/or initiatives;</a:t>
            </a:r>
          </a:p>
          <a:p>
            <a:pPr marL="760413" lvl="1" indent="-400050" eaLnBrk="1" hangingPunct="1">
              <a:buFont typeface="+mj-lt"/>
              <a:buAutoNum type="romanLcPeriod"/>
              <a:defRPr/>
            </a:pPr>
            <a:r>
              <a:rPr lang="en-ZA" dirty="0" smtClean="0"/>
              <a:t>Terminate </a:t>
            </a:r>
            <a:r>
              <a:rPr lang="en-ZA" dirty="0"/>
              <a:t>marketing and sales contract with Scarlet Sky Investments (Pty) Ltd. (SSI) and propose solutions/options for the establishment of own or State Diamond Trader-related diamond marketing and sales channel;</a:t>
            </a:r>
          </a:p>
          <a:p>
            <a:pPr marL="760413" lvl="1" indent="-400050" eaLnBrk="1" hangingPunct="1">
              <a:buFont typeface="+mj-lt"/>
              <a:buAutoNum type="romanLcPeriod"/>
              <a:defRPr/>
            </a:pPr>
            <a:r>
              <a:rPr lang="en-ZA" dirty="0" smtClean="0"/>
              <a:t>Develop </a:t>
            </a:r>
            <a:r>
              <a:rPr lang="en-ZA" dirty="0"/>
              <a:t>a revenue-enhancing plan with emphasis on contracting for mid and deep water mining operations;</a:t>
            </a:r>
          </a:p>
          <a:p>
            <a:pPr marL="760413" lvl="1" indent="-400050" eaLnBrk="1" hangingPunct="1">
              <a:buFont typeface="+mj-lt"/>
              <a:buAutoNum type="romanLcPeriod"/>
              <a:defRPr/>
            </a:pPr>
            <a:r>
              <a:rPr lang="en-ZA" dirty="0" smtClean="0"/>
              <a:t>Propose </a:t>
            </a:r>
            <a:r>
              <a:rPr lang="en-ZA" dirty="0"/>
              <a:t>a right-sizing model for Alexkor and Alexkor RMC PSJV in line with the income streams;</a:t>
            </a:r>
          </a:p>
          <a:p>
            <a:pPr marL="760413" lvl="1" indent="-400050" eaLnBrk="1" hangingPunct="1">
              <a:buFont typeface="+mj-lt"/>
              <a:buAutoNum type="romanLcPeriod"/>
              <a:defRPr/>
            </a:pPr>
            <a:r>
              <a:rPr lang="en-ZA" dirty="0" smtClean="0"/>
              <a:t>Manage </a:t>
            </a:r>
            <a:r>
              <a:rPr lang="en-ZA" dirty="0"/>
              <a:t>the rooting out of corruption and State Capture related practices and individuals at Alexkor and PSJV:</a:t>
            </a:r>
          </a:p>
          <a:p>
            <a:pPr marL="760413" lvl="1" indent="-400050" eaLnBrk="1" hangingPunct="1">
              <a:buFont typeface="+mj-lt"/>
              <a:buAutoNum type="romanLcPeriod"/>
              <a:defRPr/>
            </a:pPr>
            <a:endParaRPr lang="en-US" dirty="0" smtClean="0"/>
          </a:p>
          <a:p>
            <a:pPr eaLnBrk="1" hangingPunct="1">
              <a:buFont typeface="+mj-lt"/>
              <a:buAutoNum type="arabicPeriod" startAt="10"/>
              <a:defRPr/>
            </a:pPr>
            <a:endParaRPr lang="en-ZA" dirty="0"/>
          </a:p>
        </p:txBody>
      </p:sp>
      <p:sp>
        <p:nvSpPr>
          <p:cNvPr id="3" name="Slide Number Placeholder 2"/>
          <p:cNvSpPr>
            <a:spLocks noGrp="1"/>
          </p:cNvSpPr>
          <p:nvPr>
            <p:ph type="sldNum" sz="quarter" idx="16"/>
          </p:nvPr>
        </p:nvSpPr>
        <p:spPr/>
        <p:txBody>
          <a:bodyPr/>
          <a:lstStyle/>
          <a:p>
            <a:pPr>
              <a:defRPr/>
            </a:pPr>
            <a:fld id="{01A46B9F-5772-403F-83AD-12DF80898DF2}" type="slidenum">
              <a:rPr lang="en-ZA" smtClean="0"/>
              <a:pPr>
                <a:defRPr/>
              </a:pPr>
              <a:t>6</a:t>
            </a:fld>
            <a:endParaRPr lang="en-ZA"/>
          </a:p>
        </p:txBody>
      </p:sp>
    </p:spTree>
    <p:extLst>
      <p:ext uri="{BB962C8B-B14F-4D97-AF65-F5344CB8AC3E}">
        <p14:creationId xmlns:p14="http://schemas.microsoft.com/office/powerpoint/2010/main" xmlns="" val="3289184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36EE1A-9569-4671-BEAC-350892877F23}" type="slidenum">
              <a:rPr lang="en-ZA" smtClean="0"/>
              <a:pPr>
                <a:defRPr/>
              </a:pPr>
              <a:t>7</a:t>
            </a:fld>
            <a:endParaRPr lang="en-ZA"/>
          </a:p>
        </p:txBody>
      </p:sp>
      <p:sp>
        <p:nvSpPr>
          <p:cNvPr id="3" name="Content Placeholder 2"/>
          <p:cNvSpPr>
            <a:spLocks noGrp="1"/>
          </p:cNvSpPr>
          <p:nvPr>
            <p:ph idx="1"/>
          </p:nvPr>
        </p:nvSpPr>
        <p:spPr>
          <a:xfrm>
            <a:off x="1309816" y="2974019"/>
            <a:ext cx="10972800" cy="4838332"/>
          </a:xfrm>
        </p:spPr>
        <p:txBody>
          <a:bodyPr/>
          <a:lstStyle/>
          <a:p>
            <a:pPr marL="0" indent="0">
              <a:buNone/>
            </a:pPr>
            <a:r>
              <a:rPr lang="en-ZA" dirty="0" smtClean="0"/>
              <a:t>END </a:t>
            </a:r>
            <a:endParaRPr lang="en-ZA" dirty="0"/>
          </a:p>
        </p:txBody>
      </p:sp>
    </p:spTree>
    <p:extLst>
      <p:ext uri="{BB962C8B-B14F-4D97-AF65-F5344CB8AC3E}">
        <p14:creationId xmlns:p14="http://schemas.microsoft.com/office/powerpoint/2010/main" xmlns="" val="2545630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1042</Words>
  <Application>Microsoft Office PowerPoint</Application>
  <PresentationFormat>Custom</PresentationFormat>
  <Paragraphs>50</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6_Office Theme</vt:lpstr>
      <vt:lpstr>Alexkor  governance challenges and financial performance</vt:lpstr>
      <vt:lpstr>TABLE OF CONTENTS</vt:lpstr>
      <vt:lpstr>ALEXKOR/ALEXKOR RMC PSJV </vt:lpstr>
      <vt:lpstr>STATE OF SOC                   (1/3) Governance Challenges – Forensic Investigation</vt:lpstr>
      <vt:lpstr>STATE OF SOC                   (2/3) Governance Challenges – PSJV Liquidity Crunch</vt:lpstr>
      <vt:lpstr>STATE OF SOC                   (3/3) Governance Challenges – Administrator Intervention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Study Group Strategic Planning Session</dc:title>
  <dc:creator>Kgathatso Tlhakudi</dc:creator>
  <cp:lastModifiedBy>PUMZA</cp:lastModifiedBy>
  <cp:revision>71</cp:revision>
  <dcterms:created xsi:type="dcterms:W3CDTF">2019-09-08T06:15:07Z</dcterms:created>
  <dcterms:modified xsi:type="dcterms:W3CDTF">2019-09-19T09:38:42Z</dcterms:modified>
</cp:coreProperties>
</file>