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Default Extension="svg" ContentType="image/svg+xml"/>
  <Override PartName="/ppt/charts/style2.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charts/chart3.xml" ContentType="application/vnd.openxmlformats-officedocument.drawingml.chart+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docProps/app.xml" ContentType="application/vnd.openxmlformats-officedocument.extended-properties+xml"/>
  <Override PartName="/ppt/charts/colors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6" r:id="rId1"/>
    <p:sldMasterId id="2147488361" r:id="rId2"/>
  </p:sldMasterIdLst>
  <p:notesMasterIdLst>
    <p:notesMasterId r:id="rId31"/>
  </p:notesMasterIdLst>
  <p:handoutMasterIdLst>
    <p:handoutMasterId r:id="rId32"/>
  </p:handoutMasterIdLst>
  <p:sldIdLst>
    <p:sldId id="526" r:id="rId3"/>
    <p:sldId id="579" r:id="rId4"/>
    <p:sldId id="394" r:id="rId5"/>
    <p:sldId id="590" r:id="rId6"/>
    <p:sldId id="591" r:id="rId7"/>
    <p:sldId id="609" r:id="rId8"/>
    <p:sldId id="592" r:id="rId9"/>
    <p:sldId id="593" r:id="rId10"/>
    <p:sldId id="627" r:id="rId11"/>
    <p:sldId id="628" r:id="rId12"/>
    <p:sldId id="629" r:id="rId13"/>
    <p:sldId id="630" r:id="rId14"/>
    <p:sldId id="631" r:id="rId15"/>
    <p:sldId id="632" r:id="rId16"/>
    <p:sldId id="635" r:id="rId17"/>
    <p:sldId id="603" r:id="rId18"/>
    <p:sldId id="606" r:id="rId19"/>
    <p:sldId id="607" r:id="rId20"/>
    <p:sldId id="625" r:id="rId21"/>
    <p:sldId id="624" r:id="rId22"/>
    <p:sldId id="636" r:id="rId23"/>
    <p:sldId id="637" r:id="rId24"/>
    <p:sldId id="638" r:id="rId25"/>
    <p:sldId id="639" r:id="rId26"/>
    <p:sldId id="640" r:id="rId27"/>
    <p:sldId id="641" r:id="rId28"/>
    <p:sldId id="643" r:id="rId29"/>
    <p:sldId id="642" r:id="rId30"/>
  </p:sldIdLst>
  <p:sldSz cx="9144000" cy="6858000" type="screen4x3"/>
  <p:notesSz cx="6797675" cy="9926638"/>
  <p:defaultTextStyle>
    <a:defPPr>
      <a:defRPr lang="en-US"/>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56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A84C"/>
    <a:srgbClr val="FF6600"/>
    <a:srgbClr val="FFBF4B"/>
    <a:srgbClr val="FFAB16"/>
    <a:srgbClr val="FFCC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0" autoAdjust="0"/>
    <p:restoredTop sz="99710" autoAdjust="0"/>
  </p:normalViewPr>
  <p:slideViewPr>
    <p:cSldViewPr snapToGrid="0" snapToObjects="1">
      <p:cViewPr varScale="1">
        <p:scale>
          <a:sx n="76" d="100"/>
          <a:sy n="76" d="100"/>
        </p:scale>
        <p:origin x="-1332" y="-84"/>
      </p:cViewPr>
      <p:guideLst>
        <p:guide orient="horz" pos="2160"/>
        <p:guide pos="5624"/>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openxmlformats.org/officeDocument/2006/relationships/oleObject" Target="file:///C:\Users\WilburN\Documents\A%20Director's%20Research\6%20Projects\Director's%20Pesentations\2019%20Presentations\2019%20Mauritius%20Conference%20on%20NMW\Stats%20on%20Case%20Load%20to%202018-2019.xlsx" TargetMode="External"/><Relationship Id="rId1" Type="http://schemas.openxmlformats.org/officeDocument/2006/relationships/themeOverride" Target="../theme/themeOverride1.xml"/><Relationship Id="rId4" Type="http://schemas.microsoft.com/office/2011/relationships/chartStyle" Target="style2.xml"/></Relationships>
</file>

<file path=ppt/charts/_rels/chart3.xml.rels><?xml version="1.0" encoding="UTF-8" standalone="yes"?>
<Relationships xmlns="http://schemas.openxmlformats.org/package/2006/relationships"><Relationship Id="rId3" Type="http://schemas.microsoft.com/office/2011/relationships/chartColorStyle" Target="colors3.xml"/><Relationship Id="rId2" Type="http://schemas.openxmlformats.org/officeDocument/2006/relationships/oleObject" Target="file:///C:\Users\WilburN\Documents\A%20Director's%20Research\6%20Projects\Director's%20Pesentations\2019%20Presentations\2019%20Mauritius%20Conference%20on%20NMW\Stats%20on%20Case%20Load%20to%202018-2019.xlsx" TargetMode="External"/><Relationship Id="rId1" Type="http://schemas.openxmlformats.org/officeDocument/2006/relationships/themeOverride" Target="../theme/themeOverride2.xml"/><Relationship Id="rId4"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plotArea>
      <c:layout/>
      <c:lineChart>
        <c:grouping val="standard"/>
        <c:ser>
          <c:idx val="0"/>
          <c:order val="0"/>
          <c:tx>
            <c:strRef>
              <c:f>Sheet1!$B$2</c:f>
              <c:strCache>
                <c:ptCount val="1"/>
                <c:pt idx="0">
                  <c:v>ACTUAL PERFORMANCE</c:v>
                </c:pt>
              </c:strCache>
            </c:strRef>
          </c:tx>
          <c:spPr>
            <a:ln w="31750" cap="rnd">
              <a:solidFill>
                <a:srgbClr val="C00000"/>
              </a:solidFill>
              <a:round/>
            </a:ln>
            <a:effectLst/>
          </c:spPr>
          <c:marker>
            <c:symbol val="circle"/>
            <c:size val="17"/>
            <c:spPr>
              <a:solidFill>
                <a:srgbClr val="C00000"/>
              </a:solidFill>
              <a:ln>
                <a:noFill/>
              </a:ln>
              <a:effectLst/>
            </c:spPr>
          </c:marker>
          <c:dLbls>
            <c:dLbl>
              <c:idx val="1"/>
              <c:layout>
                <c:manualLayout>
                  <c:x val="-4.6004202924660419E-3"/>
                  <c:y val="-2.022609831595833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534-4758-B1EE-7B0288578DA2}"/>
                </c:ext>
              </c:extLst>
            </c:dLbl>
            <c:dLbl>
              <c:idx val="2"/>
              <c:layout>
                <c:manualLayout>
                  <c:x val="-1.1245341918878525E-16"/>
                  <c:y val="1.516957373696875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534-4758-B1EE-7B0288578DA2}"/>
                </c:ext>
              </c:extLst>
            </c:dLbl>
            <c:spPr>
              <a:noFill/>
              <a:ln>
                <a:noFill/>
              </a:ln>
              <a:effectLst/>
            </c:spPr>
            <c:txPr>
              <a:bodyPr rot="0" spcFirstLastPara="1" vertOverflow="ellipsis" vert="horz" wrap="square" anchor="ctr" anchorCtr="0"/>
              <a:lstStyle/>
              <a:p>
                <a:pPr algn="ctr">
                  <a:defRPr sz="1100" b="1" i="0" u="none" strike="noStrike" kern="1200" baseline="0">
                    <a:solidFill>
                      <a:srgbClr val="002060"/>
                    </a:solidFill>
                    <a:latin typeface="Arial" panose="020B0604020202020204" pitchFamily="34" charset="0"/>
                    <a:ea typeface="+mn-ea"/>
                    <a:cs typeface="Arial" panose="020B0604020202020204" pitchFamily="34" charset="0"/>
                  </a:defRPr>
                </a:pPr>
                <a:endParaRPr lang="en-US"/>
              </a:p>
            </c:txPr>
            <c:showVal val="1"/>
            <c:extLst xmlns:c16r2="http://schemas.microsoft.com/office/drawing/2015/06/char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Sheet1!$A$3:$A$6</c:f>
              <c:strCache>
                <c:ptCount val="4"/>
                <c:pt idx="0">
                  <c:v>2015/16</c:v>
                </c:pt>
                <c:pt idx="1">
                  <c:v>2016/17</c:v>
                </c:pt>
                <c:pt idx="2">
                  <c:v>2017/18</c:v>
                </c:pt>
                <c:pt idx="3">
                  <c:v>2018/19</c:v>
                </c:pt>
              </c:strCache>
            </c:strRef>
          </c:cat>
          <c:val>
            <c:numRef>
              <c:f>Sheet1!$B$3:$B$6</c:f>
              <c:numCache>
                <c:formatCode>0%</c:formatCode>
                <c:ptCount val="4"/>
                <c:pt idx="0">
                  <c:v>0.76000000000000012</c:v>
                </c:pt>
                <c:pt idx="1">
                  <c:v>0.91</c:v>
                </c:pt>
                <c:pt idx="2">
                  <c:v>0.87000000000000011</c:v>
                </c:pt>
                <c:pt idx="3">
                  <c:v>0.95000000000000007</c:v>
                </c:pt>
              </c:numCache>
            </c:numRef>
          </c:val>
          <c:extLst xmlns:c16r2="http://schemas.microsoft.com/office/drawing/2015/06/chart">
            <c:ext xmlns:c16="http://schemas.microsoft.com/office/drawing/2014/chart" uri="{C3380CC4-5D6E-409C-BE32-E72D297353CC}">
              <c16:uniqueId val="{00000000-0F30-49E4-9149-2BAA5409521B}"/>
            </c:ext>
          </c:extLst>
        </c:ser>
        <c:dLbls>
          <c:showVal val="1"/>
        </c:dLbls>
        <c:marker val="1"/>
        <c:axId val="69096960"/>
        <c:axId val="69098496"/>
      </c:lineChart>
      <c:catAx>
        <c:axId val="69096960"/>
        <c:scaling>
          <c:orientation val="minMax"/>
        </c:scaling>
        <c:axPos val="b"/>
        <c:numFmt formatCode="General" sourceLinked="1"/>
        <c:maj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00" b="1" i="0" u="none" strike="noStrike" kern="1200" cap="all"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crossAx val="69098496"/>
        <c:crosses val="autoZero"/>
        <c:auto val="1"/>
        <c:lblAlgn val="ctr"/>
        <c:lblOffset val="100"/>
      </c:catAx>
      <c:valAx>
        <c:axId val="69098496"/>
        <c:scaling>
          <c:orientation val="minMax"/>
          <c:min val="0.5"/>
        </c:scaling>
        <c:delete val="1"/>
        <c:axPos val="l"/>
        <c:numFmt formatCode="0%" sourceLinked="1"/>
        <c:majorTickMark val="none"/>
        <c:tickLblPos val="none"/>
        <c:crossAx val="69096960"/>
        <c:crosses val="autoZero"/>
        <c:crossBetween val="between"/>
      </c:valAx>
      <c:spPr>
        <a:noFill/>
        <a:ln w="25400">
          <a:noFill/>
        </a:ln>
        <a:effectLst/>
      </c:spPr>
    </c:plotArea>
    <c:legend>
      <c:legendPos val="b"/>
      <c:layout/>
      <c:spPr>
        <a:solidFill>
          <a:schemeClr val="lt1">
            <a:lumMod val="95000"/>
            <a:alpha val="39000"/>
          </a:schemeClr>
        </a:solidFill>
        <a:ln>
          <a:noFill/>
        </a:ln>
        <a:effectLst/>
      </c:spPr>
      <c:txPr>
        <a:bodyPr rot="0" spcFirstLastPara="1" vertOverflow="ellipsis" vert="horz" wrap="square" anchor="ctr" anchorCtr="1"/>
        <a:lstStyle/>
        <a:p>
          <a:pPr>
            <a:defRPr sz="1100" b="1" i="0" u="none" strike="noStrike" kern="1200" baseline="0">
              <a:solidFill>
                <a:schemeClr val="dk1">
                  <a:lumMod val="75000"/>
                  <a:lumOff val="25000"/>
                </a:schemeClr>
              </a:solidFill>
              <a:latin typeface="Arial" panose="020B0604020202020204" pitchFamily="34" charset="0"/>
              <a:ea typeface="+mn-ea"/>
              <a:cs typeface="Arial" panose="020B0604020202020204" pitchFamily="34" charset="0"/>
            </a:defRPr>
          </a:pPr>
          <a:endParaRPr lang="en-US"/>
        </a:p>
      </c:txPr>
    </c:legend>
    <c:plotVisOnly val="1"/>
    <c:dispBlanksAs val="gap"/>
  </c:chart>
  <c:spPr>
    <a:noFill/>
    <a:ln w="9525" cap="flat" cmpd="sng" algn="ctr">
      <a:solidFill>
        <a:schemeClr val="dk1">
          <a:lumMod val="25000"/>
          <a:lumOff val="75000"/>
        </a:schemeClr>
      </a:solidFill>
      <a:round/>
    </a:ln>
    <a:effectLst/>
  </c:spPr>
  <c:txPr>
    <a:bodyPr/>
    <a:lstStyle/>
    <a:p>
      <a:pPr>
        <a:defRPr>
          <a:latin typeface="Arial" panose="020B0604020202020204" pitchFamily="34" charset="0"/>
          <a:cs typeface="Arial" panose="020B0604020202020204"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537451691539335"/>
          <c:y val="2.9772078436320158E-2"/>
          <c:w val="0.48686057435043711"/>
          <c:h val="0.91008832312231303"/>
        </c:manualLayout>
      </c:layout>
      <c:barChart>
        <c:barDir val="bar"/>
        <c:grouping val="clustered"/>
        <c:ser>
          <c:idx val="0"/>
          <c:order val="0"/>
          <c:spPr>
            <a:solidFill>
              <a:schemeClr val="bg2">
                <a:lumMod val="50000"/>
              </a:schemeClr>
            </a:solidFill>
            <a:ln>
              <a:noFill/>
            </a:ln>
            <a:effectLst/>
            <a:scene3d>
              <a:camera prst="orthographicFront"/>
              <a:lightRig rig="threePt" dir="t"/>
            </a:scene3d>
            <a:sp3d>
              <a:bevelT w="190500" h="38100"/>
            </a:sp3d>
          </c:spPr>
          <c:dLbls>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Arial Narrow" panose="020B060602020203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Type'!$A$3:$A$9</c:f>
              <c:strCache>
                <c:ptCount val="7"/>
                <c:pt idx="0">
                  <c:v>Discrimination </c:v>
                </c:pt>
                <c:pt idx="1">
                  <c:v>Collective Bargaining</c:v>
                </c:pt>
                <c:pt idx="2">
                  <c:v>Severance Pay</c:v>
                </c:pt>
                <c:pt idx="3">
                  <c:v>Mutual Interest</c:v>
                </c:pt>
                <c:pt idx="4">
                  <c:v>New Legislation Referrals</c:v>
                </c:pt>
                <c:pt idx="5">
                  <c:v>Unfair Labour Practice</c:v>
                </c:pt>
                <c:pt idx="6">
                  <c:v>Unfair Dismissal</c:v>
                </c:pt>
              </c:strCache>
            </c:strRef>
          </c:cat>
          <c:val>
            <c:numRef>
              <c:f>'By Type'!$B$3:$B$9</c:f>
              <c:numCache>
                <c:formatCode>0%</c:formatCode>
                <c:ptCount val="7"/>
                <c:pt idx="0">
                  <c:v>2.0000000000000004E-2</c:v>
                </c:pt>
                <c:pt idx="1">
                  <c:v>2.0000000000000004E-2</c:v>
                </c:pt>
                <c:pt idx="2">
                  <c:v>3.0000000000000002E-2</c:v>
                </c:pt>
                <c:pt idx="3">
                  <c:v>3.0000000000000002E-2</c:v>
                </c:pt>
                <c:pt idx="4">
                  <c:v>7.0000000000000021E-2</c:v>
                </c:pt>
                <c:pt idx="5">
                  <c:v>0.11</c:v>
                </c:pt>
                <c:pt idx="6">
                  <c:v>0.71000000000000008</c:v>
                </c:pt>
              </c:numCache>
            </c:numRef>
          </c:val>
          <c:extLst xmlns:c16r2="http://schemas.microsoft.com/office/drawing/2015/06/chart">
            <c:ext xmlns:c16="http://schemas.microsoft.com/office/drawing/2014/chart" uri="{C3380CC4-5D6E-409C-BE32-E72D297353CC}">
              <c16:uniqueId val="{00000000-ADD0-4C42-81A3-3E22BA0B38FE}"/>
            </c:ext>
          </c:extLst>
        </c:ser>
        <c:dLbls>
          <c:showVal val="1"/>
        </c:dLbls>
        <c:gapWidth val="182"/>
        <c:axId val="68927872"/>
        <c:axId val="69133056"/>
      </c:barChart>
      <c:catAx>
        <c:axId val="68927872"/>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1" i="0" u="none" strike="noStrike" kern="1200" baseline="0">
                <a:solidFill>
                  <a:schemeClr val="tx1"/>
                </a:solidFill>
                <a:latin typeface="Arial Narrow" panose="020B0606020202030204" pitchFamily="34" charset="0"/>
                <a:ea typeface="+mn-ea"/>
                <a:cs typeface="+mn-cs"/>
              </a:defRPr>
            </a:pPr>
            <a:endParaRPr lang="en-US"/>
          </a:p>
        </c:txPr>
        <c:crossAx val="69133056"/>
        <c:crosses val="autoZero"/>
        <c:auto val="1"/>
        <c:lblAlgn val="ctr"/>
        <c:lblOffset val="100"/>
      </c:catAx>
      <c:valAx>
        <c:axId val="69133056"/>
        <c:scaling>
          <c:orientation val="minMax"/>
        </c:scaling>
        <c:delete val="1"/>
        <c:axPos val="b"/>
        <c:numFmt formatCode="0%" sourceLinked="1"/>
        <c:majorTickMark val="none"/>
        <c:tickLblPos val="none"/>
        <c:crossAx val="68927872"/>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ZA"/>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349028462362667"/>
          <c:y val="3.0158729473390156E-2"/>
          <c:w val="0.45854475717966775"/>
          <c:h val="0.90892063699036174"/>
        </c:manualLayout>
      </c:layout>
      <c:barChart>
        <c:barDir val="bar"/>
        <c:grouping val="clustered"/>
        <c:ser>
          <c:idx val="0"/>
          <c:order val="0"/>
          <c:spPr>
            <a:solidFill>
              <a:schemeClr val="accent5"/>
            </a:solidFill>
            <a:ln>
              <a:noFill/>
            </a:ln>
            <a:effectLst/>
            <a:scene3d>
              <a:camera prst="orthographicFront"/>
              <a:lightRig rig="threePt" dir="t"/>
            </a:scene3d>
            <a:sp3d>
              <a:bevelT w="190500" h="38100"/>
            </a:sp3d>
          </c:spPr>
          <c:dLbls>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Arial Narrow" panose="020B0606020202030204" pitchFamily="34" charset="0"/>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'By Sector '!$A$2:$A$9</c:f>
              <c:strCache>
                <c:ptCount val="8"/>
                <c:pt idx="0">
                  <c:v>Mining</c:v>
                </c:pt>
                <c:pt idx="1">
                  <c:v>Food / Beverage (Manufacturing)</c:v>
                </c:pt>
                <c:pt idx="2">
                  <c:v>Agriculture / Farming</c:v>
                </c:pt>
                <c:pt idx="3">
                  <c:v>Domestic</c:v>
                </c:pt>
                <c:pt idx="4">
                  <c:v>Building / Construction</c:v>
                </c:pt>
                <c:pt idx="5">
                  <c:v>Retail</c:v>
                </c:pt>
                <c:pt idx="6">
                  <c:v>Safety / Security (Private)</c:v>
                </c:pt>
                <c:pt idx="7">
                  <c:v>Business / Professional Services</c:v>
                </c:pt>
              </c:strCache>
            </c:strRef>
          </c:cat>
          <c:val>
            <c:numRef>
              <c:f>'By Sector '!$B$2:$B$9</c:f>
              <c:numCache>
                <c:formatCode>0%</c:formatCode>
                <c:ptCount val="8"/>
                <c:pt idx="0">
                  <c:v>4.0000000000000008E-2</c:v>
                </c:pt>
                <c:pt idx="1">
                  <c:v>4.0000000000000008E-2</c:v>
                </c:pt>
                <c:pt idx="2">
                  <c:v>4.0000000000000008E-2</c:v>
                </c:pt>
                <c:pt idx="3">
                  <c:v>7.0000000000000021E-2</c:v>
                </c:pt>
                <c:pt idx="4">
                  <c:v>7.0000000000000021E-2</c:v>
                </c:pt>
                <c:pt idx="5">
                  <c:v>0.11</c:v>
                </c:pt>
                <c:pt idx="6">
                  <c:v>0.12000000000000001</c:v>
                </c:pt>
                <c:pt idx="7">
                  <c:v>0.27</c:v>
                </c:pt>
              </c:numCache>
            </c:numRef>
          </c:val>
          <c:extLst xmlns:c16r2="http://schemas.microsoft.com/office/drawing/2015/06/chart">
            <c:ext xmlns:c16="http://schemas.microsoft.com/office/drawing/2014/chart" uri="{C3380CC4-5D6E-409C-BE32-E72D297353CC}">
              <c16:uniqueId val="{00000000-E6D0-403D-BBCA-D401C9B4DEF2}"/>
            </c:ext>
          </c:extLst>
        </c:ser>
        <c:dLbls>
          <c:showVal val="1"/>
        </c:dLbls>
        <c:gapWidth val="182"/>
        <c:axId val="70296704"/>
        <c:axId val="70298240"/>
      </c:barChart>
      <c:catAx>
        <c:axId val="7029670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1" i="0" u="none" strike="noStrike" kern="1200" baseline="0">
                <a:solidFill>
                  <a:schemeClr val="tx1"/>
                </a:solidFill>
                <a:latin typeface="Arial Narrow" panose="020B0606020202030204" pitchFamily="34" charset="0"/>
                <a:ea typeface="+mn-ea"/>
                <a:cs typeface="+mn-cs"/>
              </a:defRPr>
            </a:pPr>
            <a:endParaRPr lang="en-US"/>
          </a:p>
        </c:txPr>
        <c:crossAx val="70298240"/>
        <c:crosses val="autoZero"/>
        <c:auto val="1"/>
        <c:lblAlgn val="ctr"/>
        <c:lblOffset val="100"/>
      </c:catAx>
      <c:valAx>
        <c:axId val="70298240"/>
        <c:scaling>
          <c:orientation val="minMax"/>
        </c:scaling>
        <c:axPos val="b"/>
        <c:numFmt formatCode="0%" sourceLinked="1"/>
        <c:maj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029670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ZA"/>
  <c:style val="7"/>
  <c:chart>
    <c:autoTitleDeleted val="1"/>
    <c:plotArea>
      <c:layout/>
      <c:barChart>
        <c:barDir val="col"/>
        <c:grouping val="clustered"/>
        <c:ser>
          <c:idx val="0"/>
          <c:order val="0"/>
          <c:tx>
            <c:strRef>
              <c:f>Sheet1!$B$1</c:f>
              <c:strCache>
                <c:ptCount val="1"/>
                <c:pt idx="0">
                  <c:v>Series 1</c:v>
                </c:pt>
              </c:strCache>
            </c:strRef>
          </c:tx>
          <c:spPr>
            <a:pattFill prst="narHorz">
              <a:fgClr>
                <a:schemeClr val="accent5"/>
              </a:fgClr>
              <a:bgClr>
                <a:schemeClr val="accent5">
                  <a:lumMod val="20000"/>
                  <a:lumOff val="80000"/>
                </a:schemeClr>
              </a:bgClr>
            </a:pattFill>
            <a:ln>
              <a:noFill/>
            </a:ln>
            <a:effectLst>
              <a:innerShdw blurRad="114300">
                <a:schemeClr val="accent5"/>
              </a:innerShdw>
            </a:effectLst>
          </c:spPr>
          <c:dPt>
            <c:idx val="0"/>
            <c:extLst xmlns:c16r2="http://schemas.microsoft.com/office/drawing/2015/06/chart">
              <c:ext xmlns:c16="http://schemas.microsoft.com/office/drawing/2014/chart" uri="{C3380CC4-5D6E-409C-BE32-E72D297353CC}">
                <c16:uniqueId val="{00000000-99E6-441C-B4CB-F9A0F5756E41}"/>
              </c:ext>
            </c:extLst>
          </c:dPt>
          <c:dPt>
            <c:idx val="1"/>
            <c:extLst xmlns:c16r2="http://schemas.microsoft.com/office/drawing/2015/06/chart">
              <c:ext xmlns:c16="http://schemas.microsoft.com/office/drawing/2014/chart" uri="{C3380CC4-5D6E-409C-BE32-E72D297353CC}">
                <c16:uniqueId val="{00000001-99E6-441C-B4CB-F9A0F5756E41}"/>
              </c:ext>
            </c:extLst>
          </c:dPt>
          <c:dPt>
            <c:idx val="2"/>
            <c:extLst xmlns:c16r2="http://schemas.microsoft.com/office/drawing/2015/06/chart">
              <c:ext xmlns:c16="http://schemas.microsoft.com/office/drawing/2014/chart" uri="{C3380CC4-5D6E-409C-BE32-E72D297353CC}">
                <c16:uniqueId val="{00000002-99E6-441C-B4CB-F9A0F5756E41}"/>
              </c:ext>
            </c:extLst>
          </c:dPt>
          <c:dPt>
            <c:idx val="3"/>
            <c:extLst xmlns:c16r2="http://schemas.microsoft.com/office/drawing/2015/06/chart">
              <c:ext xmlns:c16="http://schemas.microsoft.com/office/drawing/2014/chart" uri="{C3380CC4-5D6E-409C-BE32-E72D297353CC}">
                <c16:uniqueId val="{00000003-99E6-441C-B4CB-F9A0F5756E41}"/>
              </c:ext>
            </c:extLst>
          </c:dPt>
          <c:dLbls>
            <c:spPr>
              <a:noFill/>
              <a:ln>
                <a:noFill/>
              </a:ln>
              <a:effectLst/>
            </c:spPr>
            <c:txPr>
              <a:bodyPr rot="0" spcFirstLastPara="1" vertOverflow="ellipsis" vert="horz" wrap="square" lIns="38100" tIns="19050" rIns="38100" bIns="19050" anchor="ctr" anchorCtr="1">
                <a:spAutoFit/>
              </a:bodyPr>
              <a:lstStyle/>
              <a:p>
                <a:pPr>
                  <a:defRPr sz="1465" b="0" i="0" u="none" strike="noStrike" kern="1200" baseline="0">
                    <a:solidFill>
                      <a:schemeClr val="tx1"/>
                    </a:solidFill>
                    <a:latin typeface="+mn-lt"/>
                    <a:ea typeface="+mn-ea"/>
                    <a:cs typeface="+mn-cs"/>
                  </a:defRPr>
                </a:pPr>
                <a:endParaRPr lang="en-US"/>
              </a:p>
            </c:txPr>
            <c:dLblPos val="outEnd"/>
            <c:showVal val="1"/>
            <c:extLst xmlns:c16r2="http://schemas.microsoft.com/office/drawing/2015/06/chart">
              <c:ext xmlns:c15="http://schemas.microsoft.com/office/drawing/2012/chart" uri="{CE6537A1-D6FC-4f65-9D91-7224C49458BB}">
                <c15:showLeaderLines val="0"/>
              </c:ext>
            </c:extLst>
          </c:dLbls>
          <c:cat>
            <c:strRef>
              <c:f>Sheet1!$A$2:$A$9</c:f>
              <c:strCache>
                <c:ptCount val="8"/>
                <c:pt idx="0">
                  <c:v>2010-2011</c:v>
                </c:pt>
                <c:pt idx="1">
                  <c:v>2011-2012</c:v>
                </c:pt>
                <c:pt idx="2">
                  <c:v>2012-2013</c:v>
                </c:pt>
                <c:pt idx="3">
                  <c:v>2013-2014</c:v>
                </c:pt>
                <c:pt idx="4">
                  <c:v>2014-2015</c:v>
                </c:pt>
                <c:pt idx="5">
                  <c:v>2015-2016</c:v>
                </c:pt>
                <c:pt idx="6">
                  <c:v>2017-2017</c:v>
                </c:pt>
                <c:pt idx="7">
                  <c:v>2017-2018</c:v>
                </c:pt>
              </c:strCache>
            </c:strRef>
          </c:cat>
          <c:val>
            <c:numRef>
              <c:f>Sheet1!$B$2:$B$9</c:f>
              <c:numCache>
                <c:formatCode>0%</c:formatCode>
                <c:ptCount val="8"/>
                <c:pt idx="0">
                  <c:v>0.69000000000000006</c:v>
                </c:pt>
                <c:pt idx="1">
                  <c:v>0.72000000000000008</c:v>
                </c:pt>
                <c:pt idx="2">
                  <c:v>0.73000000000000009</c:v>
                </c:pt>
                <c:pt idx="3">
                  <c:v>0.75000000000000011</c:v>
                </c:pt>
                <c:pt idx="4">
                  <c:v>0.76000000000000012</c:v>
                </c:pt>
                <c:pt idx="5">
                  <c:v>0.7400000000000001</c:v>
                </c:pt>
                <c:pt idx="6">
                  <c:v>0.7400000000000001</c:v>
                </c:pt>
                <c:pt idx="7">
                  <c:v>0.7400000000000001</c:v>
                </c:pt>
              </c:numCache>
            </c:numRef>
          </c:val>
          <c:extLst xmlns:c16r2="http://schemas.microsoft.com/office/drawing/2015/06/chart">
            <c:ext xmlns:c16="http://schemas.microsoft.com/office/drawing/2014/chart" uri="{C3380CC4-5D6E-409C-BE32-E72D297353CC}">
              <c16:uniqueId val="{00000004-99E6-441C-B4CB-F9A0F5756E41}"/>
            </c:ext>
          </c:extLst>
        </c:ser>
        <c:dLbls/>
        <c:gapWidth val="164"/>
        <c:overlap val="-22"/>
        <c:axId val="107184512"/>
        <c:axId val="107186048"/>
      </c:barChart>
      <c:catAx>
        <c:axId val="107184512"/>
        <c:scaling>
          <c:orientation val="minMax"/>
        </c:scaling>
        <c:axPos val="b"/>
        <c:numFmt formatCode="General" sourceLinked="1"/>
        <c:majorTickMark val="none"/>
        <c:tickLblPos val="nextTo"/>
        <c:spPr>
          <a:noFill/>
          <a:ln w="19938" cap="flat" cmpd="sng" algn="ctr">
            <a:solidFill>
              <a:schemeClr val="tx1">
                <a:lumMod val="25000"/>
                <a:lumOff val="75000"/>
              </a:schemeClr>
            </a:solidFill>
            <a:round/>
          </a:ln>
          <a:effectLst/>
        </c:spPr>
        <c:txPr>
          <a:bodyPr rot="-60000000" spcFirstLastPara="1" vertOverflow="ellipsis" vert="horz" wrap="square" anchor="ctr" anchorCtr="1"/>
          <a:lstStyle/>
          <a:p>
            <a:pPr>
              <a:defRPr sz="1465" b="1" i="0" u="none" strike="noStrike" kern="1200" baseline="0">
                <a:solidFill>
                  <a:schemeClr val="tx1"/>
                </a:solidFill>
                <a:latin typeface="+mn-lt"/>
                <a:ea typeface="+mn-ea"/>
                <a:cs typeface="+mn-cs"/>
              </a:defRPr>
            </a:pPr>
            <a:endParaRPr lang="en-US"/>
          </a:p>
        </c:txPr>
        <c:crossAx val="107186048"/>
        <c:crosses val="autoZero"/>
        <c:auto val="1"/>
        <c:lblAlgn val="ctr"/>
        <c:lblOffset val="100"/>
      </c:catAx>
      <c:valAx>
        <c:axId val="107186048"/>
        <c:scaling>
          <c:orientation val="minMax"/>
        </c:scaling>
        <c:delete val="1"/>
        <c:axPos val="l"/>
        <c:numFmt formatCode="0%" sourceLinked="1"/>
        <c:tickLblPos val="none"/>
        <c:crossAx val="107184512"/>
        <c:crosses val="autoZero"/>
        <c:crossBetween val="between"/>
      </c:valAx>
      <c:spPr>
        <a:noFill/>
        <a:ln w="26584">
          <a:noFill/>
        </a:ln>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ea typeface="ＭＳ Ｐゴシック" panose="020B0600070205080204" pitchFamily="34" charset="-128"/>
              </a:defRPr>
            </a:lvl1pPr>
          </a:lstStyle>
          <a:p>
            <a:pPr>
              <a:defRPr/>
            </a:pPr>
            <a:endParaRPr lang="en-ZA"/>
          </a:p>
        </p:txBody>
      </p:sp>
      <p:sp>
        <p:nvSpPr>
          <p:cNvPr id="3" name="Date Placeholder 2"/>
          <p:cNvSpPr>
            <a:spLocks noGrp="1"/>
          </p:cNvSpPr>
          <p:nvPr>
            <p:ph type="dt" sz="quarter" idx="1"/>
          </p:nvPr>
        </p:nvSpPr>
        <p:spPr>
          <a:xfrm>
            <a:off x="3849688" y="0"/>
            <a:ext cx="2946400" cy="4953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DA436F06-F4FE-4755-A77C-CA14654CF37B}" type="datetimeFigureOut">
              <a:rPr lang="en-ZA"/>
              <a:pPr>
                <a:defRPr/>
              </a:pPr>
              <a:t>2019/09/19</a:t>
            </a:fld>
            <a:endParaRPr lang="en-ZA" dirty="0"/>
          </a:p>
        </p:txBody>
      </p:sp>
      <p:sp>
        <p:nvSpPr>
          <p:cNvPr id="4" name="Footer Placeholder 3"/>
          <p:cNvSpPr>
            <a:spLocks noGrp="1"/>
          </p:cNvSpPr>
          <p:nvPr>
            <p:ph type="ftr" sz="quarter" idx="2"/>
          </p:nvPr>
        </p:nvSpPr>
        <p:spPr>
          <a:xfrm>
            <a:off x="0" y="9429750"/>
            <a:ext cx="2946400" cy="4953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ea typeface="ＭＳ Ｐゴシック" panose="020B0600070205080204" pitchFamily="34" charset="-128"/>
              </a:defRPr>
            </a:lvl1pPr>
          </a:lstStyle>
          <a:p>
            <a:pPr>
              <a:defRPr/>
            </a:pPr>
            <a:endParaRPr lang="en-ZA"/>
          </a:p>
        </p:txBody>
      </p:sp>
      <p:sp>
        <p:nvSpPr>
          <p:cNvPr id="5" name="Slide Number Placeholder 4"/>
          <p:cNvSpPr>
            <a:spLocks noGrp="1"/>
          </p:cNvSpPr>
          <p:nvPr>
            <p:ph type="sldNum" sz="quarter" idx="3"/>
          </p:nvPr>
        </p:nvSpPr>
        <p:spPr>
          <a:xfrm>
            <a:off x="3849688" y="9429750"/>
            <a:ext cx="2946400" cy="4953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993D557A-E4CD-4072-BBE4-DE30A568F1AB}" type="slidenum">
              <a:rPr lang="en-ZA" altLang="en-US"/>
              <a:pPr>
                <a:defRPr/>
              </a:pPr>
              <a:t>‹#›</a:t>
            </a:fld>
            <a:endParaRPr lang="en-ZA"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5300"/>
          </a:xfrm>
          <a:prstGeom prst="rect">
            <a:avLst/>
          </a:prstGeom>
        </p:spPr>
        <p:txBody>
          <a:bodyPr vert="horz" wrap="square" lIns="93177" tIns="46589" rIns="93177" bIns="46589" numCol="1" anchor="t" anchorCtr="0" compatLnSpc="1">
            <a:prstTxWarp prst="textNoShape">
              <a:avLst/>
            </a:prstTxWarp>
          </a:bodyPr>
          <a:lstStyle>
            <a:lvl1pPr eaLnBrk="1" hangingPunct="1">
              <a:defRPr sz="1200">
                <a:ea typeface="ＭＳ Ｐゴシック" panose="020B0600070205080204" pitchFamily="34" charset="-128"/>
              </a:defRPr>
            </a:lvl1pPr>
          </a:lstStyle>
          <a:p>
            <a:pPr>
              <a:defRPr/>
            </a:pPr>
            <a:endParaRPr lang="en-US"/>
          </a:p>
        </p:txBody>
      </p:sp>
      <p:sp>
        <p:nvSpPr>
          <p:cNvPr id="3" name="Date Placeholder 2"/>
          <p:cNvSpPr>
            <a:spLocks noGrp="1"/>
          </p:cNvSpPr>
          <p:nvPr>
            <p:ph type="dt" idx="1"/>
          </p:nvPr>
        </p:nvSpPr>
        <p:spPr>
          <a:xfrm>
            <a:off x="3849688" y="0"/>
            <a:ext cx="2946400" cy="495300"/>
          </a:xfrm>
          <a:prstGeom prst="rect">
            <a:avLst/>
          </a:prstGeom>
        </p:spPr>
        <p:txBody>
          <a:bodyPr vert="horz" wrap="square" lIns="93177" tIns="46589" rIns="93177" bIns="46589" numCol="1" anchor="t"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9EDF25B4-C949-452B-A5E7-043E4103DCC6}" type="datetimeFigureOut">
              <a:rPr lang="en-US"/>
              <a:pPr>
                <a:defRPr/>
              </a:pPr>
              <a:t>9/19/2019</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679450" y="4716463"/>
            <a:ext cx="5438775" cy="4465637"/>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29750"/>
            <a:ext cx="2946400" cy="495300"/>
          </a:xfrm>
          <a:prstGeom prst="rect">
            <a:avLst/>
          </a:prstGeom>
        </p:spPr>
        <p:txBody>
          <a:bodyPr vert="horz" wrap="square" lIns="93177" tIns="46589" rIns="93177" bIns="46589" numCol="1" anchor="b" anchorCtr="0" compatLnSpc="1">
            <a:prstTxWarp prst="textNoShape">
              <a:avLst/>
            </a:prstTxWarp>
          </a:bodyPr>
          <a:lstStyle>
            <a:lvl1pPr eaLnBrk="1" hangingPunct="1">
              <a:defRPr sz="1200">
                <a:ea typeface="ＭＳ Ｐゴシック" panose="020B0600070205080204" pitchFamily="34" charset="-128"/>
              </a:defRPr>
            </a:lvl1pPr>
          </a:lstStyle>
          <a:p>
            <a:pPr>
              <a:defRPr/>
            </a:pPr>
            <a:endParaRPr lang="en-US"/>
          </a:p>
        </p:txBody>
      </p:sp>
      <p:sp>
        <p:nvSpPr>
          <p:cNvPr id="7" name="Slide Number Placeholder 6"/>
          <p:cNvSpPr>
            <a:spLocks noGrp="1"/>
          </p:cNvSpPr>
          <p:nvPr>
            <p:ph type="sldNum" sz="quarter" idx="5"/>
          </p:nvPr>
        </p:nvSpPr>
        <p:spPr>
          <a:xfrm>
            <a:off x="3849688" y="9429750"/>
            <a:ext cx="2946400" cy="495300"/>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ea typeface="ＭＳ Ｐゴシック" panose="020B0600070205080204" pitchFamily="34" charset="-128"/>
              </a:defRPr>
            </a:lvl1pPr>
          </a:lstStyle>
          <a:p>
            <a:pPr>
              <a:defRPr/>
            </a:pPr>
            <a:fld id="{C08ABB03-5845-45BE-B681-4B7FB8DC9505}"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ZA" altLang="en-US"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E92A6A8-D0AB-470A-9814-DB12FC7E2604}" type="slidenum">
              <a:rPr lang="en-ZA" altLang="en-US" smtClean="0">
                <a:latin typeface="Arial" panose="020B0604020202020204" pitchFamily="34" charset="0"/>
                <a:ea typeface="MS PGothic" panose="020B0600070205080204" pitchFamily="34" charset="-128"/>
              </a:rPr>
              <a:pPr>
                <a:spcBef>
                  <a:spcPct val="0"/>
                </a:spcBef>
              </a:pPr>
              <a:t>1</a:t>
            </a:fld>
            <a:endParaRPr lang="en-ZA" altLang="en-US" smtClean="0">
              <a:latin typeface="Arial" panose="020B0604020202020204" pitchFamily="34" charset="0"/>
              <a:ea typeface="MS PGothic" panose="020B0600070205080204"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Are the users ready for an eCCMA? </a:t>
            </a:r>
          </a:p>
          <a:p>
            <a:r>
              <a:rPr lang="en-ZA" dirty="0"/>
              <a:t>How do we bring the courts along?</a:t>
            </a:r>
          </a:p>
        </p:txBody>
      </p:sp>
      <p:sp>
        <p:nvSpPr>
          <p:cNvPr id="4" name="Slide Number Placeholder 3"/>
          <p:cNvSpPr>
            <a:spLocks noGrp="1"/>
          </p:cNvSpPr>
          <p:nvPr>
            <p:ph type="sldNum" sz="quarter" idx="5"/>
          </p:nvPr>
        </p:nvSpPr>
        <p:spPr/>
        <p:txBody>
          <a:bodyPr/>
          <a:lstStyle/>
          <a:p>
            <a:fld id="{862C1811-C329-4AE3-ACB7-D0AB88413DEC}" type="slidenum">
              <a:rPr lang="en-US" smtClean="0"/>
              <a:pPr/>
              <a:t>9</a:t>
            </a:fld>
            <a:endParaRPr lang="en-US" dirty="0"/>
          </a:p>
        </p:txBody>
      </p:sp>
    </p:spTree>
    <p:extLst>
      <p:ext uri="{BB962C8B-B14F-4D97-AF65-F5344CB8AC3E}">
        <p14:creationId xmlns:p14="http://schemas.microsoft.com/office/powerpoint/2010/main" xmlns="" val="606438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3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Shape 132"/>
          <p:cNvSpPr>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cs typeface="Arial" panose="020B0604020202020204" pitchFamily="34" charset="0"/>
            </a:endParaRPr>
          </a:p>
        </p:txBody>
      </p:sp>
      <p:sp>
        <p:nvSpPr>
          <p:cNvPr id="20484" name="Header Placeholder 1"/>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smtClean="0"/>
          </a:p>
        </p:txBody>
      </p:sp>
    </p:spTree>
    <p:extLst>
      <p:ext uri="{BB962C8B-B14F-4D97-AF65-F5344CB8AC3E}">
        <p14:creationId xmlns:p14="http://schemas.microsoft.com/office/powerpoint/2010/main" xmlns="" val="1318675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prstTxWarp prst="textNoShape">
              <a:avLst/>
            </a:prstTxWarp>
          </a:bodyPr>
          <a:lstStyle/>
          <a:p>
            <a:endParaRPr lang="en-ZA" altLang="en-US" smtClean="0">
              <a:latin typeface="Arial" panose="020B0604020202020204" pitchFamily="34" charset="0"/>
            </a:endParaRPr>
          </a:p>
        </p:txBody>
      </p:sp>
      <p:sp>
        <p:nvSpPr>
          <p:cNvPr id="45060" name="Slide Number Placeholder 3"/>
          <p:cNvSpPr>
            <a:spLocks noGrp="1"/>
          </p:cNvSpPr>
          <p:nvPr>
            <p:ph type="sldNum" sz="quarter" idx="5"/>
          </p:nvPr>
        </p:nvSpPr>
        <p:spPr>
          <a:noFill/>
        </p:spPr>
        <p:txBody>
          <a:bodyPr/>
          <a:lstStyle>
            <a:lvl1pPr defTabSz="895350">
              <a:defRPr>
                <a:solidFill>
                  <a:schemeClr val="tx1"/>
                </a:solidFill>
                <a:latin typeface="Calibri" panose="020F0502020204030204" pitchFamily="34" charset="0"/>
              </a:defRPr>
            </a:lvl1pPr>
            <a:lvl2pPr defTabSz="895350">
              <a:defRPr>
                <a:solidFill>
                  <a:schemeClr val="tx1"/>
                </a:solidFill>
                <a:latin typeface="Calibri" panose="020F0502020204030204" pitchFamily="34" charset="0"/>
              </a:defRPr>
            </a:lvl2pPr>
            <a:lvl3pPr defTabSz="895350">
              <a:defRPr>
                <a:solidFill>
                  <a:schemeClr val="tx1"/>
                </a:solidFill>
                <a:latin typeface="Calibri" panose="020F0502020204030204" pitchFamily="34" charset="0"/>
              </a:defRPr>
            </a:lvl3pPr>
            <a:lvl4pPr defTabSz="895350">
              <a:defRPr>
                <a:solidFill>
                  <a:schemeClr val="tx1"/>
                </a:solidFill>
                <a:latin typeface="Calibri" panose="020F0502020204030204" pitchFamily="34" charset="0"/>
              </a:defRPr>
            </a:lvl4pPr>
            <a:lvl5pPr defTabSz="895350">
              <a:defRPr>
                <a:solidFill>
                  <a:schemeClr val="tx1"/>
                </a:solidFill>
                <a:latin typeface="Calibri" panose="020F0502020204030204" pitchFamily="34" charset="0"/>
              </a:defRPr>
            </a:lvl5pPr>
            <a:lvl6pPr marL="2284413" indent="1588" defTabSz="895350" eaLnBrk="0" fontAlgn="base" hangingPunct="0">
              <a:spcBef>
                <a:spcPct val="0"/>
              </a:spcBef>
              <a:spcAft>
                <a:spcPct val="0"/>
              </a:spcAft>
              <a:defRPr>
                <a:solidFill>
                  <a:schemeClr val="tx1"/>
                </a:solidFill>
                <a:latin typeface="Calibri" panose="020F0502020204030204" pitchFamily="34" charset="0"/>
              </a:defRPr>
            </a:lvl6pPr>
            <a:lvl7pPr marL="2741613" indent="1588" defTabSz="895350" eaLnBrk="0" fontAlgn="base" hangingPunct="0">
              <a:spcBef>
                <a:spcPct val="0"/>
              </a:spcBef>
              <a:spcAft>
                <a:spcPct val="0"/>
              </a:spcAft>
              <a:defRPr>
                <a:solidFill>
                  <a:schemeClr val="tx1"/>
                </a:solidFill>
                <a:latin typeface="Calibri" panose="020F0502020204030204" pitchFamily="34" charset="0"/>
              </a:defRPr>
            </a:lvl7pPr>
            <a:lvl8pPr marL="3198813" indent="1588" defTabSz="895350" eaLnBrk="0" fontAlgn="base" hangingPunct="0">
              <a:spcBef>
                <a:spcPct val="0"/>
              </a:spcBef>
              <a:spcAft>
                <a:spcPct val="0"/>
              </a:spcAft>
              <a:defRPr>
                <a:solidFill>
                  <a:schemeClr val="tx1"/>
                </a:solidFill>
                <a:latin typeface="Calibri" panose="020F0502020204030204" pitchFamily="34" charset="0"/>
              </a:defRPr>
            </a:lvl8pPr>
            <a:lvl9pPr marL="3656013" indent="1588" defTabSz="895350" eaLnBrk="0" fontAlgn="base" hangingPunct="0">
              <a:spcBef>
                <a:spcPct val="0"/>
              </a:spcBef>
              <a:spcAft>
                <a:spcPct val="0"/>
              </a:spcAft>
              <a:defRPr>
                <a:solidFill>
                  <a:schemeClr val="tx1"/>
                </a:solidFill>
                <a:latin typeface="Calibri" panose="020F0502020204030204" pitchFamily="34" charset="0"/>
              </a:defRPr>
            </a:lvl9pPr>
          </a:lstStyle>
          <a:p>
            <a:fld id="{7C051C47-396C-46BB-841F-5DDF8CEC6117}" type="slidenum">
              <a:rPr lang="en-ZA" altLang="en-US" smtClean="0">
                <a:latin typeface="Arial" panose="020B0604020202020204" pitchFamily="34" charset="0"/>
              </a:rPr>
              <a:pPr/>
              <a:t>14</a:t>
            </a:fld>
            <a:endParaRPr lang="en-ZA" altLang="en-US" smtClean="0">
              <a:latin typeface="Arial" panose="020B0604020202020204" pitchFamily="34" charset="0"/>
            </a:endParaRPr>
          </a:p>
        </p:txBody>
      </p:sp>
    </p:spTree>
    <p:extLst>
      <p:ext uri="{BB962C8B-B14F-4D97-AF65-F5344CB8AC3E}">
        <p14:creationId xmlns:p14="http://schemas.microsoft.com/office/powerpoint/2010/main" xmlns="" val="700113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3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0483" name="Shape 132"/>
          <p:cNvSpPr>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cs typeface="Arial" panose="020B0604020202020204" pitchFamily="34" charset="0"/>
            </a:endParaRPr>
          </a:p>
        </p:txBody>
      </p:sp>
      <p:sp>
        <p:nvSpPr>
          <p:cNvPr id="20484" name="Header Placeholder 1"/>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13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Shape 132"/>
          <p:cNvSpPr>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cs typeface="Arial" panose="020B0604020202020204" pitchFamily="34" charset="0"/>
            </a:endParaRPr>
          </a:p>
        </p:txBody>
      </p:sp>
      <p:sp>
        <p:nvSpPr>
          <p:cNvPr id="22532" name="Header Placeholder 1"/>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hape 13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4579" name="Shape 132"/>
          <p:cNvSpPr>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cs typeface="Arial" panose="020B0604020202020204" pitchFamily="34" charset="0"/>
            </a:endParaRPr>
          </a:p>
        </p:txBody>
      </p:sp>
      <p:sp>
        <p:nvSpPr>
          <p:cNvPr id="24580" name="Header Placeholder 1"/>
          <p:cNvSpPr>
            <a:spLocks noGrp="1"/>
          </p:cNvSpPr>
          <p:nvPr>
            <p:ph type="hdr" sz="quarter"/>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hape 13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1" name="Shape 132"/>
          <p:cNvSpPr>
            <a:spLocks noGrp="1"/>
          </p:cNvSpPr>
          <p:nvPr>
            <p:ph type="body" sz="quarter"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z="2400" smtClean="0">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17CF818-91E8-42B8-9985-5D835C4F7BC9}" type="datetime1">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5C46F0-DF86-428E-989C-4642C587D21D}" type="slidenum">
              <a:rPr lang="en-US" altLang="en-US"/>
              <a:pPr>
                <a:defRPr/>
              </a:pPr>
              <a:t>‹#›</a:t>
            </a:fld>
            <a:endParaRPr lang="en-US" altLang="en-US" dirty="0"/>
          </a:p>
        </p:txBody>
      </p:sp>
    </p:spTree>
    <p:extLst>
      <p:ext uri="{BB962C8B-B14F-4D97-AF65-F5344CB8AC3E}">
        <p14:creationId xmlns:p14="http://schemas.microsoft.com/office/powerpoint/2010/main" xmlns="" val="141901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CC4FCE8-218B-4ED8-9CB8-354A0425CFF1}" type="datetime1">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6D74CE-940D-45E4-8910-06867E293691}" type="slidenum">
              <a:rPr lang="en-US" altLang="en-US"/>
              <a:pPr>
                <a:defRPr/>
              </a:pPr>
              <a:t>‹#›</a:t>
            </a:fld>
            <a:endParaRPr lang="en-US" altLang="en-US" dirty="0"/>
          </a:p>
        </p:txBody>
      </p:sp>
    </p:spTree>
    <p:extLst>
      <p:ext uri="{BB962C8B-B14F-4D97-AF65-F5344CB8AC3E}">
        <p14:creationId xmlns:p14="http://schemas.microsoft.com/office/powerpoint/2010/main" xmlns="" val="160744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04DDFB-1FFC-40CC-A3FF-4C2C39C7F03D}" type="datetime1">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AEF9C5-83FD-42A0-8282-FA36464A8F0B}" type="slidenum">
              <a:rPr lang="en-US" altLang="en-US"/>
              <a:pPr>
                <a:defRPr/>
              </a:pPr>
              <a:t>‹#›</a:t>
            </a:fld>
            <a:endParaRPr lang="en-US" altLang="en-US" dirty="0"/>
          </a:p>
        </p:txBody>
      </p:sp>
    </p:spTree>
    <p:extLst>
      <p:ext uri="{BB962C8B-B14F-4D97-AF65-F5344CB8AC3E}">
        <p14:creationId xmlns:p14="http://schemas.microsoft.com/office/powerpoint/2010/main" xmlns="" val="1182452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Default - Title and Content">
    <p:spTree>
      <p:nvGrpSpPr>
        <p:cNvPr id="1" name=""/>
        <p:cNvGrpSpPr/>
        <p:nvPr/>
      </p:nvGrpSpPr>
      <p:grpSpPr>
        <a:xfrm>
          <a:off x="0" y="0"/>
          <a:ext cx="0" cy="0"/>
          <a:chOff x="0" y="0"/>
          <a:chExt cx="0" cy="0"/>
        </a:xfrm>
      </p:grpSpPr>
      <p:sp>
        <p:nvSpPr>
          <p:cNvPr id="26" name="Shape 26"/>
          <p:cNvSpPr>
            <a:spLocks noGrp="1"/>
          </p:cNvSpPr>
          <p:nvPr>
            <p:ph type="title"/>
          </p:nvPr>
        </p:nvSpPr>
        <p:spPr>
          <a:prstGeom prst="rect">
            <a:avLst/>
          </a:prstGeom>
        </p:spPr>
        <p:txBody>
          <a:bodyPr/>
          <a:lstStyle>
            <a:lvl1pPr>
              <a:defRPr>
                <a:solidFill>
                  <a:srgbClr val="447644"/>
                </a:solidFill>
                <a:uFill>
                  <a:solidFill>
                    <a:srgbClr val="447644"/>
                  </a:solidFill>
                </a:uFill>
              </a:defRPr>
            </a:lvl1pPr>
          </a:lstStyle>
          <a:p>
            <a:pPr lvl="0"/>
            <a:r>
              <a:rPr lang="en-US" smtClean="0"/>
              <a:t>Click to edit Master title style</a:t>
            </a:r>
            <a:endParaRPr/>
          </a:p>
        </p:txBody>
      </p:sp>
    </p:spTree>
    <p:extLst>
      <p:ext uri="{BB962C8B-B14F-4D97-AF65-F5344CB8AC3E}">
        <p14:creationId xmlns:p14="http://schemas.microsoft.com/office/powerpoint/2010/main" xmlns="" val="1123699228"/>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7366EE2-DF93-451E-B7FD-FB1D842D92C1}" type="datetime1">
              <a:rPr lang="en-US" altLang="en-US"/>
              <a:pPr>
                <a:defRPr/>
              </a:pPr>
              <a:t>9/19/2019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542884-3E02-4E8F-AE79-C5F092BC1D22}" type="slidenum">
              <a:rPr lang="en-US" altLang="en-US"/>
              <a:pPr>
                <a:defRPr/>
              </a:pPr>
              <a:t>‹#›</a:t>
            </a:fld>
            <a:endParaRPr lang="en-US" altLang="en-US" dirty="0"/>
          </a:p>
        </p:txBody>
      </p:sp>
    </p:spTree>
    <p:extLst>
      <p:ext uri="{BB962C8B-B14F-4D97-AF65-F5344CB8AC3E}">
        <p14:creationId xmlns:p14="http://schemas.microsoft.com/office/powerpoint/2010/main" xmlns="" val="1923362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9FAD8FC-8260-498C-8521-04E4CC8E846A}" type="datetime1">
              <a:rPr lang="en-US" altLang="en-US"/>
              <a:pPr>
                <a:defRPr/>
              </a:pPr>
              <a:t>9/19/2019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B8CF54-2F08-4279-B705-F8792C476CCC}" type="slidenum">
              <a:rPr lang="en-US" altLang="en-US"/>
              <a:pPr>
                <a:defRPr/>
              </a:pPr>
              <a:t>‹#›</a:t>
            </a:fld>
            <a:endParaRPr lang="en-US" altLang="en-US" dirty="0"/>
          </a:p>
        </p:txBody>
      </p:sp>
    </p:spTree>
    <p:extLst>
      <p:ext uri="{BB962C8B-B14F-4D97-AF65-F5344CB8AC3E}">
        <p14:creationId xmlns:p14="http://schemas.microsoft.com/office/powerpoint/2010/main" xmlns="" val="4082532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00ADABB-709C-41BC-A9CB-3F66FFB7E781}" type="datetime1">
              <a:rPr lang="en-US" altLang="en-US"/>
              <a:pPr>
                <a:defRPr/>
              </a:pPr>
              <a:t>9/19/2019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98516B-833E-452C-964C-E23BC7AA4814}" type="slidenum">
              <a:rPr lang="en-US" altLang="en-US"/>
              <a:pPr>
                <a:defRPr/>
              </a:pPr>
              <a:t>‹#›</a:t>
            </a:fld>
            <a:endParaRPr lang="en-US" altLang="en-US" dirty="0"/>
          </a:p>
        </p:txBody>
      </p:sp>
    </p:spTree>
    <p:extLst>
      <p:ext uri="{BB962C8B-B14F-4D97-AF65-F5344CB8AC3E}">
        <p14:creationId xmlns:p14="http://schemas.microsoft.com/office/powerpoint/2010/main" xmlns="" val="18686795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BB35178-0849-4AC0-B543-22EFD50E87D4}" type="datetime1">
              <a:rPr lang="en-US" altLang="en-US"/>
              <a:pPr>
                <a:defRPr/>
              </a:pPr>
              <a:t>9/19/2019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C4DE4D-6242-412F-B68E-B57DC6836130}" type="slidenum">
              <a:rPr lang="en-US" altLang="en-US"/>
              <a:pPr>
                <a:defRPr/>
              </a:pPr>
              <a:t>‹#›</a:t>
            </a:fld>
            <a:endParaRPr lang="en-US" altLang="en-US" dirty="0"/>
          </a:p>
        </p:txBody>
      </p:sp>
    </p:spTree>
    <p:extLst>
      <p:ext uri="{BB962C8B-B14F-4D97-AF65-F5344CB8AC3E}">
        <p14:creationId xmlns:p14="http://schemas.microsoft.com/office/powerpoint/2010/main" xmlns="" val="3991060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2D51F1B-46FA-483B-B68B-8DE90CDF764B}" type="datetime1">
              <a:rPr lang="en-US" altLang="en-US"/>
              <a:pPr>
                <a:defRPr/>
              </a:pPr>
              <a:t>9/19/2019</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3AF5F23-B598-4611-A5A8-0CA3117B55AD}" type="slidenum">
              <a:rPr lang="en-US" altLang="en-US"/>
              <a:pPr>
                <a:defRPr/>
              </a:pPr>
              <a:t>‹#›</a:t>
            </a:fld>
            <a:endParaRPr lang="en-US" altLang="en-US" dirty="0"/>
          </a:p>
        </p:txBody>
      </p:sp>
    </p:spTree>
    <p:extLst>
      <p:ext uri="{BB962C8B-B14F-4D97-AF65-F5344CB8AC3E}">
        <p14:creationId xmlns:p14="http://schemas.microsoft.com/office/powerpoint/2010/main" xmlns="" val="39083453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247538-73A7-4A54-BC3E-AF876E61912E}" type="datetime1">
              <a:rPr lang="en-US" altLang="en-US"/>
              <a:pPr>
                <a:defRPr/>
              </a:pPr>
              <a:t>9/19/2019</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B480CF8-71E2-4B7A-9A02-9DF44EFDC410}" type="slidenum">
              <a:rPr lang="en-US" altLang="en-US"/>
              <a:pPr>
                <a:defRPr/>
              </a:pPr>
              <a:t>‹#›</a:t>
            </a:fld>
            <a:endParaRPr lang="en-US" altLang="en-US" dirty="0"/>
          </a:p>
        </p:txBody>
      </p:sp>
    </p:spTree>
    <p:extLst>
      <p:ext uri="{BB962C8B-B14F-4D97-AF65-F5344CB8AC3E}">
        <p14:creationId xmlns:p14="http://schemas.microsoft.com/office/powerpoint/2010/main" xmlns="" val="3885115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F8C0AF9-CDFF-41D0-B296-BC74074049D2}" type="datetime1">
              <a:rPr lang="en-US" altLang="en-US"/>
              <a:pPr>
                <a:defRPr/>
              </a:pPr>
              <a:t>9/19/2019</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64B025A-A8E4-47FF-8BD7-8247D7049E4E}" type="slidenum">
              <a:rPr lang="en-US" altLang="en-US"/>
              <a:pPr>
                <a:defRPr/>
              </a:pPr>
              <a:t>‹#›</a:t>
            </a:fld>
            <a:endParaRPr lang="en-US" altLang="en-US" dirty="0"/>
          </a:p>
        </p:txBody>
      </p:sp>
    </p:spTree>
    <p:extLst>
      <p:ext uri="{BB962C8B-B14F-4D97-AF65-F5344CB8AC3E}">
        <p14:creationId xmlns:p14="http://schemas.microsoft.com/office/powerpoint/2010/main" xmlns="" val="3472002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0E83B1-D838-46AA-BC25-4601762B66A4}" type="datetime1">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C96D320-F274-498A-9A54-5EA614086F53}" type="slidenum">
              <a:rPr lang="en-US" altLang="en-US"/>
              <a:pPr>
                <a:defRPr/>
              </a:pPr>
              <a:t>‹#›</a:t>
            </a:fld>
            <a:endParaRPr lang="en-US" altLang="en-US" dirty="0"/>
          </a:p>
        </p:txBody>
      </p:sp>
    </p:spTree>
    <p:extLst>
      <p:ext uri="{BB962C8B-B14F-4D97-AF65-F5344CB8AC3E}">
        <p14:creationId xmlns:p14="http://schemas.microsoft.com/office/powerpoint/2010/main" xmlns="" val="1594592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E39EB2D-9410-47E8-AD66-D3FE4F01958C}" type="datetime1">
              <a:rPr lang="en-US" altLang="en-US"/>
              <a:pPr>
                <a:defRPr/>
              </a:pPr>
              <a:t>9/19/2019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0720250-1C6C-46D4-867F-5B69FF3BB7FE}" type="slidenum">
              <a:rPr lang="en-US" altLang="en-US"/>
              <a:pPr>
                <a:defRPr/>
              </a:pPr>
              <a:t>‹#›</a:t>
            </a:fld>
            <a:endParaRPr lang="en-US" altLang="en-US" dirty="0"/>
          </a:p>
        </p:txBody>
      </p:sp>
    </p:spTree>
    <p:extLst>
      <p:ext uri="{BB962C8B-B14F-4D97-AF65-F5344CB8AC3E}">
        <p14:creationId xmlns:p14="http://schemas.microsoft.com/office/powerpoint/2010/main" xmlns="" val="27223187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4BB22A6-6EF8-4C68-9F6F-8EE71427D308}" type="datetime1">
              <a:rPr lang="en-US" altLang="en-US"/>
              <a:pPr>
                <a:defRPr/>
              </a:pPr>
              <a:t>9/19/2019</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6CA1BF-FCF2-4CC9-AE7C-294A499D239E}" type="slidenum">
              <a:rPr lang="en-US" altLang="en-US"/>
              <a:pPr>
                <a:defRPr/>
              </a:pPr>
              <a:t>‹#›</a:t>
            </a:fld>
            <a:endParaRPr lang="en-US" altLang="en-US" dirty="0"/>
          </a:p>
        </p:txBody>
      </p:sp>
    </p:spTree>
    <p:extLst>
      <p:ext uri="{BB962C8B-B14F-4D97-AF65-F5344CB8AC3E}">
        <p14:creationId xmlns:p14="http://schemas.microsoft.com/office/powerpoint/2010/main" xmlns="" val="1937149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D7C2FF-9FE9-4EA9-9DE0-C7DE5CE2D489}" type="datetime1">
              <a:rPr lang="en-US" altLang="en-US"/>
              <a:pPr>
                <a:defRPr/>
              </a:pPr>
              <a:t>9/19/2019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D2040B3-157F-4877-BC38-78D5A4D714FF}" type="slidenum">
              <a:rPr lang="en-US" altLang="en-US"/>
              <a:pPr>
                <a:defRPr/>
              </a:pPr>
              <a:t>‹#›</a:t>
            </a:fld>
            <a:endParaRPr lang="en-US" altLang="en-US" dirty="0"/>
          </a:p>
        </p:txBody>
      </p:sp>
    </p:spTree>
    <p:extLst>
      <p:ext uri="{BB962C8B-B14F-4D97-AF65-F5344CB8AC3E}">
        <p14:creationId xmlns:p14="http://schemas.microsoft.com/office/powerpoint/2010/main" xmlns="" val="780986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602A034-91A8-4C03-82F6-FA2BF50D417B}" type="datetime1">
              <a:rPr lang="en-US" altLang="en-US"/>
              <a:pPr>
                <a:defRPr/>
              </a:pPr>
              <a:t>9/19/2019</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F030E7A-EC4A-4CCB-9CBE-5E184C346FEA}" type="slidenum">
              <a:rPr lang="en-US" altLang="en-US"/>
              <a:pPr>
                <a:defRPr/>
              </a:pPr>
              <a:t>‹#›</a:t>
            </a:fld>
            <a:endParaRPr lang="en-US" altLang="en-US" dirty="0"/>
          </a:p>
        </p:txBody>
      </p:sp>
    </p:spTree>
    <p:extLst>
      <p:ext uri="{BB962C8B-B14F-4D97-AF65-F5344CB8AC3E}">
        <p14:creationId xmlns:p14="http://schemas.microsoft.com/office/powerpoint/2010/main" xmlns="" val="3579757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3508C1B-369F-40E4-B485-7F51D72557FE}" type="datetime1">
              <a:rPr lang="en-US"/>
              <a:pPr>
                <a:defRPr/>
              </a:pPr>
              <a:t>9/19/2019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721374-6BF3-4DD0-AFBB-EA5F681850B2}" type="slidenum">
              <a:rPr lang="en-US" altLang="en-US"/>
              <a:pPr>
                <a:defRPr/>
              </a:pPr>
              <a:t>‹#›</a:t>
            </a:fld>
            <a:endParaRPr lang="en-US" altLang="en-US" dirty="0"/>
          </a:p>
        </p:txBody>
      </p:sp>
    </p:spTree>
    <p:extLst>
      <p:ext uri="{BB962C8B-B14F-4D97-AF65-F5344CB8AC3E}">
        <p14:creationId xmlns:p14="http://schemas.microsoft.com/office/powerpoint/2010/main" xmlns="" val="1142654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D5F7302-664C-458A-A43D-926CBF84DC94}" type="datetime1">
              <a:rPr lang="en-US"/>
              <a:pPr>
                <a:defRPr/>
              </a:pPr>
              <a:t>9/19/2019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D6195BE-CF82-463D-9F8A-4D62E29DC2D8}" type="slidenum">
              <a:rPr lang="en-US" altLang="en-US"/>
              <a:pPr>
                <a:defRPr/>
              </a:pPr>
              <a:t>‹#›</a:t>
            </a:fld>
            <a:endParaRPr lang="en-US" altLang="en-US" dirty="0"/>
          </a:p>
        </p:txBody>
      </p:sp>
    </p:spTree>
    <p:extLst>
      <p:ext uri="{BB962C8B-B14F-4D97-AF65-F5344CB8AC3E}">
        <p14:creationId xmlns:p14="http://schemas.microsoft.com/office/powerpoint/2010/main" xmlns="" val="2176501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0B3A7EA-C817-4781-B676-4EB48F3C0BF2}" type="datetime1">
              <a:rPr lang="en-US"/>
              <a:pPr>
                <a:defRPr/>
              </a:pPr>
              <a:t>9/19/2019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233EBB6-2FEB-4948-9D36-40E805164F72}" type="slidenum">
              <a:rPr lang="en-US" altLang="en-US"/>
              <a:pPr>
                <a:defRPr/>
              </a:pPr>
              <a:t>‹#›</a:t>
            </a:fld>
            <a:endParaRPr lang="en-US" altLang="en-US" dirty="0"/>
          </a:p>
        </p:txBody>
      </p:sp>
    </p:spTree>
    <p:extLst>
      <p:ext uri="{BB962C8B-B14F-4D97-AF65-F5344CB8AC3E}">
        <p14:creationId xmlns:p14="http://schemas.microsoft.com/office/powerpoint/2010/main" xmlns="" val="1527017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B438E2A-AABC-446B-83A8-F9019DD0A041}" type="datetime1">
              <a:rPr lang="en-US"/>
              <a:pPr>
                <a:defRPr/>
              </a:pPr>
              <a:t>9/19/2019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7BA844-11A4-45A8-B38C-B74F13818E65}" type="slidenum">
              <a:rPr lang="en-US" altLang="en-US"/>
              <a:pPr>
                <a:defRPr/>
              </a:pPr>
              <a:t>‹#›</a:t>
            </a:fld>
            <a:endParaRPr lang="en-US" altLang="en-US" dirty="0"/>
          </a:p>
        </p:txBody>
      </p:sp>
    </p:spTree>
    <p:extLst>
      <p:ext uri="{BB962C8B-B14F-4D97-AF65-F5344CB8AC3E}">
        <p14:creationId xmlns:p14="http://schemas.microsoft.com/office/powerpoint/2010/main" xmlns="" val="119786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EED2F99-D373-47C6-8DC8-75755CF66061}" type="datetime1">
              <a:rPr lang="en-US"/>
              <a:pPr>
                <a:defRPr/>
              </a:pPr>
              <a:t>9/19/2019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3619B1E-B7D0-4ED6-85B4-EEB444260F94}" type="slidenum">
              <a:rPr lang="en-US" altLang="en-US"/>
              <a:pPr>
                <a:defRPr/>
              </a:pPr>
              <a:t>‹#›</a:t>
            </a:fld>
            <a:endParaRPr lang="en-US" altLang="en-US" dirty="0"/>
          </a:p>
        </p:txBody>
      </p:sp>
    </p:spTree>
    <p:extLst>
      <p:ext uri="{BB962C8B-B14F-4D97-AF65-F5344CB8AC3E}">
        <p14:creationId xmlns:p14="http://schemas.microsoft.com/office/powerpoint/2010/main" xmlns="" val="211367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38A5EB3-C21A-45DD-B4EC-383FCE435B5B}" type="datetime1">
              <a:rPr lang="en-US"/>
              <a:pPr>
                <a:defRPr/>
              </a:pPr>
              <a:t>9/19/2019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6198C3B-2A21-4C04-9E59-487249781B2F}" type="slidenum">
              <a:rPr lang="en-US" altLang="en-US"/>
              <a:pPr>
                <a:defRPr/>
              </a:pPr>
              <a:t>‹#›</a:t>
            </a:fld>
            <a:endParaRPr lang="en-US" altLang="en-US" dirty="0"/>
          </a:p>
        </p:txBody>
      </p:sp>
    </p:spTree>
    <p:extLst>
      <p:ext uri="{BB962C8B-B14F-4D97-AF65-F5344CB8AC3E}">
        <p14:creationId xmlns:p14="http://schemas.microsoft.com/office/powerpoint/2010/main" xmlns="" val="3624937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43D870-CA00-4480-9E11-3B983919D048}" type="datetime1">
              <a:rPr lang="en-US"/>
              <a:pPr>
                <a:defRPr/>
              </a:pPr>
              <a:t>9/19/2019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8666E7C-5543-4087-8FA5-270984FD4D77}" type="slidenum">
              <a:rPr lang="en-US" altLang="en-US"/>
              <a:pPr>
                <a:defRPr/>
              </a:pPr>
              <a:t>‹#›</a:t>
            </a:fld>
            <a:endParaRPr lang="en-US" altLang="en-US" dirty="0"/>
          </a:p>
        </p:txBody>
      </p:sp>
    </p:spTree>
    <p:extLst>
      <p:ext uri="{BB962C8B-B14F-4D97-AF65-F5344CB8AC3E}">
        <p14:creationId xmlns:p14="http://schemas.microsoft.com/office/powerpoint/2010/main" xmlns="" val="2172689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5213F3A4-8E94-44B0-95BB-BFC202FC59F9}" type="datetime1">
              <a:rPr lang="en-US"/>
              <a:pPr>
                <a:defRPr/>
              </a:pPr>
              <a:t>9/19/2019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6FBC8AFE-4200-4A78-9A18-4C2FE7FF6EA9}"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8674" r:id="rId1"/>
    <p:sldLayoutId id="2147488675" r:id="rId2"/>
    <p:sldLayoutId id="2147488676" r:id="rId3"/>
    <p:sldLayoutId id="2147488677" r:id="rId4"/>
    <p:sldLayoutId id="2147488678" r:id="rId5"/>
    <p:sldLayoutId id="2147488679" r:id="rId6"/>
    <p:sldLayoutId id="2147488680" r:id="rId7"/>
    <p:sldLayoutId id="2147488681" r:id="rId8"/>
    <p:sldLayoutId id="2147488682" r:id="rId9"/>
    <p:sldLayoutId id="2147488683" r:id="rId10"/>
    <p:sldLayoutId id="2147488684" r:id="rId11"/>
    <p:sldLayoutId id="2147488696" r:id="rId12"/>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MS PGothic" panose="020B0600070205080204" pitchFamily="34"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MS PGothic" panose="020B0600070205080204" pitchFamily="34"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MS PGothic" panose="020B0600070205080204" pitchFamily="34"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MS PGothic" panose="020B0600070205080204" pitchFamily="34"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8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77ADE40F-A4FC-4784-980D-EDD8569B372B}" type="datetime1">
              <a:rPr lang="en-US" altLang="en-US"/>
              <a:pPr>
                <a:defRPr/>
              </a:pPr>
              <a:t>9/19/2019</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ＭＳ Ｐゴシック" panose="020B0600070205080204" pitchFamily="34" charset="-128"/>
              </a:defRPr>
            </a:lvl1pPr>
          </a:lstStyle>
          <a:p>
            <a:pPr>
              <a:defRPr/>
            </a:pPr>
            <a:fld id="{C670FE05-82D0-4420-93CF-E3440F487FA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8685" r:id="rId1"/>
    <p:sldLayoutId id="2147488686" r:id="rId2"/>
    <p:sldLayoutId id="2147488687" r:id="rId3"/>
    <p:sldLayoutId id="2147488688" r:id="rId4"/>
    <p:sldLayoutId id="2147488689" r:id="rId5"/>
    <p:sldLayoutId id="2147488690" r:id="rId6"/>
    <p:sldLayoutId id="2147488691" r:id="rId7"/>
    <p:sldLayoutId id="2147488692" r:id="rId8"/>
    <p:sldLayoutId id="2147488693" r:id="rId9"/>
    <p:sldLayoutId id="2147488694" r:id="rId10"/>
    <p:sldLayoutId id="214748869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anose="020B0600070205080204"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anose="020B0600070205080204"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anose="020B0600070205080204"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anose="020B0600070205080204"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jpe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61.svg"/><Relationship Id="rId13" Type="http://schemas.openxmlformats.org/officeDocument/2006/relationships/image" Target="../media/image10.png"/><Relationship Id="rId3" Type="http://schemas.openxmlformats.org/officeDocument/2006/relationships/notesSlide" Target="../notesSlides/notesSlide2.xml"/><Relationship Id="rId12" Type="http://schemas.openxmlformats.org/officeDocument/2006/relationships/image" Target="../media/image72.svg"/><Relationship Id="rId17" Type="http://schemas.openxmlformats.org/officeDocument/2006/relationships/image" Target="../media/image88.svg"/><Relationship Id="rId2" Type="http://schemas.openxmlformats.org/officeDocument/2006/relationships/slideLayout" Target="../slideLayouts/slideLayout2.xml"/><Relationship Id="rId16" Type="http://schemas.openxmlformats.org/officeDocument/2006/relationships/image" Target="../media/image11.png"/><Relationship Id="rId1" Type="http://schemas.openxmlformats.org/officeDocument/2006/relationships/vmlDrawing" Target="../drawings/vmlDrawing1.vml"/><Relationship Id="rId11" Type="http://schemas.openxmlformats.org/officeDocument/2006/relationships/image" Target="../media/image9.png"/><Relationship Id="rId5" Type="http://schemas.openxmlformats.org/officeDocument/2006/relationships/image" Target="../media/image7.png"/><Relationship Id="rId15" Type="http://schemas.openxmlformats.org/officeDocument/2006/relationships/image" Target="../media/image92.svg"/><Relationship Id="rId10" Type="http://schemas.openxmlformats.org/officeDocument/2006/relationships/image" Target="../media/image70.svg"/><Relationship Id="rId4" Type="http://schemas.openxmlformats.org/officeDocument/2006/relationships/oleObject" Target="../embeddings/oleObject1.bin"/><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New_Powerpoint presentation-01.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7938" y="0"/>
            <a:ext cx="9144001"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47" name="Title 16"/>
          <p:cNvSpPr txBox="1">
            <a:spLocks/>
          </p:cNvSpPr>
          <p:nvPr/>
        </p:nvSpPr>
        <p:spPr bwMode="auto">
          <a:xfrm>
            <a:off x="566738" y="17463"/>
            <a:ext cx="8569325" cy="294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lnSpc>
                <a:spcPct val="90000"/>
              </a:lnSpc>
              <a:spcBef>
                <a:spcPct val="0"/>
              </a:spcBef>
              <a:buFontTx/>
              <a:buNone/>
            </a:pPr>
            <a:endParaRPr lang="en-US" altLang="en-US" sz="2000" b="1" dirty="0">
              <a:latin typeface="Arial" panose="020B0604020202020204" pitchFamily="34" charset="0"/>
              <a:cs typeface="Arial" panose="020B0604020202020204" pitchFamily="34" charset="0"/>
            </a:endParaRPr>
          </a:p>
          <a:p>
            <a:pPr algn="ctr" eaLnBrk="1" hangingPunct="1">
              <a:lnSpc>
                <a:spcPct val="90000"/>
              </a:lnSpc>
              <a:spcBef>
                <a:spcPct val="0"/>
              </a:spcBef>
              <a:buFontTx/>
              <a:buNone/>
            </a:pPr>
            <a:endParaRPr lang="en-US" altLang="en-US" sz="2000" b="1" dirty="0">
              <a:latin typeface="Arial" panose="020B0604020202020204" pitchFamily="34" charset="0"/>
              <a:cs typeface="Arial" panose="020B0604020202020204" pitchFamily="34" charset="0"/>
            </a:endParaRPr>
          </a:p>
          <a:p>
            <a:pPr algn="ctr" eaLnBrk="1" hangingPunct="1">
              <a:lnSpc>
                <a:spcPct val="90000"/>
              </a:lnSpc>
              <a:spcBef>
                <a:spcPct val="0"/>
              </a:spcBef>
              <a:buFontTx/>
              <a:buNone/>
            </a:pPr>
            <a:endParaRPr lang="en-US" altLang="en-US" sz="2000" b="1" dirty="0">
              <a:latin typeface="Arial" panose="020B0604020202020204" pitchFamily="34" charset="0"/>
              <a:cs typeface="Arial" panose="020B0604020202020204" pitchFamily="34" charset="0"/>
            </a:endParaRPr>
          </a:p>
          <a:p>
            <a:pPr algn="ctr" eaLnBrk="1" hangingPunct="1">
              <a:lnSpc>
                <a:spcPct val="90000"/>
              </a:lnSpc>
              <a:spcBef>
                <a:spcPct val="0"/>
              </a:spcBef>
              <a:buFontTx/>
              <a:buNone/>
            </a:pPr>
            <a:r>
              <a:rPr lang="en-US" altLang="en-US" sz="2000" b="1" dirty="0">
                <a:latin typeface="Arial Narrow" panose="020B0606020202030204" pitchFamily="34" charset="0"/>
                <a:cs typeface="Arial" panose="020B0604020202020204" pitchFamily="34" charset="0"/>
              </a:rPr>
              <a:t>COMMISSION FOR CONCILIATION, MEDIATION AND</a:t>
            </a:r>
          </a:p>
          <a:p>
            <a:pPr algn="ctr" eaLnBrk="1" hangingPunct="1">
              <a:lnSpc>
                <a:spcPct val="90000"/>
              </a:lnSpc>
              <a:spcBef>
                <a:spcPct val="0"/>
              </a:spcBef>
              <a:buFontTx/>
              <a:buNone/>
            </a:pPr>
            <a:r>
              <a:rPr lang="en-US" altLang="en-US" sz="2000" b="1" dirty="0" smtClean="0">
                <a:latin typeface="Arial Narrow" panose="020B0606020202030204" pitchFamily="34" charset="0"/>
                <a:cs typeface="Arial" panose="020B0604020202020204" pitchFamily="34" charset="0"/>
              </a:rPr>
              <a:t>ARBITRATION</a:t>
            </a:r>
          </a:p>
          <a:p>
            <a:pPr algn="ctr" eaLnBrk="1" hangingPunct="1">
              <a:lnSpc>
                <a:spcPct val="90000"/>
              </a:lnSpc>
              <a:spcBef>
                <a:spcPct val="0"/>
              </a:spcBef>
              <a:buFontTx/>
              <a:buNone/>
            </a:pPr>
            <a:endParaRPr lang="en-US" altLang="en-US" sz="2000" b="1" dirty="0">
              <a:latin typeface="Arial Narrow" panose="020B0606020202030204" pitchFamily="34" charset="0"/>
              <a:cs typeface="Arial" panose="020B0604020202020204" pitchFamily="34" charset="0"/>
            </a:endParaRPr>
          </a:p>
          <a:p>
            <a:pPr algn="ctr">
              <a:lnSpc>
                <a:spcPct val="90000"/>
              </a:lnSpc>
              <a:buFont typeface="Arial" panose="020B0604020202020204" pitchFamily="34" charset="0"/>
              <a:buNone/>
            </a:pPr>
            <a:r>
              <a:rPr lang="en-US" altLang="en-US" sz="2000" b="1" dirty="0" smtClean="0">
                <a:latin typeface="Arial Narrow" panose="020B0606020202030204" pitchFamily="34" charset="0"/>
                <a:cs typeface="Arial" panose="020B0604020202020204" pitchFamily="34" charset="0"/>
              </a:rPr>
              <a:t>2018/19   ANNUAL </a:t>
            </a:r>
            <a:r>
              <a:rPr lang="en-US" altLang="en-US" sz="2000" b="1" dirty="0">
                <a:latin typeface="Arial Narrow" panose="020B0606020202030204" pitchFamily="34" charset="0"/>
                <a:cs typeface="Arial" panose="020B0604020202020204" pitchFamily="34" charset="0"/>
              </a:rPr>
              <a:t>PERFORMANCE</a:t>
            </a:r>
          </a:p>
          <a:p>
            <a:pPr algn="ctr">
              <a:lnSpc>
                <a:spcPct val="90000"/>
              </a:lnSpc>
              <a:buFont typeface="Arial" panose="020B0604020202020204" pitchFamily="34" charset="0"/>
              <a:buNone/>
            </a:pPr>
            <a:r>
              <a:rPr lang="en-US" altLang="en-US" sz="2000" b="1" dirty="0">
                <a:latin typeface="Arial Narrow" panose="020B0606020202030204" pitchFamily="34" charset="0"/>
                <a:cs typeface="Arial" panose="020B0604020202020204" pitchFamily="34" charset="0"/>
              </a:rPr>
              <a:t>PRESENTATION TO THE PORTFOLIO COMMITTEE </a:t>
            </a:r>
            <a:r>
              <a:rPr lang="en-US" altLang="en-US" sz="2000" b="1" dirty="0" smtClean="0">
                <a:latin typeface="Arial Narrow" panose="020B0606020202030204" pitchFamily="34" charset="0"/>
                <a:cs typeface="Arial" panose="020B0604020202020204" pitchFamily="34" charset="0"/>
              </a:rPr>
              <a:t>ON</a:t>
            </a:r>
          </a:p>
          <a:p>
            <a:pPr algn="ctr">
              <a:lnSpc>
                <a:spcPct val="90000"/>
              </a:lnSpc>
              <a:buFont typeface="Arial" panose="020B0604020202020204" pitchFamily="34" charset="0"/>
              <a:buNone/>
            </a:pPr>
            <a:r>
              <a:rPr lang="en-US" altLang="en-US" sz="2000" b="1" dirty="0" smtClean="0">
                <a:latin typeface="Arial Narrow" panose="020B0606020202030204" pitchFamily="34" charset="0"/>
                <a:cs typeface="Arial" panose="020B0604020202020204" pitchFamily="34" charset="0"/>
              </a:rPr>
              <a:t> EMPLOYMENT &amp; LABOUR</a:t>
            </a:r>
            <a:endParaRPr lang="en-US" altLang="en-US" sz="2000" b="1" dirty="0">
              <a:latin typeface="Arial Narrow" panose="020B0606020202030204" pitchFamily="34" charset="0"/>
              <a:cs typeface="Arial" panose="020B0604020202020204" pitchFamily="34" charset="0"/>
            </a:endParaRPr>
          </a:p>
          <a:p>
            <a:pPr algn="ctr">
              <a:lnSpc>
                <a:spcPct val="90000"/>
              </a:lnSpc>
              <a:buFont typeface="Arial" panose="020B0604020202020204" pitchFamily="34" charset="0"/>
              <a:buNone/>
            </a:pPr>
            <a:r>
              <a:rPr lang="en-US" altLang="en-US" sz="2000" b="1" dirty="0" smtClean="0">
                <a:latin typeface="Arial Narrow" panose="020B0606020202030204" pitchFamily="34" charset="0"/>
                <a:cs typeface="Arial" panose="020B0604020202020204" pitchFamily="34" charset="0"/>
              </a:rPr>
              <a:t>18 </a:t>
            </a:r>
            <a:r>
              <a:rPr lang="en-US" altLang="en-US" sz="2000" b="1" dirty="0">
                <a:latin typeface="Arial Narrow" panose="020B0606020202030204" pitchFamily="34" charset="0"/>
                <a:cs typeface="Arial" panose="020B0604020202020204" pitchFamily="34" charset="0"/>
              </a:rPr>
              <a:t>SEPTEMBER 2019</a:t>
            </a:r>
          </a:p>
          <a:p>
            <a:pPr algn="ctr">
              <a:lnSpc>
                <a:spcPct val="90000"/>
              </a:lnSpc>
              <a:buFont typeface="Arial" panose="020B0604020202020204" pitchFamily="34" charset="0"/>
              <a:buNone/>
            </a:pPr>
            <a:endParaRPr lang="en-US" altLang="en-US" sz="1600" b="1" dirty="0">
              <a:latin typeface="Arial Narrow" panose="020B0606020202030204" pitchFamily="34" charset="0"/>
              <a:cs typeface="Arial" panose="020B0604020202020204" pitchFamily="34" charset="0"/>
            </a:endParaRPr>
          </a:p>
        </p:txBody>
      </p:sp>
      <p:pic>
        <p:nvPicPr>
          <p:cNvPr id="6148" name="Picture 5"/>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4763" y="5913438"/>
            <a:ext cx="1250950" cy="8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149"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34975" y="776288"/>
            <a:ext cx="1387475" cy="1433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150" name="Slide Number Placeholder 1"/>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07719F4A-EDDF-4AD6-8FB4-FEB7E34B15D1}" type="slidenum">
              <a:rPr lang="en-US" altLang="en-US" sz="1200" smtClean="0">
                <a:solidFill>
                  <a:srgbClr val="898989"/>
                </a:solidFill>
              </a:rPr>
              <a:pPr>
                <a:spcBef>
                  <a:spcPct val="0"/>
                </a:spcBef>
                <a:buFontTx/>
                <a:buNone/>
              </a:pPr>
              <a:t>1</a:t>
            </a:fld>
            <a:endParaRPr lang="en-US" altLang="en-US" sz="1200" smtClean="0">
              <a:solidFill>
                <a:srgbClr val="898989"/>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59989" y="1347334"/>
            <a:ext cx="4406590" cy="5291593"/>
          </a:xfrm>
          <a:prstGeom prst="rect">
            <a:avLst/>
          </a:prstGeom>
          <a:solidFill>
            <a:srgbClr val="F2F7FC"/>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333878" tIns="40006" rIns="74676" bIns="40005" anchor="ctr"/>
          <a:lstStyle>
            <a:lvl1pPr>
              <a:defRPr>
                <a:solidFill>
                  <a:schemeClr val="tx1"/>
                </a:solidFill>
                <a:latin typeface="Arial" panose="020B0604020202020204" pitchFamily="34" charset="0"/>
                <a:ea typeface="ＭＳ Ｐゴシック" panose="020B0600070205080204" pitchFamily="34" charset="-128"/>
              </a:defRPr>
            </a:lvl1pPr>
            <a:lvl2pPr marL="5905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lnSpc>
                <a:spcPct val="107000"/>
              </a:lnSpc>
              <a:defRPr/>
            </a:pPr>
            <a:endParaRPr lang="en-ZA" sz="1000" b="1" dirty="0" smtClean="0">
              <a:latin typeface="Arial Narrow" panose="020B0606020202030204" pitchFamily="34" charset="0"/>
            </a:endParaRPr>
          </a:p>
          <a:p>
            <a:pPr algn="ctr" defTabSz="914400" eaLnBrk="1" hangingPunct="1">
              <a:lnSpc>
                <a:spcPct val="107000"/>
              </a:lnSpc>
              <a:defRPr/>
            </a:pPr>
            <a:endParaRPr lang="en-ZA" sz="1000" b="1" dirty="0" smtClean="0">
              <a:latin typeface="Arial Narrow" panose="020B0606020202030204" pitchFamily="34" charset="0"/>
            </a:endParaRPr>
          </a:p>
          <a:p>
            <a:pPr algn="ctr" defTabSz="914400" eaLnBrk="1" hangingPunct="1">
              <a:lnSpc>
                <a:spcPct val="107000"/>
              </a:lnSpc>
              <a:defRPr/>
            </a:pPr>
            <a:endParaRPr lang="en-ZA" sz="1000" b="1" dirty="0">
              <a:latin typeface="Arial Narrow" panose="020B0606020202030204" pitchFamily="34" charset="0"/>
            </a:endParaRPr>
          </a:p>
          <a:p>
            <a:pPr algn="ctr" defTabSz="914400" eaLnBrk="1" hangingPunct="1">
              <a:lnSpc>
                <a:spcPct val="107000"/>
              </a:lnSpc>
              <a:defRPr/>
            </a:pPr>
            <a:endParaRPr lang="en-ZA" sz="1000" b="1" dirty="0" smtClean="0">
              <a:latin typeface="Arial Narrow" panose="020B0606020202030204" pitchFamily="34" charset="0"/>
            </a:endParaRPr>
          </a:p>
          <a:p>
            <a:pPr algn="ctr" defTabSz="914400" eaLnBrk="1" hangingPunct="1">
              <a:lnSpc>
                <a:spcPct val="107000"/>
              </a:lnSpc>
              <a:defRPr/>
            </a:pPr>
            <a:endParaRPr lang="en-ZA" sz="1000" b="1" dirty="0">
              <a:latin typeface="Arial Narrow" panose="020B0606020202030204" pitchFamily="34" charset="0"/>
            </a:endParaRPr>
          </a:p>
          <a:p>
            <a:pPr algn="ctr" defTabSz="914400" eaLnBrk="1" hangingPunct="1">
              <a:lnSpc>
                <a:spcPct val="107000"/>
              </a:lnSpc>
              <a:defRPr/>
            </a:pPr>
            <a:endParaRPr lang="en-ZA" sz="1000" b="1" dirty="0" smtClean="0">
              <a:latin typeface="Arial Narrow" panose="020B0606020202030204" pitchFamily="34" charset="0"/>
            </a:endParaRPr>
          </a:p>
          <a:p>
            <a:pPr algn="ctr" defTabSz="914400" eaLnBrk="1" hangingPunct="1">
              <a:lnSpc>
                <a:spcPct val="107000"/>
              </a:lnSpc>
              <a:defRPr/>
            </a:pPr>
            <a:r>
              <a:rPr lang="en-ZA" sz="1000" b="1" dirty="0" smtClean="0">
                <a:latin typeface="Arial Narrow" panose="020B0606020202030204" pitchFamily="34" charset="0"/>
              </a:rPr>
              <a:t>PRIORITY 1</a:t>
            </a:r>
            <a:r>
              <a:rPr lang="en-ZA" sz="1000" dirty="0" smtClean="0">
                <a:latin typeface="Arial Narrow" panose="020B0606020202030204" pitchFamily="34" charset="0"/>
              </a:rPr>
              <a:t> contributes towards </a:t>
            </a:r>
            <a:r>
              <a:rPr lang="en-ZA" altLang="en-US" sz="1000" b="1" dirty="0" smtClean="0">
                <a:solidFill>
                  <a:srgbClr val="000000"/>
                </a:solidFill>
                <a:latin typeface="Arial Narrow" panose="020B0606020202030204" pitchFamily="34" charset="0"/>
                <a:cs typeface="Times New Roman" panose="02020603050405020304" pitchFamily="18" charset="0"/>
              </a:rPr>
              <a:t>Outcome 14: Transforming society and uniting the country</a:t>
            </a:r>
            <a:endParaRPr lang="en-ZA" sz="1000" dirty="0" smtClean="0">
              <a:latin typeface="Arial Narrow" panose="020B0606020202030204" pitchFamily="34" charset="0"/>
            </a:endParaRPr>
          </a:p>
          <a:p>
            <a:pPr algn="ctr" defTabSz="914400" eaLnBrk="1" hangingPunct="1">
              <a:lnSpc>
                <a:spcPct val="107000"/>
              </a:lnSpc>
              <a:defRPr/>
            </a:pPr>
            <a:r>
              <a:rPr lang="en-ZA" sz="1000" dirty="0" smtClean="0">
                <a:latin typeface="Arial Narrow" panose="020B0606020202030204" pitchFamily="34" charset="0"/>
              </a:rPr>
              <a:t>The CCMA received </a:t>
            </a:r>
            <a:r>
              <a:rPr lang="en-US" sz="1000" b="1" dirty="0" smtClean="0">
                <a:latin typeface="Arial Narrow" panose="020B0606020202030204" pitchFamily="34" charset="0"/>
              </a:rPr>
              <a:t>193 </a:t>
            </a:r>
            <a:r>
              <a:rPr lang="en-US" sz="1000" b="1" dirty="0">
                <a:latin typeface="Arial Narrow" panose="020B0606020202030204" pitchFamily="34" charset="0"/>
              </a:rPr>
              <a:t>732 </a:t>
            </a:r>
            <a:r>
              <a:rPr lang="en-US" sz="1000" dirty="0">
                <a:latin typeface="Arial Narrow" panose="020B0606020202030204" pitchFamily="34" charset="0"/>
              </a:rPr>
              <a:t>referrals received during the 2018/19 financial </a:t>
            </a:r>
            <a:r>
              <a:rPr lang="en-US" sz="1000" dirty="0" smtClean="0">
                <a:latin typeface="Arial Narrow" panose="020B0606020202030204" pitchFamily="34" charset="0"/>
              </a:rPr>
              <a:t>year and </a:t>
            </a:r>
            <a:r>
              <a:rPr lang="en-ZA" sz="1000" dirty="0" smtClean="0">
                <a:latin typeface="Arial Narrow" panose="020B0606020202030204" pitchFamily="34" charset="0"/>
              </a:rPr>
              <a:t>heard </a:t>
            </a:r>
            <a:r>
              <a:rPr lang="en-ZA" sz="1000" b="1" dirty="0" smtClean="0">
                <a:latin typeface="Arial Narrow" panose="020B0606020202030204" pitchFamily="34" charset="0"/>
              </a:rPr>
              <a:t> </a:t>
            </a:r>
            <a:r>
              <a:rPr lang="en-ZA" sz="1000" b="1" dirty="0">
                <a:latin typeface="Arial Narrow" panose="020B0606020202030204" pitchFamily="34" charset="0"/>
              </a:rPr>
              <a:t>136 </a:t>
            </a:r>
            <a:r>
              <a:rPr lang="en-ZA" sz="1000" b="1" dirty="0" smtClean="0">
                <a:latin typeface="Arial Narrow" panose="020B0606020202030204" pitchFamily="34" charset="0"/>
              </a:rPr>
              <a:t>857 conciliations </a:t>
            </a:r>
            <a:r>
              <a:rPr lang="en-ZA" sz="1000" dirty="0" smtClean="0">
                <a:latin typeface="Arial Narrow" panose="020B0606020202030204" pitchFamily="34" charset="0"/>
              </a:rPr>
              <a:t>within 30 days, (88% compliance rate). </a:t>
            </a:r>
            <a:r>
              <a:rPr lang="en-ZA" sz="1000" b="1" dirty="0" smtClean="0">
                <a:latin typeface="Arial Narrow" panose="020B0606020202030204" pitchFamily="34" charset="0"/>
              </a:rPr>
              <a:t>16 669 </a:t>
            </a:r>
            <a:r>
              <a:rPr lang="en-US" sz="1000" dirty="0" smtClean="0">
                <a:solidFill>
                  <a:srgbClr val="000000"/>
                </a:solidFill>
                <a:latin typeface="Arial Narrow" panose="020B0606020202030204" pitchFamily="34" charset="0"/>
                <a:cs typeface="Times New Roman" panose="02020603050405020304" pitchFamily="18" charset="0"/>
              </a:rPr>
              <a:t>of arbitration awards sent to parties by the fourteenth (14th) day after completion of the arbitration process (99% compliance rate</a:t>
            </a:r>
            <a:r>
              <a:rPr lang="en-US" sz="1000" dirty="0">
                <a:solidFill>
                  <a:srgbClr val="000000"/>
                </a:solidFill>
                <a:latin typeface="Arial Narrow" panose="020B0606020202030204" pitchFamily="34" charset="0"/>
                <a:cs typeface="Times New Roman" panose="02020603050405020304" pitchFamily="18" charset="0"/>
              </a:rPr>
              <a:t>). t</a:t>
            </a:r>
            <a:r>
              <a:rPr lang="en-US" sz="1000" dirty="0" smtClean="0">
                <a:solidFill>
                  <a:srgbClr val="000000"/>
                </a:solidFill>
                <a:latin typeface="Arial Narrow" panose="020B0606020202030204" pitchFamily="34" charset="0"/>
                <a:cs typeface="Times New Roman" panose="02020603050405020304" pitchFamily="18" charset="0"/>
              </a:rPr>
              <a:t>he </a:t>
            </a:r>
            <a:r>
              <a:rPr lang="en-US" sz="1000" dirty="0">
                <a:solidFill>
                  <a:srgbClr val="000000"/>
                </a:solidFill>
                <a:latin typeface="Arial Narrow" panose="020B0606020202030204" pitchFamily="34" charset="0"/>
                <a:cs typeface="Times New Roman" panose="02020603050405020304" pitchFamily="18" charset="0"/>
              </a:rPr>
              <a:t>CCMA conciliated cases within 24 days, and arbitration awards and 68 days to deal with arbitration cases. Through the partnership with the Sheriff’s Board, the CCMA has assisted 3 721 vulnerable workers to enforce and execute CCMA awards</a:t>
            </a:r>
            <a:r>
              <a:rPr lang="en-US" sz="1000" dirty="0" smtClean="0">
                <a:solidFill>
                  <a:srgbClr val="000000"/>
                </a:solidFill>
                <a:latin typeface="Arial Narrow" panose="020B0606020202030204" pitchFamily="34" charset="0"/>
                <a:cs typeface="Times New Roman" panose="02020603050405020304" pitchFamily="18" charset="0"/>
              </a:rPr>
              <a:t>.</a:t>
            </a:r>
          </a:p>
          <a:p>
            <a:pPr algn="ctr" defTabSz="914400" eaLnBrk="1" hangingPunct="1">
              <a:lnSpc>
                <a:spcPct val="107000"/>
              </a:lnSpc>
              <a:defRPr/>
            </a:pPr>
            <a:endParaRPr lang="en-US" sz="100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r>
              <a:rPr lang="en-US" sz="1000" dirty="0" smtClean="0">
                <a:solidFill>
                  <a:srgbClr val="000000"/>
                </a:solidFill>
                <a:latin typeface="Arial Narrow" panose="020B0606020202030204" pitchFamily="34" charset="0"/>
                <a:cs typeface="Times New Roman" panose="02020603050405020304" pitchFamily="18" charset="0"/>
              </a:rPr>
              <a:t>Approximately </a:t>
            </a:r>
            <a:r>
              <a:rPr lang="en-US" sz="1000" dirty="0">
                <a:solidFill>
                  <a:srgbClr val="000000"/>
                </a:solidFill>
                <a:latin typeface="Arial Narrow" panose="020B0606020202030204" pitchFamily="34" charset="0"/>
                <a:cs typeface="Times New Roman" panose="02020603050405020304" pitchFamily="18" charset="0"/>
              </a:rPr>
              <a:t>71% of all case referrals related to unfair dismissal (a reduction of four percent (4%), compared to the 2017/18 financial year), with 11% relating to unfair </a:t>
            </a:r>
            <a:r>
              <a:rPr lang="en-US" sz="1000" dirty="0" err="1">
                <a:solidFill>
                  <a:srgbClr val="000000"/>
                </a:solidFill>
                <a:latin typeface="Arial Narrow" panose="020B0606020202030204" pitchFamily="34" charset="0"/>
                <a:cs typeface="Times New Roman" panose="02020603050405020304" pitchFamily="18" charset="0"/>
              </a:rPr>
              <a:t>labour</a:t>
            </a:r>
            <a:r>
              <a:rPr lang="en-US" sz="1000" dirty="0">
                <a:solidFill>
                  <a:srgbClr val="000000"/>
                </a:solidFill>
                <a:latin typeface="Arial Narrow" panose="020B0606020202030204" pitchFamily="34" charset="0"/>
                <a:cs typeface="Times New Roman" panose="02020603050405020304" pitchFamily="18" charset="0"/>
              </a:rPr>
              <a:t> practice disputes (an increase of one percent (1%) from the previous financial year). </a:t>
            </a:r>
          </a:p>
          <a:p>
            <a:pPr algn="ctr" defTabSz="914400" eaLnBrk="1" hangingPunct="1">
              <a:lnSpc>
                <a:spcPct val="107000"/>
              </a:lnSpc>
              <a:defRPr/>
            </a:pPr>
            <a:endParaRPr lang="en-US" sz="1000" dirty="0" smtClean="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r>
              <a:rPr lang="en-US" sz="1000" dirty="0" smtClean="0">
                <a:solidFill>
                  <a:srgbClr val="000000"/>
                </a:solidFill>
                <a:latin typeface="Arial Narrow" panose="020B0606020202030204" pitchFamily="34" charset="0"/>
                <a:cs typeface="Times New Roman" panose="02020603050405020304" pitchFamily="18" charset="0"/>
              </a:rPr>
              <a:t>The Business </a:t>
            </a:r>
            <a:r>
              <a:rPr lang="en-US" sz="1000" dirty="0">
                <a:solidFill>
                  <a:srgbClr val="000000"/>
                </a:solidFill>
                <a:latin typeface="Arial Narrow" panose="020B0606020202030204" pitchFamily="34" charset="0"/>
                <a:cs typeface="Times New Roman" panose="02020603050405020304" pitchFamily="18" charset="0"/>
              </a:rPr>
              <a:t>Professional Services sector </a:t>
            </a:r>
            <a:r>
              <a:rPr lang="en-US" sz="1000" dirty="0" smtClean="0">
                <a:solidFill>
                  <a:srgbClr val="000000"/>
                </a:solidFill>
                <a:latin typeface="Arial Narrow" panose="020B0606020202030204" pitchFamily="34" charset="0"/>
                <a:cs typeface="Times New Roman" panose="02020603050405020304" pitchFamily="18" charset="0"/>
              </a:rPr>
              <a:t>remained </a:t>
            </a:r>
            <a:r>
              <a:rPr lang="en-US" sz="1000" dirty="0">
                <a:solidFill>
                  <a:srgbClr val="000000"/>
                </a:solidFill>
                <a:latin typeface="Arial Narrow" panose="020B0606020202030204" pitchFamily="34" charset="0"/>
                <a:cs typeface="Times New Roman" panose="02020603050405020304" pitchFamily="18" charset="0"/>
              </a:rPr>
              <a:t>the highest referring sector at 27</a:t>
            </a:r>
            <a:r>
              <a:rPr lang="en-US" sz="1000" dirty="0" smtClean="0">
                <a:solidFill>
                  <a:srgbClr val="000000"/>
                </a:solidFill>
                <a:latin typeface="Arial Narrow" panose="020B0606020202030204" pitchFamily="34" charset="0"/>
                <a:cs typeface="Times New Roman" panose="02020603050405020304" pitchFamily="18" charset="0"/>
              </a:rPr>
              <a:t>% of total referrals. The </a:t>
            </a:r>
            <a:r>
              <a:rPr lang="en-US" sz="1000" dirty="0">
                <a:solidFill>
                  <a:srgbClr val="000000"/>
                </a:solidFill>
                <a:latin typeface="Arial Narrow" panose="020B0606020202030204" pitchFamily="34" charset="0"/>
                <a:cs typeface="Times New Roman" panose="02020603050405020304" pitchFamily="18" charset="0"/>
              </a:rPr>
              <a:t>Retail sector on the other hand, experienced a decrease of one percent (1%) from the 2017/18 financial year, accounting for 11% of the total cases in 2018/19. </a:t>
            </a:r>
            <a:r>
              <a:rPr lang="en-US" sz="1000" dirty="0" smtClean="0">
                <a:solidFill>
                  <a:srgbClr val="000000"/>
                </a:solidFill>
                <a:latin typeface="Arial Narrow" panose="020B0606020202030204" pitchFamily="34" charset="0"/>
                <a:cs typeface="Times New Roman" panose="02020603050405020304" pitchFamily="18" charset="0"/>
              </a:rPr>
              <a:t>All </a:t>
            </a:r>
            <a:r>
              <a:rPr lang="en-US" sz="1000" dirty="0">
                <a:solidFill>
                  <a:srgbClr val="000000"/>
                </a:solidFill>
                <a:latin typeface="Arial Narrow" panose="020B0606020202030204" pitchFamily="34" charset="0"/>
                <a:cs typeface="Times New Roman" panose="02020603050405020304" pitchFamily="18" charset="0"/>
              </a:rPr>
              <a:t>other sectors remained consistent compared to the preceding financial year. </a:t>
            </a:r>
            <a:endParaRPr lang="en-US" sz="1000" dirty="0" smtClean="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r>
              <a:rPr lang="en-US" sz="1000" dirty="0" smtClean="0">
                <a:solidFill>
                  <a:srgbClr val="000000"/>
                </a:solidFill>
                <a:latin typeface="Arial Narrow" panose="020B0606020202030204" pitchFamily="34" charset="0"/>
                <a:cs typeface="Times New Roman" panose="02020603050405020304" pitchFamily="18" charset="0"/>
              </a:rPr>
              <a:t>The </a:t>
            </a:r>
            <a:r>
              <a:rPr lang="en-US" sz="1000" dirty="0">
                <a:solidFill>
                  <a:srgbClr val="000000"/>
                </a:solidFill>
                <a:latin typeface="Arial Narrow" panose="020B0606020202030204" pitchFamily="34" charset="0"/>
                <a:cs typeface="Times New Roman" panose="02020603050405020304" pitchFamily="18" charset="0"/>
              </a:rPr>
              <a:t>referral </a:t>
            </a:r>
            <a:r>
              <a:rPr lang="en-US" sz="1000" dirty="0" smtClean="0">
                <a:solidFill>
                  <a:srgbClr val="000000"/>
                </a:solidFill>
                <a:latin typeface="Arial Narrow" panose="020B0606020202030204" pitchFamily="34" charset="0"/>
                <a:cs typeface="Times New Roman" panose="02020603050405020304" pitchFamily="18" charset="0"/>
              </a:rPr>
              <a:t>percentages are </a:t>
            </a:r>
            <a:r>
              <a:rPr lang="en-US" sz="1000" dirty="0">
                <a:solidFill>
                  <a:srgbClr val="000000"/>
                </a:solidFill>
                <a:latin typeface="Arial Narrow" panose="020B0606020202030204" pitchFamily="34" charset="0"/>
                <a:cs typeface="Times New Roman" panose="02020603050405020304" pitchFamily="18" charset="0"/>
              </a:rPr>
              <a:t>as follows:  Safety/Security at 12%; Domestic at seven percent (7%); Building and Construction at seven percent (7%); Agriculture/Farming at four percent (4%); Food and Beverage (manufacturing) at four percent (4%); and Mining at four percent (4%). </a:t>
            </a:r>
            <a:endParaRPr lang="en-US" sz="1000" dirty="0" smtClean="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000" dirty="0" smtClean="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r>
              <a:rPr lang="en-US" sz="1000" dirty="0">
                <a:solidFill>
                  <a:srgbClr val="000000"/>
                </a:solidFill>
                <a:latin typeface="Arial Narrow" panose="020B0606020202030204" pitchFamily="34" charset="0"/>
                <a:cs typeface="Times New Roman" panose="02020603050405020304" pitchFamily="18" charset="0"/>
              </a:rPr>
              <a:t>t</a:t>
            </a:r>
            <a:r>
              <a:rPr lang="en-US" sz="1000" dirty="0" smtClean="0">
                <a:solidFill>
                  <a:srgbClr val="000000"/>
                </a:solidFill>
                <a:latin typeface="Arial Narrow" panose="020B0606020202030204" pitchFamily="34" charset="0"/>
                <a:cs typeface="Times New Roman" panose="02020603050405020304" pitchFamily="18" charset="0"/>
              </a:rPr>
              <a:t>he </a:t>
            </a:r>
            <a:r>
              <a:rPr lang="en-US" sz="1000" dirty="0">
                <a:solidFill>
                  <a:srgbClr val="000000"/>
                </a:solidFill>
                <a:latin typeface="Arial Narrow" panose="020B0606020202030204" pitchFamily="34" charset="0"/>
                <a:cs typeface="Times New Roman" panose="02020603050405020304" pitchFamily="18" charset="0"/>
              </a:rPr>
              <a:t>CCMA continued to support the </a:t>
            </a:r>
            <a:r>
              <a:rPr lang="en-US" sz="1000" b="1" dirty="0">
                <a:solidFill>
                  <a:srgbClr val="000000"/>
                </a:solidFill>
                <a:latin typeface="Arial Narrow" panose="020B0606020202030204" pitchFamily="34" charset="0"/>
                <a:cs typeface="Times New Roman" panose="02020603050405020304" pitchFamily="18" charset="0"/>
              </a:rPr>
              <a:t>35 accredited Bargaining Councils and Private Agencies</a:t>
            </a:r>
            <a:r>
              <a:rPr lang="en-US" sz="1000" dirty="0">
                <a:solidFill>
                  <a:srgbClr val="000000"/>
                </a:solidFill>
                <a:latin typeface="Arial Narrow" panose="020B0606020202030204" pitchFamily="34" charset="0"/>
                <a:cs typeface="Times New Roman" panose="02020603050405020304" pitchFamily="18" charset="0"/>
              </a:rPr>
              <a:t>, to ensure the effectiveness and efficiency. More rigorous support will be given to Bargaining Councils and Private Agencies in the 2019/20 financial year, including deploying the CCMA’s Case Management System (CMS) for use. The benefit in this is that from a single system, consolidated statistics of the state of the </a:t>
            </a:r>
            <a:r>
              <a:rPr lang="en-US" sz="1000" dirty="0" err="1">
                <a:solidFill>
                  <a:srgbClr val="000000"/>
                </a:solidFill>
                <a:latin typeface="Arial Narrow" panose="020B0606020202030204" pitchFamily="34" charset="0"/>
                <a:cs typeface="Times New Roman" panose="02020603050405020304" pitchFamily="18" charset="0"/>
              </a:rPr>
              <a:t>labour</a:t>
            </a:r>
            <a:r>
              <a:rPr lang="en-US" sz="1000" dirty="0">
                <a:solidFill>
                  <a:srgbClr val="000000"/>
                </a:solidFill>
                <a:latin typeface="Arial Narrow" panose="020B0606020202030204" pitchFamily="34" charset="0"/>
                <a:cs typeface="Times New Roman" panose="02020603050405020304" pitchFamily="18" charset="0"/>
              </a:rPr>
              <a:t> market can be generated for better foresight and planning.</a:t>
            </a:r>
          </a:p>
          <a:p>
            <a:pPr algn="ctr" defTabSz="914400" eaLnBrk="1" hangingPunct="1">
              <a:lnSpc>
                <a:spcPct val="107000"/>
              </a:lnSpc>
              <a:defRPr/>
            </a:pPr>
            <a:endParaRPr lang="en-US" sz="105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05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05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050" dirty="0" smtClean="0">
              <a:solidFill>
                <a:srgbClr val="000000"/>
              </a:solidFill>
              <a:latin typeface="Arial Narrow" panose="020B0606020202030204" pitchFamily="34" charset="0"/>
              <a:cs typeface="Times New Roman" panose="02020603050405020304" pitchFamily="18" charset="0"/>
            </a:endParaRPr>
          </a:p>
          <a:p>
            <a:pPr lvl="1" algn="ctr" defTabSz="914400">
              <a:lnSpc>
                <a:spcPct val="90000"/>
              </a:lnSpc>
              <a:spcAft>
                <a:spcPct val="35000"/>
              </a:spcAft>
              <a:defRPr/>
            </a:pPr>
            <a:endParaRPr lang="en-US" sz="1050" dirty="0" smtClean="0">
              <a:solidFill>
                <a:srgbClr val="FF0000"/>
              </a:solidFill>
              <a:latin typeface="Arial Narrow" panose="020B0606020202030204" pitchFamily="34" charset="0"/>
            </a:endParaRPr>
          </a:p>
        </p:txBody>
      </p:sp>
      <p:sp>
        <p:nvSpPr>
          <p:cNvPr id="19459" name="Title 1"/>
          <p:cNvSpPr>
            <a:spLocks noGrp="1"/>
          </p:cNvSpPr>
          <p:nvPr>
            <p:ph type="title"/>
          </p:nvPr>
        </p:nvSpPr>
        <p:spPr>
          <a:xfrm>
            <a:off x="457200" y="250784"/>
            <a:ext cx="8229600" cy="908050"/>
          </a:xfrm>
        </p:spPr>
        <p:txBody>
          <a:bodyPr/>
          <a:lstStyle/>
          <a:p>
            <a:r>
              <a:rPr lang="en-US" altLang="en-US" sz="2000" b="1" dirty="0" smtClean="0">
                <a:latin typeface="Arial Narrow" panose="020B0606020202030204" pitchFamily="34" charset="0"/>
              </a:rPr>
              <a:t>EFFECTIVE AND EFFICIENT DISPUTE RESOLUTION</a:t>
            </a:r>
            <a:endParaRPr lang="en-ZA" altLang="en-US" sz="2000" b="1" dirty="0" smtClean="0">
              <a:latin typeface="Arial Narrow" panose="020B0606020202030204" pitchFamily="34" charset="0"/>
            </a:endParaRPr>
          </a:p>
        </p:txBody>
      </p:sp>
      <p:pic>
        <p:nvPicPr>
          <p:cNvPr id="19460" name="Picture 2"/>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85062" y="1347333"/>
            <a:ext cx="554410" cy="693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61" name="Slide Number Placeholder 4"/>
          <p:cNvSpPr>
            <a:spLocks noGrp="1"/>
          </p:cNvSpPr>
          <p:nvPr>
            <p:ph type="sldNum" sz="quarter" idx="12"/>
          </p:nvPr>
        </p:nvSpPr>
        <p:spPr bwMode="auto">
          <a:xfrm>
            <a:off x="6824663" y="64563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10</a:t>
            </a:r>
          </a:p>
        </p:txBody>
      </p:sp>
      <p:pic>
        <p:nvPicPr>
          <p:cNvPr id="53251" name="Chart 1"/>
          <p:cNvPicPr>
            <a:picLocks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843235" y="1347333"/>
            <a:ext cx="4038372" cy="51090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2"/>
          <p:cNvSpPr>
            <a:spLocks noGrp="1"/>
          </p:cNvSpPr>
          <p:nvPr>
            <p:ph sz="quarter" idx="1"/>
          </p:nvPr>
        </p:nvSpPr>
        <p:spPr>
          <a:xfrm>
            <a:off x="4843235" y="1347333"/>
            <a:ext cx="2717800" cy="1093716"/>
          </a:xfrm>
        </p:spPr>
        <p:txBody>
          <a:bodyPr/>
          <a:lstStyle/>
          <a:p>
            <a:pPr marL="0" indent="0">
              <a:buNone/>
            </a:pPr>
            <a:endParaRPr lang="en-ZA" altLang="en-US" sz="2400" dirty="0" smtClean="0">
              <a:latin typeface="Arial Narrow" panose="020B0606020202030204" pitchFamily="34" charset="0"/>
            </a:endParaRPr>
          </a:p>
          <a:p>
            <a:pPr>
              <a:buFont typeface="Wingdings" panose="05000000000000000000" pitchFamily="2" charset="2"/>
              <a:buChar char="§"/>
            </a:pPr>
            <a:r>
              <a:rPr lang="en-ZA" altLang="en-US" sz="1000" dirty="0" smtClean="0">
                <a:latin typeface="Arial Narrow" panose="020B0606020202030204" pitchFamily="34" charset="0"/>
              </a:rPr>
              <a:t>Ever-increasing</a:t>
            </a:r>
          </a:p>
          <a:p>
            <a:pPr>
              <a:buFont typeface="Wingdings" panose="05000000000000000000" pitchFamily="2" charset="2"/>
              <a:buChar char="§"/>
            </a:pPr>
            <a:r>
              <a:rPr lang="en-ZA" altLang="en-US" sz="1000" dirty="0" smtClean="0">
                <a:latin typeface="Arial Narrow" panose="020B0606020202030204" pitchFamily="34" charset="0"/>
              </a:rPr>
              <a:t>Impact of Labour Market factors</a:t>
            </a:r>
          </a:p>
          <a:p>
            <a:pPr>
              <a:buFont typeface="Wingdings" panose="05000000000000000000" pitchFamily="2" charset="2"/>
              <a:buChar char="§"/>
            </a:pPr>
            <a:r>
              <a:rPr lang="en-ZA" altLang="en-US" sz="1000" dirty="0" smtClean="0">
                <a:latin typeface="Arial Narrow" panose="020B0606020202030204" pitchFamily="34" charset="0"/>
              </a:rPr>
              <a:t>New jurisdiction impact  </a:t>
            </a:r>
          </a:p>
        </p:txBody>
      </p:sp>
    </p:spTree>
    <p:extLst>
      <p:ext uri="{BB962C8B-B14F-4D97-AF65-F5344CB8AC3E}">
        <p14:creationId xmlns:p14="http://schemas.microsoft.com/office/powerpoint/2010/main" xmlns="" val="3190976492"/>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ZA" altLang="en-US" sz="2000" b="1" dirty="0" smtClean="0">
                <a:latin typeface="Arial Narrow" panose="020B0606020202030204" pitchFamily="34" charset="0"/>
              </a:rPr>
              <a:t>REFERRALS BY ACT </a:t>
            </a:r>
            <a:br>
              <a:rPr lang="en-ZA" altLang="en-US" sz="2000" b="1" dirty="0" smtClean="0">
                <a:latin typeface="Arial Narrow" panose="020B0606020202030204" pitchFamily="34" charset="0"/>
              </a:rPr>
            </a:br>
            <a:r>
              <a:rPr lang="en-ZA" altLang="en-US" sz="2000" b="1" dirty="0" smtClean="0">
                <a:latin typeface="Arial Narrow" panose="020B0606020202030204" pitchFamily="34" charset="0"/>
              </a:rPr>
              <a:t>2018/19</a:t>
            </a:r>
          </a:p>
        </p:txBody>
      </p:sp>
      <p:graphicFrame>
        <p:nvGraphicFramePr>
          <p:cNvPr id="5" name="Content Placeholder 4"/>
          <p:cNvGraphicFramePr>
            <a:graphicFrameLocks noGrp="1"/>
          </p:cNvGraphicFramePr>
          <p:nvPr>
            <p:ph sz="quarter" idx="1"/>
            <p:extLst>
              <p:ext uri="{D42A27DB-BD31-4B8C-83A1-F6EECF244321}">
                <p14:modId xmlns:p14="http://schemas.microsoft.com/office/powerpoint/2010/main" xmlns="" val="1688642788"/>
              </p:ext>
            </p:extLst>
          </p:nvPr>
        </p:nvGraphicFramePr>
        <p:xfrm>
          <a:off x="215515" y="1630362"/>
          <a:ext cx="8712969" cy="4513264"/>
        </p:xfrm>
        <a:graphic>
          <a:graphicData uri="http://schemas.openxmlformats.org/drawingml/2006/table">
            <a:tbl>
              <a:tblPr firstRow="1" bandRow="1">
                <a:tableStyleId>{5C22544A-7EE6-4342-B048-85BDC9FD1C3A}</a:tableStyleId>
              </a:tblPr>
              <a:tblGrid>
                <a:gridCol w="5225743">
                  <a:extLst>
                    <a:ext uri="{9D8B030D-6E8A-4147-A177-3AD203B41FA5}">
                      <a16:colId xmlns:a16="http://schemas.microsoft.com/office/drawing/2014/main" xmlns="" val="20000"/>
                    </a:ext>
                  </a:extLst>
                </a:gridCol>
                <a:gridCol w="2329782">
                  <a:extLst>
                    <a:ext uri="{9D8B030D-6E8A-4147-A177-3AD203B41FA5}">
                      <a16:colId xmlns:a16="http://schemas.microsoft.com/office/drawing/2014/main" xmlns="" val="20001"/>
                    </a:ext>
                  </a:extLst>
                </a:gridCol>
                <a:gridCol w="1157444">
                  <a:extLst>
                    <a:ext uri="{9D8B030D-6E8A-4147-A177-3AD203B41FA5}">
                      <a16:colId xmlns:a16="http://schemas.microsoft.com/office/drawing/2014/main" xmlns="" val="20002"/>
                    </a:ext>
                  </a:extLst>
                </a:gridCol>
              </a:tblGrid>
              <a:tr h="644752">
                <a:tc>
                  <a:txBody>
                    <a:bodyPr/>
                    <a:lstStyle/>
                    <a:p>
                      <a:pPr algn="ctr"/>
                      <a:r>
                        <a:rPr lang="en-ZA" sz="1800" dirty="0" smtClean="0">
                          <a:solidFill>
                            <a:schemeClr val="tx1"/>
                          </a:solidFill>
                          <a:latin typeface="Arial Narrow" panose="020B0606020202030204" pitchFamily="34" charset="0"/>
                        </a:rPr>
                        <a:t>ACT</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dirty="0" smtClean="0">
                          <a:solidFill>
                            <a:schemeClr val="tx1"/>
                          </a:solidFill>
                          <a:latin typeface="Arial Narrow" panose="020B0606020202030204" pitchFamily="34" charset="0"/>
                        </a:rPr>
                        <a:t>REFERRALS</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dirty="0" smtClean="0">
                          <a:solidFill>
                            <a:schemeClr val="tx1"/>
                          </a:solidFill>
                          <a:latin typeface="Arial Narrow" panose="020B0606020202030204" pitchFamily="34" charset="0"/>
                        </a:rPr>
                        <a:t>%</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644752">
                <a:tc>
                  <a:txBody>
                    <a:bodyPr/>
                    <a:lstStyle/>
                    <a:p>
                      <a:pPr algn="just"/>
                      <a:r>
                        <a:rPr lang="en-ZA" sz="1800" dirty="0" smtClean="0">
                          <a:solidFill>
                            <a:schemeClr val="tx1"/>
                          </a:solidFill>
                          <a:latin typeface="Arial Narrow" panose="020B0606020202030204" pitchFamily="34" charset="0"/>
                        </a:rPr>
                        <a:t>Labour Relations Act </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dirty="0" smtClean="0">
                          <a:solidFill>
                            <a:schemeClr val="tx1"/>
                          </a:solidFill>
                          <a:latin typeface="Arial Narrow" panose="020B0606020202030204" pitchFamily="34" charset="0"/>
                        </a:rPr>
                        <a:t>176 144</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dirty="0" smtClean="0">
                          <a:solidFill>
                            <a:schemeClr val="tx1"/>
                          </a:solidFill>
                          <a:latin typeface="Arial Narrow" panose="020B0606020202030204" pitchFamily="34" charset="0"/>
                        </a:rPr>
                        <a:t>92.2%</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644752">
                <a:tc>
                  <a:txBody>
                    <a:bodyPr/>
                    <a:lstStyle/>
                    <a:p>
                      <a:pPr algn="just"/>
                      <a:r>
                        <a:rPr lang="en-ZA" sz="1800" dirty="0" smtClean="0">
                          <a:solidFill>
                            <a:schemeClr val="tx1"/>
                          </a:solidFill>
                          <a:latin typeface="Arial Narrow" panose="020B0606020202030204" pitchFamily="34" charset="0"/>
                        </a:rPr>
                        <a:t>Basic Conditions of Employment Act</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dirty="0" smtClean="0">
                          <a:solidFill>
                            <a:schemeClr val="tx1"/>
                          </a:solidFill>
                          <a:latin typeface="Arial Narrow" panose="020B0606020202030204" pitchFamily="34" charset="0"/>
                        </a:rPr>
                        <a:t>10 525</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dirty="0" smtClean="0">
                          <a:solidFill>
                            <a:schemeClr val="tx1"/>
                          </a:solidFill>
                          <a:latin typeface="Arial Narrow" panose="020B0606020202030204" pitchFamily="34" charset="0"/>
                        </a:rPr>
                        <a:t>5.5%</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644752">
                <a:tc>
                  <a:txBody>
                    <a:bodyPr/>
                    <a:lstStyle/>
                    <a:p>
                      <a:pPr algn="just"/>
                      <a:r>
                        <a:rPr lang="en-ZA" sz="1800" dirty="0" smtClean="0">
                          <a:solidFill>
                            <a:schemeClr val="tx1"/>
                          </a:solidFill>
                          <a:latin typeface="Arial Narrow" panose="020B0606020202030204" pitchFamily="34" charset="0"/>
                        </a:rPr>
                        <a:t>Employment Equity Act</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dirty="0" smtClean="0">
                          <a:solidFill>
                            <a:schemeClr val="tx1"/>
                          </a:solidFill>
                          <a:latin typeface="Arial Narrow" panose="020B0606020202030204" pitchFamily="34" charset="0"/>
                        </a:rPr>
                        <a:t>3 765</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dirty="0" smtClean="0">
                          <a:solidFill>
                            <a:schemeClr val="tx1"/>
                          </a:solidFill>
                          <a:latin typeface="Arial Narrow" panose="020B0606020202030204" pitchFamily="34" charset="0"/>
                        </a:rPr>
                        <a:t>2.0%</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644752">
                <a:tc>
                  <a:txBody>
                    <a:bodyPr/>
                    <a:lstStyle/>
                    <a:p>
                      <a:pPr algn="just"/>
                      <a:r>
                        <a:rPr lang="en-ZA" sz="1800" dirty="0" smtClean="0">
                          <a:solidFill>
                            <a:schemeClr val="tx1"/>
                          </a:solidFill>
                          <a:latin typeface="Arial Narrow" panose="020B0606020202030204" pitchFamily="34" charset="0"/>
                        </a:rPr>
                        <a:t>National Minimum Wage Act</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dirty="0" smtClean="0">
                          <a:solidFill>
                            <a:schemeClr val="tx1"/>
                          </a:solidFill>
                          <a:latin typeface="Arial Narrow" panose="020B0606020202030204" pitchFamily="34" charset="0"/>
                        </a:rPr>
                        <a:t>619</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dirty="0" smtClean="0">
                          <a:solidFill>
                            <a:schemeClr val="tx1"/>
                          </a:solidFill>
                          <a:latin typeface="Arial Narrow" panose="020B0606020202030204" pitchFamily="34" charset="0"/>
                        </a:rPr>
                        <a:t>0.3%</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644752">
                <a:tc>
                  <a:txBody>
                    <a:bodyPr/>
                    <a:lstStyle/>
                    <a:p>
                      <a:pPr algn="just"/>
                      <a:r>
                        <a:rPr lang="en-ZA" sz="1800" dirty="0" smtClean="0">
                          <a:solidFill>
                            <a:schemeClr val="tx1"/>
                          </a:solidFill>
                          <a:latin typeface="Arial Narrow" panose="020B0606020202030204" pitchFamily="34" charset="0"/>
                        </a:rPr>
                        <a:t>Skills</a:t>
                      </a:r>
                      <a:r>
                        <a:rPr lang="en-ZA" sz="1800" baseline="0" dirty="0" smtClean="0">
                          <a:solidFill>
                            <a:schemeClr val="tx1"/>
                          </a:solidFill>
                          <a:latin typeface="Arial Narrow" panose="020B0606020202030204" pitchFamily="34" charset="0"/>
                        </a:rPr>
                        <a:t> Development Act</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dirty="0" smtClean="0">
                          <a:solidFill>
                            <a:schemeClr val="tx1"/>
                          </a:solidFill>
                          <a:latin typeface="Arial Narrow" panose="020B0606020202030204" pitchFamily="34" charset="0"/>
                        </a:rPr>
                        <a:t>72</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dirty="0" smtClean="0">
                          <a:solidFill>
                            <a:schemeClr val="tx1"/>
                          </a:solidFill>
                          <a:latin typeface="Arial Narrow" panose="020B0606020202030204" pitchFamily="34" charset="0"/>
                        </a:rPr>
                        <a:t>0.0%</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644752">
                <a:tc>
                  <a:txBody>
                    <a:bodyPr/>
                    <a:lstStyle/>
                    <a:p>
                      <a:pPr algn="just"/>
                      <a:r>
                        <a:rPr lang="en-ZA" sz="1800" dirty="0" smtClean="0">
                          <a:solidFill>
                            <a:schemeClr val="tx1"/>
                          </a:solidFill>
                          <a:latin typeface="Arial Narrow" panose="020B0606020202030204" pitchFamily="34" charset="0"/>
                        </a:rPr>
                        <a:t>Unemployment Insurance Act</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dirty="0" smtClean="0">
                          <a:solidFill>
                            <a:schemeClr val="tx1"/>
                          </a:solidFill>
                          <a:latin typeface="Arial Narrow" panose="020B0606020202030204" pitchFamily="34" charset="0"/>
                        </a:rPr>
                        <a:t>4</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800" dirty="0" smtClean="0">
                          <a:solidFill>
                            <a:schemeClr val="tx1"/>
                          </a:solidFill>
                          <a:latin typeface="Arial Narrow" panose="020B0606020202030204" pitchFamily="34" charset="0"/>
                        </a:rPr>
                        <a:t>0.0%</a:t>
                      </a:r>
                      <a:endParaRPr lang="en-ZA" sz="1800" dirty="0">
                        <a:solidFill>
                          <a:schemeClr val="tx1"/>
                        </a:solidFill>
                        <a:latin typeface="Arial Narrow" panose="020B0606020202030204" pitchFamily="34" charset="0"/>
                      </a:endParaRPr>
                    </a:p>
                  </a:txBody>
                  <a:tcPr marL="91455" marR="91455" marT="45705" marB="4570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bl>
          </a:graphicData>
        </a:graphic>
      </p:graphicFrame>
      <p:sp>
        <p:nvSpPr>
          <p:cNvPr id="6" name="Slide Number Placeholder 4"/>
          <p:cNvSpPr txBox="1">
            <a:spLocks/>
          </p:cNvSpPr>
          <p:nvPr/>
        </p:nvSpPr>
        <p:spPr bwMode="auto">
          <a:xfrm>
            <a:off x="6824663" y="6456363"/>
            <a:ext cx="2133600" cy="36512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a:spcBef>
                <a:spcPct val="0"/>
              </a:spcBef>
              <a:buFontTx/>
              <a:buNone/>
            </a:pPr>
            <a:r>
              <a:rPr lang="en-US" altLang="en-US" sz="1400" b="1" dirty="0" smtClean="0">
                <a:solidFill>
                  <a:srgbClr val="FFFFFF"/>
                </a:solidFill>
                <a:latin typeface="Arial Narrow" panose="020B0606020202030204" pitchFamily="34" charset="0"/>
              </a:rPr>
              <a:t>11</a:t>
            </a:r>
          </a:p>
        </p:txBody>
      </p:sp>
    </p:spTree>
    <p:extLst>
      <p:ext uri="{BB962C8B-B14F-4D97-AF65-F5344CB8AC3E}">
        <p14:creationId xmlns:p14="http://schemas.microsoft.com/office/powerpoint/2010/main" xmlns="" val="96914123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071563" y="166688"/>
            <a:ext cx="6956425" cy="1143000"/>
          </a:xfrm>
        </p:spPr>
        <p:txBody>
          <a:bodyPr/>
          <a:lstStyle/>
          <a:p>
            <a:r>
              <a:rPr lang="en-ZA" altLang="en-US" sz="2000" b="1" dirty="0" smtClean="0">
                <a:latin typeface="Arial Narrow" panose="020B0606020202030204" pitchFamily="34" charset="0"/>
              </a:rPr>
              <a:t>REFERRALS BY TYPE </a:t>
            </a:r>
            <a:br>
              <a:rPr lang="en-ZA" altLang="en-US" sz="2000" b="1" dirty="0" smtClean="0">
                <a:latin typeface="Arial Narrow" panose="020B0606020202030204" pitchFamily="34" charset="0"/>
              </a:rPr>
            </a:br>
            <a:r>
              <a:rPr lang="en-ZA" altLang="en-US" sz="2000" b="1" dirty="0" smtClean="0">
                <a:latin typeface="Arial Narrow" panose="020B0606020202030204" pitchFamily="34" charset="0"/>
              </a:rPr>
              <a:t>2018/19</a:t>
            </a:r>
          </a:p>
        </p:txBody>
      </p:sp>
      <p:graphicFrame>
        <p:nvGraphicFramePr>
          <p:cNvPr id="7" name="Chart 6"/>
          <p:cNvGraphicFramePr>
            <a:graphicFrameLocks/>
          </p:cNvGraphicFramePr>
          <p:nvPr>
            <p:extLst/>
          </p:nvPr>
        </p:nvGraphicFramePr>
        <p:xfrm>
          <a:off x="397616" y="1528011"/>
          <a:ext cx="8409500" cy="4680284"/>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bwMode="auto">
          <a:xfrm>
            <a:off x="6824663" y="64563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12</a:t>
            </a:r>
          </a:p>
        </p:txBody>
      </p:sp>
    </p:spTree>
    <p:extLst>
      <p:ext uri="{BB962C8B-B14F-4D97-AF65-F5344CB8AC3E}">
        <p14:creationId xmlns:p14="http://schemas.microsoft.com/office/powerpoint/2010/main" xmlns="" val="1376135018"/>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1071563" y="166688"/>
            <a:ext cx="6956425" cy="1143000"/>
          </a:xfrm>
        </p:spPr>
        <p:txBody>
          <a:bodyPr/>
          <a:lstStyle/>
          <a:p>
            <a:r>
              <a:rPr lang="en-ZA" altLang="en-US" sz="2000" b="1" dirty="0" smtClean="0">
                <a:latin typeface="Arial Narrow" panose="020B0606020202030204" pitchFamily="34" charset="0"/>
              </a:rPr>
              <a:t>REFERRALS BY SECTOR </a:t>
            </a:r>
            <a:br>
              <a:rPr lang="en-ZA" altLang="en-US" sz="2000" b="1" dirty="0" smtClean="0">
                <a:latin typeface="Arial Narrow" panose="020B0606020202030204" pitchFamily="34" charset="0"/>
              </a:rPr>
            </a:br>
            <a:r>
              <a:rPr lang="en-ZA" altLang="en-US" sz="2000" b="1" dirty="0" smtClean="0">
                <a:latin typeface="Arial Narrow" panose="020B0606020202030204" pitchFamily="34" charset="0"/>
              </a:rPr>
              <a:t>2018/19</a:t>
            </a:r>
          </a:p>
        </p:txBody>
      </p:sp>
      <p:graphicFrame>
        <p:nvGraphicFramePr>
          <p:cNvPr id="7" name="Chart 6"/>
          <p:cNvGraphicFramePr>
            <a:graphicFrameLocks/>
          </p:cNvGraphicFramePr>
          <p:nvPr>
            <p:extLst/>
          </p:nvPr>
        </p:nvGraphicFramePr>
        <p:xfrm>
          <a:off x="397616" y="1503947"/>
          <a:ext cx="8349342" cy="4632158"/>
        </p:xfrm>
        <a:graphic>
          <a:graphicData uri="http://schemas.openxmlformats.org/drawingml/2006/chart">
            <c:chart xmlns:c="http://schemas.openxmlformats.org/drawingml/2006/chart" xmlns:r="http://schemas.openxmlformats.org/officeDocument/2006/relationships" r:id="rId2"/>
          </a:graphicData>
        </a:graphic>
      </p:graphicFrame>
      <p:sp>
        <p:nvSpPr>
          <p:cNvPr id="5" name="Slide Number Placeholder 4"/>
          <p:cNvSpPr>
            <a:spLocks noGrp="1"/>
          </p:cNvSpPr>
          <p:nvPr>
            <p:ph type="sldNum" sz="quarter" idx="12"/>
          </p:nvPr>
        </p:nvSpPr>
        <p:spPr bwMode="auto">
          <a:xfrm>
            <a:off x="6824663" y="64563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13</a:t>
            </a:r>
          </a:p>
        </p:txBody>
      </p:sp>
    </p:spTree>
    <p:extLst>
      <p:ext uri="{BB962C8B-B14F-4D97-AF65-F5344CB8AC3E}">
        <p14:creationId xmlns:p14="http://schemas.microsoft.com/office/powerpoint/2010/main" xmlns="" val="391526730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2"/>
          <p:cNvSpPr>
            <a:spLocks noGrp="1"/>
          </p:cNvSpPr>
          <p:nvPr>
            <p:ph type="title"/>
          </p:nvPr>
        </p:nvSpPr>
        <p:spPr>
          <a:xfrm>
            <a:off x="304800" y="381000"/>
            <a:ext cx="8534400" cy="758825"/>
          </a:xfrm>
        </p:spPr>
        <p:txBody>
          <a:bodyPr/>
          <a:lstStyle/>
          <a:p>
            <a:r>
              <a:rPr lang="en-US" altLang="en-US" dirty="0" smtClean="0"/>
              <a:t> </a:t>
            </a:r>
            <a:r>
              <a:rPr lang="en-US" altLang="en-US" sz="2000" b="1" dirty="0" smtClean="0">
                <a:latin typeface="Arial Narrow" panose="020B0606020202030204" pitchFamily="34" charset="0"/>
              </a:rPr>
              <a:t>SETTLEMENT RATE                      </a:t>
            </a:r>
            <a:br>
              <a:rPr lang="en-US" altLang="en-US" sz="2000" b="1" dirty="0" smtClean="0">
                <a:latin typeface="Arial Narrow" panose="020B0606020202030204" pitchFamily="34" charset="0"/>
              </a:rPr>
            </a:br>
            <a:r>
              <a:rPr lang="en-US" altLang="en-US" sz="2000" b="1" dirty="0" smtClean="0">
                <a:latin typeface="Arial Narrow" panose="020B0606020202030204" pitchFamily="34" charset="0"/>
              </a:rPr>
              <a:t>2010/11 – 2017/18</a:t>
            </a:r>
          </a:p>
        </p:txBody>
      </p:sp>
      <p:graphicFrame>
        <p:nvGraphicFramePr>
          <p:cNvPr id="2" name="Chart 5"/>
          <p:cNvGraphicFramePr>
            <a:graphicFrameLocks/>
          </p:cNvGraphicFramePr>
          <p:nvPr>
            <p:extLst>
              <p:ext uri="{D42A27DB-BD31-4B8C-83A1-F6EECF244321}">
                <p14:modId xmlns:p14="http://schemas.microsoft.com/office/powerpoint/2010/main" xmlns="" val="4060305697"/>
              </p:ext>
            </p:extLst>
          </p:nvPr>
        </p:nvGraphicFramePr>
        <p:xfrm>
          <a:off x="301625" y="1392238"/>
          <a:ext cx="8461375" cy="5010150"/>
        </p:xfrm>
        <a:graphic>
          <a:graphicData uri="http://schemas.openxmlformats.org/drawingml/2006/chart">
            <c:chart xmlns:c="http://schemas.openxmlformats.org/drawingml/2006/chart" xmlns:r="http://schemas.openxmlformats.org/officeDocument/2006/relationships" r:id="rId3"/>
          </a:graphicData>
        </a:graphic>
      </p:graphicFrame>
      <p:pic>
        <p:nvPicPr>
          <p:cNvPr id="44037" name="Picture 1"/>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468313" y="6357938"/>
            <a:ext cx="4352925" cy="500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Slide Number Placeholder 4"/>
          <p:cNvSpPr>
            <a:spLocks noGrp="1"/>
          </p:cNvSpPr>
          <p:nvPr>
            <p:ph type="sldNum" sz="quarter" idx="12"/>
          </p:nvPr>
        </p:nvSpPr>
        <p:spPr bwMode="auto">
          <a:xfrm>
            <a:off x="6824663" y="64563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14</a:t>
            </a:r>
          </a:p>
        </p:txBody>
      </p:sp>
    </p:spTree>
    <p:extLst>
      <p:ext uri="{BB962C8B-B14F-4D97-AF65-F5344CB8AC3E}">
        <p14:creationId xmlns:p14="http://schemas.microsoft.com/office/powerpoint/2010/main" xmlns="" val="19810569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091871" y="2879199"/>
            <a:ext cx="3712786" cy="2285505"/>
          </a:xfrm>
          <a:prstGeom prst="rect">
            <a:avLst/>
          </a:prstGeom>
        </p:spPr>
      </p:pic>
      <p:sp>
        <p:nvSpPr>
          <p:cNvPr id="8" name="Title 2"/>
          <p:cNvSpPr>
            <a:spLocks noGrp="1"/>
          </p:cNvSpPr>
          <p:nvPr>
            <p:ph type="title"/>
          </p:nvPr>
        </p:nvSpPr>
        <p:spPr>
          <a:xfrm>
            <a:off x="457200" y="188640"/>
            <a:ext cx="8229600" cy="1143000"/>
          </a:xfrm>
        </p:spPr>
        <p:txBody>
          <a:bodyPr/>
          <a:lstStyle/>
          <a:p>
            <a:r>
              <a:rPr lang="en-US" sz="2000" b="1" dirty="0" smtClean="0">
                <a:solidFill>
                  <a:srgbClr val="252E37"/>
                </a:solidFill>
                <a:latin typeface="Arial Narrow" panose="020B0606020202030204" pitchFamily="34" charset="0"/>
              </a:rPr>
              <a:t>2018/19 NEW JURISDICTION REFERRALS</a:t>
            </a:r>
            <a:endParaRPr lang="en-GB" dirty="0">
              <a:latin typeface="Arial Narrow" panose="020B0606020202030204" pitchFamily="34" charset="0"/>
            </a:endParaRPr>
          </a:p>
        </p:txBody>
      </p:sp>
      <p:sp>
        <p:nvSpPr>
          <p:cNvPr id="9" name="Freeform 8"/>
          <p:cNvSpPr/>
          <p:nvPr/>
        </p:nvSpPr>
        <p:spPr>
          <a:xfrm>
            <a:off x="302150" y="1424154"/>
            <a:ext cx="4337435" cy="5032209"/>
          </a:xfrm>
          <a:custGeom>
            <a:avLst/>
            <a:gdLst>
              <a:gd name="connsiteX0" fmla="*/ 0 w 3934802"/>
              <a:gd name="connsiteY0" fmla="*/ 0 h 796209"/>
              <a:gd name="connsiteX1" fmla="*/ 3536698 w 3934802"/>
              <a:gd name="connsiteY1" fmla="*/ 0 h 796209"/>
              <a:gd name="connsiteX2" fmla="*/ 3934802 w 3934802"/>
              <a:gd name="connsiteY2" fmla="*/ 398105 h 796209"/>
              <a:gd name="connsiteX3" fmla="*/ 3536698 w 3934802"/>
              <a:gd name="connsiteY3" fmla="*/ 796209 h 796209"/>
              <a:gd name="connsiteX4" fmla="*/ 0 w 3934802"/>
              <a:gd name="connsiteY4" fmla="*/ 796209 h 796209"/>
              <a:gd name="connsiteX5" fmla="*/ 0 w 3934802"/>
              <a:gd name="connsiteY5" fmla="*/ 0 h 796209"/>
              <a:gd name="connsiteX0" fmla="*/ 3536698 w 3536698"/>
              <a:gd name="connsiteY0" fmla="*/ 796207 h 796207"/>
              <a:gd name="connsiteX1" fmla="*/ 0 w 3536698"/>
              <a:gd name="connsiteY1" fmla="*/ 796207 h 796207"/>
              <a:gd name="connsiteX2" fmla="*/ 1486 w 3536698"/>
              <a:gd name="connsiteY2" fmla="*/ 426306 h 796207"/>
              <a:gd name="connsiteX3" fmla="*/ 0 w 3536698"/>
              <a:gd name="connsiteY3" fmla="*/ 0 h 796207"/>
              <a:gd name="connsiteX4" fmla="*/ 3536698 w 3536698"/>
              <a:gd name="connsiteY4" fmla="*/ 0 h 796207"/>
              <a:gd name="connsiteX5" fmla="*/ 3536698 w 3536698"/>
              <a:gd name="connsiteY5" fmla="*/ 796207 h 796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36698" h="796207">
                <a:moveTo>
                  <a:pt x="3536698" y="796207"/>
                </a:moveTo>
                <a:lnTo>
                  <a:pt x="0" y="796207"/>
                </a:lnTo>
                <a:cubicBezTo>
                  <a:pt x="495" y="672907"/>
                  <a:pt x="991" y="549606"/>
                  <a:pt x="1486" y="426306"/>
                </a:cubicBezTo>
                <a:cubicBezTo>
                  <a:pt x="991" y="284204"/>
                  <a:pt x="495" y="142102"/>
                  <a:pt x="0" y="0"/>
                </a:cubicBezTo>
                <a:lnTo>
                  <a:pt x="3536698" y="0"/>
                </a:lnTo>
                <a:lnTo>
                  <a:pt x="3536698" y="796207"/>
                </a:lnTo>
                <a:close/>
              </a:path>
            </a:pathLst>
          </a:custGeom>
          <a:solidFill>
            <a:srgbClr val="F2F7FC"/>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333878" tIns="40006" rIns="74676" bIns="40005" anchor="ctr"/>
          <a:lstStyle>
            <a:lvl1pPr>
              <a:defRPr>
                <a:solidFill>
                  <a:schemeClr val="tx1"/>
                </a:solidFill>
                <a:latin typeface="Arial" panose="020B0604020202020204" pitchFamily="34" charset="0"/>
                <a:ea typeface="ＭＳ Ｐゴシック" panose="020B0600070205080204" pitchFamily="34" charset="-128"/>
              </a:defRPr>
            </a:lvl1pPr>
            <a:lvl2pPr marL="5905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lnSpc>
                <a:spcPct val="107000"/>
              </a:lnSpc>
              <a:defRPr/>
            </a:pPr>
            <a:endParaRPr lang="en-ZA" sz="1200" b="1" dirty="0" smtClean="0">
              <a:latin typeface="Arial Narrow" panose="020B0606020202030204" pitchFamily="34" charset="0"/>
            </a:endParaRPr>
          </a:p>
          <a:p>
            <a:pPr algn="ctr" defTabSz="914400" eaLnBrk="1" hangingPunct="1">
              <a:lnSpc>
                <a:spcPct val="107000"/>
              </a:lnSpc>
              <a:defRPr/>
            </a:pPr>
            <a:r>
              <a:rPr lang="en-US" sz="1100" b="1" dirty="0" smtClean="0">
                <a:latin typeface="Arial Narrow" panose="020B0606020202030204" pitchFamily="34" charset="0"/>
              </a:rPr>
              <a:t>THE NATIONAL MINUMUM WAGE AND EMPLOYMENT LAW AMENDMENTS</a:t>
            </a:r>
            <a:endParaRPr lang="en-US" sz="110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100" dirty="0" smtClean="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r>
              <a:rPr lang="en-US" sz="1100" dirty="0">
                <a:solidFill>
                  <a:srgbClr val="000000"/>
                </a:solidFill>
                <a:latin typeface="Arial Narrow" panose="020B0606020202030204" pitchFamily="34" charset="0"/>
                <a:cs typeface="Times New Roman" panose="02020603050405020304" pitchFamily="18" charset="0"/>
              </a:rPr>
              <a:t>There has been great interest from the public to enquire about their rights relating to the new legislative changes. </a:t>
            </a:r>
            <a:endParaRPr lang="en-US" sz="1100" dirty="0" smtClean="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10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r>
              <a:rPr lang="en-US" sz="1100" dirty="0" smtClean="0">
                <a:solidFill>
                  <a:srgbClr val="000000"/>
                </a:solidFill>
                <a:latin typeface="Arial Narrow" panose="020B0606020202030204" pitchFamily="34" charset="0"/>
                <a:cs typeface="Times New Roman" panose="02020603050405020304" pitchFamily="18" charset="0"/>
              </a:rPr>
              <a:t>Although </a:t>
            </a:r>
            <a:r>
              <a:rPr lang="en-US" sz="1100" dirty="0">
                <a:solidFill>
                  <a:srgbClr val="000000"/>
                </a:solidFill>
                <a:latin typeface="Arial Narrow" panose="020B0606020202030204" pitchFamily="34" charset="0"/>
                <a:cs typeface="Times New Roman" panose="02020603050405020304" pitchFamily="18" charset="0"/>
              </a:rPr>
              <a:t>the projected 15% increase in the case referral linked to the enactment of the NMWA and Employment Law Amendments was not registered during the period 01 January 2019 to 31 March 2019, it is anticipated that the 2019/20 financial year will see an increase in referrals as workers become more aware of their rights. </a:t>
            </a:r>
            <a:r>
              <a:rPr lang="en-US" sz="1100" dirty="0" smtClean="0">
                <a:solidFill>
                  <a:srgbClr val="000000"/>
                </a:solidFill>
                <a:latin typeface="Arial Narrow" panose="020B0606020202030204" pitchFamily="34" charset="0"/>
                <a:cs typeface="Times New Roman" panose="02020603050405020304" pitchFamily="18" charset="0"/>
              </a:rPr>
              <a:t>As it stands</a:t>
            </a:r>
            <a:r>
              <a:rPr lang="en-US" sz="1100" dirty="0">
                <a:solidFill>
                  <a:srgbClr val="000000"/>
                </a:solidFill>
                <a:latin typeface="Arial Narrow" panose="020B0606020202030204" pitchFamily="34" charset="0"/>
                <a:cs typeface="Times New Roman" panose="02020603050405020304" pitchFamily="18" charset="0"/>
              </a:rPr>
              <a:t>, NMWA and BCEA cases alone </a:t>
            </a:r>
            <a:r>
              <a:rPr lang="en-US" sz="1100" dirty="0" smtClean="0">
                <a:solidFill>
                  <a:srgbClr val="000000"/>
                </a:solidFill>
                <a:latin typeface="Arial Narrow" panose="020B0606020202030204" pitchFamily="34" charset="0"/>
                <a:cs typeface="Times New Roman" panose="02020603050405020304" pitchFamily="18" charset="0"/>
              </a:rPr>
              <a:t>account for </a:t>
            </a:r>
            <a:r>
              <a:rPr lang="en-US" sz="1100" dirty="0">
                <a:solidFill>
                  <a:srgbClr val="000000"/>
                </a:solidFill>
                <a:latin typeface="Arial Narrow" panose="020B0606020202030204" pitchFamily="34" charset="0"/>
                <a:cs typeface="Times New Roman" panose="02020603050405020304" pitchFamily="18" charset="0"/>
              </a:rPr>
              <a:t>11% of the total caseload, which is 6% more than anticipated in less than nine </a:t>
            </a:r>
            <a:r>
              <a:rPr lang="en-US" sz="1100" dirty="0" smtClean="0">
                <a:solidFill>
                  <a:srgbClr val="000000"/>
                </a:solidFill>
                <a:latin typeface="Arial Narrow" panose="020B0606020202030204" pitchFamily="34" charset="0"/>
                <a:cs typeface="Times New Roman" panose="02020603050405020304" pitchFamily="18" charset="0"/>
              </a:rPr>
              <a:t>months (January – September 2019).</a:t>
            </a:r>
            <a:endParaRPr lang="en-US" sz="110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100" dirty="0" smtClean="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10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r>
              <a:rPr lang="en-US" sz="1100" dirty="0" smtClean="0">
                <a:solidFill>
                  <a:srgbClr val="000000"/>
                </a:solidFill>
                <a:latin typeface="Arial Narrow" panose="020B0606020202030204" pitchFamily="34" charset="0"/>
                <a:cs typeface="Times New Roman" panose="02020603050405020304" pitchFamily="18" charset="0"/>
              </a:rPr>
              <a:t>It </a:t>
            </a:r>
            <a:r>
              <a:rPr lang="en-US" sz="1100" dirty="0">
                <a:solidFill>
                  <a:srgbClr val="000000"/>
                </a:solidFill>
                <a:latin typeface="Arial Narrow" panose="020B0606020202030204" pitchFamily="34" charset="0"/>
                <a:cs typeface="Times New Roman" panose="02020603050405020304" pitchFamily="18" charset="0"/>
              </a:rPr>
              <a:t>is anticipated that there will be an increase in the referral of compliance orders and written undertakings </a:t>
            </a:r>
            <a:r>
              <a:rPr lang="en-US" sz="1100" dirty="0" smtClean="0">
                <a:solidFill>
                  <a:srgbClr val="000000"/>
                </a:solidFill>
                <a:latin typeface="Arial Narrow" panose="020B0606020202030204" pitchFamily="34" charset="0"/>
                <a:cs typeface="Times New Roman" panose="02020603050405020304" pitchFamily="18" charset="0"/>
              </a:rPr>
              <a:t>from the Department of Employment and </a:t>
            </a:r>
            <a:r>
              <a:rPr lang="en-US" sz="1100" dirty="0" err="1" smtClean="0">
                <a:solidFill>
                  <a:srgbClr val="000000"/>
                </a:solidFill>
                <a:latin typeface="Arial Narrow" panose="020B0606020202030204" pitchFamily="34" charset="0"/>
                <a:cs typeface="Times New Roman" panose="02020603050405020304" pitchFamily="18" charset="0"/>
              </a:rPr>
              <a:t>Labour</a:t>
            </a:r>
            <a:r>
              <a:rPr lang="en-US" sz="1100" dirty="0" smtClean="0">
                <a:solidFill>
                  <a:srgbClr val="000000"/>
                </a:solidFill>
                <a:latin typeface="Arial Narrow" panose="020B0606020202030204" pitchFamily="34" charset="0"/>
                <a:cs typeface="Times New Roman" panose="02020603050405020304" pitchFamily="18" charset="0"/>
              </a:rPr>
              <a:t> </a:t>
            </a:r>
            <a:r>
              <a:rPr lang="en-US" sz="1100" dirty="0">
                <a:solidFill>
                  <a:srgbClr val="000000"/>
                </a:solidFill>
                <a:latin typeface="Arial Narrow" panose="020B0606020202030204" pitchFamily="34" charset="0"/>
                <a:cs typeface="Times New Roman" panose="02020603050405020304" pitchFamily="18" charset="0"/>
              </a:rPr>
              <a:t>to be made arbitration awards. </a:t>
            </a:r>
            <a:endParaRPr lang="en-US" sz="1100" dirty="0" smtClean="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endParaRPr lang="en-US" sz="1100" dirty="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r>
              <a:rPr lang="en-US" sz="1100" dirty="0" smtClean="0">
                <a:solidFill>
                  <a:srgbClr val="000000"/>
                </a:solidFill>
                <a:latin typeface="Arial Narrow" panose="020B0606020202030204" pitchFamily="34" charset="0"/>
                <a:cs typeface="Times New Roman" panose="02020603050405020304" pitchFamily="18" charset="0"/>
              </a:rPr>
              <a:t>The CCMA had estimated that 5% of its total case load for 2018/19 as a result of the implementation of the National Minimum Wage Act, however, </a:t>
            </a:r>
          </a:p>
          <a:p>
            <a:pPr algn="ctr" defTabSz="914400" eaLnBrk="1" hangingPunct="1">
              <a:lnSpc>
                <a:spcPct val="107000"/>
              </a:lnSpc>
              <a:defRPr/>
            </a:pPr>
            <a:r>
              <a:rPr lang="en-US" sz="1100" dirty="0" smtClean="0">
                <a:solidFill>
                  <a:srgbClr val="000000"/>
                </a:solidFill>
                <a:latin typeface="Arial Narrow" panose="020B0606020202030204" pitchFamily="34" charset="0"/>
                <a:cs typeface="Times New Roman" panose="02020603050405020304" pitchFamily="18" charset="0"/>
              </a:rPr>
              <a:t>For 2019/20, an anticipated 25% increase is projected as a result of the expanded jurisdictional mandate.</a:t>
            </a:r>
          </a:p>
          <a:p>
            <a:pPr algn="ctr" defTabSz="914400" eaLnBrk="1" hangingPunct="1">
              <a:lnSpc>
                <a:spcPct val="107000"/>
              </a:lnSpc>
              <a:defRPr/>
            </a:pPr>
            <a:endParaRPr lang="en-US" sz="1100" dirty="0" smtClean="0">
              <a:solidFill>
                <a:srgbClr val="000000"/>
              </a:solidFill>
              <a:latin typeface="Arial Narrow" panose="020B0606020202030204" pitchFamily="34" charset="0"/>
              <a:cs typeface="Times New Roman" panose="02020603050405020304" pitchFamily="18" charset="0"/>
            </a:endParaRPr>
          </a:p>
          <a:p>
            <a:pPr algn="ctr" defTabSz="914400" eaLnBrk="1" hangingPunct="1">
              <a:lnSpc>
                <a:spcPct val="107000"/>
              </a:lnSpc>
              <a:defRPr/>
            </a:pPr>
            <a:r>
              <a:rPr lang="en-US" sz="1100" dirty="0" smtClean="0">
                <a:solidFill>
                  <a:srgbClr val="000000"/>
                </a:solidFill>
                <a:latin typeface="Arial Narrow" panose="020B0606020202030204" pitchFamily="34" charset="0"/>
                <a:cs typeface="Times New Roman" panose="02020603050405020304" pitchFamily="18" charset="0"/>
              </a:rPr>
              <a:t>The caseload is anticipated to increase as follows over the MTEF (especially as a result of the NMWA).</a:t>
            </a:r>
          </a:p>
          <a:p>
            <a:pPr lvl="1" algn="ctr" defTabSz="914400">
              <a:lnSpc>
                <a:spcPct val="90000"/>
              </a:lnSpc>
              <a:spcAft>
                <a:spcPct val="35000"/>
              </a:spcAft>
              <a:defRPr/>
            </a:pPr>
            <a:endParaRPr lang="en-ZA" sz="1100" dirty="0" smtClean="0">
              <a:solidFill>
                <a:srgbClr val="000000"/>
              </a:solidFill>
              <a:latin typeface="Arial Narrow" panose="020B0606020202030204" pitchFamily="34" charset="0"/>
              <a:cs typeface="Times New Roman" panose="02020603050405020304" pitchFamily="18" charset="0"/>
            </a:endParaRPr>
          </a:p>
          <a:p>
            <a:pPr lvl="1" algn="ctr" defTabSz="914400">
              <a:lnSpc>
                <a:spcPct val="90000"/>
              </a:lnSpc>
              <a:spcAft>
                <a:spcPct val="35000"/>
              </a:spcAft>
              <a:defRPr/>
            </a:pPr>
            <a:endParaRPr lang="en-US" sz="1100" dirty="0" smtClean="0">
              <a:solidFill>
                <a:srgbClr val="FF0000"/>
              </a:solidFill>
              <a:latin typeface="Arial Narrow" panose="020B0606020202030204" pitchFamily="34" charset="0"/>
            </a:endParaRPr>
          </a:p>
        </p:txBody>
      </p:sp>
      <p:sp>
        <p:nvSpPr>
          <p:cNvPr id="10" name="Slide Number Placeholder 4"/>
          <p:cNvSpPr>
            <a:spLocks noGrp="1"/>
          </p:cNvSpPr>
          <p:nvPr>
            <p:ph type="sldNum" sz="quarter" idx="12"/>
          </p:nvPr>
        </p:nvSpPr>
        <p:spPr bwMode="auto">
          <a:xfrm>
            <a:off x="6824663" y="64563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15</a:t>
            </a:r>
          </a:p>
        </p:txBody>
      </p:sp>
    </p:spTree>
    <p:extLst>
      <p:ext uri="{BB962C8B-B14F-4D97-AF65-F5344CB8AC3E}">
        <p14:creationId xmlns:p14="http://schemas.microsoft.com/office/powerpoint/2010/main" xmlns="" val="25433963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457200" y="274638"/>
            <a:ext cx="8229600" cy="908050"/>
          </a:xfrm>
        </p:spPr>
        <p:txBody>
          <a:bodyPr/>
          <a:lstStyle/>
          <a:p>
            <a:r>
              <a:rPr lang="en-US" altLang="en-US" sz="2000" b="1" dirty="0" smtClean="0">
                <a:latin typeface="Arial Narrow" panose="020B0606020202030204" pitchFamily="34" charset="0"/>
              </a:rPr>
              <a:t>LEGISLATIVE IMPACT AND SOCIAL PROTECTION</a:t>
            </a:r>
            <a:endParaRPr lang="en-ZA" altLang="en-US" sz="2000" b="1" dirty="0" smtClean="0">
              <a:latin typeface="Arial Narrow" panose="020B0606020202030204" pitchFamily="34" charset="0"/>
            </a:endParaRPr>
          </a:p>
        </p:txBody>
      </p:sp>
      <p:sp>
        <p:nvSpPr>
          <p:cNvPr id="19461" name="Slide Number Placeholder 4"/>
          <p:cNvSpPr>
            <a:spLocks noGrp="1"/>
          </p:cNvSpPr>
          <p:nvPr>
            <p:ph type="sldNum" sz="quarter" idx="12"/>
          </p:nvPr>
        </p:nvSpPr>
        <p:spPr bwMode="auto">
          <a:xfrm>
            <a:off x="6824663" y="64563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16</a:t>
            </a:r>
          </a:p>
        </p:txBody>
      </p:sp>
      <p:sp>
        <p:nvSpPr>
          <p:cNvPr id="10" name="Freeform 9"/>
          <p:cNvSpPr/>
          <p:nvPr/>
        </p:nvSpPr>
        <p:spPr>
          <a:xfrm>
            <a:off x="443284" y="1424154"/>
            <a:ext cx="8257431" cy="5032209"/>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42320 w 3442320"/>
              <a:gd name="connsiteY0" fmla="*/ 747377 h 747377"/>
              <a:gd name="connsiteX1" fmla="*/ 0 w 3442320"/>
              <a:gd name="connsiteY1" fmla="*/ 747377 h 747377"/>
              <a:gd name="connsiteX2" fmla="*/ 3570 w 3442320"/>
              <a:gd name="connsiteY2" fmla="*/ 389976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lnTo>
                  <a:pt x="3570" y="389976"/>
                </a:lnTo>
                <a:lnTo>
                  <a:pt x="0" y="0"/>
                </a:lnTo>
                <a:lnTo>
                  <a:pt x="3442320" y="0"/>
                </a:lnTo>
                <a:lnTo>
                  <a:pt x="3442320" y="747377"/>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spcCol="1270" anchor="ctr"/>
          <a:lstStyle/>
          <a:p>
            <a:pPr marL="457200" lvl="3" algn="ctr" defTabSz="466725">
              <a:lnSpc>
                <a:spcPct val="90000"/>
              </a:lnSpc>
              <a:spcAft>
                <a:spcPct val="35000"/>
              </a:spcAft>
              <a:defRPr/>
            </a:pPr>
            <a:endParaRPr lang="en-US" sz="1100" b="1" dirty="0">
              <a:latin typeface="Arial Narrow" panose="020B0606020202030204" pitchFamily="34" charset="0"/>
            </a:endParaRPr>
          </a:p>
          <a:p>
            <a:pPr marL="457200" lvl="3" algn="ctr" defTabSz="466725">
              <a:lnSpc>
                <a:spcPct val="90000"/>
              </a:lnSpc>
              <a:spcAft>
                <a:spcPct val="35000"/>
              </a:spcAft>
              <a:defRPr/>
            </a:pPr>
            <a:endParaRPr lang="en-US" sz="1100" b="1" dirty="0" smtClean="0">
              <a:latin typeface="Arial Narrow" panose="020B0606020202030204" pitchFamily="34" charset="0"/>
            </a:endParaRPr>
          </a:p>
          <a:p>
            <a:pPr marL="457200" lvl="3" algn="ctr" defTabSz="466725">
              <a:lnSpc>
                <a:spcPct val="90000"/>
              </a:lnSpc>
              <a:spcAft>
                <a:spcPct val="35000"/>
              </a:spcAft>
              <a:defRPr/>
            </a:pPr>
            <a:endParaRPr lang="en-US" sz="1100" b="1" dirty="0" smtClean="0">
              <a:latin typeface="Arial Narrow" panose="020B0606020202030204" pitchFamily="34" charset="0"/>
            </a:endParaRPr>
          </a:p>
          <a:p>
            <a:pPr marL="457200" lvl="3" algn="ctr" defTabSz="466725">
              <a:lnSpc>
                <a:spcPct val="90000"/>
              </a:lnSpc>
              <a:spcAft>
                <a:spcPct val="35000"/>
              </a:spcAft>
              <a:defRPr/>
            </a:pPr>
            <a:endParaRPr lang="en-US" sz="1100" b="1" dirty="0">
              <a:latin typeface="Arial Narrow" panose="020B0606020202030204" pitchFamily="34" charset="0"/>
            </a:endParaRPr>
          </a:p>
          <a:p>
            <a:pPr marL="457200" lvl="3" algn="ctr" defTabSz="466725">
              <a:lnSpc>
                <a:spcPct val="90000"/>
              </a:lnSpc>
              <a:spcAft>
                <a:spcPct val="35000"/>
              </a:spcAft>
              <a:defRPr/>
            </a:pPr>
            <a:endParaRPr lang="en-US" sz="1100" b="1" dirty="0" smtClean="0">
              <a:latin typeface="Arial Narrow" panose="020B0606020202030204" pitchFamily="34" charset="0"/>
            </a:endParaRPr>
          </a:p>
          <a:p>
            <a:pPr marL="457200" lvl="3" algn="ctr" defTabSz="466725">
              <a:lnSpc>
                <a:spcPct val="90000"/>
              </a:lnSpc>
              <a:spcAft>
                <a:spcPct val="35000"/>
              </a:spcAft>
              <a:defRPr/>
            </a:pPr>
            <a:r>
              <a:rPr lang="en-US" sz="1100" b="1" dirty="0" smtClean="0">
                <a:latin typeface="Arial Narrow" panose="020B0606020202030204" pitchFamily="34" charset="0"/>
              </a:rPr>
              <a:t>PRIORITY </a:t>
            </a:r>
            <a:r>
              <a:rPr lang="en-US" sz="1100" b="1" dirty="0">
                <a:latin typeface="Arial Narrow" panose="020B0606020202030204" pitchFamily="34" charset="0"/>
              </a:rPr>
              <a:t>2 </a:t>
            </a:r>
            <a:r>
              <a:rPr lang="en-US" sz="1100" dirty="0">
                <a:latin typeface="Arial Narrow" panose="020B0606020202030204" pitchFamily="34" charset="0"/>
              </a:rPr>
              <a:t>contributes towards </a:t>
            </a:r>
            <a:r>
              <a:rPr lang="en-ZA" altLang="en-US" sz="1100" b="1" dirty="0">
                <a:solidFill>
                  <a:schemeClr val="tx1"/>
                </a:solidFill>
                <a:latin typeface="Arial Narrow" panose="020B0606020202030204" pitchFamily="34" charset="0"/>
                <a:cs typeface="Times New Roman" panose="02020603050405020304" pitchFamily="18" charset="0"/>
              </a:rPr>
              <a:t>Outcome 4: Decent employment through inclusive economic growth”, “</a:t>
            </a:r>
            <a:r>
              <a:rPr lang="en-ZA" altLang="en-US" sz="1100" b="1" dirty="0">
                <a:solidFill>
                  <a:srgbClr val="000000"/>
                </a:solidFill>
                <a:latin typeface="Arial Narrow" panose="020B0606020202030204" pitchFamily="34" charset="0"/>
                <a:cs typeface="Times New Roman" panose="02020603050405020304" pitchFamily="18" charset="0"/>
              </a:rPr>
              <a:t>Outcome 11: Create a better South Africa, a better Africa and a better World”</a:t>
            </a:r>
            <a:r>
              <a:rPr lang="en-ZA" altLang="en-US" sz="1100" dirty="0">
                <a:solidFill>
                  <a:schemeClr val="tx1"/>
                </a:solidFill>
                <a:latin typeface="Arial Narrow" panose="020B0606020202030204" pitchFamily="34" charset="0"/>
                <a:cs typeface="Times New Roman" panose="02020603050405020304" pitchFamily="18" charset="0"/>
              </a:rPr>
              <a:t>, and </a:t>
            </a:r>
            <a:r>
              <a:rPr lang="en-ZA" altLang="en-US" sz="1100" b="1" dirty="0">
                <a:solidFill>
                  <a:schemeClr val="tx1"/>
                </a:solidFill>
                <a:latin typeface="Arial Narrow" panose="020B0606020202030204" pitchFamily="34" charset="0"/>
                <a:cs typeface="Times New Roman" panose="02020603050405020304" pitchFamily="18" charset="0"/>
              </a:rPr>
              <a:t>“</a:t>
            </a:r>
            <a:r>
              <a:rPr lang="en-ZA" altLang="en-US" sz="1100" b="1" dirty="0">
                <a:solidFill>
                  <a:srgbClr val="000000"/>
                </a:solidFill>
                <a:latin typeface="Arial Narrow" panose="020B0606020202030204" pitchFamily="34" charset="0"/>
                <a:cs typeface="Times New Roman" panose="02020603050405020304" pitchFamily="18" charset="0"/>
              </a:rPr>
              <a:t>Outcome 14: Transforming society and uniting the country</a:t>
            </a:r>
            <a:r>
              <a:rPr lang="en-ZA" altLang="en-US" sz="1100" b="1" dirty="0" smtClean="0">
                <a:solidFill>
                  <a:srgbClr val="000000"/>
                </a:solidFill>
                <a:latin typeface="Arial Narrow" panose="020B0606020202030204" pitchFamily="34" charset="0"/>
                <a:cs typeface="Times New Roman" panose="02020603050405020304" pitchFamily="18" charset="0"/>
              </a:rPr>
              <a:t>”.</a:t>
            </a:r>
          </a:p>
          <a:p>
            <a:pPr marL="457200" lvl="3" algn="ctr" defTabSz="466725">
              <a:lnSpc>
                <a:spcPct val="90000"/>
              </a:lnSpc>
              <a:spcAft>
                <a:spcPct val="35000"/>
              </a:spcAft>
              <a:defRPr/>
            </a:pPr>
            <a:endParaRPr lang="en-ZA" sz="1100" b="1" dirty="0">
              <a:solidFill>
                <a:srgbClr val="000000"/>
              </a:solidFill>
              <a:latin typeface="Arial Narrow" panose="020B0606020202030204" pitchFamily="34" charset="0"/>
              <a:cs typeface="Times New Roman" panose="02020603050405020304" pitchFamily="18" charset="0"/>
            </a:endParaRPr>
          </a:p>
          <a:p>
            <a:pPr marL="457200" lvl="3" algn="ctr" defTabSz="466725">
              <a:lnSpc>
                <a:spcPct val="90000"/>
              </a:lnSpc>
              <a:spcAft>
                <a:spcPct val="35000"/>
              </a:spcAft>
              <a:defRPr/>
            </a:pPr>
            <a:r>
              <a:rPr lang="en-US" sz="1100" dirty="0" smtClean="0">
                <a:solidFill>
                  <a:schemeClr val="tx1"/>
                </a:solidFill>
                <a:latin typeface="Arial Narrow" panose="020B0606020202030204" pitchFamily="34" charset="0"/>
              </a:rPr>
              <a:t>The </a:t>
            </a:r>
            <a:r>
              <a:rPr lang="en-US" sz="1100" dirty="0">
                <a:solidFill>
                  <a:schemeClr val="tx1"/>
                </a:solidFill>
                <a:latin typeface="Arial Narrow" panose="020B0606020202030204" pitchFamily="34" charset="0"/>
              </a:rPr>
              <a:t>CCMA Vulnerable </a:t>
            </a:r>
            <a:r>
              <a:rPr lang="en-US" sz="1100" dirty="0" err="1">
                <a:solidFill>
                  <a:schemeClr val="tx1"/>
                </a:solidFill>
                <a:latin typeface="Arial Narrow" panose="020B0606020202030204" pitchFamily="34" charset="0"/>
              </a:rPr>
              <a:t>Programmes</a:t>
            </a:r>
            <a:r>
              <a:rPr lang="en-US" sz="1100" dirty="0">
                <a:solidFill>
                  <a:schemeClr val="tx1"/>
                </a:solidFill>
                <a:latin typeface="Arial Narrow" panose="020B0606020202030204" pitchFamily="34" charset="0"/>
              </a:rPr>
              <a:t>, focused on advocacy, educating and capacitating targeted vulnerable groups (sectors, gender, work arrangements and income streams </a:t>
            </a:r>
            <a:r>
              <a:rPr lang="en-US" sz="1100" dirty="0" err="1">
                <a:solidFill>
                  <a:schemeClr val="tx1"/>
                </a:solidFill>
                <a:latin typeface="Arial Narrow" panose="020B0606020202030204" pitchFamily="34" charset="0"/>
              </a:rPr>
              <a:t>etc</a:t>
            </a:r>
            <a:r>
              <a:rPr lang="en-US" sz="1100" dirty="0">
                <a:solidFill>
                  <a:schemeClr val="tx1"/>
                </a:solidFill>
                <a:latin typeface="Arial Narrow" panose="020B0606020202030204" pitchFamily="34" charset="0"/>
              </a:rPr>
              <a:t>) of their employment law responsibilities and </a:t>
            </a:r>
            <a:r>
              <a:rPr lang="en-US" sz="1100" dirty="0" smtClean="0">
                <a:solidFill>
                  <a:schemeClr val="tx1"/>
                </a:solidFill>
                <a:latin typeface="Arial Narrow" panose="020B0606020202030204" pitchFamily="34" charset="0"/>
              </a:rPr>
              <a:t>rights, directly contributing towards  the </a:t>
            </a:r>
            <a:r>
              <a:rPr lang="en-US" sz="1100" dirty="0" err="1" smtClean="0">
                <a:solidFill>
                  <a:schemeClr val="tx1"/>
                </a:solidFill>
                <a:latin typeface="Arial Narrow" panose="020B0606020202030204" pitchFamily="34" charset="0"/>
              </a:rPr>
              <a:t>realisation</a:t>
            </a:r>
            <a:r>
              <a:rPr lang="en-US" sz="1100" dirty="0" smtClean="0">
                <a:solidFill>
                  <a:schemeClr val="tx1"/>
                </a:solidFill>
                <a:latin typeface="Arial Narrow" panose="020B0606020202030204" pitchFamily="34" charset="0"/>
              </a:rPr>
              <a:t> of legislative objectives</a:t>
            </a:r>
            <a:r>
              <a:rPr lang="en-US" sz="1100" dirty="0">
                <a:solidFill>
                  <a:schemeClr val="tx1"/>
                </a:solidFill>
                <a:latin typeface="Arial Narrow" panose="020B0606020202030204" pitchFamily="34" charset="0"/>
              </a:rPr>
              <a:t>. In the 2018/19 financial year, the CCMA conducted </a:t>
            </a:r>
            <a:r>
              <a:rPr lang="en-US" sz="1100" b="1" dirty="0">
                <a:solidFill>
                  <a:schemeClr val="tx1"/>
                </a:solidFill>
                <a:latin typeface="Arial Narrow" panose="020B0606020202030204" pitchFamily="34" charset="0"/>
              </a:rPr>
              <a:t>1 </a:t>
            </a:r>
            <a:r>
              <a:rPr lang="en-US" sz="1100" b="1" dirty="0" smtClean="0">
                <a:solidFill>
                  <a:schemeClr val="tx1"/>
                </a:solidFill>
                <a:latin typeface="Arial Narrow" panose="020B0606020202030204" pitchFamily="34" charset="0"/>
              </a:rPr>
              <a:t>997 </a:t>
            </a:r>
            <a:r>
              <a:rPr lang="en-US" sz="1100" b="1" dirty="0">
                <a:solidFill>
                  <a:schemeClr val="tx1"/>
                </a:solidFill>
                <a:latin typeface="Arial Narrow" panose="020B0606020202030204" pitchFamily="34" charset="0"/>
              </a:rPr>
              <a:t>outreach services </a:t>
            </a:r>
            <a:r>
              <a:rPr lang="en-US" sz="1100" dirty="0">
                <a:solidFill>
                  <a:schemeClr val="tx1"/>
                </a:solidFill>
                <a:latin typeface="Arial Narrow" panose="020B0606020202030204" pitchFamily="34" charset="0"/>
              </a:rPr>
              <a:t>(inclusive of awareness raising activities, capacity building activities and social justice blockages activities, resulting in </a:t>
            </a:r>
            <a:r>
              <a:rPr lang="en-US" sz="1100" b="1" dirty="0" smtClean="0">
                <a:solidFill>
                  <a:schemeClr val="tx1"/>
                </a:solidFill>
                <a:latin typeface="Arial Narrow" panose="020B0606020202030204" pitchFamily="34" charset="0"/>
              </a:rPr>
              <a:t>60 980 </a:t>
            </a:r>
            <a:r>
              <a:rPr lang="en-US" sz="1100" dirty="0">
                <a:solidFill>
                  <a:schemeClr val="tx1"/>
                </a:solidFill>
                <a:latin typeface="Arial Narrow" panose="020B0606020202030204" pitchFamily="34" charset="0"/>
              </a:rPr>
              <a:t>intended beneficiaries being </a:t>
            </a:r>
            <a:r>
              <a:rPr lang="en-US" sz="1100" dirty="0" smtClean="0">
                <a:solidFill>
                  <a:schemeClr val="tx1"/>
                </a:solidFill>
                <a:latin typeface="Arial Narrow" panose="020B0606020202030204" pitchFamily="34" charset="0"/>
              </a:rPr>
              <a:t>capacitated. </a:t>
            </a:r>
            <a:endParaRPr lang="en-US" sz="1100" dirty="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100" dirty="0" smtClean="0">
              <a:solidFill>
                <a:schemeClr val="tx1"/>
              </a:solidFill>
              <a:latin typeface="Arial Narrow" panose="020B0606020202030204" pitchFamily="34" charset="0"/>
            </a:endParaRPr>
          </a:p>
          <a:p>
            <a:pPr marL="457200" lvl="3" algn="ctr" defTabSz="466725">
              <a:lnSpc>
                <a:spcPct val="90000"/>
              </a:lnSpc>
              <a:spcAft>
                <a:spcPct val="35000"/>
              </a:spcAft>
              <a:defRPr/>
            </a:pPr>
            <a:r>
              <a:rPr lang="en-US" sz="1100" dirty="0" smtClean="0">
                <a:solidFill>
                  <a:schemeClr val="tx1"/>
                </a:solidFill>
                <a:latin typeface="Arial Narrow" panose="020B0606020202030204" pitchFamily="34" charset="0"/>
              </a:rPr>
              <a:t>Through </a:t>
            </a:r>
            <a:r>
              <a:rPr lang="en-US" sz="1100" dirty="0">
                <a:solidFill>
                  <a:schemeClr val="tx1"/>
                </a:solidFill>
                <a:latin typeface="Arial Narrow" panose="020B0606020202030204" pitchFamily="34" charset="0"/>
              </a:rPr>
              <a:t>dedicated Shop Stewards and Union Officials Training </a:t>
            </a:r>
            <a:r>
              <a:rPr lang="en-US" sz="1100" dirty="0" err="1">
                <a:solidFill>
                  <a:schemeClr val="tx1"/>
                </a:solidFill>
                <a:latin typeface="Arial Narrow" panose="020B0606020202030204" pitchFamily="34" charset="0"/>
              </a:rPr>
              <a:t>Programmes</a:t>
            </a:r>
            <a:r>
              <a:rPr lang="en-US" sz="1100" dirty="0">
                <a:solidFill>
                  <a:schemeClr val="tx1"/>
                </a:solidFill>
                <a:latin typeface="Arial Narrow" panose="020B0606020202030204" pitchFamily="34" charset="0"/>
              </a:rPr>
              <a:t>, the CCMA empowered Shop Stewards and Union Officials to participate effectively in CCMA processes in order to protect vulnerable workers</a:t>
            </a:r>
            <a:r>
              <a:rPr lang="en-US" sz="1100" dirty="0" smtClean="0">
                <a:solidFill>
                  <a:schemeClr val="tx1"/>
                </a:solidFill>
                <a:latin typeface="Arial Narrow" panose="020B0606020202030204" pitchFamily="34" charset="0"/>
              </a:rPr>
              <a:t>.</a:t>
            </a:r>
          </a:p>
          <a:p>
            <a:pPr marL="457200" lvl="3" algn="ctr" defTabSz="466725">
              <a:lnSpc>
                <a:spcPct val="90000"/>
              </a:lnSpc>
              <a:spcAft>
                <a:spcPct val="35000"/>
              </a:spcAft>
              <a:defRPr/>
            </a:pPr>
            <a:endParaRPr lang="en-US" sz="1100" dirty="0">
              <a:solidFill>
                <a:schemeClr val="tx1"/>
              </a:solidFill>
              <a:latin typeface="Arial Narrow" panose="020B0606020202030204" pitchFamily="34" charset="0"/>
            </a:endParaRPr>
          </a:p>
          <a:p>
            <a:pPr marL="457200" lvl="3" algn="ctr" defTabSz="466725">
              <a:lnSpc>
                <a:spcPct val="90000"/>
              </a:lnSpc>
              <a:spcAft>
                <a:spcPct val="35000"/>
              </a:spcAft>
              <a:defRPr/>
            </a:pPr>
            <a:r>
              <a:rPr lang="en-US" sz="1100" dirty="0" smtClean="0">
                <a:solidFill>
                  <a:schemeClr val="tx1"/>
                </a:solidFill>
                <a:latin typeface="Arial Narrow" panose="020B0606020202030204" pitchFamily="34" charset="0"/>
              </a:rPr>
              <a:t>The </a:t>
            </a:r>
            <a:r>
              <a:rPr lang="en-US" sz="1100" dirty="0">
                <a:solidFill>
                  <a:schemeClr val="tx1"/>
                </a:solidFill>
                <a:latin typeface="Arial Narrow" panose="020B0606020202030204" pitchFamily="34" charset="0"/>
              </a:rPr>
              <a:t>CCMA has delivered 32 Effective Negotiation Skills (ENS)</a:t>
            </a:r>
            <a:r>
              <a:rPr lang="en-ZA" sz="1100" dirty="0">
                <a:solidFill>
                  <a:schemeClr val="tx1"/>
                </a:solidFill>
                <a:latin typeface="Arial Narrow" panose="020B0606020202030204" pitchFamily="34" charset="0"/>
              </a:rPr>
              <a:t> covering the COGP and the Accord</a:t>
            </a:r>
            <a:r>
              <a:rPr lang="en-US" sz="1100" dirty="0">
                <a:solidFill>
                  <a:schemeClr val="tx1"/>
                </a:solidFill>
                <a:latin typeface="Arial Narrow" panose="020B0606020202030204" pitchFamily="34" charset="0"/>
              </a:rPr>
              <a:t> as part of the transformation in the workplace interventions, with the aim of improving the workplace relations in strategically targeted workplaces. </a:t>
            </a:r>
            <a:endParaRPr lang="en-US" sz="1100" dirty="0" smtClean="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100" dirty="0">
              <a:solidFill>
                <a:schemeClr val="tx1"/>
              </a:solidFill>
              <a:latin typeface="Arial Narrow" panose="020B0606020202030204" pitchFamily="34" charset="0"/>
            </a:endParaRPr>
          </a:p>
          <a:p>
            <a:pPr marL="457200" lvl="3" algn="ctr" defTabSz="466725">
              <a:lnSpc>
                <a:spcPct val="90000"/>
              </a:lnSpc>
              <a:spcAft>
                <a:spcPct val="35000"/>
              </a:spcAft>
              <a:defRPr/>
            </a:pPr>
            <a:r>
              <a:rPr lang="en-US" sz="1100" dirty="0" smtClean="0">
                <a:solidFill>
                  <a:schemeClr val="tx1"/>
                </a:solidFill>
                <a:latin typeface="Arial Narrow" panose="020B0606020202030204" pitchFamily="34" charset="0"/>
              </a:rPr>
              <a:t>Four </a:t>
            </a:r>
            <a:r>
              <a:rPr lang="en-US" sz="1100" dirty="0">
                <a:solidFill>
                  <a:schemeClr val="tx1"/>
                </a:solidFill>
                <a:latin typeface="Arial Narrow" panose="020B0606020202030204" pitchFamily="34" charset="0"/>
              </a:rPr>
              <a:t>(4) Collective Bargaining Pre-Bargaining Conferences conducted for strategically identified </a:t>
            </a:r>
            <a:r>
              <a:rPr lang="en-US" sz="1100" dirty="0" smtClean="0">
                <a:solidFill>
                  <a:schemeClr val="tx1"/>
                </a:solidFill>
                <a:latin typeface="Arial Narrow" panose="020B0606020202030204" pitchFamily="34" charset="0"/>
              </a:rPr>
              <a:t>Users</a:t>
            </a:r>
            <a:r>
              <a:rPr lang="en-US" sz="1100" dirty="0">
                <a:solidFill>
                  <a:schemeClr val="tx1"/>
                </a:solidFill>
                <a:latin typeface="Arial Narrow" panose="020B0606020202030204" pitchFamily="34" charset="0"/>
              </a:rPr>
              <a:t> </a:t>
            </a:r>
            <a:r>
              <a:rPr lang="en-US" sz="1100" dirty="0" smtClean="0">
                <a:solidFill>
                  <a:schemeClr val="tx1"/>
                </a:solidFill>
                <a:latin typeface="Arial Narrow" panose="020B0606020202030204" pitchFamily="34" charset="0"/>
              </a:rPr>
              <a:t>against a target </a:t>
            </a:r>
            <a:r>
              <a:rPr lang="en-US" sz="1100" dirty="0">
                <a:solidFill>
                  <a:schemeClr val="tx1"/>
                </a:solidFill>
                <a:latin typeface="Arial Narrow" panose="020B0606020202030204" pitchFamily="34" charset="0"/>
              </a:rPr>
              <a:t>of two (2). Two (2) strategically identified Users subjected to the workplace mediation </a:t>
            </a:r>
            <a:r>
              <a:rPr lang="en-US" sz="1100" dirty="0" smtClean="0">
                <a:solidFill>
                  <a:schemeClr val="tx1"/>
                </a:solidFill>
                <a:latin typeface="Arial Narrow" panose="020B0606020202030204" pitchFamily="34" charset="0"/>
              </a:rPr>
              <a:t>model</a:t>
            </a:r>
            <a:r>
              <a:rPr lang="en-US" sz="1100" dirty="0">
                <a:solidFill>
                  <a:schemeClr val="tx1"/>
                </a:solidFill>
                <a:latin typeface="Arial Narrow" panose="020B0606020202030204" pitchFamily="34" charset="0"/>
              </a:rPr>
              <a:t> </a:t>
            </a:r>
            <a:r>
              <a:rPr lang="en-US" sz="1100" dirty="0" smtClean="0">
                <a:solidFill>
                  <a:schemeClr val="tx1"/>
                </a:solidFill>
                <a:latin typeface="Arial Narrow" panose="020B0606020202030204" pitchFamily="34" charset="0"/>
              </a:rPr>
              <a:t>against a target of one (1). Over-achievement </a:t>
            </a:r>
            <a:r>
              <a:rPr lang="en-US" sz="1100" dirty="0">
                <a:solidFill>
                  <a:schemeClr val="tx1"/>
                </a:solidFill>
                <a:latin typeface="Arial Narrow" panose="020B0606020202030204" pitchFamily="34" charset="0"/>
              </a:rPr>
              <a:t>on </a:t>
            </a:r>
            <a:r>
              <a:rPr lang="en-US" sz="1100" dirty="0" smtClean="0">
                <a:solidFill>
                  <a:schemeClr val="tx1"/>
                </a:solidFill>
                <a:latin typeface="Arial Narrow" panose="020B0606020202030204" pitchFamily="34" charset="0"/>
              </a:rPr>
              <a:t>these targets </a:t>
            </a:r>
            <a:r>
              <a:rPr lang="en-US" sz="1100" dirty="0">
                <a:solidFill>
                  <a:schemeClr val="tx1"/>
                </a:solidFill>
                <a:latin typeface="Arial Narrow" panose="020B0606020202030204" pitchFamily="34" charset="0"/>
              </a:rPr>
              <a:t>is attributed to proactive </a:t>
            </a:r>
            <a:r>
              <a:rPr lang="en-US" sz="1100" dirty="0" err="1">
                <a:solidFill>
                  <a:schemeClr val="tx1"/>
                </a:solidFill>
                <a:latin typeface="Arial Narrow" panose="020B0606020202030204" pitchFamily="34" charset="0"/>
              </a:rPr>
              <a:t>labour</a:t>
            </a:r>
            <a:r>
              <a:rPr lang="en-US" sz="1100" dirty="0">
                <a:solidFill>
                  <a:schemeClr val="tx1"/>
                </a:solidFill>
                <a:latin typeface="Arial Narrow" panose="020B0606020202030204" pitchFamily="34" charset="0"/>
              </a:rPr>
              <a:t> market monitoring, promotions and stakeholder uptake and confidence in CCMA </a:t>
            </a:r>
            <a:r>
              <a:rPr lang="en-US" sz="1100" dirty="0" smtClean="0">
                <a:solidFill>
                  <a:schemeClr val="tx1"/>
                </a:solidFill>
                <a:latin typeface="Arial Narrow" panose="020B0606020202030204" pitchFamily="34" charset="0"/>
              </a:rPr>
              <a:t>services.</a:t>
            </a:r>
          </a:p>
          <a:p>
            <a:pPr marL="457200" lvl="3" algn="ctr" defTabSz="466725">
              <a:lnSpc>
                <a:spcPct val="90000"/>
              </a:lnSpc>
              <a:spcAft>
                <a:spcPct val="35000"/>
              </a:spcAft>
              <a:defRPr/>
            </a:pPr>
            <a:endParaRPr lang="en-US" sz="1100" dirty="0" smtClean="0">
              <a:solidFill>
                <a:schemeClr val="tx1"/>
              </a:solidFill>
              <a:latin typeface="Arial Narrow" panose="020B0606020202030204" pitchFamily="34" charset="0"/>
            </a:endParaRPr>
          </a:p>
          <a:p>
            <a:pPr marL="457200" lvl="3" algn="ctr" defTabSz="466725">
              <a:lnSpc>
                <a:spcPct val="90000"/>
              </a:lnSpc>
              <a:spcAft>
                <a:spcPct val="35000"/>
              </a:spcAft>
              <a:defRPr/>
            </a:pPr>
            <a:r>
              <a:rPr lang="en-US" sz="1100" dirty="0">
                <a:solidFill>
                  <a:schemeClr val="tx1"/>
                </a:solidFill>
                <a:latin typeface="Arial Narrow" panose="020B0606020202030204" pitchFamily="34" charset="0"/>
              </a:rPr>
              <a:t>Four (4) transformation of workplace relations projects delivered for strategically identified </a:t>
            </a:r>
            <a:r>
              <a:rPr lang="en-US" sz="1100" dirty="0" smtClean="0">
                <a:solidFill>
                  <a:schemeClr val="tx1"/>
                </a:solidFill>
                <a:latin typeface="Arial Narrow" panose="020B0606020202030204" pitchFamily="34" charset="0"/>
              </a:rPr>
              <a:t>Users.</a:t>
            </a:r>
          </a:p>
          <a:p>
            <a:pPr marL="457200" lvl="3" algn="ctr" defTabSz="466725">
              <a:lnSpc>
                <a:spcPct val="90000"/>
              </a:lnSpc>
              <a:spcAft>
                <a:spcPct val="35000"/>
              </a:spcAft>
              <a:defRPr/>
            </a:pPr>
            <a:endParaRPr lang="en-US" sz="1100" dirty="0">
              <a:solidFill>
                <a:schemeClr val="tx1"/>
              </a:solidFill>
              <a:latin typeface="Arial Narrow" panose="020B0606020202030204" pitchFamily="34" charset="0"/>
            </a:endParaRPr>
          </a:p>
          <a:p>
            <a:pPr marL="457200" lvl="3" algn="ctr" defTabSz="466725">
              <a:lnSpc>
                <a:spcPct val="90000"/>
              </a:lnSpc>
              <a:spcAft>
                <a:spcPct val="35000"/>
              </a:spcAft>
              <a:defRPr/>
            </a:pPr>
            <a:r>
              <a:rPr lang="en-US" sz="1100" dirty="0">
                <a:solidFill>
                  <a:schemeClr val="tx1"/>
                </a:solidFill>
                <a:latin typeface="Arial Narrow" panose="020B0606020202030204" pitchFamily="34" charset="0"/>
              </a:rPr>
              <a:t>One (1) advocacy campaign covering the Minimum Wage, the COGP and the Accord delivered to strategically identified stakeholders. </a:t>
            </a:r>
            <a:r>
              <a:rPr lang="en-US" sz="1100" dirty="0" smtClean="0">
                <a:solidFill>
                  <a:schemeClr val="tx1"/>
                </a:solidFill>
                <a:latin typeface="Arial Narrow" panose="020B0606020202030204" pitchFamily="34" charset="0"/>
              </a:rPr>
              <a:t>102 </a:t>
            </a:r>
            <a:r>
              <a:rPr lang="en-US" sz="1100" dirty="0">
                <a:solidFill>
                  <a:schemeClr val="tx1"/>
                </a:solidFill>
                <a:latin typeface="Arial Narrow" panose="020B0606020202030204" pitchFamily="34" charset="0"/>
              </a:rPr>
              <a:t>capacity building interventions aligned with the needs of the </a:t>
            </a:r>
            <a:r>
              <a:rPr lang="en-US" sz="1100" dirty="0" err="1">
                <a:solidFill>
                  <a:schemeClr val="tx1"/>
                </a:solidFill>
                <a:latin typeface="Arial Narrow" panose="020B0606020202030204" pitchFamily="34" charset="0"/>
              </a:rPr>
              <a:t>labour</a:t>
            </a:r>
            <a:r>
              <a:rPr lang="en-US" sz="1100" dirty="0">
                <a:solidFill>
                  <a:schemeClr val="tx1"/>
                </a:solidFill>
                <a:latin typeface="Arial Narrow" panose="020B0606020202030204" pitchFamily="34" charset="0"/>
              </a:rPr>
              <a:t> market delivered to </a:t>
            </a:r>
            <a:r>
              <a:rPr lang="en-US" sz="1100" dirty="0" smtClean="0">
                <a:solidFill>
                  <a:schemeClr val="tx1"/>
                </a:solidFill>
                <a:latin typeface="Arial Narrow" panose="020B0606020202030204" pitchFamily="34" charset="0"/>
              </a:rPr>
              <a:t>Users</a:t>
            </a:r>
            <a:r>
              <a:rPr lang="en-US" sz="1100" dirty="0">
                <a:solidFill>
                  <a:schemeClr val="tx1"/>
                </a:solidFill>
                <a:latin typeface="Arial Narrow" panose="020B0606020202030204" pitchFamily="34" charset="0"/>
              </a:rPr>
              <a:t> </a:t>
            </a:r>
            <a:r>
              <a:rPr lang="en-US" sz="1100" dirty="0" smtClean="0">
                <a:solidFill>
                  <a:schemeClr val="tx1"/>
                </a:solidFill>
                <a:latin typeface="Arial Narrow" panose="020B0606020202030204" pitchFamily="34" charset="0"/>
              </a:rPr>
              <a:t>against a target of 96. </a:t>
            </a:r>
          </a:p>
          <a:p>
            <a:pPr marL="457200" lvl="3" algn="ctr" defTabSz="466725">
              <a:lnSpc>
                <a:spcPct val="90000"/>
              </a:lnSpc>
              <a:spcAft>
                <a:spcPct val="35000"/>
              </a:spcAft>
              <a:defRPr/>
            </a:pPr>
            <a:endParaRPr lang="en-US" sz="1100" dirty="0">
              <a:solidFill>
                <a:schemeClr val="tx1"/>
              </a:solidFill>
              <a:latin typeface="Arial Narrow" panose="020B0606020202030204" pitchFamily="34" charset="0"/>
            </a:endParaRPr>
          </a:p>
          <a:p>
            <a:pPr marL="457200" lvl="3" algn="ctr" defTabSz="466725">
              <a:lnSpc>
                <a:spcPct val="90000"/>
              </a:lnSpc>
              <a:spcAft>
                <a:spcPct val="35000"/>
              </a:spcAft>
              <a:defRPr/>
            </a:pPr>
            <a:r>
              <a:rPr lang="en-US" sz="1100" dirty="0" smtClean="0">
                <a:latin typeface="Arial Narrow" panose="020B0606020202030204" pitchFamily="34" charset="0"/>
              </a:rPr>
              <a:t>Through the Essential Services Committee, </a:t>
            </a:r>
            <a:r>
              <a:rPr lang="en-US" sz="1100" dirty="0">
                <a:latin typeface="Arial Narrow" panose="020B0606020202030204" pitchFamily="34" charset="0"/>
              </a:rPr>
              <a:t>o</a:t>
            </a:r>
            <a:r>
              <a:rPr lang="en-US" sz="1100" dirty="0" smtClean="0">
                <a:latin typeface="Arial Narrow" panose="020B0606020202030204" pitchFamily="34" charset="0"/>
              </a:rPr>
              <a:t>bservance </a:t>
            </a:r>
            <a:r>
              <a:rPr lang="en-US" sz="1100" dirty="0">
                <a:latin typeface="Arial Narrow" panose="020B0606020202030204" pitchFamily="34" charset="0"/>
              </a:rPr>
              <a:t>of </a:t>
            </a:r>
            <a:r>
              <a:rPr lang="en-US" sz="1100" b="1" dirty="0">
                <a:latin typeface="Arial Narrow" panose="020B0606020202030204" pitchFamily="34" charset="0"/>
              </a:rPr>
              <a:t>10 Essential Service Designations (ESDs), Minimum Service Agreements (MSAs), Minimum Service Determinations (MSDs) and/or Maintenance Service </a:t>
            </a:r>
            <a:r>
              <a:rPr lang="en-US" sz="1100" b="1" dirty="0" smtClean="0">
                <a:latin typeface="Arial Narrow" panose="020B0606020202030204" pitchFamily="34" charset="0"/>
              </a:rPr>
              <a:t>Determinations </a:t>
            </a:r>
            <a:r>
              <a:rPr lang="en-US" sz="1100" dirty="0" smtClean="0">
                <a:latin typeface="Arial Narrow" panose="020B0606020202030204" pitchFamily="34" charset="0"/>
              </a:rPr>
              <a:t>were </a:t>
            </a:r>
            <a:r>
              <a:rPr lang="en-US" sz="1100" dirty="0">
                <a:latin typeface="Arial Narrow" panose="020B0606020202030204" pitchFamily="34" charset="0"/>
              </a:rPr>
              <a:t>monitored for </a:t>
            </a:r>
            <a:r>
              <a:rPr lang="en-US" sz="1100" dirty="0" smtClean="0">
                <a:latin typeface="Arial Narrow" panose="020B0606020202030204" pitchFamily="34" charset="0"/>
              </a:rPr>
              <a:t>compliance. Two </a:t>
            </a:r>
            <a:r>
              <a:rPr lang="en-US" sz="1100" dirty="0">
                <a:latin typeface="Arial Narrow" panose="020B0606020202030204" pitchFamily="34" charset="0"/>
              </a:rPr>
              <a:t>(2) self-initiated cases conducted in order to determine whether or not the whole or a part of any service is an essential service. 100% of Section 71 cases investigated (as and when referred). </a:t>
            </a:r>
          </a:p>
          <a:p>
            <a:pPr marL="457200" lvl="3" algn="ctr" defTabSz="466725">
              <a:lnSpc>
                <a:spcPct val="90000"/>
              </a:lnSpc>
              <a:spcAft>
                <a:spcPct val="35000"/>
              </a:spcAft>
              <a:defRPr/>
            </a:pPr>
            <a:endParaRPr lang="en-US" sz="1100" dirty="0">
              <a:latin typeface="Arial Narrow" panose="020B0606020202030204" pitchFamily="34" charset="0"/>
            </a:endParaRPr>
          </a:p>
          <a:p>
            <a:pPr marL="457200" lvl="3" algn="ctr" defTabSz="466725">
              <a:lnSpc>
                <a:spcPct val="90000"/>
              </a:lnSpc>
              <a:spcAft>
                <a:spcPct val="35000"/>
              </a:spcAft>
              <a:defRPr/>
            </a:pPr>
            <a:endParaRPr lang="en-US" sz="1100" dirty="0">
              <a:latin typeface="Arial Narrow" panose="020B0606020202030204" pitchFamily="34" charset="0"/>
            </a:endParaRPr>
          </a:p>
          <a:p>
            <a:pPr marL="457200" lvl="3" algn="ctr" defTabSz="466725">
              <a:lnSpc>
                <a:spcPct val="90000"/>
              </a:lnSpc>
              <a:spcAft>
                <a:spcPct val="35000"/>
              </a:spcAft>
              <a:defRPr/>
            </a:pPr>
            <a:endParaRPr lang="en-US" sz="1100" dirty="0">
              <a:latin typeface="Arial Narrow" panose="020B0606020202030204" pitchFamily="34" charset="0"/>
            </a:endParaRPr>
          </a:p>
          <a:p>
            <a:pPr marL="457200" lvl="3" algn="ctr" defTabSz="466725">
              <a:lnSpc>
                <a:spcPct val="90000"/>
              </a:lnSpc>
              <a:spcAft>
                <a:spcPct val="35000"/>
              </a:spcAft>
              <a:defRPr/>
            </a:pPr>
            <a:endParaRPr lang="en-US" sz="1100" dirty="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200" dirty="0">
              <a:solidFill>
                <a:schemeClr val="tx1"/>
              </a:solidFill>
              <a:latin typeface="Arial Narrow" panose="020B0606020202030204" pitchFamily="34" charset="0"/>
            </a:endParaRPr>
          </a:p>
        </p:txBody>
      </p:sp>
      <p:pic>
        <p:nvPicPr>
          <p:cNvPr id="19463" name="Picture 3"/>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457201" y="1424154"/>
            <a:ext cx="781050" cy="779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z="2000" b="1" dirty="0" smtClean="0">
                <a:latin typeface="Arial Narrow" panose="020B0606020202030204" pitchFamily="34" charset="0"/>
              </a:rPr>
              <a:t>LABOUR MARKET STABILITY AND ECONOMIC DEVELOPMENT</a:t>
            </a:r>
            <a:endParaRPr lang="en-ZA" altLang="en-US" sz="2000" b="1" dirty="0" smtClean="0">
              <a:latin typeface="Arial Narrow" panose="020B0606020202030204" pitchFamily="34" charset="0"/>
            </a:endParaRPr>
          </a:p>
        </p:txBody>
      </p:sp>
      <p:sp>
        <p:nvSpPr>
          <p:cNvPr id="32" name="Freeform 31"/>
          <p:cNvSpPr/>
          <p:nvPr/>
        </p:nvSpPr>
        <p:spPr>
          <a:xfrm>
            <a:off x="351065" y="1404047"/>
            <a:ext cx="5008114" cy="5052316"/>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42320 w 3442320"/>
              <a:gd name="connsiteY0" fmla="*/ 747377 h 747377"/>
              <a:gd name="connsiteX1" fmla="*/ 0 w 3442320"/>
              <a:gd name="connsiteY1" fmla="*/ 747377 h 747377"/>
              <a:gd name="connsiteX2" fmla="*/ 8258 w 3442320"/>
              <a:gd name="connsiteY2" fmla="*/ 360000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lnTo>
                  <a:pt x="8258" y="360000"/>
                </a:lnTo>
                <a:lnTo>
                  <a:pt x="0" y="0"/>
                </a:lnTo>
                <a:lnTo>
                  <a:pt x="3442320" y="0"/>
                </a:lnTo>
                <a:lnTo>
                  <a:pt x="3442320" y="747377"/>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anchor="ctr"/>
          <a:lstStyle>
            <a:lvl1pPr>
              <a:defRPr>
                <a:solidFill>
                  <a:schemeClr val="tx1"/>
                </a:solidFill>
                <a:latin typeface="Arial" panose="020B0604020202020204" pitchFamily="34" charset="0"/>
                <a:ea typeface="ＭＳ Ｐゴシック" panose="020B0600070205080204" pitchFamily="34" charset="-128"/>
              </a:defRPr>
            </a:lvl1pPr>
            <a:lvl2pPr>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defTabSz="914400" eaLnBrk="1" hangingPunct="1">
              <a:lnSpc>
                <a:spcPct val="107000"/>
              </a:lnSpc>
              <a:defRPr/>
            </a:pPr>
            <a:endParaRPr lang="en-US" sz="1200" b="1" dirty="0" smtClean="0">
              <a:solidFill>
                <a:srgbClr val="000000"/>
              </a:solidFill>
              <a:latin typeface="Arial Narrow" panose="020B0606020202030204" pitchFamily="34" charset="0"/>
            </a:endParaRPr>
          </a:p>
          <a:p>
            <a:pPr algn="ctr" defTabSz="914400" eaLnBrk="1" hangingPunct="1">
              <a:lnSpc>
                <a:spcPct val="107000"/>
              </a:lnSpc>
              <a:defRPr/>
            </a:pPr>
            <a:endParaRPr lang="en-US" sz="1200" b="1" dirty="0">
              <a:solidFill>
                <a:srgbClr val="000000"/>
              </a:solidFill>
              <a:latin typeface="Arial Narrow" panose="020B0606020202030204" pitchFamily="34" charset="0"/>
            </a:endParaRPr>
          </a:p>
          <a:p>
            <a:pPr algn="ctr" defTabSz="914400" eaLnBrk="1" hangingPunct="1">
              <a:lnSpc>
                <a:spcPct val="107000"/>
              </a:lnSpc>
              <a:defRPr/>
            </a:pPr>
            <a:endParaRPr lang="en-US" sz="1200" b="1" dirty="0" smtClean="0">
              <a:solidFill>
                <a:srgbClr val="000000"/>
              </a:solidFill>
              <a:latin typeface="Arial Narrow" panose="020B0606020202030204" pitchFamily="34" charset="0"/>
            </a:endParaRPr>
          </a:p>
          <a:p>
            <a:pPr algn="ctr" defTabSz="914400" eaLnBrk="1" hangingPunct="1">
              <a:lnSpc>
                <a:spcPct val="107000"/>
              </a:lnSpc>
              <a:defRPr/>
            </a:pPr>
            <a:r>
              <a:rPr lang="en-US" sz="1050" b="1" dirty="0" smtClean="0">
                <a:solidFill>
                  <a:srgbClr val="000000"/>
                </a:solidFill>
                <a:latin typeface="Arial Narrow" panose="020B0606020202030204" pitchFamily="34" charset="0"/>
              </a:rPr>
              <a:t>PRIORITY 3</a:t>
            </a:r>
            <a:r>
              <a:rPr lang="en-US" sz="1050" dirty="0" smtClean="0">
                <a:solidFill>
                  <a:srgbClr val="000000"/>
                </a:solidFill>
                <a:latin typeface="Arial Narrow" panose="020B0606020202030204" pitchFamily="34" charset="0"/>
              </a:rPr>
              <a:t> of contributes towards </a:t>
            </a:r>
            <a:r>
              <a:rPr lang="en-ZA" altLang="en-US" sz="1050" b="1" dirty="0" smtClean="0">
                <a:latin typeface="Arial Narrow" panose="020B0606020202030204" pitchFamily="34" charset="0"/>
                <a:cs typeface="Times New Roman" panose="02020603050405020304" pitchFamily="18" charset="0"/>
              </a:rPr>
              <a:t>Outcome 4: Decent employment through inclusive economic growth, </a:t>
            </a:r>
            <a:r>
              <a:rPr lang="en-ZA" altLang="en-US" sz="1050" b="1" dirty="0" smtClean="0">
                <a:solidFill>
                  <a:srgbClr val="000000"/>
                </a:solidFill>
                <a:latin typeface="Arial Narrow" panose="020B0606020202030204" pitchFamily="34" charset="0"/>
                <a:cs typeface="Times New Roman" panose="02020603050405020304" pitchFamily="18" charset="0"/>
              </a:rPr>
              <a:t>Outcome 11: Create a better South Africa, a better Africa and a better World,</a:t>
            </a:r>
            <a:r>
              <a:rPr lang="en-ZA" altLang="en-US" sz="1050" dirty="0" smtClean="0">
                <a:solidFill>
                  <a:srgbClr val="000000"/>
                </a:solidFill>
                <a:latin typeface="Arial Narrow" panose="020B0606020202030204" pitchFamily="34" charset="0"/>
                <a:cs typeface="Times New Roman" panose="02020603050405020304" pitchFamily="18" charset="0"/>
              </a:rPr>
              <a:t> and </a:t>
            </a:r>
            <a:r>
              <a:rPr lang="en-ZA" altLang="en-US" sz="1050" b="1" dirty="0" smtClean="0">
                <a:solidFill>
                  <a:srgbClr val="000000"/>
                </a:solidFill>
                <a:latin typeface="Arial Narrow" panose="020B0606020202030204" pitchFamily="34" charset="0"/>
                <a:cs typeface="Times New Roman" panose="02020603050405020304" pitchFamily="18" charset="0"/>
              </a:rPr>
              <a:t>Outcome 14: Transforming society and uniting the country.</a:t>
            </a:r>
            <a:endParaRPr lang="en-ZA" altLang="en-US" sz="1050" dirty="0">
              <a:latin typeface="Arial Narrow" panose="020B0606020202030204" pitchFamily="34" charset="0"/>
              <a:cs typeface="Times New Roman" panose="02020603050405020304" pitchFamily="18" charset="0"/>
            </a:endParaRPr>
          </a:p>
          <a:p>
            <a:pPr algn="ctr" defTabSz="914400" eaLnBrk="1" hangingPunct="1">
              <a:lnSpc>
                <a:spcPct val="107000"/>
              </a:lnSpc>
              <a:defRPr/>
            </a:pPr>
            <a:r>
              <a:rPr lang="en-US" sz="1050" dirty="0" smtClean="0">
                <a:solidFill>
                  <a:srgbClr val="000000"/>
                </a:solidFill>
                <a:latin typeface="Arial Narrow" panose="020B0606020202030204" pitchFamily="34" charset="0"/>
              </a:rPr>
              <a:t> </a:t>
            </a:r>
            <a:r>
              <a:rPr lang="en-US" sz="1050" dirty="0">
                <a:solidFill>
                  <a:srgbClr val="000000"/>
                </a:solidFill>
                <a:latin typeface="Arial Narrow" panose="020B0606020202030204" pitchFamily="34" charset="0"/>
              </a:rPr>
              <a:t>The CCMA dealt with </a:t>
            </a:r>
            <a:r>
              <a:rPr lang="en-US" sz="1050" b="1" dirty="0">
                <a:solidFill>
                  <a:srgbClr val="000000"/>
                </a:solidFill>
                <a:latin typeface="Arial Narrow" panose="020B0606020202030204" pitchFamily="34" charset="0"/>
              </a:rPr>
              <a:t>5 160 </a:t>
            </a:r>
            <a:r>
              <a:rPr lang="en-US" sz="1050" dirty="0">
                <a:solidFill>
                  <a:srgbClr val="000000"/>
                </a:solidFill>
                <a:latin typeface="Arial Narrow" panose="020B0606020202030204" pitchFamily="34" charset="0"/>
              </a:rPr>
              <a:t>mutual interest disputes during this reporting period, representing a nine point seven percent (9.7%) increase compared to the previous financial year. These figures suggest a high level of </a:t>
            </a:r>
            <a:r>
              <a:rPr lang="en-US" sz="1050" dirty="0" err="1">
                <a:solidFill>
                  <a:srgbClr val="000000"/>
                </a:solidFill>
                <a:latin typeface="Arial Narrow" panose="020B0606020202030204" pitchFamily="34" charset="0"/>
              </a:rPr>
              <a:t>labour</a:t>
            </a:r>
            <a:r>
              <a:rPr lang="en-US" sz="1050" dirty="0">
                <a:solidFill>
                  <a:srgbClr val="000000"/>
                </a:solidFill>
                <a:latin typeface="Arial Narrow" panose="020B0606020202030204" pitchFamily="34" charset="0"/>
              </a:rPr>
              <a:t> market trust in and reliance on the CCMA to determine Collective Bargaining disputes. The settlement rate in these matters was recorded at 60%, one percent (1%) higher than the previous year. </a:t>
            </a:r>
          </a:p>
          <a:p>
            <a:pPr algn="ctr" defTabSz="914400" eaLnBrk="1" hangingPunct="1">
              <a:lnSpc>
                <a:spcPct val="107000"/>
              </a:lnSpc>
              <a:defRPr/>
            </a:pPr>
            <a:endParaRPr lang="en-US" sz="1050" dirty="0" smtClean="0">
              <a:solidFill>
                <a:srgbClr val="000000"/>
              </a:solidFill>
              <a:latin typeface="Arial Narrow" panose="020B0606020202030204" pitchFamily="34" charset="0"/>
            </a:endParaRPr>
          </a:p>
          <a:p>
            <a:pPr algn="ctr" defTabSz="914400" eaLnBrk="1" hangingPunct="1">
              <a:lnSpc>
                <a:spcPct val="107000"/>
              </a:lnSpc>
              <a:defRPr/>
            </a:pPr>
            <a:r>
              <a:rPr lang="en-US" sz="1050" dirty="0" smtClean="0">
                <a:solidFill>
                  <a:srgbClr val="000000"/>
                </a:solidFill>
                <a:latin typeface="Arial Narrow" panose="020B0606020202030204" pitchFamily="34" charset="0"/>
              </a:rPr>
              <a:t>Of the </a:t>
            </a:r>
            <a:r>
              <a:rPr lang="en-US" sz="1050" b="1" dirty="0" smtClean="0">
                <a:solidFill>
                  <a:srgbClr val="000000"/>
                </a:solidFill>
                <a:latin typeface="Arial Narrow" panose="020B0606020202030204" pitchFamily="34" charset="0"/>
              </a:rPr>
              <a:t>187</a:t>
            </a:r>
            <a:r>
              <a:rPr lang="en-US" sz="1050" dirty="0" smtClean="0">
                <a:solidFill>
                  <a:srgbClr val="000000"/>
                </a:solidFill>
                <a:latin typeface="Arial Narrow" panose="020B0606020202030204" pitchFamily="34" charset="0"/>
              </a:rPr>
              <a:t> public interest matters dealt with, </a:t>
            </a:r>
            <a:r>
              <a:rPr lang="en-ZA" sz="1050" dirty="0">
                <a:solidFill>
                  <a:srgbClr val="000000"/>
                </a:solidFill>
                <a:latin typeface="Arial Narrow" panose="020B0606020202030204" pitchFamily="34" charset="0"/>
              </a:rPr>
              <a:t>t</a:t>
            </a:r>
            <a:r>
              <a:rPr lang="en-ZA" sz="1050" dirty="0" smtClean="0">
                <a:solidFill>
                  <a:srgbClr val="000000"/>
                </a:solidFill>
                <a:latin typeface="Arial Narrow" panose="020B0606020202030204" pitchFamily="34" charset="0"/>
              </a:rPr>
              <a:t>he CCMA settled </a:t>
            </a:r>
            <a:r>
              <a:rPr lang="en-ZA" sz="1050" b="1" dirty="0" smtClean="0">
                <a:solidFill>
                  <a:srgbClr val="000000"/>
                </a:solidFill>
                <a:latin typeface="Arial Narrow" panose="020B0606020202030204" pitchFamily="34" charset="0"/>
              </a:rPr>
              <a:t>160 </a:t>
            </a:r>
            <a:r>
              <a:rPr lang="en-ZA" sz="1050" dirty="0" smtClean="0">
                <a:solidFill>
                  <a:srgbClr val="000000"/>
                </a:solidFill>
                <a:latin typeface="Arial Narrow" panose="020B0606020202030204" pitchFamily="34" charset="0"/>
              </a:rPr>
              <a:t>public interest matters, resulting in </a:t>
            </a:r>
            <a:r>
              <a:rPr lang="en-ZA" sz="1050" b="1" dirty="0" smtClean="0">
                <a:solidFill>
                  <a:srgbClr val="000000"/>
                </a:solidFill>
                <a:latin typeface="Arial Narrow" panose="020B0606020202030204" pitchFamily="34" charset="0"/>
              </a:rPr>
              <a:t>87%</a:t>
            </a:r>
            <a:r>
              <a:rPr lang="en-ZA" sz="1050" dirty="0" smtClean="0">
                <a:solidFill>
                  <a:srgbClr val="000000"/>
                </a:solidFill>
                <a:latin typeface="Arial Narrow" panose="020B0606020202030204" pitchFamily="34" charset="0"/>
              </a:rPr>
              <a:t> settlement rate.</a:t>
            </a:r>
            <a:r>
              <a:rPr lang="en-US" sz="1050" dirty="0" smtClean="0">
                <a:solidFill>
                  <a:srgbClr val="000000"/>
                </a:solidFill>
                <a:latin typeface="Arial Narrow" panose="020B0606020202030204" pitchFamily="34" charset="0"/>
              </a:rPr>
              <a:t> This is due to the CCMA’s </a:t>
            </a:r>
            <a:r>
              <a:rPr lang="en-US" sz="1050" dirty="0">
                <a:latin typeface="Arial Narrow" panose="020B0606020202030204" pitchFamily="34" charset="0"/>
              </a:rPr>
              <a:t>proactive</a:t>
            </a:r>
            <a:r>
              <a:rPr lang="en-US" sz="1050" dirty="0" smtClean="0">
                <a:solidFill>
                  <a:srgbClr val="000000"/>
                </a:solidFill>
                <a:latin typeface="Arial Narrow" panose="020B0606020202030204" pitchFamily="34" charset="0"/>
              </a:rPr>
              <a:t> monitoring, support and guidance provided to </a:t>
            </a:r>
            <a:r>
              <a:rPr lang="en-US" sz="1050" dirty="0">
                <a:latin typeface="Arial Narrow" panose="020B0606020202030204" pitchFamily="34" charset="0"/>
              </a:rPr>
              <a:t>labour market in respect of Collective Bargaining matters. The CCMA’s commitment to dispute resolution has resulted in the </a:t>
            </a:r>
            <a:r>
              <a:rPr lang="en-US" sz="1050" dirty="0" err="1">
                <a:latin typeface="Arial Narrow" panose="020B0606020202030204" pitchFamily="34" charset="0"/>
              </a:rPr>
              <a:t>organisation’s</a:t>
            </a:r>
            <a:r>
              <a:rPr lang="en-US" sz="1050" dirty="0">
                <a:latin typeface="Arial Narrow" panose="020B0606020202030204" pitchFamily="34" charset="0"/>
              </a:rPr>
              <a:t> involvement in resolving the following high profile strikes: The Eskom wage dispute; the Gautrain </a:t>
            </a:r>
            <a:r>
              <a:rPr lang="en-US" sz="1050" dirty="0" err="1">
                <a:latin typeface="Arial Narrow" panose="020B0606020202030204" pitchFamily="34" charset="0"/>
              </a:rPr>
              <a:t>Bombela</a:t>
            </a:r>
            <a:r>
              <a:rPr lang="en-US" sz="1050" dirty="0">
                <a:latin typeface="Arial Narrow" panose="020B0606020202030204" pitchFamily="34" charset="0"/>
              </a:rPr>
              <a:t> wage dispute; the National Union of Mineworkers (“NUM”), Association of Mineworkers and Construction Union (“AMCU”), United Association of South Africa (“UASA”) &amp; Solidarity / Mineral Council wage dispute; the  AMCU / Murray &amp; Roberts wage dispute; and the National Union of Metal Workers of South Africa (“NUMSA”) / Comair wage dispute, amongst </a:t>
            </a:r>
            <a:r>
              <a:rPr lang="en-US" sz="1050" dirty="0" smtClean="0">
                <a:latin typeface="Arial Narrow" panose="020B0606020202030204" pitchFamily="34" charset="0"/>
              </a:rPr>
              <a:t>others</a:t>
            </a:r>
          </a:p>
          <a:p>
            <a:pPr algn="ctr" defTabSz="914400" eaLnBrk="1" hangingPunct="1">
              <a:lnSpc>
                <a:spcPct val="107000"/>
              </a:lnSpc>
              <a:defRPr/>
            </a:pPr>
            <a:endParaRPr lang="en-US" sz="1050" dirty="0">
              <a:latin typeface="Arial Narrow" panose="020B0606020202030204" pitchFamily="34" charset="0"/>
            </a:endParaRPr>
          </a:p>
          <a:p>
            <a:pPr algn="ctr" defTabSz="914400" eaLnBrk="1" hangingPunct="1">
              <a:lnSpc>
                <a:spcPct val="107000"/>
              </a:lnSpc>
              <a:defRPr/>
            </a:pPr>
            <a:r>
              <a:rPr lang="en-US" sz="1050" dirty="0" smtClean="0">
                <a:latin typeface="Arial Narrow" panose="020B0606020202030204" pitchFamily="34" charset="0"/>
              </a:rPr>
              <a:t>A total of </a:t>
            </a:r>
            <a:r>
              <a:rPr lang="en-US" sz="1050" b="1" dirty="0" smtClean="0">
                <a:latin typeface="Arial Narrow" panose="020B0606020202030204" pitchFamily="34" charset="0"/>
              </a:rPr>
              <a:t>13</a:t>
            </a:r>
            <a:r>
              <a:rPr lang="en-US" sz="1050" dirty="0" smtClean="0">
                <a:latin typeface="Arial Narrow" panose="020B0606020202030204" pitchFamily="34" charset="0"/>
              </a:rPr>
              <a:t> Collective </a:t>
            </a:r>
            <a:r>
              <a:rPr lang="en-US" sz="1050" dirty="0">
                <a:latin typeface="Arial Narrow" panose="020B0606020202030204" pitchFamily="34" charset="0"/>
              </a:rPr>
              <a:t>Bargaining </a:t>
            </a:r>
            <a:r>
              <a:rPr lang="en-US" sz="1050" dirty="0" smtClean="0">
                <a:latin typeface="Arial Narrow" panose="020B0606020202030204" pitchFamily="34" charset="0"/>
              </a:rPr>
              <a:t>Support Processes </a:t>
            </a:r>
            <a:r>
              <a:rPr lang="en-US" sz="1050" dirty="0">
                <a:latin typeface="Arial Narrow" panose="020B0606020202030204" pitchFamily="34" charset="0"/>
              </a:rPr>
              <a:t>in respect of wage facilitation </a:t>
            </a:r>
            <a:r>
              <a:rPr lang="en-US" sz="1050" dirty="0" smtClean="0">
                <a:latin typeface="Arial Narrow" panose="020B0606020202030204" pitchFamily="34" charset="0"/>
              </a:rPr>
              <a:t>were proactively conducted with the following institutions: Communication Workers Union (CWU) and MTN;  NUMSA and TETI </a:t>
            </a:r>
            <a:r>
              <a:rPr lang="en-US" sz="1050" dirty="0">
                <a:latin typeface="Arial Narrow" panose="020B0606020202030204" pitchFamily="34" charset="0"/>
              </a:rPr>
              <a:t>Traffic Pty, LTD</a:t>
            </a:r>
            <a:r>
              <a:rPr lang="en-US" sz="1050" dirty="0" smtClean="0">
                <a:latin typeface="Arial Narrow" panose="020B0606020202030204" pitchFamily="34" charset="0"/>
              </a:rPr>
              <a:t>;  NTM </a:t>
            </a:r>
            <a:r>
              <a:rPr lang="en-US" sz="1050" dirty="0">
                <a:latin typeface="Arial Narrow" panose="020B0606020202030204" pitchFamily="34" charset="0"/>
              </a:rPr>
              <a:t>obo member </a:t>
            </a:r>
            <a:r>
              <a:rPr lang="en-US" sz="1050" dirty="0" smtClean="0">
                <a:latin typeface="Arial Narrow" panose="020B0606020202030204" pitchFamily="34" charset="0"/>
              </a:rPr>
              <a:t>and </a:t>
            </a:r>
            <a:r>
              <a:rPr lang="en-US" sz="1050" dirty="0">
                <a:latin typeface="Arial Narrow" panose="020B0606020202030204" pitchFamily="34" charset="0"/>
              </a:rPr>
              <a:t>Globe Flight</a:t>
            </a:r>
            <a:r>
              <a:rPr lang="en-US" sz="1050" dirty="0" smtClean="0">
                <a:latin typeface="Arial Narrow" panose="020B0606020202030204" pitchFamily="34" charset="0"/>
              </a:rPr>
              <a:t>;  </a:t>
            </a:r>
            <a:r>
              <a:rPr lang="en-US" sz="1050" dirty="0">
                <a:latin typeface="Arial Narrow" panose="020B0606020202030204" pitchFamily="34" charset="0"/>
              </a:rPr>
              <a:t>NUMSA obo members </a:t>
            </a:r>
            <a:r>
              <a:rPr lang="en-US" sz="1050" dirty="0" smtClean="0">
                <a:latin typeface="Arial Narrow" panose="020B0606020202030204" pitchFamily="34" charset="0"/>
              </a:rPr>
              <a:t>and </a:t>
            </a:r>
            <a:r>
              <a:rPr lang="en-US" sz="1050" dirty="0" err="1">
                <a:latin typeface="Arial Narrow" panose="020B0606020202030204" pitchFamily="34" charset="0"/>
              </a:rPr>
              <a:t>Sentech</a:t>
            </a:r>
            <a:r>
              <a:rPr lang="en-US" sz="1050" dirty="0">
                <a:latin typeface="Arial Narrow" panose="020B0606020202030204" pitchFamily="34" charset="0"/>
              </a:rPr>
              <a:t> </a:t>
            </a:r>
            <a:r>
              <a:rPr lang="en-US" sz="1050" dirty="0" err="1">
                <a:latin typeface="Arial Narrow" panose="020B0606020202030204" pitchFamily="34" charset="0"/>
              </a:rPr>
              <a:t>Soc</a:t>
            </a:r>
            <a:r>
              <a:rPr lang="en-US" sz="1050" dirty="0">
                <a:latin typeface="Arial Narrow" panose="020B0606020202030204" pitchFamily="34" charset="0"/>
              </a:rPr>
              <a:t> </a:t>
            </a:r>
            <a:r>
              <a:rPr lang="en-US" sz="1050" dirty="0" smtClean="0">
                <a:latin typeface="Arial Narrow" panose="020B0606020202030204" pitchFamily="34" charset="0"/>
              </a:rPr>
              <a:t>LTD; </a:t>
            </a:r>
            <a:r>
              <a:rPr lang="en-US" sz="1050" dirty="0">
                <a:latin typeface="Arial Narrow" panose="020B0606020202030204" pitchFamily="34" charset="0"/>
              </a:rPr>
              <a:t>Food and Allied Workers Union </a:t>
            </a:r>
            <a:r>
              <a:rPr lang="en-US" sz="1050" dirty="0" smtClean="0">
                <a:latin typeface="Arial Narrow" panose="020B0606020202030204" pitchFamily="34" charset="0"/>
              </a:rPr>
              <a:t>(FAWU) and </a:t>
            </a:r>
            <a:r>
              <a:rPr lang="en-US" sz="1050" dirty="0">
                <a:latin typeface="Arial Narrow" panose="020B0606020202030204" pitchFamily="34" charset="0"/>
              </a:rPr>
              <a:t>Pioneer Foods </a:t>
            </a:r>
            <a:r>
              <a:rPr lang="en-US" sz="1050" dirty="0" smtClean="0">
                <a:latin typeface="Arial Narrow" panose="020B0606020202030204" pitchFamily="34" charset="0"/>
              </a:rPr>
              <a:t>Bakeries; MEIBC </a:t>
            </a:r>
            <a:r>
              <a:rPr lang="en-US" sz="1050" dirty="0">
                <a:latin typeface="Arial Narrow" panose="020B0606020202030204" pitchFamily="34" charset="0"/>
              </a:rPr>
              <a:t>lift Engineering </a:t>
            </a:r>
            <a:r>
              <a:rPr lang="en-US" sz="1050" dirty="0" smtClean="0">
                <a:latin typeface="Arial Narrow" panose="020B0606020202030204" pitchFamily="34" charset="0"/>
              </a:rPr>
              <a:t>Sector;  FAWU and Pioneering </a:t>
            </a:r>
            <a:r>
              <a:rPr lang="en-US" sz="1050" dirty="0">
                <a:latin typeface="Arial Narrow" panose="020B0606020202030204" pitchFamily="34" charset="0"/>
              </a:rPr>
              <a:t>Foods Grain </a:t>
            </a:r>
            <a:r>
              <a:rPr lang="en-US" sz="1050" dirty="0" smtClean="0">
                <a:latin typeface="Arial Narrow" panose="020B0606020202030204" pitchFamily="34" charset="0"/>
              </a:rPr>
              <a:t>Division; NTM</a:t>
            </a:r>
            <a:r>
              <a:rPr lang="en-US" sz="1050" dirty="0">
                <a:latin typeface="Arial Narrow" panose="020B0606020202030204" pitchFamily="34" charset="0"/>
              </a:rPr>
              <a:t>, UNTU, SATAWU obo Members </a:t>
            </a:r>
            <a:r>
              <a:rPr lang="en-US" sz="1050" dirty="0" smtClean="0">
                <a:latin typeface="Arial Narrow" panose="020B0606020202030204" pitchFamily="34" charset="0"/>
              </a:rPr>
              <a:t>and </a:t>
            </a:r>
            <a:r>
              <a:rPr lang="en-US" sz="1050" dirty="0">
                <a:latin typeface="Arial Narrow" panose="020B0606020202030204" pitchFamily="34" charset="0"/>
              </a:rPr>
              <a:t>PRASA Corporate; </a:t>
            </a:r>
            <a:r>
              <a:rPr lang="en-US" sz="1050" dirty="0" smtClean="0">
                <a:latin typeface="Arial Narrow" panose="020B0606020202030204" pitchFamily="34" charset="0"/>
              </a:rPr>
              <a:t> FAWU </a:t>
            </a:r>
            <a:r>
              <a:rPr lang="en-US" sz="1050" dirty="0">
                <a:latin typeface="Arial Narrow" panose="020B0606020202030204" pitchFamily="34" charset="0"/>
              </a:rPr>
              <a:t>obo members </a:t>
            </a:r>
            <a:r>
              <a:rPr lang="en-US" sz="1050" dirty="0" smtClean="0">
                <a:latin typeface="Arial Narrow" panose="020B0606020202030204" pitchFamily="34" charset="0"/>
              </a:rPr>
              <a:t>and </a:t>
            </a:r>
            <a:r>
              <a:rPr lang="en-US" sz="1050" dirty="0">
                <a:latin typeface="Arial Narrow" panose="020B0606020202030204" pitchFamily="34" charset="0"/>
              </a:rPr>
              <a:t>National Brands </a:t>
            </a:r>
            <a:r>
              <a:rPr lang="en-US" sz="1050" dirty="0" smtClean="0">
                <a:latin typeface="Arial Narrow" panose="020B0606020202030204" pitchFamily="34" charset="0"/>
              </a:rPr>
              <a:t>Limited; SACCA and </a:t>
            </a:r>
            <a:r>
              <a:rPr lang="en-US" sz="1050" dirty="0">
                <a:latin typeface="Arial Narrow" panose="020B0606020202030204" pitchFamily="34" charset="0"/>
              </a:rPr>
              <a:t>Mango Airlines </a:t>
            </a:r>
            <a:r>
              <a:rPr lang="en-US" sz="1050" dirty="0" err="1">
                <a:latin typeface="Arial Narrow" panose="020B0606020202030204" pitchFamily="34" charset="0"/>
              </a:rPr>
              <a:t>Soc</a:t>
            </a:r>
            <a:r>
              <a:rPr lang="en-US" sz="1050" dirty="0">
                <a:latin typeface="Arial Narrow" panose="020B0606020202030204" pitchFamily="34" charset="0"/>
              </a:rPr>
              <a:t> </a:t>
            </a:r>
            <a:r>
              <a:rPr lang="en-US" sz="1050" dirty="0" smtClean="0">
                <a:latin typeface="Arial Narrow" panose="020B0606020202030204" pitchFamily="34" charset="0"/>
              </a:rPr>
              <a:t>Ltd; South African Society of Bank Officials (SASBO) and </a:t>
            </a:r>
            <a:r>
              <a:rPr lang="en-US" sz="1050" dirty="0" err="1">
                <a:latin typeface="Arial Narrow" panose="020B0606020202030204" pitchFamily="34" charset="0"/>
              </a:rPr>
              <a:t>Capitec</a:t>
            </a:r>
            <a:r>
              <a:rPr lang="en-US" sz="1050" dirty="0">
                <a:latin typeface="Arial Narrow" panose="020B0606020202030204" pitchFamily="34" charset="0"/>
              </a:rPr>
              <a:t> </a:t>
            </a:r>
            <a:r>
              <a:rPr lang="en-US" sz="1050" dirty="0" smtClean="0">
                <a:latin typeface="Arial Narrow" panose="020B0606020202030204" pitchFamily="34" charset="0"/>
              </a:rPr>
              <a:t>Bank; NUMSA </a:t>
            </a:r>
            <a:r>
              <a:rPr lang="en-US" sz="1050" dirty="0">
                <a:latin typeface="Arial Narrow" panose="020B0606020202030204" pitchFamily="34" charset="0"/>
              </a:rPr>
              <a:t>obo Members </a:t>
            </a:r>
            <a:r>
              <a:rPr lang="en-US" sz="1050" dirty="0" smtClean="0">
                <a:latin typeface="Arial Narrow" panose="020B0606020202030204" pitchFamily="34" charset="0"/>
              </a:rPr>
              <a:t>and </a:t>
            </a:r>
            <a:r>
              <a:rPr lang="en-US" sz="1050" dirty="0">
                <a:latin typeface="Arial Narrow" panose="020B0606020202030204" pitchFamily="34" charset="0"/>
              </a:rPr>
              <a:t>Barloworld equipment; </a:t>
            </a:r>
            <a:r>
              <a:rPr lang="en-US" sz="1050" dirty="0" smtClean="0">
                <a:latin typeface="Arial Narrow" panose="020B0606020202030204" pitchFamily="34" charset="0"/>
              </a:rPr>
              <a:t>and  </a:t>
            </a:r>
            <a:r>
              <a:rPr lang="en-US" sz="1050" dirty="0">
                <a:latin typeface="Arial Narrow" panose="020B0606020202030204" pitchFamily="34" charset="0"/>
              </a:rPr>
              <a:t>NUMSA obo Members </a:t>
            </a:r>
            <a:r>
              <a:rPr lang="en-US" sz="1050" dirty="0" smtClean="0">
                <a:latin typeface="Arial Narrow" panose="020B0606020202030204" pitchFamily="34" charset="0"/>
              </a:rPr>
              <a:t>and Swiss </a:t>
            </a:r>
            <a:r>
              <a:rPr lang="en-US" sz="1050" dirty="0">
                <a:latin typeface="Arial Narrow" panose="020B0606020202030204" pitchFamily="34" charset="0"/>
              </a:rPr>
              <a:t>P</a:t>
            </a:r>
            <a:r>
              <a:rPr lang="en-US" sz="1050" dirty="0" smtClean="0">
                <a:latin typeface="Arial Narrow" panose="020B0606020202030204" pitchFamily="34" charset="0"/>
              </a:rPr>
              <a:t>ort </a:t>
            </a:r>
            <a:r>
              <a:rPr lang="en-US" sz="1050" dirty="0">
                <a:latin typeface="Arial Narrow" panose="020B0606020202030204" pitchFamily="34" charset="0"/>
              </a:rPr>
              <a:t>(PTY) LTD.</a:t>
            </a:r>
            <a:endParaRPr lang="en-US" sz="1050" dirty="0" smtClean="0">
              <a:latin typeface="Arial Narrow" panose="020B0606020202030204" pitchFamily="34" charset="0"/>
            </a:endParaRPr>
          </a:p>
          <a:p>
            <a:pPr lvl="1" algn="ctr" defTabSz="914400">
              <a:lnSpc>
                <a:spcPct val="90000"/>
              </a:lnSpc>
              <a:spcAft>
                <a:spcPct val="35000"/>
              </a:spcAft>
              <a:defRPr/>
            </a:pPr>
            <a:endParaRPr lang="en-ZA" sz="1200" dirty="0" smtClean="0">
              <a:latin typeface="Arial Narrow" panose="020B0606020202030204" pitchFamily="34" charset="0"/>
            </a:endParaRPr>
          </a:p>
          <a:p>
            <a:pPr lvl="1" algn="ctr" defTabSz="914400">
              <a:lnSpc>
                <a:spcPct val="90000"/>
              </a:lnSpc>
              <a:spcAft>
                <a:spcPct val="35000"/>
              </a:spcAft>
              <a:defRPr/>
            </a:pPr>
            <a:endParaRPr lang="en-US" sz="1200" dirty="0" smtClean="0">
              <a:latin typeface="Arial Narrow" panose="020B0606020202030204" pitchFamily="34" charset="0"/>
            </a:endParaRPr>
          </a:p>
        </p:txBody>
      </p:sp>
      <p:pic>
        <p:nvPicPr>
          <p:cNvPr id="21508" name="Picture 4"/>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85737" y="1370282"/>
            <a:ext cx="672796"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9" name="Slide Number Placeholder 4"/>
          <p:cNvSpPr>
            <a:spLocks noGrp="1"/>
          </p:cNvSpPr>
          <p:nvPr>
            <p:ph type="sldNum" sz="quarter" idx="12"/>
          </p:nvPr>
        </p:nvSpPr>
        <p:spPr bwMode="auto">
          <a:xfrm>
            <a:off x="6824663" y="64563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17</a:t>
            </a:r>
          </a:p>
        </p:txBody>
      </p:sp>
      <p:sp>
        <p:nvSpPr>
          <p:cNvPr id="10" name="Freeform 9"/>
          <p:cNvSpPr/>
          <p:nvPr/>
        </p:nvSpPr>
        <p:spPr>
          <a:xfrm>
            <a:off x="5438407" y="1370282"/>
            <a:ext cx="3519856" cy="5074440"/>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42320 w 3442320"/>
              <a:gd name="connsiteY0" fmla="*/ 747377 h 747377"/>
              <a:gd name="connsiteX1" fmla="*/ 0 w 3442320"/>
              <a:gd name="connsiteY1" fmla="*/ 747377 h 747377"/>
              <a:gd name="connsiteX2" fmla="*/ 8258 w 3442320"/>
              <a:gd name="connsiteY2" fmla="*/ 360000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lnTo>
                  <a:pt x="8258" y="360000"/>
                </a:lnTo>
                <a:lnTo>
                  <a:pt x="0" y="0"/>
                </a:lnTo>
                <a:lnTo>
                  <a:pt x="3442320" y="0"/>
                </a:lnTo>
                <a:lnTo>
                  <a:pt x="3442320" y="747377"/>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anchor="ctr"/>
          <a:lstStyle>
            <a:lvl1pPr>
              <a:defRPr>
                <a:solidFill>
                  <a:schemeClr val="tx1"/>
                </a:solidFill>
                <a:latin typeface="Arial" panose="020B0604020202020204" pitchFamily="34" charset="0"/>
                <a:ea typeface="ＭＳ Ｐゴシック" panose="020B0600070205080204" pitchFamily="34" charset="-128"/>
              </a:defRPr>
            </a:lvl1pPr>
            <a:lvl2pPr>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457200" lvl="3" algn="ctr" defTabSz="466725">
              <a:lnSpc>
                <a:spcPct val="90000"/>
              </a:lnSpc>
              <a:spcAft>
                <a:spcPct val="35000"/>
              </a:spcAft>
              <a:defRPr/>
            </a:pPr>
            <a:r>
              <a:rPr lang="en-US" sz="1100" b="1" dirty="0" smtClean="0">
                <a:latin typeface="Arial Narrow" panose="020B0606020202030204" pitchFamily="34" charset="0"/>
              </a:rPr>
              <a:t>Priority </a:t>
            </a:r>
            <a:r>
              <a:rPr lang="en-US" sz="1100" b="1" dirty="0">
                <a:latin typeface="Arial Narrow" panose="020B0606020202030204" pitchFamily="34" charset="0"/>
              </a:rPr>
              <a:t>4 </a:t>
            </a:r>
            <a:r>
              <a:rPr lang="en-US" sz="1100" dirty="0">
                <a:latin typeface="Arial Narrow" panose="020B0606020202030204" pitchFamily="34" charset="0"/>
              </a:rPr>
              <a:t>contributes towards </a:t>
            </a:r>
            <a:r>
              <a:rPr lang="en-ZA" altLang="en-US" sz="1100" b="1" dirty="0">
                <a:latin typeface="Arial Narrow" panose="020B0606020202030204" pitchFamily="34" charset="0"/>
                <a:cs typeface="Times New Roman" panose="02020603050405020304" pitchFamily="18" charset="0"/>
              </a:rPr>
              <a:t>Outcome 4: Decent employment through inclusive economic growth, </a:t>
            </a:r>
            <a:r>
              <a:rPr lang="en-ZA" altLang="en-US" sz="1100" b="1" dirty="0">
                <a:solidFill>
                  <a:srgbClr val="000000"/>
                </a:solidFill>
                <a:latin typeface="Arial Narrow" panose="020B0606020202030204" pitchFamily="34" charset="0"/>
                <a:cs typeface="Times New Roman" panose="02020603050405020304" pitchFamily="18" charset="0"/>
              </a:rPr>
              <a:t>Outcome 11: Create a better South Africa, a better Africa and a better World and Outcome 14: Transforming society and uniting the country.</a:t>
            </a:r>
          </a:p>
          <a:p>
            <a:pPr marL="457200" lvl="3" algn="ctr" defTabSz="466725">
              <a:lnSpc>
                <a:spcPct val="90000"/>
              </a:lnSpc>
              <a:spcAft>
                <a:spcPct val="35000"/>
              </a:spcAft>
              <a:defRPr/>
            </a:pPr>
            <a:endParaRPr lang="en-US" sz="1100" dirty="0">
              <a:latin typeface="Arial Narrow" panose="020B0606020202030204" pitchFamily="34" charset="0"/>
            </a:endParaRPr>
          </a:p>
          <a:p>
            <a:pPr marL="457200" lvl="3" algn="ctr" defTabSz="466725">
              <a:lnSpc>
                <a:spcPct val="90000"/>
              </a:lnSpc>
              <a:spcAft>
                <a:spcPct val="35000"/>
              </a:spcAft>
              <a:defRPr/>
            </a:pPr>
            <a:r>
              <a:rPr lang="en-US" sz="1100" dirty="0">
                <a:latin typeface="Arial Narrow" panose="020B0606020202030204" pitchFamily="34" charset="0"/>
              </a:rPr>
              <a:t>The In the effort to contribute towards the alleviation of the triple crisis of unemployment, poverty and inequality, the CCMA conducted 529 large-scale retrenchment or ‘Section 189A facilitation processes involving </a:t>
            </a:r>
            <a:r>
              <a:rPr lang="en-US" sz="1100" b="1" dirty="0">
                <a:latin typeface="Arial Narrow" panose="020B0606020202030204" pitchFamily="34" charset="0"/>
              </a:rPr>
              <a:t>38 588 </a:t>
            </a:r>
            <a:r>
              <a:rPr lang="en-US" sz="1100" dirty="0">
                <a:latin typeface="Arial Narrow" panose="020B0606020202030204" pitchFamily="34" charset="0"/>
              </a:rPr>
              <a:t>employees who were facing potential retrenchment.</a:t>
            </a:r>
          </a:p>
          <a:p>
            <a:pPr marL="457200" lvl="3" algn="ctr" defTabSz="466725">
              <a:lnSpc>
                <a:spcPct val="90000"/>
              </a:lnSpc>
              <a:spcAft>
                <a:spcPct val="35000"/>
              </a:spcAft>
              <a:defRPr/>
            </a:pPr>
            <a:endParaRPr lang="en-US" sz="1100" dirty="0">
              <a:latin typeface="Arial Narrow" panose="020B0606020202030204" pitchFamily="34" charset="0"/>
            </a:endParaRPr>
          </a:p>
          <a:p>
            <a:pPr marL="457200" lvl="3" algn="ctr" defTabSz="466725">
              <a:lnSpc>
                <a:spcPct val="90000"/>
              </a:lnSpc>
              <a:spcAft>
                <a:spcPct val="35000"/>
              </a:spcAft>
              <a:defRPr/>
            </a:pPr>
            <a:r>
              <a:rPr lang="en-US" sz="1100" dirty="0">
                <a:latin typeface="Arial Narrow" panose="020B0606020202030204" pitchFamily="34" charset="0"/>
              </a:rPr>
              <a:t>Of these </a:t>
            </a:r>
            <a:r>
              <a:rPr lang="en-US" sz="1100" b="1" dirty="0">
                <a:latin typeface="Arial Narrow" panose="020B0606020202030204" pitchFamily="34" charset="0"/>
              </a:rPr>
              <a:t>38 588 </a:t>
            </a:r>
            <a:r>
              <a:rPr lang="en-US" sz="1100" dirty="0">
                <a:latin typeface="Arial Narrow" panose="020B0606020202030204" pitchFamily="34" charset="0"/>
              </a:rPr>
              <a:t>employees, the jobs of </a:t>
            </a:r>
            <a:r>
              <a:rPr lang="en-US" sz="1100" b="1" dirty="0">
                <a:latin typeface="Arial Narrow" panose="020B0606020202030204" pitchFamily="34" charset="0"/>
              </a:rPr>
              <a:t>15 787 </a:t>
            </a:r>
            <a:r>
              <a:rPr lang="en-US" sz="1100" dirty="0">
                <a:latin typeface="Arial Narrow" panose="020B0606020202030204" pitchFamily="34" charset="0"/>
              </a:rPr>
              <a:t>(41%) were saved, while the rest were either retrenched 14 917 (39%), opted for voluntary retrenchment 6 474 (17%) or had their matters concluded in an alternative way 1 410 (3%). CCMA’s job savings activities which resulted in </a:t>
            </a:r>
            <a:r>
              <a:rPr lang="en-US" sz="1100" b="1" dirty="0">
                <a:latin typeface="Arial Narrow" panose="020B0606020202030204" pitchFamily="34" charset="0"/>
              </a:rPr>
              <a:t>41% of jobs saved (15 787)</a:t>
            </a:r>
            <a:r>
              <a:rPr lang="en-US" sz="1100" dirty="0">
                <a:latin typeface="Arial Narrow" panose="020B0606020202030204" pitchFamily="34" charset="0"/>
              </a:rPr>
              <a:t> sees performance in this regard exceeding the target of 35%. Actual retrenchments were recorded at </a:t>
            </a:r>
            <a:r>
              <a:rPr lang="en-US" sz="1100" b="1" dirty="0">
                <a:latin typeface="Arial Narrow" panose="020B0606020202030204" pitchFamily="34" charset="0"/>
              </a:rPr>
              <a:t>21 391.</a:t>
            </a:r>
          </a:p>
          <a:p>
            <a:pPr marL="457200" lvl="3" algn="ctr" defTabSz="466725">
              <a:lnSpc>
                <a:spcPct val="90000"/>
              </a:lnSpc>
              <a:spcAft>
                <a:spcPct val="35000"/>
              </a:spcAft>
              <a:defRPr/>
            </a:pPr>
            <a:endParaRPr lang="en-US" sz="1200" dirty="0"/>
          </a:p>
          <a:p>
            <a:pPr lvl="1" algn="ctr" defTabSz="914400">
              <a:lnSpc>
                <a:spcPct val="90000"/>
              </a:lnSpc>
              <a:spcAft>
                <a:spcPct val="35000"/>
              </a:spcAft>
              <a:defRPr/>
            </a:pPr>
            <a:endParaRPr lang="en-US" sz="1200" dirty="0" smtClean="0">
              <a:latin typeface="Arial Narrow" panose="020B0606020202030204" pitchFamily="34" charset="0"/>
            </a:endParaRPr>
          </a:p>
        </p:txBody>
      </p:sp>
      <p:pic>
        <p:nvPicPr>
          <p:cNvPr id="7" name="Picture 3"/>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5439603" y="1417638"/>
            <a:ext cx="790575" cy="792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939800" y="395288"/>
            <a:ext cx="7456488" cy="758825"/>
          </a:xfrm>
        </p:spPr>
        <p:txBody>
          <a:bodyPr/>
          <a:lstStyle/>
          <a:p>
            <a:r>
              <a:rPr lang="en-US" altLang="en-US" sz="2000" b="1" dirty="0" smtClean="0">
                <a:latin typeface="Arial Narrow" panose="020B0606020202030204" pitchFamily="34" charset="0"/>
              </a:rPr>
              <a:t>GOVERNANCE AND ADMINISTRATION</a:t>
            </a:r>
            <a:endParaRPr lang="en-ZA" altLang="en-US" sz="2000" b="1" dirty="0" smtClean="0">
              <a:latin typeface="Arial Narrow" panose="020B0606020202030204" pitchFamily="34" charset="0"/>
            </a:endParaRPr>
          </a:p>
        </p:txBody>
      </p:sp>
      <p:sp>
        <p:nvSpPr>
          <p:cNvPr id="23555" name="Slide Number Placeholder 4"/>
          <p:cNvSpPr>
            <a:spLocks noGrp="1"/>
          </p:cNvSpPr>
          <p:nvPr>
            <p:ph type="sldNum" sz="quarter" idx="12"/>
          </p:nvPr>
        </p:nvSpPr>
        <p:spPr bwMode="auto">
          <a:xfrm>
            <a:off x="6824663" y="64563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18</a:t>
            </a:r>
          </a:p>
        </p:txBody>
      </p:sp>
      <p:sp>
        <p:nvSpPr>
          <p:cNvPr id="10" name="Freeform 9"/>
          <p:cNvSpPr/>
          <p:nvPr/>
        </p:nvSpPr>
        <p:spPr>
          <a:xfrm>
            <a:off x="349856" y="1493657"/>
            <a:ext cx="8317066" cy="4756068"/>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 name="connsiteX0" fmla="*/ 3457587 w 3457587"/>
              <a:gd name="connsiteY0" fmla="*/ 747377 h 747377"/>
              <a:gd name="connsiteX1" fmla="*/ 15267 w 3457587"/>
              <a:gd name="connsiteY1" fmla="*/ 747377 h 747377"/>
              <a:gd name="connsiteX2" fmla="*/ 0 w 3457587"/>
              <a:gd name="connsiteY2" fmla="*/ 345495 h 747377"/>
              <a:gd name="connsiteX3" fmla="*/ 15267 w 3457587"/>
              <a:gd name="connsiteY3" fmla="*/ 0 h 747377"/>
              <a:gd name="connsiteX4" fmla="*/ 3457587 w 3457587"/>
              <a:gd name="connsiteY4" fmla="*/ 0 h 747377"/>
              <a:gd name="connsiteX5" fmla="*/ 3457587 w 3457587"/>
              <a:gd name="connsiteY5" fmla="*/ 747377 h 747377"/>
              <a:gd name="connsiteX0" fmla="*/ 3442320 w 3442320"/>
              <a:gd name="connsiteY0" fmla="*/ 747377 h 747377"/>
              <a:gd name="connsiteX1" fmla="*/ 0 w 3442320"/>
              <a:gd name="connsiteY1" fmla="*/ 747377 h 747377"/>
              <a:gd name="connsiteX2" fmla="*/ 4213 w 3442320"/>
              <a:gd name="connsiteY2" fmla="*/ 342362 h 747377"/>
              <a:gd name="connsiteX3" fmla="*/ 0 w 3442320"/>
              <a:gd name="connsiteY3" fmla="*/ 0 h 747377"/>
              <a:gd name="connsiteX4" fmla="*/ 3442320 w 3442320"/>
              <a:gd name="connsiteY4" fmla="*/ 0 h 747377"/>
              <a:gd name="connsiteX5" fmla="*/ 3442320 w 3442320"/>
              <a:gd name="connsiteY5" fmla="*/ 747377 h 747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42320" h="747377">
                <a:moveTo>
                  <a:pt x="3442320" y="747377"/>
                </a:moveTo>
                <a:lnTo>
                  <a:pt x="0" y="747377"/>
                </a:lnTo>
                <a:cubicBezTo>
                  <a:pt x="1404" y="612372"/>
                  <a:pt x="2809" y="477367"/>
                  <a:pt x="4213" y="342362"/>
                </a:cubicBezTo>
                <a:cubicBezTo>
                  <a:pt x="2809" y="228241"/>
                  <a:pt x="1404" y="114121"/>
                  <a:pt x="0" y="0"/>
                </a:cubicBezTo>
                <a:lnTo>
                  <a:pt x="3442320" y="0"/>
                </a:lnTo>
                <a:lnTo>
                  <a:pt x="3442320" y="747377"/>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411818" tIns="40006" rIns="74676" bIns="40005" spcCol="1270" anchor="ctr"/>
          <a:lstStyle/>
          <a:p>
            <a:pPr marL="457200" lvl="3" algn="ctr" defTabSz="466725">
              <a:lnSpc>
                <a:spcPct val="90000"/>
              </a:lnSpc>
              <a:spcAft>
                <a:spcPct val="35000"/>
              </a:spcAft>
              <a:defRPr/>
            </a:pPr>
            <a:endParaRPr lang="en-US" sz="1200" b="1" dirty="0" smtClean="0">
              <a:latin typeface="Arial Narrow" panose="020B0606020202030204" pitchFamily="34" charset="0"/>
            </a:endParaRPr>
          </a:p>
          <a:p>
            <a:pPr marL="457200" lvl="3" algn="ctr" defTabSz="466725">
              <a:lnSpc>
                <a:spcPct val="90000"/>
              </a:lnSpc>
              <a:spcAft>
                <a:spcPct val="35000"/>
              </a:spcAft>
              <a:defRPr/>
            </a:pPr>
            <a:endParaRPr lang="en-US" sz="1200" b="1" dirty="0">
              <a:latin typeface="Arial Narrow" panose="020B0606020202030204" pitchFamily="34" charset="0"/>
            </a:endParaRPr>
          </a:p>
          <a:p>
            <a:pPr marL="457200" lvl="3" algn="ctr" defTabSz="466725">
              <a:lnSpc>
                <a:spcPct val="90000"/>
              </a:lnSpc>
              <a:spcAft>
                <a:spcPct val="35000"/>
              </a:spcAft>
              <a:defRPr/>
            </a:pPr>
            <a:endParaRPr lang="en-US" sz="1200" b="1" dirty="0" smtClean="0">
              <a:latin typeface="Arial Narrow" panose="020B0606020202030204" pitchFamily="34" charset="0"/>
            </a:endParaRPr>
          </a:p>
          <a:p>
            <a:pPr marL="457200" lvl="3" algn="ctr" defTabSz="466725">
              <a:lnSpc>
                <a:spcPct val="90000"/>
              </a:lnSpc>
              <a:spcAft>
                <a:spcPct val="35000"/>
              </a:spcAft>
              <a:defRPr/>
            </a:pPr>
            <a:endParaRPr lang="en-US" sz="1200" b="1" dirty="0">
              <a:latin typeface="Arial Narrow" panose="020B0606020202030204" pitchFamily="34" charset="0"/>
            </a:endParaRPr>
          </a:p>
          <a:p>
            <a:pPr marL="457200" lvl="3" algn="ctr" defTabSz="466725">
              <a:lnSpc>
                <a:spcPct val="90000"/>
              </a:lnSpc>
              <a:spcAft>
                <a:spcPct val="35000"/>
              </a:spcAft>
              <a:defRPr/>
            </a:pPr>
            <a:endParaRPr lang="en-US" sz="1200" b="1" dirty="0" smtClean="0">
              <a:latin typeface="Arial Narrow" panose="020B0606020202030204" pitchFamily="34" charset="0"/>
            </a:endParaRPr>
          </a:p>
          <a:p>
            <a:pPr marL="457200" lvl="3" algn="ctr" defTabSz="466725">
              <a:lnSpc>
                <a:spcPct val="90000"/>
              </a:lnSpc>
              <a:spcAft>
                <a:spcPct val="35000"/>
              </a:spcAft>
              <a:defRPr/>
            </a:pPr>
            <a:r>
              <a:rPr lang="en-US" sz="1200" b="1" dirty="0" smtClean="0">
                <a:latin typeface="Arial Narrow" panose="020B0606020202030204" pitchFamily="34" charset="0"/>
              </a:rPr>
              <a:t>PRIORITY 5 </a:t>
            </a:r>
            <a:r>
              <a:rPr lang="en-US" sz="1200" dirty="0" smtClean="0">
                <a:latin typeface="Arial Narrow" panose="020B0606020202030204" pitchFamily="34" charset="0"/>
              </a:rPr>
              <a:t>contributes towards </a:t>
            </a:r>
            <a:r>
              <a:rPr lang="en-ZA" altLang="en-US" sz="1200" b="1" dirty="0" smtClean="0">
                <a:solidFill>
                  <a:srgbClr val="000000"/>
                </a:solidFill>
                <a:latin typeface="Arial Narrow" panose="020B0606020202030204" pitchFamily="34" charset="0"/>
                <a:cs typeface="Times New Roman" panose="02020603050405020304" pitchFamily="18" charset="0"/>
              </a:rPr>
              <a:t>Outcome 12: An efficient, effective and development-oriented public service.</a:t>
            </a:r>
          </a:p>
          <a:p>
            <a:pPr marL="457200" lvl="3" algn="ctr" defTabSz="466725">
              <a:lnSpc>
                <a:spcPct val="90000"/>
              </a:lnSpc>
              <a:spcAft>
                <a:spcPct val="35000"/>
              </a:spcAft>
              <a:defRPr/>
            </a:pPr>
            <a:endParaRPr lang="en-ZA" altLang="en-US" sz="1200" b="1" dirty="0" smtClean="0">
              <a:solidFill>
                <a:srgbClr val="000000"/>
              </a:solidFill>
              <a:latin typeface="Arial Narrow" panose="020B0606020202030204" pitchFamily="34" charset="0"/>
              <a:cs typeface="Times New Roman" panose="02020603050405020304" pitchFamily="18" charset="0"/>
            </a:endParaRPr>
          </a:p>
          <a:p>
            <a:pPr marL="457200" lvl="3" algn="ctr" defTabSz="466725">
              <a:lnSpc>
                <a:spcPct val="90000"/>
              </a:lnSpc>
              <a:spcAft>
                <a:spcPct val="35000"/>
              </a:spcAft>
              <a:defRPr/>
            </a:pPr>
            <a:r>
              <a:rPr lang="en-US" sz="1200" dirty="0" smtClean="0">
                <a:solidFill>
                  <a:schemeClr val="tx1"/>
                </a:solidFill>
                <a:latin typeface="Arial Narrow" panose="020B0606020202030204" pitchFamily="34" charset="0"/>
              </a:rPr>
              <a:t>The CCMA Risk Maturity Level is at </a:t>
            </a:r>
            <a:r>
              <a:rPr lang="en-US" sz="1200" b="1" dirty="0" smtClean="0">
                <a:solidFill>
                  <a:schemeClr val="tx1"/>
                </a:solidFill>
                <a:latin typeface="Arial Narrow" panose="020B0606020202030204" pitchFamily="34" charset="0"/>
              </a:rPr>
              <a:t>5.00</a:t>
            </a:r>
            <a:r>
              <a:rPr lang="en-US" sz="1200" b="1" dirty="0" smtClean="0">
                <a:solidFill>
                  <a:srgbClr val="FF0000"/>
                </a:solidFill>
                <a:latin typeface="Arial Narrow" panose="020B0606020202030204" pitchFamily="34" charset="0"/>
              </a:rPr>
              <a:t>.</a:t>
            </a:r>
            <a:r>
              <a:rPr lang="en-US" sz="1200" dirty="0" smtClean="0">
                <a:solidFill>
                  <a:srgbClr val="FF0000"/>
                </a:solidFill>
                <a:latin typeface="Arial Narrow" panose="020B0606020202030204" pitchFamily="34" charset="0"/>
              </a:rPr>
              <a:t> </a:t>
            </a:r>
          </a:p>
          <a:p>
            <a:pPr marL="457200" lvl="3" algn="ctr" defTabSz="466725">
              <a:lnSpc>
                <a:spcPct val="90000"/>
              </a:lnSpc>
              <a:spcAft>
                <a:spcPct val="35000"/>
              </a:spcAft>
              <a:defRPr/>
            </a:pPr>
            <a:endParaRPr lang="en-US" sz="1200" dirty="0" smtClean="0">
              <a:solidFill>
                <a:srgbClr val="FF0000"/>
              </a:solidFill>
              <a:latin typeface="Arial Narrow" panose="020B0606020202030204" pitchFamily="34" charset="0"/>
            </a:endParaRPr>
          </a:p>
          <a:p>
            <a:pPr marL="457200" lvl="3" algn="ctr" defTabSz="466725">
              <a:lnSpc>
                <a:spcPct val="90000"/>
              </a:lnSpc>
              <a:spcAft>
                <a:spcPct val="35000"/>
              </a:spcAft>
              <a:defRPr/>
            </a:pPr>
            <a:r>
              <a:rPr lang="en-US" sz="1200" dirty="0" smtClean="0">
                <a:solidFill>
                  <a:schemeClr val="tx1"/>
                </a:solidFill>
                <a:latin typeface="Arial Narrow" panose="020B0606020202030204" pitchFamily="34" charset="0"/>
              </a:rPr>
              <a:t>The CCMA Compliance Maturity Level is at a managed level of </a:t>
            </a:r>
            <a:r>
              <a:rPr lang="en-US" sz="1200" b="1" dirty="0" smtClean="0">
                <a:solidFill>
                  <a:schemeClr val="tx1"/>
                </a:solidFill>
                <a:latin typeface="Arial Narrow" panose="020B0606020202030204" pitchFamily="34" charset="0"/>
              </a:rPr>
              <a:t>4.00.</a:t>
            </a:r>
          </a:p>
          <a:p>
            <a:pPr marL="457200" lvl="3" algn="ctr" defTabSz="466725">
              <a:lnSpc>
                <a:spcPct val="90000"/>
              </a:lnSpc>
              <a:spcAft>
                <a:spcPct val="35000"/>
              </a:spcAft>
              <a:defRPr/>
            </a:pPr>
            <a:endParaRPr lang="en-US" sz="1200" b="1" dirty="0" smtClean="0">
              <a:solidFill>
                <a:schemeClr val="tx1"/>
              </a:solidFill>
              <a:latin typeface="Arial Narrow" panose="020B0606020202030204" pitchFamily="34" charset="0"/>
            </a:endParaRPr>
          </a:p>
          <a:p>
            <a:pPr marL="457200" lvl="3" algn="ctr" defTabSz="466725">
              <a:lnSpc>
                <a:spcPct val="90000"/>
              </a:lnSpc>
              <a:spcAft>
                <a:spcPct val="35000"/>
              </a:spcAft>
              <a:defRPr/>
            </a:pPr>
            <a:r>
              <a:rPr lang="en-US" sz="1200" dirty="0" smtClean="0">
                <a:solidFill>
                  <a:schemeClr val="tx1"/>
                </a:solidFill>
                <a:latin typeface="Arial Narrow" panose="020B0606020202030204" pitchFamily="34" charset="0"/>
              </a:rPr>
              <a:t>During the financial year under review, the CCMA developed its </a:t>
            </a:r>
            <a:r>
              <a:rPr lang="en-US" sz="1200" b="1" dirty="0" smtClean="0">
                <a:solidFill>
                  <a:schemeClr val="tx1"/>
                </a:solidFill>
                <a:latin typeface="Arial Narrow" panose="020B0606020202030204" pitchFamily="34" charset="0"/>
              </a:rPr>
              <a:t>Governance Maturity Model</a:t>
            </a:r>
            <a:r>
              <a:rPr lang="en-US" sz="1200" dirty="0" smtClean="0">
                <a:solidFill>
                  <a:schemeClr val="tx1"/>
                </a:solidFill>
                <a:latin typeface="Arial Narrow" panose="020B0606020202030204" pitchFamily="34" charset="0"/>
              </a:rPr>
              <a:t>, with the objective of assisting the CCMA reach full governance maturity whilst mitigating the risk of governance failures.</a:t>
            </a:r>
          </a:p>
          <a:p>
            <a:pPr marL="457200" lvl="3" algn="ctr" defTabSz="466725">
              <a:lnSpc>
                <a:spcPct val="90000"/>
              </a:lnSpc>
              <a:spcAft>
                <a:spcPct val="35000"/>
              </a:spcAft>
              <a:defRPr/>
            </a:pPr>
            <a:endParaRPr lang="en-US" sz="1200" dirty="0" smtClean="0">
              <a:solidFill>
                <a:schemeClr val="tx1"/>
              </a:solidFill>
              <a:latin typeface="Arial Narrow" panose="020B0606020202030204" pitchFamily="34" charset="0"/>
            </a:endParaRPr>
          </a:p>
          <a:p>
            <a:pPr marL="457200" lvl="3" algn="ctr" defTabSz="466725">
              <a:lnSpc>
                <a:spcPct val="90000"/>
              </a:lnSpc>
              <a:spcAft>
                <a:spcPct val="35000"/>
              </a:spcAft>
              <a:defRPr/>
            </a:pPr>
            <a:r>
              <a:rPr lang="en-US" sz="1200" dirty="0" smtClean="0">
                <a:solidFill>
                  <a:schemeClr val="tx1"/>
                </a:solidFill>
                <a:latin typeface="Arial Narrow" panose="020B0606020202030204" pitchFamily="34" charset="0"/>
              </a:rPr>
              <a:t>The </a:t>
            </a:r>
            <a:r>
              <a:rPr lang="en-US" sz="1200" dirty="0">
                <a:solidFill>
                  <a:schemeClr val="tx1"/>
                </a:solidFill>
                <a:latin typeface="Arial Narrow" panose="020B0606020202030204" pitchFamily="34" charset="0"/>
              </a:rPr>
              <a:t>CCMA is financially stable with cost containment measures being implemented. </a:t>
            </a:r>
          </a:p>
          <a:p>
            <a:pPr marL="457200" lvl="3" algn="ctr" defTabSz="466725">
              <a:lnSpc>
                <a:spcPct val="90000"/>
              </a:lnSpc>
              <a:spcAft>
                <a:spcPct val="35000"/>
              </a:spcAft>
              <a:defRPr/>
            </a:pPr>
            <a:endParaRPr lang="en-US" sz="1200" dirty="0" smtClean="0">
              <a:solidFill>
                <a:schemeClr val="tx1"/>
              </a:solidFill>
              <a:latin typeface="Arial Narrow" panose="020B0606020202030204" pitchFamily="34" charset="0"/>
            </a:endParaRPr>
          </a:p>
          <a:p>
            <a:pPr marL="457200" lvl="3" algn="ctr" defTabSz="466725">
              <a:lnSpc>
                <a:spcPct val="90000"/>
              </a:lnSpc>
              <a:spcAft>
                <a:spcPct val="35000"/>
              </a:spcAft>
              <a:defRPr/>
            </a:pPr>
            <a:endParaRPr lang="en-US" sz="1200" dirty="0" smtClean="0">
              <a:solidFill>
                <a:srgbClr val="FF0000"/>
              </a:solidFill>
              <a:latin typeface="Arial Narrow" panose="020B0606020202030204" pitchFamily="34" charset="0"/>
            </a:endParaRPr>
          </a:p>
          <a:p>
            <a:pPr marL="457200" lvl="3" algn="ctr" defTabSz="466725">
              <a:lnSpc>
                <a:spcPct val="90000"/>
              </a:lnSpc>
              <a:spcAft>
                <a:spcPct val="35000"/>
              </a:spcAft>
              <a:defRPr/>
            </a:pPr>
            <a:r>
              <a:rPr lang="en-GB" sz="1200" b="1" dirty="0" smtClean="0">
                <a:solidFill>
                  <a:schemeClr val="tx1"/>
                </a:solidFill>
                <a:latin typeface="Arial Narrow" panose="020B0606020202030204" pitchFamily="34" charset="0"/>
              </a:rPr>
              <a:t>382 complaints </a:t>
            </a:r>
            <a:r>
              <a:rPr lang="en-GB" sz="1200" dirty="0" smtClean="0">
                <a:solidFill>
                  <a:schemeClr val="tx1"/>
                </a:solidFill>
                <a:latin typeface="Arial Narrow" panose="020B0606020202030204" pitchFamily="34" charset="0"/>
              </a:rPr>
              <a:t>were received across all platforms for the 2018/19 financial </a:t>
            </a:r>
            <a:r>
              <a:rPr lang="en-GB" sz="1200" dirty="0" smtClean="0">
                <a:latin typeface="Arial Narrow" panose="020B0606020202030204" pitchFamily="34" charset="0"/>
              </a:rPr>
              <a:t>year. All complaints received were investigated, responded to and closed.</a:t>
            </a:r>
          </a:p>
          <a:p>
            <a:pPr marL="457200" lvl="3" algn="ctr" defTabSz="466725">
              <a:lnSpc>
                <a:spcPct val="90000"/>
              </a:lnSpc>
              <a:spcAft>
                <a:spcPct val="35000"/>
              </a:spcAft>
              <a:defRPr/>
            </a:pPr>
            <a:endParaRPr lang="en-GB" sz="1200" dirty="0" smtClean="0">
              <a:latin typeface="Arial Narrow" panose="020B0606020202030204" pitchFamily="34" charset="0"/>
            </a:endParaRPr>
          </a:p>
          <a:p>
            <a:pPr marL="457200" lvl="3" algn="ctr" defTabSz="466725">
              <a:lnSpc>
                <a:spcPct val="90000"/>
              </a:lnSpc>
              <a:spcAft>
                <a:spcPct val="35000"/>
              </a:spcAft>
              <a:defRPr/>
            </a:pPr>
            <a:r>
              <a:rPr lang="en-GB" sz="1200" dirty="0" smtClean="0">
                <a:latin typeface="Arial Narrow" panose="020B0606020202030204" pitchFamily="34" charset="0"/>
              </a:rPr>
              <a:t>From the 45 audit findings raised by the Auditor – General of South Africa (AGSA) for the 2017/18 external audit, 43 findings were closed. For the 2018/19 financial year, 16 audit findings were recorded from the AGSA external audit findings.</a:t>
            </a:r>
          </a:p>
          <a:p>
            <a:pPr marL="457200" lvl="3" algn="ctr" defTabSz="466725">
              <a:lnSpc>
                <a:spcPct val="90000"/>
              </a:lnSpc>
              <a:spcAft>
                <a:spcPct val="35000"/>
              </a:spcAft>
              <a:defRPr/>
            </a:pPr>
            <a:endParaRPr lang="en-GB" sz="1200" dirty="0" smtClean="0">
              <a:latin typeface="Arial Narrow" panose="020B0606020202030204" pitchFamily="34" charset="0"/>
            </a:endParaRPr>
          </a:p>
          <a:p>
            <a:pPr marL="457200" lvl="3" algn="ctr" defTabSz="466725">
              <a:lnSpc>
                <a:spcPct val="90000"/>
              </a:lnSpc>
              <a:spcAft>
                <a:spcPct val="35000"/>
              </a:spcAft>
              <a:defRPr/>
            </a:pPr>
            <a:r>
              <a:rPr lang="en-US" sz="1200" dirty="0" smtClean="0">
                <a:latin typeface="Arial Narrow" panose="020B0606020202030204" pitchFamily="34" charset="0"/>
              </a:rPr>
              <a:t>As per the CCMA annual Training Plan, as at March 2019, </a:t>
            </a:r>
            <a:r>
              <a:rPr lang="en-US" sz="1200" b="1" dirty="0" smtClean="0">
                <a:solidFill>
                  <a:schemeClr val="tx1"/>
                </a:solidFill>
                <a:latin typeface="Arial Narrow" panose="020B0606020202030204" pitchFamily="34" charset="0"/>
              </a:rPr>
              <a:t>60</a:t>
            </a:r>
            <a:r>
              <a:rPr lang="en-US" sz="1200" dirty="0" smtClean="0">
                <a:latin typeface="Arial Narrow" panose="020B0606020202030204" pitchFamily="34" charset="0"/>
              </a:rPr>
              <a:t> interventions have been delivered to internal staff to </a:t>
            </a:r>
            <a:r>
              <a:rPr lang="en-GB" sz="1200" dirty="0" smtClean="0">
                <a:latin typeface="Arial Narrow" panose="020B0606020202030204" pitchFamily="34" charset="0"/>
              </a:rPr>
              <a:t>capacitate the workforce for efficient and effective delivery of the CCMA mandate.</a:t>
            </a:r>
          </a:p>
          <a:p>
            <a:pPr marL="457200" lvl="3" algn="ctr" defTabSz="466725">
              <a:lnSpc>
                <a:spcPct val="90000"/>
              </a:lnSpc>
              <a:spcAft>
                <a:spcPct val="35000"/>
              </a:spcAft>
              <a:defRPr/>
            </a:pPr>
            <a:endParaRPr lang="en-GB" sz="1200" dirty="0" smtClean="0">
              <a:latin typeface="Arial Narrow" panose="020B0606020202030204" pitchFamily="34" charset="0"/>
            </a:endParaRPr>
          </a:p>
          <a:p>
            <a:pPr marL="457200" lvl="3" algn="ctr" defTabSz="466725">
              <a:lnSpc>
                <a:spcPct val="90000"/>
              </a:lnSpc>
              <a:spcAft>
                <a:spcPct val="35000"/>
              </a:spcAft>
              <a:defRPr/>
            </a:pPr>
            <a:endParaRPr lang="en-GB" sz="1200" dirty="0">
              <a:latin typeface="Arial Narrow" panose="020B0606020202030204" pitchFamily="34" charset="0"/>
            </a:endParaRPr>
          </a:p>
          <a:p>
            <a:pPr marL="457200" lvl="3" algn="ctr" defTabSz="466725">
              <a:lnSpc>
                <a:spcPct val="90000"/>
              </a:lnSpc>
              <a:spcAft>
                <a:spcPct val="35000"/>
              </a:spcAft>
              <a:defRPr/>
            </a:pPr>
            <a:endParaRPr lang="en-GB" sz="1200" dirty="0" smtClean="0">
              <a:latin typeface="Arial Narrow" panose="020B0606020202030204" pitchFamily="34" charset="0"/>
            </a:endParaRPr>
          </a:p>
          <a:p>
            <a:pPr marL="457200" lvl="3" algn="ctr" defTabSz="466725">
              <a:lnSpc>
                <a:spcPct val="90000"/>
              </a:lnSpc>
              <a:spcAft>
                <a:spcPct val="35000"/>
              </a:spcAft>
              <a:defRPr/>
            </a:pPr>
            <a:endParaRPr lang="en-GB" sz="1200" dirty="0">
              <a:latin typeface="Arial Narrow" panose="020B0606020202030204" pitchFamily="34" charset="0"/>
            </a:endParaRPr>
          </a:p>
          <a:p>
            <a:pPr marL="457200" lvl="3" algn="ctr" defTabSz="466725">
              <a:lnSpc>
                <a:spcPct val="90000"/>
              </a:lnSpc>
              <a:spcAft>
                <a:spcPct val="35000"/>
              </a:spcAft>
              <a:defRPr/>
            </a:pPr>
            <a:endParaRPr lang="en-GB" sz="1200" dirty="0" smtClean="0">
              <a:latin typeface="Arial Narrow" panose="020B0606020202030204" pitchFamily="34" charset="0"/>
            </a:endParaRPr>
          </a:p>
          <a:p>
            <a:pPr marL="457200" lvl="3" algn="ctr" defTabSz="466725">
              <a:lnSpc>
                <a:spcPct val="90000"/>
              </a:lnSpc>
              <a:spcAft>
                <a:spcPct val="35000"/>
              </a:spcAft>
              <a:defRPr/>
            </a:pPr>
            <a:endParaRPr lang="en-ZA" sz="1200" dirty="0">
              <a:latin typeface="Arial Narrow" panose="020B0606020202030204" pitchFamily="34" charset="0"/>
            </a:endParaRPr>
          </a:p>
        </p:txBody>
      </p:sp>
      <p:pic>
        <p:nvPicPr>
          <p:cNvPr id="23557" name="Content Placeholder 3"/>
          <p:cNvPicPr>
            <a:picLocks noGrp="1" noChangeAspect="1"/>
          </p:cNvPicPr>
          <p:nvPr>
            <p:ph sz="quarter" idx="1"/>
          </p:nvPr>
        </p:nvPicPr>
        <p:blipFill>
          <a:blip r:embed="rId3">
            <a:extLst>
              <a:ext uri="{28A0092B-C50C-407E-A947-70E740481C1C}">
                <a14:useLocalDpi xmlns:a14="http://schemas.microsoft.com/office/drawing/2010/main" xmlns="" val="0"/>
              </a:ext>
            </a:extLst>
          </a:blip>
          <a:srcRect/>
          <a:stretch>
            <a:fillRect/>
          </a:stretch>
        </p:blipFill>
        <p:spPr>
          <a:xfrm>
            <a:off x="349857" y="1609599"/>
            <a:ext cx="751028" cy="623887"/>
          </a:xfrm>
        </p:spPr>
      </p:pic>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xmlns="" id="{BE0D34FF-5A3A-485D-BD12-DF1463A46172}"/>
              </a:ext>
            </a:extLst>
          </p:cNvPr>
          <p:cNvGraphicFramePr>
            <a:graphicFrameLocks noChangeAspect="1"/>
          </p:cNvGraphicFramePr>
          <p:nvPr>
            <p:extLst/>
          </p:nvPr>
        </p:nvGraphicFramePr>
        <p:xfrm>
          <a:off x="1191" y="858441"/>
          <a:ext cx="1191" cy="1191"/>
        </p:xfrm>
        <a:graphic>
          <a:graphicData uri="http://schemas.openxmlformats.org/presentationml/2006/ole">
            <p:oleObj spid="_x0000_s50197" name="think-cell Slide" r:id="rId4" imgW="360" imgH="360" progId="">
              <p:embed/>
            </p:oleObj>
          </a:graphicData>
        </a:graphic>
      </p:graphicFrame>
      <p:sp>
        <p:nvSpPr>
          <p:cNvPr id="8" name="Rectangle 7" hidden="1">
            <a:extLst>
              <a:ext uri="{FF2B5EF4-FFF2-40B4-BE49-F238E27FC236}">
                <a16:creationId xmlns:a16="http://schemas.microsoft.com/office/drawing/2014/main" xmlns="" id="{A178ED28-9D40-4537-BE91-8997322EEA44}"/>
              </a:ext>
            </a:extLst>
          </p:cNvPr>
          <p:cNvSpPr/>
          <p:nvPr>
            <p:custDataLst>
              <p:tags r:id="rId2"/>
            </p:custDataLst>
          </p:nvPr>
        </p:nvSpPr>
        <p:spPr>
          <a:xfrm>
            <a:off x="0" y="857250"/>
            <a:ext cx="119063"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spcBef>
                <a:spcPct val="0"/>
              </a:spcBef>
              <a:spcAft>
                <a:spcPct val="0"/>
              </a:spcAft>
            </a:pPr>
            <a:endParaRPr lang="en-ZA" b="1" dirty="0">
              <a:latin typeface="Arial Narrow" panose="020B0606020202030204" pitchFamily="34" charset="0"/>
              <a:ea typeface="+mj-ea"/>
              <a:cs typeface="+mj-cs"/>
              <a:sym typeface="Arial Narrow" panose="020B0606020202030204" pitchFamily="34" charset="0"/>
            </a:endParaRPr>
          </a:p>
        </p:txBody>
      </p:sp>
      <p:sp>
        <p:nvSpPr>
          <p:cNvPr id="70" name="TextBox 182">
            <a:extLst>
              <a:ext uri="{FF2B5EF4-FFF2-40B4-BE49-F238E27FC236}">
                <a16:creationId xmlns:a16="http://schemas.microsoft.com/office/drawing/2014/main" xmlns="" id="{8704C3B0-CB79-4264-8E3A-96267355EBD6}"/>
              </a:ext>
            </a:extLst>
          </p:cNvPr>
          <p:cNvSpPr txBox="1"/>
          <p:nvPr/>
        </p:nvSpPr>
        <p:spPr>
          <a:xfrm>
            <a:off x="2909606" y="1439871"/>
            <a:ext cx="3488051" cy="769441"/>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gn="just">
              <a:buFont typeface="Arial" panose="020B0604020202020204" pitchFamily="34" charset="0"/>
              <a:buChar char="•"/>
            </a:pPr>
            <a:r>
              <a:rPr lang="en-US" sz="1000" dirty="0">
                <a:latin typeface="Arial Narrow" panose="020B0606020202030204" pitchFamily="34" charset="0"/>
              </a:rPr>
              <a:t>Economic Sector Intervention </a:t>
            </a:r>
          </a:p>
          <a:p>
            <a:pPr marL="171450" indent="-171450" algn="just">
              <a:buFont typeface="Arial" panose="020B0604020202020204" pitchFamily="34" charset="0"/>
              <a:buChar char="•"/>
            </a:pPr>
            <a:r>
              <a:rPr lang="en-US" sz="1000" dirty="0">
                <a:latin typeface="Arial Narrow" panose="020B0606020202030204" pitchFamily="34" charset="0"/>
              </a:rPr>
              <a:t>SMME’s Intervention </a:t>
            </a:r>
          </a:p>
          <a:p>
            <a:pPr marL="171450" indent="-171450" algn="just">
              <a:buFont typeface="Arial" panose="020B0604020202020204" pitchFamily="34" charset="0"/>
              <a:buChar char="•"/>
            </a:pPr>
            <a:r>
              <a:rPr lang="en-US" sz="1000" dirty="0">
                <a:latin typeface="Arial Narrow" panose="020B0606020202030204" pitchFamily="34" charset="0"/>
              </a:rPr>
              <a:t>Inclusive Growth Intervention </a:t>
            </a:r>
          </a:p>
          <a:p>
            <a:pPr marL="171450" indent="-171450" algn="just">
              <a:buFont typeface="Arial" panose="020B0604020202020204" pitchFamily="34" charset="0"/>
              <a:buChar char="•"/>
            </a:pPr>
            <a:r>
              <a:rPr lang="en-US" sz="1000" dirty="0">
                <a:latin typeface="Arial Narrow" panose="020B0606020202030204" pitchFamily="34" charset="0"/>
              </a:rPr>
              <a:t>Education and Skills Intervention </a:t>
            </a:r>
          </a:p>
          <a:p>
            <a:pPr marL="171450" indent="-171450" algn="just">
              <a:buFont typeface="Arial" panose="020B0604020202020204" pitchFamily="34" charset="0"/>
              <a:buChar char="•"/>
            </a:pPr>
            <a:r>
              <a:rPr lang="en-US" sz="1000" dirty="0">
                <a:latin typeface="Arial Narrow" panose="020B0606020202030204" pitchFamily="34" charset="0"/>
              </a:rPr>
              <a:t>Public and Social Inclusion Intervention </a:t>
            </a:r>
          </a:p>
        </p:txBody>
      </p:sp>
      <p:sp>
        <p:nvSpPr>
          <p:cNvPr id="71" name="TextBox 185">
            <a:extLst>
              <a:ext uri="{FF2B5EF4-FFF2-40B4-BE49-F238E27FC236}">
                <a16:creationId xmlns:a16="http://schemas.microsoft.com/office/drawing/2014/main" xmlns="" id="{59C696FE-3DB0-495A-AB35-E2949D774632}"/>
              </a:ext>
            </a:extLst>
          </p:cNvPr>
          <p:cNvSpPr txBox="1"/>
          <p:nvPr/>
        </p:nvSpPr>
        <p:spPr>
          <a:xfrm>
            <a:off x="5475157" y="2200726"/>
            <a:ext cx="2837019" cy="3354765"/>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indent="-128588" algn="just">
              <a:buFont typeface="Arial" panose="020B0604020202020204" pitchFamily="34" charset="0"/>
              <a:buChar char="•"/>
            </a:pPr>
            <a:r>
              <a:rPr lang="en-US" sz="1000" dirty="0">
                <a:latin typeface="Arial Narrow" panose="020B0606020202030204" pitchFamily="34" charset="0"/>
              </a:rPr>
              <a:t>The Training Layoff Scheme was reconstituted as the Training and Employment Retraining Scheme (TERS) in October 2018, in order to expedite the application processes through a Single Adjudication Committee to consider TERS applications. </a:t>
            </a:r>
            <a:endParaRPr lang="en-US" sz="1000" dirty="0" smtClean="0">
              <a:latin typeface="Arial Narrow" panose="020B0606020202030204" pitchFamily="34" charset="0"/>
            </a:endParaRPr>
          </a:p>
          <a:p>
            <a:pPr marL="128588" indent="-128588" algn="just">
              <a:buFont typeface="Arial" panose="020B0604020202020204" pitchFamily="34" charset="0"/>
              <a:buChar char="•"/>
            </a:pPr>
            <a:r>
              <a:rPr lang="en-US" sz="1000" dirty="0">
                <a:latin typeface="Arial Narrow" panose="020B0606020202030204" pitchFamily="34" charset="0"/>
              </a:rPr>
              <a:t>This Single Adjudication Committee has resulted in the payment of allowances within 26 </a:t>
            </a:r>
            <a:r>
              <a:rPr lang="en-US" sz="1000" dirty="0" smtClean="0">
                <a:latin typeface="Arial Narrow" panose="020B0606020202030204" pitchFamily="34" charset="0"/>
              </a:rPr>
              <a:t>days.</a:t>
            </a:r>
          </a:p>
          <a:p>
            <a:pPr marL="128588" indent="-128588" algn="just">
              <a:buFont typeface="Arial" panose="020B0604020202020204" pitchFamily="34" charset="0"/>
              <a:buChar char="•"/>
            </a:pPr>
            <a:r>
              <a:rPr lang="en-ZA" sz="1000" dirty="0" smtClean="0">
                <a:latin typeface="Arial Narrow" panose="020B0606020202030204" pitchFamily="34" charset="0"/>
                <a:ea typeface="MS Mincho"/>
                <a:cs typeface="Times New Roman" panose="02020603050405020304" pitchFamily="18" charset="0"/>
              </a:rPr>
              <a:t>The </a:t>
            </a:r>
            <a:r>
              <a:rPr lang="en-ZA" sz="1000" dirty="0">
                <a:latin typeface="Arial Narrow" panose="020B0606020202030204" pitchFamily="34" charset="0"/>
                <a:ea typeface="MS Mincho"/>
                <a:cs typeface="Times New Roman" panose="02020603050405020304" pitchFamily="18" charset="0"/>
              </a:rPr>
              <a:t>reconstitution of the TLS into the TERS has been well received by the labour market, with 27 applications received during the 2018/19 financial </a:t>
            </a:r>
            <a:r>
              <a:rPr lang="en-ZA" sz="1000" dirty="0" smtClean="0">
                <a:latin typeface="Arial Narrow" panose="020B0606020202030204" pitchFamily="34" charset="0"/>
                <a:ea typeface="MS Mincho"/>
                <a:cs typeface="Times New Roman" panose="02020603050405020304" pitchFamily="18" charset="0"/>
              </a:rPr>
              <a:t>year.</a:t>
            </a:r>
          </a:p>
          <a:p>
            <a:pPr marL="128588" indent="-128588" algn="just">
              <a:buFont typeface="Arial" panose="020B0604020202020204" pitchFamily="34" charset="0"/>
              <a:buChar char="•"/>
            </a:pPr>
            <a:r>
              <a:rPr lang="en-US" sz="1000" dirty="0" smtClean="0">
                <a:latin typeface="Arial Narrow" panose="020B0606020202030204" pitchFamily="34" charset="0"/>
              </a:rPr>
              <a:t>The </a:t>
            </a:r>
            <a:r>
              <a:rPr lang="en-US" sz="1000" dirty="0">
                <a:latin typeface="Arial Narrow" panose="020B0606020202030204" pitchFamily="34" charset="0"/>
              </a:rPr>
              <a:t>total funding allocated for the recommended applications is R24.9 million as at the end of the 2018/19 financial year</a:t>
            </a:r>
            <a:r>
              <a:rPr lang="en-US" sz="1000" dirty="0" smtClean="0">
                <a:latin typeface="Arial Narrow" panose="020B0606020202030204" pitchFamily="34" charset="0"/>
              </a:rPr>
              <a:t>.</a:t>
            </a:r>
          </a:p>
          <a:p>
            <a:pPr marL="128588" indent="-128588" algn="just">
              <a:buFont typeface="Arial" panose="020B0604020202020204" pitchFamily="34" charset="0"/>
              <a:buChar char="•"/>
            </a:pPr>
            <a:r>
              <a:rPr lang="en-ZA" sz="1000" dirty="0">
                <a:latin typeface="Arial Narrow" panose="020B0606020202030204" pitchFamily="34" charset="0"/>
                <a:ea typeface="MS Mincho"/>
                <a:cs typeface="Times New Roman" panose="02020603050405020304" pitchFamily="18" charset="0"/>
              </a:rPr>
              <a:t>With the planned TERS advocacy campaign in the 2019/20 financial year, it is anticipated that there will be greater uptake of this intervention by the labour market. </a:t>
            </a:r>
            <a:endParaRPr lang="en-ZA" sz="1000" dirty="0" smtClean="0">
              <a:latin typeface="Arial Narrow" panose="020B0606020202030204" pitchFamily="34" charset="0"/>
              <a:ea typeface="MS Mincho"/>
              <a:cs typeface="Times New Roman" panose="02020603050405020304" pitchFamily="18" charset="0"/>
            </a:endParaRPr>
          </a:p>
          <a:p>
            <a:pPr marL="128588" indent="-128588" algn="just">
              <a:buFont typeface="Arial" panose="020B0604020202020204" pitchFamily="34" charset="0"/>
              <a:buChar char="•"/>
            </a:pPr>
            <a:r>
              <a:rPr lang="en-US" sz="1000" dirty="0">
                <a:latin typeface="Arial Narrow" panose="020B0606020202030204" pitchFamily="34" charset="0"/>
              </a:rPr>
              <a:t>The CCMA is therefore of the view that the TERS has great potential to save jobs.</a:t>
            </a:r>
          </a:p>
          <a:p>
            <a:pPr algn="just"/>
            <a:endParaRPr lang="en-US" sz="1000" dirty="0" smtClean="0">
              <a:latin typeface="Arial Narrow" panose="020B0606020202030204" pitchFamily="34" charset="0"/>
            </a:endParaRPr>
          </a:p>
          <a:p>
            <a:pPr marL="128588" indent="-128588" algn="just">
              <a:buFont typeface="Arial" panose="020B0604020202020204" pitchFamily="34" charset="0"/>
              <a:buChar char="•"/>
            </a:pPr>
            <a:endParaRPr lang="en-US" sz="1000" dirty="0" smtClean="0">
              <a:latin typeface="Arial Narrow" panose="020B0606020202030204" pitchFamily="34" charset="0"/>
            </a:endParaRPr>
          </a:p>
          <a:p>
            <a:pPr marL="128588" indent="-128588">
              <a:buFont typeface="Arial" panose="020B0604020202020204" pitchFamily="34" charset="0"/>
              <a:buChar char="•"/>
            </a:pPr>
            <a:endParaRPr lang="en-US" sz="900" dirty="0" smtClean="0"/>
          </a:p>
          <a:p>
            <a:pPr marL="128588" indent="-128588">
              <a:buFont typeface="Arial" panose="020B0604020202020204" pitchFamily="34" charset="0"/>
              <a:buChar char="•"/>
            </a:pPr>
            <a:endParaRPr lang="en-US" sz="900" dirty="0" smtClean="0"/>
          </a:p>
        </p:txBody>
      </p:sp>
      <p:sp>
        <p:nvSpPr>
          <p:cNvPr id="72" name="TextBox 188">
            <a:extLst>
              <a:ext uri="{FF2B5EF4-FFF2-40B4-BE49-F238E27FC236}">
                <a16:creationId xmlns:a16="http://schemas.microsoft.com/office/drawing/2014/main" xmlns="" id="{0696BEF6-1FB4-4AB1-A87B-2BE23945719C}"/>
              </a:ext>
            </a:extLst>
          </p:cNvPr>
          <p:cNvSpPr txBox="1"/>
          <p:nvPr/>
        </p:nvSpPr>
        <p:spPr>
          <a:xfrm>
            <a:off x="2642301" y="5336897"/>
            <a:ext cx="5812403" cy="1369606"/>
          </a:xfrm>
          <a:prstGeom prst="rect">
            <a:avLst/>
          </a:prstGeom>
          <a:noFill/>
          <a:ln w="6350">
            <a:noFill/>
            <a:prstDash val="dash"/>
          </a:ln>
        </p:spPr>
        <p:txBody>
          <a:bodyPr wrap="square" lIns="0" tIns="0" rIns="0" bIns="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8588" indent="-128588" algn="just">
              <a:buFont typeface="Arial" panose="020B0604020202020204" pitchFamily="34" charset="0"/>
              <a:buChar char="•"/>
            </a:pPr>
            <a:r>
              <a:rPr lang="en-US" sz="1000" dirty="0" smtClean="0">
                <a:latin typeface="Arial Narrow" panose="020B0606020202030204" pitchFamily="34" charset="0"/>
              </a:rPr>
              <a:t>Approximately 60</a:t>
            </a:r>
            <a:r>
              <a:rPr lang="en-US" sz="1000" dirty="0">
                <a:latin typeface="Arial Narrow" panose="020B0606020202030204" pitchFamily="34" charset="0"/>
              </a:rPr>
              <a:t>% of </a:t>
            </a:r>
            <a:r>
              <a:rPr lang="en-US" sz="1000" dirty="0" smtClean="0">
                <a:latin typeface="Arial Narrow" panose="020B0606020202030204" pitchFamily="34" charset="0"/>
              </a:rPr>
              <a:t>CCMA cases emanate from </a:t>
            </a:r>
            <a:r>
              <a:rPr lang="en-US" sz="1000" dirty="0">
                <a:latin typeface="Arial Narrow" panose="020B0606020202030204" pitchFamily="34" charset="0"/>
              </a:rPr>
              <a:t>SMMEs</a:t>
            </a:r>
          </a:p>
          <a:p>
            <a:pPr marL="128588" indent="-128588" algn="just">
              <a:buFont typeface="Arial" panose="020B0604020202020204" pitchFamily="34" charset="0"/>
              <a:buChar char="•"/>
            </a:pPr>
            <a:r>
              <a:rPr lang="en-US" sz="1000" dirty="0">
                <a:latin typeface="Arial Narrow" panose="020B0606020202030204" pitchFamily="34" charset="0"/>
              </a:rPr>
              <a:t>Focus </a:t>
            </a:r>
            <a:r>
              <a:rPr lang="en-US" sz="1000" dirty="0" smtClean="0">
                <a:latin typeface="Arial Narrow" panose="020B0606020202030204" pitchFamily="34" charset="0"/>
              </a:rPr>
              <a:t>is also on </a:t>
            </a:r>
            <a:r>
              <a:rPr lang="en-US" sz="1000" dirty="0">
                <a:latin typeface="Arial Narrow" panose="020B0606020202030204" pitchFamily="34" charset="0"/>
              </a:rPr>
              <a:t>informal sector</a:t>
            </a:r>
          </a:p>
          <a:p>
            <a:pPr marL="128588" indent="-128588" algn="just">
              <a:buFont typeface="Arial" panose="020B0604020202020204" pitchFamily="34" charset="0"/>
              <a:buChar char="•"/>
            </a:pPr>
            <a:r>
              <a:rPr lang="en-US" sz="1000" dirty="0">
                <a:latin typeface="Arial Narrow" panose="020B0606020202030204" pitchFamily="34" charset="0"/>
              </a:rPr>
              <a:t>BUSA and CCMA </a:t>
            </a:r>
            <a:r>
              <a:rPr lang="en-US" sz="1000" dirty="0" smtClean="0">
                <a:latin typeface="Arial Narrow" panose="020B0606020202030204" pitchFamily="34" charset="0"/>
              </a:rPr>
              <a:t>have developed </a:t>
            </a:r>
            <a:r>
              <a:rPr lang="en-US" sz="1000" dirty="0">
                <a:latin typeface="Arial Narrow" panose="020B0606020202030204" pitchFamily="34" charset="0"/>
              </a:rPr>
              <a:t>a self-service, web-based tool for SMMEs with the purpose of:</a:t>
            </a:r>
          </a:p>
          <a:p>
            <a:pPr marL="471488" lvl="1" indent="-128588" algn="just">
              <a:buFont typeface="Arial" panose="020B0604020202020204" pitchFamily="34" charset="0"/>
              <a:buChar char="•"/>
            </a:pPr>
            <a:r>
              <a:rPr lang="en-US" sz="1000" dirty="0">
                <a:latin typeface="Arial Narrow" panose="020B0606020202030204" pitchFamily="34" charset="0"/>
              </a:rPr>
              <a:t>Improving employer and worker understanding and compliance</a:t>
            </a:r>
          </a:p>
          <a:p>
            <a:pPr marL="471488" lvl="1" indent="-128588" algn="just">
              <a:buFont typeface="Arial" panose="020B0604020202020204" pitchFamily="34" charset="0"/>
              <a:buChar char="•"/>
            </a:pPr>
            <a:r>
              <a:rPr lang="en-US" sz="1000" dirty="0">
                <a:latin typeface="Arial Narrow" panose="020B0606020202030204" pitchFamily="34" charset="0"/>
              </a:rPr>
              <a:t>Reducing red-tape and the associated costs</a:t>
            </a:r>
          </a:p>
          <a:p>
            <a:pPr marL="471488" lvl="1" indent="-128588" algn="just">
              <a:buFont typeface="Arial" panose="020B0604020202020204" pitchFamily="34" charset="0"/>
              <a:buChar char="•"/>
            </a:pPr>
            <a:r>
              <a:rPr lang="en-US" sz="1000" dirty="0">
                <a:latin typeface="Arial Narrow" panose="020B0606020202030204" pitchFamily="34" charset="0"/>
              </a:rPr>
              <a:t>Contributing to the workplace stability and certainty in the SMME </a:t>
            </a:r>
            <a:r>
              <a:rPr lang="en-US" sz="1000" dirty="0" smtClean="0">
                <a:latin typeface="Arial Narrow" panose="020B0606020202030204" pitchFamily="34" charset="0"/>
              </a:rPr>
              <a:t>workplaces</a:t>
            </a:r>
          </a:p>
          <a:p>
            <a:pPr marL="471488" lvl="1" indent="-128588" algn="just">
              <a:buFont typeface="Arial" panose="020B0604020202020204" pitchFamily="34" charset="0"/>
              <a:buChar char="•"/>
            </a:pPr>
            <a:r>
              <a:rPr lang="en-US" sz="1000" dirty="0">
                <a:latin typeface="Arial Narrow" panose="020B0606020202030204" pitchFamily="34" charset="0"/>
              </a:rPr>
              <a:t>Small businesses can </a:t>
            </a:r>
            <a:r>
              <a:rPr lang="en-US" sz="1000" dirty="0" err="1">
                <a:latin typeface="Arial Narrow" panose="020B0606020202030204" pitchFamily="34" charset="0"/>
              </a:rPr>
              <a:t>utilise</a:t>
            </a:r>
            <a:r>
              <a:rPr lang="en-US" sz="1000" dirty="0">
                <a:latin typeface="Arial Narrow" panose="020B0606020202030204" pitchFamily="34" charset="0"/>
              </a:rPr>
              <a:t> the user-friendly CCMA/BUSA </a:t>
            </a:r>
            <a:r>
              <a:rPr lang="en-US" sz="1000" dirty="0" err="1">
                <a:latin typeface="Arial Narrow" panose="020B0606020202030204" pitchFamily="34" charset="0"/>
              </a:rPr>
              <a:t>WebTool</a:t>
            </a:r>
            <a:r>
              <a:rPr lang="en-US" sz="1000" dirty="0">
                <a:latin typeface="Arial Narrow" panose="020B0606020202030204" pitchFamily="34" charset="0"/>
              </a:rPr>
              <a:t> to source information about </a:t>
            </a:r>
            <a:r>
              <a:rPr lang="en-US" sz="1000" dirty="0" err="1">
                <a:latin typeface="Arial Narrow" panose="020B0606020202030204" pitchFamily="34" charset="0"/>
              </a:rPr>
              <a:t>labour</a:t>
            </a:r>
            <a:r>
              <a:rPr lang="en-US" sz="1000" dirty="0">
                <a:latin typeface="Arial Narrow" panose="020B0606020202030204" pitchFamily="34" charset="0"/>
              </a:rPr>
              <a:t> relations and how to recruit, contract and manage employees. </a:t>
            </a:r>
          </a:p>
          <a:p>
            <a:pPr algn="just"/>
            <a:endParaRPr lang="en-US" sz="900" dirty="0">
              <a:latin typeface="Arial Narrow" panose="020B0606020202030204" pitchFamily="34" charset="0"/>
            </a:endParaRPr>
          </a:p>
        </p:txBody>
      </p:sp>
      <p:grpSp>
        <p:nvGrpSpPr>
          <p:cNvPr id="73" name="Group 72">
            <a:extLst>
              <a:ext uri="{FF2B5EF4-FFF2-40B4-BE49-F238E27FC236}">
                <a16:creationId xmlns:a16="http://schemas.microsoft.com/office/drawing/2014/main" xmlns="" id="{21C49FD4-9A40-446A-906F-642E6FBF2A08}"/>
              </a:ext>
            </a:extLst>
          </p:cNvPr>
          <p:cNvGrpSpPr/>
          <p:nvPr/>
        </p:nvGrpSpPr>
        <p:grpSpPr>
          <a:xfrm>
            <a:off x="212236" y="2014715"/>
            <a:ext cx="3986053" cy="3350156"/>
            <a:chOff x="1966751" y="1972356"/>
            <a:chExt cx="4771784" cy="4281970"/>
          </a:xfrm>
        </p:grpSpPr>
        <p:cxnSp>
          <p:nvCxnSpPr>
            <p:cNvPr id="75" name="Straight Connector 74">
              <a:extLst>
                <a:ext uri="{FF2B5EF4-FFF2-40B4-BE49-F238E27FC236}">
                  <a16:creationId xmlns:a16="http://schemas.microsoft.com/office/drawing/2014/main" xmlns="" id="{9A940982-F7CC-4E3D-B32B-AE2BF39CA516}"/>
                </a:ext>
              </a:extLst>
            </p:cNvPr>
            <p:cNvCxnSpPr/>
            <p:nvPr/>
          </p:nvCxnSpPr>
          <p:spPr>
            <a:xfrm>
              <a:off x="4619480" y="5928220"/>
              <a:ext cx="2119055" cy="1"/>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xmlns="" id="{7055D41E-14E5-4AC6-8E7C-C9CC0605D809}"/>
                </a:ext>
              </a:extLst>
            </p:cNvPr>
            <p:cNvCxnSpPr/>
            <p:nvPr/>
          </p:nvCxnSpPr>
          <p:spPr>
            <a:xfrm>
              <a:off x="5715033" y="4512834"/>
              <a:ext cx="1023502" cy="1"/>
            </a:xfrm>
            <a:prstGeom prst="line">
              <a:avLst/>
            </a:prstGeom>
            <a:ln>
              <a:solidFill>
                <a:schemeClr val="bg1">
                  <a:lumMod val="7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xmlns="" id="{E7B2CAAD-5199-4F84-AB43-D741A29B6AAC}"/>
                </a:ext>
              </a:extLst>
            </p:cNvPr>
            <p:cNvCxnSpPr/>
            <p:nvPr/>
          </p:nvCxnSpPr>
          <p:spPr>
            <a:xfrm>
              <a:off x="5769427" y="3097447"/>
              <a:ext cx="969108" cy="1"/>
            </a:xfrm>
            <a:prstGeom prst="line">
              <a:avLst/>
            </a:prstGeom>
            <a:solidFill>
              <a:schemeClr val="accent3">
                <a:lumMod val="50000"/>
                <a:lumOff val="50000"/>
              </a:schemeClr>
            </a:solidFill>
            <a:ln>
              <a:solidFill>
                <a:schemeClr val="accent3">
                  <a:lumMod val="75000"/>
                  <a:lumOff val="25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8" name="Oval 77">
              <a:extLst>
                <a:ext uri="{FF2B5EF4-FFF2-40B4-BE49-F238E27FC236}">
                  <a16:creationId xmlns:a16="http://schemas.microsoft.com/office/drawing/2014/main" xmlns="" id="{7779F54C-EC59-42D2-8E85-392799910A18}"/>
                </a:ext>
              </a:extLst>
            </p:cNvPr>
            <p:cNvSpPr>
              <a:spLocks noChangeArrowheads="1"/>
            </p:cNvSpPr>
            <p:nvPr/>
          </p:nvSpPr>
          <p:spPr bwMode="auto">
            <a:xfrm>
              <a:off x="1966751" y="2189756"/>
              <a:ext cx="3686160" cy="3686158"/>
            </a:xfrm>
            <a:prstGeom prst="ellipse">
              <a:avLst/>
            </a:prstGeom>
            <a:solidFill>
              <a:schemeClr val="bg1">
                <a:lumMod val="95000"/>
              </a:schemeClr>
            </a:solidFill>
            <a:ln w="3175" cap="flat">
              <a:noFill/>
              <a:prstDash val="solid"/>
              <a:miter lim="800000"/>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79" name="Freeform 12">
              <a:extLst>
                <a:ext uri="{FF2B5EF4-FFF2-40B4-BE49-F238E27FC236}">
                  <a16:creationId xmlns:a16="http://schemas.microsoft.com/office/drawing/2014/main" xmlns="" id="{2167E9EE-EA9C-4337-BDC7-D47DC6C81D09}"/>
                </a:ext>
              </a:extLst>
            </p:cNvPr>
            <p:cNvSpPr>
              <a:spLocks/>
            </p:cNvSpPr>
            <p:nvPr/>
          </p:nvSpPr>
          <p:spPr bwMode="auto">
            <a:xfrm>
              <a:off x="3768532" y="4715706"/>
              <a:ext cx="1411844" cy="1538620"/>
            </a:xfrm>
            <a:custGeom>
              <a:avLst/>
              <a:gdLst>
                <a:gd name="T0" fmla="*/ 0 w 310"/>
                <a:gd name="T1" fmla="*/ 28 h 338"/>
                <a:gd name="T2" fmla="*/ 1 w 310"/>
                <a:gd name="T3" fmla="*/ 328 h 338"/>
                <a:gd name="T4" fmla="*/ 310 w 310"/>
                <a:gd name="T5" fmla="*/ 215 h 338"/>
                <a:gd name="T6" fmla="*/ 273 w 310"/>
                <a:gd name="T7" fmla="*/ 96 h 338"/>
                <a:gd name="T8" fmla="*/ 175 w 310"/>
                <a:gd name="T9" fmla="*/ 20 h 338"/>
                <a:gd name="T10" fmla="*/ 105 w 310"/>
                <a:gd name="T11" fmla="*/ 0 h 338"/>
                <a:gd name="T12" fmla="*/ 0 w 310"/>
                <a:gd name="T13" fmla="*/ 28 h 338"/>
              </a:gdLst>
              <a:ahLst/>
              <a:cxnLst>
                <a:cxn ang="0">
                  <a:pos x="T0" y="T1"/>
                </a:cxn>
                <a:cxn ang="0">
                  <a:pos x="T2" y="T3"/>
                </a:cxn>
                <a:cxn ang="0">
                  <a:pos x="T4" y="T5"/>
                </a:cxn>
                <a:cxn ang="0">
                  <a:pos x="T6" y="T7"/>
                </a:cxn>
                <a:cxn ang="0">
                  <a:pos x="T8" y="T9"/>
                </a:cxn>
                <a:cxn ang="0">
                  <a:pos x="T10" y="T11"/>
                </a:cxn>
                <a:cxn ang="0">
                  <a:pos x="T12" y="T13"/>
                </a:cxn>
              </a:cxnLst>
              <a:rect l="0" t="0" r="r" b="b"/>
              <a:pathLst>
                <a:path w="310" h="338">
                  <a:moveTo>
                    <a:pt x="0" y="28"/>
                  </a:moveTo>
                  <a:cubicBezTo>
                    <a:pt x="1" y="328"/>
                    <a:pt x="1" y="328"/>
                    <a:pt x="1" y="328"/>
                  </a:cubicBezTo>
                  <a:cubicBezTo>
                    <a:pt x="1" y="328"/>
                    <a:pt x="174" y="338"/>
                    <a:pt x="310" y="215"/>
                  </a:cubicBezTo>
                  <a:cubicBezTo>
                    <a:pt x="273" y="96"/>
                    <a:pt x="273" y="96"/>
                    <a:pt x="273" y="96"/>
                  </a:cubicBezTo>
                  <a:cubicBezTo>
                    <a:pt x="175" y="20"/>
                    <a:pt x="175" y="20"/>
                    <a:pt x="175" y="20"/>
                  </a:cubicBezTo>
                  <a:cubicBezTo>
                    <a:pt x="105" y="0"/>
                    <a:pt x="105" y="0"/>
                    <a:pt x="105" y="0"/>
                  </a:cubicBezTo>
                  <a:lnTo>
                    <a:pt x="0" y="28"/>
                  </a:lnTo>
                  <a:close/>
                </a:path>
              </a:pathLst>
            </a:custGeom>
            <a:solidFill>
              <a:schemeClr val="accent2"/>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80" name="Freeform 13">
              <a:extLst>
                <a:ext uri="{FF2B5EF4-FFF2-40B4-BE49-F238E27FC236}">
                  <a16:creationId xmlns:a16="http://schemas.microsoft.com/office/drawing/2014/main" xmlns="" id="{8CF29F26-10F4-48DA-AC84-9BFDC2B131A9}"/>
                </a:ext>
              </a:extLst>
            </p:cNvPr>
            <p:cNvSpPr>
              <a:spLocks/>
            </p:cNvSpPr>
            <p:nvPr/>
          </p:nvSpPr>
          <p:spPr bwMode="auto">
            <a:xfrm>
              <a:off x="4246830" y="4041479"/>
              <a:ext cx="1811386" cy="1774888"/>
            </a:xfrm>
            <a:custGeom>
              <a:avLst/>
              <a:gdLst>
                <a:gd name="T0" fmla="*/ 231 w 398"/>
                <a:gd name="T1" fmla="*/ 390 h 390"/>
                <a:gd name="T2" fmla="*/ 0 w 398"/>
                <a:gd name="T3" fmla="*/ 148 h 390"/>
                <a:gd name="T4" fmla="*/ 80 w 398"/>
                <a:gd name="T5" fmla="*/ 28 h 390"/>
                <a:gd name="T6" fmla="*/ 398 w 398"/>
                <a:gd name="T7" fmla="*/ 0 h 390"/>
                <a:gd name="T8" fmla="*/ 396 w 398"/>
                <a:gd name="T9" fmla="*/ 27 h 390"/>
                <a:gd name="T10" fmla="*/ 231 w 398"/>
                <a:gd name="T11" fmla="*/ 390 h 390"/>
              </a:gdLst>
              <a:ahLst/>
              <a:cxnLst>
                <a:cxn ang="0">
                  <a:pos x="T0" y="T1"/>
                </a:cxn>
                <a:cxn ang="0">
                  <a:pos x="T2" y="T3"/>
                </a:cxn>
                <a:cxn ang="0">
                  <a:pos x="T4" y="T5"/>
                </a:cxn>
                <a:cxn ang="0">
                  <a:pos x="T6" y="T7"/>
                </a:cxn>
                <a:cxn ang="0">
                  <a:pos x="T8" y="T9"/>
                </a:cxn>
                <a:cxn ang="0">
                  <a:pos x="T10" y="T11"/>
                </a:cxn>
              </a:cxnLst>
              <a:rect l="0" t="0" r="r" b="b"/>
              <a:pathLst>
                <a:path w="398" h="390">
                  <a:moveTo>
                    <a:pt x="231" y="390"/>
                  </a:moveTo>
                  <a:cubicBezTo>
                    <a:pt x="0" y="148"/>
                    <a:pt x="0" y="148"/>
                    <a:pt x="0" y="148"/>
                  </a:cubicBezTo>
                  <a:cubicBezTo>
                    <a:pt x="80" y="28"/>
                    <a:pt x="80" y="28"/>
                    <a:pt x="80" y="28"/>
                  </a:cubicBezTo>
                  <a:cubicBezTo>
                    <a:pt x="398" y="0"/>
                    <a:pt x="398" y="0"/>
                    <a:pt x="398" y="0"/>
                  </a:cubicBezTo>
                  <a:cubicBezTo>
                    <a:pt x="396" y="27"/>
                    <a:pt x="396" y="27"/>
                    <a:pt x="396" y="27"/>
                  </a:cubicBezTo>
                  <a:cubicBezTo>
                    <a:pt x="396" y="27"/>
                    <a:pt x="388" y="250"/>
                    <a:pt x="231" y="390"/>
                  </a:cubicBezTo>
                  <a:close/>
                </a:path>
              </a:pathLst>
            </a:custGeom>
            <a:solidFill>
              <a:schemeClr val="bg1">
                <a:lumMod val="75000"/>
              </a:schemeClr>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81" name="Freeform 14">
              <a:extLst>
                <a:ext uri="{FF2B5EF4-FFF2-40B4-BE49-F238E27FC236}">
                  <a16:creationId xmlns:a16="http://schemas.microsoft.com/office/drawing/2014/main" xmlns="" id="{8995DC8F-DE55-4F36-BA57-393B7B1E954C}"/>
                </a:ext>
              </a:extLst>
            </p:cNvPr>
            <p:cNvSpPr>
              <a:spLocks/>
            </p:cNvSpPr>
            <p:nvPr/>
          </p:nvSpPr>
          <p:spPr bwMode="auto">
            <a:xfrm>
              <a:off x="4360162" y="2303087"/>
              <a:ext cx="1840198" cy="1867090"/>
            </a:xfrm>
            <a:custGeom>
              <a:avLst/>
              <a:gdLst>
                <a:gd name="T0" fmla="*/ 403 w 404"/>
                <a:gd name="T1" fmla="*/ 409 h 410"/>
                <a:gd name="T2" fmla="*/ 55 w 404"/>
                <a:gd name="T3" fmla="*/ 410 h 410"/>
                <a:gd name="T4" fmla="*/ 0 w 404"/>
                <a:gd name="T5" fmla="*/ 256 h 410"/>
                <a:gd name="T6" fmla="*/ 222 w 404"/>
                <a:gd name="T7" fmla="*/ 0 h 410"/>
                <a:gd name="T8" fmla="*/ 244 w 404"/>
                <a:gd name="T9" fmla="*/ 17 h 410"/>
                <a:gd name="T10" fmla="*/ 403 w 404"/>
                <a:gd name="T11" fmla="*/ 409 h 410"/>
              </a:gdLst>
              <a:ahLst/>
              <a:cxnLst>
                <a:cxn ang="0">
                  <a:pos x="T0" y="T1"/>
                </a:cxn>
                <a:cxn ang="0">
                  <a:pos x="T2" y="T3"/>
                </a:cxn>
                <a:cxn ang="0">
                  <a:pos x="T4" y="T5"/>
                </a:cxn>
                <a:cxn ang="0">
                  <a:pos x="T6" y="T7"/>
                </a:cxn>
                <a:cxn ang="0">
                  <a:pos x="T8" y="T9"/>
                </a:cxn>
                <a:cxn ang="0">
                  <a:pos x="T10" y="T11"/>
                </a:cxn>
              </a:cxnLst>
              <a:rect l="0" t="0" r="r" b="b"/>
              <a:pathLst>
                <a:path w="404" h="410">
                  <a:moveTo>
                    <a:pt x="403" y="409"/>
                  </a:moveTo>
                  <a:cubicBezTo>
                    <a:pt x="55" y="410"/>
                    <a:pt x="55" y="410"/>
                    <a:pt x="55" y="410"/>
                  </a:cubicBezTo>
                  <a:cubicBezTo>
                    <a:pt x="0" y="256"/>
                    <a:pt x="0" y="256"/>
                    <a:pt x="0" y="256"/>
                  </a:cubicBezTo>
                  <a:cubicBezTo>
                    <a:pt x="222" y="0"/>
                    <a:pt x="222" y="0"/>
                    <a:pt x="222" y="0"/>
                  </a:cubicBezTo>
                  <a:cubicBezTo>
                    <a:pt x="244" y="17"/>
                    <a:pt x="244" y="17"/>
                    <a:pt x="244" y="17"/>
                  </a:cubicBezTo>
                  <a:cubicBezTo>
                    <a:pt x="244" y="17"/>
                    <a:pt x="404" y="167"/>
                    <a:pt x="403" y="409"/>
                  </a:cubicBezTo>
                  <a:close/>
                </a:path>
              </a:pathLst>
            </a:custGeom>
            <a:solidFill>
              <a:schemeClr val="accent3">
                <a:lumMod val="50000"/>
                <a:lumOff val="50000"/>
              </a:schemeClr>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grpSp>
          <p:nvGrpSpPr>
            <p:cNvPr id="83" name="Group 82">
              <a:extLst>
                <a:ext uri="{FF2B5EF4-FFF2-40B4-BE49-F238E27FC236}">
                  <a16:creationId xmlns:a16="http://schemas.microsoft.com/office/drawing/2014/main" xmlns="" id="{9296322A-84AE-4F22-BDE1-46FC5F3E3196}"/>
                </a:ext>
              </a:extLst>
            </p:cNvPr>
            <p:cNvGrpSpPr/>
            <p:nvPr/>
          </p:nvGrpSpPr>
          <p:grpSpPr>
            <a:xfrm>
              <a:off x="2844592" y="3067595"/>
              <a:ext cx="1930480" cy="1930479"/>
              <a:chOff x="1497013" y="3295650"/>
              <a:chExt cx="1595438" cy="1595437"/>
            </a:xfrm>
          </p:grpSpPr>
          <p:sp>
            <p:nvSpPr>
              <p:cNvPr id="156" name="Oval 155">
                <a:extLst>
                  <a:ext uri="{FF2B5EF4-FFF2-40B4-BE49-F238E27FC236}">
                    <a16:creationId xmlns:a16="http://schemas.microsoft.com/office/drawing/2014/main" xmlns="" id="{6D07C574-42CF-4385-9AC3-B1F65E21AF60}"/>
                  </a:ext>
                </a:extLst>
              </p:cNvPr>
              <p:cNvSpPr>
                <a:spLocks noChangeArrowheads="1"/>
              </p:cNvSpPr>
              <p:nvPr/>
            </p:nvSpPr>
            <p:spPr bwMode="auto">
              <a:xfrm>
                <a:off x="1497013" y="3295650"/>
                <a:ext cx="1595438" cy="1595437"/>
              </a:xfrm>
              <a:prstGeom prst="ellipse">
                <a:avLst/>
              </a:prstGeom>
              <a:solidFill>
                <a:schemeClr val="bg1"/>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157" name="Oval 156">
                <a:extLst>
                  <a:ext uri="{FF2B5EF4-FFF2-40B4-BE49-F238E27FC236}">
                    <a16:creationId xmlns:a16="http://schemas.microsoft.com/office/drawing/2014/main" xmlns="" id="{6CC0C46D-4E4E-4DD8-B184-0C4FC9D6AC7C}"/>
                  </a:ext>
                </a:extLst>
              </p:cNvPr>
              <p:cNvSpPr>
                <a:spLocks noChangeArrowheads="1"/>
              </p:cNvSpPr>
              <p:nvPr/>
            </p:nvSpPr>
            <p:spPr bwMode="auto">
              <a:xfrm>
                <a:off x="1625600" y="3424238"/>
                <a:ext cx="1338263" cy="1338262"/>
              </a:xfrm>
              <a:prstGeom prst="ellipse">
                <a:avLst/>
              </a:prstGeom>
              <a:solidFill>
                <a:srgbClr val="AAAAAA"/>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sp>
            <p:nvSpPr>
              <p:cNvPr id="158" name="Oval 157">
                <a:extLst>
                  <a:ext uri="{FF2B5EF4-FFF2-40B4-BE49-F238E27FC236}">
                    <a16:creationId xmlns:a16="http://schemas.microsoft.com/office/drawing/2014/main" xmlns="" id="{5A90C7AB-DF52-4798-9DD7-B96ABC0AE0C3}"/>
                  </a:ext>
                </a:extLst>
              </p:cNvPr>
              <p:cNvSpPr>
                <a:spLocks noChangeArrowheads="1"/>
              </p:cNvSpPr>
              <p:nvPr/>
            </p:nvSpPr>
            <p:spPr bwMode="auto">
              <a:xfrm>
                <a:off x="1733106" y="3531743"/>
                <a:ext cx="1123251" cy="1123251"/>
              </a:xfrm>
              <a:prstGeom prst="ellipse">
                <a:avLst/>
              </a:prstGeom>
              <a:solidFill>
                <a:schemeClr val="bg1"/>
              </a:solidFill>
              <a:ln w="3175" cap="flat">
                <a:noFill/>
                <a:prstDash val="solid"/>
                <a:miter lim="800000"/>
                <a:headEnd/>
                <a:tailEnd/>
              </a:ln>
              <a:effectLst>
                <a:outerShdw blurRad="38100" dist="25400" dir="5400000" algn="ctr" rotWithShape="0">
                  <a:srgbClr val="000000">
                    <a:alpha val="20000"/>
                  </a:srgbClr>
                </a:outerShdw>
              </a:effectLst>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900" dirty="0"/>
              </a:p>
            </p:txBody>
          </p:sp>
        </p:grpSp>
        <p:sp>
          <p:nvSpPr>
            <p:cNvPr id="143" name="TextBox 128">
              <a:extLst>
                <a:ext uri="{FF2B5EF4-FFF2-40B4-BE49-F238E27FC236}">
                  <a16:creationId xmlns:a16="http://schemas.microsoft.com/office/drawing/2014/main" xmlns="" id="{638A04FD-E6F3-4254-AEBA-167C14E57C98}"/>
                </a:ext>
              </a:extLst>
            </p:cNvPr>
            <p:cNvSpPr txBox="1"/>
            <p:nvPr/>
          </p:nvSpPr>
          <p:spPr>
            <a:xfrm>
              <a:off x="4875831" y="3443084"/>
              <a:ext cx="993205" cy="314705"/>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smtClean="0"/>
                <a:t>KEY FOCUS AREAS</a:t>
              </a:r>
              <a:endParaRPr lang="en-US" sz="800" b="1" dirty="0"/>
            </a:p>
          </p:txBody>
        </p:sp>
        <p:sp>
          <p:nvSpPr>
            <p:cNvPr id="144" name="TextBox 133">
              <a:extLst>
                <a:ext uri="{FF2B5EF4-FFF2-40B4-BE49-F238E27FC236}">
                  <a16:creationId xmlns:a16="http://schemas.microsoft.com/office/drawing/2014/main" xmlns="" id="{A8D1D662-7598-4D0D-839A-9CE3E014EB04}"/>
                </a:ext>
              </a:extLst>
            </p:cNvPr>
            <p:cNvSpPr txBox="1"/>
            <p:nvPr/>
          </p:nvSpPr>
          <p:spPr>
            <a:xfrm>
              <a:off x="4619480" y="4712400"/>
              <a:ext cx="1152692" cy="472058"/>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smtClean="0"/>
                <a:t>CCMA CONTRIBUTION - TERS</a:t>
              </a:r>
              <a:endParaRPr lang="en-US" sz="800" b="1" dirty="0"/>
            </a:p>
          </p:txBody>
        </p:sp>
        <p:sp>
          <p:nvSpPr>
            <p:cNvPr id="146" name="TextBox 105">
              <a:extLst>
                <a:ext uri="{FF2B5EF4-FFF2-40B4-BE49-F238E27FC236}">
                  <a16:creationId xmlns:a16="http://schemas.microsoft.com/office/drawing/2014/main" xmlns="" id="{F1F624DC-BB84-4969-9FC6-0EEEF9DBF21B}"/>
                </a:ext>
              </a:extLst>
            </p:cNvPr>
            <p:cNvSpPr txBox="1"/>
            <p:nvPr/>
          </p:nvSpPr>
          <p:spPr>
            <a:xfrm>
              <a:off x="3851488" y="1972356"/>
              <a:ext cx="993205" cy="1770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a:solidFill>
                    <a:schemeClr val="bg1"/>
                  </a:solidFill>
                </a:rPr>
                <a:t>01</a:t>
              </a:r>
            </a:p>
          </p:txBody>
        </p:sp>
        <p:sp>
          <p:nvSpPr>
            <p:cNvPr id="147" name="TextBox 105">
              <a:extLst>
                <a:ext uri="{FF2B5EF4-FFF2-40B4-BE49-F238E27FC236}">
                  <a16:creationId xmlns:a16="http://schemas.microsoft.com/office/drawing/2014/main" xmlns="" id="{B56C18AD-6E31-4DEE-B748-246EE62CB06E}"/>
                </a:ext>
              </a:extLst>
            </p:cNvPr>
            <p:cNvSpPr txBox="1"/>
            <p:nvPr/>
          </p:nvSpPr>
          <p:spPr>
            <a:xfrm>
              <a:off x="4875831" y="3020710"/>
              <a:ext cx="993205" cy="1770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01</a:t>
              </a:r>
              <a:endParaRPr lang="en-US" sz="900" dirty="0"/>
            </a:p>
          </p:txBody>
        </p:sp>
        <p:sp>
          <p:nvSpPr>
            <p:cNvPr id="148" name="TextBox 105">
              <a:extLst>
                <a:ext uri="{FF2B5EF4-FFF2-40B4-BE49-F238E27FC236}">
                  <a16:creationId xmlns:a16="http://schemas.microsoft.com/office/drawing/2014/main" xmlns="" id="{5263CE3F-EB3F-49E0-A9BE-119545A7E8FE}"/>
                </a:ext>
              </a:extLst>
            </p:cNvPr>
            <p:cNvSpPr txBox="1"/>
            <p:nvPr/>
          </p:nvSpPr>
          <p:spPr>
            <a:xfrm>
              <a:off x="4787500" y="4334196"/>
              <a:ext cx="993205" cy="1770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02</a:t>
              </a:r>
              <a:endParaRPr lang="en-US" sz="900" dirty="0"/>
            </a:p>
          </p:txBody>
        </p:sp>
        <p:sp>
          <p:nvSpPr>
            <p:cNvPr id="151" name="TextBox 105">
              <a:extLst>
                <a:ext uri="{FF2B5EF4-FFF2-40B4-BE49-F238E27FC236}">
                  <a16:creationId xmlns:a16="http://schemas.microsoft.com/office/drawing/2014/main" xmlns="" id="{9F0E2F45-5B27-4E79-A565-9584D92764F7}"/>
                </a:ext>
              </a:extLst>
            </p:cNvPr>
            <p:cNvSpPr txBox="1"/>
            <p:nvPr/>
          </p:nvSpPr>
          <p:spPr>
            <a:xfrm>
              <a:off x="3758710" y="4980268"/>
              <a:ext cx="993205" cy="177021"/>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900" dirty="0" smtClean="0"/>
                <a:t>03</a:t>
              </a:r>
              <a:endParaRPr lang="en-US" sz="900" dirty="0"/>
            </a:p>
          </p:txBody>
        </p:sp>
        <p:grpSp>
          <p:nvGrpSpPr>
            <p:cNvPr id="152" name="Group 151">
              <a:extLst>
                <a:ext uri="{FF2B5EF4-FFF2-40B4-BE49-F238E27FC236}">
                  <a16:creationId xmlns:a16="http://schemas.microsoft.com/office/drawing/2014/main" xmlns="" id="{D9184382-23A8-4BE7-B62F-596D40CE77CB}"/>
                </a:ext>
              </a:extLst>
            </p:cNvPr>
            <p:cNvGrpSpPr/>
            <p:nvPr/>
          </p:nvGrpSpPr>
          <p:grpSpPr>
            <a:xfrm>
              <a:off x="3486710" y="3711635"/>
              <a:ext cx="642400" cy="642400"/>
              <a:chOff x="7613650" y="1387475"/>
              <a:chExt cx="284163" cy="284163"/>
            </a:xfrm>
            <a:solidFill>
              <a:srgbClr val="AAAAAA"/>
            </a:solidFill>
            <a:effectLst>
              <a:outerShdw blurRad="38100" dist="25400" dir="5400000" algn="ctr" rotWithShape="0">
                <a:srgbClr val="000000">
                  <a:alpha val="20000"/>
                </a:srgbClr>
              </a:outerShdw>
            </a:effectLst>
          </p:grpSpPr>
          <p:sp>
            <p:nvSpPr>
              <p:cNvPr id="153" name="Freeform 4359">
                <a:extLst>
                  <a:ext uri="{FF2B5EF4-FFF2-40B4-BE49-F238E27FC236}">
                    <a16:creationId xmlns:a16="http://schemas.microsoft.com/office/drawing/2014/main" xmlns="" id="{A6CEC5DE-3381-40D1-9BAC-8BB64E0D357C}"/>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dirty="0"/>
              </a:p>
            </p:txBody>
          </p:sp>
          <p:sp>
            <p:nvSpPr>
              <p:cNvPr id="155" name="Freeform 4360">
                <a:extLst>
                  <a:ext uri="{FF2B5EF4-FFF2-40B4-BE49-F238E27FC236}">
                    <a16:creationId xmlns:a16="http://schemas.microsoft.com/office/drawing/2014/main" xmlns="" id="{BC3E6F83-D659-4769-AC00-35825623F6C0}"/>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900" dirty="0"/>
              </a:p>
            </p:txBody>
          </p:sp>
        </p:grpSp>
      </p:grpSp>
      <p:sp>
        <p:nvSpPr>
          <p:cNvPr id="38" name="Title 1"/>
          <p:cNvSpPr>
            <a:spLocks noGrp="1"/>
          </p:cNvSpPr>
          <p:nvPr>
            <p:ph type="title"/>
          </p:nvPr>
        </p:nvSpPr>
        <p:spPr>
          <a:xfrm>
            <a:off x="939800" y="395288"/>
            <a:ext cx="7456488" cy="758825"/>
          </a:xfrm>
        </p:spPr>
        <p:txBody>
          <a:bodyPr/>
          <a:lstStyle/>
          <a:p>
            <a:r>
              <a:rPr lang="en-US" altLang="en-US" sz="2000" b="1" dirty="0" smtClean="0">
                <a:latin typeface="Arial Narrow" panose="020B0606020202030204" pitchFamily="34" charset="0"/>
              </a:rPr>
              <a:t>PRIORITY AND PRESIDENTIAL PROJECTS</a:t>
            </a:r>
            <a:endParaRPr lang="en-ZA" altLang="en-US" sz="2000" b="1" dirty="0" smtClean="0">
              <a:latin typeface="Arial Narrow" panose="020B0606020202030204" pitchFamily="34" charset="0"/>
            </a:endParaRPr>
          </a:p>
        </p:txBody>
      </p:sp>
      <p:sp>
        <p:nvSpPr>
          <p:cNvPr id="39" name="TextBox 133">
            <a:extLst>
              <a:ext uri="{FF2B5EF4-FFF2-40B4-BE49-F238E27FC236}">
                <a16:creationId xmlns:a16="http://schemas.microsoft.com/office/drawing/2014/main" xmlns="" id="{A8D1D662-7598-4D0D-839A-9CE3E014EB04}"/>
              </a:ext>
            </a:extLst>
          </p:cNvPr>
          <p:cNvSpPr txBox="1"/>
          <p:nvPr/>
        </p:nvSpPr>
        <p:spPr>
          <a:xfrm>
            <a:off x="1728338" y="4602588"/>
            <a:ext cx="777070" cy="492443"/>
          </a:xfrm>
          <a:prstGeom prst="rect">
            <a:avLst/>
          </a:prstGeom>
          <a:noFill/>
          <a:ln w="6350">
            <a:noFill/>
            <a:prstDash val="dash"/>
          </a:ln>
        </p:spPr>
        <p:txBody>
          <a:bodyPr wrap="square" lIns="0" tIns="0" rIns="0" bIns="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800" b="1" dirty="0" smtClean="0"/>
              <a:t>CCMA CONTRIBUTION – CCMA/BUSA WEBTOOL</a:t>
            </a:r>
            <a:endParaRPr lang="en-US" sz="800" b="1" dirty="0"/>
          </a:p>
        </p:txBody>
      </p:sp>
      <p:sp>
        <p:nvSpPr>
          <p:cNvPr id="40" name="Slide Number Placeholder 4"/>
          <p:cNvSpPr>
            <a:spLocks noGrp="1"/>
          </p:cNvSpPr>
          <p:nvPr>
            <p:ph type="sldNum" sz="quarter" idx="12"/>
          </p:nvPr>
        </p:nvSpPr>
        <p:spPr bwMode="auto">
          <a:xfrm>
            <a:off x="6824663" y="64563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19</a:t>
            </a:r>
          </a:p>
        </p:txBody>
      </p:sp>
    </p:spTree>
    <p:extLst>
      <p:ext uri="{BB962C8B-B14F-4D97-AF65-F5344CB8AC3E}">
        <p14:creationId xmlns:p14="http://schemas.microsoft.com/office/powerpoint/2010/main" xmlns="" val="4190883609"/>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bwMode="auto">
          <a:xfrm>
            <a:off x="1497013" y="5765800"/>
            <a:ext cx="6400800" cy="1181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z="2400" b="1" u="sng" dirty="0" smtClean="0"/>
              <a:t>NON - FINANCIAL PERFORMANCE </a:t>
            </a:r>
            <a:r>
              <a:rPr lang="en-US" sz="2000" dirty="0" smtClean="0"/>
              <a:t/>
            </a:r>
            <a:br>
              <a:rPr lang="en-US" sz="2000" dirty="0" smtClean="0"/>
            </a:br>
            <a:endParaRPr lang="en-US" sz="2400" dirty="0">
              <a:solidFill>
                <a:schemeClr val="accent1">
                  <a:lumMod val="25000"/>
                </a:schemeClr>
              </a:solidFill>
            </a:endParaRPr>
          </a:p>
        </p:txBody>
      </p:sp>
      <p:sp>
        <p:nvSpPr>
          <p:cNvPr id="8196" name="Slide Number Placeholder 3"/>
          <p:cNvSpPr>
            <a:spLocks noGrp="1"/>
          </p:cNvSpPr>
          <p:nvPr>
            <p:ph type="sldNum" sz="quarter" idx="12"/>
          </p:nvPr>
        </p:nvSpPr>
        <p:spPr bwMode="auto">
          <a:xfrm>
            <a:off x="6940550" y="64230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smtClean="0">
                <a:solidFill>
                  <a:schemeClr val="bg1"/>
                </a:solidFill>
                <a:latin typeface="Arial Narrow" panose="020B0606020202030204" pitchFamily="34" charset="0"/>
              </a:rPr>
              <a:t>2</a:t>
            </a: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6"/>
          <p:cNvSpPr/>
          <p:nvPr/>
        </p:nvSpPr>
        <p:spPr>
          <a:xfrm>
            <a:off x="536575" y="1404938"/>
            <a:ext cx="3816350" cy="900112"/>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009" h="747379">
                <a:moveTo>
                  <a:pt x="3816009" y="747378"/>
                </a:moveTo>
                <a:lnTo>
                  <a:pt x="373689" y="747378"/>
                </a:lnTo>
                <a:lnTo>
                  <a:pt x="0" y="373689"/>
                </a:lnTo>
                <a:lnTo>
                  <a:pt x="373689" y="1"/>
                </a:lnTo>
                <a:lnTo>
                  <a:pt x="3816009" y="1"/>
                </a:lnTo>
                <a:lnTo>
                  <a:pt x="3816009" y="747378"/>
                </a:lnTo>
                <a:close/>
              </a:path>
            </a:pathLst>
          </a:custGeom>
          <a:solidFill>
            <a:srgbClr val="F2F7FC"/>
          </a:solidFill>
          <a:ln>
            <a:noFill/>
          </a:ln>
          <a:effectLst>
            <a:outerShdw blurRad="50800" dist="38100" dir="2700000" algn="tl" rotWithShape="0">
              <a:prstClr val="black">
                <a:alpha val="40000"/>
              </a:prstClr>
            </a:outerShdw>
          </a:effectLst>
        </p:spPr>
        <p:style>
          <a:lnRef idx="0">
            <a:scrgbClr r="0" g="0" b="0"/>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549090" tIns="53341" rIns="99568" bIns="53341" spcCol="1270" anchor="ctr"/>
          <a:lstStyle/>
          <a:p>
            <a:pPr marL="93663" algn="just" defTabSz="622300">
              <a:lnSpc>
                <a:spcPct val="90000"/>
              </a:lnSpc>
              <a:spcAft>
                <a:spcPct val="35000"/>
              </a:spcAft>
              <a:defRPr/>
            </a:pPr>
            <a:r>
              <a:rPr lang="en-US" sz="1200" b="1" dirty="0">
                <a:solidFill>
                  <a:schemeClr val="tx1"/>
                </a:solidFill>
                <a:latin typeface="Arial Narrow" panose="020B0606020202030204" pitchFamily="34" charset="0"/>
              </a:rPr>
              <a:t>193 732 </a:t>
            </a:r>
            <a:r>
              <a:rPr lang="en-US" sz="1200" dirty="0">
                <a:solidFill>
                  <a:schemeClr val="tx1"/>
                </a:solidFill>
                <a:latin typeface="Arial Narrow" panose="020B0606020202030204" pitchFamily="34" charset="0"/>
              </a:rPr>
              <a:t>cases were referred to the CCMA during the period under review, compared to </a:t>
            </a:r>
            <a:r>
              <a:rPr lang="en-US" sz="1200" b="1" dirty="0">
                <a:solidFill>
                  <a:schemeClr val="tx1"/>
                </a:solidFill>
                <a:latin typeface="Arial Narrow" panose="020B0606020202030204" pitchFamily="34" charset="0"/>
              </a:rPr>
              <a:t>186 902 </a:t>
            </a:r>
            <a:r>
              <a:rPr lang="en-US" sz="1200" dirty="0">
                <a:solidFill>
                  <a:schemeClr val="tx1"/>
                </a:solidFill>
                <a:latin typeface="Arial Narrow" panose="020B0606020202030204" pitchFamily="34" charset="0"/>
              </a:rPr>
              <a:t>cases</a:t>
            </a:r>
            <a:r>
              <a:rPr lang="en-US" sz="1200" b="1" dirty="0">
                <a:solidFill>
                  <a:schemeClr val="tx1"/>
                </a:solidFill>
                <a:latin typeface="Arial Narrow" panose="020B0606020202030204" pitchFamily="34" charset="0"/>
              </a:rPr>
              <a:t> </a:t>
            </a:r>
            <a:r>
              <a:rPr lang="en-US" sz="1200" dirty="0">
                <a:solidFill>
                  <a:schemeClr val="tx1"/>
                </a:solidFill>
                <a:latin typeface="Arial Narrow" panose="020B0606020202030204" pitchFamily="34" charset="0"/>
              </a:rPr>
              <a:t>in the 2017/18 financial year</a:t>
            </a:r>
          </a:p>
        </p:txBody>
      </p:sp>
      <p:sp>
        <p:nvSpPr>
          <p:cNvPr id="18" name="Oval 17"/>
          <p:cNvSpPr/>
          <p:nvPr/>
        </p:nvSpPr>
        <p:spPr>
          <a:xfrm>
            <a:off x="237110" y="1518953"/>
            <a:ext cx="625490" cy="684003"/>
          </a:xfrm>
          <a:prstGeom prst="ellipse">
            <a:avLst/>
          </a:prstGeom>
          <a:blipFill dpi="0" rotWithShape="1">
            <a:blip r:embed="rId3">
              <a:extLst>
                <a:ext uri="{28A0092B-C50C-407E-A947-70E740481C1C}">
                  <a14:useLocalDpi xmlns:a14="http://schemas.microsoft.com/office/drawing/2010/main" xmlns="" val="0"/>
                </a:ext>
              </a:extLst>
            </a:blip>
            <a:srcRect/>
            <a:stretch>
              <a:fillRect l="-4457" r="-4457"/>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9" name="Freeform 18"/>
          <p:cNvSpPr/>
          <p:nvPr/>
        </p:nvSpPr>
        <p:spPr>
          <a:xfrm>
            <a:off x="539750" y="2398713"/>
            <a:ext cx="3816350" cy="849312"/>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009" h="747379">
                <a:moveTo>
                  <a:pt x="3816009" y="747378"/>
                </a:moveTo>
                <a:lnTo>
                  <a:pt x="373689" y="747378"/>
                </a:lnTo>
                <a:lnTo>
                  <a:pt x="0" y="373689"/>
                </a:lnTo>
                <a:lnTo>
                  <a:pt x="373689" y="1"/>
                </a:lnTo>
                <a:lnTo>
                  <a:pt x="3816009" y="1"/>
                </a:lnTo>
                <a:lnTo>
                  <a:pt x="3816009" y="747378"/>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549090" tIns="53341" rIns="99568" bIns="53339" spcCol="1270" anchor="ctr"/>
          <a:lstStyle/>
          <a:p>
            <a:pPr marL="93663" algn="just" defTabSz="622300">
              <a:lnSpc>
                <a:spcPct val="90000"/>
              </a:lnSpc>
              <a:spcAft>
                <a:spcPct val="35000"/>
              </a:spcAft>
              <a:defRPr/>
            </a:pPr>
            <a:r>
              <a:rPr lang="en-ZA" sz="1200" dirty="0">
                <a:latin typeface="Arial Narrow" panose="020B0606020202030204" pitchFamily="34" charset="0"/>
              </a:rPr>
              <a:t>On average, the CCMA took </a:t>
            </a:r>
            <a:r>
              <a:rPr lang="en-ZA" sz="1200" b="1" dirty="0">
                <a:solidFill>
                  <a:schemeClr val="tx1"/>
                </a:solidFill>
                <a:latin typeface="Arial Narrow" panose="020B0606020202030204" pitchFamily="34" charset="0"/>
              </a:rPr>
              <a:t>24</a:t>
            </a:r>
            <a:r>
              <a:rPr lang="en-ZA" sz="1200" b="1" dirty="0">
                <a:latin typeface="Arial Narrow" panose="020B0606020202030204" pitchFamily="34" charset="0"/>
              </a:rPr>
              <a:t> </a:t>
            </a:r>
            <a:r>
              <a:rPr lang="en-ZA" sz="1200" dirty="0">
                <a:latin typeface="Arial Narrow" panose="020B0606020202030204" pitchFamily="34" charset="0"/>
              </a:rPr>
              <a:t>days to deal with </a:t>
            </a:r>
            <a:r>
              <a:rPr lang="en-ZA" sz="1200" b="1" dirty="0">
                <a:latin typeface="Arial Narrow" panose="020B0606020202030204" pitchFamily="34" charset="0"/>
              </a:rPr>
              <a:t>conciliation cases </a:t>
            </a:r>
            <a:r>
              <a:rPr lang="en-ZA" sz="1200" dirty="0">
                <a:latin typeface="Arial Narrow" panose="020B0606020202030204" pitchFamily="34" charset="0"/>
              </a:rPr>
              <a:t>as compared to the  legislated target of  </a:t>
            </a:r>
            <a:r>
              <a:rPr lang="en-ZA" sz="1200" b="1" dirty="0">
                <a:latin typeface="Arial Narrow" panose="020B0606020202030204" pitchFamily="34" charset="0"/>
              </a:rPr>
              <a:t>30</a:t>
            </a:r>
            <a:r>
              <a:rPr lang="en-ZA" sz="1200" dirty="0">
                <a:latin typeface="Arial Narrow" panose="020B0606020202030204" pitchFamily="34" charset="0"/>
              </a:rPr>
              <a:t> days</a:t>
            </a:r>
            <a:endParaRPr lang="en-US" sz="1200" dirty="0">
              <a:latin typeface="Arial Narrow" panose="020B0606020202030204" pitchFamily="34" charset="0"/>
            </a:endParaRPr>
          </a:p>
        </p:txBody>
      </p:sp>
      <p:sp>
        <p:nvSpPr>
          <p:cNvPr id="20" name="Oval 19"/>
          <p:cNvSpPr/>
          <p:nvPr/>
        </p:nvSpPr>
        <p:spPr>
          <a:xfrm>
            <a:off x="237110" y="2554508"/>
            <a:ext cx="660392" cy="684003"/>
          </a:xfrm>
          <a:prstGeom prst="ellipse">
            <a:avLst/>
          </a:prstGeom>
          <a:blipFill dpi="0" rotWithShape="1">
            <a:blip r:embed="rId4"/>
            <a:srcRect/>
            <a:stretch>
              <a:fillRect l="-22609" r="-22609"/>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1" name="Freeform 20"/>
          <p:cNvSpPr/>
          <p:nvPr/>
        </p:nvSpPr>
        <p:spPr>
          <a:xfrm>
            <a:off x="536575" y="4406900"/>
            <a:ext cx="3816350" cy="950913"/>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009" h="747379">
                <a:moveTo>
                  <a:pt x="3816009" y="747378"/>
                </a:moveTo>
                <a:lnTo>
                  <a:pt x="373689" y="747378"/>
                </a:lnTo>
                <a:lnTo>
                  <a:pt x="0" y="373689"/>
                </a:lnTo>
                <a:lnTo>
                  <a:pt x="373689" y="1"/>
                </a:lnTo>
                <a:lnTo>
                  <a:pt x="3816009" y="1"/>
                </a:lnTo>
                <a:lnTo>
                  <a:pt x="3816009" y="747378"/>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549090" tIns="53341" rIns="99568" bIns="53340" spcCol="1270" anchor="ctr"/>
          <a:lstStyle/>
          <a:p>
            <a:pPr algn="just" defTabSz="622300">
              <a:lnSpc>
                <a:spcPct val="90000"/>
              </a:lnSpc>
              <a:spcAft>
                <a:spcPct val="35000"/>
              </a:spcAft>
              <a:defRPr/>
            </a:pPr>
            <a:r>
              <a:rPr lang="en-ZA" sz="1200" dirty="0">
                <a:solidFill>
                  <a:schemeClr val="tx1"/>
                </a:solidFill>
                <a:latin typeface="Arial Narrow" panose="020B0606020202030204" pitchFamily="34" charset="0"/>
              </a:rPr>
              <a:t>The CCMA settled 87% (</a:t>
            </a:r>
            <a:r>
              <a:rPr lang="en-ZA" sz="1200" b="1" dirty="0">
                <a:solidFill>
                  <a:schemeClr val="tx1"/>
                </a:solidFill>
                <a:latin typeface="Arial Narrow" panose="020B0606020202030204" pitchFamily="34" charset="0"/>
              </a:rPr>
              <a:t>162 out of 187)</a:t>
            </a:r>
            <a:r>
              <a:rPr lang="en-ZA" sz="1200" dirty="0">
                <a:solidFill>
                  <a:schemeClr val="tx1"/>
                </a:solidFill>
                <a:latin typeface="Arial Narrow" panose="020B0606020202030204" pitchFamily="34" charset="0"/>
              </a:rPr>
              <a:t> public interest matters (Section 150)</a:t>
            </a:r>
            <a:endParaRPr lang="en-US" sz="1200" dirty="0">
              <a:solidFill>
                <a:schemeClr val="tx1"/>
              </a:solidFill>
              <a:latin typeface="Arial Narrow" panose="020B0606020202030204" pitchFamily="34" charset="0"/>
            </a:endParaRPr>
          </a:p>
        </p:txBody>
      </p:sp>
      <p:sp>
        <p:nvSpPr>
          <p:cNvPr id="22" name="Oval 21"/>
          <p:cNvSpPr/>
          <p:nvPr/>
        </p:nvSpPr>
        <p:spPr>
          <a:xfrm>
            <a:off x="237110" y="4589290"/>
            <a:ext cx="641466" cy="684003"/>
          </a:xfrm>
          <a:prstGeom prst="ellipse">
            <a:avLst/>
          </a:prstGeom>
          <a:blipFill dpi="0" rotWithShape="1">
            <a:blip r:embed="rId5"/>
            <a:srcRect/>
            <a:stretch>
              <a:fillRect l="1593" t="1593" r="1593" b="1593"/>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3" name="Freeform 22"/>
          <p:cNvSpPr/>
          <p:nvPr/>
        </p:nvSpPr>
        <p:spPr>
          <a:xfrm>
            <a:off x="555625" y="5591175"/>
            <a:ext cx="3816350" cy="758825"/>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009" h="747379">
                <a:moveTo>
                  <a:pt x="3816009" y="747378"/>
                </a:moveTo>
                <a:lnTo>
                  <a:pt x="373689" y="747378"/>
                </a:lnTo>
                <a:lnTo>
                  <a:pt x="0" y="373689"/>
                </a:lnTo>
                <a:lnTo>
                  <a:pt x="373689" y="1"/>
                </a:lnTo>
                <a:lnTo>
                  <a:pt x="3816009" y="1"/>
                </a:lnTo>
                <a:lnTo>
                  <a:pt x="3816009" y="747378"/>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549090" tIns="53341" rIns="99568" bIns="53340" spcCol="1270" anchor="ctr"/>
          <a:lstStyle/>
          <a:p>
            <a:pPr algn="just" defTabSz="622300">
              <a:lnSpc>
                <a:spcPct val="90000"/>
              </a:lnSpc>
              <a:spcAft>
                <a:spcPct val="35000"/>
              </a:spcAft>
              <a:defRPr/>
            </a:pPr>
            <a:r>
              <a:rPr lang="en-ZA" sz="1200" dirty="0">
                <a:solidFill>
                  <a:prstClr val="black"/>
                </a:solidFill>
                <a:latin typeface="Arial Narrow" panose="020B0606020202030204" pitchFamily="34" charset="0"/>
              </a:rPr>
              <a:t>The CCMA settlement rate</a:t>
            </a:r>
            <a:r>
              <a:rPr lang="en-ZA" sz="1200" b="1" dirty="0">
                <a:solidFill>
                  <a:prstClr val="black"/>
                </a:solidFill>
                <a:latin typeface="Arial Narrow" panose="020B0606020202030204" pitchFamily="34" charset="0"/>
              </a:rPr>
              <a:t> </a:t>
            </a:r>
            <a:r>
              <a:rPr lang="en-ZA" sz="1200" dirty="0">
                <a:solidFill>
                  <a:prstClr val="black"/>
                </a:solidFill>
                <a:latin typeface="Arial Narrow" panose="020B0606020202030204" pitchFamily="34" charset="0"/>
              </a:rPr>
              <a:t>for the period under review is </a:t>
            </a:r>
            <a:r>
              <a:rPr lang="en-ZA" sz="1200" b="1" dirty="0">
                <a:solidFill>
                  <a:prstClr val="black"/>
                </a:solidFill>
                <a:latin typeface="Arial Narrow" panose="020B0606020202030204" pitchFamily="34" charset="0"/>
              </a:rPr>
              <a:t>74%</a:t>
            </a:r>
            <a:endParaRPr lang="en-US" sz="1200" b="1" dirty="0">
              <a:solidFill>
                <a:prstClr val="black"/>
              </a:solidFill>
              <a:latin typeface="Arial Narrow" panose="020B0606020202030204" pitchFamily="34" charset="0"/>
            </a:endParaRPr>
          </a:p>
        </p:txBody>
      </p:sp>
      <p:sp>
        <p:nvSpPr>
          <p:cNvPr id="24" name="Oval 23"/>
          <p:cNvSpPr/>
          <p:nvPr/>
        </p:nvSpPr>
        <p:spPr>
          <a:xfrm>
            <a:off x="237110" y="5610225"/>
            <a:ext cx="659828" cy="684213"/>
          </a:xfrm>
          <a:prstGeom prst="ellipse">
            <a:avLst/>
          </a:prstGeom>
          <a:blipFill>
            <a:blip r:embed="rId6" cstate="print">
              <a:extLst>
                <a:ext uri="{28A0092B-C50C-407E-A947-70E740481C1C}">
                  <a14:useLocalDpi xmlns:a14="http://schemas.microsoft.com/office/drawing/2010/main" xmlns="" val="0"/>
                </a:ext>
              </a:extLst>
            </a:blip>
            <a:srcRect/>
            <a:stretch>
              <a:fillRect/>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25" name="Freeform 24"/>
          <p:cNvSpPr/>
          <p:nvPr/>
        </p:nvSpPr>
        <p:spPr>
          <a:xfrm>
            <a:off x="4872038" y="2203450"/>
            <a:ext cx="3965575" cy="671513"/>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009" h="747379">
                <a:moveTo>
                  <a:pt x="3816009" y="747378"/>
                </a:moveTo>
                <a:lnTo>
                  <a:pt x="373689" y="747378"/>
                </a:lnTo>
                <a:lnTo>
                  <a:pt x="0" y="373689"/>
                </a:lnTo>
                <a:lnTo>
                  <a:pt x="373689" y="1"/>
                </a:lnTo>
                <a:lnTo>
                  <a:pt x="3816009" y="1"/>
                </a:lnTo>
                <a:lnTo>
                  <a:pt x="3816009" y="747378"/>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549090" tIns="53341" rIns="99569" bIns="53340" spcCol="1270" anchor="ctr"/>
          <a:lstStyle/>
          <a:p>
            <a:pPr algn="just" defTabSz="622300">
              <a:lnSpc>
                <a:spcPct val="90000"/>
              </a:lnSpc>
              <a:spcAft>
                <a:spcPct val="35000"/>
              </a:spcAft>
              <a:defRPr/>
            </a:pPr>
            <a:r>
              <a:rPr lang="en-ZA" sz="1200" b="1" dirty="0">
                <a:solidFill>
                  <a:schemeClr val="tx1"/>
                </a:solidFill>
                <a:latin typeface="Arial Narrow" panose="020B0606020202030204" pitchFamily="34" charset="0"/>
              </a:rPr>
              <a:t>60 980 </a:t>
            </a:r>
            <a:r>
              <a:rPr lang="en-ZA" sz="1200" dirty="0">
                <a:latin typeface="Arial Narrow" panose="020B0606020202030204" pitchFamily="34" charset="0"/>
              </a:rPr>
              <a:t>people were capacitated to better understand the law and their rights through the outreach activities conducted</a:t>
            </a:r>
          </a:p>
        </p:txBody>
      </p:sp>
      <p:sp>
        <p:nvSpPr>
          <p:cNvPr id="26" name="Oval 25"/>
          <p:cNvSpPr/>
          <p:nvPr/>
        </p:nvSpPr>
        <p:spPr>
          <a:xfrm>
            <a:off x="4443923" y="2183754"/>
            <a:ext cx="684003" cy="684003"/>
          </a:xfrm>
          <a:prstGeom prst="ellipse">
            <a:avLst/>
          </a:prstGeom>
          <a:blipFill dpi="0" rotWithShape="1">
            <a:blip r:embed="rId7" cstate="print">
              <a:extLst>
                <a:ext uri="{28A0092B-C50C-407E-A947-70E740481C1C}">
                  <a14:useLocalDpi xmlns:a14="http://schemas.microsoft.com/office/drawing/2010/main" xmlns="" val="0"/>
                </a:ext>
              </a:extLst>
            </a:blip>
            <a:srcRect/>
            <a:stretch>
              <a:fillRect l="1593" t="13695" r="1593" b="13695"/>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4" name="Freeform 3"/>
          <p:cNvSpPr/>
          <p:nvPr/>
        </p:nvSpPr>
        <p:spPr>
          <a:xfrm>
            <a:off x="4868863" y="1374775"/>
            <a:ext cx="3968750" cy="749300"/>
          </a:xfrm>
          <a:custGeom>
            <a:avLst/>
            <a:gdLst>
              <a:gd name="connsiteX0" fmla="*/ 0 w 3934994"/>
              <a:gd name="connsiteY0" fmla="*/ 0 h 796209"/>
              <a:gd name="connsiteX1" fmla="*/ 3536890 w 3934994"/>
              <a:gd name="connsiteY1" fmla="*/ 0 h 796209"/>
              <a:gd name="connsiteX2" fmla="*/ 3934994 w 3934994"/>
              <a:gd name="connsiteY2" fmla="*/ 398105 h 796209"/>
              <a:gd name="connsiteX3" fmla="*/ 3536890 w 3934994"/>
              <a:gd name="connsiteY3" fmla="*/ 796209 h 796209"/>
              <a:gd name="connsiteX4" fmla="*/ 0 w 3934994"/>
              <a:gd name="connsiteY4" fmla="*/ 796209 h 796209"/>
              <a:gd name="connsiteX5" fmla="*/ 0 w 3934994"/>
              <a:gd name="connsiteY5" fmla="*/ 0 h 79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4994" h="796209">
                <a:moveTo>
                  <a:pt x="3934994" y="796208"/>
                </a:moveTo>
                <a:lnTo>
                  <a:pt x="398104" y="796208"/>
                </a:lnTo>
                <a:lnTo>
                  <a:pt x="0" y="398104"/>
                </a:lnTo>
                <a:lnTo>
                  <a:pt x="398104" y="1"/>
                </a:lnTo>
                <a:lnTo>
                  <a:pt x="3934994" y="1"/>
                </a:lnTo>
                <a:lnTo>
                  <a:pt x="3934994" y="796208"/>
                </a:lnTo>
                <a:close/>
              </a:path>
            </a:pathLst>
          </a:custGeom>
          <a:solidFill>
            <a:srgbClr val="F2F7FC"/>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445171" tIns="53341" rIns="99568" bIns="53341" spcCol="1270" anchor="ctr"/>
          <a:lstStyle/>
          <a:p>
            <a:pPr marL="93663" algn="just" defTabSz="622300">
              <a:lnSpc>
                <a:spcPct val="90000"/>
              </a:lnSpc>
              <a:spcAft>
                <a:spcPct val="35000"/>
              </a:spcAft>
              <a:defRPr/>
            </a:pPr>
            <a:r>
              <a:rPr lang="en-US" sz="1200" dirty="0">
                <a:solidFill>
                  <a:schemeClr val="tx1"/>
                </a:solidFill>
                <a:latin typeface="Arial Narrow" panose="020B0606020202030204" pitchFamily="34" charset="0"/>
              </a:rPr>
              <a:t>The CCMA conducted </a:t>
            </a:r>
            <a:r>
              <a:rPr lang="en-US" sz="1200" b="1" dirty="0">
                <a:solidFill>
                  <a:schemeClr val="tx1"/>
                </a:solidFill>
                <a:latin typeface="Arial Narrow" panose="020B0606020202030204" pitchFamily="34" charset="0"/>
              </a:rPr>
              <a:t>1 997</a:t>
            </a:r>
            <a:r>
              <a:rPr lang="en-US" sz="1200" dirty="0">
                <a:solidFill>
                  <a:schemeClr val="tx1"/>
                </a:solidFill>
                <a:latin typeface="Arial Narrow" panose="020B0606020202030204" pitchFamily="34" charset="0"/>
              </a:rPr>
              <a:t> outreach services  (inclusive of awareness raising activities, capacity building activities and social justice blockages activities</a:t>
            </a:r>
          </a:p>
        </p:txBody>
      </p:sp>
      <p:sp>
        <p:nvSpPr>
          <p:cNvPr id="5" name="Oval 4"/>
          <p:cNvSpPr/>
          <p:nvPr/>
        </p:nvSpPr>
        <p:spPr>
          <a:xfrm>
            <a:off x="4443923" y="1398289"/>
            <a:ext cx="683998" cy="683998"/>
          </a:xfrm>
          <a:prstGeom prst="ellipse">
            <a:avLst/>
          </a:prstGeom>
          <a:blipFill>
            <a:blip r:embed="rId8"/>
            <a:srcRect/>
            <a:stretch>
              <a:fillRect l="-3000" r="-3000"/>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4" name="Freeform 13"/>
          <p:cNvSpPr/>
          <p:nvPr/>
        </p:nvSpPr>
        <p:spPr>
          <a:xfrm>
            <a:off x="4984750" y="5965825"/>
            <a:ext cx="3852863" cy="603250"/>
          </a:xfrm>
          <a:custGeom>
            <a:avLst/>
            <a:gdLst>
              <a:gd name="connsiteX0" fmla="*/ 0 w 3934802"/>
              <a:gd name="connsiteY0" fmla="*/ 0 h 796209"/>
              <a:gd name="connsiteX1" fmla="*/ 3536698 w 3934802"/>
              <a:gd name="connsiteY1" fmla="*/ 0 h 796209"/>
              <a:gd name="connsiteX2" fmla="*/ 3934802 w 3934802"/>
              <a:gd name="connsiteY2" fmla="*/ 398105 h 796209"/>
              <a:gd name="connsiteX3" fmla="*/ 3536698 w 3934802"/>
              <a:gd name="connsiteY3" fmla="*/ 796209 h 796209"/>
              <a:gd name="connsiteX4" fmla="*/ 0 w 3934802"/>
              <a:gd name="connsiteY4" fmla="*/ 796209 h 796209"/>
              <a:gd name="connsiteX5" fmla="*/ 0 w 3934802"/>
              <a:gd name="connsiteY5" fmla="*/ 0 h 79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4802" h="796209">
                <a:moveTo>
                  <a:pt x="3934802" y="796208"/>
                </a:moveTo>
                <a:lnTo>
                  <a:pt x="398104" y="796208"/>
                </a:lnTo>
                <a:lnTo>
                  <a:pt x="0" y="398104"/>
                </a:lnTo>
                <a:lnTo>
                  <a:pt x="398104" y="1"/>
                </a:lnTo>
                <a:lnTo>
                  <a:pt x="3934802" y="1"/>
                </a:lnTo>
                <a:lnTo>
                  <a:pt x="3934802" y="796208"/>
                </a:lnTo>
                <a:close/>
              </a:path>
            </a:pathLst>
          </a:custGeom>
          <a:solidFill>
            <a:srgbClr val="F2F7FC"/>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445171" tIns="53341" rIns="99569" bIns="53340" spcCol="1270" anchor="ctr"/>
          <a:lstStyle/>
          <a:p>
            <a:pPr marL="93663" defTabSz="622300">
              <a:lnSpc>
                <a:spcPct val="90000"/>
              </a:lnSpc>
              <a:spcAft>
                <a:spcPct val="35000"/>
              </a:spcAft>
              <a:defRPr/>
            </a:pPr>
            <a:r>
              <a:rPr lang="en-US" sz="1200" dirty="0">
                <a:solidFill>
                  <a:schemeClr val="tx1"/>
                </a:solidFill>
                <a:latin typeface="Arial Narrow" panose="020B0606020202030204" pitchFamily="34" charset="0"/>
              </a:rPr>
              <a:t>The CCMA received </a:t>
            </a:r>
            <a:r>
              <a:rPr lang="en-US" sz="1200" b="1" dirty="0">
                <a:solidFill>
                  <a:schemeClr val="tx1"/>
                </a:solidFill>
                <a:latin typeface="Arial Narrow" panose="020B0606020202030204" pitchFamily="34" charset="0"/>
              </a:rPr>
              <a:t>382 </a:t>
            </a:r>
            <a:r>
              <a:rPr lang="en-ZA" sz="1200" dirty="0">
                <a:solidFill>
                  <a:schemeClr val="tx1"/>
                </a:solidFill>
                <a:latin typeface="Arial Narrow" panose="020B0606020202030204" pitchFamily="34" charset="0"/>
              </a:rPr>
              <a:t>complaints during this period compared to </a:t>
            </a:r>
            <a:r>
              <a:rPr lang="en-ZA" sz="1200" b="1" dirty="0">
                <a:solidFill>
                  <a:schemeClr val="tx1"/>
                </a:solidFill>
                <a:latin typeface="Arial Narrow" panose="020B0606020202030204" pitchFamily="34" charset="0"/>
              </a:rPr>
              <a:t>414 </a:t>
            </a:r>
            <a:r>
              <a:rPr lang="en-ZA" sz="1200" dirty="0">
                <a:solidFill>
                  <a:schemeClr val="tx1"/>
                </a:solidFill>
                <a:latin typeface="Arial Narrow" panose="020B0606020202030204" pitchFamily="34" charset="0"/>
              </a:rPr>
              <a:t>complaints received during the same period in the 2017/18 financial year.</a:t>
            </a:r>
          </a:p>
        </p:txBody>
      </p:sp>
      <p:sp>
        <p:nvSpPr>
          <p:cNvPr id="15" name="Oval 14"/>
          <p:cNvSpPr/>
          <p:nvPr/>
        </p:nvSpPr>
        <p:spPr>
          <a:xfrm>
            <a:off x="4520514" y="5860829"/>
            <a:ext cx="683998" cy="683998"/>
          </a:xfrm>
          <a:prstGeom prst="ellipse">
            <a:avLst/>
          </a:prstGeom>
          <a:blipFill dpi="0" rotWithShape="1">
            <a:blip r:embed="rId9">
              <a:extLst>
                <a:ext uri="{28A0092B-C50C-407E-A947-70E740481C1C}">
                  <a14:useLocalDpi xmlns:a14="http://schemas.microsoft.com/office/drawing/2010/main" xmlns="" val="0"/>
                </a:ext>
              </a:extLst>
            </a:blip>
            <a:srcRect/>
            <a:stretch>
              <a:fillRect l="-2091" r="-2091"/>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7" name="Title 2"/>
          <p:cNvSpPr>
            <a:spLocks noGrp="1"/>
          </p:cNvSpPr>
          <p:nvPr>
            <p:ph type="title"/>
          </p:nvPr>
        </p:nvSpPr>
        <p:spPr>
          <a:xfrm>
            <a:off x="1074644" y="382317"/>
            <a:ext cx="7048500" cy="909443"/>
          </a:xfrm>
          <a:noFill/>
          <a:ln>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lstStyle/>
          <a:p>
            <a:pPr>
              <a:defRPr/>
            </a:pPr>
            <a:r>
              <a:rPr lang="en-ZA" sz="2000" b="1" dirty="0">
                <a:solidFill>
                  <a:srgbClr val="252E37"/>
                </a:solidFill>
                <a:latin typeface="Arial Narrow" panose="020B0606020202030204" pitchFamily="34" charset="0"/>
              </a:rPr>
              <a:t>THE CCMA IS MAKING A DIFFERENCE</a:t>
            </a:r>
            <a:br>
              <a:rPr lang="en-ZA" sz="2000" b="1" dirty="0">
                <a:solidFill>
                  <a:srgbClr val="252E37"/>
                </a:solidFill>
                <a:latin typeface="Arial Narrow" panose="020B0606020202030204" pitchFamily="34" charset="0"/>
              </a:rPr>
            </a:br>
            <a:r>
              <a:rPr lang="en-ZA" sz="2000" b="1" dirty="0">
                <a:solidFill>
                  <a:srgbClr val="252E37"/>
                </a:solidFill>
                <a:latin typeface="Arial Narrow" panose="020B0606020202030204" pitchFamily="34" charset="0"/>
              </a:rPr>
              <a:t>2018/19 ANNUAL DASHBOARD</a:t>
            </a:r>
            <a:br>
              <a:rPr lang="en-ZA" sz="2000" b="1" dirty="0">
                <a:solidFill>
                  <a:srgbClr val="252E37"/>
                </a:solidFill>
                <a:latin typeface="Arial Narrow" panose="020B0606020202030204" pitchFamily="34" charset="0"/>
              </a:rPr>
            </a:br>
            <a:r>
              <a:rPr lang="en-ZA" sz="2000" b="1" dirty="0">
                <a:solidFill>
                  <a:srgbClr val="252E37"/>
                </a:solidFill>
                <a:latin typeface="Arial Narrow" panose="020B0606020202030204" pitchFamily="34" charset="0"/>
              </a:rPr>
              <a:t>1 APRIL 2018 – 31 MARCH 2019</a:t>
            </a:r>
          </a:p>
        </p:txBody>
      </p:sp>
      <p:sp>
        <p:nvSpPr>
          <p:cNvPr id="27" name="Freeform 26"/>
          <p:cNvSpPr/>
          <p:nvPr/>
        </p:nvSpPr>
        <p:spPr>
          <a:xfrm>
            <a:off x="596900" y="3432175"/>
            <a:ext cx="3759200" cy="804863"/>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009" h="747379">
                <a:moveTo>
                  <a:pt x="3816009" y="747378"/>
                </a:moveTo>
                <a:lnTo>
                  <a:pt x="373689" y="747378"/>
                </a:lnTo>
                <a:lnTo>
                  <a:pt x="0" y="373689"/>
                </a:lnTo>
                <a:lnTo>
                  <a:pt x="373689" y="1"/>
                </a:lnTo>
                <a:lnTo>
                  <a:pt x="3816009" y="1"/>
                </a:lnTo>
                <a:lnTo>
                  <a:pt x="3816009" y="747378"/>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549090" tIns="53341" rIns="99568" bIns="53339" spcCol="1270" anchor="ctr"/>
          <a:lstStyle/>
          <a:p>
            <a:pPr marL="93663" algn="just" defTabSz="622300">
              <a:lnSpc>
                <a:spcPct val="90000"/>
              </a:lnSpc>
              <a:spcAft>
                <a:spcPct val="35000"/>
              </a:spcAft>
              <a:defRPr/>
            </a:pPr>
            <a:r>
              <a:rPr lang="en-ZA" sz="1200" dirty="0">
                <a:latin typeface="Arial Narrow" panose="020B0606020202030204" pitchFamily="34" charset="0"/>
              </a:rPr>
              <a:t>On average, the CCMA took </a:t>
            </a:r>
            <a:r>
              <a:rPr lang="en-ZA" sz="1200" b="1" dirty="0">
                <a:solidFill>
                  <a:schemeClr val="tx1"/>
                </a:solidFill>
                <a:latin typeface="Arial Narrow" panose="020B0606020202030204" pitchFamily="34" charset="0"/>
              </a:rPr>
              <a:t>68</a:t>
            </a:r>
            <a:r>
              <a:rPr lang="en-ZA" sz="1200" dirty="0">
                <a:solidFill>
                  <a:srgbClr val="FF0000"/>
                </a:solidFill>
                <a:latin typeface="Arial Narrow" panose="020B0606020202030204" pitchFamily="34" charset="0"/>
              </a:rPr>
              <a:t> </a:t>
            </a:r>
            <a:r>
              <a:rPr lang="en-ZA" sz="1200" dirty="0">
                <a:latin typeface="Arial Narrow" panose="020B0606020202030204" pitchFamily="34" charset="0"/>
              </a:rPr>
              <a:t>days to deal with </a:t>
            </a:r>
            <a:r>
              <a:rPr lang="en-ZA" sz="1200" b="1" dirty="0">
                <a:latin typeface="Arial Narrow" panose="020B0606020202030204" pitchFamily="34" charset="0"/>
              </a:rPr>
              <a:t>arbitration cases</a:t>
            </a:r>
            <a:r>
              <a:rPr lang="en-ZA" sz="1200" dirty="0">
                <a:latin typeface="Arial Narrow" panose="020B0606020202030204" pitchFamily="34" charset="0"/>
              </a:rPr>
              <a:t> against a target of </a:t>
            </a:r>
            <a:r>
              <a:rPr lang="en-ZA" sz="1200" b="1" dirty="0">
                <a:latin typeface="Arial Narrow" panose="020B0606020202030204" pitchFamily="34" charset="0"/>
              </a:rPr>
              <a:t>60 </a:t>
            </a:r>
            <a:r>
              <a:rPr lang="en-ZA" sz="1200" dirty="0">
                <a:latin typeface="Arial Narrow" panose="020B0606020202030204" pitchFamily="34" charset="0"/>
              </a:rPr>
              <a:t>days</a:t>
            </a:r>
            <a:endParaRPr lang="en-US" sz="1200" dirty="0">
              <a:latin typeface="Arial Narrow" panose="020B0606020202030204" pitchFamily="34" charset="0"/>
            </a:endParaRPr>
          </a:p>
        </p:txBody>
      </p:sp>
      <p:sp>
        <p:nvSpPr>
          <p:cNvPr id="28" name="Oval 27"/>
          <p:cNvSpPr/>
          <p:nvPr/>
        </p:nvSpPr>
        <p:spPr>
          <a:xfrm>
            <a:off x="237110" y="3531155"/>
            <a:ext cx="684003" cy="684003"/>
          </a:xfrm>
          <a:prstGeom prst="ellipse">
            <a:avLst/>
          </a:prstGeom>
          <a:blipFill dpi="0" rotWithShape="1">
            <a:blip r:embed="rId4"/>
            <a:srcRect/>
            <a:stretch>
              <a:fillRect l="-22609" r="-22609"/>
            </a:stretch>
          </a:blipFill>
        </p:spPr>
        <p:style>
          <a:lnRef idx="1">
            <a:schemeClr val="lt1">
              <a:hueOff val="0"/>
              <a:satOff val="0"/>
              <a:lumOff val="0"/>
              <a:alphaOff val="0"/>
            </a:schemeClr>
          </a:lnRef>
          <a:fillRef idx="1">
            <a:scrgbClr r="0" g="0" b="0"/>
          </a:fillRef>
          <a:effectRef idx="1">
            <a:schemeClr val="accent1">
              <a:tint val="50000"/>
              <a:hueOff val="0"/>
              <a:satOff val="0"/>
              <a:lumOff val="0"/>
              <a:alphaOff val="0"/>
            </a:schemeClr>
          </a:effectRef>
          <a:fontRef idx="minor">
            <a:schemeClr val="lt1">
              <a:hueOff val="0"/>
              <a:satOff val="0"/>
              <a:lumOff val="0"/>
              <a:alphaOff val="0"/>
            </a:schemeClr>
          </a:fontRef>
        </p:style>
      </p:sp>
      <p:sp>
        <p:nvSpPr>
          <p:cNvPr id="16419" name="TextBox 1"/>
          <p:cNvSpPr txBox="1">
            <a:spLocks noChangeArrowheads="1"/>
          </p:cNvSpPr>
          <p:nvPr/>
        </p:nvSpPr>
        <p:spPr bwMode="auto">
          <a:xfrm>
            <a:off x="2820988" y="6350000"/>
            <a:ext cx="2640012" cy="368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ZA" altLang="en-US" sz="1800" b="1">
                <a:solidFill>
                  <a:schemeClr val="bg1"/>
                </a:solidFill>
                <a:latin typeface="Arial Narrow" panose="020B0606020202030204" pitchFamily="34" charset="0"/>
              </a:rPr>
              <a:t>DASHBOARD</a:t>
            </a:r>
          </a:p>
        </p:txBody>
      </p:sp>
      <p:sp>
        <p:nvSpPr>
          <p:cNvPr id="29" name="Freeform 28"/>
          <p:cNvSpPr/>
          <p:nvPr/>
        </p:nvSpPr>
        <p:spPr>
          <a:xfrm>
            <a:off x="4951413" y="3687763"/>
            <a:ext cx="3886200" cy="2227262"/>
          </a:xfrm>
          <a:custGeom>
            <a:avLst/>
            <a:gdLst>
              <a:gd name="connsiteX0" fmla="*/ 0 w 3934802"/>
              <a:gd name="connsiteY0" fmla="*/ 0 h 796209"/>
              <a:gd name="connsiteX1" fmla="*/ 3536698 w 3934802"/>
              <a:gd name="connsiteY1" fmla="*/ 0 h 796209"/>
              <a:gd name="connsiteX2" fmla="*/ 3934802 w 3934802"/>
              <a:gd name="connsiteY2" fmla="*/ 398105 h 796209"/>
              <a:gd name="connsiteX3" fmla="*/ 3536698 w 3934802"/>
              <a:gd name="connsiteY3" fmla="*/ 796209 h 796209"/>
              <a:gd name="connsiteX4" fmla="*/ 0 w 3934802"/>
              <a:gd name="connsiteY4" fmla="*/ 796209 h 796209"/>
              <a:gd name="connsiteX5" fmla="*/ 0 w 3934802"/>
              <a:gd name="connsiteY5" fmla="*/ 0 h 79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34802" h="796209">
                <a:moveTo>
                  <a:pt x="3934802" y="796208"/>
                </a:moveTo>
                <a:lnTo>
                  <a:pt x="398104" y="796208"/>
                </a:lnTo>
                <a:lnTo>
                  <a:pt x="0" y="398104"/>
                </a:lnTo>
                <a:lnTo>
                  <a:pt x="398104" y="1"/>
                </a:lnTo>
                <a:lnTo>
                  <a:pt x="3934802" y="1"/>
                </a:lnTo>
                <a:lnTo>
                  <a:pt x="3934802" y="796208"/>
                </a:lnTo>
                <a:close/>
              </a:path>
            </a:pathLst>
          </a:custGeom>
          <a:solidFill>
            <a:srgbClr val="F2F7FC"/>
          </a:solidFill>
          <a:ln>
            <a:noFill/>
          </a:ln>
          <a:effectLst>
            <a:outerShdw blurRad="50800" dist="38100" dir="2700000" algn="tl" rotWithShape="0">
              <a:prstClr val="black">
                <a:alpha val="40000"/>
              </a:prstClr>
            </a:outerShdw>
          </a:effectLst>
        </p:spPr>
        <p:style>
          <a:lnRef idx="2">
            <a:scrgbClr r="0" g="0" b="0"/>
          </a:lnRef>
          <a:fillRef idx="1">
            <a:schemeClr val="accent1">
              <a:hueOff val="0"/>
              <a:satOff val="0"/>
              <a:lumOff val="0"/>
              <a:alphaOff val="0"/>
            </a:schemeClr>
          </a:fillRef>
          <a:effectRef idx="0">
            <a:scrgbClr r="0" g="0" b="0"/>
          </a:effectRef>
          <a:fontRef idx="minor">
            <a:schemeClr val="lt1"/>
          </a:fontRef>
        </p:style>
        <p:txBody>
          <a:bodyPr lIns="445171" tIns="53341" rIns="99568" bIns="53340" spcCol="1270" anchor="ctr"/>
          <a:lstStyle/>
          <a:p>
            <a:pPr marL="93663" algn="just" defTabSz="622300">
              <a:lnSpc>
                <a:spcPct val="90000"/>
              </a:lnSpc>
              <a:spcAft>
                <a:spcPct val="35000"/>
              </a:spcAft>
              <a:defRPr/>
            </a:pPr>
            <a:endParaRPr lang="en-US" sz="1350" dirty="0">
              <a:solidFill>
                <a:schemeClr val="tx1"/>
              </a:solidFill>
              <a:latin typeface="Arial Narrow" panose="020B0606020202030204" pitchFamily="34" charset="0"/>
            </a:endParaRPr>
          </a:p>
          <a:p>
            <a:pPr marL="93663" algn="just" defTabSz="622300">
              <a:lnSpc>
                <a:spcPct val="90000"/>
              </a:lnSpc>
              <a:spcAft>
                <a:spcPct val="35000"/>
              </a:spcAft>
              <a:defRPr/>
            </a:pPr>
            <a:endParaRPr lang="en-US" sz="1350" dirty="0">
              <a:solidFill>
                <a:schemeClr val="tx1"/>
              </a:solidFill>
              <a:latin typeface="Arial Narrow" panose="020B0606020202030204" pitchFamily="34" charset="0"/>
            </a:endParaRPr>
          </a:p>
          <a:p>
            <a:pPr marL="93663" algn="just" defTabSz="622300">
              <a:lnSpc>
                <a:spcPct val="90000"/>
              </a:lnSpc>
              <a:spcAft>
                <a:spcPct val="35000"/>
              </a:spcAft>
              <a:defRPr/>
            </a:pPr>
            <a:endParaRPr lang="en-US" sz="1350" dirty="0">
              <a:solidFill>
                <a:schemeClr val="tx1"/>
              </a:solidFill>
              <a:latin typeface="Arial Narrow" panose="020B0606020202030204" pitchFamily="34" charset="0"/>
            </a:endParaRPr>
          </a:p>
          <a:p>
            <a:pPr marL="93663" algn="just" defTabSz="622300">
              <a:lnSpc>
                <a:spcPct val="90000"/>
              </a:lnSpc>
              <a:spcAft>
                <a:spcPct val="35000"/>
              </a:spcAft>
              <a:defRPr/>
            </a:pPr>
            <a:endParaRPr lang="en-US" sz="1200" dirty="0">
              <a:solidFill>
                <a:schemeClr val="tx1"/>
              </a:solidFill>
              <a:latin typeface="Arial Narrow" panose="020B0606020202030204" pitchFamily="34" charset="0"/>
            </a:endParaRPr>
          </a:p>
          <a:p>
            <a:pPr marL="93663" algn="just" defTabSz="622300">
              <a:lnSpc>
                <a:spcPct val="90000"/>
              </a:lnSpc>
              <a:spcAft>
                <a:spcPct val="35000"/>
              </a:spcAft>
              <a:defRPr/>
            </a:pPr>
            <a:endParaRPr lang="en-US" sz="1200" b="1" dirty="0">
              <a:solidFill>
                <a:schemeClr val="tx1"/>
              </a:solidFill>
              <a:latin typeface="Arial Narrow" panose="020B0606020202030204" pitchFamily="34" charset="0"/>
            </a:endParaRPr>
          </a:p>
          <a:p>
            <a:pPr marL="93663" algn="just" defTabSz="622300">
              <a:lnSpc>
                <a:spcPct val="90000"/>
              </a:lnSpc>
              <a:spcAft>
                <a:spcPct val="35000"/>
              </a:spcAft>
              <a:defRPr/>
            </a:pPr>
            <a:r>
              <a:rPr lang="en-US" sz="1200" b="1" dirty="0">
                <a:solidFill>
                  <a:schemeClr val="tx1"/>
                </a:solidFill>
                <a:latin typeface="Arial Narrow" panose="020B0606020202030204" pitchFamily="34" charset="0"/>
              </a:rPr>
              <a:t>The CCMA held the following events:</a:t>
            </a:r>
          </a:p>
          <a:p>
            <a:pPr marL="379413" indent="-285750" algn="just" defTabSz="622300">
              <a:lnSpc>
                <a:spcPct val="90000"/>
              </a:lnSpc>
              <a:spcAft>
                <a:spcPct val="35000"/>
              </a:spcAft>
              <a:buFont typeface="Wingdings" panose="05000000000000000000" pitchFamily="2" charset="2"/>
              <a:buChar char="§"/>
              <a:defRPr/>
            </a:pPr>
            <a:r>
              <a:rPr lang="en-US" sz="1100" i="1" dirty="0">
                <a:solidFill>
                  <a:prstClr val="black"/>
                </a:solidFill>
                <a:latin typeface="Arial Narrow" panose="020B0606020202030204" pitchFamily="34" charset="0"/>
              </a:rPr>
              <a:t>The Director’s User Forum focusing on the Private Security Sector, on 21 June 2018 in Cape Town, Western Cape,</a:t>
            </a:r>
          </a:p>
          <a:p>
            <a:pPr marL="379413" indent="-285750" algn="just" defTabSz="622300">
              <a:lnSpc>
                <a:spcPct val="90000"/>
              </a:lnSpc>
              <a:spcAft>
                <a:spcPct val="35000"/>
              </a:spcAft>
              <a:buFont typeface="Wingdings" panose="05000000000000000000" pitchFamily="2" charset="2"/>
              <a:buChar char="§"/>
              <a:defRPr/>
            </a:pPr>
            <a:r>
              <a:rPr lang="en-US" sz="1100" i="1" dirty="0">
                <a:solidFill>
                  <a:prstClr val="black"/>
                </a:solidFill>
                <a:latin typeface="Arial Narrow" panose="020B0606020202030204" pitchFamily="34" charset="0"/>
              </a:rPr>
              <a:t>Shopstewards and Union Officials Conference on 27-28 September 2018 in Durban, </a:t>
            </a:r>
            <a:r>
              <a:rPr lang="en-US" sz="1100" i="1" dirty="0" err="1">
                <a:solidFill>
                  <a:prstClr val="black"/>
                </a:solidFill>
                <a:latin typeface="Arial Narrow" panose="020B0606020202030204" pitchFamily="34" charset="0"/>
              </a:rPr>
              <a:t>KwaZulu</a:t>
            </a:r>
            <a:r>
              <a:rPr lang="en-US" sz="1100" i="1" dirty="0">
                <a:solidFill>
                  <a:prstClr val="black"/>
                </a:solidFill>
                <a:latin typeface="Arial Narrow" panose="020B0606020202030204" pitchFamily="34" charset="0"/>
              </a:rPr>
              <a:t>- Natal</a:t>
            </a:r>
          </a:p>
          <a:p>
            <a:pPr marL="379413" indent="-285750" algn="just" defTabSz="622300">
              <a:lnSpc>
                <a:spcPct val="90000"/>
              </a:lnSpc>
              <a:spcAft>
                <a:spcPct val="35000"/>
              </a:spcAft>
              <a:buFont typeface="Wingdings" panose="05000000000000000000" pitchFamily="2" charset="2"/>
              <a:buChar char="§"/>
              <a:defRPr/>
            </a:pPr>
            <a:r>
              <a:rPr lang="en-US" sz="1100" i="1" dirty="0">
                <a:solidFill>
                  <a:prstClr val="black"/>
                </a:solidFill>
                <a:latin typeface="Arial Narrow" panose="020B0606020202030204" pitchFamily="34" charset="0"/>
              </a:rPr>
              <a:t>The CCMA Indaba, on 6-8 December 2018 in Cape Town, Western Cape</a:t>
            </a:r>
          </a:p>
          <a:p>
            <a:pPr marL="379413" indent="-285750" algn="just" defTabSz="622300">
              <a:lnSpc>
                <a:spcPct val="90000"/>
              </a:lnSpc>
              <a:spcAft>
                <a:spcPct val="35000"/>
              </a:spcAft>
              <a:buFont typeface="Wingdings" panose="05000000000000000000" pitchFamily="2" charset="2"/>
              <a:buChar char="§"/>
              <a:defRPr/>
            </a:pPr>
            <a:r>
              <a:rPr lang="en-US" sz="1100" i="1" dirty="0">
                <a:solidFill>
                  <a:prstClr val="black"/>
                </a:solidFill>
                <a:latin typeface="Arial Narrow" panose="020B0606020202030204" pitchFamily="34" charset="0"/>
              </a:rPr>
              <a:t>2</a:t>
            </a:r>
            <a:r>
              <a:rPr lang="en-US" sz="1100" i="1" baseline="30000" dirty="0">
                <a:solidFill>
                  <a:prstClr val="black"/>
                </a:solidFill>
                <a:latin typeface="Arial Narrow" panose="020B0606020202030204" pitchFamily="34" charset="0"/>
              </a:rPr>
              <a:t>nd</a:t>
            </a:r>
            <a:r>
              <a:rPr lang="en-US" sz="1100" i="1" dirty="0">
                <a:solidFill>
                  <a:prstClr val="black"/>
                </a:solidFill>
                <a:latin typeface="Arial Narrow" panose="020B0606020202030204" pitchFamily="34" charset="0"/>
              </a:rPr>
              <a:t> Annual Labour Conference on 14-15 March 2019 at Birchwood Hotel, Ekurhuleni</a:t>
            </a:r>
          </a:p>
          <a:p>
            <a:pPr marL="379413" indent="-285750" algn="just" defTabSz="622300">
              <a:lnSpc>
                <a:spcPct val="90000"/>
              </a:lnSpc>
              <a:spcAft>
                <a:spcPct val="35000"/>
              </a:spcAft>
              <a:buFont typeface="Wingdings" panose="05000000000000000000" pitchFamily="2" charset="2"/>
              <a:buChar char="§"/>
              <a:defRPr/>
            </a:pPr>
            <a:r>
              <a:rPr lang="en-US" sz="1100" i="1" dirty="0">
                <a:solidFill>
                  <a:prstClr val="black"/>
                </a:solidFill>
                <a:latin typeface="Arial Narrow" panose="020B0606020202030204" pitchFamily="34" charset="0"/>
              </a:rPr>
              <a:t>Essential Services Stakeholder Symposium on 18 March 2019 in Midrand, Gauteng</a:t>
            </a:r>
          </a:p>
          <a:p>
            <a:pPr marL="1293813" lvl="2" indent="-285750" algn="just" defTabSz="622300">
              <a:lnSpc>
                <a:spcPct val="90000"/>
              </a:lnSpc>
              <a:spcAft>
                <a:spcPct val="35000"/>
              </a:spcAft>
              <a:buFont typeface="Wingdings" panose="05000000000000000000" pitchFamily="2" charset="2"/>
              <a:buChar char="§"/>
              <a:defRPr/>
            </a:pPr>
            <a:endParaRPr lang="en-US" sz="1100" i="1" dirty="0">
              <a:solidFill>
                <a:prstClr val="black"/>
              </a:solidFill>
              <a:latin typeface="Arial Narrow" panose="020B0606020202030204" pitchFamily="34" charset="0"/>
            </a:endParaRPr>
          </a:p>
          <a:p>
            <a:pPr marL="93663" algn="just" defTabSz="622300">
              <a:lnSpc>
                <a:spcPct val="90000"/>
              </a:lnSpc>
              <a:spcAft>
                <a:spcPct val="35000"/>
              </a:spcAft>
              <a:defRPr/>
            </a:pPr>
            <a:endParaRPr lang="en-US" sz="1100" dirty="0">
              <a:solidFill>
                <a:prstClr val="black"/>
              </a:solidFill>
              <a:latin typeface="Arial Narrow" panose="020B0606020202030204" pitchFamily="34" charset="0"/>
            </a:endParaRPr>
          </a:p>
          <a:p>
            <a:pPr marL="379413" indent="-285750" algn="just" defTabSz="622300">
              <a:lnSpc>
                <a:spcPct val="90000"/>
              </a:lnSpc>
              <a:spcAft>
                <a:spcPct val="35000"/>
              </a:spcAft>
              <a:buFont typeface="Wingdings" panose="05000000000000000000" pitchFamily="2" charset="2"/>
              <a:buChar char="§"/>
              <a:defRPr/>
            </a:pPr>
            <a:endParaRPr lang="en-US" sz="1200" dirty="0">
              <a:solidFill>
                <a:prstClr val="black"/>
              </a:solidFill>
              <a:latin typeface="Arial Narrow" panose="020B0606020202030204" pitchFamily="34" charset="0"/>
            </a:endParaRPr>
          </a:p>
          <a:p>
            <a:pPr marL="379413" indent="-285750" algn="just" defTabSz="622300">
              <a:lnSpc>
                <a:spcPct val="90000"/>
              </a:lnSpc>
              <a:spcAft>
                <a:spcPct val="35000"/>
              </a:spcAft>
              <a:buFont typeface="Wingdings" panose="05000000000000000000" pitchFamily="2" charset="2"/>
              <a:buChar char="§"/>
              <a:defRPr/>
            </a:pPr>
            <a:endParaRPr lang="en-US" sz="1200" dirty="0">
              <a:solidFill>
                <a:prstClr val="black"/>
              </a:solidFill>
              <a:latin typeface="Arial Narrow" panose="020B0606020202030204" pitchFamily="34" charset="0"/>
            </a:endParaRPr>
          </a:p>
          <a:p>
            <a:pPr marL="379413" indent="-285750" algn="just" defTabSz="622300">
              <a:lnSpc>
                <a:spcPct val="90000"/>
              </a:lnSpc>
              <a:spcAft>
                <a:spcPct val="35000"/>
              </a:spcAft>
              <a:buFont typeface="Arial" panose="020B0604020202020204" pitchFamily="34" charset="0"/>
              <a:buChar char="•"/>
              <a:defRPr/>
            </a:pPr>
            <a:endParaRPr lang="en-US" sz="1350" i="1" dirty="0">
              <a:solidFill>
                <a:schemeClr val="tx1"/>
              </a:solidFill>
              <a:latin typeface="Arial Narrow" panose="020B0606020202030204" pitchFamily="34" charset="0"/>
            </a:endParaRPr>
          </a:p>
          <a:p>
            <a:pPr marL="93663" algn="just" defTabSz="622300">
              <a:lnSpc>
                <a:spcPct val="90000"/>
              </a:lnSpc>
              <a:spcAft>
                <a:spcPct val="35000"/>
              </a:spcAft>
              <a:defRPr/>
            </a:pPr>
            <a:r>
              <a:rPr lang="en-US" sz="1350" dirty="0">
                <a:solidFill>
                  <a:schemeClr val="tx1"/>
                </a:solidFill>
                <a:latin typeface="Arial Narrow" panose="020B0606020202030204" pitchFamily="34" charset="0"/>
              </a:rPr>
              <a:t> </a:t>
            </a:r>
          </a:p>
        </p:txBody>
      </p:sp>
      <p:sp>
        <p:nvSpPr>
          <p:cNvPr id="30" name="Oval 29"/>
          <p:cNvSpPr/>
          <p:nvPr/>
        </p:nvSpPr>
        <p:spPr>
          <a:xfrm>
            <a:off x="4443923" y="4173538"/>
            <a:ext cx="775057" cy="1004200"/>
          </a:xfrm>
          <a:prstGeom prst="ellipse">
            <a:avLst/>
          </a:prstGeom>
          <a:blipFill dpi="0" rotWithShape="1">
            <a:blip r:embed="rId10"/>
            <a:srcRect/>
            <a:stretch>
              <a:fillRect l="-10594" r="-10594"/>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31" name="Freeform 30"/>
          <p:cNvSpPr/>
          <p:nvPr/>
        </p:nvSpPr>
        <p:spPr>
          <a:xfrm>
            <a:off x="4830763" y="2965450"/>
            <a:ext cx="4006850" cy="671513"/>
          </a:xfrm>
          <a:custGeom>
            <a:avLst/>
            <a:gdLst>
              <a:gd name="connsiteX0" fmla="*/ 0 w 3816009"/>
              <a:gd name="connsiteY0" fmla="*/ 0 h 747379"/>
              <a:gd name="connsiteX1" fmla="*/ 3442320 w 3816009"/>
              <a:gd name="connsiteY1" fmla="*/ 0 h 747379"/>
              <a:gd name="connsiteX2" fmla="*/ 3816009 w 3816009"/>
              <a:gd name="connsiteY2" fmla="*/ 373690 h 747379"/>
              <a:gd name="connsiteX3" fmla="*/ 3442320 w 3816009"/>
              <a:gd name="connsiteY3" fmla="*/ 747379 h 747379"/>
              <a:gd name="connsiteX4" fmla="*/ 0 w 3816009"/>
              <a:gd name="connsiteY4" fmla="*/ 747379 h 747379"/>
              <a:gd name="connsiteX5" fmla="*/ 0 w 3816009"/>
              <a:gd name="connsiteY5" fmla="*/ 0 h 747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16009" h="747379">
                <a:moveTo>
                  <a:pt x="3816009" y="747378"/>
                </a:moveTo>
                <a:lnTo>
                  <a:pt x="373689" y="747378"/>
                </a:lnTo>
                <a:lnTo>
                  <a:pt x="0" y="373689"/>
                </a:lnTo>
                <a:lnTo>
                  <a:pt x="373689" y="1"/>
                </a:lnTo>
                <a:lnTo>
                  <a:pt x="3816009" y="1"/>
                </a:lnTo>
                <a:lnTo>
                  <a:pt x="3816009" y="747378"/>
                </a:lnTo>
                <a:close/>
              </a:path>
            </a:pathLst>
          </a:custGeom>
          <a:solidFill>
            <a:srgbClr val="F2F7FC"/>
          </a:solidFill>
          <a:ln>
            <a:noFill/>
          </a:ln>
          <a:effectLst>
            <a:outerShdw blurRad="50800" dist="38100" dir="2700000" algn="tl" rotWithShape="0">
              <a:prstClr val="black">
                <a:alpha val="40000"/>
              </a:prstClr>
            </a:outerShdw>
          </a:effectLst>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549090" tIns="53341" rIns="99569" bIns="53340" spcCol="1270" anchor="ctr"/>
          <a:lstStyle/>
          <a:p>
            <a:pPr marL="177800" algn="just" defTabSz="622300">
              <a:lnSpc>
                <a:spcPct val="90000"/>
              </a:lnSpc>
              <a:spcAft>
                <a:spcPct val="35000"/>
              </a:spcAft>
              <a:defRPr/>
            </a:pPr>
            <a:r>
              <a:rPr lang="en-US" sz="1200" b="1" dirty="0">
                <a:solidFill>
                  <a:prstClr val="black"/>
                </a:solidFill>
                <a:latin typeface="Arial Narrow" panose="020B0606020202030204" pitchFamily="34" charset="0"/>
              </a:rPr>
              <a:t>41%</a:t>
            </a:r>
            <a:r>
              <a:rPr lang="en-US" sz="1200" dirty="0">
                <a:solidFill>
                  <a:prstClr val="black"/>
                </a:solidFill>
                <a:latin typeface="Arial Narrow" panose="020B0606020202030204" pitchFamily="34" charset="0"/>
              </a:rPr>
              <a:t> of jobs (15 787 out of 38 588 jobs at stake)  were saved compared to employees facing retrenchments (cases referred to the CCMA) </a:t>
            </a:r>
          </a:p>
        </p:txBody>
      </p:sp>
      <p:sp>
        <p:nvSpPr>
          <p:cNvPr id="32" name="Oval 31"/>
          <p:cNvSpPr/>
          <p:nvPr/>
        </p:nvSpPr>
        <p:spPr>
          <a:xfrm>
            <a:off x="4480267" y="2947641"/>
            <a:ext cx="698738" cy="742394"/>
          </a:xfrm>
          <a:prstGeom prst="ellipse">
            <a:avLst/>
          </a:prstGeom>
          <a:blipFill dpi="0" rotWithShape="1">
            <a:blip r:embed="rId11" cstate="print">
              <a:extLst>
                <a:ext uri="{28A0092B-C50C-407E-A947-70E740481C1C}">
                  <a14:useLocalDpi xmlns:a14="http://schemas.microsoft.com/office/drawing/2010/main" xmlns="" val="0"/>
                </a:ext>
              </a:extLst>
            </a:blip>
            <a:srcRect/>
            <a:stretch>
              <a:fillRect l="-28106" t="19625" r="-28106" b="19625"/>
            </a:stretch>
          </a:blipFill>
          <a:ln w="3175">
            <a:solidFill>
              <a:schemeClr val="bg1"/>
            </a:solidFill>
            <a:prstDash val="solid"/>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6428" name="Slide Number Placeholder 3"/>
          <p:cNvSpPr>
            <a:spLocks noGrp="1"/>
          </p:cNvSpPr>
          <p:nvPr>
            <p:ph type="sldNum" sz="quarter" idx="12"/>
          </p:nvPr>
        </p:nvSpPr>
        <p:spPr bwMode="auto">
          <a:xfrm>
            <a:off x="6940550" y="64230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chemeClr val="bg1"/>
                </a:solidFill>
                <a:latin typeface="Arial Narrow" panose="020B0606020202030204" pitchFamily="34" charset="0"/>
              </a:rPr>
              <a:t>20</a:t>
            </a: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Subtitle 2"/>
          <p:cNvSpPr txBox="1">
            <a:spLocks/>
          </p:cNvSpPr>
          <p:nvPr/>
        </p:nvSpPr>
        <p:spPr bwMode="auto">
          <a:xfrm>
            <a:off x="1497013" y="5765800"/>
            <a:ext cx="6400800" cy="657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panose="020B0604020202020204" pitchFamily="34" charset="0"/>
              <a:buNone/>
              <a:defRPr/>
            </a:pPr>
            <a:r>
              <a:rPr lang="en-US" sz="2400" b="1" u="sng" dirty="0" smtClean="0">
                <a:latin typeface="Arial Narrow" panose="020B0606020202030204" pitchFamily="34" charset="0"/>
              </a:rPr>
              <a:t>FINANCIAL PERFORMANCE RESULTS</a:t>
            </a:r>
            <a:r>
              <a:rPr lang="en-US" sz="2000" dirty="0" smtClean="0"/>
              <a:t/>
            </a:r>
            <a:br>
              <a:rPr lang="en-US" sz="2000" dirty="0" smtClean="0"/>
            </a:br>
            <a:endParaRPr lang="en-US" sz="2400" dirty="0">
              <a:solidFill>
                <a:schemeClr val="accent1">
                  <a:lumMod val="25000"/>
                </a:schemeClr>
              </a:solidFill>
            </a:endParaRPr>
          </a:p>
        </p:txBody>
      </p:sp>
      <p:sp>
        <p:nvSpPr>
          <p:cNvPr id="7172" name="Slide Number Placeholder 3"/>
          <p:cNvSpPr>
            <a:spLocks noGrp="1"/>
          </p:cNvSpPr>
          <p:nvPr>
            <p:ph type="sldNum" sz="quarter" idx="12"/>
          </p:nvPr>
        </p:nvSpPr>
        <p:spPr bwMode="auto">
          <a:xfrm>
            <a:off x="6940550" y="64230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chemeClr val="bg1"/>
                </a:solidFill>
                <a:latin typeface="Arial Narrow" panose="020B0606020202030204" pitchFamily="34" charset="0"/>
              </a:rPr>
              <a:t>21</a:t>
            </a:r>
          </a:p>
        </p:txBody>
      </p:sp>
    </p:spTree>
    <p:extLst>
      <p:ext uri="{BB962C8B-B14F-4D97-AF65-F5344CB8AC3E}">
        <p14:creationId xmlns:p14="http://schemas.microsoft.com/office/powerpoint/2010/main" xmlns="" val="177702368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92075" y="274638"/>
            <a:ext cx="8229600" cy="1143000"/>
          </a:xfrm>
        </p:spPr>
        <p:txBody>
          <a:bodyPr/>
          <a:lstStyle/>
          <a:p>
            <a:r>
              <a:rPr lang="en-US" altLang="en-US" sz="1800" b="1" smtClean="0">
                <a:latin typeface="Arial Narrow" panose="020B0606020202030204" pitchFamily="34" charset="0"/>
              </a:rPr>
              <a:t/>
            </a:r>
            <a:br>
              <a:rPr lang="en-US" altLang="en-US" sz="1800" b="1" smtClean="0">
                <a:latin typeface="Arial Narrow" panose="020B0606020202030204" pitchFamily="34" charset="0"/>
              </a:rPr>
            </a:br>
            <a:r>
              <a:rPr lang="en-US" altLang="en-US" sz="1800" b="1" smtClean="0">
                <a:latin typeface="Arial Narrow" panose="020B0606020202030204" pitchFamily="34" charset="0"/>
              </a:rPr>
              <a:t>ANNUAL FINANCIAL PERFORMANCE </a:t>
            </a:r>
            <a:br>
              <a:rPr lang="en-US" altLang="en-US" sz="1800" b="1" smtClean="0">
                <a:latin typeface="Arial Narrow" panose="020B0606020202030204" pitchFamily="34" charset="0"/>
              </a:rPr>
            </a:br>
            <a:r>
              <a:rPr lang="en-US" altLang="en-US" sz="1800" b="1" smtClean="0">
                <a:latin typeface="Arial Narrow" panose="020B0606020202030204" pitchFamily="34" charset="0"/>
              </a:rPr>
              <a:t>RESULTS FOR PERIOD ENDING MARCH 2019</a:t>
            </a:r>
            <a:br>
              <a:rPr lang="en-US" altLang="en-US" sz="1800" b="1" smtClean="0">
                <a:latin typeface="Arial Narrow" panose="020B0606020202030204" pitchFamily="34" charset="0"/>
              </a:rPr>
            </a:br>
            <a:r>
              <a:rPr lang="en-US" altLang="en-US" sz="1800" b="1" smtClean="0">
                <a:latin typeface="Arial Narrow" panose="020B0606020202030204" pitchFamily="34" charset="0"/>
              </a:rPr>
              <a:t>EXPENDITURE ANALYSIS</a:t>
            </a:r>
            <a:endParaRPr lang="en-ZA" altLang="en-US" sz="1800" smtClean="0"/>
          </a:p>
        </p:txBody>
      </p:sp>
      <p:sp>
        <p:nvSpPr>
          <p:cNvPr id="8195" name="Slide Number Placeholder 3"/>
          <p:cNvSpPr>
            <a:spLocks noGrp="1"/>
          </p:cNvSpPr>
          <p:nvPr>
            <p:ph type="sldNum" sz="quarter" idx="12"/>
          </p:nvPr>
        </p:nvSpPr>
        <p:spPr bwMode="auto">
          <a:xfrm>
            <a:off x="6751638" y="64674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A16FA08E-C5D4-4AEB-AD4B-BBB6CE557941}" type="slidenum">
              <a:rPr lang="en-US" altLang="en-US" sz="1200" b="1" smtClean="0">
                <a:solidFill>
                  <a:schemeClr val="bg1"/>
                </a:solidFill>
                <a:latin typeface="Arial Narrow" panose="020B0606020202030204" pitchFamily="34" charset="0"/>
              </a:rPr>
              <a:pPr>
                <a:spcBef>
                  <a:spcPct val="0"/>
                </a:spcBef>
                <a:buFontTx/>
                <a:buNone/>
              </a:pPr>
              <a:t>22</a:t>
            </a:fld>
            <a:endParaRPr lang="en-US" altLang="en-US" sz="1200" b="1" smtClean="0">
              <a:solidFill>
                <a:schemeClr val="bg1"/>
              </a:solidFill>
              <a:latin typeface="Arial Narrow" panose="020B060602020203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633109280"/>
              </p:ext>
            </p:extLst>
          </p:nvPr>
        </p:nvGraphicFramePr>
        <p:xfrm>
          <a:off x="287866" y="1417638"/>
          <a:ext cx="8541809" cy="5144451"/>
        </p:xfrm>
        <a:graphic>
          <a:graphicData uri="http://schemas.openxmlformats.org/drawingml/2006/table">
            <a:tbl>
              <a:tblPr/>
              <a:tblGrid>
                <a:gridCol w="1835478">
                  <a:extLst>
                    <a:ext uri="{9D8B030D-6E8A-4147-A177-3AD203B41FA5}">
                      <a16:colId xmlns:a16="http://schemas.microsoft.com/office/drawing/2014/main" xmlns="" val="1390967602"/>
                    </a:ext>
                  </a:extLst>
                </a:gridCol>
                <a:gridCol w="1003242">
                  <a:extLst>
                    <a:ext uri="{9D8B030D-6E8A-4147-A177-3AD203B41FA5}">
                      <a16:colId xmlns:a16="http://schemas.microsoft.com/office/drawing/2014/main" xmlns="" val="3185572752"/>
                    </a:ext>
                  </a:extLst>
                </a:gridCol>
                <a:gridCol w="1003242">
                  <a:extLst>
                    <a:ext uri="{9D8B030D-6E8A-4147-A177-3AD203B41FA5}">
                      <a16:colId xmlns:a16="http://schemas.microsoft.com/office/drawing/2014/main" xmlns="" val="1310215765"/>
                    </a:ext>
                  </a:extLst>
                </a:gridCol>
                <a:gridCol w="1003242">
                  <a:extLst>
                    <a:ext uri="{9D8B030D-6E8A-4147-A177-3AD203B41FA5}">
                      <a16:colId xmlns:a16="http://schemas.microsoft.com/office/drawing/2014/main" xmlns="" val="2860514899"/>
                    </a:ext>
                  </a:extLst>
                </a:gridCol>
                <a:gridCol w="1003242">
                  <a:extLst>
                    <a:ext uri="{9D8B030D-6E8A-4147-A177-3AD203B41FA5}">
                      <a16:colId xmlns:a16="http://schemas.microsoft.com/office/drawing/2014/main" xmlns="" val="362373976"/>
                    </a:ext>
                  </a:extLst>
                </a:gridCol>
                <a:gridCol w="2693363">
                  <a:extLst>
                    <a:ext uri="{9D8B030D-6E8A-4147-A177-3AD203B41FA5}">
                      <a16:colId xmlns:a16="http://schemas.microsoft.com/office/drawing/2014/main" xmlns="" val="1377005741"/>
                    </a:ext>
                  </a:extLst>
                </a:gridCol>
              </a:tblGrid>
              <a:tr h="456499">
                <a:tc rowSpan="2">
                  <a:txBody>
                    <a:bodyPr/>
                    <a:lstStyle/>
                    <a:p>
                      <a:pPr algn="l" rtl="0" fontAlgn="ctr"/>
                      <a:r>
                        <a:rPr lang="en-ZA" sz="1600" b="1" i="0" u="none" strike="noStrike" dirty="0" smtClean="0">
                          <a:solidFill>
                            <a:srgbClr val="000000"/>
                          </a:solidFill>
                          <a:effectLst/>
                          <a:latin typeface="Arial Narrow" panose="020B0606020202030204" pitchFamily="34" charset="0"/>
                        </a:rPr>
                        <a:t>ITEM</a:t>
                      </a:r>
                      <a:endParaRPr lang="en-ZA" sz="1600" b="1" i="0" u="none" strike="noStrike" dirty="0">
                        <a:solidFill>
                          <a:srgbClr val="000000"/>
                        </a:solidFill>
                        <a:effectLst/>
                        <a:latin typeface="Arial Narrow" panose="020B0606020202030204" pitchFamily="34" charset="0"/>
                      </a:endParaRP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BUDGET</a:t>
                      </a:r>
                    </a:p>
                  </a:txBody>
                  <a:tcPr marL="7858" marR="7858" marT="78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ACTUALS</a:t>
                      </a:r>
                    </a:p>
                  </a:txBody>
                  <a:tcPr marL="7858" marR="7858" marT="78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VARIANCE</a:t>
                      </a:r>
                    </a:p>
                  </a:txBody>
                  <a:tcPr marL="7858" marR="7858" marT="78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VARIANCE </a:t>
                      </a:r>
                    </a:p>
                  </a:txBody>
                  <a:tcPr marL="7858" marR="7858" marT="78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rowSpan="2">
                  <a:txBody>
                    <a:bodyPr/>
                    <a:lstStyle/>
                    <a:p>
                      <a:pPr algn="ctr" rtl="0" fontAlgn="ctr"/>
                      <a:r>
                        <a:rPr lang="en-ZA" sz="1600" b="1" i="0" u="none" strike="noStrike">
                          <a:solidFill>
                            <a:srgbClr val="000000"/>
                          </a:solidFill>
                          <a:effectLst/>
                          <a:latin typeface="Arial Narrow" panose="020B0606020202030204" pitchFamily="34" charset="0"/>
                        </a:rPr>
                        <a:t>COMMENTARY</a:t>
                      </a:r>
                    </a:p>
                  </a:txBody>
                  <a:tcPr marL="7858" marR="7858" marT="78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2485504414"/>
                  </a:ext>
                </a:extLst>
              </a:tr>
              <a:tr h="246616">
                <a:tc vMerge="1">
                  <a:txBody>
                    <a:bodyPr/>
                    <a:lstStyle/>
                    <a:p>
                      <a:endParaRPr lang="en-ZA"/>
                    </a:p>
                  </a:txBody>
                  <a:tcPr/>
                </a:tc>
                <a:tc>
                  <a:txBody>
                    <a:bodyPr/>
                    <a:lstStyle/>
                    <a:p>
                      <a:pPr algn="ctr" rtl="0" fontAlgn="ctr"/>
                      <a:r>
                        <a:rPr lang="en-ZA" sz="1600" b="1" i="0" u="none" strike="noStrike">
                          <a:solidFill>
                            <a:srgbClr val="000000"/>
                          </a:solidFill>
                          <a:effectLst/>
                          <a:latin typeface="Arial Narrow" panose="020B0606020202030204" pitchFamily="34" charset="0"/>
                        </a:rPr>
                        <a:t>R’000</a:t>
                      </a:r>
                    </a:p>
                  </a:txBody>
                  <a:tcPr marL="7858" marR="7858" marT="78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R’000</a:t>
                      </a:r>
                    </a:p>
                  </a:txBody>
                  <a:tcPr marL="7858" marR="7858" marT="78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 R'000</a:t>
                      </a:r>
                    </a:p>
                  </a:txBody>
                  <a:tcPr marL="7858" marR="7858" marT="78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a:t>
                      </a:r>
                    </a:p>
                  </a:txBody>
                  <a:tcPr marL="7858" marR="7858" marT="7856"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vMerge="1">
                  <a:txBody>
                    <a:bodyPr/>
                    <a:lstStyle/>
                    <a:p>
                      <a:endParaRPr lang="en-ZA"/>
                    </a:p>
                  </a:txBody>
                  <a:tcPr/>
                </a:tc>
                <a:extLst>
                  <a:ext uri="{0D108BD9-81ED-4DB2-BD59-A6C34878D82A}">
                    <a16:rowId xmlns:a16="http://schemas.microsoft.com/office/drawing/2014/main" xmlns="" val="3625632612"/>
                  </a:ext>
                </a:extLst>
              </a:tr>
              <a:tr h="485535">
                <a:tc>
                  <a:txBody>
                    <a:bodyPr/>
                    <a:lstStyle/>
                    <a:p>
                      <a:pPr algn="l" rtl="0" fontAlgn="ctr"/>
                      <a:r>
                        <a:rPr lang="en-ZA" sz="1600" b="1" i="0" u="none" strike="noStrike" dirty="0">
                          <a:solidFill>
                            <a:srgbClr val="000000"/>
                          </a:solidFill>
                          <a:effectLst/>
                          <a:latin typeface="Arial Narrow" panose="020B0606020202030204" pitchFamily="34" charset="0"/>
                        </a:rPr>
                        <a:t>Compensation of Employees</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538 678</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521 987</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16 691</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3%</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Spending in line with budget</a:t>
                      </a:r>
                      <a:endParaRPr lang="en-ZA" sz="1600" b="0" i="0" u="none" strike="noStrike" dirty="0">
                        <a:solidFill>
                          <a:srgbClr val="000000"/>
                        </a:solidFill>
                        <a:effectLst/>
                        <a:latin typeface="Arial Narrow" panose="020B0606020202030204" pitchFamily="34" charset="0"/>
                      </a:endParaRP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44341567"/>
                  </a:ext>
                </a:extLst>
              </a:tr>
              <a:tr h="963372">
                <a:tc>
                  <a:txBody>
                    <a:bodyPr/>
                    <a:lstStyle/>
                    <a:p>
                      <a:pPr algn="l" rtl="0" fontAlgn="ctr"/>
                      <a:r>
                        <a:rPr lang="en-ZA" sz="1600" b="1" i="0" u="none" strike="noStrike" dirty="0">
                          <a:solidFill>
                            <a:srgbClr val="000000"/>
                          </a:solidFill>
                          <a:effectLst/>
                          <a:latin typeface="Arial Narrow" panose="020B0606020202030204" pitchFamily="34" charset="0"/>
                        </a:rPr>
                        <a:t>Transfer Payments</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a:solidFill>
                            <a:srgbClr val="000000"/>
                          </a:solidFill>
                          <a:effectLst/>
                          <a:latin typeface="Arial Narrow" panose="020B0606020202030204" pitchFamily="34" charset="0"/>
                        </a:rPr>
                        <a:t>6 178</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a:solidFill>
                            <a:srgbClr val="000000"/>
                          </a:solidFill>
                          <a:effectLst/>
                          <a:latin typeface="Arial Narrow" panose="020B0606020202030204" pitchFamily="34" charset="0"/>
                        </a:rPr>
                        <a:t>5 610</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568</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9%</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GB" sz="1600" b="0" i="0" u="none" strike="noStrike" dirty="0" smtClean="0">
                          <a:solidFill>
                            <a:srgbClr val="000000"/>
                          </a:solidFill>
                          <a:effectLst/>
                          <a:latin typeface="Arial Narrow" panose="020B0606020202030204" pitchFamily="34" charset="0"/>
                        </a:rPr>
                        <a:t>The variance is</a:t>
                      </a:r>
                      <a:r>
                        <a:rPr lang="en-GB" sz="1600" b="0" i="0" u="none" strike="noStrike" baseline="0" dirty="0" smtClean="0">
                          <a:solidFill>
                            <a:srgbClr val="000000"/>
                          </a:solidFill>
                          <a:effectLst/>
                          <a:latin typeface="Arial Narrow" panose="020B0606020202030204" pitchFamily="34" charset="0"/>
                        </a:rPr>
                        <a:t> as a result of</a:t>
                      </a:r>
                      <a:r>
                        <a:rPr lang="en-GB" sz="1600" b="0" i="0" u="none" strike="noStrike" dirty="0" smtClean="0">
                          <a:solidFill>
                            <a:srgbClr val="000000"/>
                          </a:solidFill>
                          <a:effectLst/>
                          <a:latin typeface="Arial Narrow" panose="020B0606020202030204" pitchFamily="34" charset="0"/>
                        </a:rPr>
                        <a:t> </a:t>
                      </a:r>
                      <a:r>
                        <a:rPr lang="en-GB" sz="1600" b="0" i="0" u="none" strike="noStrike" dirty="0">
                          <a:solidFill>
                            <a:srgbClr val="000000"/>
                          </a:solidFill>
                          <a:effectLst/>
                          <a:latin typeface="Arial Narrow" panose="020B0606020202030204" pitchFamily="34" charset="0"/>
                        </a:rPr>
                        <a:t>lower inflow of claims on settled and awarded cases from bargaining councils.</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3741132873"/>
                  </a:ext>
                </a:extLst>
              </a:tr>
              <a:tr h="1919047">
                <a:tc>
                  <a:txBody>
                    <a:bodyPr/>
                    <a:lstStyle/>
                    <a:p>
                      <a:pPr algn="l" rtl="0" fontAlgn="ctr"/>
                      <a:r>
                        <a:rPr lang="en-ZA" sz="1600" b="1" i="0" u="none" strike="noStrike" dirty="0">
                          <a:solidFill>
                            <a:srgbClr val="000000"/>
                          </a:solidFill>
                          <a:effectLst/>
                          <a:latin typeface="Arial Narrow" panose="020B0606020202030204" pitchFamily="34" charset="0"/>
                        </a:rPr>
                        <a:t>Goods &amp; Services</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a:solidFill>
                            <a:srgbClr val="000000"/>
                          </a:solidFill>
                          <a:effectLst/>
                          <a:latin typeface="Arial Narrow" panose="020B0606020202030204" pitchFamily="34" charset="0"/>
                        </a:rPr>
                        <a:t>469 793</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448 810</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a:solidFill>
                            <a:srgbClr val="000000"/>
                          </a:solidFill>
                          <a:effectLst/>
                          <a:latin typeface="Arial Narrow" panose="020B0606020202030204" pitchFamily="34" charset="0"/>
                        </a:rPr>
                        <a:t>20 983</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a:solidFill>
                            <a:srgbClr val="000000"/>
                          </a:solidFill>
                          <a:effectLst/>
                          <a:latin typeface="Arial Narrow" panose="020B0606020202030204" pitchFamily="34" charset="0"/>
                        </a:rPr>
                        <a:t>4%</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GB" sz="1600" b="0" i="0" u="none" strike="noStrike" dirty="0" smtClean="0">
                          <a:solidFill>
                            <a:srgbClr val="000000"/>
                          </a:solidFill>
                          <a:effectLst/>
                          <a:latin typeface="Arial Narrow" panose="020B0606020202030204" pitchFamily="34" charset="0"/>
                        </a:rPr>
                        <a:t>The variance</a:t>
                      </a:r>
                      <a:r>
                        <a:rPr lang="en-GB" sz="1600" b="0" i="0" u="none" strike="noStrike" baseline="0" dirty="0" smtClean="0">
                          <a:solidFill>
                            <a:srgbClr val="000000"/>
                          </a:solidFill>
                          <a:effectLst/>
                          <a:latin typeface="Arial Narrow" panose="020B0606020202030204" pitchFamily="34" charset="0"/>
                        </a:rPr>
                        <a:t> is as a result of</a:t>
                      </a:r>
                      <a:r>
                        <a:rPr lang="en-GB" sz="1600" b="0" i="0" u="none" strike="noStrike" dirty="0" smtClean="0">
                          <a:solidFill>
                            <a:srgbClr val="000000"/>
                          </a:solidFill>
                          <a:effectLst/>
                          <a:latin typeface="Arial Narrow" panose="020B0606020202030204" pitchFamily="34" charset="0"/>
                        </a:rPr>
                        <a:t> </a:t>
                      </a:r>
                      <a:r>
                        <a:rPr lang="en-GB" sz="1600" b="0" i="0" u="none" strike="noStrike" dirty="0">
                          <a:solidFill>
                            <a:srgbClr val="000000"/>
                          </a:solidFill>
                          <a:effectLst/>
                          <a:latin typeface="Arial Narrow" panose="020B0606020202030204" pitchFamily="34" charset="0"/>
                        </a:rPr>
                        <a:t>software and building </a:t>
                      </a:r>
                      <a:r>
                        <a:rPr lang="en-GB" sz="1600" b="0" i="0" u="none" strike="noStrike" dirty="0" smtClean="0">
                          <a:solidFill>
                            <a:srgbClr val="000000"/>
                          </a:solidFill>
                          <a:effectLst/>
                          <a:latin typeface="Arial Narrow" panose="020B0606020202030204" pitchFamily="34" charset="0"/>
                        </a:rPr>
                        <a:t>maintenance that</a:t>
                      </a:r>
                      <a:r>
                        <a:rPr lang="en-GB" sz="1600" b="0" i="0" u="none" strike="noStrike" baseline="0" dirty="0" smtClean="0">
                          <a:solidFill>
                            <a:srgbClr val="000000"/>
                          </a:solidFill>
                          <a:effectLst/>
                          <a:latin typeface="Arial Narrow" panose="020B0606020202030204" pitchFamily="34" charset="0"/>
                        </a:rPr>
                        <a:t> </a:t>
                      </a:r>
                      <a:r>
                        <a:rPr lang="en-GB" sz="1600" b="0" i="0" u="none" strike="noStrike" dirty="0" smtClean="0">
                          <a:solidFill>
                            <a:srgbClr val="000000"/>
                          </a:solidFill>
                          <a:effectLst/>
                          <a:latin typeface="Arial Narrow" panose="020B0606020202030204" pitchFamily="34" charset="0"/>
                        </a:rPr>
                        <a:t>are </a:t>
                      </a:r>
                      <a:r>
                        <a:rPr lang="en-GB" sz="1600" b="0" i="0" u="none" strike="noStrike" dirty="0">
                          <a:solidFill>
                            <a:srgbClr val="000000"/>
                          </a:solidFill>
                          <a:effectLst/>
                          <a:latin typeface="Arial Narrow" panose="020B0606020202030204" pitchFamily="34" charset="0"/>
                        </a:rPr>
                        <a:t>demand based and vary from </a:t>
                      </a:r>
                      <a:r>
                        <a:rPr lang="en-GB" sz="1600" b="0" i="0" u="none" strike="noStrike" dirty="0" smtClean="0">
                          <a:solidFill>
                            <a:srgbClr val="000000"/>
                          </a:solidFill>
                          <a:effectLst/>
                          <a:latin typeface="Arial Narrow" panose="020B0606020202030204" pitchFamily="34" charset="0"/>
                        </a:rPr>
                        <a:t>month</a:t>
                      </a:r>
                      <a:r>
                        <a:rPr lang="en-GB" sz="1600" b="0" i="0" u="none" strike="noStrike" baseline="0" dirty="0" smtClean="0">
                          <a:solidFill>
                            <a:srgbClr val="000000"/>
                          </a:solidFill>
                          <a:effectLst/>
                          <a:latin typeface="Arial Narrow" panose="020B0606020202030204" pitchFamily="34" charset="0"/>
                        </a:rPr>
                        <a:t> to month</a:t>
                      </a:r>
                      <a:r>
                        <a:rPr lang="en-GB" sz="1600" b="0" i="0" u="none" strike="noStrike" dirty="0" smtClean="0">
                          <a:solidFill>
                            <a:srgbClr val="000000"/>
                          </a:solidFill>
                          <a:effectLst/>
                          <a:latin typeface="Arial Narrow" panose="020B0606020202030204" pitchFamily="34" charset="0"/>
                        </a:rPr>
                        <a:t>, </a:t>
                      </a:r>
                      <a:r>
                        <a:rPr lang="en-GB" sz="1600" b="0" i="0" u="none" strike="noStrike" dirty="0">
                          <a:solidFill>
                            <a:srgbClr val="000000"/>
                          </a:solidFill>
                          <a:effectLst/>
                          <a:latin typeface="Arial Narrow" panose="020B0606020202030204" pitchFamily="34" charset="0"/>
                        </a:rPr>
                        <a:t>training and development as well as </a:t>
                      </a:r>
                      <a:r>
                        <a:rPr lang="en-GB" sz="1600" b="0" i="0" u="none" strike="noStrike" dirty="0" smtClean="0">
                          <a:solidFill>
                            <a:srgbClr val="000000"/>
                          </a:solidFill>
                          <a:effectLst/>
                          <a:latin typeface="Arial Narrow" panose="020B0606020202030204" pitchFamily="34" charset="0"/>
                        </a:rPr>
                        <a:t>saving </a:t>
                      </a:r>
                      <a:r>
                        <a:rPr lang="en-GB" sz="1600" b="0" i="0" u="none" strike="noStrike" dirty="0">
                          <a:solidFill>
                            <a:srgbClr val="000000"/>
                          </a:solidFill>
                          <a:effectLst/>
                          <a:latin typeface="Arial Narrow" panose="020B0606020202030204" pitchFamily="34" charset="0"/>
                        </a:rPr>
                        <a:t>realised from printing and stationery due to the </a:t>
                      </a:r>
                      <a:r>
                        <a:rPr lang="en-GB" sz="1600" b="0" i="0" u="none" strike="noStrike" dirty="0" smtClean="0">
                          <a:solidFill>
                            <a:srgbClr val="000000"/>
                          </a:solidFill>
                          <a:effectLst/>
                          <a:latin typeface="Arial Narrow" panose="020B0606020202030204" pitchFamily="34" charset="0"/>
                        </a:rPr>
                        <a:t>implementation </a:t>
                      </a:r>
                      <a:r>
                        <a:rPr lang="en-GB" sz="1600" b="0" i="0" u="none" strike="noStrike" dirty="0">
                          <a:solidFill>
                            <a:srgbClr val="000000"/>
                          </a:solidFill>
                          <a:effectLst/>
                          <a:latin typeface="Arial Narrow" panose="020B0606020202030204" pitchFamily="34" charset="0"/>
                        </a:rPr>
                        <a:t>of cost containment measures.</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2985630967"/>
                  </a:ext>
                </a:extLst>
              </a:tr>
              <a:tr h="246616">
                <a:tc>
                  <a:txBody>
                    <a:bodyPr/>
                    <a:lstStyle/>
                    <a:p>
                      <a:pPr algn="l" rtl="0" fontAlgn="ctr"/>
                      <a:r>
                        <a:rPr lang="en-ZA" sz="1600" b="1" i="0" u="none" strike="noStrike" dirty="0">
                          <a:solidFill>
                            <a:srgbClr val="000000"/>
                          </a:solidFill>
                          <a:effectLst/>
                          <a:latin typeface="Arial Narrow" panose="020B0606020202030204" pitchFamily="34" charset="0"/>
                        </a:rPr>
                        <a:t>Total OPEX</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1" i="0" u="none" strike="noStrike">
                          <a:solidFill>
                            <a:srgbClr val="000000"/>
                          </a:solidFill>
                          <a:effectLst/>
                          <a:latin typeface="Arial Narrow" panose="020B0606020202030204" pitchFamily="34" charset="0"/>
                        </a:rPr>
                        <a:t>1 014 649</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976 407</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38 242</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4%</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 </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18401870"/>
                  </a:ext>
                </a:extLst>
              </a:tr>
              <a:tr h="485535">
                <a:tc>
                  <a:txBody>
                    <a:bodyPr/>
                    <a:lstStyle/>
                    <a:p>
                      <a:pPr algn="l" rtl="0" fontAlgn="ctr"/>
                      <a:r>
                        <a:rPr lang="en-ZA" sz="1600" b="1" i="0" u="none" strike="noStrike" dirty="0">
                          <a:solidFill>
                            <a:srgbClr val="000000"/>
                          </a:solidFill>
                          <a:effectLst/>
                          <a:latin typeface="Arial Narrow" panose="020B0606020202030204" pitchFamily="34" charset="0"/>
                        </a:rPr>
                        <a:t>CAPEX</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a:solidFill>
                            <a:srgbClr val="000000"/>
                          </a:solidFill>
                          <a:effectLst/>
                          <a:latin typeface="Arial Narrow" panose="020B0606020202030204" pitchFamily="34" charset="0"/>
                        </a:rPr>
                        <a:t>30 911</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a:solidFill>
                            <a:srgbClr val="000000"/>
                          </a:solidFill>
                          <a:effectLst/>
                          <a:latin typeface="Arial Narrow" panose="020B0606020202030204" pitchFamily="34" charset="0"/>
                        </a:rPr>
                        <a:t>11 242</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a:solidFill>
                            <a:srgbClr val="000000"/>
                          </a:solidFill>
                          <a:effectLst/>
                          <a:latin typeface="Arial Narrow" panose="020B0606020202030204" pitchFamily="34" charset="0"/>
                        </a:rPr>
                        <a:t>19 669</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a:solidFill>
                            <a:srgbClr val="000000"/>
                          </a:solidFill>
                          <a:effectLst/>
                          <a:latin typeface="Arial Narrow" panose="020B0606020202030204" pitchFamily="34" charset="0"/>
                        </a:rPr>
                        <a:t>64%</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GB" sz="1600" b="0" i="0" u="none" strike="noStrike" dirty="0">
                          <a:solidFill>
                            <a:srgbClr val="000000"/>
                          </a:solidFill>
                          <a:effectLst/>
                          <a:latin typeface="Arial Narrow" panose="020B0606020202030204" pitchFamily="34" charset="0"/>
                        </a:rPr>
                        <a:t>The variance </a:t>
                      </a:r>
                      <a:r>
                        <a:rPr lang="en-GB" sz="1600" b="0" i="0" u="none" strike="noStrike" dirty="0" smtClean="0">
                          <a:solidFill>
                            <a:srgbClr val="000000"/>
                          </a:solidFill>
                          <a:effectLst/>
                          <a:latin typeface="Arial Narrow" panose="020B0606020202030204" pitchFamily="34" charset="0"/>
                        </a:rPr>
                        <a:t>is</a:t>
                      </a:r>
                      <a:r>
                        <a:rPr lang="en-GB" sz="1600" b="0" i="0" u="none" strike="noStrike" baseline="0" dirty="0" smtClean="0">
                          <a:solidFill>
                            <a:srgbClr val="000000"/>
                          </a:solidFill>
                          <a:effectLst/>
                          <a:latin typeface="Arial Narrow" panose="020B0606020202030204" pitchFamily="34" charset="0"/>
                        </a:rPr>
                        <a:t> as a</a:t>
                      </a:r>
                      <a:r>
                        <a:rPr lang="en-GB" sz="1600" b="0" i="0" u="none" strike="noStrike" dirty="0" smtClean="0">
                          <a:solidFill>
                            <a:srgbClr val="000000"/>
                          </a:solidFill>
                          <a:effectLst/>
                          <a:latin typeface="Arial Narrow" panose="020B0606020202030204" pitchFamily="34" charset="0"/>
                        </a:rPr>
                        <a:t> result of</a:t>
                      </a:r>
                      <a:r>
                        <a:rPr lang="en-GB" sz="1600" b="0" i="0" u="none" strike="noStrike" baseline="0" dirty="0" smtClean="0">
                          <a:solidFill>
                            <a:srgbClr val="000000"/>
                          </a:solidFill>
                          <a:effectLst/>
                          <a:latin typeface="Arial Narrow" panose="020B0606020202030204" pitchFamily="34" charset="0"/>
                        </a:rPr>
                        <a:t> </a:t>
                      </a:r>
                      <a:r>
                        <a:rPr lang="en-GB" sz="1600" b="0" i="0" u="none" strike="noStrike" dirty="0" smtClean="0">
                          <a:solidFill>
                            <a:srgbClr val="000000"/>
                          </a:solidFill>
                          <a:effectLst/>
                          <a:latin typeface="Arial Narrow" panose="020B0606020202030204" pitchFamily="34" charset="0"/>
                        </a:rPr>
                        <a:t>deferred </a:t>
                      </a:r>
                      <a:r>
                        <a:rPr lang="en-GB" sz="1600" b="0" i="0" u="none" strike="noStrike" dirty="0">
                          <a:solidFill>
                            <a:srgbClr val="000000"/>
                          </a:solidFill>
                          <a:effectLst/>
                          <a:latin typeface="Arial Narrow" panose="020B0606020202030204" pitchFamily="34" charset="0"/>
                        </a:rPr>
                        <a:t>procurement </a:t>
                      </a:r>
                      <a:r>
                        <a:rPr lang="en-GB" sz="1600" b="0" i="0" u="none" strike="noStrike" dirty="0" smtClean="0">
                          <a:solidFill>
                            <a:srgbClr val="000000"/>
                          </a:solidFill>
                          <a:effectLst/>
                          <a:latin typeface="Arial Narrow" panose="020B0606020202030204" pitchFamily="34" charset="0"/>
                        </a:rPr>
                        <a:t>project</a:t>
                      </a:r>
                      <a:r>
                        <a:rPr lang="en-GB" sz="1600" b="0" i="0" u="none" strike="noStrike" baseline="0" dirty="0" smtClean="0">
                          <a:solidFill>
                            <a:srgbClr val="000000"/>
                          </a:solidFill>
                          <a:effectLst/>
                          <a:latin typeface="Arial Narrow" panose="020B0606020202030204" pitchFamily="34" charset="0"/>
                        </a:rPr>
                        <a:t>s.</a:t>
                      </a:r>
                      <a:endParaRPr lang="en-GB" sz="1600" b="0" i="0" u="none" strike="noStrike" dirty="0">
                        <a:solidFill>
                          <a:srgbClr val="000000"/>
                        </a:solidFill>
                        <a:effectLst/>
                        <a:latin typeface="Arial Narrow" panose="020B0606020202030204" pitchFamily="34" charset="0"/>
                      </a:endParaRP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4097506852"/>
                  </a:ext>
                </a:extLst>
              </a:tr>
              <a:tr h="246616">
                <a:tc>
                  <a:txBody>
                    <a:bodyPr/>
                    <a:lstStyle/>
                    <a:p>
                      <a:pPr algn="l" rtl="0" fontAlgn="ctr"/>
                      <a:r>
                        <a:rPr lang="en-ZA" sz="1600" b="1" i="0" u="none" strike="noStrike" dirty="0">
                          <a:solidFill>
                            <a:srgbClr val="000000"/>
                          </a:solidFill>
                          <a:effectLst/>
                          <a:latin typeface="Arial Narrow" panose="020B0606020202030204" pitchFamily="34" charset="0"/>
                        </a:rPr>
                        <a:t>Total Expenditure</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1" i="0" u="none" strike="noStrike">
                          <a:solidFill>
                            <a:srgbClr val="000000"/>
                          </a:solidFill>
                          <a:effectLst/>
                          <a:latin typeface="Arial Narrow" panose="020B0606020202030204" pitchFamily="34" charset="0"/>
                        </a:rPr>
                        <a:t>1 045 560</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987 649</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57 911</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6%</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 </a:t>
                      </a:r>
                    </a:p>
                  </a:txBody>
                  <a:tcPr marL="7858" marR="7858" marT="7856"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4085051005"/>
                  </a:ext>
                </a:extLst>
              </a:tr>
            </a:tbl>
          </a:graphicData>
        </a:graphic>
      </p:graphicFrame>
    </p:spTree>
    <p:extLst>
      <p:ext uri="{BB962C8B-B14F-4D97-AF65-F5344CB8AC3E}">
        <p14:creationId xmlns:p14="http://schemas.microsoft.com/office/powerpoint/2010/main" xmlns="" val="10695660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altLang="en-US" sz="2000" b="1" smtClean="0">
                <a:solidFill>
                  <a:srgbClr val="000000"/>
                </a:solidFill>
                <a:latin typeface="Arial Narrow" panose="020B0606020202030204" pitchFamily="34" charset="0"/>
              </a:rPr>
              <a:t>ANNUAL FINANCIAL PERFORMANCE </a:t>
            </a:r>
            <a:br>
              <a:rPr lang="en-US" altLang="en-US" sz="2000" b="1" smtClean="0">
                <a:solidFill>
                  <a:srgbClr val="000000"/>
                </a:solidFill>
                <a:latin typeface="Arial Narrow" panose="020B0606020202030204" pitchFamily="34" charset="0"/>
              </a:rPr>
            </a:br>
            <a:r>
              <a:rPr lang="en-US" altLang="en-US" sz="2000" b="1" smtClean="0">
                <a:solidFill>
                  <a:srgbClr val="000000"/>
                </a:solidFill>
                <a:latin typeface="Arial Narrow" panose="020B0606020202030204" pitchFamily="34" charset="0"/>
              </a:rPr>
              <a:t>RESULTS AS AT END OF MARCH 2019</a:t>
            </a:r>
            <a:r>
              <a:rPr lang="en-ZA" altLang="en-US" sz="2000" b="1" smtClean="0">
                <a:solidFill>
                  <a:srgbClr val="000000"/>
                </a:solidFill>
                <a:latin typeface="Arial Narrow" panose="020B0606020202030204" pitchFamily="34" charset="0"/>
              </a:rPr>
              <a:t/>
            </a:r>
            <a:br>
              <a:rPr lang="en-ZA" altLang="en-US" sz="2000" b="1" smtClean="0">
                <a:solidFill>
                  <a:srgbClr val="000000"/>
                </a:solidFill>
                <a:latin typeface="Arial Narrow" panose="020B0606020202030204" pitchFamily="34" charset="0"/>
              </a:rPr>
            </a:br>
            <a:r>
              <a:rPr lang="en-ZA" altLang="en-US" sz="2000" b="1" smtClean="0">
                <a:solidFill>
                  <a:srgbClr val="000000"/>
                </a:solidFill>
                <a:latin typeface="Arial Narrow" panose="020B0606020202030204" pitchFamily="34" charset="0"/>
              </a:rPr>
              <a:t>CASE DISBURSEMENT SPEND</a:t>
            </a:r>
            <a:endParaRPr lang="en-ZA" altLang="en-US" sz="2000" smtClean="0"/>
          </a:p>
        </p:txBody>
      </p:sp>
      <p:sp>
        <p:nvSpPr>
          <p:cNvPr id="9219" name="Slide Number Placeholder 3"/>
          <p:cNvSpPr>
            <a:spLocks noGrp="1"/>
          </p:cNvSpPr>
          <p:nvPr>
            <p:ph type="sldNum" sz="quarter" idx="12"/>
          </p:nvPr>
        </p:nvSpPr>
        <p:spPr bwMode="auto">
          <a:xfrm>
            <a:off x="6831013"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626C6F22-AA6D-484B-BEE5-288C6E7C4889}" type="slidenum">
              <a:rPr lang="en-US" altLang="en-US" sz="1200" b="1" smtClean="0">
                <a:solidFill>
                  <a:schemeClr val="bg1"/>
                </a:solidFill>
                <a:latin typeface="Arial Narrow" panose="020B0606020202030204" pitchFamily="34" charset="0"/>
              </a:rPr>
              <a:pPr>
                <a:spcBef>
                  <a:spcPct val="0"/>
                </a:spcBef>
                <a:buFontTx/>
                <a:buNone/>
              </a:pPr>
              <a:t>23</a:t>
            </a:fld>
            <a:endParaRPr lang="en-US" altLang="en-US" sz="1200" b="1" smtClean="0">
              <a:solidFill>
                <a:schemeClr val="bg1"/>
              </a:solidFill>
              <a:latin typeface="Arial Narrow" panose="020B0606020202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795662176"/>
              </p:ext>
            </p:extLst>
          </p:nvPr>
        </p:nvGraphicFramePr>
        <p:xfrm>
          <a:off x="261938" y="1417638"/>
          <a:ext cx="8604251" cy="5135562"/>
        </p:xfrm>
        <a:graphic>
          <a:graphicData uri="http://schemas.openxmlformats.org/drawingml/2006/table">
            <a:tbl>
              <a:tblPr/>
              <a:tblGrid>
                <a:gridCol w="1455495">
                  <a:extLst>
                    <a:ext uri="{9D8B030D-6E8A-4147-A177-3AD203B41FA5}">
                      <a16:colId xmlns:a16="http://schemas.microsoft.com/office/drawing/2014/main" xmlns="" val="2463017474"/>
                    </a:ext>
                  </a:extLst>
                </a:gridCol>
                <a:gridCol w="1071151">
                  <a:extLst>
                    <a:ext uri="{9D8B030D-6E8A-4147-A177-3AD203B41FA5}">
                      <a16:colId xmlns:a16="http://schemas.microsoft.com/office/drawing/2014/main" xmlns="" val="468055709"/>
                    </a:ext>
                  </a:extLst>
                </a:gridCol>
                <a:gridCol w="1186577">
                  <a:extLst>
                    <a:ext uri="{9D8B030D-6E8A-4147-A177-3AD203B41FA5}">
                      <a16:colId xmlns:a16="http://schemas.microsoft.com/office/drawing/2014/main" xmlns="" val="4089899767"/>
                    </a:ext>
                  </a:extLst>
                </a:gridCol>
                <a:gridCol w="924438">
                  <a:extLst>
                    <a:ext uri="{9D8B030D-6E8A-4147-A177-3AD203B41FA5}">
                      <a16:colId xmlns:a16="http://schemas.microsoft.com/office/drawing/2014/main" xmlns="" val="3436225835"/>
                    </a:ext>
                  </a:extLst>
                </a:gridCol>
                <a:gridCol w="1169696">
                  <a:extLst>
                    <a:ext uri="{9D8B030D-6E8A-4147-A177-3AD203B41FA5}">
                      <a16:colId xmlns:a16="http://schemas.microsoft.com/office/drawing/2014/main" xmlns="" val="1333133724"/>
                    </a:ext>
                  </a:extLst>
                </a:gridCol>
                <a:gridCol w="2796894">
                  <a:extLst>
                    <a:ext uri="{9D8B030D-6E8A-4147-A177-3AD203B41FA5}">
                      <a16:colId xmlns:a16="http://schemas.microsoft.com/office/drawing/2014/main" xmlns="" val="1891412891"/>
                    </a:ext>
                  </a:extLst>
                </a:gridCol>
              </a:tblGrid>
              <a:tr h="540400">
                <a:tc rowSpan="2">
                  <a:txBody>
                    <a:bodyPr/>
                    <a:lstStyle/>
                    <a:p>
                      <a:pPr algn="ctr" rtl="0" fontAlgn="ctr"/>
                      <a:r>
                        <a:rPr lang="en-ZA" sz="1600" b="1" i="0" u="none" strike="noStrike" dirty="0">
                          <a:solidFill>
                            <a:srgbClr val="000000"/>
                          </a:solidFill>
                          <a:effectLst/>
                          <a:latin typeface="Arial Narrow" panose="020B0606020202030204" pitchFamily="34" charset="0"/>
                        </a:rPr>
                        <a:t>CASE DISBURSEMENT</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BUDGET</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ACTUALS</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VARIANCE</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VARIANCE </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COMMENTARY</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2381754397"/>
                  </a:ext>
                </a:extLst>
              </a:tr>
              <a:tr h="389234">
                <a:tc vMerge="1">
                  <a:txBody>
                    <a:bodyPr/>
                    <a:lstStyle/>
                    <a:p>
                      <a:endParaRPr lang="en-ZA"/>
                    </a:p>
                  </a:txBody>
                  <a:tcPr/>
                </a:tc>
                <a:tc>
                  <a:txBody>
                    <a:bodyPr/>
                    <a:lstStyle/>
                    <a:p>
                      <a:pPr algn="ctr" rtl="0" fontAlgn="ctr"/>
                      <a:r>
                        <a:rPr lang="en-ZA" sz="1600" b="1" i="0" u="none" strike="noStrike" dirty="0">
                          <a:solidFill>
                            <a:srgbClr val="000000"/>
                          </a:solidFill>
                          <a:effectLst/>
                          <a:latin typeface="Arial Narrow" panose="020B0606020202030204" pitchFamily="34" charset="0"/>
                        </a:rPr>
                        <a:t>R’000</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R’000</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 R'000</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 </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83741013"/>
                  </a:ext>
                </a:extLst>
              </a:tr>
              <a:tr h="1003106">
                <a:tc>
                  <a:txBody>
                    <a:bodyPr/>
                    <a:lstStyle/>
                    <a:p>
                      <a:pPr algn="l" rtl="0" fontAlgn="ctr"/>
                      <a:r>
                        <a:rPr lang="en-ZA" sz="1600" b="1" i="0" u="none" strike="noStrike">
                          <a:solidFill>
                            <a:srgbClr val="000000"/>
                          </a:solidFill>
                          <a:effectLst/>
                          <a:latin typeface="Arial Narrow" panose="020B0606020202030204" pitchFamily="34" charset="0"/>
                        </a:rPr>
                        <a:t>Commissioner Fees</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a:solidFill>
                            <a:srgbClr val="000000"/>
                          </a:solidFill>
                          <a:effectLst/>
                          <a:latin typeface="Arial Narrow" panose="020B0606020202030204" pitchFamily="34" charset="0"/>
                        </a:rPr>
                        <a:t>323 343</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303 822</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19 521</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a:solidFill>
                            <a:srgbClr val="000000"/>
                          </a:solidFill>
                          <a:effectLst/>
                          <a:latin typeface="Arial Narrow" panose="020B0606020202030204" pitchFamily="34" charset="0"/>
                        </a:rPr>
                        <a:t>6%</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GB" sz="1600" b="0" i="0" u="none" strike="noStrike" dirty="0">
                          <a:solidFill>
                            <a:srgbClr val="000000"/>
                          </a:solidFill>
                          <a:effectLst/>
                          <a:latin typeface="Arial Narrow" panose="020B0606020202030204" pitchFamily="34" charset="0"/>
                        </a:rPr>
                        <a:t>The </a:t>
                      </a:r>
                      <a:r>
                        <a:rPr lang="en-GB" sz="1600" b="0" i="0" u="none" strike="noStrike" dirty="0" smtClean="0">
                          <a:solidFill>
                            <a:srgbClr val="000000"/>
                          </a:solidFill>
                          <a:effectLst/>
                          <a:latin typeface="Arial Narrow" panose="020B0606020202030204" pitchFamily="34" charset="0"/>
                        </a:rPr>
                        <a:t>variance is</a:t>
                      </a:r>
                      <a:r>
                        <a:rPr lang="en-GB" sz="1600" b="0" i="0" u="none" strike="noStrike" baseline="0" dirty="0" smtClean="0">
                          <a:solidFill>
                            <a:srgbClr val="000000"/>
                          </a:solidFill>
                          <a:effectLst/>
                          <a:latin typeface="Arial Narrow" panose="020B0606020202030204" pitchFamily="34" charset="0"/>
                        </a:rPr>
                        <a:t> as a</a:t>
                      </a:r>
                      <a:r>
                        <a:rPr lang="en-GB" sz="1600" b="0" i="0" u="none" strike="noStrike" dirty="0" smtClean="0">
                          <a:solidFill>
                            <a:srgbClr val="000000"/>
                          </a:solidFill>
                          <a:effectLst/>
                          <a:latin typeface="Arial Narrow" panose="020B0606020202030204" pitchFamily="34" charset="0"/>
                        </a:rPr>
                        <a:t> result</a:t>
                      </a:r>
                      <a:r>
                        <a:rPr lang="en-GB" sz="1600" b="0" i="0" u="none" strike="noStrike" baseline="0" dirty="0" smtClean="0">
                          <a:solidFill>
                            <a:srgbClr val="000000"/>
                          </a:solidFill>
                          <a:effectLst/>
                          <a:latin typeface="Arial Narrow" panose="020B0606020202030204" pitchFamily="34" charset="0"/>
                        </a:rPr>
                        <a:t> of unfilled vacancies </a:t>
                      </a:r>
                      <a:r>
                        <a:rPr lang="en-GB" sz="1600" b="0" i="0" u="none" strike="noStrike" dirty="0" smtClean="0">
                          <a:solidFill>
                            <a:srgbClr val="000000"/>
                          </a:solidFill>
                          <a:effectLst/>
                          <a:latin typeface="Arial Narrow" panose="020B0606020202030204" pitchFamily="34" charset="0"/>
                        </a:rPr>
                        <a:t>and </a:t>
                      </a:r>
                      <a:r>
                        <a:rPr lang="en-GB" sz="1600" b="0" i="0" u="none" strike="noStrike" dirty="0">
                          <a:solidFill>
                            <a:srgbClr val="000000"/>
                          </a:solidFill>
                          <a:effectLst/>
                          <a:latin typeface="Arial Narrow" panose="020B0606020202030204" pitchFamily="34" charset="0"/>
                        </a:rPr>
                        <a:t>reduced utilisation of </a:t>
                      </a:r>
                      <a:r>
                        <a:rPr lang="en-GB" sz="1600" b="0" i="0" u="none" strike="noStrike" dirty="0" smtClean="0">
                          <a:solidFill>
                            <a:srgbClr val="000000"/>
                          </a:solidFill>
                          <a:effectLst/>
                          <a:latin typeface="Arial Narrow" panose="020B0606020202030204" pitchFamily="34" charset="0"/>
                        </a:rPr>
                        <a:t>Part </a:t>
                      </a:r>
                      <a:r>
                        <a:rPr lang="en-GB" sz="1600" b="0" i="0" u="none" strike="noStrike" dirty="0">
                          <a:solidFill>
                            <a:srgbClr val="000000"/>
                          </a:solidFill>
                          <a:effectLst/>
                          <a:latin typeface="Arial Narrow" panose="020B0606020202030204" pitchFamily="34" charset="0"/>
                        </a:rPr>
                        <a:t>time Commissioners.</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852264935"/>
                  </a:ext>
                </a:extLst>
              </a:tr>
              <a:tr h="1256131">
                <a:tc>
                  <a:txBody>
                    <a:bodyPr/>
                    <a:lstStyle/>
                    <a:p>
                      <a:pPr algn="l" rtl="0" fontAlgn="ctr"/>
                      <a:r>
                        <a:rPr lang="en-GB" sz="1600" b="1" i="0" u="none" strike="noStrike">
                          <a:solidFill>
                            <a:srgbClr val="000000"/>
                          </a:solidFill>
                          <a:effectLst/>
                          <a:latin typeface="Arial Narrow" panose="020B0606020202030204" pitchFamily="34" charset="0"/>
                        </a:rPr>
                        <a:t>Case Disbursements Travel and Subsistance</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a:solidFill>
                            <a:srgbClr val="000000"/>
                          </a:solidFill>
                          <a:effectLst/>
                          <a:latin typeface="Arial Narrow" panose="020B0606020202030204" pitchFamily="34" charset="0"/>
                        </a:rPr>
                        <a:t>18 735</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a:solidFill>
                            <a:srgbClr val="000000"/>
                          </a:solidFill>
                          <a:effectLst/>
                          <a:latin typeface="Arial Narrow" panose="020B0606020202030204" pitchFamily="34" charset="0"/>
                        </a:rPr>
                        <a:t>19 591</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-856</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-5%</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GB" sz="1600" b="0" i="0" u="none" strike="noStrike" dirty="0">
                          <a:solidFill>
                            <a:srgbClr val="000000"/>
                          </a:solidFill>
                          <a:effectLst/>
                          <a:latin typeface="Arial Narrow" panose="020B0606020202030204" pitchFamily="34" charset="0"/>
                        </a:rPr>
                        <a:t>The variance </a:t>
                      </a:r>
                      <a:r>
                        <a:rPr lang="en-GB" sz="1600" b="0" i="0" u="none" strike="noStrike" dirty="0" smtClean="0">
                          <a:solidFill>
                            <a:srgbClr val="000000"/>
                          </a:solidFill>
                          <a:effectLst/>
                          <a:latin typeface="Arial Narrow" panose="020B0606020202030204" pitchFamily="34" charset="0"/>
                        </a:rPr>
                        <a:t>is</a:t>
                      </a:r>
                      <a:r>
                        <a:rPr lang="en-GB" sz="1600" b="0" i="0" u="none" strike="noStrike" baseline="0" dirty="0" smtClean="0">
                          <a:solidFill>
                            <a:srgbClr val="000000"/>
                          </a:solidFill>
                          <a:effectLst/>
                          <a:latin typeface="Arial Narrow" panose="020B0606020202030204" pitchFamily="34" charset="0"/>
                        </a:rPr>
                        <a:t> a result of</a:t>
                      </a:r>
                      <a:r>
                        <a:rPr lang="en-GB" sz="1600" b="0" i="0" u="none" strike="noStrike" dirty="0" smtClean="0">
                          <a:solidFill>
                            <a:srgbClr val="000000"/>
                          </a:solidFill>
                          <a:effectLst/>
                          <a:latin typeface="Arial Narrow" panose="020B0606020202030204" pitchFamily="34" charset="0"/>
                        </a:rPr>
                        <a:t> travel </a:t>
                      </a:r>
                      <a:r>
                        <a:rPr lang="en-GB" sz="1600" b="0" i="0" u="none" strike="noStrike" dirty="0">
                          <a:solidFill>
                            <a:srgbClr val="000000"/>
                          </a:solidFill>
                          <a:effectLst/>
                          <a:latin typeface="Arial Narrow" panose="020B0606020202030204" pitchFamily="34" charset="0"/>
                        </a:rPr>
                        <a:t>costs </a:t>
                      </a:r>
                      <a:r>
                        <a:rPr lang="en-GB" sz="1600" b="0" i="0" u="none" strike="noStrike" dirty="0" smtClean="0">
                          <a:solidFill>
                            <a:srgbClr val="000000"/>
                          </a:solidFill>
                          <a:effectLst/>
                          <a:latin typeface="Arial Narrow" panose="020B0606020202030204" pitchFamily="34" charset="0"/>
                        </a:rPr>
                        <a:t>related</a:t>
                      </a:r>
                      <a:r>
                        <a:rPr lang="en-GB" sz="1600" b="0" i="0" u="none" strike="noStrike" baseline="0" dirty="0" smtClean="0">
                          <a:solidFill>
                            <a:srgbClr val="000000"/>
                          </a:solidFill>
                          <a:effectLst/>
                          <a:latin typeface="Arial Narrow" panose="020B0606020202030204" pitchFamily="34" charset="0"/>
                        </a:rPr>
                        <a:t> to the </a:t>
                      </a:r>
                      <a:r>
                        <a:rPr lang="en-GB" sz="1600" b="0" i="0" u="none" strike="noStrike" dirty="0" smtClean="0">
                          <a:solidFill>
                            <a:srgbClr val="000000"/>
                          </a:solidFill>
                          <a:effectLst/>
                          <a:latin typeface="Arial Narrow" panose="020B0606020202030204" pitchFamily="34" charset="0"/>
                        </a:rPr>
                        <a:t>Commissioners in execution of cases to </a:t>
                      </a:r>
                      <a:r>
                        <a:rPr lang="en-GB" sz="1600" b="0" i="0" u="none" strike="noStrike" dirty="0">
                          <a:solidFill>
                            <a:srgbClr val="000000"/>
                          </a:solidFill>
                          <a:effectLst/>
                          <a:latin typeface="Arial Narrow" panose="020B0606020202030204" pitchFamily="34" charset="0"/>
                        </a:rPr>
                        <a:t>the outlying areas.</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2234853420"/>
                  </a:ext>
                </a:extLst>
              </a:tr>
              <a:tr h="987646">
                <a:tc>
                  <a:txBody>
                    <a:bodyPr/>
                    <a:lstStyle/>
                    <a:p>
                      <a:pPr algn="l" rtl="0" fontAlgn="ctr"/>
                      <a:r>
                        <a:rPr lang="en-ZA" sz="1600" b="1" i="0" u="none" strike="noStrike">
                          <a:solidFill>
                            <a:srgbClr val="000000"/>
                          </a:solidFill>
                          <a:effectLst/>
                          <a:latin typeface="Arial Narrow" panose="020B0606020202030204" pitchFamily="34" charset="0"/>
                        </a:rPr>
                        <a:t>Case Disbursement Admin Costs</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a:solidFill>
                            <a:srgbClr val="000000"/>
                          </a:solidFill>
                          <a:effectLst/>
                          <a:latin typeface="Arial Narrow" panose="020B0606020202030204" pitchFamily="34" charset="0"/>
                        </a:rPr>
                        <a:t>7 104</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a:solidFill>
                            <a:srgbClr val="000000"/>
                          </a:solidFill>
                          <a:effectLst/>
                          <a:latin typeface="Arial Narrow" panose="020B0606020202030204" pitchFamily="34" charset="0"/>
                        </a:rPr>
                        <a:t>5 902</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a:solidFill>
                            <a:srgbClr val="000000"/>
                          </a:solidFill>
                          <a:effectLst/>
                          <a:latin typeface="Arial Narrow" panose="020B0606020202030204" pitchFamily="34" charset="0"/>
                        </a:rPr>
                        <a:t>1 202</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17%</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GB" sz="1600" b="0" i="0" u="none" strike="noStrike" dirty="0">
                          <a:solidFill>
                            <a:srgbClr val="000000"/>
                          </a:solidFill>
                          <a:effectLst/>
                          <a:latin typeface="Arial Narrow" panose="020B0606020202030204" pitchFamily="34" charset="0"/>
                        </a:rPr>
                        <a:t>The variance due to variable administrative costs </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811542691"/>
                  </a:ext>
                </a:extLst>
              </a:tr>
              <a:tr h="569811">
                <a:tc>
                  <a:txBody>
                    <a:bodyPr/>
                    <a:lstStyle/>
                    <a:p>
                      <a:pPr algn="l" rtl="0" fontAlgn="ctr"/>
                      <a:r>
                        <a:rPr lang="en-ZA" sz="1600" b="1" i="0" u="none" strike="noStrike">
                          <a:solidFill>
                            <a:srgbClr val="000000"/>
                          </a:solidFill>
                          <a:effectLst/>
                          <a:latin typeface="Arial Narrow" panose="020B0606020202030204" pitchFamily="34" charset="0"/>
                        </a:rPr>
                        <a:t>Interpreter fees</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a:solidFill>
                            <a:srgbClr val="000000"/>
                          </a:solidFill>
                          <a:effectLst/>
                          <a:latin typeface="Arial Narrow" panose="020B0606020202030204" pitchFamily="34" charset="0"/>
                        </a:rPr>
                        <a:t>78 479</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a:solidFill>
                            <a:srgbClr val="000000"/>
                          </a:solidFill>
                          <a:effectLst/>
                          <a:latin typeface="Arial Narrow" panose="020B0606020202030204" pitchFamily="34" charset="0"/>
                        </a:rPr>
                        <a:t>78 915</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-436</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a:solidFill>
                            <a:srgbClr val="000000"/>
                          </a:solidFill>
                          <a:effectLst/>
                          <a:latin typeface="Arial Narrow" panose="020B0606020202030204" pitchFamily="34" charset="0"/>
                        </a:rPr>
                        <a:t>-1%</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 </a:t>
                      </a:r>
                      <a:r>
                        <a:rPr lang="en-ZA" sz="1600" b="0" i="0" u="none" strike="noStrike" dirty="0" smtClean="0">
                          <a:solidFill>
                            <a:srgbClr val="000000"/>
                          </a:solidFill>
                          <a:effectLst/>
                          <a:latin typeface="Arial Narrow" panose="020B0606020202030204" pitchFamily="34" charset="0"/>
                        </a:rPr>
                        <a:t>The variance</a:t>
                      </a:r>
                      <a:r>
                        <a:rPr lang="en-ZA" sz="1600" b="0" i="0" u="none" strike="noStrike" baseline="0" dirty="0" smtClean="0">
                          <a:solidFill>
                            <a:srgbClr val="000000"/>
                          </a:solidFill>
                          <a:effectLst/>
                          <a:latin typeface="Arial Narrow" panose="020B0606020202030204" pitchFamily="34" charset="0"/>
                        </a:rPr>
                        <a:t> is a result of absorption of PT interpreters to full time basis.</a:t>
                      </a:r>
                      <a:endParaRPr lang="en-ZA" sz="1600" b="0" i="0" u="none" strike="noStrike" dirty="0">
                        <a:solidFill>
                          <a:srgbClr val="000000"/>
                        </a:solidFill>
                        <a:effectLst/>
                        <a:latin typeface="Arial Narrow" panose="020B0606020202030204" pitchFamily="34" charset="0"/>
                      </a:endParaRP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29016512"/>
                  </a:ext>
                </a:extLst>
              </a:tr>
              <a:tr h="389234">
                <a:tc>
                  <a:txBody>
                    <a:bodyPr/>
                    <a:lstStyle/>
                    <a:p>
                      <a:pPr algn="l" rtl="0" fontAlgn="ctr"/>
                      <a:r>
                        <a:rPr lang="en-ZA" sz="1600" b="1" i="0" u="none" strike="noStrike">
                          <a:solidFill>
                            <a:srgbClr val="000000"/>
                          </a:solidFill>
                          <a:effectLst/>
                          <a:latin typeface="Arial Narrow" panose="020B0606020202030204" pitchFamily="34" charset="0"/>
                        </a:rPr>
                        <a:t>Total Expenditure</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1" i="0" u="none" strike="noStrike">
                          <a:solidFill>
                            <a:srgbClr val="000000"/>
                          </a:solidFill>
                          <a:effectLst/>
                          <a:latin typeface="Arial Narrow" panose="020B0606020202030204" pitchFamily="34" charset="0"/>
                        </a:rPr>
                        <a:t>427 661</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408 231</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19 430</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5%</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 </a:t>
                      </a:r>
                    </a:p>
                  </a:txBody>
                  <a:tcPr marL="8535" marR="8535" marT="853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812734432"/>
                  </a:ext>
                </a:extLst>
              </a:tr>
            </a:tbl>
          </a:graphicData>
        </a:graphic>
      </p:graphicFrame>
    </p:spTree>
    <p:extLst>
      <p:ext uri="{BB962C8B-B14F-4D97-AF65-F5344CB8AC3E}">
        <p14:creationId xmlns:p14="http://schemas.microsoft.com/office/powerpoint/2010/main" xmlns="" val="15322310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sz="2000" b="1" smtClean="0">
                <a:latin typeface="Arial Narrow" panose="020B0606020202030204" pitchFamily="34" charset="0"/>
              </a:rPr>
              <a:t>ANNUAL FINANCIAL PERFORMANCE </a:t>
            </a:r>
            <a:br>
              <a:rPr lang="en-US" altLang="en-US" sz="2000" b="1" smtClean="0">
                <a:latin typeface="Arial Narrow" panose="020B0606020202030204" pitchFamily="34" charset="0"/>
              </a:rPr>
            </a:br>
            <a:r>
              <a:rPr lang="en-US" altLang="en-US" sz="2000" b="1" smtClean="0">
                <a:latin typeface="Arial Narrow" panose="020B0606020202030204" pitchFamily="34" charset="0"/>
              </a:rPr>
              <a:t>RESULTS FOR PERIOD ENDING MARCH 2019</a:t>
            </a:r>
            <a:br>
              <a:rPr lang="en-US" altLang="en-US" sz="2000" b="1" smtClean="0">
                <a:latin typeface="Arial Narrow" panose="020B0606020202030204" pitchFamily="34" charset="0"/>
              </a:rPr>
            </a:br>
            <a:r>
              <a:rPr lang="en-US" altLang="en-US" sz="2000" b="1" smtClean="0">
                <a:latin typeface="Arial Narrow" panose="020B0606020202030204" pitchFamily="34" charset="0"/>
              </a:rPr>
              <a:t>SPENDING BY STRATEGIC OBJECTIVE </a:t>
            </a:r>
            <a:endParaRPr lang="en-ZA" altLang="en-US" sz="2000" smtClean="0"/>
          </a:p>
        </p:txBody>
      </p:sp>
      <p:sp>
        <p:nvSpPr>
          <p:cNvPr id="10243" name="Slide Number Placeholder 3"/>
          <p:cNvSpPr>
            <a:spLocks noGrp="1"/>
          </p:cNvSpPr>
          <p:nvPr>
            <p:ph type="sldNum" sz="quarter" idx="12"/>
          </p:nvPr>
        </p:nvSpPr>
        <p:spPr bwMode="auto">
          <a:xfrm>
            <a:off x="6858000"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06808B6-12B8-4F6D-A597-1E925D5919C6}" type="slidenum">
              <a:rPr lang="en-US" altLang="en-US" sz="1200" b="1" smtClean="0">
                <a:solidFill>
                  <a:schemeClr val="bg1"/>
                </a:solidFill>
                <a:latin typeface="Arial Narrow" panose="020B0606020202030204" pitchFamily="34" charset="0"/>
              </a:rPr>
              <a:pPr>
                <a:spcBef>
                  <a:spcPct val="0"/>
                </a:spcBef>
                <a:buFontTx/>
                <a:buNone/>
              </a:pPr>
              <a:t>24</a:t>
            </a:fld>
            <a:endParaRPr lang="en-US" altLang="en-US" sz="1200" b="1" smtClean="0">
              <a:solidFill>
                <a:schemeClr val="bg1"/>
              </a:solidFill>
              <a:latin typeface="Arial Narrow" panose="020B0606020202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2585804807"/>
              </p:ext>
            </p:extLst>
          </p:nvPr>
        </p:nvGraphicFramePr>
        <p:xfrm>
          <a:off x="222250" y="1328738"/>
          <a:ext cx="8659812" cy="5241924"/>
        </p:xfrm>
        <a:graphic>
          <a:graphicData uri="http://schemas.openxmlformats.org/drawingml/2006/table">
            <a:tbl>
              <a:tblPr/>
              <a:tblGrid>
                <a:gridCol w="2135296">
                  <a:extLst>
                    <a:ext uri="{9D8B030D-6E8A-4147-A177-3AD203B41FA5}">
                      <a16:colId xmlns:a16="http://schemas.microsoft.com/office/drawing/2014/main" xmlns="" val="20000"/>
                    </a:ext>
                  </a:extLst>
                </a:gridCol>
                <a:gridCol w="934192">
                  <a:extLst>
                    <a:ext uri="{9D8B030D-6E8A-4147-A177-3AD203B41FA5}">
                      <a16:colId xmlns:a16="http://schemas.microsoft.com/office/drawing/2014/main" xmlns="" val="20001"/>
                    </a:ext>
                  </a:extLst>
                </a:gridCol>
                <a:gridCol w="934192">
                  <a:extLst>
                    <a:ext uri="{9D8B030D-6E8A-4147-A177-3AD203B41FA5}">
                      <a16:colId xmlns:a16="http://schemas.microsoft.com/office/drawing/2014/main" xmlns="" val="20002"/>
                    </a:ext>
                  </a:extLst>
                </a:gridCol>
                <a:gridCol w="934192">
                  <a:extLst>
                    <a:ext uri="{9D8B030D-6E8A-4147-A177-3AD203B41FA5}">
                      <a16:colId xmlns:a16="http://schemas.microsoft.com/office/drawing/2014/main" xmlns="" val="20003"/>
                    </a:ext>
                  </a:extLst>
                </a:gridCol>
                <a:gridCol w="934192">
                  <a:extLst>
                    <a:ext uri="{9D8B030D-6E8A-4147-A177-3AD203B41FA5}">
                      <a16:colId xmlns:a16="http://schemas.microsoft.com/office/drawing/2014/main" xmlns="" val="20004"/>
                    </a:ext>
                  </a:extLst>
                </a:gridCol>
                <a:gridCol w="2787748">
                  <a:extLst>
                    <a:ext uri="{9D8B030D-6E8A-4147-A177-3AD203B41FA5}">
                      <a16:colId xmlns:a16="http://schemas.microsoft.com/office/drawing/2014/main" xmlns="" val="20005"/>
                    </a:ext>
                  </a:extLst>
                </a:gridCol>
              </a:tblGrid>
              <a:tr h="326015">
                <a:tc>
                  <a:txBody>
                    <a:bodyPr/>
                    <a:lstStyle/>
                    <a:p>
                      <a:pPr algn="l" rtl="0" fontAlgn="ctr"/>
                      <a:r>
                        <a:rPr lang="en-ZA" sz="1600" b="1" i="0" u="none" strike="noStrike" dirty="0">
                          <a:solidFill>
                            <a:srgbClr val="000000"/>
                          </a:solidFill>
                          <a:effectLst/>
                          <a:latin typeface="Arial Narrow" panose="020B0606020202030204" pitchFamily="34" charset="0"/>
                        </a:rPr>
                        <a:t>STRATEGIC OBJECTIVES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A6A6A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BUDGET</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ACTUALS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VARIANCE</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VARIANCE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rowSpan="2">
                  <a:txBody>
                    <a:bodyPr/>
                    <a:lstStyle/>
                    <a:p>
                      <a:pPr algn="ctr" rtl="0" fontAlgn="ctr"/>
                      <a:r>
                        <a:rPr lang="en-ZA" sz="1600" b="1" i="0" u="none" strike="noStrike">
                          <a:solidFill>
                            <a:srgbClr val="000000"/>
                          </a:solidFill>
                          <a:effectLst/>
                          <a:latin typeface="Arial Narrow" panose="020B0606020202030204" pitchFamily="34" charset="0"/>
                        </a:rPr>
                        <a:t>COMMENTARY</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311841">
                <a:tc>
                  <a:txBody>
                    <a:bodyPr/>
                    <a:lstStyle/>
                    <a:p>
                      <a:pPr algn="l" rtl="0" fontAlgn="ctr"/>
                      <a:r>
                        <a:rPr lang="en-ZA" sz="1600" b="1" i="0" u="none" strike="noStrike">
                          <a:solidFill>
                            <a:srgbClr val="000000"/>
                          </a:solidFill>
                          <a:effectLst/>
                          <a:latin typeface="Arial Narrow" panose="020B0606020202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R’000</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a:solidFill>
                            <a:srgbClr val="000000"/>
                          </a:solidFill>
                          <a:effectLst/>
                          <a:latin typeface="Arial Narrow" panose="020B0606020202030204" pitchFamily="34" charset="0"/>
                        </a:rPr>
                        <a:t>R’000</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 R'000</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vMerge="1">
                  <a:txBody>
                    <a:bodyPr/>
                    <a:lstStyle/>
                    <a:p>
                      <a:endParaRPr lang="en-ZA"/>
                    </a:p>
                  </a:txBody>
                  <a:tcPr/>
                </a:tc>
                <a:extLst>
                  <a:ext uri="{0D108BD9-81ED-4DB2-BD59-A6C34878D82A}">
                    <a16:rowId xmlns:a16="http://schemas.microsoft.com/office/drawing/2014/main" xmlns="" val="10001"/>
                  </a:ext>
                </a:extLst>
              </a:tr>
              <a:tr h="907175">
                <a:tc>
                  <a:txBody>
                    <a:bodyPr/>
                    <a:lstStyle/>
                    <a:p>
                      <a:pPr algn="l" rtl="0" fontAlgn="ctr"/>
                      <a:r>
                        <a:rPr lang="en-ZA" sz="1600" b="1" i="0" u="none" strike="noStrike" dirty="0">
                          <a:solidFill>
                            <a:srgbClr val="000000"/>
                          </a:solidFill>
                          <a:effectLst/>
                          <a:latin typeface="Arial Narrow" panose="020B0606020202030204" pitchFamily="34" charset="0"/>
                        </a:rPr>
                        <a:t>SO1:  Enhancing the Labour market to advance stability and growth</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12 451</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11 274</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1 177</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9</a:t>
                      </a: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The variance is </a:t>
                      </a:r>
                      <a:r>
                        <a:rPr lang="en-ZA" sz="1600" b="0" i="0" u="none" strike="noStrike" dirty="0" smtClean="0">
                          <a:solidFill>
                            <a:srgbClr val="000000"/>
                          </a:solidFill>
                          <a:effectLst/>
                          <a:latin typeface="Arial Narrow" panose="020B0606020202030204" pitchFamily="34" charset="0"/>
                        </a:rPr>
                        <a:t>as</a:t>
                      </a:r>
                      <a:r>
                        <a:rPr lang="en-ZA" sz="1600" b="0" i="0" u="none" strike="noStrike" baseline="0" dirty="0" smtClean="0">
                          <a:solidFill>
                            <a:srgbClr val="000000"/>
                          </a:solidFill>
                          <a:effectLst/>
                          <a:latin typeface="Arial Narrow" panose="020B0606020202030204" pitchFamily="34" charset="0"/>
                        </a:rPr>
                        <a:t> a result of </a:t>
                      </a:r>
                      <a:r>
                        <a:rPr lang="en-ZA" sz="1600" b="0" i="0" u="none" strike="noStrike" dirty="0" smtClean="0">
                          <a:solidFill>
                            <a:srgbClr val="000000"/>
                          </a:solidFill>
                          <a:effectLst/>
                          <a:latin typeface="Arial Narrow" panose="020B0606020202030204" pitchFamily="34" charset="0"/>
                        </a:rPr>
                        <a:t> implementation </a:t>
                      </a:r>
                      <a:r>
                        <a:rPr lang="en-ZA" sz="1600" b="0" i="0" u="none" strike="noStrike" dirty="0">
                          <a:solidFill>
                            <a:srgbClr val="000000"/>
                          </a:solidFill>
                          <a:effectLst/>
                          <a:latin typeface="Arial Narrow" panose="020B0606020202030204" pitchFamily="34" charset="0"/>
                        </a:rPr>
                        <a:t>of cost containment measures on travel and </a:t>
                      </a:r>
                      <a:r>
                        <a:rPr lang="en-ZA" sz="1600" b="0" i="0" u="none" strike="noStrike" dirty="0" smtClean="0">
                          <a:solidFill>
                            <a:srgbClr val="000000"/>
                          </a:solidFill>
                          <a:effectLst/>
                          <a:latin typeface="Arial Narrow" panose="020B0606020202030204" pitchFamily="34" charset="0"/>
                        </a:rPr>
                        <a:t>subsistence.</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2"/>
                  </a:ext>
                </a:extLst>
              </a:tr>
              <a:tr h="1204840">
                <a:tc>
                  <a:txBody>
                    <a:bodyPr/>
                    <a:lstStyle/>
                    <a:p>
                      <a:pPr algn="l" rtl="0" fontAlgn="ctr"/>
                      <a:r>
                        <a:rPr lang="en-ZA" sz="1600" b="1" i="0" u="none" strike="noStrike" dirty="0">
                          <a:solidFill>
                            <a:srgbClr val="000000"/>
                          </a:solidFill>
                          <a:effectLst/>
                          <a:latin typeface="Arial Narrow" panose="020B0606020202030204" pitchFamily="34" charset="0"/>
                        </a:rPr>
                        <a:t>SO2:  Advancing good practices at work and transforming workplace relations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15 448</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8 232</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7 216</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47%</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The variance is </a:t>
                      </a:r>
                      <a:r>
                        <a:rPr lang="en-ZA" sz="1600" b="0" i="0" u="none" strike="noStrike" dirty="0" smtClean="0">
                          <a:solidFill>
                            <a:srgbClr val="000000"/>
                          </a:solidFill>
                          <a:effectLst/>
                          <a:latin typeface="Arial Narrow" panose="020B0606020202030204" pitchFamily="34" charset="0"/>
                        </a:rPr>
                        <a:t>as a result</a:t>
                      </a:r>
                      <a:r>
                        <a:rPr lang="en-ZA" sz="1600" b="0" i="0" u="none" strike="noStrike" baseline="0" dirty="0" smtClean="0">
                          <a:solidFill>
                            <a:srgbClr val="000000"/>
                          </a:solidFill>
                          <a:effectLst/>
                          <a:latin typeface="Arial Narrow" panose="020B0606020202030204" pitchFamily="34" charset="0"/>
                        </a:rPr>
                        <a:t> of unfilled </a:t>
                      </a:r>
                      <a:r>
                        <a:rPr lang="en-ZA" sz="1600" b="0" i="0" u="none" strike="noStrike" dirty="0" smtClean="0">
                          <a:solidFill>
                            <a:srgbClr val="000000"/>
                          </a:solidFill>
                          <a:effectLst/>
                          <a:latin typeface="Arial Narrow" panose="020B0606020202030204" pitchFamily="34" charset="0"/>
                        </a:rPr>
                        <a:t> vacancies and timing</a:t>
                      </a:r>
                      <a:r>
                        <a:rPr lang="en-ZA" sz="1600" b="0" i="0" u="none" strike="noStrike" baseline="0" dirty="0" smtClean="0">
                          <a:solidFill>
                            <a:srgbClr val="000000"/>
                          </a:solidFill>
                          <a:effectLst/>
                          <a:latin typeface="Arial Narrow" panose="020B0606020202030204" pitchFamily="34" charset="0"/>
                        </a:rPr>
                        <a:t> difference in implementation of </a:t>
                      </a:r>
                      <a:r>
                        <a:rPr lang="en-ZA" sz="1600" b="0" i="0" u="none" strike="noStrike" dirty="0" smtClean="0">
                          <a:solidFill>
                            <a:srgbClr val="000000"/>
                          </a:solidFill>
                          <a:effectLst/>
                          <a:latin typeface="Arial Narrow" panose="020B0606020202030204" pitchFamily="34" charset="0"/>
                        </a:rPr>
                        <a:t>dispute management activities</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3"/>
                  </a:ext>
                </a:extLst>
              </a:tr>
              <a:tr h="975372">
                <a:tc>
                  <a:txBody>
                    <a:bodyPr/>
                    <a:lstStyle/>
                    <a:p>
                      <a:pPr algn="l" rtl="0" fontAlgn="ctr"/>
                      <a:r>
                        <a:rPr lang="en-ZA" sz="1600" b="1" i="0" u="none" strike="noStrike">
                          <a:solidFill>
                            <a:srgbClr val="000000"/>
                          </a:solidFill>
                          <a:effectLst/>
                          <a:latin typeface="Arial Narrow" panose="020B0606020202030204" pitchFamily="34" charset="0"/>
                        </a:rPr>
                        <a:t>SO3:  Building knowledge and skills</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22 631</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24 008</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(1 377)</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-6%</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Th</a:t>
                      </a:r>
                      <a:r>
                        <a:rPr lang="en-ZA" sz="1600" b="0" i="0" u="none" strike="noStrike" baseline="0" dirty="0" smtClean="0">
                          <a:solidFill>
                            <a:srgbClr val="000000"/>
                          </a:solidFill>
                          <a:effectLst/>
                          <a:latin typeface="Arial Narrow" panose="020B0606020202030204" pitchFamily="34" charset="0"/>
                        </a:rPr>
                        <a:t>e v</a:t>
                      </a:r>
                      <a:r>
                        <a:rPr lang="en-ZA" sz="1600" b="0" i="0" u="none" strike="noStrike" dirty="0" smtClean="0">
                          <a:solidFill>
                            <a:srgbClr val="000000"/>
                          </a:solidFill>
                          <a:effectLst/>
                          <a:latin typeface="Arial Narrow" panose="020B0606020202030204" pitchFamily="34" charset="0"/>
                        </a:rPr>
                        <a:t>ariance</a:t>
                      </a:r>
                      <a:r>
                        <a:rPr lang="en-ZA" sz="1600" b="0" i="0" u="none" strike="noStrike" baseline="0" dirty="0" smtClean="0">
                          <a:solidFill>
                            <a:srgbClr val="000000"/>
                          </a:solidFill>
                          <a:effectLst/>
                          <a:latin typeface="Arial Narrow" panose="020B0606020202030204" pitchFamily="34" charset="0"/>
                        </a:rPr>
                        <a:t> is as a result of need in response  to the training</a:t>
                      </a:r>
                    </a:p>
                    <a:p>
                      <a:pPr algn="ctr" rtl="0" fontAlgn="ctr"/>
                      <a:r>
                        <a:rPr lang="en-ZA" sz="1600" b="0" i="0" u="none" strike="noStrike" baseline="0" dirty="0" smtClean="0">
                          <a:solidFill>
                            <a:srgbClr val="000000"/>
                          </a:solidFill>
                          <a:effectLst/>
                          <a:latin typeface="Arial Narrow" panose="020B0606020202030204" pitchFamily="34" charset="0"/>
                        </a:rPr>
                        <a:t>Intervention due to changes in LLA .</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4"/>
                  </a:ext>
                </a:extLst>
              </a:tr>
              <a:tr h="1204840">
                <a:tc>
                  <a:txBody>
                    <a:bodyPr/>
                    <a:lstStyle/>
                    <a:p>
                      <a:pPr algn="l" rtl="0" fontAlgn="ctr"/>
                      <a:r>
                        <a:rPr lang="en-ZA" sz="1600" b="1" i="0" u="none" strike="noStrike">
                          <a:solidFill>
                            <a:srgbClr val="000000"/>
                          </a:solidFill>
                          <a:effectLst/>
                          <a:latin typeface="Arial Narrow" panose="020B0606020202030204" pitchFamily="34" charset="0"/>
                        </a:rPr>
                        <a:t>SO4:  Optimising the organisation</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995 030</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944 135</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50 895</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5</a:t>
                      </a: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Spending in line with Budget</a:t>
                      </a:r>
                      <a:endParaRPr lang="en-ZA" sz="1600" b="0"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5"/>
                  </a:ext>
                </a:extLst>
              </a:tr>
              <a:tr h="311841">
                <a:tc>
                  <a:txBody>
                    <a:bodyPr/>
                    <a:lstStyle/>
                    <a:p>
                      <a:pPr algn="l" rtl="0" fontAlgn="ctr"/>
                      <a:r>
                        <a:rPr lang="en-ZA" sz="1600" b="1" i="0" u="none" strike="noStrike">
                          <a:solidFill>
                            <a:srgbClr val="000000"/>
                          </a:solidFill>
                          <a:effectLst/>
                          <a:latin typeface="Arial Narrow" panose="020B0606020202030204" pitchFamily="34" charset="0"/>
                        </a:rPr>
                        <a:t>TOTAL</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6A6A6"/>
                    </a:solidFill>
                  </a:tcPr>
                </a:tc>
                <a:tc>
                  <a:txBody>
                    <a:bodyPr/>
                    <a:lstStyle/>
                    <a:p>
                      <a:pPr algn="ctr" rtl="0" fontAlgn="ctr"/>
                      <a:r>
                        <a:rPr lang="en-ZA" sz="1600" b="1" i="0" u="none" strike="noStrike" dirty="0" smtClean="0">
                          <a:solidFill>
                            <a:srgbClr val="000000"/>
                          </a:solidFill>
                          <a:effectLst/>
                          <a:latin typeface="Arial Narrow" panose="020B0606020202030204" pitchFamily="34" charset="0"/>
                        </a:rPr>
                        <a:t>1 045 560</a:t>
                      </a:r>
                      <a:endParaRPr lang="en-ZA" sz="1600" b="1"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smtClean="0">
                          <a:solidFill>
                            <a:srgbClr val="000000"/>
                          </a:solidFill>
                          <a:effectLst/>
                          <a:latin typeface="Arial Narrow" panose="020B0606020202030204" pitchFamily="34" charset="0"/>
                        </a:rPr>
                        <a:t>987</a:t>
                      </a:r>
                      <a:r>
                        <a:rPr lang="en-ZA" sz="1600" b="1" i="0" u="none" strike="noStrike" baseline="0" dirty="0" smtClean="0">
                          <a:solidFill>
                            <a:srgbClr val="000000"/>
                          </a:solidFill>
                          <a:effectLst/>
                          <a:latin typeface="Arial Narrow" panose="020B0606020202030204" pitchFamily="34" charset="0"/>
                        </a:rPr>
                        <a:t> 649</a:t>
                      </a:r>
                      <a:endParaRPr lang="en-ZA" sz="1600" b="1"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smtClean="0">
                          <a:solidFill>
                            <a:srgbClr val="000000"/>
                          </a:solidFill>
                          <a:effectLst/>
                          <a:latin typeface="Arial Narrow" panose="020B0606020202030204" pitchFamily="34" charset="0"/>
                        </a:rPr>
                        <a:t>57</a:t>
                      </a:r>
                      <a:r>
                        <a:rPr lang="en-ZA" sz="1600" b="1" i="0" u="none" strike="noStrike" baseline="0" dirty="0" smtClean="0">
                          <a:solidFill>
                            <a:srgbClr val="000000"/>
                          </a:solidFill>
                          <a:effectLst/>
                          <a:latin typeface="Arial Narrow" panose="020B0606020202030204" pitchFamily="34" charset="0"/>
                        </a:rPr>
                        <a:t> 911</a:t>
                      </a:r>
                      <a:endParaRPr lang="en-ZA" sz="1600" b="1"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6</a:t>
                      </a:r>
                      <a:r>
                        <a:rPr lang="en-ZA" sz="1600" b="1" i="0" u="none" strike="noStrike" dirty="0" smtClean="0">
                          <a:solidFill>
                            <a:srgbClr val="000000"/>
                          </a:solidFill>
                          <a:effectLst/>
                          <a:latin typeface="Arial Narrow" panose="020B0606020202030204" pitchFamily="34" charset="0"/>
                        </a:rPr>
                        <a:t>%</a:t>
                      </a:r>
                      <a:endParaRPr lang="en-ZA" sz="1600" b="1" i="0" u="none" strike="noStrike" dirty="0">
                        <a:solidFill>
                          <a:srgbClr val="000000"/>
                        </a:solidFill>
                        <a:effectLst/>
                        <a:latin typeface="Arial Narrow" panose="020B0606020202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l" rtl="0" fontAlgn="ctr"/>
                      <a:r>
                        <a:rPr lang="en-ZA" sz="1600" b="0" i="0" u="none" strike="noStrike" dirty="0">
                          <a:solidFill>
                            <a:srgbClr val="000000"/>
                          </a:solidFill>
                          <a:effectLst/>
                          <a:latin typeface="Arial Narrow" panose="020B0606020202030204" pitchFamily="34" charset="0"/>
                        </a:rPr>
                        <a:t> </a:t>
                      </a: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5919489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z="1800" b="1" smtClean="0">
                <a:latin typeface="Arial Narrow" panose="020B0606020202030204" pitchFamily="34" charset="0"/>
              </a:rPr>
              <a:t> </a:t>
            </a:r>
            <a:r>
              <a:rPr lang="en-US" altLang="en-US" sz="2000" b="1" smtClean="0">
                <a:latin typeface="Arial Narrow" panose="020B0606020202030204" pitchFamily="34" charset="0"/>
              </a:rPr>
              <a:t>ANNUAL FINANCIAL PERFORMANCE </a:t>
            </a:r>
            <a:br>
              <a:rPr lang="en-US" altLang="en-US" sz="2000" b="1" smtClean="0">
                <a:latin typeface="Arial Narrow" panose="020B0606020202030204" pitchFamily="34" charset="0"/>
              </a:rPr>
            </a:br>
            <a:r>
              <a:rPr lang="en-US" altLang="en-US" sz="2000" b="1" smtClean="0">
                <a:latin typeface="Arial Narrow" panose="020B0606020202030204" pitchFamily="34" charset="0"/>
              </a:rPr>
              <a:t>RESULTS FOR THE PERIOD ENDING MARCH 2019</a:t>
            </a:r>
            <a:br>
              <a:rPr lang="en-US" altLang="en-US" sz="2000" b="1" smtClean="0">
                <a:latin typeface="Arial Narrow" panose="020B0606020202030204" pitchFamily="34" charset="0"/>
              </a:rPr>
            </a:br>
            <a:r>
              <a:rPr lang="en-US" altLang="en-US" sz="2000" b="1" smtClean="0">
                <a:latin typeface="Arial Narrow" panose="020B0606020202030204" pitchFamily="34" charset="0"/>
              </a:rPr>
              <a:t>SPENDING BY PROGRAMME</a:t>
            </a:r>
            <a:endParaRPr lang="en-ZA" altLang="en-US" sz="2000" smtClean="0"/>
          </a:p>
        </p:txBody>
      </p:sp>
      <p:sp>
        <p:nvSpPr>
          <p:cNvPr id="11267" name="Slide Number Placeholder 3"/>
          <p:cNvSpPr>
            <a:spLocks noGrp="1"/>
          </p:cNvSpPr>
          <p:nvPr>
            <p:ph type="sldNum" sz="quarter" idx="12"/>
          </p:nvPr>
        </p:nvSpPr>
        <p:spPr bwMode="auto">
          <a:xfrm>
            <a:off x="6811963" y="649287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F8BD9DF0-22BE-4943-BB71-554C4F4444B1}" type="slidenum">
              <a:rPr lang="en-US" altLang="en-US" sz="1200" b="1" smtClean="0">
                <a:solidFill>
                  <a:schemeClr val="bg1"/>
                </a:solidFill>
                <a:latin typeface="Arial Narrow" panose="020B0606020202030204" pitchFamily="34" charset="0"/>
              </a:rPr>
              <a:pPr>
                <a:spcBef>
                  <a:spcPct val="0"/>
                </a:spcBef>
                <a:buFontTx/>
                <a:buNone/>
              </a:pPr>
              <a:t>25</a:t>
            </a:fld>
            <a:endParaRPr lang="en-US" altLang="en-US" sz="1200" b="1" smtClean="0">
              <a:solidFill>
                <a:schemeClr val="bg1"/>
              </a:solidFill>
              <a:latin typeface="Arial Narrow" panose="020B060602020203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3371107264"/>
              </p:ext>
            </p:extLst>
          </p:nvPr>
        </p:nvGraphicFramePr>
        <p:xfrm>
          <a:off x="209550" y="1319213"/>
          <a:ext cx="8704264" cy="5250920"/>
        </p:xfrm>
        <a:graphic>
          <a:graphicData uri="http://schemas.openxmlformats.org/drawingml/2006/table">
            <a:tbl>
              <a:tblPr/>
              <a:tblGrid>
                <a:gridCol w="1849638">
                  <a:extLst>
                    <a:ext uri="{9D8B030D-6E8A-4147-A177-3AD203B41FA5}">
                      <a16:colId xmlns:a16="http://schemas.microsoft.com/office/drawing/2014/main" xmlns="" val="20000"/>
                    </a:ext>
                  </a:extLst>
                </a:gridCol>
                <a:gridCol w="1023205">
                  <a:extLst>
                    <a:ext uri="{9D8B030D-6E8A-4147-A177-3AD203B41FA5}">
                      <a16:colId xmlns:a16="http://schemas.microsoft.com/office/drawing/2014/main" xmlns="" val="20001"/>
                    </a:ext>
                  </a:extLst>
                </a:gridCol>
                <a:gridCol w="1010087">
                  <a:extLst>
                    <a:ext uri="{9D8B030D-6E8A-4147-A177-3AD203B41FA5}">
                      <a16:colId xmlns:a16="http://schemas.microsoft.com/office/drawing/2014/main" xmlns="" val="20002"/>
                    </a:ext>
                  </a:extLst>
                </a:gridCol>
                <a:gridCol w="983852">
                  <a:extLst>
                    <a:ext uri="{9D8B030D-6E8A-4147-A177-3AD203B41FA5}">
                      <a16:colId xmlns:a16="http://schemas.microsoft.com/office/drawing/2014/main" xmlns="" val="20003"/>
                    </a:ext>
                  </a:extLst>
                </a:gridCol>
                <a:gridCol w="983851">
                  <a:extLst>
                    <a:ext uri="{9D8B030D-6E8A-4147-A177-3AD203B41FA5}">
                      <a16:colId xmlns:a16="http://schemas.microsoft.com/office/drawing/2014/main" xmlns="" val="20004"/>
                    </a:ext>
                  </a:extLst>
                </a:gridCol>
                <a:gridCol w="2853631">
                  <a:extLst>
                    <a:ext uri="{9D8B030D-6E8A-4147-A177-3AD203B41FA5}">
                      <a16:colId xmlns:a16="http://schemas.microsoft.com/office/drawing/2014/main" xmlns="" val="20005"/>
                    </a:ext>
                  </a:extLst>
                </a:gridCol>
              </a:tblGrid>
              <a:tr h="376928">
                <a:tc>
                  <a:txBody>
                    <a:bodyPr/>
                    <a:lstStyle/>
                    <a:p>
                      <a:pPr algn="l" rtl="0" fontAlgn="ctr"/>
                      <a:r>
                        <a:rPr lang="en-ZA" sz="1600" b="1" i="0" u="none" strike="noStrike" dirty="0">
                          <a:solidFill>
                            <a:srgbClr val="000000"/>
                          </a:solidFill>
                          <a:effectLst/>
                          <a:latin typeface="Arial Narrow" panose="020B0606020202030204" pitchFamily="34" charset="0"/>
                        </a:rPr>
                        <a:t>PROGRAMME</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a:noFill/>
                    </a:lnB>
                    <a:solidFill>
                      <a:srgbClr val="A6A6A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BUDGET</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ACTUALS</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VARIANCE</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VARIANCE </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rowSpan="2">
                  <a:txBody>
                    <a:bodyPr/>
                    <a:lstStyle/>
                    <a:p>
                      <a:pPr algn="ctr" rtl="0" fontAlgn="ctr"/>
                      <a:r>
                        <a:rPr lang="en-ZA" sz="1600" b="1" i="0" u="none" strike="noStrike" dirty="0">
                          <a:solidFill>
                            <a:srgbClr val="000000"/>
                          </a:solidFill>
                          <a:effectLst/>
                          <a:latin typeface="Arial Narrow" panose="020B0606020202030204" pitchFamily="34" charset="0"/>
                        </a:rPr>
                        <a:t>COMMENTARY</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0"/>
                  </a:ext>
                </a:extLst>
              </a:tr>
              <a:tr h="360541">
                <a:tc>
                  <a:txBody>
                    <a:bodyPr/>
                    <a:lstStyle/>
                    <a:p>
                      <a:pPr algn="l" rtl="0" fontAlgn="ctr"/>
                      <a:r>
                        <a:rPr lang="en-ZA" sz="1600" b="1" i="0" u="none" strike="noStrike" dirty="0">
                          <a:solidFill>
                            <a:srgbClr val="000000"/>
                          </a:solidFill>
                          <a:effectLst/>
                          <a:latin typeface="Arial Narrow" panose="020B0606020202030204" pitchFamily="34" charset="0"/>
                        </a:rPr>
                        <a:t> </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R’000</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R’000</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 R'000</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vMerge="1">
                  <a:txBody>
                    <a:bodyPr/>
                    <a:lstStyle/>
                    <a:p>
                      <a:endParaRPr lang="en-ZA"/>
                    </a:p>
                  </a:txBody>
                  <a:tcPr/>
                </a:tc>
                <a:extLst>
                  <a:ext uri="{0D108BD9-81ED-4DB2-BD59-A6C34878D82A}">
                    <a16:rowId xmlns:a16="http://schemas.microsoft.com/office/drawing/2014/main" xmlns="" val="10001"/>
                  </a:ext>
                </a:extLst>
              </a:tr>
              <a:tr h="946793">
                <a:tc>
                  <a:txBody>
                    <a:bodyPr/>
                    <a:lstStyle/>
                    <a:p>
                      <a:pPr algn="l" rtl="0" fontAlgn="ctr"/>
                      <a:r>
                        <a:rPr lang="en-ZA" sz="1600" b="1" i="0" u="none" strike="noStrike" dirty="0">
                          <a:solidFill>
                            <a:srgbClr val="000000"/>
                          </a:solidFill>
                          <a:effectLst/>
                          <a:latin typeface="Arial Narrow" panose="020B0606020202030204" pitchFamily="34" charset="0"/>
                        </a:rPr>
                        <a:t>Administration</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557 063</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522 019</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46</a:t>
                      </a:r>
                      <a:r>
                        <a:rPr lang="en-ZA" sz="1600" b="0" i="0" u="none" strike="noStrike" baseline="0" dirty="0" smtClean="0">
                          <a:solidFill>
                            <a:srgbClr val="000000"/>
                          </a:solidFill>
                          <a:effectLst/>
                          <a:latin typeface="Arial Narrow" panose="020B0606020202030204" pitchFamily="34" charset="0"/>
                        </a:rPr>
                        <a:t> 367</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8</a:t>
                      </a: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The variance is</a:t>
                      </a:r>
                      <a:r>
                        <a:rPr lang="en-ZA" sz="1600" b="0" i="0" u="none" strike="noStrike" baseline="0" dirty="0" smtClean="0">
                          <a:solidFill>
                            <a:srgbClr val="000000"/>
                          </a:solidFill>
                          <a:effectLst/>
                          <a:latin typeface="Arial Narrow" panose="020B0606020202030204" pitchFamily="34" charset="0"/>
                        </a:rPr>
                        <a:t> as a result of unfilled vacancies, maintenance and reduction in travel costs.</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2"/>
                  </a:ext>
                </a:extLst>
              </a:tr>
              <a:tr h="635978">
                <a:tc>
                  <a:txBody>
                    <a:bodyPr/>
                    <a:lstStyle/>
                    <a:p>
                      <a:pPr algn="l" rtl="0" fontAlgn="ctr"/>
                      <a:r>
                        <a:rPr lang="en-ZA" sz="1600" b="1" i="0" u="none" strike="noStrike">
                          <a:solidFill>
                            <a:srgbClr val="000000"/>
                          </a:solidFill>
                          <a:effectLst/>
                          <a:latin typeface="Arial Narrow" panose="020B0606020202030204" pitchFamily="34" charset="0"/>
                        </a:rPr>
                        <a:t>Institution Development </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29 733</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29 108</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625</a:t>
                      </a:r>
                      <a:r>
                        <a:rPr lang="en-ZA" sz="1600" b="0" i="0" u="none" strike="noStrike" baseline="0" dirty="0" smtClean="0">
                          <a:solidFill>
                            <a:srgbClr val="000000"/>
                          </a:solidFill>
                          <a:effectLst/>
                          <a:latin typeface="Arial Narrow" panose="020B0606020202030204" pitchFamily="34" charset="0"/>
                        </a:rPr>
                        <a:t> </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2</a:t>
                      </a:r>
                      <a:r>
                        <a:rPr lang="en-ZA" sz="1600" b="0" i="0" u="none" strike="noStrike" dirty="0">
                          <a:solidFill>
                            <a:srgbClr val="000000"/>
                          </a:solidFill>
                          <a:effectLst/>
                          <a:latin typeface="Arial Narrow" panose="020B0606020202030204" pitchFamily="34" charset="0"/>
                        </a:rPr>
                        <a:t>%</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Spending in line with Budget</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3"/>
                  </a:ext>
                </a:extLst>
              </a:tr>
              <a:tr h="975926">
                <a:tc>
                  <a:txBody>
                    <a:bodyPr/>
                    <a:lstStyle/>
                    <a:p>
                      <a:pPr algn="l" rtl="0" fontAlgn="ctr"/>
                      <a:r>
                        <a:rPr lang="en-ZA" sz="1600" b="1" i="0" u="none" strike="noStrike">
                          <a:solidFill>
                            <a:srgbClr val="000000"/>
                          </a:solidFill>
                          <a:effectLst/>
                          <a:latin typeface="Arial Narrow" panose="020B0606020202030204" pitchFamily="34" charset="0"/>
                        </a:rPr>
                        <a:t>Corporate Governance</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7 300 </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5 320</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1</a:t>
                      </a:r>
                      <a:r>
                        <a:rPr lang="en-ZA" sz="1600" b="0" i="0" u="none" strike="noStrike" baseline="0" dirty="0" smtClean="0">
                          <a:solidFill>
                            <a:srgbClr val="000000"/>
                          </a:solidFill>
                          <a:effectLst/>
                          <a:latin typeface="Arial Narrow" panose="020B0606020202030204" pitchFamily="34" charset="0"/>
                        </a:rPr>
                        <a:t> 980</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27%</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The variance is </a:t>
                      </a:r>
                      <a:r>
                        <a:rPr lang="en-ZA" sz="1600" b="0" i="0" u="none" strike="noStrike" dirty="0" smtClean="0">
                          <a:solidFill>
                            <a:srgbClr val="000000"/>
                          </a:solidFill>
                          <a:effectLst/>
                          <a:latin typeface="Arial Narrow" panose="020B0606020202030204" pitchFamily="34" charset="0"/>
                        </a:rPr>
                        <a:t>as a result</a:t>
                      </a:r>
                      <a:r>
                        <a:rPr lang="en-ZA" sz="1600" b="0" i="0" u="none" strike="noStrike" baseline="0" dirty="0" smtClean="0">
                          <a:solidFill>
                            <a:srgbClr val="000000"/>
                          </a:solidFill>
                          <a:effectLst/>
                          <a:latin typeface="Arial Narrow" panose="020B0606020202030204" pitchFamily="34" charset="0"/>
                        </a:rPr>
                        <a:t> of  implementation of </a:t>
                      </a:r>
                      <a:r>
                        <a:rPr lang="en-ZA" sz="1600" b="0" i="0" u="none" strike="noStrike" dirty="0" smtClean="0">
                          <a:solidFill>
                            <a:srgbClr val="000000"/>
                          </a:solidFill>
                          <a:effectLst/>
                          <a:latin typeface="Arial Narrow" panose="020B0606020202030204" pitchFamily="34" charset="0"/>
                        </a:rPr>
                        <a:t>cost </a:t>
                      </a:r>
                      <a:r>
                        <a:rPr lang="en-ZA" sz="1600" b="0" i="0" u="none" strike="noStrike" dirty="0">
                          <a:solidFill>
                            <a:srgbClr val="000000"/>
                          </a:solidFill>
                          <a:effectLst/>
                          <a:latin typeface="Arial Narrow" panose="020B0606020202030204" pitchFamily="34" charset="0"/>
                        </a:rPr>
                        <a:t>containment </a:t>
                      </a:r>
                      <a:r>
                        <a:rPr lang="en-ZA" sz="1600" b="0" i="0" u="none" strike="noStrike" dirty="0" smtClean="0">
                          <a:solidFill>
                            <a:srgbClr val="000000"/>
                          </a:solidFill>
                          <a:effectLst/>
                          <a:latin typeface="Arial Narrow" panose="020B0606020202030204" pitchFamily="34" charset="0"/>
                        </a:rPr>
                        <a:t>measures </a:t>
                      </a:r>
                      <a:r>
                        <a:rPr lang="en-ZA" sz="1600" b="0" i="0" u="none" strike="noStrike" dirty="0">
                          <a:solidFill>
                            <a:srgbClr val="000000"/>
                          </a:solidFill>
                          <a:effectLst/>
                          <a:latin typeface="Arial Narrow" panose="020B0606020202030204" pitchFamily="34" charset="0"/>
                        </a:rPr>
                        <a:t>on travel and </a:t>
                      </a:r>
                      <a:r>
                        <a:rPr lang="en-ZA" sz="1600" b="0" i="0" u="none" strike="noStrike" dirty="0" smtClean="0">
                          <a:solidFill>
                            <a:srgbClr val="000000"/>
                          </a:solidFill>
                          <a:effectLst/>
                          <a:latin typeface="Arial Narrow" panose="020B0606020202030204" pitchFamily="34" charset="0"/>
                        </a:rPr>
                        <a:t>subsistence.</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4"/>
                  </a:ext>
                </a:extLst>
              </a:tr>
              <a:tr h="1545047">
                <a:tc>
                  <a:txBody>
                    <a:bodyPr/>
                    <a:lstStyle/>
                    <a:p>
                      <a:pPr algn="l" rtl="0" fontAlgn="ctr"/>
                      <a:r>
                        <a:rPr lang="en-ZA" sz="1600" b="1" i="0" u="none" strike="noStrike">
                          <a:solidFill>
                            <a:srgbClr val="000000"/>
                          </a:solidFill>
                          <a:effectLst/>
                          <a:latin typeface="Arial Narrow" panose="020B0606020202030204" pitchFamily="34" charset="0"/>
                        </a:rPr>
                        <a:t>Social Services</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451 464</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431 201</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smtClean="0">
                          <a:solidFill>
                            <a:srgbClr val="000000"/>
                          </a:solidFill>
                          <a:effectLst/>
                          <a:latin typeface="Arial Narrow" panose="020B0606020202030204" pitchFamily="34" charset="0"/>
                        </a:rPr>
                        <a:t>20 445</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5</a:t>
                      </a:r>
                      <a:r>
                        <a:rPr lang="en-ZA" sz="1600" b="0" i="0" u="none" strike="noStrike" dirty="0" smtClean="0">
                          <a:solidFill>
                            <a:srgbClr val="000000"/>
                          </a:solidFill>
                          <a:effectLst/>
                          <a:latin typeface="Arial Narrow" panose="020B0606020202030204" pitchFamily="34" charset="0"/>
                        </a:rPr>
                        <a:t>%</a:t>
                      </a: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marL="0" marR="0" lvl="0" indent="0" algn="ctr" defTabSz="457200" rtl="0" eaLnBrk="1" fontAlgn="ctr" latinLnBrk="0" hangingPunct="1">
                        <a:lnSpc>
                          <a:spcPct val="100000"/>
                        </a:lnSpc>
                        <a:spcBef>
                          <a:spcPts val="0"/>
                        </a:spcBef>
                        <a:spcAft>
                          <a:spcPts val="0"/>
                        </a:spcAft>
                        <a:buClrTx/>
                        <a:buSzTx/>
                        <a:buFontTx/>
                        <a:buNone/>
                        <a:tabLst/>
                        <a:defRPr/>
                      </a:pPr>
                      <a:r>
                        <a:rPr lang="en-GB" sz="1600" b="0" i="0" u="none" strike="noStrike" dirty="0" smtClean="0">
                          <a:solidFill>
                            <a:srgbClr val="000000"/>
                          </a:solidFill>
                          <a:effectLst/>
                          <a:latin typeface="Arial Narrow" panose="020B0606020202030204" pitchFamily="34" charset="0"/>
                        </a:rPr>
                        <a:t>The variance is</a:t>
                      </a:r>
                      <a:r>
                        <a:rPr lang="en-GB" sz="1600" b="0" i="0" u="none" strike="noStrike" baseline="0" dirty="0" smtClean="0">
                          <a:solidFill>
                            <a:srgbClr val="000000"/>
                          </a:solidFill>
                          <a:effectLst/>
                          <a:latin typeface="Arial Narrow" panose="020B0606020202030204" pitchFamily="34" charset="0"/>
                        </a:rPr>
                        <a:t> as a</a:t>
                      </a:r>
                      <a:r>
                        <a:rPr lang="en-GB" sz="1600" b="0" i="0" u="none" strike="noStrike" dirty="0" smtClean="0">
                          <a:solidFill>
                            <a:srgbClr val="000000"/>
                          </a:solidFill>
                          <a:effectLst/>
                          <a:latin typeface="Arial Narrow" panose="020B0606020202030204" pitchFamily="34" charset="0"/>
                        </a:rPr>
                        <a:t> result</a:t>
                      </a:r>
                      <a:r>
                        <a:rPr lang="en-GB" sz="1600" b="0" i="0" u="none" strike="noStrike" baseline="0" dirty="0" smtClean="0">
                          <a:solidFill>
                            <a:srgbClr val="000000"/>
                          </a:solidFill>
                          <a:effectLst/>
                          <a:latin typeface="Arial Narrow" panose="020B0606020202030204" pitchFamily="34" charset="0"/>
                        </a:rPr>
                        <a:t> of unfilled vacancies </a:t>
                      </a:r>
                      <a:r>
                        <a:rPr lang="en-GB" sz="1600" b="0" i="0" u="none" strike="noStrike" dirty="0" smtClean="0">
                          <a:solidFill>
                            <a:srgbClr val="000000"/>
                          </a:solidFill>
                          <a:effectLst/>
                          <a:latin typeface="Arial Narrow" panose="020B0606020202030204" pitchFamily="34" charset="0"/>
                        </a:rPr>
                        <a:t>and reduced utilisation of Part time Commissioners </a:t>
                      </a:r>
                      <a:r>
                        <a:rPr lang="en-ZA" sz="1600" b="0" i="0" u="none" strike="noStrike" dirty="0" smtClean="0">
                          <a:solidFill>
                            <a:srgbClr val="000000"/>
                          </a:solidFill>
                          <a:effectLst/>
                          <a:latin typeface="Arial Narrow" panose="020B0606020202030204" pitchFamily="34" charset="0"/>
                        </a:rPr>
                        <a:t>and timing</a:t>
                      </a:r>
                      <a:r>
                        <a:rPr lang="en-ZA" sz="1600" b="0" i="0" u="none" strike="noStrike" baseline="0" dirty="0" smtClean="0">
                          <a:solidFill>
                            <a:srgbClr val="000000"/>
                          </a:solidFill>
                          <a:effectLst/>
                          <a:latin typeface="Arial Narrow" panose="020B0606020202030204" pitchFamily="34" charset="0"/>
                        </a:rPr>
                        <a:t> difference in implementation of </a:t>
                      </a:r>
                      <a:r>
                        <a:rPr lang="en-ZA" sz="1600" b="0" i="0" u="none" strike="noStrike" dirty="0" smtClean="0">
                          <a:solidFill>
                            <a:srgbClr val="000000"/>
                          </a:solidFill>
                          <a:effectLst/>
                          <a:latin typeface="Arial Narrow" panose="020B0606020202030204" pitchFamily="34" charset="0"/>
                        </a:rPr>
                        <a:t>dispute management activities</a:t>
                      </a:r>
                    </a:p>
                    <a:p>
                      <a:pPr algn="ctr" rtl="0" fontAlgn="ctr"/>
                      <a:endParaRPr lang="en-ZA" sz="1600" b="0"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5"/>
                  </a:ext>
                </a:extLst>
              </a:tr>
              <a:tr h="409707">
                <a:tc>
                  <a:txBody>
                    <a:bodyPr/>
                    <a:lstStyle/>
                    <a:p>
                      <a:pPr algn="l" rtl="0" fontAlgn="ctr"/>
                      <a:r>
                        <a:rPr lang="en-ZA" sz="1600" b="1" i="0" u="none" strike="noStrike">
                          <a:solidFill>
                            <a:srgbClr val="000000"/>
                          </a:solidFill>
                          <a:effectLst/>
                          <a:latin typeface="Arial Narrow" panose="020B0606020202030204" pitchFamily="34" charset="0"/>
                        </a:rPr>
                        <a:t>Total </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solidFill>
                      <a:srgbClr val="A6A6A6"/>
                    </a:solidFill>
                  </a:tcPr>
                </a:tc>
                <a:tc>
                  <a:txBody>
                    <a:bodyPr/>
                    <a:lstStyle/>
                    <a:p>
                      <a:pPr algn="ctr" rtl="0" fontAlgn="ctr"/>
                      <a:r>
                        <a:rPr lang="en-ZA" sz="1600" b="1" i="0" u="none" strike="noStrike" dirty="0" smtClean="0">
                          <a:solidFill>
                            <a:srgbClr val="000000"/>
                          </a:solidFill>
                          <a:effectLst/>
                          <a:latin typeface="Arial Narrow" panose="020B0606020202030204" pitchFamily="34" charset="0"/>
                        </a:rPr>
                        <a:t>1</a:t>
                      </a:r>
                      <a:r>
                        <a:rPr lang="en-ZA" sz="1600" b="1" i="0" u="none" strike="noStrike" baseline="0" dirty="0" smtClean="0">
                          <a:solidFill>
                            <a:srgbClr val="000000"/>
                          </a:solidFill>
                          <a:effectLst/>
                          <a:latin typeface="Arial Narrow" panose="020B0606020202030204" pitchFamily="34" charset="0"/>
                        </a:rPr>
                        <a:t> 045 560</a:t>
                      </a:r>
                      <a:endParaRPr lang="en-ZA" sz="1600" b="1"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smtClean="0">
                          <a:solidFill>
                            <a:srgbClr val="000000"/>
                          </a:solidFill>
                          <a:effectLst/>
                          <a:latin typeface="Arial Narrow" panose="020B0606020202030204" pitchFamily="34" charset="0"/>
                        </a:rPr>
                        <a:t>987</a:t>
                      </a:r>
                      <a:r>
                        <a:rPr lang="en-ZA" sz="1600" b="1" i="0" u="none" strike="noStrike" baseline="0" dirty="0" smtClean="0">
                          <a:solidFill>
                            <a:srgbClr val="000000"/>
                          </a:solidFill>
                          <a:effectLst/>
                          <a:latin typeface="Arial Narrow" panose="020B0606020202030204" pitchFamily="34" charset="0"/>
                        </a:rPr>
                        <a:t> 649</a:t>
                      </a:r>
                      <a:endParaRPr lang="en-ZA" sz="1600" b="1"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smtClean="0">
                          <a:solidFill>
                            <a:srgbClr val="000000"/>
                          </a:solidFill>
                          <a:effectLst/>
                          <a:latin typeface="Arial Narrow" panose="020B0606020202030204" pitchFamily="34" charset="0"/>
                        </a:rPr>
                        <a:t>57</a:t>
                      </a:r>
                      <a:r>
                        <a:rPr lang="en-ZA" sz="1600" b="1" i="0" u="none" strike="noStrike" baseline="0" dirty="0" smtClean="0">
                          <a:solidFill>
                            <a:srgbClr val="000000"/>
                          </a:solidFill>
                          <a:effectLst/>
                          <a:latin typeface="Arial Narrow" panose="020B0606020202030204" pitchFamily="34" charset="0"/>
                        </a:rPr>
                        <a:t> 911</a:t>
                      </a:r>
                      <a:endParaRPr lang="en-ZA" sz="1600" b="1"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1" i="0" u="none" strike="noStrike" dirty="0">
                          <a:solidFill>
                            <a:srgbClr val="000000"/>
                          </a:solidFill>
                          <a:effectLst/>
                          <a:latin typeface="Arial Narrow" panose="020B0606020202030204" pitchFamily="34" charset="0"/>
                        </a:rPr>
                        <a:t>6</a:t>
                      </a:r>
                      <a:r>
                        <a:rPr lang="en-ZA" sz="1600" b="1" i="0" u="none" strike="noStrike" dirty="0" smtClean="0">
                          <a:solidFill>
                            <a:srgbClr val="000000"/>
                          </a:solidFill>
                          <a:effectLst/>
                          <a:latin typeface="Arial Narrow" panose="020B0606020202030204" pitchFamily="34" charset="0"/>
                        </a:rPr>
                        <a:t>%</a:t>
                      </a:r>
                      <a:endParaRPr lang="en-ZA" sz="1600" b="1" i="0" u="none" strike="noStrike" dirty="0">
                        <a:solidFill>
                          <a:srgbClr val="000000"/>
                        </a:solidFill>
                        <a:effectLst/>
                        <a:latin typeface="Arial Narrow" panose="020B0606020202030204" pitchFamily="34" charset="0"/>
                      </a:endParaRP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tc>
                  <a:txBody>
                    <a:bodyPr/>
                    <a:lstStyle/>
                    <a:p>
                      <a:pPr algn="ctr" rtl="0" fontAlgn="ctr"/>
                      <a:r>
                        <a:rPr lang="en-ZA" sz="1600" b="0" i="0" u="none" strike="noStrike" dirty="0">
                          <a:solidFill>
                            <a:srgbClr val="000000"/>
                          </a:solidFill>
                          <a:effectLst/>
                          <a:latin typeface="Arial Narrow" panose="020B0606020202030204" pitchFamily="34" charset="0"/>
                        </a:rPr>
                        <a:t> </a:t>
                      </a:r>
                    </a:p>
                  </a:txBody>
                  <a:tcPr marL="9526" marR="9526" marT="952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xmlns="" val="2078536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sz="2000" b="1" dirty="0" smtClean="0">
                <a:latin typeface="Arial Narrow" panose="020B0606020202030204" pitchFamily="34" charset="0"/>
              </a:rPr>
              <a:t>2018/19 AUDITED RESULTS</a:t>
            </a:r>
            <a:endParaRPr lang="en-ZA" altLang="en-US" sz="2000" b="1" dirty="0" smtClean="0">
              <a:latin typeface="Arial Narrow" panose="020B0606020202030204" pitchFamily="34" charset="0"/>
            </a:endParaRPr>
          </a:p>
        </p:txBody>
      </p:sp>
      <p:sp>
        <p:nvSpPr>
          <p:cNvPr id="12291" name="Content Placeholder 2"/>
          <p:cNvSpPr>
            <a:spLocks noGrp="1"/>
          </p:cNvSpPr>
          <p:nvPr>
            <p:ph idx="1"/>
          </p:nvPr>
        </p:nvSpPr>
        <p:spPr>
          <a:xfrm>
            <a:off x="179387" y="1417638"/>
            <a:ext cx="8641339" cy="5223307"/>
          </a:xfrm>
        </p:spPr>
        <p:txBody>
          <a:bodyPr/>
          <a:lstStyle/>
          <a:p>
            <a:pPr marL="0" indent="0" algn="just">
              <a:buNone/>
            </a:pPr>
            <a:endParaRPr lang="en-US" altLang="en-US" sz="1900" b="1" dirty="0" smtClean="0"/>
          </a:p>
          <a:p>
            <a:pPr marL="0" indent="0" algn="just">
              <a:buNone/>
            </a:pPr>
            <a:r>
              <a:rPr lang="en-US" altLang="en-US" sz="1900" b="1" dirty="0" smtClean="0">
                <a:latin typeface="Arial Narrow" panose="020B0606020202030204" pitchFamily="34" charset="0"/>
              </a:rPr>
              <a:t>AGSA Opinion</a:t>
            </a:r>
            <a:r>
              <a:rPr lang="en-US" altLang="en-US" sz="1900" dirty="0" smtClean="0">
                <a:latin typeface="Arial Narrow" panose="020B0606020202030204" pitchFamily="34" charset="0"/>
              </a:rPr>
              <a:t>: </a:t>
            </a:r>
            <a:r>
              <a:rPr lang="en-US" altLang="en-US" sz="1900" b="1" dirty="0" smtClean="0">
                <a:latin typeface="Arial Narrow" panose="020B0606020202030204" pitchFamily="34" charset="0"/>
              </a:rPr>
              <a:t>Unqualified opinion with a material finding on performance information</a:t>
            </a:r>
            <a:r>
              <a:rPr lang="en-US" altLang="en-US" sz="1900" dirty="0" smtClean="0">
                <a:latin typeface="Arial Narrow" panose="020B0606020202030204" pitchFamily="34" charset="0"/>
              </a:rPr>
              <a:t> which is an improvement from the prior year.</a:t>
            </a:r>
          </a:p>
          <a:p>
            <a:pPr marL="0" indent="0" algn="just">
              <a:buNone/>
            </a:pPr>
            <a:endParaRPr lang="en-US" altLang="en-US" sz="1900" dirty="0" smtClean="0">
              <a:latin typeface="Arial Narrow" panose="020B0606020202030204" pitchFamily="34" charset="0"/>
            </a:endParaRPr>
          </a:p>
          <a:p>
            <a:pPr marL="0" indent="0" algn="just">
              <a:buNone/>
            </a:pPr>
            <a:r>
              <a:rPr lang="en-US" altLang="en-US" sz="1900" b="1" dirty="0" smtClean="0">
                <a:latin typeface="Arial Narrow" panose="020B0606020202030204" pitchFamily="34" charset="0"/>
              </a:rPr>
              <a:t>Audited financial state as at 31 March 2018/19:</a:t>
            </a:r>
          </a:p>
          <a:p>
            <a:pPr algn="just"/>
            <a:r>
              <a:rPr lang="en-ZA" altLang="en-US" sz="1900" dirty="0" smtClean="0">
                <a:latin typeface="Arial Narrow" panose="020B0606020202030204" pitchFamily="34" charset="0"/>
              </a:rPr>
              <a:t>The audited annual financial statements indicated a </a:t>
            </a:r>
            <a:r>
              <a:rPr lang="en-ZA" altLang="en-US" sz="1900" b="1" dirty="0" smtClean="0">
                <a:latin typeface="Arial Narrow" panose="020B0606020202030204" pitchFamily="34" charset="0"/>
              </a:rPr>
              <a:t>cash balance of R180 million</a:t>
            </a:r>
            <a:r>
              <a:rPr lang="en-ZA" altLang="en-US" sz="1900" dirty="0" smtClean="0">
                <a:latin typeface="Arial Narrow" panose="020B0606020202030204" pitchFamily="34" charset="0"/>
              </a:rPr>
              <a:t> and total receivables of </a:t>
            </a:r>
            <a:r>
              <a:rPr lang="en-ZA" altLang="en-US" sz="1900" b="1" dirty="0" smtClean="0">
                <a:latin typeface="Arial Narrow" panose="020B0606020202030204" pitchFamily="34" charset="0"/>
              </a:rPr>
              <a:t>R1.7 million</a:t>
            </a:r>
            <a:r>
              <a:rPr lang="en-ZA" altLang="en-US" sz="1900" dirty="0" smtClean="0">
                <a:latin typeface="Arial Narrow" panose="020B0606020202030204" pitchFamily="34" charset="0"/>
              </a:rPr>
              <a:t>.</a:t>
            </a:r>
          </a:p>
          <a:p>
            <a:pPr algn="just"/>
            <a:r>
              <a:rPr lang="en-ZA" altLang="en-US" sz="1900" dirty="0" smtClean="0">
                <a:latin typeface="Arial Narrow" panose="020B0606020202030204" pitchFamily="34" charset="0"/>
              </a:rPr>
              <a:t>The </a:t>
            </a:r>
            <a:r>
              <a:rPr lang="en-ZA" altLang="en-US" sz="1900" b="1" dirty="0" smtClean="0">
                <a:latin typeface="Arial Narrow" panose="020B0606020202030204" pitchFamily="34" charset="0"/>
              </a:rPr>
              <a:t>total short term liabilities </a:t>
            </a:r>
            <a:r>
              <a:rPr lang="en-ZA" altLang="en-US" sz="1900" dirty="0" smtClean="0">
                <a:latin typeface="Arial Narrow" panose="020B0606020202030204" pitchFamily="34" charset="0"/>
              </a:rPr>
              <a:t>and </a:t>
            </a:r>
            <a:r>
              <a:rPr lang="en-ZA" altLang="en-US" sz="1900" b="1" dirty="0" smtClean="0">
                <a:latin typeface="Arial Narrow" panose="020B0606020202030204" pitchFamily="34" charset="0"/>
              </a:rPr>
              <a:t>commitments</a:t>
            </a:r>
            <a:r>
              <a:rPr lang="en-ZA" altLang="en-US" sz="1900" dirty="0" smtClean="0">
                <a:latin typeface="Arial Narrow" panose="020B0606020202030204" pitchFamily="34" charset="0"/>
              </a:rPr>
              <a:t>  was </a:t>
            </a:r>
            <a:r>
              <a:rPr lang="en-ZA" altLang="en-US" sz="1900" b="1" dirty="0" smtClean="0">
                <a:latin typeface="Arial Narrow" panose="020B0606020202030204" pitchFamily="34" charset="0"/>
              </a:rPr>
              <a:t>R172 million</a:t>
            </a:r>
            <a:r>
              <a:rPr lang="en-ZA" altLang="en-US" sz="1900" dirty="0" smtClean="0">
                <a:latin typeface="Arial Narrow" panose="020B0606020202030204" pitchFamily="34" charset="0"/>
              </a:rPr>
              <a:t>.</a:t>
            </a:r>
            <a:endParaRPr lang="en-US" altLang="en-US" sz="1900" dirty="0" smtClean="0">
              <a:latin typeface="Arial Narrow" panose="020B0606020202030204" pitchFamily="34" charset="0"/>
            </a:endParaRPr>
          </a:p>
          <a:p>
            <a:pPr algn="just"/>
            <a:r>
              <a:rPr lang="en-US" altLang="en-US" sz="1900" dirty="0" smtClean="0">
                <a:latin typeface="Arial Narrow" panose="020B0606020202030204" pitchFamily="34" charset="0"/>
              </a:rPr>
              <a:t>Cash balance of </a:t>
            </a:r>
            <a:r>
              <a:rPr lang="en-US" altLang="en-US" sz="1900" b="1" dirty="0" smtClean="0">
                <a:latin typeface="Arial Narrow" panose="020B0606020202030204" pitchFamily="34" charset="0"/>
              </a:rPr>
              <a:t>R9.9 million</a:t>
            </a:r>
            <a:r>
              <a:rPr lang="en-US" altLang="en-US" sz="1900" dirty="0" smtClean="0">
                <a:latin typeface="Arial Narrow" panose="020B0606020202030204" pitchFamily="34" charset="0"/>
              </a:rPr>
              <a:t> was at year end. These funds will be </a:t>
            </a:r>
            <a:r>
              <a:rPr lang="en-US" altLang="en-US" sz="1900" dirty="0" err="1" smtClean="0">
                <a:latin typeface="Arial Narrow" panose="020B0606020202030204" pitchFamily="34" charset="0"/>
              </a:rPr>
              <a:t>utilised</a:t>
            </a:r>
            <a:r>
              <a:rPr lang="en-US" altLang="en-US" sz="1900" dirty="0" smtClean="0">
                <a:latin typeface="Arial Narrow" panose="020B0606020202030204" pitchFamily="34" charset="0"/>
              </a:rPr>
              <a:t> to cater the increase in case load and procurement </a:t>
            </a:r>
            <a:r>
              <a:rPr lang="en-ZA" altLang="en-US" sz="1900" dirty="0" smtClean="0">
                <a:latin typeface="Arial Narrow" panose="020B0606020202030204" pitchFamily="34" charset="0"/>
              </a:rPr>
              <a:t>projects that were not completed due to non-responsive and non-conformance of  bidders.</a:t>
            </a:r>
          </a:p>
          <a:p>
            <a:r>
              <a:rPr lang="en-US" altLang="en-US" sz="1900" dirty="0" smtClean="0">
                <a:latin typeface="Arial Narrow" panose="020B0606020202030204" pitchFamily="34" charset="0"/>
              </a:rPr>
              <a:t>The entity continues to be in a financially healthy position. The entity financial key performance ratios was: </a:t>
            </a:r>
          </a:p>
          <a:p>
            <a:pPr lvl="1">
              <a:buFont typeface="Wingdings" panose="05000000000000000000" pitchFamily="2" charset="2"/>
              <a:buChar char="v"/>
            </a:pPr>
            <a:r>
              <a:rPr lang="en-US" altLang="en-US" sz="1500" dirty="0" smtClean="0">
                <a:latin typeface="Arial Narrow" panose="020B0606020202030204" pitchFamily="34" charset="0"/>
              </a:rPr>
              <a:t>Cash and cash equivalents being R180 million, which is equivalent to a </a:t>
            </a:r>
            <a:r>
              <a:rPr lang="en-US" altLang="en-US" sz="1500" b="1" dirty="0" smtClean="0">
                <a:latin typeface="Arial Narrow" panose="020B0606020202030204" pitchFamily="34" charset="0"/>
              </a:rPr>
              <a:t>1:1 cash turnover ratio </a:t>
            </a:r>
            <a:r>
              <a:rPr lang="en-US" altLang="en-US" sz="1500" dirty="0" smtClean="0">
                <a:latin typeface="Arial Narrow" panose="020B0606020202030204" pitchFamily="34" charset="0"/>
              </a:rPr>
              <a:t>and a </a:t>
            </a:r>
            <a:r>
              <a:rPr lang="en-US" altLang="en-US" sz="1500" b="1" dirty="0" smtClean="0">
                <a:latin typeface="Arial Narrow" panose="020B0606020202030204" pitchFamily="34" charset="0"/>
              </a:rPr>
              <a:t>liquidity ratio of 1.49:1</a:t>
            </a:r>
            <a:r>
              <a:rPr lang="en-US" altLang="en-US" sz="1500" dirty="0" smtClean="0">
                <a:latin typeface="Arial Narrow" panose="020B0606020202030204" pitchFamily="34" charset="0"/>
              </a:rPr>
              <a:t> as at 31 March 2019.</a:t>
            </a:r>
            <a:endParaRPr lang="en-ZA" altLang="en-US" sz="1500" dirty="0" smtClean="0">
              <a:latin typeface="Arial Narrow" panose="020B0606020202030204" pitchFamily="34" charset="0"/>
            </a:endParaRPr>
          </a:p>
        </p:txBody>
      </p:sp>
      <p:sp>
        <p:nvSpPr>
          <p:cNvPr id="12292" name="Slide Number Placeholder 3"/>
          <p:cNvSpPr>
            <a:spLocks noGrp="1"/>
          </p:cNvSpPr>
          <p:nvPr>
            <p:ph type="sldNum" sz="quarter" idx="12"/>
          </p:nvPr>
        </p:nvSpPr>
        <p:spPr bwMode="auto">
          <a:xfrm>
            <a:off x="9607685" y="7951686"/>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C88EA44E-48CA-4ADB-AF0D-C05DA2344E39}" type="slidenum">
              <a:rPr lang="en-US" altLang="en-US" smtClean="0">
                <a:solidFill>
                  <a:srgbClr val="898989"/>
                </a:solidFill>
                <a:latin typeface="Calibri" panose="020F0502020204030204" pitchFamily="34" charset="0"/>
              </a:rPr>
              <a:pPr/>
              <a:t>26</a:t>
            </a:fld>
            <a:endParaRPr lang="en-US" altLang="en-US" smtClean="0">
              <a:solidFill>
                <a:srgbClr val="898989"/>
              </a:solidFill>
              <a:latin typeface="Calibri" panose="020F0502020204030204" pitchFamily="34" charset="0"/>
            </a:endParaRPr>
          </a:p>
        </p:txBody>
      </p:sp>
    </p:spTree>
    <p:extLst>
      <p:ext uri="{BB962C8B-B14F-4D97-AF65-F5344CB8AC3E}">
        <p14:creationId xmlns:p14="http://schemas.microsoft.com/office/powerpoint/2010/main" xmlns="" val="1617828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1" dirty="0" smtClean="0">
                <a:latin typeface="Arial Narrow" panose="020B0606020202030204" pitchFamily="34" charset="0"/>
              </a:rPr>
              <a:t>IRREGULAR EXPENDITURE 2018/19</a:t>
            </a:r>
            <a:endParaRPr lang="en-ZA" sz="2000" b="1" dirty="0">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712830732"/>
              </p:ext>
            </p:extLst>
          </p:nvPr>
        </p:nvGraphicFramePr>
        <p:xfrm>
          <a:off x="230909" y="1727202"/>
          <a:ext cx="8663709" cy="3749961"/>
        </p:xfrm>
        <a:graphic>
          <a:graphicData uri="http://schemas.openxmlformats.org/drawingml/2006/table">
            <a:tbl>
              <a:tblPr/>
              <a:tblGrid>
                <a:gridCol w="6428509">
                  <a:extLst>
                    <a:ext uri="{9D8B030D-6E8A-4147-A177-3AD203B41FA5}">
                      <a16:colId xmlns:a16="http://schemas.microsoft.com/office/drawing/2014/main" xmlns="" val="2118541020"/>
                    </a:ext>
                  </a:extLst>
                </a:gridCol>
                <a:gridCol w="2235200">
                  <a:extLst>
                    <a:ext uri="{9D8B030D-6E8A-4147-A177-3AD203B41FA5}">
                      <a16:colId xmlns:a16="http://schemas.microsoft.com/office/drawing/2014/main" xmlns="" val="3903559071"/>
                    </a:ext>
                  </a:extLst>
                </a:gridCol>
              </a:tblGrid>
              <a:tr h="452977">
                <a:tc>
                  <a:txBody>
                    <a:bodyPr/>
                    <a:lstStyle/>
                    <a:p>
                      <a:pPr algn="l" rtl="0" fontAlgn="ctr"/>
                      <a:r>
                        <a:rPr lang="en-ZA" sz="1800" b="1" i="0" u="none" strike="noStrike" dirty="0">
                          <a:solidFill>
                            <a:srgbClr val="000000"/>
                          </a:solidFill>
                          <a:effectLst/>
                          <a:latin typeface="Arial Narrow" panose="020B0606020202030204" pitchFamily="34" charset="0"/>
                        </a:rPr>
                        <a:t>IRREGULAR EXPENDITURE 2018/19</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800" b="1" i="0" u="none" strike="noStrike">
                          <a:solidFill>
                            <a:srgbClr val="000000"/>
                          </a:solidFill>
                          <a:effectLst/>
                          <a:latin typeface="Arial Narrow" panose="020B0606020202030204" pitchFamily="34" charset="0"/>
                        </a:rPr>
                        <a:t>R'000</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2499427158"/>
                  </a:ext>
                </a:extLst>
              </a:tr>
              <a:tr h="442190">
                <a:tc>
                  <a:txBody>
                    <a:bodyPr/>
                    <a:lstStyle/>
                    <a:p>
                      <a:pPr algn="l" rtl="0" fontAlgn="ctr"/>
                      <a:r>
                        <a:rPr lang="en-ZA" sz="1800" b="1" i="0" u="none" strike="noStrike" dirty="0">
                          <a:solidFill>
                            <a:srgbClr val="000000"/>
                          </a:solidFill>
                          <a:effectLst/>
                          <a:latin typeface="Arial Narrow" panose="020B0606020202030204" pitchFamily="34" charset="0"/>
                        </a:rPr>
                        <a:t>Opening balance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800" b="1" i="0" u="none" strike="noStrike" dirty="0" smtClean="0">
                          <a:solidFill>
                            <a:srgbClr val="000000"/>
                          </a:solidFill>
                          <a:effectLst/>
                          <a:latin typeface="Arial Narrow" panose="020B0606020202030204" pitchFamily="34" charset="0"/>
                        </a:rPr>
                        <a:t>68 296</a:t>
                      </a:r>
                      <a:endParaRPr lang="en-ZA" sz="1800" b="1" i="0" u="none" strike="noStrike" dirty="0">
                        <a:solidFill>
                          <a:srgbClr val="000000"/>
                        </a:solidFill>
                        <a:effectLst/>
                        <a:latin typeface="Arial Narrow" panose="020B0606020202030204" pitchFamily="34" charset="0"/>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4270946769"/>
                  </a:ext>
                </a:extLst>
              </a:tr>
              <a:tr h="622270">
                <a:tc>
                  <a:txBody>
                    <a:bodyPr/>
                    <a:lstStyle/>
                    <a:p>
                      <a:pPr algn="l" rtl="0" fontAlgn="ctr"/>
                      <a:r>
                        <a:rPr lang="en-US" sz="1800" b="1" i="0" u="none" strike="noStrike" dirty="0">
                          <a:solidFill>
                            <a:srgbClr val="000000"/>
                          </a:solidFill>
                          <a:effectLst/>
                          <a:latin typeface="Arial Narrow" panose="020B0606020202030204" pitchFamily="34" charset="0"/>
                        </a:rPr>
                        <a:t>Add/ (Less): Prior year adjustments to opening balance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800" b="1" i="0" u="none" strike="noStrike" dirty="0">
                          <a:solidFill>
                            <a:srgbClr val="000000"/>
                          </a:solidFill>
                          <a:effectLst/>
                          <a:latin typeface="Arial Narrow" panose="020B0606020202030204" pitchFamily="34" charset="0"/>
                        </a:rPr>
                        <a:t>1 736</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3387980883"/>
                  </a:ext>
                </a:extLst>
              </a:tr>
              <a:tr h="452977">
                <a:tc>
                  <a:txBody>
                    <a:bodyPr/>
                    <a:lstStyle/>
                    <a:p>
                      <a:pPr algn="l" rtl="0" fontAlgn="ctr"/>
                      <a:r>
                        <a:rPr lang="en-US" sz="1800" b="1" i="0" u="none" strike="noStrike" dirty="0">
                          <a:solidFill>
                            <a:srgbClr val="000000"/>
                          </a:solidFill>
                          <a:effectLst/>
                          <a:latin typeface="Arial Narrow" panose="020B0606020202030204" pitchFamily="34" charset="0"/>
                        </a:rPr>
                        <a:t>Add: Movement from prior years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800" b="1" i="0" u="none" strike="noStrike" dirty="0" smtClean="0">
                          <a:solidFill>
                            <a:srgbClr val="000000"/>
                          </a:solidFill>
                          <a:effectLst/>
                          <a:latin typeface="Arial Narrow" panose="020B0606020202030204" pitchFamily="34" charset="0"/>
                        </a:rPr>
                        <a:t>8 955</a:t>
                      </a:r>
                      <a:endParaRPr lang="en-ZA" sz="1800" b="1" i="0" u="none" strike="noStrike" dirty="0">
                        <a:solidFill>
                          <a:srgbClr val="000000"/>
                        </a:solidFill>
                        <a:effectLst/>
                        <a:latin typeface="Arial Narrow" panose="020B0606020202030204" pitchFamily="34" charset="0"/>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505742161"/>
                  </a:ext>
                </a:extLst>
              </a:tr>
              <a:tr h="442190">
                <a:tc>
                  <a:txBody>
                    <a:bodyPr/>
                    <a:lstStyle/>
                    <a:p>
                      <a:pPr algn="l" rtl="0" fontAlgn="ctr"/>
                      <a:r>
                        <a:rPr lang="en-US" sz="1800" b="1" i="0" u="none" strike="noStrike" dirty="0">
                          <a:solidFill>
                            <a:srgbClr val="000000"/>
                          </a:solidFill>
                          <a:effectLst/>
                          <a:latin typeface="Arial Narrow" panose="020B0606020202030204" pitchFamily="34" charset="0"/>
                        </a:rPr>
                        <a:t>Add: Occurred in current year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800" b="1" i="0" u="none" strike="noStrike" dirty="0" smtClean="0">
                          <a:solidFill>
                            <a:srgbClr val="000000"/>
                          </a:solidFill>
                          <a:effectLst/>
                          <a:latin typeface="Arial Narrow" panose="020B0606020202030204" pitchFamily="34" charset="0"/>
                        </a:rPr>
                        <a:t>1 030</a:t>
                      </a:r>
                      <a:endParaRPr lang="en-ZA" sz="1800" b="1" i="0" u="none" strike="noStrike" dirty="0">
                        <a:solidFill>
                          <a:srgbClr val="000000"/>
                        </a:solidFill>
                        <a:effectLst/>
                        <a:latin typeface="Arial Narrow" panose="020B0606020202030204" pitchFamily="34" charset="0"/>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79335685"/>
                  </a:ext>
                </a:extLst>
              </a:tr>
              <a:tr h="442190">
                <a:tc>
                  <a:txBody>
                    <a:bodyPr/>
                    <a:lstStyle/>
                    <a:p>
                      <a:pPr algn="l" rtl="0" fontAlgn="ctr"/>
                      <a:r>
                        <a:rPr lang="en-ZA" sz="1800" b="1" i="0" u="none" strike="noStrike" dirty="0">
                          <a:solidFill>
                            <a:srgbClr val="000000"/>
                          </a:solidFill>
                          <a:effectLst/>
                          <a:latin typeface="Arial Narrow" panose="020B0606020202030204" pitchFamily="34" charset="0"/>
                        </a:rPr>
                        <a:t>Less: Irregular expenditure written-off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800" b="0" i="0" u="none" strike="noStrike" dirty="0">
                          <a:solidFill>
                            <a:srgbClr val="000000"/>
                          </a:solidFill>
                          <a:effectLst/>
                          <a:latin typeface="Arial Narrow" panose="020B0606020202030204" pitchFamily="34" charset="0"/>
                        </a:rPr>
                        <a:t>-</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2581826913"/>
                  </a:ext>
                </a:extLst>
              </a:tr>
              <a:tr h="452977">
                <a:tc>
                  <a:txBody>
                    <a:bodyPr/>
                    <a:lstStyle/>
                    <a:p>
                      <a:pPr algn="l" rtl="0" fontAlgn="ctr"/>
                      <a:r>
                        <a:rPr lang="en-ZA" sz="1800" b="1" i="0" u="none" strike="noStrike" dirty="0">
                          <a:solidFill>
                            <a:srgbClr val="000000"/>
                          </a:solidFill>
                          <a:effectLst/>
                          <a:latin typeface="Arial Narrow" panose="020B0606020202030204" pitchFamily="34" charset="0"/>
                        </a:rPr>
                        <a:t>Less: Total amounts condoned </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800" b="1" i="0" u="none" strike="noStrike" dirty="0">
                          <a:solidFill>
                            <a:srgbClr val="000000"/>
                          </a:solidFill>
                          <a:effectLst/>
                          <a:latin typeface="Arial Narrow" panose="020B0606020202030204" pitchFamily="34" charset="0"/>
                        </a:rPr>
                        <a:t>-</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2046271000"/>
                  </a:ext>
                </a:extLst>
              </a:tr>
              <a:tr h="442190">
                <a:tc>
                  <a:txBody>
                    <a:bodyPr/>
                    <a:lstStyle/>
                    <a:p>
                      <a:pPr algn="l" rtl="0" fontAlgn="ctr"/>
                      <a:r>
                        <a:rPr lang="en-ZA" sz="1800" b="1" i="0" u="none" strike="noStrike">
                          <a:solidFill>
                            <a:srgbClr val="000000"/>
                          </a:solidFill>
                          <a:effectLst/>
                          <a:latin typeface="Arial Narrow" panose="020B0606020202030204" pitchFamily="34" charset="0"/>
                        </a:rPr>
                        <a:t>Total</a:t>
                      </a: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6A6A6"/>
                    </a:solidFill>
                  </a:tcPr>
                </a:tc>
                <a:tc>
                  <a:txBody>
                    <a:bodyPr/>
                    <a:lstStyle/>
                    <a:p>
                      <a:pPr algn="ctr" rtl="0" fontAlgn="ctr"/>
                      <a:r>
                        <a:rPr lang="en-ZA" sz="1800" b="1" i="0" u="none" strike="noStrike" dirty="0" smtClean="0">
                          <a:solidFill>
                            <a:srgbClr val="000000"/>
                          </a:solidFill>
                          <a:effectLst/>
                          <a:latin typeface="Arial Narrow" panose="020B0606020202030204" pitchFamily="34" charset="0"/>
                        </a:rPr>
                        <a:t>80 017</a:t>
                      </a:r>
                      <a:endParaRPr lang="en-ZA" sz="1800" b="1" i="0" u="none" strike="noStrike" dirty="0">
                        <a:solidFill>
                          <a:srgbClr val="000000"/>
                        </a:solidFill>
                        <a:effectLst/>
                        <a:latin typeface="Arial Narrow" panose="020B0606020202030204" pitchFamily="34" charset="0"/>
                      </a:endParaRPr>
                    </a:p>
                  </a:txBody>
                  <a:tcPr marL="6350" marR="6350" marT="635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FBFBF"/>
                    </a:solidFill>
                  </a:tcPr>
                </a:tc>
                <a:extLst>
                  <a:ext uri="{0D108BD9-81ED-4DB2-BD59-A6C34878D82A}">
                    <a16:rowId xmlns:a16="http://schemas.microsoft.com/office/drawing/2014/main" xmlns="" val="308413082"/>
                  </a:ext>
                </a:extLst>
              </a:tr>
            </a:tbl>
          </a:graphicData>
        </a:graphic>
      </p:graphicFrame>
      <p:sp>
        <p:nvSpPr>
          <p:cNvPr id="4" name="Slide Number Placeholder 3"/>
          <p:cNvSpPr>
            <a:spLocks noGrp="1"/>
          </p:cNvSpPr>
          <p:nvPr>
            <p:ph type="sldNum" sz="quarter" idx="12"/>
          </p:nvPr>
        </p:nvSpPr>
        <p:spPr/>
        <p:txBody>
          <a:bodyPr/>
          <a:lstStyle/>
          <a:p>
            <a:pPr>
              <a:defRPr/>
            </a:pPr>
            <a:r>
              <a:rPr lang="en-US" altLang="en-US" b="1" dirty="0" smtClean="0">
                <a:solidFill>
                  <a:schemeClr val="bg1"/>
                </a:solidFill>
              </a:rPr>
              <a:t>    </a:t>
            </a:r>
            <a:fld id="{9C96D320-F274-498A-9A54-5EA614086F53}" type="slidenum">
              <a:rPr lang="en-US" altLang="en-US" b="1" smtClean="0">
                <a:solidFill>
                  <a:schemeClr val="bg1"/>
                </a:solidFill>
              </a:rPr>
              <a:pPr>
                <a:defRPr/>
              </a:pPr>
              <a:t>27</a:t>
            </a:fld>
            <a:endParaRPr lang="en-US" altLang="en-US" b="1" dirty="0">
              <a:solidFill>
                <a:schemeClr val="bg1"/>
              </a:solidFill>
            </a:endParaRPr>
          </a:p>
        </p:txBody>
      </p:sp>
    </p:spTree>
    <p:extLst>
      <p:ext uri="{BB962C8B-B14F-4D97-AF65-F5344CB8AC3E}">
        <p14:creationId xmlns:p14="http://schemas.microsoft.com/office/powerpoint/2010/main" xmlns="" val="1216831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descr="Extra3_3-0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
          <p:cNvSpPr txBox="1">
            <a:spLocks/>
          </p:cNvSpPr>
          <p:nvPr/>
        </p:nvSpPr>
        <p:spPr bwMode="auto">
          <a:xfrm>
            <a:off x="6772275" y="4321175"/>
            <a:ext cx="2252663" cy="541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2000" b="1">
                <a:solidFill>
                  <a:srgbClr val="FFAB16"/>
                </a:solidFill>
                <a:latin typeface="Arial" panose="020B0604020202020204" pitchFamily="34" charset="0"/>
                <a:cs typeface="Arial" panose="020B0604020202020204" pitchFamily="34" charset="0"/>
              </a:rPr>
              <a:t>Thank </a:t>
            </a:r>
            <a:r>
              <a:rPr lang="en-US" altLang="en-US" sz="2000" b="1">
                <a:solidFill>
                  <a:srgbClr val="FFFFFF"/>
                </a:solidFill>
                <a:latin typeface="Arial" panose="020B0604020202020204" pitchFamily="34" charset="0"/>
                <a:cs typeface="Arial" panose="020B0604020202020204" pitchFamily="34" charset="0"/>
              </a:rPr>
              <a:t>You</a:t>
            </a:r>
            <a:r>
              <a:rPr lang="en-US" altLang="en-US" sz="2000" b="1">
                <a:solidFill>
                  <a:srgbClr val="FFAB16"/>
                </a:solidFill>
                <a:latin typeface="Arial" panose="020B0604020202020204" pitchFamily="34" charset="0"/>
                <a:cs typeface="Arial" panose="020B0604020202020204" pitchFamily="34" charset="0"/>
              </a:rPr>
              <a:t>…</a:t>
            </a:r>
          </a:p>
        </p:txBody>
      </p:sp>
      <p:sp>
        <p:nvSpPr>
          <p:cNvPr id="6" name="Rectangle 3"/>
          <p:cNvSpPr txBox="1">
            <a:spLocks noChangeArrowheads="1"/>
          </p:cNvSpPr>
          <p:nvPr/>
        </p:nvSpPr>
        <p:spPr bwMode="auto">
          <a:xfrm>
            <a:off x="747741" y="5177376"/>
            <a:ext cx="8715436" cy="1371600"/>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auto">
              <a:spcAft>
                <a:spcPts val="0"/>
              </a:spcAft>
              <a:defRPr/>
            </a:pPr>
            <a:r>
              <a:rPr lang="en-US" sz="3600" smtClean="0">
                <a:solidFill>
                  <a:prstClr val="black"/>
                </a:solidFill>
                <a:effectLst>
                  <a:outerShdw blurRad="38100" dist="38100" dir="2700000" algn="tl">
                    <a:srgbClr val="000000">
                      <a:alpha val="43137"/>
                    </a:srgbClr>
                  </a:outerShdw>
                </a:effectLst>
              </a:rPr>
              <a:t>MAKING A DIFFERENCE</a:t>
            </a:r>
            <a:endParaRPr lang="en-US" sz="3600" dirty="0" smtClean="0">
              <a:solidFill>
                <a:prstClr val="black"/>
              </a:solidFill>
              <a:effectLst>
                <a:outerShdw blurRad="38100" dist="38100" dir="2700000" algn="tl">
                  <a:srgbClr val="000000">
                    <a:alpha val="43137"/>
                  </a:srgbClr>
                </a:outerShdw>
              </a:effectLst>
            </a:endParaRPr>
          </a:p>
        </p:txBody>
      </p:sp>
      <p:sp>
        <p:nvSpPr>
          <p:cNvPr id="13317" name="Slide Number Placeholder 3"/>
          <p:cNvSpPr>
            <a:spLocks noGrp="1"/>
          </p:cNvSpPr>
          <p:nvPr>
            <p:ph type="sldNum" sz="quarter" idx="12"/>
          </p:nvPr>
        </p:nvSpPr>
        <p:spPr bwMode="auto">
          <a:xfrm>
            <a:off x="6940550" y="64230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smtClean="0">
                <a:solidFill>
                  <a:srgbClr val="FFFFFF"/>
                </a:solidFill>
                <a:latin typeface="Arial Narrow" panose="020B0606020202030204" pitchFamily="34" charset="0"/>
              </a:rPr>
              <a:t>28</a:t>
            </a:r>
          </a:p>
        </p:txBody>
      </p:sp>
    </p:spTree>
    <p:extLst>
      <p:ext uri="{BB962C8B-B14F-4D97-AF65-F5344CB8AC3E}">
        <p14:creationId xmlns:p14="http://schemas.microsoft.com/office/powerpoint/2010/main" xmlns="" val="1746855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920875"/>
            <a:ext cx="7543800" cy="1200150"/>
          </a:xfrm>
          <a:prstGeom prst="rect">
            <a:avLst/>
          </a:prstGeom>
          <a:solidFill>
            <a:schemeClr val="accent6">
              <a:lumMod val="40000"/>
              <a:lumOff val="60000"/>
            </a:schemeClr>
          </a:solidFill>
          <a:ln>
            <a:solidFill>
              <a:schemeClr val="tx1"/>
            </a:solid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ZA" dirty="0" smtClean="0"/>
          </a:p>
          <a:p>
            <a:pPr eaLnBrk="1" hangingPunct="1">
              <a:defRPr/>
            </a:pPr>
            <a:endParaRPr lang="en-ZA" dirty="0" smtClean="0"/>
          </a:p>
          <a:p>
            <a:pPr eaLnBrk="1" hangingPunct="1">
              <a:defRPr/>
            </a:pPr>
            <a:endParaRPr lang="en-ZA" dirty="0" smtClean="0"/>
          </a:p>
          <a:p>
            <a:pPr eaLnBrk="1" hangingPunct="1">
              <a:defRPr/>
            </a:pPr>
            <a:endParaRPr lang="en-ZA" dirty="0" smtClean="0"/>
          </a:p>
        </p:txBody>
      </p:sp>
      <p:sp>
        <p:nvSpPr>
          <p:cNvPr id="3" name="TextBox 2"/>
          <p:cNvSpPr txBox="1"/>
          <p:nvPr/>
        </p:nvSpPr>
        <p:spPr>
          <a:xfrm>
            <a:off x="914400" y="3687763"/>
            <a:ext cx="7543800" cy="1200150"/>
          </a:xfrm>
          <a:prstGeom prst="rect">
            <a:avLst/>
          </a:prstGeom>
          <a:solidFill>
            <a:schemeClr val="accent6">
              <a:lumMod val="40000"/>
              <a:lumOff val="60000"/>
            </a:schemeClr>
          </a:solidFill>
          <a:ln>
            <a:solidFill>
              <a:schemeClr val="tx1"/>
            </a:solidFill>
          </a:ln>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defRPr/>
            </a:pPr>
            <a:endParaRPr lang="en-ZA" dirty="0" smtClean="0"/>
          </a:p>
          <a:p>
            <a:pPr eaLnBrk="1" hangingPunct="1">
              <a:defRPr/>
            </a:pPr>
            <a:endParaRPr lang="en-ZA" dirty="0" smtClean="0"/>
          </a:p>
          <a:p>
            <a:pPr eaLnBrk="1" hangingPunct="1">
              <a:defRPr/>
            </a:pPr>
            <a:endParaRPr lang="en-ZA" dirty="0" smtClean="0"/>
          </a:p>
          <a:p>
            <a:pPr eaLnBrk="1" hangingPunct="1">
              <a:defRPr/>
            </a:pPr>
            <a:endParaRPr lang="en-ZA" dirty="0" smtClean="0"/>
          </a:p>
        </p:txBody>
      </p:sp>
      <p:sp>
        <p:nvSpPr>
          <p:cNvPr id="4" name="Oval 3"/>
          <p:cNvSpPr/>
          <p:nvPr/>
        </p:nvSpPr>
        <p:spPr>
          <a:xfrm>
            <a:off x="1104900" y="2124075"/>
            <a:ext cx="838200" cy="792163"/>
          </a:xfrm>
          <a:prstGeom prst="ellipse">
            <a:avLst/>
          </a:prstGeom>
          <a:solidFill>
            <a:srgbClr val="00B05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ZA" dirty="0" smtClean="0">
              <a:solidFill>
                <a:srgbClr val="FFFFFF"/>
              </a:solidFill>
              <a:latin typeface="Calibri" panose="020F0502020204030204" pitchFamily="34" charset="0"/>
            </a:endParaRPr>
          </a:p>
        </p:txBody>
      </p:sp>
      <p:sp>
        <p:nvSpPr>
          <p:cNvPr id="5" name="Oval 4"/>
          <p:cNvSpPr/>
          <p:nvPr/>
        </p:nvSpPr>
        <p:spPr>
          <a:xfrm>
            <a:off x="1104900" y="3892550"/>
            <a:ext cx="838200" cy="792163"/>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eaLnBrk="1" hangingPunct="1">
              <a:defRPr/>
            </a:pPr>
            <a:endParaRPr lang="en-ZA" dirty="0" smtClean="0">
              <a:solidFill>
                <a:srgbClr val="FFFFFF"/>
              </a:solidFill>
              <a:latin typeface="Calibri" panose="020F0502020204030204" pitchFamily="34" charset="0"/>
            </a:endParaRPr>
          </a:p>
        </p:txBody>
      </p:sp>
      <p:sp>
        <p:nvSpPr>
          <p:cNvPr id="9222" name="TextBox 5"/>
          <p:cNvSpPr txBox="1">
            <a:spLocks noChangeArrowheads="1"/>
          </p:cNvSpPr>
          <p:nvPr/>
        </p:nvSpPr>
        <p:spPr bwMode="auto">
          <a:xfrm>
            <a:off x="2057400" y="1935163"/>
            <a:ext cx="6202363" cy="12620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u="sng">
                <a:solidFill>
                  <a:srgbClr val="000000"/>
                </a:solidFill>
                <a:latin typeface="Arial Narrow" panose="020B0606020202030204" pitchFamily="34" charset="0"/>
                <a:cs typeface="Times New Roman" panose="02020603050405020304" pitchFamily="18" charset="0"/>
              </a:rPr>
              <a:t>Implication</a:t>
            </a:r>
            <a:r>
              <a:rPr lang="en-US" altLang="en-US" sz="1800" b="1">
                <a:solidFill>
                  <a:srgbClr val="000000"/>
                </a:solidFill>
                <a:latin typeface="Arial Narrow" panose="020B0606020202030204" pitchFamily="34" charset="0"/>
                <a:cs typeface="Times New Roman" panose="02020603050405020304" pitchFamily="18" charset="0"/>
              </a:rPr>
              <a:t>:  </a:t>
            </a:r>
            <a:r>
              <a:rPr lang="en-US" altLang="en-US" sz="1800" b="1">
                <a:solidFill>
                  <a:srgbClr val="00B050"/>
                </a:solidFill>
                <a:latin typeface="Arial Narrow" panose="020B0606020202030204" pitchFamily="34" charset="0"/>
                <a:cs typeface="Times New Roman" panose="02020603050405020304" pitchFamily="18" charset="0"/>
              </a:rPr>
              <a:t>ACHIEVED </a:t>
            </a:r>
          </a:p>
          <a:p>
            <a:pPr eaLnBrk="1" hangingPunct="1">
              <a:spcBef>
                <a:spcPct val="0"/>
              </a:spcBef>
              <a:buFontTx/>
              <a:buNone/>
            </a:pPr>
            <a:r>
              <a:rPr lang="en-ZA" altLang="en-US" sz="2000" b="1">
                <a:solidFill>
                  <a:srgbClr val="000000"/>
                </a:solidFill>
                <a:latin typeface="Arial Narrow" panose="020B0606020202030204" pitchFamily="34" charset="0"/>
                <a:cs typeface="Times New Roman" panose="02020603050405020304" pitchFamily="18" charset="0"/>
              </a:rPr>
              <a:t>Performance Indicator is on track  or reflects complete implementation. Target achieved</a:t>
            </a:r>
          </a:p>
          <a:p>
            <a:pPr eaLnBrk="1" hangingPunct="1">
              <a:spcBef>
                <a:spcPct val="0"/>
              </a:spcBef>
              <a:buFontTx/>
              <a:buNone/>
            </a:pPr>
            <a:r>
              <a:rPr lang="en-US" altLang="en-US" sz="1800" b="1">
                <a:solidFill>
                  <a:srgbClr val="000000"/>
                </a:solidFill>
                <a:latin typeface="Arial Narrow" panose="020B0606020202030204" pitchFamily="34" charset="0"/>
                <a:cs typeface="Times New Roman" panose="02020603050405020304" pitchFamily="18" charset="0"/>
              </a:rPr>
              <a:t> </a:t>
            </a:r>
            <a:r>
              <a:rPr lang="en-US" altLang="en-US" sz="1800" b="1" u="sng">
                <a:solidFill>
                  <a:srgbClr val="00B050"/>
                </a:solidFill>
                <a:latin typeface="Arial Narrow" panose="020B0606020202030204" pitchFamily="34" charset="0"/>
                <a:cs typeface="Times New Roman" panose="02020603050405020304" pitchFamily="18" charset="0"/>
              </a:rPr>
              <a:t>100+%   Complete</a:t>
            </a:r>
            <a:endParaRPr lang="en-ZA" altLang="en-US" sz="1800">
              <a:latin typeface="Arial Narrow" panose="020B0606020202030204" pitchFamily="34" charset="0"/>
              <a:cs typeface="Times New Roman" panose="02020603050405020304" pitchFamily="18" charset="0"/>
            </a:endParaRPr>
          </a:p>
        </p:txBody>
      </p:sp>
      <p:sp>
        <p:nvSpPr>
          <p:cNvPr id="9223" name="TextBox 6"/>
          <p:cNvSpPr txBox="1">
            <a:spLocks noChangeArrowheads="1"/>
          </p:cNvSpPr>
          <p:nvPr/>
        </p:nvSpPr>
        <p:spPr bwMode="auto">
          <a:xfrm>
            <a:off x="1997075" y="3687763"/>
            <a:ext cx="638492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r>
              <a:rPr lang="en-US" altLang="en-US" sz="1800" b="1" u="sng">
                <a:solidFill>
                  <a:srgbClr val="000000"/>
                </a:solidFill>
                <a:latin typeface="Arial Narrow" panose="020B0606020202030204" pitchFamily="34" charset="0"/>
                <a:cs typeface="Times New Roman" panose="02020603050405020304" pitchFamily="18" charset="0"/>
              </a:rPr>
              <a:t>Implication</a:t>
            </a:r>
            <a:r>
              <a:rPr lang="en-US" altLang="en-US" sz="1800" b="1">
                <a:solidFill>
                  <a:srgbClr val="000000"/>
                </a:solidFill>
                <a:latin typeface="Arial Narrow" panose="020B0606020202030204" pitchFamily="34" charset="0"/>
                <a:cs typeface="Times New Roman" panose="02020603050405020304" pitchFamily="18" charset="0"/>
              </a:rPr>
              <a:t>:     </a:t>
            </a:r>
            <a:r>
              <a:rPr lang="en-US" altLang="en-US" sz="1800" b="1">
                <a:solidFill>
                  <a:srgbClr val="FF0000"/>
                </a:solidFill>
                <a:latin typeface="Arial Narrow" panose="020B0606020202030204" pitchFamily="34" charset="0"/>
                <a:cs typeface="Times New Roman" panose="02020603050405020304" pitchFamily="18" charset="0"/>
              </a:rPr>
              <a:t>NOT ACHIEVED </a:t>
            </a:r>
          </a:p>
          <a:p>
            <a:pPr eaLnBrk="1" hangingPunct="1">
              <a:spcBef>
                <a:spcPct val="0"/>
              </a:spcBef>
              <a:buFontTx/>
              <a:buNone/>
            </a:pPr>
            <a:r>
              <a:rPr lang="en-ZA" altLang="en-US" sz="2000" b="1">
                <a:solidFill>
                  <a:srgbClr val="000000"/>
                </a:solidFill>
                <a:latin typeface="Arial Narrow" panose="020B0606020202030204" pitchFamily="34" charset="0"/>
                <a:cs typeface="Times New Roman" panose="02020603050405020304" pitchFamily="18" charset="0"/>
              </a:rPr>
              <a:t>Performance Indicator behind schedule. Target not achieved</a:t>
            </a:r>
          </a:p>
          <a:p>
            <a:pPr eaLnBrk="1" hangingPunct="1">
              <a:spcBef>
                <a:spcPct val="0"/>
              </a:spcBef>
              <a:buFontTx/>
              <a:buNone/>
            </a:pPr>
            <a:r>
              <a:rPr lang="en-US" altLang="en-US" sz="1800" b="1">
                <a:solidFill>
                  <a:srgbClr val="000000"/>
                </a:solidFill>
                <a:latin typeface="Arial Narrow" panose="020B0606020202030204" pitchFamily="34" charset="0"/>
                <a:cs typeface="Times New Roman" panose="02020603050405020304" pitchFamily="18" charset="0"/>
              </a:rPr>
              <a:t> </a:t>
            </a:r>
            <a:r>
              <a:rPr lang="en-US" altLang="en-US" sz="1800" b="1" u="sng">
                <a:solidFill>
                  <a:srgbClr val="FF0000"/>
                </a:solidFill>
                <a:latin typeface="Arial Narrow" panose="020B0606020202030204" pitchFamily="34" charset="0"/>
                <a:cs typeface="Times New Roman" panose="02020603050405020304" pitchFamily="18" charset="0"/>
              </a:rPr>
              <a:t>0% - 99% Complete</a:t>
            </a:r>
            <a:endParaRPr lang="en-ZA" altLang="en-US" sz="1800">
              <a:latin typeface="Arial Narrow" panose="020B0606020202030204" pitchFamily="34" charset="0"/>
              <a:cs typeface="Times New Roman" panose="02020603050405020304" pitchFamily="18" charset="0"/>
            </a:endParaRPr>
          </a:p>
        </p:txBody>
      </p:sp>
      <p:sp>
        <p:nvSpPr>
          <p:cNvPr id="9224" name="Title 1"/>
          <p:cNvSpPr txBox="1">
            <a:spLocks/>
          </p:cNvSpPr>
          <p:nvPr/>
        </p:nvSpPr>
        <p:spPr bwMode="auto">
          <a:xfrm>
            <a:off x="457200" y="447675"/>
            <a:ext cx="8229600" cy="882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endParaRPr lang="en-US" altLang="en-US" sz="2000" b="1">
              <a:latin typeface="Arial Narrow" panose="020B0606020202030204" pitchFamily="34" charset="0"/>
            </a:endParaRPr>
          </a:p>
          <a:p>
            <a:pPr algn="ctr">
              <a:spcBef>
                <a:spcPct val="0"/>
              </a:spcBef>
              <a:buFontTx/>
              <a:buNone/>
            </a:pPr>
            <a:r>
              <a:rPr lang="en-US" altLang="en-US" sz="2000" b="1">
                <a:latin typeface="Arial Narrow" panose="020B0606020202030204" pitchFamily="34" charset="0"/>
              </a:rPr>
              <a:t>LEGEND</a:t>
            </a:r>
          </a:p>
        </p:txBody>
      </p:sp>
      <p:sp>
        <p:nvSpPr>
          <p:cNvPr id="9225" name="Slide Number Placeholder 5"/>
          <p:cNvSpPr>
            <a:spLocks noGrp="1"/>
          </p:cNvSpPr>
          <p:nvPr>
            <p:ph type="sldNum" sz="quarter" idx="12"/>
          </p:nvPr>
        </p:nvSpPr>
        <p:spPr bwMode="auto">
          <a:xfrm>
            <a:off x="6900863" y="639921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smtClean="0">
                <a:solidFill>
                  <a:schemeClr val="bg1"/>
                </a:solidFill>
                <a:latin typeface="Arial Narrow" panose="020B0606020202030204" pitchFamily="34" charset="0"/>
              </a:rPr>
              <a:t>3</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9750" y="134938"/>
            <a:ext cx="8229600" cy="1143000"/>
          </a:xfrm>
        </p:spPr>
        <p:txBody>
          <a:bodyPr/>
          <a:lstStyle/>
          <a:p>
            <a:r>
              <a:rPr lang="en-US" altLang="en-US" sz="2000" b="1" smtClean="0">
                <a:solidFill>
                  <a:srgbClr val="000000"/>
                </a:solidFill>
                <a:latin typeface="Arial Narrow" panose="020B0606020202030204" pitchFamily="34" charset="0"/>
              </a:rPr>
              <a:t>2018/19  NON – FINANCIAL PERFORMANCE RESULTS</a:t>
            </a:r>
            <a:endParaRPr lang="en-ZA" altLang="en-US" sz="2000" smtClean="0">
              <a:latin typeface="Arial Narrow" panose="020B0606020202030204" pitchFamily="34" charset="0"/>
            </a:endParaRPr>
          </a:p>
        </p:txBody>
      </p:sp>
      <p:graphicFrame>
        <p:nvGraphicFramePr>
          <p:cNvPr id="5" name="Content Placeholder 4"/>
          <p:cNvGraphicFramePr>
            <a:graphicFrameLocks noGrp="1"/>
          </p:cNvGraphicFramePr>
          <p:nvPr>
            <p:ph idx="1"/>
          </p:nvPr>
        </p:nvGraphicFramePr>
        <p:xfrm>
          <a:off x="250825" y="2046288"/>
          <a:ext cx="8621713" cy="2087562"/>
        </p:xfrm>
        <a:graphic>
          <a:graphicData uri="http://schemas.openxmlformats.org/drawingml/2006/table">
            <a:tbl>
              <a:tblPr/>
              <a:tblGrid>
                <a:gridCol w="2751138">
                  <a:extLst>
                    <a:ext uri="{9D8B030D-6E8A-4147-A177-3AD203B41FA5}">
                      <a16:colId xmlns:a16="http://schemas.microsoft.com/office/drawing/2014/main" xmlns="" val="20000"/>
                    </a:ext>
                  </a:extLst>
                </a:gridCol>
                <a:gridCol w="1365250">
                  <a:extLst>
                    <a:ext uri="{9D8B030D-6E8A-4147-A177-3AD203B41FA5}">
                      <a16:colId xmlns:a16="http://schemas.microsoft.com/office/drawing/2014/main" xmlns="" val="20001"/>
                    </a:ext>
                  </a:extLst>
                </a:gridCol>
                <a:gridCol w="1365250">
                  <a:extLst>
                    <a:ext uri="{9D8B030D-6E8A-4147-A177-3AD203B41FA5}">
                      <a16:colId xmlns:a16="http://schemas.microsoft.com/office/drawing/2014/main" xmlns="" val="20002"/>
                    </a:ext>
                  </a:extLst>
                </a:gridCol>
                <a:gridCol w="1462087">
                  <a:extLst>
                    <a:ext uri="{9D8B030D-6E8A-4147-A177-3AD203B41FA5}">
                      <a16:colId xmlns:a16="http://schemas.microsoft.com/office/drawing/2014/main" xmlns="" val="20003"/>
                    </a:ext>
                  </a:extLst>
                </a:gridCol>
                <a:gridCol w="1677988">
                  <a:extLst>
                    <a:ext uri="{9D8B030D-6E8A-4147-A177-3AD203B41FA5}">
                      <a16:colId xmlns:a16="http://schemas.microsoft.com/office/drawing/2014/main" xmlns="" val="20004"/>
                    </a:ext>
                  </a:extLst>
                </a:gridCol>
              </a:tblGrid>
              <a:tr h="1158874">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ENTITY</a:t>
                      </a:r>
                      <a:endParaRPr kumimoji="0" 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2018/19 PLANNED INDICATORS</a:t>
                      </a:r>
                      <a:endParaRPr kumimoji="0" 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B050"/>
                          </a:solidFill>
                          <a:effectLst/>
                          <a:latin typeface="Arial Narrow" panose="020B0606020202030204" pitchFamily="34" charset="0"/>
                          <a:ea typeface="ＭＳ Ｐゴシック" panose="020B0600070205080204" pitchFamily="34" charset="-128"/>
                          <a:cs typeface="Times New Roman" panose="02020603050405020304" pitchFamily="18" charset="0"/>
                        </a:rPr>
                        <a:t>ACHIEVED</a:t>
                      </a:r>
                      <a:endParaRPr kumimoji="0" 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FF0000"/>
                          </a:solidFill>
                          <a:effectLst/>
                          <a:latin typeface="Arial Narrow" panose="020B0606020202030204" pitchFamily="34" charset="0"/>
                          <a:ea typeface="ＭＳ Ｐゴシック" panose="020B0600070205080204" pitchFamily="34" charset="-128"/>
                          <a:cs typeface="Times New Roman" panose="02020603050405020304" pitchFamily="18" charset="0"/>
                        </a:rPr>
                        <a:t>NOT ACHIEVED</a:t>
                      </a:r>
                      <a:endParaRPr kumimoji="0" 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GB" sz="1600" b="1" i="0" u="none" strike="noStrike" cap="none" normalizeH="0" baseline="0" dirty="0" smtClean="0">
                          <a:ln>
                            <a:noFill/>
                          </a:ln>
                          <a:solidFill>
                            <a:srgbClr val="000000"/>
                          </a:solidFill>
                          <a:effectLst/>
                          <a:latin typeface="Arial Narrow" panose="020B0606020202030204" pitchFamily="34" charset="0"/>
                          <a:ea typeface="ＭＳ Ｐゴシック" panose="020B0600070205080204" pitchFamily="34" charset="-128"/>
                          <a:cs typeface="Times New Roman" panose="02020603050405020304" pitchFamily="18" charset="0"/>
                        </a:rPr>
                        <a:t>OVERALL % ACHIEVEMENT</a:t>
                      </a:r>
                      <a:endParaRPr kumimoji="0" 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extLst>
                  <a:ext uri="{0D108BD9-81ED-4DB2-BD59-A6C34878D82A}">
                    <a16:rowId xmlns:a16="http://schemas.microsoft.com/office/drawing/2014/main" xmlns="" val="10000"/>
                  </a:ext>
                </a:extLst>
              </a:tr>
              <a:tr h="928688">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rPr>
                        <a:t>CCMA</a:t>
                      </a:r>
                    </a:p>
                    <a:p>
                      <a:pPr marL="0" marR="0" lvl="0" indent="0" algn="l" defTabSz="457200" rtl="0" eaLnBrk="1" fontAlgn="b"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Narrow" panose="020B0606020202030204" pitchFamily="34" charset="0"/>
                        <a:ea typeface="ＭＳ Ｐゴシック" panose="020B0600070205080204" pitchFamily="34" charset="-128"/>
                        <a:cs typeface="Times New Roman" panose="02020603050405020304" pitchFamily="18" charset="0"/>
                      </a:endParaRPr>
                    </a:p>
                  </a:txBody>
                  <a:tcPr marL="68579" marR="68579"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ZA" sz="1600" b="1" i="0" u="none" strike="noStrike" cap="none" normalizeH="0" baseline="0" dirty="0" smtClean="0">
                          <a:ln>
                            <a:noFill/>
                          </a:ln>
                          <a:solidFill>
                            <a:schemeClr val="tx1"/>
                          </a:solidFill>
                          <a:effectLst/>
                          <a:latin typeface="Arial Narrow" panose="020B0606020202030204" pitchFamily="34" charset="0"/>
                          <a:ea typeface="Calibri" panose="020F0502020204030204" pitchFamily="34" charset="0"/>
                          <a:cs typeface="Times New Roman" panose="02020603050405020304" pitchFamily="18" charset="0"/>
                        </a:rPr>
                        <a:t>19</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ZA" sz="1600" b="1" i="0" u="none" strike="noStrike" cap="none" normalizeH="0" baseline="0" dirty="0" smtClean="0">
                          <a:ln>
                            <a:noFill/>
                          </a:ln>
                          <a:solidFill>
                            <a:srgbClr val="00A84C"/>
                          </a:solidFill>
                          <a:effectLst/>
                          <a:latin typeface="Arial Narrow" panose="020B0606020202030204" pitchFamily="34" charset="0"/>
                          <a:ea typeface="Calibri" panose="020F0502020204030204" pitchFamily="34" charset="0"/>
                          <a:cs typeface="Times New Roman" panose="02020603050405020304" pitchFamily="18" charset="0"/>
                        </a:rPr>
                        <a:t>18</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ZA" sz="1600" b="1" i="0" u="none" strike="noStrike" cap="none" normalizeH="0" baseline="0" dirty="0" smtClean="0">
                          <a:ln>
                            <a:noFill/>
                          </a:ln>
                          <a:solidFill>
                            <a:srgbClr val="FF0000"/>
                          </a:solidFill>
                          <a:effectLst/>
                          <a:latin typeface="Arial Narrow" panose="020B0606020202030204" pitchFamily="34" charset="0"/>
                          <a:ea typeface="Calibri" panose="020F0502020204030204" pitchFamily="34" charset="0"/>
                          <a:cs typeface="Times New Roman" panose="02020603050405020304" pitchFamily="18" charset="0"/>
                        </a:rPr>
                        <a:t>1</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defRPr sz="20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 latinLnBrk="0" hangingPunct="1">
                        <a:lnSpc>
                          <a:spcPct val="115000"/>
                        </a:lnSpc>
                        <a:spcBef>
                          <a:spcPct val="0"/>
                        </a:spcBef>
                        <a:spcAft>
                          <a:spcPct val="0"/>
                        </a:spcAft>
                        <a:buClrTx/>
                        <a:buSzTx/>
                        <a:buFontTx/>
                        <a:buNone/>
                        <a:tabLst/>
                      </a:pPr>
                      <a:r>
                        <a:rPr kumimoji="0" lang="en-ZA" sz="1600" b="1" i="0" u="none" strike="noStrike" cap="none" normalizeH="0" baseline="0" dirty="0" smtClean="0">
                          <a:ln>
                            <a:noFill/>
                          </a:ln>
                          <a:solidFill>
                            <a:srgbClr val="00A84C"/>
                          </a:solidFill>
                          <a:effectLst/>
                          <a:latin typeface="Arial Narrow" panose="020B0606020202030204" pitchFamily="34" charset="0"/>
                          <a:ea typeface="Calibri" panose="020F0502020204030204" pitchFamily="34" charset="0"/>
                          <a:cs typeface="Times New Roman" panose="02020603050405020304" pitchFamily="18" charset="0"/>
                        </a:rPr>
                        <a:t>95%</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bl>
          </a:graphicData>
        </a:graphic>
      </p:graphicFrame>
      <p:sp>
        <p:nvSpPr>
          <p:cNvPr id="10263" name="Slide Number Placeholder 2"/>
          <p:cNvSpPr txBox="1">
            <a:spLocks/>
          </p:cNvSpPr>
          <p:nvPr/>
        </p:nvSpPr>
        <p:spPr bwMode="auto">
          <a:xfrm>
            <a:off x="8636000" y="6429375"/>
            <a:ext cx="2133600" cy="365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a:solidFill>
                  <a:srgbClr val="FFFFFF"/>
                </a:solidFill>
                <a:latin typeface="Arial Narrow" panose="020B0606020202030204" pitchFamily="34" charset="0"/>
              </a:rPr>
              <a:t>4</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12763" y="349250"/>
            <a:ext cx="8229600" cy="901700"/>
          </a:xfrm>
        </p:spPr>
        <p:txBody>
          <a:bodyPr/>
          <a:lstStyle/>
          <a:p>
            <a:r>
              <a:rPr lang="en-ZA" altLang="en-US" sz="2000" b="1" smtClean="0">
                <a:solidFill>
                  <a:srgbClr val="000000"/>
                </a:solidFill>
              </a:rPr>
              <a:t/>
            </a:r>
            <a:br>
              <a:rPr lang="en-ZA" altLang="en-US" sz="2000" b="1" smtClean="0">
                <a:solidFill>
                  <a:srgbClr val="000000"/>
                </a:solidFill>
              </a:rPr>
            </a:br>
            <a:r>
              <a:rPr lang="en-ZA" altLang="en-US" sz="2000" b="1" smtClean="0">
                <a:solidFill>
                  <a:srgbClr val="000000"/>
                </a:solidFill>
                <a:latin typeface="Arial Narrow" panose="020B0606020202030204" pitchFamily="34" charset="0"/>
              </a:rPr>
              <a:t>YEAR ON YEAR  PERFORMANCE COMPARISON:</a:t>
            </a:r>
            <a:br>
              <a:rPr lang="en-ZA" altLang="en-US" sz="2000" b="1" smtClean="0">
                <a:solidFill>
                  <a:srgbClr val="000000"/>
                </a:solidFill>
                <a:latin typeface="Arial Narrow" panose="020B0606020202030204" pitchFamily="34" charset="0"/>
              </a:rPr>
            </a:br>
            <a:r>
              <a:rPr lang="en-ZA" altLang="en-US" sz="2000" b="1" smtClean="0">
                <a:solidFill>
                  <a:srgbClr val="000000"/>
                </a:solidFill>
                <a:latin typeface="Arial Narrow" panose="020B0606020202030204" pitchFamily="34" charset="0"/>
              </a:rPr>
              <a:t> 2016/17, 2017/18 AGAINST 2018/19</a:t>
            </a:r>
            <a:br>
              <a:rPr lang="en-ZA" altLang="en-US" sz="2000" b="1" smtClean="0">
                <a:solidFill>
                  <a:srgbClr val="000000"/>
                </a:solidFill>
                <a:latin typeface="Arial Narrow" panose="020B0606020202030204" pitchFamily="34" charset="0"/>
              </a:rPr>
            </a:br>
            <a:endParaRPr lang="en-US" altLang="en-US" sz="2000" smtClean="0">
              <a:latin typeface="Arial Narrow" panose="020B0606020202030204" pitchFamily="34"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80652705"/>
              </p:ext>
            </p:extLst>
          </p:nvPr>
        </p:nvGraphicFramePr>
        <p:xfrm>
          <a:off x="267417" y="1750422"/>
          <a:ext cx="8474945" cy="3866608"/>
        </p:xfrm>
        <a:graphic>
          <a:graphicData uri="http://schemas.openxmlformats.org/drawingml/2006/table">
            <a:tbl>
              <a:tblPr firstRow="1" bandRow="1">
                <a:tableStyleId>{5C22544A-7EE6-4342-B048-85BDC9FD1C3A}</a:tableStyleId>
              </a:tblPr>
              <a:tblGrid>
                <a:gridCol w="920450">
                  <a:extLst>
                    <a:ext uri="{9D8B030D-6E8A-4147-A177-3AD203B41FA5}">
                      <a16:colId xmlns:a16="http://schemas.microsoft.com/office/drawing/2014/main" xmlns="" val="20000"/>
                    </a:ext>
                  </a:extLst>
                </a:gridCol>
                <a:gridCol w="569802">
                  <a:extLst>
                    <a:ext uri="{9D8B030D-6E8A-4147-A177-3AD203B41FA5}">
                      <a16:colId xmlns:a16="http://schemas.microsoft.com/office/drawing/2014/main" xmlns="" val="20001"/>
                    </a:ext>
                  </a:extLst>
                </a:gridCol>
                <a:gridCol w="608763">
                  <a:extLst>
                    <a:ext uri="{9D8B030D-6E8A-4147-A177-3AD203B41FA5}">
                      <a16:colId xmlns:a16="http://schemas.microsoft.com/office/drawing/2014/main" xmlns="" val="20002"/>
                    </a:ext>
                  </a:extLst>
                </a:gridCol>
                <a:gridCol w="637983">
                  <a:extLst>
                    <a:ext uri="{9D8B030D-6E8A-4147-A177-3AD203B41FA5}">
                      <a16:colId xmlns:a16="http://schemas.microsoft.com/office/drawing/2014/main" xmlns="" val="20003"/>
                    </a:ext>
                  </a:extLst>
                </a:gridCol>
                <a:gridCol w="867696">
                  <a:extLst>
                    <a:ext uri="{9D8B030D-6E8A-4147-A177-3AD203B41FA5}">
                      <a16:colId xmlns:a16="http://schemas.microsoft.com/office/drawing/2014/main" xmlns="" val="20004"/>
                    </a:ext>
                  </a:extLst>
                </a:gridCol>
                <a:gridCol w="541784">
                  <a:extLst>
                    <a:ext uri="{9D8B030D-6E8A-4147-A177-3AD203B41FA5}">
                      <a16:colId xmlns:a16="http://schemas.microsoft.com/office/drawing/2014/main" xmlns="" val="20005"/>
                    </a:ext>
                  </a:extLst>
                </a:gridCol>
                <a:gridCol w="709013">
                  <a:extLst>
                    <a:ext uri="{9D8B030D-6E8A-4147-A177-3AD203B41FA5}">
                      <a16:colId xmlns:a16="http://schemas.microsoft.com/office/drawing/2014/main" xmlns="" val="20006"/>
                    </a:ext>
                  </a:extLst>
                </a:gridCol>
                <a:gridCol w="709013">
                  <a:extLst>
                    <a:ext uri="{9D8B030D-6E8A-4147-A177-3AD203B41FA5}">
                      <a16:colId xmlns:a16="http://schemas.microsoft.com/office/drawing/2014/main" xmlns="" val="239187679"/>
                    </a:ext>
                  </a:extLst>
                </a:gridCol>
                <a:gridCol w="709013">
                  <a:extLst>
                    <a:ext uri="{9D8B030D-6E8A-4147-A177-3AD203B41FA5}">
                      <a16:colId xmlns:a16="http://schemas.microsoft.com/office/drawing/2014/main" xmlns="" val="419363842"/>
                    </a:ext>
                  </a:extLst>
                </a:gridCol>
                <a:gridCol w="800392">
                  <a:extLst>
                    <a:ext uri="{9D8B030D-6E8A-4147-A177-3AD203B41FA5}">
                      <a16:colId xmlns:a16="http://schemas.microsoft.com/office/drawing/2014/main" xmlns="" val="634666561"/>
                    </a:ext>
                  </a:extLst>
                </a:gridCol>
                <a:gridCol w="1401036">
                  <a:extLst>
                    <a:ext uri="{9D8B030D-6E8A-4147-A177-3AD203B41FA5}">
                      <a16:colId xmlns:a16="http://schemas.microsoft.com/office/drawing/2014/main" xmlns="" val="20007"/>
                    </a:ext>
                  </a:extLst>
                </a:gridCol>
              </a:tblGrid>
              <a:tr h="956671">
                <a:tc rowSpan="2">
                  <a:txBody>
                    <a:bodyPr/>
                    <a:lstStyle/>
                    <a:p>
                      <a:endParaRPr lang="en-US" sz="1600" dirty="0" smtClean="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a:p>
                      <a:endParaRPr lang="en-US" sz="1600" dirty="0">
                        <a:solidFill>
                          <a:schemeClr val="tx1"/>
                        </a:solidFill>
                        <a:latin typeface="Arial Narrow" panose="020B0606020202030204" pitchFamily="34" charset="0"/>
                      </a:endParaRPr>
                    </a:p>
                    <a:p>
                      <a:endParaRPr lang="en-US" sz="1600" dirty="0">
                        <a:solidFill>
                          <a:schemeClr val="tx1"/>
                        </a:solidFill>
                        <a:latin typeface="Arial Narrow" panose="020B0606020202030204" pitchFamily="34" charset="0"/>
                      </a:endParaRPr>
                    </a:p>
                    <a:p>
                      <a:endParaRPr lang="en-US" sz="1600" dirty="0">
                        <a:solidFill>
                          <a:schemeClr val="tx1"/>
                        </a:solidFill>
                        <a:latin typeface="Arial Narrow" panose="020B0606020202030204" pitchFamily="34" charset="0"/>
                      </a:endParaRPr>
                    </a:p>
                    <a:p>
                      <a:endParaRPr lang="en-US" sz="1600" dirty="0" smtClean="0">
                        <a:solidFill>
                          <a:schemeClr val="tx1"/>
                        </a:solidFill>
                        <a:latin typeface="Arial Narrow" panose="020B0606020202030204" pitchFamily="34" charset="0"/>
                      </a:endParaRPr>
                    </a:p>
                  </a:txBody>
                  <a:tcPr marL="91445" marR="91445" marT="45701" marB="45701"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600" dirty="0" smtClean="0">
                          <a:solidFill>
                            <a:schemeClr val="tx1"/>
                          </a:solidFill>
                          <a:latin typeface="Arial Narrow" panose="020B0606020202030204" pitchFamily="34" charset="0"/>
                        </a:rPr>
                        <a:t>2016/17</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b="1" dirty="0">
                        <a:solidFill>
                          <a:srgbClr val="00B050"/>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algn="ctr"/>
                      <a:r>
                        <a:rPr lang="en-US" sz="1600" b="1" dirty="0" smtClean="0">
                          <a:solidFill>
                            <a:schemeClr val="tx1"/>
                          </a:solidFill>
                          <a:latin typeface="Arial Narrow" panose="020B0606020202030204" pitchFamily="34" charset="0"/>
                        </a:rPr>
                        <a:t>2017/18</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hMerge="1">
                  <a:txBody>
                    <a:bodyPr/>
                    <a:lstStyle/>
                    <a:p>
                      <a:pPr algn="ctr"/>
                      <a:endParaRPr lang="en-US" sz="1600" dirty="0">
                        <a:solidFill>
                          <a:schemeClr val="tx1"/>
                        </a:solidFill>
                      </a:endParaRPr>
                    </a:p>
                  </a:txBody>
                  <a:tcPr marL="91445" marR="91445" marT="45719" marB="45719">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gridSpan="3">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smtClean="0">
                          <a:ln>
                            <a:noFill/>
                          </a:ln>
                          <a:solidFill>
                            <a:prstClr val="black"/>
                          </a:solidFill>
                          <a:effectLst/>
                          <a:uLnTx/>
                          <a:uFillTx/>
                          <a:latin typeface="Arial Narrow" panose="020B0606020202030204" pitchFamily="34" charset="0"/>
                          <a:ea typeface="+mn-ea"/>
                          <a:cs typeface="+mn-cs"/>
                        </a:rPr>
                        <a:t>2018/19</a:t>
                      </a:r>
                    </a:p>
                    <a:p>
                      <a:pPr algn="ctr"/>
                      <a:endParaRPr lang="en-US" sz="1600" b="1" dirty="0" smtClean="0">
                        <a:solidFill>
                          <a:schemeClr val="tx1"/>
                        </a:solidFill>
                        <a:latin typeface="Arial Narrow" panose="020B0606020202030204" pitchFamily="34" charset="0"/>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b="1" dirty="0" smtClean="0">
                        <a:solidFill>
                          <a:schemeClr val="tx1"/>
                        </a:solidFill>
                        <a:latin typeface="Arial Narrow" panose="020B0606020202030204" pitchFamily="34" charset="0"/>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hMerge="1">
                  <a:txBody>
                    <a:bodyPr/>
                    <a:lstStyle/>
                    <a:p>
                      <a:pPr algn="ctr"/>
                      <a:endParaRPr lang="en-US" sz="1600" b="1" dirty="0" smtClean="0">
                        <a:solidFill>
                          <a:schemeClr val="tx1"/>
                        </a:solidFill>
                        <a:latin typeface="Arial Narrow" panose="020B0606020202030204" pitchFamily="34" charset="0"/>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tc>
                  <a:txBody>
                    <a:bodyPr/>
                    <a:lstStyle/>
                    <a:p>
                      <a:pPr algn="ctr"/>
                      <a:r>
                        <a:rPr lang="en-US" sz="1400" b="1" dirty="0" smtClean="0">
                          <a:solidFill>
                            <a:schemeClr val="tx1"/>
                          </a:solidFill>
                          <a:latin typeface="Arial Narrow" panose="020B0606020202030204" pitchFamily="34" charset="0"/>
                        </a:rPr>
                        <a:t>TREND</a:t>
                      </a: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xmlns="" val="10000"/>
                  </a:ext>
                </a:extLst>
              </a:tr>
              <a:tr h="2122762">
                <a:tc vMerge="1">
                  <a:txBody>
                    <a:bodyPr/>
                    <a:lstStyle/>
                    <a:p>
                      <a:endParaRPr lang="en-US"/>
                    </a:p>
                  </a:txBody>
                  <a:tcPr/>
                </a:tc>
                <a:tc>
                  <a:txBody>
                    <a:bodyPr/>
                    <a:lstStyle/>
                    <a:p>
                      <a:pPr algn="l"/>
                      <a:r>
                        <a:rPr lang="en-US" sz="1600" b="1" dirty="0" smtClean="0">
                          <a:solidFill>
                            <a:schemeClr val="tx1"/>
                          </a:solidFill>
                          <a:latin typeface="Arial Narrow" panose="020B0606020202030204" pitchFamily="34" charset="0"/>
                        </a:rPr>
                        <a:t>Annual </a:t>
                      </a:r>
                    </a:p>
                    <a:p>
                      <a:pPr algn="l"/>
                      <a:r>
                        <a:rPr lang="en-US" sz="1600" b="1" dirty="0" smtClean="0">
                          <a:solidFill>
                            <a:schemeClr val="tx1"/>
                          </a:solidFill>
                          <a:latin typeface="Arial Narrow" panose="020B0606020202030204" pitchFamily="34" charset="0"/>
                        </a:rPr>
                        <a:t>Planned targets  </a:t>
                      </a:r>
                      <a:endParaRPr lang="en-US" sz="1600" b="1" dirty="0">
                        <a:solidFill>
                          <a:schemeClr val="tx1"/>
                        </a:solidFill>
                        <a:latin typeface="Arial Narrow" panose="020B0606020202030204" pitchFamily="34" charset="0"/>
                      </a:endParaRPr>
                    </a:p>
                  </a:txBody>
                  <a:tcPr marL="91445" marR="91445" marT="45701" marB="45701" vert="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r>
                        <a:rPr lang="en-US" sz="1600" b="1" dirty="0" smtClean="0">
                          <a:solidFill>
                            <a:srgbClr val="00B050"/>
                          </a:solidFill>
                          <a:latin typeface="Arial Narrow" panose="020B0606020202030204" pitchFamily="34" charset="0"/>
                        </a:rPr>
                        <a:t>Overall Achieved</a:t>
                      </a:r>
                    </a:p>
                    <a:p>
                      <a:pPr algn="l"/>
                      <a:endParaRPr lang="en-US" sz="1600" b="1" dirty="0">
                        <a:solidFill>
                          <a:srgbClr val="00B050"/>
                        </a:solidFill>
                        <a:latin typeface="Arial Narrow" panose="020B0606020202030204" pitchFamily="34" charset="0"/>
                      </a:endParaRPr>
                    </a:p>
                  </a:txBody>
                  <a:tcPr marL="91445" marR="91445" marT="45701" marB="45701" vert="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r>
                        <a:rPr lang="en-US" sz="1600" b="1" dirty="0" smtClean="0">
                          <a:solidFill>
                            <a:schemeClr val="tx1"/>
                          </a:solidFill>
                          <a:latin typeface="Arial Narrow" panose="020B0606020202030204" pitchFamily="34" charset="0"/>
                        </a:rPr>
                        <a:t>% Achieved</a:t>
                      </a:r>
                    </a:p>
                    <a:p>
                      <a:pPr algn="l"/>
                      <a:endParaRPr lang="en-US" sz="1600" b="1" dirty="0">
                        <a:solidFill>
                          <a:schemeClr val="tx1"/>
                        </a:solidFill>
                        <a:latin typeface="Arial Narrow" panose="020B0606020202030204" pitchFamily="34" charset="0"/>
                      </a:endParaRPr>
                    </a:p>
                  </a:txBody>
                  <a:tcPr marL="91445" marR="91445" marT="45701" marB="45701" vert="vert"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r>
                        <a:rPr lang="en-US" sz="1600" b="1" dirty="0" smtClean="0">
                          <a:solidFill>
                            <a:schemeClr val="tx1"/>
                          </a:solidFill>
                          <a:latin typeface="Arial Narrow" panose="020B0606020202030204" pitchFamily="34" charset="0"/>
                        </a:rPr>
                        <a:t>Annual </a:t>
                      </a:r>
                    </a:p>
                    <a:p>
                      <a:pPr algn="l"/>
                      <a:r>
                        <a:rPr lang="en-US" sz="1600" b="1" dirty="0" smtClean="0">
                          <a:solidFill>
                            <a:schemeClr val="tx1"/>
                          </a:solidFill>
                          <a:latin typeface="Arial Narrow" panose="020B0606020202030204" pitchFamily="34" charset="0"/>
                        </a:rPr>
                        <a:t>Planned targets </a:t>
                      </a:r>
                      <a:endParaRPr lang="en-US" sz="1600" b="1" dirty="0">
                        <a:solidFill>
                          <a:schemeClr val="tx1"/>
                        </a:solidFill>
                        <a:latin typeface="Arial Narrow" panose="020B0606020202030204" pitchFamily="34" charset="0"/>
                      </a:endParaRPr>
                    </a:p>
                  </a:txBody>
                  <a:tcPr marL="91445" marR="91445" marT="45701" marB="45701"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r>
                        <a:rPr lang="en-US" sz="1600" b="1" dirty="0" smtClean="0">
                          <a:solidFill>
                            <a:srgbClr val="00B050"/>
                          </a:solidFill>
                          <a:latin typeface="Arial Narrow" panose="020B0606020202030204" pitchFamily="34" charset="0"/>
                        </a:rPr>
                        <a:t>Overall Achieved </a:t>
                      </a:r>
                    </a:p>
                    <a:p>
                      <a:pPr algn="l"/>
                      <a:endParaRPr lang="en-US" sz="1600" b="1" dirty="0">
                        <a:solidFill>
                          <a:schemeClr val="tx1"/>
                        </a:solidFill>
                        <a:latin typeface="Arial Narrow" panose="020B0606020202030204" pitchFamily="34" charset="0"/>
                      </a:endParaRPr>
                    </a:p>
                  </a:txBody>
                  <a:tcPr marL="91445" marR="91445" marT="45701" marB="45701"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endParaRPr lang="en-US" sz="1600" b="1" dirty="0" smtClean="0">
                        <a:solidFill>
                          <a:schemeClr val="tx1"/>
                        </a:solidFill>
                        <a:latin typeface="Arial Narrow" panose="020B0606020202030204" pitchFamily="34" charset="0"/>
                      </a:endParaRPr>
                    </a:p>
                    <a:p>
                      <a:pPr algn="l"/>
                      <a:r>
                        <a:rPr lang="en-US" sz="1600" b="1" dirty="0" smtClean="0">
                          <a:solidFill>
                            <a:schemeClr val="tx1"/>
                          </a:solidFill>
                          <a:latin typeface="Arial Narrow" panose="020B0606020202030204" pitchFamily="34" charset="0"/>
                        </a:rPr>
                        <a:t>% Achieved</a:t>
                      </a:r>
                    </a:p>
                    <a:p>
                      <a:pPr algn="l"/>
                      <a:endParaRPr lang="en-US" sz="1600" b="1" dirty="0">
                        <a:solidFill>
                          <a:schemeClr val="tx1"/>
                        </a:solidFill>
                        <a:latin typeface="Arial Narrow" panose="020B0606020202030204" pitchFamily="34" charset="0"/>
                      </a:endParaRPr>
                    </a:p>
                  </a:txBody>
                  <a:tcPr marL="91445" marR="91445" marT="45701" marB="45701"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r>
                        <a:rPr lang="en-US" sz="1600" b="1" dirty="0" smtClean="0">
                          <a:solidFill>
                            <a:schemeClr val="tx1"/>
                          </a:solidFill>
                          <a:latin typeface="Arial Narrow" panose="020B0606020202030204" pitchFamily="34" charset="0"/>
                        </a:rPr>
                        <a:t>Annual </a:t>
                      </a:r>
                    </a:p>
                    <a:p>
                      <a:pPr algn="l"/>
                      <a:r>
                        <a:rPr lang="en-US" sz="1600" b="1" dirty="0" smtClean="0">
                          <a:solidFill>
                            <a:schemeClr val="tx1"/>
                          </a:solidFill>
                          <a:latin typeface="Arial Narrow" panose="020B0606020202030204" pitchFamily="34" charset="0"/>
                        </a:rPr>
                        <a:t>Planned targets </a:t>
                      </a:r>
                      <a:endParaRPr lang="en-US" sz="1600" b="1" dirty="0">
                        <a:solidFill>
                          <a:schemeClr val="tx1"/>
                        </a:solidFill>
                        <a:latin typeface="Arial Narrow" panose="020B0606020202030204" pitchFamily="34" charset="0"/>
                      </a:endParaRPr>
                    </a:p>
                  </a:txBody>
                  <a:tcPr marL="91445" marR="91445" marT="45701" marB="45701"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r>
                        <a:rPr lang="en-US" sz="1600" b="1" dirty="0" smtClean="0">
                          <a:solidFill>
                            <a:srgbClr val="00B050"/>
                          </a:solidFill>
                          <a:latin typeface="Arial Narrow" panose="020B0606020202030204" pitchFamily="34" charset="0"/>
                        </a:rPr>
                        <a:t>Overall Achieved </a:t>
                      </a:r>
                    </a:p>
                  </a:txBody>
                  <a:tcPr marL="91445" marR="91445" marT="45701" marB="45701"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l"/>
                      <a:endParaRPr lang="en-US" sz="1600" b="1" dirty="0" smtClean="0">
                        <a:solidFill>
                          <a:schemeClr val="tx1"/>
                        </a:solidFill>
                        <a:latin typeface="Arial Narrow" panose="020B0606020202030204" pitchFamily="34" charset="0"/>
                      </a:endParaRPr>
                    </a:p>
                    <a:p>
                      <a:pPr algn="l"/>
                      <a:r>
                        <a:rPr lang="en-US" sz="1600" b="1" dirty="0" smtClean="0">
                          <a:solidFill>
                            <a:schemeClr val="tx1"/>
                          </a:solidFill>
                          <a:latin typeface="Arial Narrow" panose="020B0606020202030204" pitchFamily="34" charset="0"/>
                        </a:rPr>
                        <a:t>% Achieved</a:t>
                      </a:r>
                    </a:p>
                  </a:txBody>
                  <a:tcPr marL="91445" marR="91445" marT="45701" marB="45701" vert="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tc>
                  <a:txBody>
                    <a:bodyPr/>
                    <a:lstStyle/>
                    <a:p>
                      <a:pPr algn="ctr"/>
                      <a:r>
                        <a:rPr lang="en-US" sz="1400" b="1" dirty="0" smtClean="0">
                          <a:solidFill>
                            <a:schemeClr val="tx1"/>
                          </a:solidFill>
                          <a:latin typeface="Arial Narrow" panose="020B0606020202030204" pitchFamily="34" charset="0"/>
                        </a:rPr>
                        <a:t>2016/17-2018/19</a:t>
                      </a:r>
                      <a:r>
                        <a:rPr lang="en-US" sz="1400" b="1" baseline="0" dirty="0" smtClean="0">
                          <a:solidFill>
                            <a:schemeClr val="tx1"/>
                          </a:solidFill>
                          <a:latin typeface="Arial Narrow" panose="020B0606020202030204" pitchFamily="34" charset="0"/>
                        </a:rPr>
                        <a:t> </a:t>
                      </a:r>
                    </a:p>
                    <a:p>
                      <a:pPr algn="ctr"/>
                      <a:r>
                        <a:rPr lang="en-US" sz="1400" b="1" baseline="0" dirty="0" smtClean="0">
                          <a:solidFill>
                            <a:schemeClr val="tx1"/>
                          </a:solidFill>
                          <a:latin typeface="Arial Narrow" panose="020B0606020202030204" pitchFamily="34" charset="0"/>
                        </a:rPr>
                        <a:t>THREE YEAR TREND</a:t>
                      </a:r>
                    </a:p>
                    <a:p>
                      <a:pPr algn="ctr"/>
                      <a:endParaRPr lang="en-US" sz="1400" b="1" baseline="0" dirty="0" smtClean="0">
                        <a:solidFill>
                          <a:schemeClr val="tx1"/>
                        </a:solidFill>
                        <a:latin typeface="Arial Narrow" panose="020B0606020202030204" pitchFamily="34" charset="0"/>
                      </a:endParaRPr>
                    </a:p>
                    <a:p>
                      <a:pPr algn="ctr"/>
                      <a:endParaRPr lang="en-US" sz="1400" b="1" baseline="0" dirty="0" smtClean="0">
                        <a:solidFill>
                          <a:schemeClr val="tx1"/>
                        </a:solidFill>
                        <a:latin typeface="Arial Narrow" panose="020B0606020202030204" pitchFamily="34" charset="0"/>
                      </a:endParaRPr>
                    </a:p>
                    <a:p>
                      <a:pPr algn="ctr"/>
                      <a:endParaRPr lang="en-US" sz="1400" b="1" baseline="0" dirty="0" smtClean="0">
                        <a:solidFill>
                          <a:schemeClr val="tx1"/>
                        </a:solidFill>
                        <a:latin typeface="Arial Narrow" panose="020B0606020202030204" pitchFamily="34" charset="0"/>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787175">
                <a:tc>
                  <a:txBody>
                    <a:bodyPr/>
                    <a:lstStyle/>
                    <a:p>
                      <a:r>
                        <a:rPr lang="en-US" sz="1600" b="1" dirty="0" smtClean="0">
                          <a:latin typeface="Arial Narrow" panose="020B0606020202030204" pitchFamily="34" charset="0"/>
                        </a:rPr>
                        <a:t>CCMA</a:t>
                      </a:r>
                      <a:endParaRPr lang="en-US" sz="1600" b="1" dirty="0">
                        <a:latin typeface="Arial Narrow" panose="020B0606020202030204" pitchFamily="34" charset="0"/>
                      </a:endParaRPr>
                    </a:p>
                  </a:txBody>
                  <a:tcPr marL="91445" marR="91445" marT="45701" marB="4570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
                        <a:spcBef>
                          <a:spcPts val="0"/>
                        </a:spcBef>
                        <a:spcAft>
                          <a:spcPts val="0"/>
                        </a:spcAft>
                      </a:pPr>
                      <a:r>
                        <a:rPr lang="en-US" sz="1600" b="1" dirty="0" smtClean="0">
                          <a:solidFill>
                            <a:schemeClr val="tx1"/>
                          </a:solidFill>
                          <a:effectLst/>
                          <a:latin typeface="Arial Narrow" panose="020B0606020202030204" pitchFamily="34" charset="0"/>
                          <a:ea typeface="Times New Roman"/>
                        </a:rPr>
                        <a:t>33</a:t>
                      </a:r>
                      <a:endParaRPr lang="en-US" sz="1600" b="1" dirty="0">
                        <a:solidFill>
                          <a:schemeClr val="tx1"/>
                        </a:solidFill>
                        <a:effectLst/>
                        <a:latin typeface="Arial Narrow" panose="020B0606020202030204"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
                        <a:spcBef>
                          <a:spcPts val="0"/>
                        </a:spcBef>
                        <a:spcAft>
                          <a:spcPts val="0"/>
                        </a:spcAft>
                      </a:pPr>
                      <a:r>
                        <a:rPr lang="en-US" sz="1600" b="1" dirty="0" smtClean="0">
                          <a:solidFill>
                            <a:srgbClr val="00B050"/>
                          </a:solidFill>
                          <a:effectLst/>
                          <a:latin typeface="Arial Narrow" panose="020B0606020202030204" pitchFamily="34" charset="0"/>
                          <a:ea typeface="Times New Roman"/>
                        </a:rPr>
                        <a:t>30</a:t>
                      </a:r>
                      <a:endParaRPr lang="en-US" sz="1600" b="1" dirty="0">
                        <a:solidFill>
                          <a:srgbClr val="00B050"/>
                        </a:solidFill>
                        <a:effectLst/>
                        <a:latin typeface="Arial Narrow" panose="020B0606020202030204" pitchFamily="34" charset="0"/>
                        <a:ea typeface="Times New Roman"/>
                      </a:endParaRPr>
                    </a:p>
                  </a:txBody>
                  <a:tcPr marL="8889" marR="77468" marT="88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smtClean="0">
                          <a:solidFill>
                            <a:srgbClr val="00A84C"/>
                          </a:solidFill>
                          <a:effectLst/>
                          <a:latin typeface="Arial Narrow" panose="020B0606020202030204" pitchFamily="34" charset="0"/>
                          <a:ea typeface="Times New Roman"/>
                          <a:cs typeface="Times New Roman"/>
                        </a:rPr>
                        <a:t>91%</a:t>
                      </a:r>
                      <a:endParaRPr lang="en-US" sz="1600" b="1" dirty="0">
                        <a:solidFill>
                          <a:srgbClr val="00A84C"/>
                        </a:solidFill>
                        <a:effectLst/>
                        <a:latin typeface="Arial Narrow" panose="020B0606020202030204" pitchFamily="34" charset="0"/>
                        <a:ea typeface="Times New Roman"/>
                        <a:cs typeface="Times New Roma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
                        <a:spcBef>
                          <a:spcPts val="0"/>
                        </a:spcBef>
                        <a:spcAft>
                          <a:spcPts val="0"/>
                        </a:spcAft>
                      </a:pPr>
                      <a:r>
                        <a:rPr lang="en-GB" sz="1600" b="1" kern="1200" dirty="0" smtClean="0">
                          <a:effectLst/>
                          <a:latin typeface="Arial Narrow" panose="020B0606020202030204" pitchFamily="34" charset="0"/>
                          <a:ea typeface="Times New Roman"/>
                        </a:rPr>
                        <a:t>15</a:t>
                      </a:r>
                      <a:endParaRPr lang="en-US" sz="1600" b="1" dirty="0">
                        <a:effectLst/>
                        <a:latin typeface="Arial Narrow" panose="020B0606020202030204" pitchFamily="34" charset="0"/>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fontAlgn="b">
                        <a:spcBef>
                          <a:spcPts val="0"/>
                        </a:spcBef>
                        <a:spcAft>
                          <a:spcPts val="0"/>
                        </a:spcAft>
                      </a:pPr>
                      <a:r>
                        <a:rPr lang="en-GB" sz="1600" b="1" kern="1200" dirty="0" smtClean="0">
                          <a:solidFill>
                            <a:srgbClr val="00A84C"/>
                          </a:solidFill>
                          <a:effectLst/>
                          <a:latin typeface="Arial Narrow" panose="020B0606020202030204" pitchFamily="34" charset="0"/>
                          <a:ea typeface="Times New Roman"/>
                        </a:rPr>
                        <a:t>13</a:t>
                      </a:r>
                      <a:endParaRPr lang="en-US" sz="1600" b="1" dirty="0">
                        <a:solidFill>
                          <a:srgbClr val="00A84C"/>
                        </a:solidFill>
                        <a:effectLst/>
                        <a:latin typeface="Arial Narrow" panose="020B0606020202030204" pitchFamily="34" charset="0"/>
                        <a:ea typeface="Times New Roman"/>
                      </a:endParaRPr>
                    </a:p>
                  </a:txBody>
                  <a:tcPr marL="8889" marR="77468" marT="888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smtClean="0">
                          <a:solidFill>
                            <a:srgbClr val="00A84C"/>
                          </a:solidFill>
                          <a:effectLst/>
                          <a:latin typeface="Arial Narrow" panose="020B0606020202030204" pitchFamily="34" charset="0"/>
                          <a:ea typeface="Times New Roman"/>
                          <a:cs typeface="Times New Roman"/>
                        </a:rPr>
                        <a:t>87%</a:t>
                      </a:r>
                      <a:endParaRPr lang="en-US" sz="1600" b="1" dirty="0">
                        <a:solidFill>
                          <a:srgbClr val="00A84C"/>
                        </a:solidFill>
                        <a:effectLst/>
                        <a:latin typeface="Arial Narrow" panose="020B0606020202030204" pitchFamily="34" charset="0"/>
                        <a:ea typeface="Times New Roman"/>
                        <a:cs typeface="Times New Roma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smtClean="0">
                          <a:solidFill>
                            <a:schemeClr val="tx1"/>
                          </a:solidFill>
                          <a:effectLst/>
                          <a:latin typeface="Arial Narrow" panose="020B0606020202030204" pitchFamily="34" charset="0"/>
                          <a:ea typeface="Times New Roman"/>
                          <a:cs typeface="Times New Roman"/>
                        </a:rPr>
                        <a:t>19</a:t>
                      </a:r>
                      <a:endParaRPr lang="en-US" sz="1600" b="1" dirty="0">
                        <a:solidFill>
                          <a:schemeClr val="tx1"/>
                        </a:solidFill>
                        <a:effectLst/>
                        <a:latin typeface="Arial Narrow" panose="020B0606020202030204" pitchFamily="34" charset="0"/>
                        <a:ea typeface="Times New Roman"/>
                        <a:cs typeface="Times New Roma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smtClean="0">
                          <a:solidFill>
                            <a:srgbClr val="00A84C"/>
                          </a:solidFill>
                          <a:effectLst/>
                          <a:latin typeface="Arial Narrow" panose="020B0606020202030204" pitchFamily="34" charset="0"/>
                          <a:ea typeface="Times New Roman"/>
                          <a:cs typeface="Times New Roman"/>
                        </a:rPr>
                        <a:t>18</a:t>
                      </a:r>
                      <a:endParaRPr lang="en-US" sz="1600" b="1" dirty="0">
                        <a:solidFill>
                          <a:srgbClr val="00A84C"/>
                        </a:solidFill>
                        <a:effectLst/>
                        <a:latin typeface="Arial Narrow" panose="020B0606020202030204" pitchFamily="34" charset="0"/>
                        <a:ea typeface="Times New Roman"/>
                        <a:cs typeface="Times New Roma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b="1" dirty="0" smtClean="0">
                          <a:solidFill>
                            <a:srgbClr val="00A84C"/>
                          </a:solidFill>
                          <a:effectLst/>
                          <a:latin typeface="Arial Narrow" panose="020B0606020202030204" pitchFamily="34" charset="0"/>
                          <a:ea typeface="Times New Roman"/>
                          <a:cs typeface="Times New Roman"/>
                        </a:rPr>
                        <a:t>95%</a:t>
                      </a:r>
                      <a:endParaRPr lang="en-US" sz="1600" b="1" dirty="0">
                        <a:solidFill>
                          <a:srgbClr val="00A84C"/>
                        </a:solidFill>
                        <a:effectLst/>
                        <a:latin typeface="Arial Narrow" panose="020B0606020202030204" pitchFamily="34" charset="0"/>
                        <a:ea typeface="Times New Roman"/>
                        <a:cs typeface="Times New Roman"/>
                      </a:endParaRPr>
                    </a:p>
                  </a:txBody>
                  <a:tcPr marL="68583" marR="6858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lnSpc>
                          <a:spcPct val="115000"/>
                        </a:lnSpc>
                        <a:spcAft>
                          <a:spcPts val="0"/>
                        </a:spcAft>
                      </a:pPr>
                      <a:endParaRPr lang="en-ZA" sz="1400" b="1" dirty="0">
                        <a:effectLst/>
                        <a:latin typeface="+mn-lt"/>
                        <a:ea typeface="Calibri"/>
                        <a:cs typeface="Times New Roman"/>
                      </a:endParaRPr>
                    </a:p>
                  </a:txBody>
                  <a:tcPr marL="9525" marR="83185" marT="952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bl>
          </a:graphicData>
        </a:graphic>
      </p:graphicFrame>
      <p:sp>
        <p:nvSpPr>
          <p:cNvPr id="11268" name="Slide Number Placeholder 3"/>
          <p:cNvSpPr>
            <a:spLocks noGrp="1"/>
          </p:cNvSpPr>
          <p:nvPr>
            <p:ph type="sldNum" sz="quarter" idx="12"/>
          </p:nvPr>
        </p:nvSpPr>
        <p:spPr bwMode="auto">
          <a:xfrm>
            <a:off x="6940550" y="64230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smtClean="0">
                <a:solidFill>
                  <a:srgbClr val="FFFFFF"/>
                </a:solidFill>
                <a:latin typeface="Arial Narrow" panose="020B0606020202030204" pitchFamily="34" charset="0"/>
              </a:rPr>
              <a:t>5</a:t>
            </a:r>
          </a:p>
        </p:txBody>
      </p:sp>
      <p:sp>
        <p:nvSpPr>
          <p:cNvPr id="11269" name="AutoShape 10"/>
          <p:cNvSpPr>
            <a:spLocks noChangeArrowheads="1"/>
          </p:cNvSpPr>
          <p:nvPr/>
        </p:nvSpPr>
        <p:spPr bwMode="auto">
          <a:xfrm rot="10800000">
            <a:off x="7813675" y="4987925"/>
            <a:ext cx="385763" cy="438150"/>
          </a:xfrm>
          <a:prstGeom prst="downArrow">
            <a:avLst>
              <a:gd name="adj1" fmla="val 50000"/>
              <a:gd name="adj2" fmla="val 27612"/>
            </a:avLst>
          </a:prstGeom>
          <a:solidFill>
            <a:srgbClr val="00A84C"/>
          </a:solidFill>
          <a:ln w="9525">
            <a:solidFill>
              <a:srgbClr val="000000"/>
            </a:solidFill>
            <a:miter lim="800000"/>
            <a:headEnd/>
            <a:tailEnd/>
          </a:ln>
        </p:spPr>
        <p:txBody>
          <a:bodyPr vert="eaVert"/>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eaLnBrk="1" hangingPunct="1">
              <a:spcBef>
                <a:spcPct val="0"/>
              </a:spcBef>
              <a:buFontTx/>
              <a:buNone/>
            </a:pPr>
            <a:endParaRPr lang="en-ZA" altLang="en-US" sz="1800">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066800" y="307977"/>
            <a:ext cx="7048500" cy="758825"/>
          </a:xfrm>
          <a:noFill/>
          <a:ln w="12700">
            <a:miter lim="400000"/>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lIns="50800" tIns="50800" rIns="50800" bIns="50800">
            <a:normAutofit/>
          </a:bodyPr>
          <a:lstStyle/>
          <a:p>
            <a:pPr eaLnBrk="1" fontAlgn="auto" hangingPunct="1">
              <a:spcBef>
                <a:spcPts val="0"/>
              </a:spcBef>
              <a:spcAft>
                <a:spcPts val="1800"/>
              </a:spcAft>
              <a:buClr>
                <a:srgbClr val="002060"/>
              </a:buClr>
              <a:defRPr/>
            </a:pPr>
            <a:r>
              <a:rPr lang="en-ZA" sz="2000" b="1" cap="small" dirty="0" smtClean="0">
                <a:solidFill>
                  <a:schemeClr val="tx1"/>
                </a:solidFill>
              </a:rPr>
              <a:t>YEAR ON YEAR PERFORMANCE COMPARISON </a:t>
            </a:r>
            <a:br>
              <a:rPr lang="en-ZA" sz="2000" b="1" cap="small" dirty="0" smtClean="0">
                <a:solidFill>
                  <a:schemeClr val="tx1"/>
                </a:solidFill>
              </a:rPr>
            </a:br>
            <a:r>
              <a:rPr lang="en-ZA" sz="2000" b="1" cap="small" dirty="0" smtClean="0">
                <a:solidFill>
                  <a:schemeClr val="tx1"/>
                </a:solidFill>
              </a:rPr>
              <a:t>(2015/16, 2016/17, 2017/18, 2018/19)</a:t>
            </a:r>
            <a:endParaRPr lang="en-ZA" sz="2000" b="1" cap="small" dirty="0">
              <a:solidFill>
                <a:schemeClr val="tx1"/>
              </a:solidFill>
            </a:endParaRPr>
          </a:p>
        </p:txBody>
      </p:sp>
      <p:sp>
        <p:nvSpPr>
          <p:cNvPr id="12293" name="Rectangle 3"/>
          <p:cNvSpPr>
            <a:spLocks noChangeArrowheads="1"/>
          </p:cNvSpPr>
          <p:nvPr/>
        </p:nvSpPr>
        <p:spPr bwMode="auto">
          <a:xfrm flipH="1">
            <a:off x="8836025" y="6381750"/>
            <a:ext cx="79375" cy="339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a:solidFill>
                  <a:schemeClr val="bg1"/>
                </a:solidFill>
                <a:latin typeface="Arial Narrow" panose="020B0606020202030204" pitchFamily="34" charset="0"/>
              </a:rPr>
              <a:t>6</a:t>
            </a:r>
          </a:p>
        </p:txBody>
      </p:sp>
      <p:graphicFrame>
        <p:nvGraphicFramePr>
          <p:cNvPr id="5" name="Chart 4"/>
          <p:cNvGraphicFramePr>
            <a:graphicFrameLocks/>
          </p:cNvGraphicFramePr>
          <p:nvPr>
            <p:extLst>
              <p:ext uri="{D42A27DB-BD31-4B8C-83A1-F6EECF244321}">
                <p14:modId xmlns:p14="http://schemas.microsoft.com/office/powerpoint/2010/main" xmlns="" val="2117726897"/>
              </p:ext>
            </p:extLst>
          </p:nvPr>
        </p:nvGraphicFramePr>
        <p:xfrm>
          <a:off x="230588" y="1358537"/>
          <a:ext cx="8684812" cy="502321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539750" y="134938"/>
            <a:ext cx="8229600" cy="1143000"/>
          </a:xfrm>
        </p:spPr>
        <p:txBody>
          <a:bodyPr/>
          <a:lstStyle/>
          <a:p>
            <a:r>
              <a:rPr lang="en-US" altLang="en-US" sz="2000" b="1" smtClean="0">
                <a:solidFill>
                  <a:srgbClr val="000000"/>
                </a:solidFill>
                <a:latin typeface="Arial Narrow" panose="020B0606020202030204" pitchFamily="34" charset="0"/>
              </a:rPr>
              <a:t>2018/19 NON – FINANCIAL PERFORMANCE RESULTS</a:t>
            </a:r>
            <a:endParaRPr lang="en-ZA" altLang="en-US" sz="2000" smtClean="0">
              <a:latin typeface="Arial Narrow" panose="020B0606020202030204" pitchFamily="34" charset="0"/>
            </a:endParaRPr>
          </a:p>
        </p:txBody>
      </p:sp>
      <p:sp>
        <p:nvSpPr>
          <p:cNvPr id="14339" name="Slide Number Placeholder 4"/>
          <p:cNvSpPr>
            <a:spLocks noGrp="1"/>
          </p:cNvSpPr>
          <p:nvPr>
            <p:ph type="sldNum" sz="quarter" idx="12"/>
          </p:nvPr>
        </p:nvSpPr>
        <p:spPr bwMode="auto">
          <a:xfrm>
            <a:off x="6824663" y="6456363"/>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dirty="0">
                <a:solidFill>
                  <a:srgbClr val="FFFFFF"/>
                </a:solidFill>
                <a:latin typeface="Arial Narrow" panose="020B0606020202030204" pitchFamily="34" charset="0"/>
              </a:rPr>
              <a:t>7</a:t>
            </a:r>
            <a:endParaRPr lang="en-US" altLang="en-US" sz="1600" b="1" dirty="0" smtClean="0">
              <a:solidFill>
                <a:srgbClr val="FFFFFF"/>
              </a:solidFill>
              <a:latin typeface="Arial Narrow" panose="020B0606020202030204"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xmlns="" val="3624713089"/>
              </p:ext>
            </p:extLst>
          </p:nvPr>
        </p:nvGraphicFramePr>
        <p:xfrm>
          <a:off x="301625" y="1303338"/>
          <a:ext cx="8535987" cy="5159375"/>
        </p:xfrm>
        <a:graphic>
          <a:graphicData uri="http://schemas.openxmlformats.org/drawingml/2006/table">
            <a:tbl>
              <a:tblPr firstRow="1" firstCol="1" bandRow="1"/>
              <a:tblGrid>
                <a:gridCol w="2275624">
                  <a:extLst>
                    <a:ext uri="{9D8B030D-6E8A-4147-A177-3AD203B41FA5}">
                      <a16:colId xmlns:a16="http://schemas.microsoft.com/office/drawing/2014/main" xmlns="" val="20000"/>
                    </a:ext>
                  </a:extLst>
                </a:gridCol>
                <a:gridCol w="1597936">
                  <a:extLst>
                    <a:ext uri="{9D8B030D-6E8A-4147-A177-3AD203B41FA5}">
                      <a16:colId xmlns:a16="http://schemas.microsoft.com/office/drawing/2014/main" xmlns="" val="20001"/>
                    </a:ext>
                  </a:extLst>
                </a:gridCol>
                <a:gridCol w="1500996">
                  <a:extLst>
                    <a:ext uri="{9D8B030D-6E8A-4147-A177-3AD203B41FA5}">
                      <a16:colId xmlns:a16="http://schemas.microsoft.com/office/drawing/2014/main" xmlns="" val="20002"/>
                    </a:ext>
                  </a:extLst>
                </a:gridCol>
                <a:gridCol w="1368563">
                  <a:extLst>
                    <a:ext uri="{9D8B030D-6E8A-4147-A177-3AD203B41FA5}">
                      <a16:colId xmlns:a16="http://schemas.microsoft.com/office/drawing/2014/main" xmlns="" val="20003"/>
                    </a:ext>
                  </a:extLst>
                </a:gridCol>
                <a:gridCol w="1792868">
                  <a:extLst>
                    <a:ext uri="{9D8B030D-6E8A-4147-A177-3AD203B41FA5}">
                      <a16:colId xmlns:a16="http://schemas.microsoft.com/office/drawing/2014/main" xmlns="" val="20004"/>
                    </a:ext>
                  </a:extLst>
                </a:gridCol>
              </a:tblGrid>
              <a:tr h="280428">
                <a:tc gridSpan="5">
                  <a:txBody>
                    <a:bodyPr/>
                    <a:lstStyle/>
                    <a:p>
                      <a:pPr algn="ctr">
                        <a:lnSpc>
                          <a:spcPct val="115000"/>
                        </a:lnSpc>
                        <a:spcBef>
                          <a:spcPts val="600"/>
                        </a:spcBef>
                        <a:spcAft>
                          <a:spcPts val="0"/>
                        </a:spcAft>
                      </a:pPr>
                      <a:r>
                        <a:rPr lang="en-GB" sz="16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STRATEGIC OBJECTIVE PERFORMANCE</a:t>
                      </a:r>
                      <a:r>
                        <a:rPr lang="en-GB" sz="1600" b="1" baseline="0"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 FOR THE 2018/19 FINANCIAL YEAR</a:t>
                      </a:r>
                      <a:endParaRPr lang="en-US" sz="1600" dirty="0">
                        <a:solidFill>
                          <a:schemeClr val="tx1"/>
                        </a:solidFill>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1280136">
                <a:tc>
                  <a:txBody>
                    <a:bodyPr/>
                    <a:lstStyle/>
                    <a:p>
                      <a:pPr algn="ctr">
                        <a:lnSpc>
                          <a:spcPct val="115000"/>
                        </a:lnSpc>
                        <a:spcBef>
                          <a:spcPts val="600"/>
                        </a:spcBef>
                        <a:spcAft>
                          <a:spcPts val="0"/>
                        </a:spcAft>
                      </a:pPr>
                      <a:r>
                        <a:rPr lang="en-GB" sz="16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STRATEGIC OBJECTIVES</a:t>
                      </a:r>
                      <a:endParaRPr lang="en-US" sz="1600" dirty="0">
                        <a:solidFill>
                          <a:schemeClr val="tx1"/>
                        </a:solidFill>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Bef>
                          <a:spcPts val="600"/>
                        </a:spcBef>
                        <a:spcAft>
                          <a:spcPts val="0"/>
                        </a:spcAft>
                      </a:pPr>
                      <a:r>
                        <a:rPr lang="en-GB" sz="16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PLANNED ANNUAL TARGET</a:t>
                      </a:r>
                      <a:endParaRPr lang="en-US" sz="1600" dirty="0" smtClean="0">
                        <a:solidFill>
                          <a:schemeClr val="tx1"/>
                        </a:solidFill>
                        <a:effectLst/>
                        <a:latin typeface="Arial Narrow" panose="020B0606020202030204" pitchFamily="34" charset="0"/>
                        <a:ea typeface="MS Mincho"/>
                        <a:cs typeface="Times New Roman" panose="02020603050405020304" pitchFamily="18" charset="0"/>
                      </a:endParaRPr>
                    </a:p>
                    <a:p>
                      <a:pPr algn="ctr">
                        <a:lnSpc>
                          <a:spcPct val="115000"/>
                        </a:lnSpc>
                        <a:spcBef>
                          <a:spcPts val="600"/>
                        </a:spcBef>
                        <a:spcAft>
                          <a:spcPts val="0"/>
                        </a:spcAft>
                      </a:pPr>
                      <a:r>
                        <a:rPr lang="en-GB" sz="16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2018/2019</a:t>
                      </a:r>
                      <a:endParaRPr lang="en-US" sz="1600" dirty="0">
                        <a:solidFill>
                          <a:schemeClr val="tx1"/>
                        </a:solidFill>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Bef>
                          <a:spcPts val="600"/>
                        </a:spcBef>
                        <a:spcAft>
                          <a:spcPts val="0"/>
                        </a:spcAft>
                      </a:pPr>
                      <a:r>
                        <a:rPr lang="en-GB" sz="16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ACTUAL ANNUAL ACHIEVEMENT</a:t>
                      </a:r>
                      <a:endParaRPr lang="en-US" sz="1600" dirty="0" smtClean="0">
                        <a:solidFill>
                          <a:schemeClr val="tx1"/>
                        </a:solidFill>
                        <a:effectLst/>
                        <a:latin typeface="Arial Narrow" panose="020B0606020202030204" pitchFamily="34" charset="0"/>
                        <a:ea typeface="MS Mincho"/>
                        <a:cs typeface="Times New Roman" panose="02020603050405020304" pitchFamily="18" charset="0"/>
                      </a:endParaRPr>
                    </a:p>
                    <a:p>
                      <a:pPr algn="ctr">
                        <a:lnSpc>
                          <a:spcPct val="115000"/>
                        </a:lnSpc>
                        <a:spcBef>
                          <a:spcPts val="600"/>
                        </a:spcBef>
                        <a:spcAft>
                          <a:spcPts val="0"/>
                        </a:spcAft>
                      </a:pPr>
                      <a:r>
                        <a:rPr lang="en-GB" sz="16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2018/2019</a:t>
                      </a:r>
                      <a:endParaRPr lang="en-US" sz="1600" dirty="0">
                        <a:solidFill>
                          <a:schemeClr val="tx1"/>
                        </a:solidFill>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Bef>
                          <a:spcPts val="600"/>
                        </a:spcBef>
                        <a:spcAft>
                          <a:spcPts val="0"/>
                        </a:spcAft>
                      </a:pPr>
                      <a:r>
                        <a:rPr lang="en-GB" sz="16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DEVIATION</a:t>
                      </a:r>
                      <a:endParaRPr lang="en-US" sz="1600" dirty="0">
                        <a:solidFill>
                          <a:schemeClr val="tx1"/>
                        </a:solidFill>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lnSpc>
                          <a:spcPct val="115000"/>
                        </a:lnSpc>
                        <a:spcBef>
                          <a:spcPts val="600"/>
                        </a:spcBef>
                        <a:spcAft>
                          <a:spcPts val="0"/>
                        </a:spcAft>
                      </a:pPr>
                      <a:r>
                        <a:rPr lang="en-GB" sz="1600" b="1" dirty="0" smtClean="0">
                          <a:solidFill>
                            <a:schemeClr val="tx1"/>
                          </a:solidFill>
                          <a:effectLst/>
                          <a:latin typeface="Arial Narrow" panose="020B0606020202030204" pitchFamily="34" charset="0"/>
                          <a:ea typeface="Times New Roman" panose="02020603050405020304" pitchFamily="18" charset="0"/>
                          <a:cs typeface="Arial" panose="020B0604020202020204" pitchFamily="34" charset="0"/>
                        </a:rPr>
                        <a:t>COMMENT ON DEVIATIONS</a:t>
                      </a:r>
                      <a:endParaRPr lang="en-US" sz="1600" dirty="0">
                        <a:solidFill>
                          <a:schemeClr val="tx1"/>
                        </a:solidFill>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1"/>
                  </a:ext>
                </a:extLst>
              </a:tr>
              <a:tr h="1043730">
                <a:tc>
                  <a:txBody>
                    <a:bodyPr/>
                    <a:lstStyle/>
                    <a:p>
                      <a:pPr algn="l">
                        <a:lnSpc>
                          <a:spcPct val="107000"/>
                        </a:lnSpc>
                        <a:spcAft>
                          <a:spcPts val="800"/>
                        </a:spcAft>
                      </a:pPr>
                      <a:r>
                        <a:rPr lang="en-GB" sz="1600" b="1" dirty="0">
                          <a:effectLst/>
                          <a:latin typeface="Arial Narrow" panose="020B0606020202030204" pitchFamily="34" charset="0"/>
                          <a:ea typeface="MS Mincho"/>
                          <a:cs typeface="Times New Roman" panose="02020603050405020304" pitchFamily="18" charset="0"/>
                        </a:rPr>
                        <a:t>ENHANCING THE LABOUR MARKET TO ADVANCE STABILITY AND GROWTH</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600" dirty="0">
                        <a:effectLst/>
                        <a:latin typeface="Arial Narrow" panose="020B0606020202030204" pitchFamily="34" charset="0"/>
                        <a:ea typeface="MS Mincho"/>
                        <a:cs typeface="Times New Roman" panose="02020603050405020304" pitchFamily="18" charset="0"/>
                      </a:endParaRPr>
                    </a:p>
                    <a:p>
                      <a:pPr algn="ctr">
                        <a:lnSpc>
                          <a:spcPct val="115000"/>
                        </a:lnSpc>
                        <a:spcBef>
                          <a:spcPts val="600"/>
                        </a:spcBef>
                        <a:spcAft>
                          <a:spcPts val="0"/>
                        </a:spcAft>
                      </a:pPr>
                      <a:r>
                        <a:rPr lang="en-GB" sz="1600" dirty="0" smtClean="0">
                          <a:effectLst/>
                          <a:latin typeface="Arial Narrow" panose="020B0606020202030204" pitchFamily="34" charset="0"/>
                          <a:ea typeface="MS Mincho"/>
                          <a:cs typeface="Arial" panose="020B0604020202020204" pitchFamily="34" charset="0"/>
                        </a:rPr>
                        <a:t>5</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600" dirty="0">
                        <a:effectLst/>
                        <a:latin typeface="Arial Narrow" panose="020B0606020202030204" pitchFamily="34" charset="0"/>
                        <a:ea typeface="MS Mincho"/>
                        <a:cs typeface="Times New Roman" panose="02020603050405020304" pitchFamily="18" charset="0"/>
                      </a:endParaRPr>
                    </a:p>
                    <a:p>
                      <a:pPr algn="ctr">
                        <a:lnSpc>
                          <a:spcPct val="115000"/>
                        </a:lnSpc>
                        <a:spcBef>
                          <a:spcPts val="600"/>
                        </a:spcBef>
                        <a:spcAft>
                          <a:spcPts val="0"/>
                        </a:spcAft>
                      </a:pPr>
                      <a:r>
                        <a:rPr lang="en-GB" sz="1600" dirty="0" smtClean="0">
                          <a:effectLst/>
                          <a:latin typeface="Arial Narrow" panose="020B0606020202030204" pitchFamily="34" charset="0"/>
                          <a:ea typeface="MS Mincho"/>
                          <a:cs typeface="Arial" panose="020B0604020202020204" pitchFamily="34" charset="0"/>
                        </a:rPr>
                        <a:t>5</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600" dirty="0">
                        <a:effectLst/>
                        <a:latin typeface="Arial Narrow" panose="020B0606020202030204" pitchFamily="34" charset="0"/>
                        <a:ea typeface="MS Mincho"/>
                        <a:cs typeface="Times New Roman" panose="02020603050405020304" pitchFamily="18" charset="0"/>
                      </a:endParaRPr>
                    </a:p>
                    <a:p>
                      <a:pPr algn="ctr">
                        <a:lnSpc>
                          <a:spcPct val="115000"/>
                        </a:lnSpc>
                        <a:spcBef>
                          <a:spcPts val="600"/>
                        </a:spcBef>
                        <a:spcAft>
                          <a:spcPts val="0"/>
                        </a:spcAft>
                      </a:pPr>
                      <a:r>
                        <a:rPr lang="en-GB" sz="1600" dirty="0">
                          <a:effectLst/>
                          <a:latin typeface="Arial Narrow" panose="020B0606020202030204" pitchFamily="34" charset="0"/>
                          <a:ea typeface="Times New Roman" panose="02020603050405020304" pitchFamily="18" charset="0"/>
                          <a:cs typeface="Arial" panose="020B0604020202020204" pitchFamily="34" charset="0"/>
                        </a:rPr>
                        <a:t>0</a:t>
                      </a:r>
                      <a:r>
                        <a:rPr lang="en-GB" sz="1600" dirty="0" smtClean="0">
                          <a:effectLst/>
                          <a:latin typeface="Arial Narrow" panose="020B0606020202030204" pitchFamily="34" charset="0"/>
                          <a:ea typeface="Times New Roman" panose="02020603050405020304" pitchFamily="18" charset="0"/>
                          <a:cs typeface="Arial" panose="020B0604020202020204" pitchFamily="34" charset="0"/>
                        </a:rPr>
                        <a:t> </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GB" sz="1600" dirty="0" smtClean="0">
                          <a:effectLst/>
                          <a:latin typeface="Arial Narrow" panose="020B0606020202030204" pitchFamily="34" charset="0"/>
                          <a:ea typeface="Times New Roman" panose="02020603050405020304" pitchFamily="18" charset="0"/>
                          <a:cs typeface="Arial" panose="020B0604020202020204" pitchFamily="34" charset="0"/>
                        </a:rPr>
                        <a:t>Not applicable.</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43730">
                <a:tc>
                  <a:txBody>
                    <a:bodyPr/>
                    <a:lstStyle/>
                    <a:p>
                      <a:pPr algn="l">
                        <a:lnSpc>
                          <a:spcPct val="107000"/>
                        </a:lnSpc>
                        <a:spcAft>
                          <a:spcPts val="800"/>
                        </a:spcAft>
                      </a:pPr>
                      <a:r>
                        <a:rPr lang="en-GB" sz="1600" b="1" dirty="0">
                          <a:effectLst/>
                          <a:latin typeface="Arial Narrow" panose="020B0606020202030204" pitchFamily="34" charset="0"/>
                          <a:ea typeface="MS Mincho"/>
                          <a:cs typeface="Times New Roman" panose="02020603050405020304" pitchFamily="18" charset="0"/>
                        </a:rPr>
                        <a:t>ADVANCING GOOD PRACTICES AT WORK AND TRANSFORMING WORKPLACE RELATIONS</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smtClean="0">
                          <a:effectLst/>
                          <a:latin typeface="Arial Narrow" panose="020B0606020202030204" pitchFamily="34" charset="0"/>
                          <a:ea typeface="MS Mincho"/>
                          <a:cs typeface="Arial" panose="020B0604020202020204" pitchFamily="34" charset="0"/>
                        </a:rPr>
                        <a:t>5</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smtClean="0">
                          <a:effectLst/>
                          <a:latin typeface="Arial Narrow" panose="020B0606020202030204" pitchFamily="34" charset="0"/>
                          <a:ea typeface="MS Mincho"/>
                          <a:cs typeface="Arial" panose="020B0604020202020204" pitchFamily="34" charset="0"/>
                        </a:rPr>
                        <a:t>5</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Arial Narrow" panose="020B0606020202030204" pitchFamily="34" charset="0"/>
                          <a:ea typeface="Times New Roman" panose="02020603050405020304" pitchFamily="18" charset="0"/>
                          <a:cs typeface="Arial" panose="020B0604020202020204" pitchFamily="34" charset="0"/>
                        </a:rPr>
                        <a:t>0</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GB" sz="1600" dirty="0">
                          <a:effectLst/>
                          <a:latin typeface="Arial Narrow" panose="020B0606020202030204" pitchFamily="34" charset="0"/>
                          <a:ea typeface="Times New Roman" panose="02020603050405020304" pitchFamily="18" charset="0"/>
                          <a:cs typeface="Arial" panose="020B0604020202020204" pitchFamily="34" charset="0"/>
                        </a:rPr>
                        <a:t> </a:t>
                      </a:r>
                      <a:endParaRPr lang="en-US" sz="1600" dirty="0">
                        <a:effectLst/>
                        <a:latin typeface="Arial Narrow" panose="020B0606020202030204" pitchFamily="34" charset="0"/>
                        <a:ea typeface="MS Mincho"/>
                        <a:cs typeface="Times New Roman" panose="02020603050405020304" pitchFamily="18" charset="0"/>
                      </a:endParaRPr>
                    </a:p>
                    <a:p>
                      <a:pPr algn="just">
                        <a:lnSpc>
                          <a:spcPct val="115000"/>
                        </a:lnSpc>
                        <a:spcBef>
                          <a:spcPts val="600"/>
                        </a:spcBef>
                        <a:spcAft>
                          <a:spcPts val="0"/>
                        </a:spcAft>
                      </a:pPr>
                      <a:r>
                        <a:rPr lang="en-GB" sz="1600" dirty="0">
                          <a:effectLst/>
                          <a:latin typeface="Arial Narrow" panose="020B0606020202030204" pitchFamily="34" charset="0"/>
                          <a:ea typeface="Times New Roman" panose="02020603050405020304" pitchFamily="18" charset="0"/>
                          <a:cs typeface="Arial" panose="020B0604020202020204" pitchFamily="34" charset="0"/>
                        </a:rPr>
                        <a:t>Not applicable.</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21865">
                <a:tc>
                  <a:txBody>
                    <a:bodyPr/>
                    <a:lstStyle/>
                    <a:p>
                      <a:pPr algn="l">
                        <a:lnSpc>
                          <a:spcPct val="107000"/>
                        </a:lnSpc>
                        <a:spcAft>
                          <a:spcPts val="800"/>
                        </a:spcAft>
                      </a:pPr>
                      <a:r>
                        <a:rPr lang="en-GB" sz="1600" b="1" dirty="0">
                          <a:effectLst/>
                          <a:latin typeface="Arial Narrow" panose="020B0606020202030204" pitchFamily="34" charset="0"/>
                          <a:ea typeface="MS Mincho"/>
                          <a:cs typeface="Times New Roman" panose="02020603050405020304" pitchFamily="18" charset="0"/>
                        </a:rPr>
                        <a:t>BUILDING KNOWLEDEGE AND SKILLS</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smtClean="0">
                          <a:effectLst/>
                          <a:latin typeface="Arial Narrow" panose="020B0606020202030204" pitchFamily="34" charset="0"/>
                          <a:ea typeface="MS Mincho"/>
                          <a:cs typeface="Arial" panose="020B0604020202020204" pitchFamily="34" charset="0"/>
                        </a:rPr>
                        <a:t>1</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smtClean="0">
                          <a:effectLst/>
                          <a:latin typeface="Arial Narrow" panose="020B0606020202030204" pitchFamily="34" charset="0"/>
                          <a:ea typeface="MS Mincho"/>
                          <a:cs typeface="Arial" panose="020B0604020202020204" pitchFamily="34" charset="0"/>
                        </a:rPr>
                        <a:t>1</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a:effectLst/>
                          <a:latin typeface="Arial Narrow" panose="020B0606020202030204" pitchFamily="34" charset="0"/>
                          <a:ea typeface="Times New Roman" panose="02020603050405020304" pitchFamily="18" charset="0"/>
                          <a:cs typeface="Arial" panose="020B0604020202020204" pitchFamily="34" charset="0"/>
                        </a:rPr>
                        <a:t>0</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Bef>
                          <a:spcPts val="600"/>
                        </a:spcBef>
                        <a:spcAft>
                          <a:spcPts val="0"/>
                        </a:spcAft>
                      </a:pPr>
                      <a:r>
                        <a:rPr lang="en-GB" sz="1600" dirty="0">
                          <a:effectLst/>
                          <a:latin typeface="Arial Narrow" panose="020B0606020202030204" pitchFamily="34" charset="0"/>
                          <a:ea typeface="Times New Roman" panose="02020603050405020304" pitchFamily="18" charset="0"/>
                          <a:cs typeface="Arial" panose="020B0604020202020204" pitchFamily="34" charset="0"/>
                        </a:rPr>
                        <a:t>Not applicable.</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989486">
                <a:tc>
                  <a:txBody>
                    <a:bodyPr/>
                    <a:lstStyle/>
                    <a:p>
                      <a:pPr algn="l">
                        <a:lnSpc>
                          <a:spcPct val="107000"/>
                        </a:lnSpc>
                        <a:spcAft>
                          <a:spcPts val="800"/>
                        </a:spcAft>
                      </a:pPr>
                      <a:r>
                        <a:rPr lang="en-GB" sz="1600" b="1" dirty="0">
                          <a:effectLst/>
                          <a:latin typeface="Arial Narrow" panose="020B0606020202030204" pitchFamily="34" charset="0"/>
                          <a:ea typeface="MS Mincho"/>
                          <a:cs typeface="Times New Roman" panose="02020603050405020304" pitchFamily="18" charset="0"/>
                        </a:rPr>
                        <a:t>OPTIMISING THE ORGANISATION</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smtClean="0">
                          <a:effectLst/>
                          <a:latin typeface="Arial Narrow" panose="020B0606020202030204" pitchFamily="34" charset="0"/>
                          <a:ea typeface="MS Mincho"/>
                          <a:cs typeface="Arial" panose="020B0604020202020204" pitchFamily="34" charset="0"/>
                        </a:rPr>
                        <a:t>8</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US" sz="1600" dirty="0" smtClean="0">
                          <a:effectLst/>
                          <a:latin typeface="Arial Narrow" panose="020B0606020202030204" pitchFamily="34" charset="0"/>
                          <a:ea typeface="MS Mincho"/>
                          <a:cs typeface="Times New Roman" panose="02020603050405020304" pitchFamily="18" charset="0"/>
                        </a:rPr>
                        <a:t>7</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Bef>
                          <a:spcPts val="600"/>
                        </a:spcBef>
                        <a:spcAft>
                          <a:spcPts val="0"/>
                        </a:spcAft>
                      </a:pPr>
                      <a:r>
                        <a:rPr lang="en-GB" sz="1600" dirty="0" smtClean="0">
                          <a:effectLst/>
                          <a:latin typeface="Arial Narrow" panose="020B0606020202030204" pitchFamily="34" charset="0"/>
                          <a:ea typeface="MS Mincho"/>
                          <a:cs typeface="Arial" panose="020B0604020202020204" pitchFamily="34" charset="0"/>
                        </a:rPr>
                        <a:t>1</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GB" sz="1600" dirty="0" smtClean="0">
                          <a:effectLst/>
                          <a:latin typeface="Arial Narrow" panose="020B0606020202030204" pitchFamily="34" charset="0"/>
                          <a:ea typeface="MS Mincho"/>
                          <a:cs typeface="Times New Roman" panose="02020603050405020304" pitchFamily="18" charset="0"/>
                        </a:rPr>
                        <a:t>Please</a:t>
                      </a:r>
                      <a:r>
                        <a:rPr lang="en-GB" sz="1600" baseline="0" dirty="0" smtClean="0">
                          <a:effectLst/>
                          <a:latin typeface="Arial Narrow" panose="020B0606020202030204" pitchFamily="34" charset="0"/>
                          <a:ea typeface="MS Mincho"/>
                          <a:cs typeface="Times New Roman" panose="02020603050405020304" pitchFamily="18" charset="0"/>
                        </a:rPr>
                        <a:t> refer to Slide 8. </a:t>
                      </a:r>
                      <a:endParaRPr lang="en-US" sz="1600" dirty="0">
                        <a:effectLst/>
                        <a:latin typeface="Arial Narrow" panose="020B0606020202030204" pitchFamily="34" charset="0"/>
                        <a:ea typeface="MS Mincho"/>
                        <a:cs typeface="Times New Roman" panose="02020603050405020304" pitchFamily="18" charset="0"/>
                      </a:endParaRPr>
                    </a:p>
                  </a:txBody>
                  <a:tcPr marL="68576" marR="6857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2"/>
          <p:cNvSpPr>
            <a:spLocks noGrp="1"/>
          </p:cNvSpPr>
          <p:nvPr>
            <p:ph type="title"/>
          </p:nvPr>
        </p:nvSpPr>
        <p:spPr/>
        <p:txBody>
          <a:bodyPr/>
          <a:lstStyle/>
          <a:p>
            <a:r>
              <a:rPr lang="en-ZA" altLang="en-US" sz="2000" b="1" smtClean="0">
                <a:solidFill>
                  <a:srgbClr val="252E37"/>
                </a:solidFill>
                <a:latin typeface="Arial Narrow" panose="020B0606020202030204" pitchFamily="34" charset="0"/>
              </a:rPr>
              <a:t>UNDER – PERFORMING NON – FINANCIAL TARGETS FOR THE 2018/19  </a:t>
            </a:r>
            <a:endParaRPr lang="en-GB" altLang="en-US" smtClean="0">
              <a:latin typeface="Arial Narrow" panose="020B0606020202030204" pitchFamily="34" charset="0"/>
            </a:endParaRPr>
          </a:p>
        </p:txBody>
      </p:sp>
      <p:graphicFrame>
        <p:nvGraphicFramePr>
          <p:cNvPr id="4" name="Table 3"/>
          <p:cNvGraphicFramePr>
            <a:graphicFrameLocks noGrp="1"/>
          </p:cNvGraphicFramePr>
          <p:nvPr/>
        </p:nvGraphicFramePr>
        <p:xfrm>
          <a:off x="266700" y="1417638"/>
          <a:ext cx="8566150" cy="4292752"/>
        </p:xfrm>
        <a:graphic>
          <a:graphicData uri="http://schemas.openxmlformats.org/drawingml/2006/table">
            <a:tbl>
              <a:tblPr firstRow="1" firstCol="1" bandRow="1"/>
              <a:tblGrid>
                <a:gridCol w="324856">
                  <a:extLst>
                    <a:ext uri="{9D8B030D-6E8A-4147-A177-3AD203B41FA5}">
                      <a16:colId xmlns:a16="http://schemas.microsoft.com/office/drawing/2014/main" xmlns="" val="20000"/>
                    </a:ext>
                  </a:extLst>
                </a:gridCol>
                <a:gridCol w="1774541">
                  <a:extLst>
                    <a:ext uri="{9D8B030D-6E8A-4147-A177-3AD203B41FA5}">
                      <a16:colId xmlns:a16="http://schemas.microsoft.com/office/drawing/2014/main" xmlns="" val="20001"/>
                    </a:ext>
                  </a:extLst>
                </a:gridCol>
                <a:gridCol w="2152192">
                  <a:extLst>
                    <a:ext uri="{9D8B030D-6E8A-4147-A177-3AD203B41FA5}">
                      <a16:colId xmlns:a16="http://schemas.microsoft.com/office/drawing/2014/main" xmlns="" val="20002"/>
                    </a:ext>
                  </a:extLst>
                </a:gridCol>
                <a:gridCol w="2175713">
                  <a:extLst>
                    <a:ext uri="{9D8B030D-6E8A-4147-A177-3AD203B41FA5}">
                      <a16:colId xmlns:a16="http://schemas.microsoft.com/office/drawing/2014/main" xmlns="" val="20003"/>
                    </a:ext>
                  </a:extLst>
                </a:gridCol>
                <a:gridCol w="2138848">
                  <a:extLst>
                    <a:ext uri="{9D8B030D-6E8A-4147-A177-3AD203B41FA5}">
                      <a16:colId xmlns:a16="http://schemas.microsoft.com/office/drawing/2014/main" xmlns="" val="20004"/>
                    </a:ext>
                  </a:extLst>
                </a:gridCol>
              </a:tblGrid>
              <a:tr h="658011">
                <a:tc>
                  <a:txBody>
                    <a:bodyPr/>
                    <a:lstStyle/>
                    <a:p>
                      <a:pPr algn="just">
                        <a:lnSpc>
                          <a:spcPct val="107000"/>
                        </a:lnSpc>
                        <a:spcAft>
                          <a:spcPts val="0"/>
                        </a:spcAft>
                      </a:pPr>
                      <a:r>
                        <a:rPr lang="en-CA" sz="14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NO.</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714" marR="32714" marT="69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65000"/>
                      </a:schemeClr>
                    </a:solidFill>
                  </a:tcPr>
                </a:tc>
                <a:tc>
                  <a:txBody>
                    <a:bodyPr/>
                    <a:lstStyle/>
                    <a:p>
                      <a:pPr algn="just">
                        <a:lnSpc>
                          <a:spcPct val="107000"/>
                        </a:lnSpc>
                        <a:spcAft>
                          <a:spcPts val="0"/>
                        </a:spcAft>
                      </a:pPr>
                      <a:r>
                        <a:rPr lang="en-CA" sz="14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TARGET </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714" marR="32714" marT="69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65000"/>
                      </a:schemeClr>
                    </a:solidFill>
                  </a:tcPr>
                </a:tc>
                <a:tc>
                  <a:txBody>
                    <a:bodyPr/>
                    <a:lstStyle/>
                    <a:p>
                      <a:pPr algn="just">
                        <a:lnSpc>
                          <a:spcPct val="107000"/>
                        </a:lnSpc>
                        <a:spcAft>
                          <a:spcPts val="0"/>
                        </a:spcAft>
                      </a:pPr>
                      <a:r>
                        <a:rPr lang="en-CA" sz="14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PERFORMANCE</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714" marR="32714" marT="69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65000"/>
                      </a:schemeClr>
                    </a:solidFill>
                  </a:tcPr>
                </a:tc>
                <a:tc>
                  <a:txBody>
                    <a:bodyPr/>
                    <a:lstStyle/>
                    <a:p>
                      <a:pPr algn="just">
                        <a:lnSpc>
                          <a:spcPct val="107000"/>
                        </a:lnSpc>
                        <a:spcAft>
                          <a:spcPts val="0"/>
                        </a:spcAft>
                      </a:pPr>
                      <a:r>
                        <a:rPr lang="en-CA" sz="14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REASON FOR NON - ACHIEVEMENT</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714" marR="32714" marT="69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65000"/>
                      </a:schemeClr>
                    </a:solidFill>
                  </a:tcPr>
                </a:tc>
                <a:tc>
                  <a:txBody>
                    <a:bodyPr/>
                    <a:lstStyle/>
                    <a:p>
                      <a:pPr algn="just">
                        <a:lnSpc>
                          <a:spcPct val="107000"/>
                        </a:lnSpc>
                        <a:spcAft>
                          <a:spcPts val="0"/>
                        </a:spcAft>
                      </a:pPr>
                      <a:r>
                        <a:rPr lang="en-ZA" sz="1400" b="1" dirty="0" smtClean="0">
                          <a:effectLst/>
                          <a:latin typeface="Arial Narrow" panose="020B0606020202030204" pitchFamily="34" charset="0"/>
                          <a:ea typeface="Calibri" panose="020F0502020204030204" pitchFamily="34" charset="0"/>
                          <a:cs typeface="Times New Roman" panose="02020603050405020304" pitchFamily="18" charset="0"/>
                        </a:rPr>
                        <a:t>CORRECTIVE</a:t>
                      </a:r>
                      <a:r>
                        <a:rPr lang="en-ZA" sz="1400" b="1" baseline="0" dirty="0" smtClean="0">
                          <a:effectLst/>
                          <a:latin typeface="Arial Narrow" panose="020B0606020202030204" pitchFamily="34" charset="0"/>
                          <a:ea typeface="Calibri" panose="020F0502020204030204" pitchFamily="34" charset="0"/>
                          <a:cs typeface="Times New Roman" panose="02020603050405020304" pitchFamily="18" charset="0"/>
                        </a:rPr>
                        <a:t> ACTION</a:t>
                      </a:r>
                      <a:endParaRPr lang="en-ZA" sz="1400" b="1"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714" marR="32714" marT="69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65000"/>
                      </a:schemeClr>
                    </a:solidFill>
                  </a:tcPr>
                </a:tc>
                <a:extLst>
                  <a:ext uri="{0D108BD9-81ED-4DB2-BD59-A6C34878D82A}">
                    <a16:rowId xmlns:a16="http://schemas.microsoft.com/office/drawing/2014/main" xmlns="" val="10000"/>
                  </a:ext>
                </a:extLst>
              </a:tr>
              <a:tr h="3634589">
                <a:tc>
                  <a:txBody>
                    <a:bodyPr/>
                    <a:lstStyle/>
                    <a:p>
                      <a:pPr algn="just">
                        <a:lnSpc>
                          <a:spcPct val="107000"/>
                        </a:lnSpc>
                        <a:spcAft>
                          <a:spcPts val="0"/>
                        </a:spcAft>
                      </a:pPr>
                      <a:r>
                        <a:rPr lang="en-CA" sz="1400" b="1" kern="1200" dirty="0">
                          <a:solidFill>
                            <a:srgbClr val="000000"/>
                          </a:solidFill>
                          <a:effectLst/>
                          <a:latin typeface="Arial Narrow" panose="020B0606020202030204" pitchFamily="34" charset="0"/>
                          <a:ea typeface="Times New Roman" panose="02020603050405020304" pitchFamily="18" charset="0"/>
                          <a:cs typeface="Arial" panose="020B0604020202020204" pitchFamily="34" charset="0"/>
                        </a:rPr>
                        <a:t>1.</a:t>
                      </a:r>
                      <a:endParaRPr lang="en-ZA" sz="1400" dirty="0">
                        <a:effectLst/>
                        <a:latin typeface="Arial Narrow" panose="020B0606020202030204" pitchFamily="34" charset="0"/>
                        <a:ea typeface="Calibri" panose="020F0502020204030204" pitchFamily="34" charset="0"/>
                        <a:cs typeface="Times New Roman" panose="02020603050405020304" pitchFamily="18" charset="0"/>
                      </a:endParaRPr>
                    </a:p>
                  </a:txBody>
                  <a:tcPr marL="32714" marR="32714" marT="6912"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65000"/>
                      </a:schemeClr>
                    </a:solidFill>
                  </a:tcPr>
                </a:tc>
                <a:tc>
                  <a:txBody>
                    <a:bodyPr/>
                    <a:lstStyle/>
                    <a:p>
                      <a:pPr algn="just"/>
                      <a:r>
                        <a:rPr lang="en-ZA" sz="1400" dirty="0" smtClean="0">
                          <a:solidFill>
                            <a:srgbClr val="000000"/>
                          </a:solidFill>
                          <a:effectLst/>
                          <a:latin typeface="Arial Narrow" panose="020B0606020202030204" pitchFamily="34" charset="0"/>
                          <a:ea typeface="Times New Roman" panose="02020603050405020304" pitchFamily="18" charset="0"/>
                        </a:rPr>
                        <a:t>98% of all registered cases' first event heard within 30 days (excluding agreed extensions)</a:t>
                      </a:r>
                      <a:endParaRPr lang="en-ZA" sz="1400" dirty="0">
                        <a:effectLst/>
                        <a:latin typeface="Arial Narrow" panose="020B0606020202030204" pitchFamily="34" charset="0"/>
                        <a:ea typeface="Times New Roman" panose="02020603050405020304" pitchFamily="18" charset="0"/>
                      </a:endParaRPr>
                    </a:p>
                  </a:txBody>
                  <a:tcPr marL="68584" marR="68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85000"/>
                      </a:schemeClr>
                    </a:solidFill>
                  </a:tcPr>
                </a:tc>
                <a:tc>
                  <a:txBody>
                    <a:bodyPr/>
                    <a:lstStyle/>
                    <a:p>
                      <a:pPr algn="just"/>
                      <a:r>
                        <a:rPr lang="en-ZA" sz="1400" dirty="0" smtClean="0">
                          <a:latin typeface="Arial Narrow" panose="020B0606020202030204" pitchFamily="34" charset="0"/>
                        </a:rPr>
                        <a:t>88% (136 857 / 155 351) of all registered cases' first event  heard within 30 days (excluding agreed extensions)</a:t>
                      </a:r>
                      <a:endParaRPr lang="en-US" sz="1400" dirty="0">
                        <a:latin typeface="Arial Narrow" panose="020B0606020202030204" pitchFamily="34" charset="0"/>
                      </a:endParaRPr>
                    </a:p>
                  </a:txBody>
                  <a:tcPr marL="68584" marR="68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85000"/>
                      </a:schemeClr>
                    </a:solidFill>
                  </a:tcPr>
                </a:tc>
                <a:tc>
                  <a:txBody>
                    <a:bodyPr/>
                    <a:lstStyle/>
                    <a:p>
                      <a:pPr algn="just"/>
                      <a:r>
                        <a:rPr lang="en-ZA" sz="1400" dirty="0" smtClean="0">
                          <a:latin typeface="Arial Narrow" panose="020B0606020202030204" pitchFamily="34" charset="0"/>
                        </a:rPr>
                        <a:t>The Case Management System (CMS) has limited capability to extract and populate the number of conciliations sat down to be heard at first event within 30 days. </a:t>
                      </a:r>
                      <a:endParaRPr lang="en-US" sz="1400" dirty="0">
                        <a:latin typeface="Arial Narrow" panose="020B0606020202030204" pitchFamily="34" charset="0"/>
                      </a:endParaRPr>
                    </a:p>
                  </a:txBody>
                  <a:tcPr marL="68584" marR="68584"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85000"/>
                      </a:schemeClr>
                    </a:solidFill>
                  </a:tcPr>
                </a:tc>
                <a:tc>
                  <a:txBody>
                    <a:bodyPr/>
                    <a:lstStyle/>
                    <a:p>
                      <a:pPr algn="just"/>
                      <a:r>
                        <a:rPr lang="en-ZA" sz="1400" dirty="0" smtClean="0">
                          <a:latin typeface="Arial Narrow" panose="020B0606020202030204" pitchFamily="34" charset="0"/>
                        </a:rPr>
                        <a:t>The technical indicator has been amended to reflect “all” cases activated for conciliation (concilable cases) at first event within 30 days of the date of receipt of the referral (This excludes agreed extensions). A data string introducing statistics in respect of the number of concilable cases has been developed on the CMS to improve the efficiency and accuracy of measurement if this target and has resulted in significant improvement but has not met the threshold of 98%.</a:t>
                      </a:r>
                    </a:p>
                    <a:p>
                      <a:pPr algn="just"/>
                      <a:endParaRPr lang="en-US" sz="1400" dirty="0">
                        <a:latin typeface="Arial Narrow" panose="020B0606020202030204" pitchFamily="34" charset="0"/>
                      </a:endParaRPr>
                    </a:p>
                  </a:txBody>
                  <a:tcPr marL="7621" marR="7621" marT="7621"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1"/>
                  </a:ext>
                </a:extLst>
              </a:tr>
            </a:tbl>
          </a:graphicData>
        </a:graphic>
      </p:graphicFrame>
      <p:sp>
        <p:nvSpPr>
          <p:cNvPr id="15383" name="Slide Number Placeholder 3"/>
          <p:cNvSpPr>
            <a:spLocks noGrp="1"/>
          </p:cNvSpPr>
          <p:nvPr>
            <p:ph type="sldNum" sz="quarter" idx="12"/>
          </p:nvPr>
        </p:nvSpPr>
        <p:spPr bwMode="auto">
          <a:xfrm>
            <a:off x="6940550" y="64230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600" b="1" dirty="0">
                <a:solidFill>
                  <a:srgbClr val="FFFFFF"/>
                </a:solidFill>
                <a:latin typeface="Arial Narrow" panose="020B0606020202030204" pitchFamily="34" charset="0"/>
              </a:rPr>
              <a:t>8</a:t>
            </a:r>
            <a:endParaRPr lang="en-US" altLang="en-US" sz="1600" b="1" dirty="0" smtClean="0">
              <a:solidFill>
                <a:srgbClr val="FFFFFF"/>
              </a:solidFill>
              <a:latin typeface="Arial Narrow" panose="020B0606020202030204" pitchFamily="34" charset="0"/>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xmlns="" id="{20293EAD-5AF6-45E5-9925-0812957E091D}"/>
              </a:ext>
            </a:extLst>
          </p:cNvPr>
          <p:cNvGraphicFramePr>
            <a:graphicFrameLocks noChangeAspect="1"/>
          </p:cNvGraphicFramePr>
          <p:nvPr>
            <p:extLst/>
          </p:nvPr>
        </p:nvGraphicFramePr>
        <p:xfrm>
          <a:off x="1191" y="858441"/>
          <a:ext cx="1191" cy="1191"/>
        </p:xfrm>
        <a:graphic>
          <a:graphicData uri="http://schemas.openxmlformats.org/presentationml/2006/ole">
            <p:oleObj spid="_x0000_s51219" name="think-cell Slide" r:id="rId4" imgW="360" imgH="360" progId="">
              <p:embed/>
            </p:oleObj>
          </a:graphicData>
        </a:graphic>
      </p:graphicFrame>
      <p:grpSp>
        <p:nvGrpSpPr>
          <p:cNvPr id="6" name="Group 5">
            <a:extLst>
              <a:ext uri="{FF2B5EF4-FFF2-40B4-BE49-F238E27FC236}">
                <a16:creationId xmlns:a16="http://schemas.microsoft.com/office/drawing/2014/main" xmlns="" id="{1375B007-546E-4B20-98F1-0344ADA217F3}"/>
              </a:ext>
            </a:extLst>
          </p:cNvPr>
          <p:cNvGrpSpPr/>
          <p:nvPr/>
        </p:nvGrpSpPr>
        <p:grpSpPr>
          <a:xfrm>
            <a:off x="405518" y="1447137"/>
            <a:ext cx="8253452" cy="4874149"/>
            <a:chOff x="-52604" y="1564441"/>
            <a:chExt cx="9414431" cy="4922601"/>
          </a:xfrm>
        </p:grpSpPr>
        <p:grpSp>
          <p:nvGrpSpPr>
            <p:cNvPr id="7" name="Group 6">
              <a:extLst>
                <a:ext uri="{FF2B5EF4-FFF2-40B4-BE49-F238E27FC236}">
                  <a16:creationId xmlns:a16="http://schemas.microsoft.com/office/drawing/2014/main" xmlns="" id="{4A6E208F-1807-4364-A78F-5F93C17BD9DE}"/>
                </a:ext>
              </a:extLst>
            </p:cNvPr>
            <p:cNvGrpSpPr/>
            <p:nvPr/>
          </p:nvGrpSpPr>
          <p:grpSpPr>
            <a:xfrm>
              <a:off x="2965919" y="2839741"/>
              <a:ext cx="3115790" cy="3064314"/>
              <a:chOff x="2787370" y="2311543"/>
              <a:chExt cx="3427369" cy="3370745"/>
            </a:xfrm>
          </p:grpSpPr>
          <p:sp>
            <p:nvSpPr>
              <p:cNvPr id="78" name="Freeform 52">
                <a:extLst>
                  <a:ext uri="{FF2B5EF4-FFF2-40B4-BE49-F238E27FC236}">
                    <a16:creationId xmlns:a16="http://schemas.microsoft.com/office/drawing/2014/main" xmlns="" id="{EFA833AB-6881-49CE-808D-4643D5341169}"/>
                  </a:ext>
                </a:extLst>
              </p:cNvPr>
              <p:cNvSpPr>
                <a:spLocks/>
              </p:cNvSpPr>
              <p:nvPr/>
            </p:nvSpPr>
            <p:spPr bwMode="auto">
              <a:xfrm>
                <a:off x="3276995" y="3360737"/>
                <a:ext cx="1247708" cy="2321551"/>
              </a:xfrm>
              <a:custGeom>
                <a:avLst/>
                <a:gdLst>
                  <a:gd name="T0" fmla="*/ 792 w 792"/>
                  <a:gd name="T1" fmla="*/ 1302 h 1474"/>
                  <a:gd name="T2" fmla="*/ 149 w 792"/>
                  <a:gd name="T3" fmla="*/ 1185 h 1474"/>
                  <a:gd name="T4" fmla="*/ 29 w 792"/>
                  <a:gd name="T5" fmla="*/ 717 h 1474"/>
                  <a:gd name="T6" fmla="*/ 179 w 792"/>
                  <a:gd name="T7" fmla="*/ 73 h 1474"/>
                  <a:gd name="T8" fmla="*/ 608 w 792"/>
                  <a:gd name="T9" fmla="*/ 33 h 1474"/>
                  <a:gd name="T10" fmla="*/ 239 w 792"/>
                  <a:gd name="T11" fmla="*/ 966 h 1474"/>
                  <a:gd name="T12" fmla="*/ 758 w 792"/>
                  <a:gd name="T13" fmla="*/ 1290 h 1474"/>
                  <a:gd name="T14" fmla="*/ 792 w 792"/>
                  <a:gd name="T15" fmla="*/ 1302 h 14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92" h="1474">
                    <a:moveTo>
                      <a:pt x="792" y="1302"/>
                    </a:moveTo>
                    <a:cubicBezTo>
                      <a:pt x="792" y="1302"/>
                      <a:pt x="365" y="1459"/>
                      <a:pt x="149" y="1185"/>
                    </a:cubicBezTo>
                    <a:cubicBezTo>
                      <a:pt x="52" y="1062"/>
                      <a:pt x="54" y="905"/>
                      <a:pt x="29" y="717"/>
                    </a:cubicBezTo>
                    <a:cubicBezTo>
                      <a:pt x="0" y="495"/>
                      <a:pt x="95" y="219"/>
                      <a:pt x="179" y="73"/>
                    </a:cubicBezTo>
                    <a:cubicBezTo>
                      <a:pt x="179" y="73"/>
                      <a:pt x="352" y="0"/>
                      <a:pt x="608" y="33"/>
                    </a:cubicBezTo>
                    <a:cubicBezTo>
                      <a:pt x="608" y="33"/>
                      <a:pt x="216" y="534"/>
                      <a:pt x="239" y="966"/>
                    </a:cubicBezTo>
                    <a:cubicBezTo>
                      <a:pt x="239" y="966"/>
                      <a:pt x="232" y="1474"/>
                      <a:pt x="758" y="1290"/>
                    </a:cubicBezTo>
                    <a:lnTo>
                      <a:pt x="792" y="1302"/>
                    </a:lnTo>
                    <a:close/>
                  </a:path>
                </a:pathLst>
              </a:custGeom>
              <a:solidFill>
                <a:schemeClr val="accent6">
                  <a:lumMod val="50000"/>
                </a:schemeClr>
              </a:solidFill>
              <a:ln>
                <a:noFill/>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grpSp>
            <p:nvGrpSpPr>
              <p:cNvPr id="79" name="Group 78">
                <a:extLst>
                  <a:ext uri="{FF2B5EF4-FFF2-40B4-BE49-F238E27FC236}">
                    <a16:creationId xmlns:a16="http://schemas.microsoft.com/office/drawing/2014/main" xmlns="" id="{C9F89B1E-6D14-4451-A005-AC2C18A8D8F9}"/>
                  </a:ext>
                </a:extLst>
              </p:cNvPr>
              <p:cNvGrpSpPr/>
              <p:nvPr/>
            </p:nvGrpSpPr>
            <p:grpSpPr>
              <a:xfrm>
                <a:off x="2983887" y="2566680"/>
                <a:ext cx="2930416" cy="3007025"/>
                <a:chOff x="2983887" y="2297131"/>
                <a:chExt cx="2930416" cy="3007025"/>
              </a:xfrm>
            </p:grpSpPr>
            <p:sp>
              <p:nvSpPr>
                <p:cNvPr id="94" name="Freeform 45">
                  <a:extLst>
                    <a:ext uri="{FF2B5EF4-FFF2-40B4-BE49-F238E27FC236}">
                      <a16:creationId xmlns:a16="http://schemas.microsoft.com/office/drawing/2014/main" xmlns="" id="{ECC367B5-2289-456C-AA07-98418C7ACF04}"/>
                    </a:ext>
                  </a:extLst>
                </p:cNvPr>
                <p:cNvSpPr>
                  <a:spLocks/>
                </p:cNvSpPr>
                <p:nvPr/>
              </p:nvSpPr>
              <p:spPr bwMode="auto">
                <a:xfrm>
                  <a:off x="2983887" y="3338331"/>
                  <a:ext cx="408354" cy="836025"/>
                </a:xfrm>
                <a:custGeom>
                  <a:avLst/>
                  <a:gdLst>
                    <a:gd name="T0" fmla="*/ 215 w 259"/>
                    <a:gd name="T1" fmla="*/ 0 h 531"/>
                    <a:gd name="T2" fmla="*/ 218 w 259"/>
                    <a:gd name="T3" fmla="*/ 531 h 531"/>
                    <a:gd name="T4" fmla="*/ 259 w 259"/>
                    <a:gd name="T5" fmla="*/ 199 h 531"/>
                    <a:gd name="T6" fmla="*/ 215 w 259"/>
                    <a:gd name="T7" fmla="*/ 0 h 531"/>
                  </a:gdLst>
                  <a:ahLst/>
                  <a:cxnLst>
                    <a:cxn ang="0">
                      <a:pos x="T0" y="T1"/>
                    </a:cxn>
                    <a:cxn ang="0">
                      <a:pos x="T2" y="T3"/>
                    </a:cxn>
                    <a:cxn ang="0">
                      <a:pos x="T4" y="T5"/>
                    </a:cxn>
                    <a:cxn ang="0">
                      <a:pos x="T6" y="T7"/>
                    </a:cxn>
                  </a:cxnLst>
                  <a:rect l="0" t="0" r="r" b="b"/>
                  <a:pathLst>
                    <a:path w="259" h="531">
                      <a:moveTo>
                        <a:pt x="215" y="0"/>
                      </a:moveTo>
                      <a:cubicBezTo>
                        <a:pt x="106" y="87"/>
                        <a:pt x="0" y="257"/>
                        <a:pt x="218" y="531"/>
                      </a:cubicBezTo>
                      <a:cubicBezTo>
                        <a:pt x="202" y="384"/>
                        <a:pt x="259" y="199"/>
                        <a:pt x="259" y="199"/>
                      </a:cubicBezTo>
                      <a:cubicBezTo>
                        <a:pt x="207" y="139"/>
                        <a:pt x="215" y="0"/>
                        <a:pt x="215" y="0"/>
                      </a:cubicBezTo>
                      <a:close/>
                    </a:path>
                  </a:pathLst>
                </a:custGeom>
                <a:solidFill>
                  <a:srgbClr val="AFABAB"/>
                </a:solidFill>
                <a:ln>
                  <a:noFill/>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95" name="Freeform 46">
                  <a:extLst>
                    <a:ext uri="{FF2B5EF4-FFF2-40B4-BE49-F238E27FC236}">
                      <a16:creationId xmlns:a16="http://schemas.microsoft.com/office/drawing/2014/main" xmlns="" id="{EE146F86-6BB7-47B8-BC39-5F71320B6A36}"/>
                    </a:ext>
                  </a:extLst>
                </p:cNvPr>
                <p:cNvSpPr>
                  <a:spLocks/>
                </p:cNvSpPr>
                <p:nvPr/>
              </p:nvSpPr>
              <p:spPr bwMode="auto">
                <a:xfrm>
                  <a:off x="3699337" y="4878482"/>
                  <a:ext cx="774739" cy="425674"/>
                </a:xfrm>
                <a:custGeom>
                  <a:avLst/>
                  <a:gdLst>
                    <a:gd name="T0" fmla="*/ 0 w 492"/>
                    <a:gd name="T1" fmla="*/ 0 h 270"/>
                    <a:gd name="T2" fmla="*/ 492 w 492"/>
                    <a:gd name="T3" fmla="*/ 155 h 270"/>
                    <a:gd name="T4" fmla="*/ 208 w 492"/>
                    <a:gd name="T5" fmla="*/ 11 h 270"/>
                    <a:gd name="T6" fmla="*/ 0 w 492"/>
                    <a:gd name="T7" fmla="*/ 0 h 270"/>
                  </a:gdLst>
                  <a:ahLst/>
                  <a:cxnLst>
                    <a:cxn ang="0">
                      <a:pos x="T0" y="T1"/>
                    </a:cxn>
                    <a:cxn ang="0">
                      <a:pos x="T2" y="T3"/>
                    </a:cxn>
                    <a:cxn ang="0">
                      <a:pos x="T4" y="T5"/>
                    </a:cxn>
                    <a:cxn ang="0">
                      <a:pos x="T6" y="T7"/>
                    </a:cxn>
                  </a:cxnLst>
                  <a:rect l="0" t="0" r="r" b="b"/>
                  <a:pathLst>
                    <a:path w="492" h="270">
                      <a:moveTo>
                        <a:pt x="0" y="0"/>
                      </a:moveTo>
                      <a:cubicBezTo>
                        <a:pt x="47" y="132"/>
                        <a:pt x="161" y="270"/>
                        <a:pt x="492" y="155"/>
                      </a:cubicBezTo>
                      <a:cubicBezTo>
                        <a:pt x="362" y="106"/>
                        <a:pt x="208" y="11"/>
                        <a:pt x="208" y="11"/>
                      </a:cubicBezTo>
                      <a:cubicBezTo>
                        <a:pt x="134" y="40"/>
                        <a:pt x="1" y="0"/>
                        <a:pt x="0" y="0"/>
                      </a:cubicBezTo>
                      <a:close/>
                    </a:path>
                  </a:pathLst>
                </a:custGeom>
                <a:solidFill>
                  <a:schemeClr val="accent3">
                    <a:lumMod val="75000"/>
                  </a:schemeClr>
                </a:solidFill>
                <a:ln>
                  <a:noFill/>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96" name="Freeform 47">
                  <a:extLst>
                    <a:ext uri="{FF2B5EF4-FFF2-40B4-BE49-F238E27FC236}">
                      <a16:creationId xmlns:a16="http://schemas.microsoft.com/office/drawing/2014/main" xmlns="" id="{C3E5CC43-596A-4095-9E0B-E8F2DB8A8F6E}"/>
                    </a:ext>
                  </a:extLst>
                </p:cNvPr>
                <p:cNvSpPr>
                  <a:spLocks/>
                </p:cNvSpPr>
                <p:nvPr/>
              </p:nvSpPr>
              <p:spPr bwMode="auto">
                <a:xfrm>
                  <a:off x="3869206" y="2297131"/>
                  <a:ext cx="798720" cy="645505"/>
                </a:xfrm>
                <a:custGeom>
                  <a:avLst/>
                  <a:gdLst>
                    <a:gd name="T0" fmla="*/ 507 w 507"/>
                    <a:gd name="T1" fmla="*/ 133 h 410"/>
                    <a:gd name="T2" fmla="*/ 0 w 507"/>
                    <a:gd name="T3" fmla="*/ 304 h 410"/>
                    <a:gd name="T4" fmla="*/ 328 w 507"/>
                    <a:gd name="T5" fmla="*/ 239 h 410"/>
                    <a:gd name="T6" fmla="*/ 507 w 507"/>
                    <a:gd name="T7" fmla="*/ 133 h 410"/>
                  </a:gdLst>
                  <a:ahLst/>
                  <a:cxnLst>
                    <a:cxn ang="0">
                      <a:pos x="T0" y="T1"/>
                    </a:cxn>
                    <a:cxn ang="0">
                      <a:pos x="T2" y="T3"/>
                    </a:cxn>
                    <a:cxn ang="0">
                      <a:pos x="T4" y="T5"/>
                    </a:cxn>
                    <a:cxn ang="0">
                      <a:pos x="T6" y="T7"/>
                    </a:cxn>
                  </a:cxnLst>
                  <a:rect l="0" t="0" r="r" b="b"/>
                  <a:pathLst>
                    <a:path w="507" h="410">
                      <a:moveTo>
                        <a:pt x="507" y="133"/>
                      </a:moveTo>
                      <a:cubicBezTo>
                        <a:pt x="384" y="53"/>
                        <a:pt x="200" y="0"/>
                        <a:pt x="0" y="304"/>
                      </a:cubicBezTo>
                      <a:cubicBezTo>
                        <a:pt x="238" y="410"/>
                        <a:pt x="328" y="239"/>
                        <a:pt x="328" y="239"/>
                      </a:cubicBezTo>
                      <a:cubicBezTo>
                        <a:pt x="369" y="171"/>
                        <a:pt x="507" y="133"/>
                        <a:pt x="507" y="133"/>
                      </a:cubicBezTo>
                      <a:close/>
                    </a:path>
                  </a:pathLst>
                </a:custGeom>
                <a:solidFill>
                  <a:srgbClr val="252323"/>
                </a:solidFill>
                <a:ln>
                  <a:noFill/>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97" name="Freeform 48">
                  <a:extLst>
                    <a:ext uri="{FF2B5EF4-FFF2-40B4-BE49-F238E27FC236}">
                      <a16:creationId xmlns:a16="http://schemas.microsoft.com/office/drawing/2014/main" xmlns="" id="{B30107C2-76EC-47E1-9422-26E584FF9DA1}"/>
                    </a:ext>
                  </a:extLst>
                </p:cNvPr>
                <p:cNvSpPr>
                  <a:spLocks/>
                </p:cNvSpPr>
                <p:nvPr/>
              </p:nvSpPr>
              <p:spPr bwMode="auto">
                <a:xfrm>
                  <a:off x="5374051" y="2868692"/>
                  <a:ext cx="540252" cy="648835"/>
                </a:xfrm>
                <a:custGeom>
                  <a:avLst/>
                  <a:gdLst>
                    <a:gd name="T0" fmla="*/ 309 w 343"/>
                    <a:gd name="T1" fmla="*/ 412 h 412"/>
                    <a:gd name="T2" fmla="*/ 0 w 343"/>
                    <a:gd name="T3" fmla="*/ 0 h 412"/>
                    <a:gd name="T4" fmla="*/ 159 w 343"/>
                    <a:gd name="T5" fmla="*/ 289 h 412"/>
                    <a:gd name="T6" fmla="*/ 309 w 343"/>
                    <a:gd name="T7" fmla="*/ 412 h 412"/>
                  </a:gdLst>
                  <a:ahLst/>
                  <a:cxnLst>
                    <a:cxn ang="0">
                      <a:pos x="T0" y="T1"/>
                    </a:cxn>
                    <a:cxn ang="0">
                      <a:pos x="T2" y="T3"/>
                    </a:cxn>
                    <a:cxn ang="0">
                      <a:pos x="T4" y="T5"/>
                    </a:cxn>
                    <a:cxn ang="0">
                      <a:pos x="T6" y="T7"/>
                    </a:cxn>
                  </a:cxnLst>
                  <a:rect l="0" t="0" r="r" b="b"/>
                  <a:pathLst>
                    <a:path w="343" h="412">
                      <a:moveTo>
                        <a:pt x="309" y="412"/>
                      </a:moveTo>
                      <a:cubicBezTo>
                        <a:pt x="343" y="306"/>
                        <a:pt x="336" y="98"/>
                        <a:pt x="0" y="0"/>
                      </a:cubicBezTo>
                      <a:cubicBezTo>
                        <a:pt x="46" y="153"/>
                        <a:pt x="56" y="215"/>
                        <a:pt x="159" y="289"/>
                      </a:cubicBezTo>
                      <a:cubicBezTo>
                        <a:pt x="237" y="308"/>
                        <a:pt x="309" y="411"/>
                        <a:pt x="309" y="412"/>
                      </a:cubicBezTo>
                      <a:close/>
                    </a:path>
                  </a:pathLst>
                </a:custGeom>
                <a:solidFill>
                  <a:srgbClr val="767171"/>
                </a:solidFill>
                <a:ln>
                  <a:noFill/>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98" name="Freeform 49">
                  <a:extLst>
                    <a:ext uri="{FF2B5EF4-FFF2-40B4-BE49-F238E27FC236}">
                      <a16:creationId xmlns:a16="http://schemas.microsoft.com/office/drawing/2014/main" xmlns="" id="{FA4D9960-335E-4D4A-AC36-B78CF2E8D5D3}"/>
                    </a:ext>
                  </a:extLst>
                </p:cNvPr>
                <p:cNvSpPr>
                  <a:spLocks/>
                </p:cNvSpPr>
                <p:nvPr/>
              </p:nvSpPr>
              <p:spPr bwMode="auto">
                <a:xfrm>
                  <a:off x="5271463" y="4355550"/>
                  <a:ext cx="482296" cy="634845"/>
                </a:xfrm>
                <a:custGeom>
                  <a:avLst/>
                  <a:gdLst>
                    <a:gd name="T0" fmla="*/ 0 w 306"/>
                    <a:gd name="T1" fmla="*/ 403 h 403"/>
                    <a:gd name="T2" fmla="*/ 294 w 306"/>
                    <a:gd name="T3" fmla="*/ 0 h 403"/>
                    <a:gd name="T4" fmla="*/ 78 w 306"/>
                    <a:gd name="T5" fmla="*/ 219 h 403"/>
                    <a:gd name="T6" fmla="*/ 0 w 306"/>
                    <a:gd name="T7" fmla="*/ 403 h 403"/>
                  </a:gdLst>
                  <a:ahLst/>
                  <a:cxnLst>
                    <a:cxn ang="0">
                      <a:pos x="T0" y="T1"/>
                    </a:cxn>
                    <a:cxn ang="0">
                      <a:pos x="T2" y="T3"/>
                    </a:cxn>
                    <a:cxn ang="0">
                      <a:pos x="T4" y="T5"/>
                    </a:cxn>
                    <a:cxn ang="0">
                      <a:pos x="T6" y="T7"/>
                    </a:cxn>
                  </a:cxnLst>
                  <a:rect l="0" t="0" r="r" b="b"/>
                  <a:pathLst>
                    <a:path w="306" h="403">
                      <a:moveTo>
                        <a:pt x="0" y="403"/>
                      </a:moveTo>
                      <a:cubicBezTo>
                        <a:pt x="140" y="398"/>
                        <a:pt x="306" y="350"/>
                        <a:pt x="294" y="0"/>
                      </a:cubicBezTo>
                      <a:cubicBezTo>
                        <a:pt x="228" y="64"/>
                        <a:pt x="78" y="219"/>
                        <a:pt x="78" y="219"/>
                      </a:cubicBezTo>
                      <a:cubicBezTo>
                        <a:pt x="84" y="298"/>
                        <a:pt x="0" y="403"/>
                        <a:pt x="0" y="403"/>
                      </a:cubicBez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grpSp>
          <p:sp>
            <p:nvSpPr>
              <p:cNvPr id="80" name="Freeform 51">
                <a:extLst>
                  <a:ext uri="{FF2B5EF4-FFF2-40B4-BE49-F238E27FC236}">
                    <a16:creationId xmlns:a16="http://schemas.microsoft.com/office/drawing/2014/main" xmlns="" id="{5B8500DE-396E-43C0-B0F1-696A1A9AD703}"/>
                  </a:ext>
                </a:extLst>
              </p:cNvPr>
              <p:cNvSpPr>
                <a:spLocks/>
              </p:cNvSpPr>
              <p:nvPr/>
            </p:nvSpPr>
            <p:spPr bwMode="auto">
              <a:xfrm>
                <a:off x="2787370" y="2925737"/>
                <a:ext cx="2348863" cy="1576789"/>
              </a:xfrm>
              <a:custGeom>
                <a:avLst/>
                <a:gdLst>
                  <a:gd name="T0" fmla="*/ 341 w 1491"/>
                  <a:gd name="T1" fmla="*/ 1001 h 1001"/>
                  <a:gd name="T2" fmla="*/ 235 w 1491"/>
                  <a:gd name="T3" fmla="*/ 356 h 1001"/>
                  <a:gd name="T4" fmla="*/ 665 w 1491"/>
                  <a:gd name="T5" fmla="*/ 80 h 1001"/>
                  <a:gd name="T6" fmla="*/ 1324 w 1491"/>
                  <a:gd name="T7" fmla="*/ 30 h 1001"/>
                  <a:gd name="T8" fmla="*/ 1491 w 1491"/>
                  <a:gd name="T9" fmla="*/ 412 h 1001"/>
                  <a:gd name="T10" fmla="*/ 473 w 1491"/>
                  <a:gd name="T11" fmla="*/ 360 h 1001"/>
                  <a:gd name="T12" fmla="*/ 347 w 1491"/>
                  <a:gd name="T13" fmla="*/ 966 h 1001"/>
                  <a:gd name="T14" fmla="*/ 341 w 1491"/>
                  <a:gd name="T15" fmla="*/ 1001 h 10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91" h="1001">
                    <a:moveTo>
                      <a:pt x="341" y="1001"/>
                    </a:moveTo>
                    <a:cubicBezTo>
                      <a:pt x="341" y="1001"/>
                      <a:pt x="48" y="651"/>
                      <a:pt x="235" y="356"/>
                    </a:cubicBezTo>
                    <a:cubicBezTo>
                      <a:pt x="319" y="225"/>
                      <a:pt x="482" y="135"/>
                      <a:pt x="665" y="80"/>
                    </a:cubicBezTo>
                    <a:cubicBezTo>
                      <a:pt x="891" y="13"/>
                      <a:pt x="1158" y="0"/>
                      <a:pt x="1324" y="30"/>
                    </a:cubicBezTo>
                    <a:cubicBezTo>
                      <a:pt x="1324" y="30"/>
                      <a:pt x="1462" y="194"/>
                      <a:pt x="1491" y="412"/>
                    </a:cubicBezTo>
                    <a:cubicBezTo>
                      <a:pt x="1491" y="412"/>
                      <a:pt x="847" y="221"/>
                      <a:pt x="473" y="360"/>
                    </a:cubicBezTo>
                    <a:cubicBezTo>
                      <a:pt x="473" y="360"/>
                      <a:pt x="0" y="531"/>
                      <a:pt x="347" y="966"/>
                    </a:cubicBezTo>
                    <a:lnTo>
                      <a:pt x="341" y="1001"/>
                    </a:lnTo>
                    <a:close/>
                  </a:path>
                </a:pathLst>
              </a:custGeom>
              <a:solidFill>
                <a:schemeClr val="accent6">
                  <a:lumMod val="20000"/>
                  <a:lumOff val="80000"/>
                </a:schemeClr>
              </a:solidFill>
              <a:ln>
                <a:noFill/>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grpSp>
            <p:nvGrpSpPr>
              <p:cNvPr id="81" name="Group 80">
                <a:extLst>
                  <a:ext uri="{FF2B5EF4-FFF2-40B4-BE49-F238E27FC236}">
                    <a16:creationId xmlns:a16="http://schemas.microsoft.com/office/drawing/2014/main" xmlns="" id="{7C3CE17A-7565-487E-9E03-AC672D3CD25B}"/>
                  </a:ext>
                </a:extLst>
              </p:cNvPr>
              <p:cNvGrpSpPr/>
              <p:nvPr/>
            </p:nvGrpSpPr>
            <p:grpSpPr>
              <a:xfrm>
                <a:off x="3636052" y="2311543"/>
                <a:ext cx="2578687" cy="3225522"/>
                <a:chOff x="3636052" y="2311543"/>
                <a:chExt cx="2578687" cy="3225522"/>
              </a:xfrm>
            </p:grpSpPr>
            <p:sp>
              <p:nvSpPr>
                <p:cNvPr id="82" name="Line 50">
                  <a:extLst>
                    <a:ext uri="{FF2B5EF4-FFF2-40B4-BE49-F238E27FC236}">
                      <a16:creationId xmlns:a16="http://schemas.microsoft.com/office/drawing/2014/main" xmlns="" id="{E9F056CC-93EA-438C-9D1C-479E4CA67D76}"/>
                    </a:ext>
                  </a:extLst>
                </p:cNvPr>
                <p:cNvSpPr>
                  <a:spLocks noChangeShapeType="1"/>
                </p:cNvSpPr>
                <p:nvPr/>
              </p:nvSpPr>
              <p:spPr bwMode="auto">
                <a:xfrm>
                  <a:off x="5033645" y="4497863"/>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83" name="Line 54">
                  <a:extLst>
                    <a:ext uri="{FF2B5EF4-FFF2-40B4-BE49-F238E27FC236}">
                      <a16:creationId xmlns:a16="http://schemas.microsoft.com/office/drawing/2014/main" xmlns="" id="{30510894-015C-4DD6-86B8-5B38662992A0}"/>
                    </a:ext>
                  </a:extLst>
                </p:cNvPr>
                <p:cNvSpPr>
                  <a:spLocks noChangeShapeType="1"/>
                </p:cNvSpPr>
                <p:nvPr/>
              </p:nvSpPr>
              <p:spPr bwMode="auto">
                <a:xfrm>
                  <a:off x="3953142" y="4113492"/>
                  <a:ext cx="0" cy="0"/>
                </a:xfrm>
                <a:prstGeom prst="line">
                  <a:avLst/>
                </a:prstGeom>
                <a:noFill/>
                <a:ln w="14288" cap="flat">
                  <a:solidFill>
                    <a:srgbClr val="ED1C24"/>
                  </a:solidFill>
                  <a:prstDash val="solid"/>
                  <a:miter lim="800000"/>
                  <a:headEnd/>
                  <a:tailEnd/>
                </a:ln>
                <a:extLst>
                  <a:ext uri="{909E8E84-426E-40DD-AFC4-6F175D3DCCD1}">
                    <a14:hiddenFill xmlns:a14="http://schemas.microsoft.com/office/drawing/2010/main" xmlns="">
                      <a:noFill/>
                    </a14:hiddenFill>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84" name="Freeform 56">
                  <a:extLst>
                    <a:ext uri="{FF2B5EF4-FFF2-40B4-BE49-F238E27FC236}">
                      <a16:creationId xmlns:a16="http://schemas.microsoft.com/office/drawing/2014/main" xmlns="" id="{76A91F27-5190-494F-83A4-56769F5E1939}"/>
                    </a:ext>
                  </a:extLst>
                </p:cNvPr>
                <p:cNvSpPr>
                  <a:spLocks/>
                </p:cNvSpPr>
                <p:nvPr/>
              </p:nvSpPr>
              <p:spPr bwMode="auto">
                <a:xfrm>
                  <a:off x="3636052" y="4208086"/>
                  <a:ext cx="2206972" cy="1328979"/>
                </a:xfrm>
                <a:custGeom>
                  <a:avLst/>
                  <a:gdLst>
                    <a:gd name="T0" fmla="*/ 1353 w 1401"/>
                    <a:gd name="T1" fmla="*/ 229 h 844"/>
                    <a:gd name="T2" fmla="*/ 1075 w 1401"/>
                    <a:gd name="T3" fmla="*/ 789 h 844"/>
                    <a:gd name="T4" fmla="*/ 551 w 1401"/>
                    <a:gd name="T5" fmla="*/ 761 h 844"/>
                    <a:gd name="T6" fmla="*/ 9 w 1401"/>
                    <a:gd name="T7" fmla="*/ 419 h 844"/>
                    <a:gd name="T8" fmla="*/ 88 w 1401"/>
                    <a:gd name="T9" fmla="*/ 0 h 844"/>
                    <a:gd name="T10" fmla="*/ 863 w 1401"/>
                    <a:gd name="T11" fmla="*/ 641 h 844"/>
                    <a:gd name="T12" fmla="*/ 1329 w 1401"/>
                    <a:gd name="T13" fmla="*/ 260 h 844"/>
                    <a:gd name="T14" fmla="*/ 1353 w 1401"/>
                    <a:gd name="T15" fmla="*/ 229 h 8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01" h="844">
                      <a:moveTo>
                        <a:pt x="1353" y="229"/>
                      </a:moveTo>
                      <a:cubicBezTo>
                        <a:pt x="1353" y="229"/>
                        <a:pt x="1401" y="664"/>
                        <a:pt x="1075" y="789"/>
                      </a:cubicBezTo>
                      <a:cubicBezTo>
                        <a:pt x="929" y="844"/>
                        <a:pt x="730" y="826"/>
                        <a:pt x="551" y="761"/>
                      </a:cubicBezTo>
                      <a:cubicBezTo>
                        <a:pt x="329" y="680"/>
                        <a:pt x="123" y="543"/>
                        <a:pt x="9" y="419"/>
                      </a:cubicBezTo>
                      <a:cubicBezTo>
                        <a:pt x="9" y="419"/>
                        <a:pt x="0" y="167"/>
                        <a:pt x="88" y="0"/>
                      </a:cubicBezTo>
                      <a:cubicBezTo>
                        <a:pt x="88" y="0"/>
                        <a:pt x="480" y="528"/>
                        <a:pt x="863" y="641"/>
                      </a:cubicBezTo>
                      <a:cubicBezTo>
                        <a:pt x="863" y="641"/>
                        <a:pt x="1347" y="817"/>
                        <a:pt x="1329" y="260"/>
                      </a:cubicBezTo>
                      <a:lnTo>
                        <a:pt x="1353" y="229"/>
                      </a:lnTo>
                      <a:close/>
                    </a:path>
                  </a:pathLst>
                </a:custGeom>
                <a:solidFill>
                  <a:schemeClr val="accent6">
                    <a:lumMod val="75000"/>
                  </a:schemeClr>
                </a:solidFill>
                <a:ln>
                  <a:noFill/>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85" name="Freeform 55">
                  <a:extLst>
                    <a:ext uri="{FF2B5EF4-FFF2-40B4-BE49-F238E27FC236}">
                      <a16:creationId xmlns:a16="http://schemas.microsoft.com/office/drawing/2014/main" xmlns="" id="{ACA0CFB0-1251-4700-B51F-8ECDF8B5947F}"/>
                    </a:ext>
                  </a:extLst>
                </p:cNvPr>
                <p:cNvSpPr>
                  <a:spLocks/>
                </p:cNvSpPr>
                <p:nvPr/>
              </p:nvSpPr>
              <p:spPr bwMode="auto">
                <a:xfrm>
                  <a:off x="4425446" y="3078287"/>
                  <a:ext cx="1789293" cy="2142355"/>
                </a:xfrm>
                <a:custGeom>
                  <a:avLst/>
                  <a:gdLst>
                    <a:gd name="T0" fmla="*/ 575 w 1136"/>
                    <a:gd name="T1" fmla="*/ 0 h 1360"/>
                    <a:gd name="T2" fmla="*/ 1047 w 1136"/>
                    <a:gd name="T3" fmla="*/ 496 h 1360"/>
                    <a:gd name="T4" fmla="*/ 847 w 1136"/>
                    <a:gd name="T5" fmla="*/ 962 h 1360"/>
                    <a:gd name="T6" fmla="*/ 368 w 1136"/>
                    <a:gd name="T7" fmla="*/ 1360 h 1360"/>
                    <a:gd name="T8" fmla="*/ 0 w 1136"/>
                    <a:gd name="T9" fmla="*/ 1149 h 1360"/>
                    <a:gd name="T10" fmla="*/ 833 w 1136"/>
                    <a:gd name="T11" fmla="*/ 612 h 1360"/>
                    <a:gd name="T12" fmla="*/ 602 w 1136"/>
                    <a:gd name="T13" fmla="*/ 43 h 1360"/>
                    <a:gd name="T14" fmla="*/ 575 w 1136"/>
                    <a:gd name="T15" fmla="*/ 0 h 13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36" h="1360">
                      <a:moveTo>
                        <a:pt x="575" y="0"/>
                      </a:moveTo>
                      <a:cubicBezTo>
                        <a:pt x="575" y="0"/>
                        <a:pt x="1043" y="109"/>
                        <a:pt x="1047" y="496"/>
                      </a:cubicBezTo>
                      <a:cubicBezTo>
                        <a:pt x="1049" y="651"/>
                        <a:pt x="965" y="812"/>
                        <a:pt x="847" y="962"/>
                      </a:cubicBezTo>
                      <a:cubicBezTo>
                        <a:pt x="702" y="1147"/>
                        <a:pt x="521" y="1290"/>
                        <a:pt x="368" y="1360"/>
                      </a:cubicBezTo>
                      <a:cubicBezTo>
                        <a:pt x="368" y="1360"/>
                        <a:pt x="118" y="1311"/>
                        <a:pt x="0" y="1149"/>
                      </a:cubicBezTo>
                      <a:cubicBezTo>
                        <a:pt x="0" y="1149"/>
                        <a:pt x="614" y="959"/>
                        <a:pt x="833" y="612"/>
                      </a:cubicBezTo>
                      <a:cubicBezTo>
                        <a:pt x="833" y="612"/>
                        <a:pt x="1136" y="198"/>
                        <a:pt x="602" y="43"/>
                      </a:cubicBezTo>
                      <a:lnTo>
                        <a:pt x="575" y="0"/>
                      </a:lnTo>
                      <a:close/>
                    </a:path>
                  </a:pathLst>
                </a:custGeom>
                <a:solidFill>
                  <a:schemeClr val="accent6">
                    <a:lumMod val="40000"/>
                    <a:lumOff val="60000"/>
                  </a:schemeClr>
                </a:solidFill>
                <a:ln>
                  <a:noFill/>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86" name="Freeform 53">
                  <a:extLst>
                    <a:ext uri="{FF2B5EF4-FFF2-40B4-BE49-F238E27FC236}">
                      <a16:creationId xmlns:a16="http://schemas.microsoft.com/office/drawing/2014/main" xmlns="" id="{4CC31F67-46F1-4F6A-BEB6-0964A91AFEC7}"/>
                    </a:ext>
                  </a:extLst>
                </p:cNvPr>
                <p:cNvSpPr>
                  <a:spLocks/>
                </p:cNvSpPr>
                <p:nvPr/>
              </p:nvSpPr>
              <p:spPr bwMode="auto">
                <a:xfrm>
                  <a:off x="3815914" y="2311543"/>
                  <a:ext cx="1925188" cy="2190985"/>
                </a:xfrm>
                <a:custGeom>
                  <a:avLst/>
                  <a:gdLst>
                    <a:gd name="T0" fmla="*/ 0 w 1222"/>
                    <a:gd name="T1" fmla="*/ 477 h 1391"/>
                    <a:gd name="T2" fmla="*/ 578 w 1222"/>
                    <a:gd name="T3" fmla="*/ 178 h 1391"/>
                    <a:gd name="T4" fmla="*/ 974 w 1222"/>
                    <a:gd name="T5" fmla="*/ 500 h 1391"/>
                    <a:gd name="T6" fmla="*/ 1222 w 1222"/>
                    <a:gd name="T7" fmla="*/ 1099 h 1391"/>
                    <a:gd name="T8" fmla="*/ 918 w 1222"/>
                    <a:gd name="T9" fmla="*/ 1391 h 1391"/>
                    <a:gd name="T10" fmla="*/ 648 w 1222"/>
                    <a:gd name="T11" fmla="*/ 405 h 1391"/>
                    <a:gd name="T12" fmla="*/ 37 w 1222"/>
                    <a:gd name="T13" fmla="*/ 466 h 1391"/>
                    <a:gd name="T14" fmla="*/ 0 w 1222"/>
                    <a:gd name="T15" fmla="*/ 477 h 13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2" h="1391">
                      <a:moveTo>
                        <a:pt x="0" y="477"/>
                      </a:moveTo>
                      <a:cubicBezTo>
                        <a:pt x="0" y="477"/>
                        <a:pt x="239" y="92"/>
                        <a:pt x="578" y="178"/>
                      </a:cubicBezTo>
                      <a:cubicBezTo>
                        <a:pt x="729" y="216"/>
                        <a:pt x="866" y="344"/>
                        <a:pt x="974" y="500"/>
                      </a:cubicBezTo>
                      <a:cubicBezTo>
                        <a:pt x="1109" y="694"/>
                        <a:pt x="1200" y="932"/>
                        <a:pt x="1222" y="1099"/>
                      </a:cubicBezTo>
                      <a:cubicBezTo>
                        <a:pt x="1222" y="1099"/>
                        <a:pt x="1133" y="1325"/>
                        <a:pt x="918" y="1391"/>
                      </a:cubicBezTo>
                      <a:cubicBezTo>
                        <a:pt x="918" y="1391"/>
                        <a:pt x="896" y="717"/>
                        <a:pt x="648" y="405"/>
                      </a:cubicBezTo>
                      <a:cubicBezTo>
                        <a:pt x="648" y="405"/>
                        <a:pt x="342" y="0"/>
                        <a:pt x="37" y="466"/>
                      </a:cubicBezTo>
                      <a:lnTo>
                        <a:pt x="0" y="477"/>
                      </a:lnTo>
                      <a:close/>
                    </a:path>
                  </a:pathLst>
                </a:custGeom>
                <a:solidFill>
                  <a:schemeClr val="accent6">
                    <a:lumMod val="60000"/>
                    <a:lumOff val="40000"/>
                  </a:schemeClr>
                </a:solidFill>
                <a:ln>
                  <a:noFill/>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88" name="TextBox 87">
                  <a:extLst>
                    <a:ext uri="{FF2B5EF4-FFF2-40B4-BE49-F238E27FC236}">
                      <a16:creationId xmlns:a16="http://schemas.microsoft.com/office/drawing/2014/main" xmlns="" id="{E08CF9EF-4F0E-41ED-A401-349D40E6B276}"/>
                    </a:ext>
                  </a:extLst>
                </p:cNvPr>
                <p:cNvSpPr txBox="1"/>
                <p:nvPr/>
              </p:nvSpPr>
              <p:spPr>
                <a:xfrm>
                  <a:off x="4025024" y="3892716"/>
                  <a:ext cx="1038598" cy="571669"/>
                </a:xfrm>
                <a:prstGeom prst="rect">
                  <a:avLst/>
                </a:prstGeom>
                <a:noFill/>
                <a:ln w="6350">
                  <a:noFill/>
                  <a:prstDash val="dash"/>
                </a:ln>
              </p:spPr>
              <p:txBody>
                <a:bodyPr wrap="square" lIns="0" tIns="0" rIns="0" bIns="0" rtlCol="0">
                  <a:spAutoFit/>
                </a:bodyPr>
                <a:lstStyle/>
                <a:p>
                  <a:pPr algn="ctr">
                    <a:defRPr/>
                  </a:pPr>
                  <a:r>
                    <a:rPr lang="en-US" sz="825" b="1" dirty="0" smtClean="0"/>
                    <a:t>2018/19 STRATEGIC PRIORITIES </a:t>
                  </a:r>
                  <a:endParaRPr lang="en-US" sz="825" b="1" dirty="0"/>
                </a:p>
              </p:txBody>
            </p:sp>
          </p:grpSp>
        </p:grpSp>
        <p:grpSp>
          <p:nvGrpSpPr>
            <p:cNvPr id="8" name="Group 7">
              <a:extLst>
                <a:ext uri="{FF2B5EF4-FFF2-40B4-BE49-F238E27FC236}">
                  <a16:creationId xmlns:a16="http://schemas.microsoft.com/office/drawing/2014/main" xmlns="" id="{7A734026-B757-4805-9B98-F9883F8805CB}"/>
                </a:ext>
              </a:extLst>
            </p:cNvPr>
            <p:cNvGrpSpPr/>
            <p:nvPr/>
          </p:nvGrpSpPr>
          <p:grpSpPr>
            <a:xfrm>
              <a:off x="2505489" y="3490912"/>
              <a:ext cx="539768" cy="539768"/>
              <a:chOff x="2456650" y="2890029"/>
              <a:chExt cx="593745" cy="593745"/>
            </a:xfrm>
          </p:grpSpPr>
          <p:sp>
            <p:nvSpPr>
              <p:cNvPr id="76" name="Oval 75">
                <a:extLst>
                  <a:ext uri="{FF2B5EF4-FFF2-40B4-BE49-F238E27FC236}">
                    <a16:creationId xmlns:a16="http://schemas.microsoft.com/office/drawing/2014/main" xmlns="" id="{B5B03219-6C93-497C-A24E-53F9673183C0}"/>
                  </a:ext>
                </a:extLst>
              </p:cNvPr>
              <p:cNvSpPr/>
              <p:nvPr/>
            </p:nvSpPr>
            <p:spPr>
              <a:xfrm>
                <a:off x="2456650" y="2890029"/>
                <a:ext cx="593745" cy="593745"/>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grpSp>
            <p:nvGrpSpPr>
              <p:cNvPr id="66" name="Group 65">
                <a:extLst>
                  <a:ext uri="{FF2B5EF4-FFF2-40B4-BE49-F238E27FC236}">
                    <a16:creationId xmlns:a16="http://schemas.microsoft.com/office/drawing/2014/main" xmlns="" id="{716EA149-3EA1-4B3C-B72C-75E3E3DE02A1}"/>
                  </a:ext>
                </a:extLst>
              </p:cNvPr>
              <p:cNvGrpSpPr>
                <a:grpSpLocks noChangeAspect="1"/>
              </p:cNvGrpSpPr>
              <p:nvPr/>
            </p:nvGrpSpPr>
            <p:grpSpPr>
              <a:xfrm>
                <a:off x="2590234" y="3043153"/>
                <a:ext cx="326574" cy="287496"/>
                <a:chOff x="1362075" y="1844675"/>
                <a:chExt cx="371475" cy="327025"/>
              </a:xfrm>
              <a:solidFill>
                <a:schemeClr val="bg1"/>
              </a:solidFill>
            </p:grpSpPr>
            <p:sp>
              <p:nvSpPr>
                <p:cNvPr id="67" name="Freeform 74">
                  <a:extLst>
                    <a:ext uri="{FF2B5EF4-FFF2-40B4-BE49-F238E27FC236}">
                      <a16:creationId xmlns:a16="http://schemas.microsoft.com/office/drawing/2014/main" xmlns="" id="{187656F8-F057-4F57-BD48-520CCFC7E1FD}"/>
                    </a:ext>
                  </a:extLst>
                </p:cNvPr>
                <p:cNvSpPr>
                  <a:spLocks noEditPoints="1"/>
                </p:cNvSpPr>
                <p:nvPr/>
              </p:nvSpPr>
              <p:spPr bwMode="auto">
                <a:xfrm>
                  <a:off x="1362075" y="1844675"/>
                  <a:ext cx="371475" cy="295275"/>
                </a:xfrm>
                <a:custGeom>
                  <a:avLst/>
                  <a:gdLst>
                    <a:gd name="T0" fmla="*/ 88 w 96"/>
                    <a:gd name="T1" fmla="*/ 76 h 76"/>
                    <a:gd name="T2" fmla="*/ 8 w 96"/>
                    <a:gd name="T3" fmla="*/ 76 h 76"/>
                    <a:gd name="T4" fmla="*/ 0 w 96"/>
                    <a:gd name="T5" fmla="*/ 68 h 76"/>
                    <a:gd name="T6" fmla="*/ 0 w 96"/>
                    <a:gd name="T7" fmla="*/ 8 h 76"/>
                    <a:gd name="T8" fmla="*/ 8 w 96"/>
                    <a:gd name="T9" fmla="*/ 0 h 76"/>
                    <a:gd name="T10" fmla="*/ 88 w 96"/>
                    <a:gd name="T11" fmla="*/ 0 h 76"/>
                    <a:gd name="T12" fmla="*/ 96 w 96"/>
                    <a:gd name="T13" fmla="*/ 8 h 76"/>
                    <a:gd name="T14" fmla="*/ 96 w 96"/>
                    <a:gd name="T15" fmla="*/ 68 h 76"/>
                    <a:gd name="T16" fmla="*/ 88 w 96"/>
                    <a:gd name="T17" fmla="*/ 76 h 76"/>
                    <a:gd name="T18" fmla="*/ 8 w 96"/>
                    <a:gd name="T19" fmla="*/ 4 h 76"/>
                    <a:gd name="T20" fmla="*/ 4 w 96"/>
                    <a:gd name="T21" fmla="*/ 8 h 76"/>
                    <a:gd name="T22" fmla="*/ 4 w 96"/>
                    <a:gd name="T23" fmla="*/ 68 h 76"/>
                    <a:gd name="T24" fmla="*/ 8 w 96"/>
                    <a:gd name="T25" fmla="*/ 72 h 76"/>
                    <a:gd name="T26" fmla="*/ 88 w 96"/>
                    <a:gd name="T27" fmla="*/ 72 h 76"/>
                    <a:gd name="T28" fmla="*/ 92 w 96"/>
                    <a:gd name="T29" fmla="*/ 68 h 76"/>
                    <a:gd name="T30" fmla="*/ 92 w 96"/>
                    <a:gd name="T31" fmla="*/ 8 h 76"/>
                    <a:gd name="T32" fmla="*/ 88 w 96"/>
                    <a:gd name="T33" fmla="*/ 4 h 76"/>
                    <a:gd name="T34" fmla="*/ 8 w 96"/>
                    <a:gd name="T35" fmla="*/ 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6" h="76">
                      <a:moveTo>
                        <a:pt x="88" y="76"/>
                      </a:moveTo>
                      <a:cubicBezTo>
                        <a:pt x="8" y="76"/>
                        <a:pt x="8" y="76"/>
                        <a:pt x="8" y="76"/>
                      </a:cubicBezTo>
                      <a:cubicBezTo>
                        <a:pt x="4" y="76"/>
                        <a:pt x="0" y="72"/>
                        <a:pt x="0" y="68"/>
                      </a:cubicBezTo>
                      <a:cubicBezTo>
                        <a:pt x="0" y="8"/>
                        <a:pt x="0" y="8"/>
                        <a:pt x="0" y="8"/>
                      </a:cubicBezTo>
                      <a:cubicBezTo>
                        <a:pt x="0" y="4"/>
                        <a:pt x="4" y="0"/>
                        <a:pt x="8" y="0"/>
                      </a:cubicBezTo>
                      <a:cubicBezTo>
                        <a:pt x="88" y="0"/>
                        <a:pt x="88" y="0"/>
                        <a:pt x="88" y="0"/>
                      </a:cubicBezTo>
                      <a:cubicBezTo>
                        <a:pt x="92" y="0"/>
                        <a:pt x="96" y="4"/>
                        <a:pt x="96" y="8"/>
                      </a:cubicBezTo>
                      <a:cubicBezTo>
                        <a:pt x="96" y="68"/>
                        <a:pt x="96" y="68"/>
                        <a:pt x="96" y="68"/>
                      </a:cubicBezTo>
                      <a:cubicBezTo>
                        <a:pt x="96" y="72"/>
                        <a:pt x="92" y="76"/>
                        <a:pt x="88" y="76"/>
                      </a:cubicBezTo>
                      <a:close/>
                      <a:moveTo>
                        <a:pt x="8" y="4"/>
                      </a:moveTo>
                      <a:cubicBezTo>
                        <a:pt x="6" y="4"/>
                        <a:pt x="4" y="6"/>
                        <a:pt x="4" y="8"/>
                      </a:cubicBezTo>
                      <a:cubicBezTo>
                        <a:pt x="4" y="68"/>
                        <a:pt x="4" y="68"/>
                        <a:pt x="4" y="68"/>
                      </a:cubicBezTo>
                      <a:cubicBezTo>
                        <a:pt x="4" y="70"/>
                        <a:pt x="6" y="72"/>
                        <a:pt x="8" y="72"/>
                      </a:cubicBezTo>
                      <a:cubicBezTo>
                        <a:pt x="88" y="72"/>
                        <a:pt x="88" y="72"/>
                        <a:pt x="88" y="72"/>
                      </a:cubicBezTo>
                      <a:cubicBezTo>
                        <a:pt x="90" y="72"/>
                        <a:pt x="92" y="70"/>
                        <a:pt x="92" y="68"/>
                      </a:cubicBezTo>
                      <a:cubicBezTo>
                        <a:pt x="92" y="8"/>
                        <a:pt x="92" y="8"/>
                        <a:pt x="92" y="8"/>
                      </a:cubicBezTo>
                      <a:cubicBezTo>
                        <a:pt x="92" y="6"/>
                        <a:pt x="90" y="4"/>
                        <a:pt x="88" y="4"/>
                      </a:cubicBezTo>
                      <a:lnTo>
                        <a:pt x="8"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68" name="Freeform 75">
                  <a:extLst>
                    <a:ext uri="{FF2B5EF4-FFF2-40B4-BE49-F238E27FC236}">
                      <a16:creationId xmlns:a16="http://schemas.microsoft.com/office/drawing/2014/main" xmlns="" id="{4AD1E413-8013-4765-8F6A-65415F4EABB1}"/>
                    </a:ext>
                  </a:extLst>
                </p:cNvPr>
                <p:cNvSpPr>
                  <a:spLocks/>
                </p:cNvSpPr>
                <p:nvPr/>
              </p:nvSpPr>
              <p:spPr bwMode="auto">
                <a:xfrm>
                  <a:off x="1431925" y="2155825"/>
                  <a:ext cx="231775" cy="15875"/>
                </a:xfrm>
                <a:custGeom>
                  <a:avLst/>
                  <a:gdLst>
                    <a:gd name="T0" fmla="*/ 58 w 60"/>
                    <a:gd name="T1" fmla="*/ 4 h 4"/>
                    <a:gd name="T2" fmla="*/ 2 w 60"/>
                    <a:gd name="T3" fmla="*/ 4 h 4"/>
                    <a:gd name="T4" fmla="*/ 0 w 60"/>
                    <a:gd name="T5" fmla="*/ 2 h 4"/>
                    <a:gd name="T6" fmla="*/ 2 w 60"/>
                    <a:gd name="T7" fmla="*/ 0 h 4"/>
                    <a:gd name="T8" fmla="*/ 58 w 60"/>
                    <a:gd name="T9" fmla="*/ 0 h 4"/>
                    <a:gd name="T10" fmla="*/ 60 w 60"/>
                    <a:gd name="T11" fmla="*/ 2 h 4"/>
                    <a:gd name="T12" fmla="*/ 58 w 60"/>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0" h="4">
                      <a:moveTo>
                        <a:pt x="58" y="4"/>
                      </a:moveTo>
                      <a:cubicBezTo>
                        <a:pt x="2" y="4"/>
                        <a:pt x="2" y="4"/>
                        <a:pt x="2" y="4"/>
                      </a:cubicBezTo>
                      <a:cubicBezTo>
                        <a:pt x="1" y="4"/>
                        <a:pt x="0" y="3"/>
                        <a:pt x="0" y="2"/>
                      </a:cubicBezTo>
                      <a:cubicBezTo>
                        <a:pt x="0" y="1"/>
                        <a:pt x="1" y="0"/>
                        <a:pt x="2" y="0"/>
                      </a:cubicBezTo>
                      <a:cubicBezTo>
                        <a:pt x="58" y="0"/>
                        <a:pt x="58" y="0"/>
                        <a:pt x="58" y="0"/>
                      </a:cubicBezTo>
                      <a:cubicBezTo>
                        <a:pt x="59" y="0"/>
                        <a:pt x="60" y="1"/>
                        <a:pt x="60" y="2"/>
                      </a:cubicBezTo>
                      <a:cubicBezTo>
                        <a:pt x="60" y="3"/>
                        <a:pt x="59" y="4"/>
                        <a:pt x="5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69" name="Freeform 76">
                  <a:extLst>
                    <a:ext uri="{FF2B5EF4-FFF2-40B4-BE49-F238E27FC236}">
                      <a16:creationId xmlns:a16="http://schemas.microsoft.com/office/drawing/2014/main" xmlns="" id="{2570F488-710E-4603-B0EF-EF0CDB22CDBF}"/>
                    </a:ext>
                  </a:extLst>
                </p:cNvPr>
                <p:cNvSpPr>
                  <a:spLocks/>
                </p:cNvSpPr>
                <p:nvPr/>
              </p:nvSpPr>
              <p:spPr bwMode="auto">
                <a:xfrm>
                  <a:off x="1531938" y="2124075"/>
                  <a:ext cx="15875" cy="47625"/>
                </a:xfrm>
                <a:custGeom>
                  <a:avLst/>
                  <a:gdLst>
                    <a:gd name="T0" fmla="*/ 2 w 4"/>
                    <a:gd name="T1" fmla="*/ 12 h 12"/>
                    <a:gd name="T2" fmla="*/ 0 w 4"/>
                    <a:gd name="T3" fmla="*/ 10 h 12"/>
                    <a:gd name="T4" fmla="*/ 0 w 4"/>
                    <a:gd name="T5" fmla="*/ 2 h 12"/>
                    <a:gd name="T6" fmla="*/ 2 w 4"/>
                    <a:gd name="T7" fmla="*/ 0 h 12"/>
                    <a:gd name="T8" fmla="*/ 4 w 4"/>
                    <a:gd name="T9" fmla="*/ 2 h 12"/>
                    <a:gd name="T10" fmla="*/ 4 w 4"/>
                    <a:gd name="T11" fmla="*/ 10 h 12"/>
                    <a:gd name="T12" fmla="*/ 2 w 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4" h="12">
                      <a:moveTo>
                        <a:pt x="2" y="12"/>
                      </a:moveTo>
                      <a:cubicBezTo>
                        <a:pt x="1" y="12"/>
                        <a:pt x="0" y="11"/>
                        <a:pt x="0" y="10"/>
                      </a:cubicBezTo>
                      <a:cubicBezTo>
                        <a:pt x="0" y="2"/>
                        <a:pt x="0" y="2"/>
                        <a:pt x="0" y="2"/>
                      </a:cubicBezTo>
                      <a:cubicBezTo>
                        <a:pt x="0" y="1"/>
                        <a:pt x="1" y="0"/>
                        <a:pt x="2" y="0"/>
                      </a:cubicBezTo>
                      <a:cubicBezTo>
                        <a:pt x="3" y="0"/>
                        <a:pt x="4" y="1"/>
                        <a:pt x="4" y="2"/>
                      </a:cubicBezTo>
                      <a:cubicBezTo>
                        <a:pt x="4" y="10"/>
                        <a:pt x="4" y="10"/>
                        <a:pt x="4" y="10"/>
                      </a:cubicBezTo>
                      <a:cubicBezTo>
                        <a:pt x="4" y="11"/>
                        <a:pt x="3" y="12"/>
                        <a:pt x="2"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70" name="Oval 77">
                  <a:extLst>
                    <a:ext uri="{FF2B5EF4-FFF2-40B4-BE49-F238E27FC236}">
                      <a16:creationId xmlns:a16="http://schemas.microsoft.com/office/drawing/2014/main" xmlns="" id="{C97F73D7-0999-4210-8AE9-F7B4B7AFE75C}"/>
                    </a:ext>
                  </a:extLst>
                </p:cNvPr>
                <p:cNvSpPr>
                  <a:spLocks noChangeArrowheads="1"/>
                </p:cNvSpPr>
                <p:nvPr/>
              </p:nvSpPr>
              <p:spPr bwMode="auto">
                <a:xfrm>
                  <a:off x="1531938" y="2085975"/>
                  <a:ext cx="31750" cy="30163"/>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71" name="Rectangle 78">
                  <a:extLst>
                    <a:ext uri="{FF2B5EF4-FFF2-40B4-BE49-F238E27FC236}">
                      <a16:creationId xmlns:a16="http://schemas.microsoft.com/office/drawing/2014/main" xmlns="" id="{10308A10-516C-4583-A5B0-17899EF233AD}"/>
                    </a:ext>
                  </a:extLst>
                </p:cNvPr>
                <p:cNvSpPr>
                  <a:spLocks noChangeArrowheads="1"/>
                </p:cNvSpPr>
                <p:nvPr/>
              </p:nvSpPr>
              <p:spPr bwMode="auto">
                <a:xfrm>
                  <a:off x="1370013" y="2062163"/>
                  <a:ext cx="355600" cy="158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72" name="Freeform 79">
                  <a:extLst>
                    <a:ext uri="{FF2B5EF4-FFF2-40B4-BE49-F238E27FC236}">
                      <a16:creationId xmlns:a16="http://schemas.microsoft.com/office/drawing/2014/main" xmlns="" id="{46275287-B4C9-4DFA-8454-9BF5CC848D86}"/>
                    </a:ext>
                  </a:extLst>
                </p:cNvPr>
                <p:cNvSpPr>
                  <a:spLocks noEditPoints="1"/>
                </p:cNvSpPr>
                <p:nvPr/>
              </p:nvSpPr>
              <p:spPr bwMode="auto">
                <a:xfrm>
                  <a:off x="1455738" y="1968500"/>
                  <a:ext cx="61913" cy="77788"/>
                </a:xfrm>
                <a:custGeom>
                  <a:avLst/>
                  <a:gdLst>
                    <a:gd name="T0" fmla="*/ 14 w 16"/>
                    <a:gd name="T1" fmla="*/ 20 h 20"/>
                    <a:gd name="T2" fmla="*/ 2 w 16"/>
                    <a:gd name="T3" fmla="*/ 20 h 20"/>
                    <a:gd name="T4" fmla="*/ 0 w 16"/>
                    <a:gd name="T5" fmla="*/ 18 h 20"/>
                    <a:gd name="T6" fmla="*/ 0 w 16"/>
                    <a:gd name="T7" fmla="*/ 2 h 20"/>
                    <a:gd name="T8" fmla="*/ 2 w 16"/>
                    <a:gd name="T9" fmla="*/ 0 h 20"/>
                    <a:gd name="T10" fmla="*/ 14 w 16"/>
                    <a:gd name="T11" fmla="*/ 0 h 20"/>
                    <a:gd name="T12" fmla="*/ 16 w 16"/>
                    <a:gd name="T13" fmla="*/ 2 h 20"/>
                    <a:gd name="T14" fmla="*/ 16 w 16"/>
                    <a:gd name="T15" fmla="*/ 18 h 20"/>
                    <a:gd name="T16" fmla="*/ 14 w 16"/>
                    <a:gd name="T17" fmla="*/ 20 h 20"/>
                    <a:gd name="T18" fmla="*/ 4 w 16"/>
                    <a:gd name="T19" fmla="*/ 16 h 20"/>
                    <a:gd name="T20" fmla="*/ 12 w 16"/>
                    <a:gd name="T21" fmla="*/ 16 h 20"/>
                    <a:gd name="T22" fmla="*/ 12 w 16"/>
                    <a:gd name="T23" fmla="*/ 4 h 20"/>
                    <a:gd name="T24" fmla="*/ 4 w 16"/>
                    <a:gd name="T25" fmla="*/ 4 h 20"/>
                    <a:gd name="T26" fmla="*/ 4 w 16"/>
                    <a:gd name="T27" fmla="*/ 1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20">
                      <a:moveTo>
                        <a:pt x="14" y="20"/>
                      </a:moveTo>
                      <a:cubicBezTo>
                        <a:pt x="2" y="20"/>
                        <a:pt x="2" y="20"/>
                        <a:pt x="2" y="20"/>
                      </a:cubicBezTo>
                      <a:cubicBezTo>
                        <a:pt x="1" y="20"/>
                        <a:pt x="0" y="19"/>
                        <a:pt x="0" y="18"/>
                      </a:cubicBezTo>
                      <a:cubicBezTo>
                        <a:pt x="0" y="2"/>
                        <a:pt x="0" y="2"/>
                        <a:pt x="0" y="2"/>
                      </a:cubicBezTo>
                      <a:cubicBezTo>
                        <a:pt x="0" y="1"/>
                        <a:pt x="1" y="0"/>
                        <a:pt x="2" y="0"/>
                      </a:cubicBezTo>
                      <a:cubicBezTo>
                        <a:pt x="14" y="0"/>
                        <a:pt x="14" y="0"/>
                        <a:pt x="14" y="0"/>
                      </a:cubicBezTo>
                      <a:cubicBezTo>
                        <a:pt x="15" y="0"/>
                        <a:pt x="16" y="1"/>
                        <a:pt x="16" y="2"/>
                      </a:cubicBezTo>
                      <a:cubicBezTo>
                        <a:pt x="16" y="18"/>
                        <a:pt x="16" y="18"/>
                        <a:pt x="16" y="18"/>
                      </a:cubicBezTo>
                      <a:cubicBezTo>
                        <a:pt x="16" y="19"/>
                        <a:pt x="15" y="20"/>
                        <a:pt x="14" y="20"/>
                      </a:cubicBezTo>
                      <a:close/>
                      <a:moveTo>
                        <a:pt x="4" y="16"/>
                      </a:moveTo>
                      <a:cubicBezTo>
                        <a:pt x="12" y="16"/>
                        <a:pt x="12" y="16"/>
                        <a:pt x="12" y="16"/>
                      </a:cubicBezTo>
                      <a:cubicBezTo>
                        <a:pt x="12" y="4"/>
                        <a:pt x="12" y="4"/>
                        <a:pt x="12" y="4"/>
                      </a:cubicBezTo>
                      <a:cubicBezTo>
                        <a:pt x="4" y="4"/>
                        <a:pt x="4" y="4"/>
                        <a:pt x="4" y="4"/>
                      </a:cubicBezTo>
                      <a:lnTo>
                        <a:pt x="4" y="1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73" name="Freeform 80">
                  <a:extLst>
                    <a:ext uri="{FF2B5EF4-FFF2-40B4-BE49-F238E27FC236}">
                      <a16:creationId xmlns:a16="http://schemas.microsoft.com/office/drawing/2014/main" xmlns="" id="{AD981EF8-AF4E-4C84-864A-F495B0D47138}"/>
                    </a:ext>
                  </a:extLst>
                </p:cNvPr>
                <p:cNvSpPr>
                  <a:spLocks noEditPoints="1"/>
                </p:cNvSpPr>
                <p:nvPr/>
              </p:nvSpPr>
              <p:spPr bwMode="auto">
                <a:xfrm>
                  <a:off x="1531938" y="1922463"/>
                  <a:ext cx="61913" cy="123825"/>
                </a:xfrm>
                <a:custGeom>
                  <a:avLst/>
                  <a:gdLst>
                    <a:gd name="T0" fmla="*/ 14 w 16"/>
                    <a:gd name="T1" fmla="*/ 32 h 32"/>
                    <a:gd name="T2" fmla="*/ 2 w 16"/>
                    <a:gd name="T3" fmla="*/ 32 h 32"/>
                    <a:gd name="T4" fmla="*/ 0 w 16"/>
                    <a:gd name="T5" fmla="*/ 30 h 32"/>
                    <a:gd name="T6" fmla="*/ 0 w 16"/>
                    <a:gd name="T7" fmla="*/ 2 h 32"/>
                    <a:gd name="T8" fmla="*/ 2 w 16"/>
                    <a:gd name="T9" fmla="*/ 0 h 32"/>
                    <a:gd name="T10" fmla="*/ 14 w 16"/>
                    <a:gd name="T11" fmla="*/ 0 h 32"/>
                    <a:gd name="T12" fmla="*/ 16 w 16"/>
                    <a:gd name="T13" fmla="*/ 2 h 32"/>
                    <a:gd name="T14" fmla="*/ 16 w 16"/>
                    <a:gd name="T15" fmla="*/ 30 h 32"/>
                    <a:gd name="T16" fmla="*/ 14 w 16"/>
                    <a:gd name="T17" fmla="*/ 32 h 32"/>
                    <a:gd name="T18" fmla="*/ 4 w 16"/>
                    <a:gd name="T19" fmla="*/ 28 h 32"/>
                    <a:gd name="T20" fmla="*/ 12 w 16"/>
                    <a:gd name="T21" fmla="*/ 28 h 32"/>
                    <a:gd name="T22" fmla="*/ 12 w 16"/>
                    <a:gd name="T23" fmla="*/ 4 h 32"/>
                    <a:gd name="T24" fmla="*/ 4 w 16"/>
                    <a:gd name="T25" fmla="*/ 4 h 32"/>
                    <a:gd name="T26" fmla="*/ 4 w 16"/>
                    <a:gd name="T27"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32">
                      <a:moveTo>
                        <a:pt x="14" y="32"/>
                      </a:moveTo>
                      <a:cubicBezTo>
                        <a:pt x="2" y="32"/>
                        <a:pt x="2" y="32"/>
                        <a:pt x="2" y="32"/>
                      </a:cubicBezTo>
                      <a:cubicBezTo>
                        <a:pt x="1" y="32"/>
                        <a:pt x="0" y="31"/>
                        <a:pt x="0" y="30"/>
                      </a:cubicBezTo>
                      <a:cubicBezTo>
                        <a:pt x="0" y="2"/>
                        <a:pt x="0" y="2"/>
                        <a:pt x="0" y="2"/>
                      </a:cubicBezTo>
                      <a:cubicBezTo>
                        <a:pt x="0" y="1"/>
                        <a:pt x="1" y="0"/>
                        <a:pt x="2" y="0"/>
                      </a:cubicBezTo>
                      <a:cubicBezTo>
                        <a:pt x="14" y="0"/>
                        <a:pt x="14" y="0"/>
                        <a:pt x="14" y="0"/>
                      </a:cubicBezTo>
                      <a:cubicBezTo>
                        <a:pt x="15" y="0"/>
                        <a:pt x="16" y="1"/>
                        <a:pt x="16" y="2"/>
                      </a:cubicBezTo>
                      <a:cubicBezTo>
                        <a:pt x="16" y="30"/>
                        <a:pt x="16" y="30"/>
                        <a:pt x="16" y="30"/>
                      </a:cubicBezTo>
                      <a:cubicBezTo>
                        <a:pt x="16" y="31"/>
                        <a:pt x="15" y="32"/>
                        <a:pt x="14" y="32"/>
                      </a:cubicBezTo>
                      <a:close/>
                      <a:moveTo>
                        <a:pt x="4" y="28"/>
                      </a:moveTo>
                      <a:cubicBezTo>
                        <a:pt x="12" y="28"/>
                        <a:pt x="12" y="28"/>
                        <a:pt x="12" y="28"/>
                      </a:cubicBezTo>
                      <a:cubicBezTo>
                        <a:pt x="12" y="4"/>
                        <a:pt x="12" y="4"/>
                        <a:pt x="12" y="4"/>
                      </a:cubicBezTo>
                      <a:cubicBezTo>
                        <a:pt x="4" y="4"/>
                        <a:pt x="4" y="4"/>
                        <a:pt x="4" y="4"/>
                      </a:cubicBezTo>
                      <a:lnTo>
                        <a:pt x="4" y="2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74" name="Freeform 81">
                  <a:extLst>
                    <a:ext uri="{FF2B5EF4-FFF2-40B4-BE49-F238E27FC236}">
                      <a16:creationId xmlns:a16="http://schemas.microsoft.com/office/drawing/2014/main" xmlns="" id="{54DD1E50-9228-4C28-9B13-EAB63E18FCD1}"/>
                    </a:ext>
                  </a:extLst>
                </p:cNvPr>
                <p:cNvSpPr>
                  <a:spLocks noEditPoints="1"/>
                </p:cNvSpPr>
                <p:nvPr/>
              </p:nvSpPr>
              <p:spPr bwMode="auto">
                <a:xfrm>
                  <a:off x="1609725" y="1890713"/>
                  <a:ext cx="61913" cy="155575"/>
                </a:xfrm>
                <a:custGeom>
                  <a:avLst/>
                  <a:gdLst>
                    <a:gd name="T0" fmla="*/ 14 w 16"/>
                    <a:gd name="T1" fmla="*/ 40 h 40"/>
                    <a:gd name="T2" fmla="*/ 2 w 16"/>
                    <a:gd name="T3" fmla="*/ 40 h 40"/>
                    <a:gd name="T4" fmla="*/ 0 w 16"/>
                    <a:gd name="T5" fmla="*/ 38 h 40"/>
                    <a:gd name="T6" fmla="*/ 0 w 16"/>
                    <a:gd name="T7" fmla="*/ 2 h 40"/>
                    <a:gd name="T8" fmla="*/ 2 w 16"/>
                    <a:gd name="T9" fmla="*/ 0 h 40"/>
                    <a:gd name="T10" fmla="*/ 14 w 16"/>
                    <a:gd name="T11" fmla="*/ 0 h 40"/>
                    <a:gd name="T12" fmla="*/ 16 w 16"/>
                    <a:gd name="T13" fmla="*/ 2 h 40"/>
                    <a:gd name="T14" fmla="*/ 16 w 16"/>
                    <a:gd name="T15" fmla="*/ 38 h 40"/>
                    <a:gd name="T16" fmla="*/ 14 w 16"/>
                    <a:gd name="T17" fmla="*/ 40 h 40"/>
                    <a:gd name="T18" fmla="*/ 4 w 16"/>
                    <a:gd name="T19" fmla="*/ 36 h 40"/>
                    <a:gd name="T20" fmla="*/ 12 w 16"/>
                    <a:gd name="T21" fmla="*/ 36 h 40"/>
                    <a:gd name="T22" fmla="*/ 12 w 16"/>
                    <a:gd name="T23" fmla="*/ 4 h 40"/>
                    <a:gd name="T24" fmla="*/ 4 w 16"/>
                    <a:gd name="T25" fmla="*/ 4 h 40"/>
                    <a:gd name="T26" fmla="*/ 4 w 16"/>
                    <a:gd name="T27" fmla="*/ 3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40">
                      <a:moveTo>
                        <a:pt x="14" y="40"/>
                      </a:moveTo>
                      <a:cubicBezTo>
                        <a:pt x="2" y="40"/>
                        <a:pt x="2" y="40"/>
                        <a:pt x="2" y="40"/>
                      </a:cubicBezTo>
                      <a:cubicBezTo>
                        <a:pt x="1" y="40"/>
                        <a:pt x="0" y="39"/>
                        <a:pt x="0" y="38"/>
                      </a:cubicBezTo>
                      <a:cubicBezTo>
                        <a:pt x="0" y="2"/>
                        <a:pt x="0" y="2"/>
                        <a:pt x="0" y="2"/>
                      </a:cubicBezTo>
                      <a:cubicBezTo>
                        <a:pt x="0" y="1"/>
                        <a:pt x="1" y="0"/>
                        <a:pt x="2" y="0"/>
                      </a:cubicBezTo>
                      <a:cubicBezTo>
                        <a:pt x="14" y="0"/>
                        <a:pt x="14" y="0"/>
                        <a:pt x="14" y="0"/>
                      </a:cubicBezTo>
                      <a:cubicBezTo>
                        <a:pt x="15" y="0"/>
                        <a:pt x="16" y="1"/>
                        <a:pt x="16" y="2"/>
                      </a:cubicBezTo>
                      <a:cubicBezTo>
                        <a:pt x="16" y="38"/>
                        <a:pt x="16" y="38"/>
                        <a:pt x="16" y="38"/>
                      </a:cubicBezTo>
                      <a:cubicBezTo>
                        <a:pt x="16" y="39"/>
                        <a:pt x="15" y="40"/>
                        <a:pt x="14" y="40"/>
                      </a:cubicBezTo>
                      <a:close/>
                      <a:moveTo>
                        <a:pt x="4" y="36"/>
                      </a:moveTo>
                      <a:cubicBezTo>
                        <a:pt x="12" y="36"/>
                        <a:pt x="12" y="36"/>
                        <a:pt x="12" y="36"/>
                      </a:cubicBezTo>
                      <a:cubicBezTo>
                        <a:pt x="12" y="4"/>
                        <a:pt x="12" y="4"/>
                        <a:pt x="12" y="4"/>
                      </a:cubicBezTo>
                      <a:cubicBezTo>
                        <a:pt x="4" y="4"/>
                        <a:pt x="4" y="4"/>
                        <a:pt x="4" y="4"/>
                      </a:cubicBezTo>
                      <a:lnTo>
                        <a:pt x="4"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75" name="Rectangle 82">
                  <a:extLst>
                    <a:ext uri="{FF2B5EF4-FFF2-40B4-BE49-F238E27FC236}">
                      <a16:creationId xmlns:a16="http://schemas.microsoft.com/office/drawing/2014/main" xmlns="" id="{253E3065-8B58-4E15-8F62-CF5AC521B40C}"/>
                    </a:ext>
                  </a:extLst>
                </p:cNvPr>
                <p:cNvSpPr>
                  <a:spLocks noChangeArrowheads="1"/>
                </p:cNvSpPr>
                <p:nvPr/>
              </p:nvSpPr>
              <p:spPr bwMode="auto">
                <a:xfrm>
                  <a:off x="1423988" y="1890713"/>
                  <a:ext cx="15875" cy="15557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grpSp>
        </p:grpSp>
        <p:sp>
          <p:nvSpPr>
            <p:cNvPr id="9" name="Freeform 86">
              <a:extLst>
                <a:ext uri="{FF2B5EF4-FFF2-40B4-BE49-F238E27FC236}">
                  <a16:creationId xmlns:a16="http://schemas.microsoft.com/office/drawing/2014/main" xmlns="" id="{C4381215-CCC2-4832-B646-708D85899CAE}"/>
                </a:ext>
              </a:extLst>
            </p:cNvPr>
            <p:cNvSpPr>
              <a:spLocks/>
            </p:cNvSpPr>
            <p:nvPr/>
          </p:nvSpPr>
          <p:spPr bwMode="auto">
            <a:xfrm>
              <a:off x="2653652" y="4244641"/>
              <a:ext cx="413573" cy="1353347"/>
            </a:xfrm>
            <a:custGeom>
              <a:avLst/>
              <a:gdLst>
                <a:gd name="T0" fmla="*/ 289 w 289"/>
                <a:gd name="T1" fmla="*/ 945 h 945"/>
                <a:gd name="T2" fmla="*/ 0 w 289"/>
                <a:gd name="T3" fmla="*/ 127 h 945"/>
                <a:gd name="T4" fmla="*/ 6 w 289"/>
                <a:gd name="T5" fmla="*/ 0 h 945"/>
              </a:gdLst>
              <a:ahLst/>
              <a:cxnLst>
                <a:cxn ang="0">
                  <a:pos x="T0" y="T1"/>
                </a:cxn>
                <a:cxn ang="0">
                  <a:pos x="T2" y="T3"/>
                </a:cxn>
                <a:cxn ang="0">
                  <a:pos x="T4" y="T5"/>
                </a:cxn>
              </a:cxnLst>
              <a:rect l="0" t="0" r="r" b="b"/>
              <a:pathLst>
                <a:path w="289" h="945">
                  <a:moveTo>
                    <a:pt x="289" y="945"/>
                  </a:moveTo>
                  <a:cubicBezTo>
                    <a:pt x="108" y="721"/>
                    <a:pt x="0" y="437"/>
                    <a:pt x="0" y="127"/>
                  </a:cubicBezTo>
                  <a:cubicBezTo>
                    <a:pt x="0" y="84"/>
                    <a:pt x="2" y="42"/>
                    <a:pt x="6" y="0"/>
                  </a:cubicBezTo>
                </a:path>
              </a:pathLst>
            </a:custGeom>
            <a:noFill/>
            <a:ln w="12700" cap="flat">
              <a:solidFill>
                <a:schemeClr val="tx1">
                  <a:lumMod val="65000"/>
                  <a:lumOff val="35000"/>
                </a:schemeClr>
              </a:solidFill>
              <a:prstDash val="solid"/>
              <a:miter lim="800000"/>
              <a:headEnd/>
              <a:tailEnd type="oval"/>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10" name="Freeform 87">
              <a:extLst>
                <a:ext uri="{FF2B5EF4-FFF2-40B4-BE49-F238E27FC236}">
                  <a16:creationId xmlns:a16="http://schemas.microsoft.com/office/drawing/2014/main" xmlns="" id="{53C9258F-F359-4101-BB90-7D9A441BEC0E}"/>
                </a:ext>
              </a:extLst>
            </p:cNvPr>
            <p:cNvSpPr>
              <a:spLocks/>
            </p:cNvSpPr>
            <p:nvPr/>
          </p:nvSpPr>
          <p:spPr bwMode="auto">
            <a:xfrm>
              <a:off x="3789010" y="6144776"/>
              <a:ext cx="1396339" cy="150775"/>
            </a:xfrm>
            <a:custGeom>
              <a:avLst/>
              <a:gdLst>
                <a:gd name="T0" fmla="*/ 975 w 975"/>
                <a:gd name="T1" fmla="*/ 21 h 105"/>
                <a:gd name="T2" fmla="*/ 513 w 975"/>
                <a:gd name="T3" fmla="*/ 105 h 105"/>
                <a:gd name="T4" fmla="*/ 0 w 975"/>
                <a:gd name="T5" fmla="*/ 0 h 105"/>
              </a:gdLst>
              <a:ahLst/>
              <a:cxnLst>
                <a:cxn ang="0">
                  <a:pos x="T0" y="T1"/>
                </a:cxn>
                <a:cxn ang="0">
                  <a:pos x="T2" y="T3"/>
                </a:cxn>
                <a:cxn ang="0">
                  <a:pos x="T4" y="T5"/>
                </a:cxn>
              </a:cxnLst>
              <a:rect l="0" t="0" r="r" b="b"/>
              <a:pathLst>
                <a:path w="975" h="105">
                  <a:moveTo>
                    <a:pt x="975" y="21"/>
                  </a:moveTo>
                  <a:cubicBezTo>
                    <a:pt x="831" y="76"/>
                    <a:pt x="676" y="105"/>
                    <a:pt x="513" y="105"/>
                  </a:cubicBezTo>
                  <a:cubicBezTo>
                    <a:pt x="331" y="105"/>
                    <a:pt x="157" y="68"/>
                    <a:pt x="0" y="0"/>
                  </a:cubicBezTo>
                </a:path>
              </a:pathLst>
            </a:custGeom>
            <a:noFill/>
            <a:ln w="12700" cap="flat">
              <a:solidFill>
                <a:schemeClr val="tx1">
                  <a:lumMod val="65000"/>
                  <a:lumOff val="35000"/>
                </a:schemeClr>
              </a:solidFill>
              <a:prstDash val="solid"/>
              <a:miter lim="800000"/>
              <a:headEnd/>
              <a:tailEnd type="oval"/>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11" name="Freeform 88">
              <a:extLst>
                <a:ext uri="{FF2B5EF4-FFF2-40B4-BE49-F238E27FC236}">
                  <a16:creationId xmlns:a16="http://schemas.microsoft.com/office/drawing/2014/main" xmlns="" id="{E81CA2BA-5011-4650-AB25-D6787319CE2B}"/>
                </a:ext>
              </a:extLst>
            </p:cNvPr>
            <p:cNvSpPr>
              <a:spLocks/>
            </p:cNvSpPr>
            <p:nvPr/>
          </p:nvSpPr>
          <p:spPr bwMode="auto">
            <a:xfrm>
              <a:off x="5925906" y="4342131"/>
              <a:ext cx="468070" cy="1321860"/>
            </a:xfrm>
            <a:custGeom>
              <a:avLst/>
              <a:gdLst>
                <a:gd name="T0" fmla="*/ 326 w 327"/>
                <a:gd name="T1" fmla="*/ 0 h 923"/>
                <a:gd name="T2" fmla="*/ 327 w 327"/>
                <a:gd name="T3" fmla="*/ 59 h 923"/>
                <a:gd name="T4" fmla="*/ 0 w 327"/>
                <a:gd name="T5" fmla="*/ 923 h 923"/>
              </a:gdLst>
              <a:ahLst/>
              <a:cxnLst>
                <a:cxn ang="0">
                  <a:pos x="T0" y="T1"/>
                </a:cxn>
                <a:cxn ang="0">
                  <a:pos x="T2" y="T3"/>
                </a:cxn>
                <a:cxn ang="0">
                  <a:pos x="T4" y="T5"/>
                </a:cxn>
              </a:cxnLst>
              <a:rect l="0" t="0" r="r" b="b"/>
              <a:pathLst>
                <a:path w="327" h="923">
                  <a:moveTo>
                    <a:pt x="326" y="0"/>
                  </a:moveTo>
                  <a:cubicBezTo>
                    <a:pt x="327" y="19"/>
                    <a:pt x="327" y="39"/>
                    <a:pt x="327" y="59"/>
                  </a:cubicBezTo>
                  <a:cubicBezTo>
                    <a:pt x="327" y="390"/>
                    <a:pt x="204" y="693"/>
                    <a:pt x="0" y="923"/>
                  </a:cubicBezTo>
                </a:path>
              </a:pathLst>
            </a:custGeom>
            <a:noFill/>
            <a:ln w="12700" cap="flat">
              <a:solidFill>
                <a:schemeClr val="tx1">
                  <a:lumMod val="65000"/>
                  <a:lumOff val="35000"/>
                </a:schemeClr>
              </a:solidFill>
              <a:prstDash val="solid"/>
              <a:miter lim="800000"/>
              <a:headEnd/>
              <a:tailEnd type="oval"/>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12" name="Freeform 89">
              <a:extLst>
                <a:ext uri="{FF2B5EF4-FFF2-40B4-BE49-F238E27FC236}">
                  <a16:creationId xmlns:a16="http://schemas.microsoft.com/office/drawing/2014/main" xmlns="" id="{74CE5517-D264-4D9B-AF2A-00ECD3907864}"/>
                </a:ext>
              </a:extLst>
            </p:cNvPr>
            <p:cNvSpPr>
              <a:spLocks/>
            </p:cNvSpPr>
            <p:nvPr/>
          </p:nvSpPr>
          <p:spPr bwMode="auto">
            <a:xfrm>
              <a:off x="5010958" y="2620624"/>
              <a:ext cx="1129908" cy="864689"/>
            </a:xfrm>
            <a:custGeom>
              <a:avLst/>
              <a:gdLst>
                <a:gd name="T0" fmla="*/ 0 w 789"/>
                <a:gd name="T1" fmla="*/ 0 h 604"/>
                <a:gd name="T2" fmla="*/ 789 w 789"/>
                <a:gd name="T3" fmla="*/ 604 h 604"/>
              </a:gdLst>
              <a:ahLst/>
              <a:cxnLst>
                <a:cxn ang="0">
                  <a:pos x="T0" y="T1"/>
                </a:cxn>
                <a:cxn ang="0">
                  <a:pos x="T2" y="T3"/>
                </a:cxn>
              </a:cxnLst>
              <a:rect l="0" t="0" r="r" b="b"/>
              <a:pathLst>
                <a:path w="789" h="604">
                  <a:moveTo>
                    <a:pt x="0" y="0"/>
                  </a:moveTo>
                  <a:cubicBezTo>
                    <a:pt x="335" y="90"/>
                    <a:pt x="618" y="311"/>
                    <a:pt x="789" y="604"/>
                  </a:cubicBezTo>
                </a:path>
              </a:pathLst>
            </a:custGeom>
            <a:noFill/>
            <a:ln w="12700" cap="flat">
              <a:solidFill>
                <a:schemeClr val="tx1">
                  <a:lumMod val="65000"/>
                  <a:lumOff val="35000"/>
                </a:schemeClr>
              </a:solidFill>
              <a:prstDash val="solid"/>
              <a:miter lim="800000"/>
              <a:headEnd/>
              <a:tailEnd type="oval"/>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13" name="Freeform 90">
              <a:extLst>
                <a:ext uri="{FF2B5EF4-FFF2-40B4-BE49-F238E27FC236}">
                  <a16:creationId xmlns:a16="http://schemas.microsoft.com/office/drawing/2014/main" xmlns="" id="{9005D755-51A8-494A-9FBB-36A9C5E0B0AE}"/>
                </a:ext>
              </a:extLst>
            </p:cNvPr>
            <p:cNvSpPr>
              <a:spLocks/>
            </p:cNvSpPr>
            <p:nvPr/>
          </p:nvSpPr>
          <p:spPr bwMode="auto">
            <a:xfrm>
              <a:off x="2957020" y="2600643"/>
              <a:ext cx="1161395" cy="804742"/>
            </a:xfrm>
            <a:custGeom>
              <a:avLst/>
              <a:gdLst>
                <a:gd name="T0" fmla="*/ 0 w 811"/>
                <a:gd name="T1" fmla="*/ 562 h 562"/>
                <a:gd name="T2" fmla="*/ 811 w 811"/>
                <a:gd name="T3" fmla="*/ 0 h 562"/>
              </a:gdLst>
              <a:ahLst/>
              <a:cxnLst>
                <a:cxn ang="0">
                  <a:pos x="T0" y="T1"/>
                </a:cxn>
                <a:cxn ang="0">
                  <a:pos x="T2" y="T3"/>
                </a:cxn>
              </a:cxnLst>
              <a:rect l="0" t="0" r="r" b="b"/>
              <a:pathLst>
                <a:path w="811" h="562">
                  <a:moveTo>
                    <a:pt x="0" y="562"/>
                  </a:moveTo>
                  <a:cubicBezTo>
                    <a:pt x="184" y="281"/>
                    <a:pt x="473" y="75"/>
                    <a:pt x="811" y="0"/>
                  </a:cubicBezTo>
                </a:path>
              </a:pathLst>
            </a:custGeom>
            <a:noFill/>
            <a:ln w="12700" cap="flat">
              <a:solidFill>
                <a:schemeClr val="tx1">
                  <a:lumMod val="65000"/>
                  <a:lumOff val="35000"/>
                </a:schemeClr>
              </a:solidFill>
              <a:prstDash val="solid"/>
              <a:miter lim="800000"/>
              <a:headEnd/>
              <a:tailEnd type="oval"/>
            </a:ln>
            <a:extLst>
              <a:ext uri="{909E8E84-426E-40DD-AFC4-6F175D3DCCD1}">
                <a14:hiddenFill xmlns:a14="http://schemas.microsoft.com/office/drawing/2010/main" xmlns="">
                  <a:solidFill>
                    <a:srgbClr val="FFFFFF"/>
                  </a:solidFill>
                </a14:hiddenFill>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63" name="Oval 62">
              <a:extLst>
                <a:ext uri="{FF2B5EF4-FFF2-40B4-BE49-F238E27FC236}">
                  <a16:creationId xmlns:a16="http://schemas.microsoft.com/office/drawing/2014/main" xmlns="" id="{BD260B47-72F1-4FB0-B02C-04E306AD2835}"/>
                </a:ext>
              </a:extLst>
            </p:cNvPr>
            <p:cNvSpPr/>
            <p:nvPr/>
          </p:nvSpPr>
          <p:spPr>
            <a:xfrm>
              <a:off x="4291269" y="2218523"/>
              <a:ext cx="539768" cy="539768"/>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61" name="Oval 60">
              <a:extLst>
                <a:ext uri="{FF2B5EF4-FFF2-40B4-BE49-F238E27FC236}">
                  <a16:creationId xmlns:a16="http://schemas.microsoft.com/office/drawing/2014/main" xmlns="" id="{C17C9FCF-4583-4136-B33F-0C1113F8A01F}"/>
                </a:ext>
              </a:extLst>
            </p:cNvPr>
            <p:cNvSpPr/>
            <p:nvPr/>
          </p:nvSpPr>
          <p:spPr>
            <a:xfrm>
              <a:off x="6028023" y="3635988"/>
              <a:ext cx="539768" cy="539768"/>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59" name="Oval 58">
              <a:extLst>
                <a:ext uri="{FF2B5EF4-FFF2-40B4-BE49-F238E27FC236}">
                  <a16:creationId xmlns:a16="http://schemas.microsoft.com/office/drawing/2014/main" xmlns="" id="{C434265F-E119-403D-BA00-31832F3BEE61}"/>
                </a:ext>
              </a:extLst>
            </p:cNvPr>
            <p:cNvSpPr/>
            <p:nvPr/>
          </p:nvSpPr>
          <p:spPr>
            <a:xfrm>
              <a:off x="3099542" y="5643044"/>
              <a:ext cx="539768" cy="539768"/>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57" name="Oval 56">
              <a:extLst>
                <a:ext uri="{FF2B5EF4-FFF2-40B4-BE49-F238E27FC236}">
                  <a16:creationId xmlns:a16="http://schemas.microsoft.com/office/drawing/2014/main" xmlns="" id="{4FDEB456-0E6D-436F-9E78-B556FF7FFC2A}"/>
                </a:ext>
              </a:extLst>
            </p:cNvPr>
            <p:cNvSpPr/>
            <p:nvPr/>
          </p:nvSpPr>
          <p:spPr>
            <a:xfrm>
              <a:off x="5298905" y="5773807"/>
              <a:ext cx="539768" cy="539768"/>
            </a:xfrm>
            <a:prstGeom prst="ellipse">
              <a:avLst/>
            </a:prstGeom>
            <a:solidFill>
              <a:schemeClr val="bg1"/>
            </a:solidFill>
            <a:ln>
              <a:noFill/>
            </a:ln>
            <a:effectLst>
              <a:outerShdw blurRad="38100" dist="254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grpSp>
          <p:nvGrpSpPr>
            <p:cNvPr id="18" name="Group 17">
              <a:extLst>
                <a:ext uri="{FF2B5EF4-FFF2-40B4-BE49-F238E27FC236}">
                  <a16:creationId xmlns:a16="http://schemas.microsoft.com/office/drawing/2014/main" xmlns="" id="{E15132C0-2F1D-440C-BE56-069AD3E1D65F}"/>
                </a:ext>
              </a:extLst>
            </p:cNvPr>
            <p:cNvGrpSpPr/>
            <p:nvPr/>
          </p:nvGrpSpPr>
          <p:grpSpPr>
            <a:xfrm>
              <a:off x="3264259" y="1564441"/>
              <a:ext cx="2548800" cy="706052"/>
              <a:chOff x="3404026" y="1172778"/>
              <a:chExt cx="2548800" cy="706052"/>
            </a:xfrm>
          </p:grpSpPr>
          <p:sp>
            <p:nvSpPr>
              <p:cNvPr id="55" name="TextBox 54">
                <a:extLst>
                  <a:ext uri="{FF2B5EF4-FFF2-40B4-BE49-F238E27FC236}">
                    <a16:creationId xmlns:a16="http://schemas.microsoft.com/office/drawing/2014/main" xmlns="" id="{9C702262-40C6-4B6F-BAA7-28AA00AF2A1E}"/>
                  </a:ext>
                </a:extLst>
              </p:cNvPr>
              <p:cNvSpPr txBox="1"/>
              <p:nvPr/>
            </p:nvSpPr>
            <p:spPr>
              <a:xfrm>
                <a:off x="3578562" y="1172778"/>
                <a:ext cx="2244715" cy="173233"/>
              </a:xfrm>
              <a:prstGeom prst="rect">
                <a:avLst/>
              </a:prstGeom>
              <a:noFill/>
              <a:ln w="6350">
                <a:noFill/>
                <a:prstDash val="dash"/>
              </a:ln>
            </p:spPr>
            <p:txBody>
              <a:bodyPr wrap="square" lIns="0" tIns="0" rIns="0" bIns="0" rtlCol="0">
                <a:spAutoFit/>
              </a:bodyPr>
              <a:lstStyle/>
              <a:p>
                <a:pPr algn="ctr">
                  <a:defRPr/>
                </a:pPr>
                <a:r>
                  <a:rPr lang="en-US" sz="825" b="1" dirty="0" smtClean="0"/>
                  <a:t>PRIORITY 1</a:t>
                </a:r>
                <a:endParaRPr lang="en-US" sz="825" b="1" dirty="0"/>
              </a:p>
            </p:txBody>
          </p:sp>
          <p:sp>
            <p:nvSpPr>
              <p:cNvPr id="56" name="TextBox 55">
                <a:extLst>
                  <a:ext uri="{FF2B5EF4-FFF2-40B4-BE49-F238E27FC236}">
                    <a16:creationId xmlns:a16="http://schemas.microsoft.com/office/drawing/2014/main" xmlns="" id="{528ACA72-E508-4884-A5A4-DE90195879FA}"/>
                  </a:ext>
                </a:extLst>
              </p:cNvPr>
              <p:cNvSpPr txBox="1"/>
              <p:nvPr/>
            </p:nvSpPr>
            <p:spPr>
              <a:xfrm>
                <a:off x="3404026" y="1368579"/>
                <a:ext cx="2548800" cy="510251"/>
              </a:xfrm>
              <a:prstGeom prst="rect">
                <a:avLst/>
              </a:prstGeom>
              <a:noFill/>
              <a:ln w="6350">
                <a:noFill/>
                <a:prstDash val="dash"/>
              </a:ln>
            </p:spPr>
            <p:txBody>
              <a:bodyPr wrap="square" lIns="0" tIns="0" rIns="0" bIns="0" rtlCol="0">
                <a:spAutoFit/>
              </a:bodyPr>
              <a:lstStyle/>
              <a:p>
                <a:pPr algn="ctr" defTabSz="622300">
                  <a:lnSpc>
                    <a:spcPct val="90000"/>
                  </a:lnSpc>
                  <a:spcAft>
                    <a:spcPct val="35000"/>
                  </a:spcAft>
                  <a:defRPr/>
                </a:pPr>
                <a:r>
                  <a:rPr lang="en-US" sz="900" b="1" dirty="0">
                    <a:latin typeface="Arial Narrow" panose="020B0606020202030204" pitchFamily="34" charset="0"/>
                  </a:rPr>
                  <a:t>Effectively and efficiently implement the </a:t>
                </a:r>
                <a:r>
                  <a:rPr lang="en-US" sz="900" b="1" u="sng" dirty="0">
                    <a:latin typeface="Arial Narrow" panose="020B0606020202030204" pitchFamily="34" charset="0"/>
                  </a:rPr>
                  <a:t>legislated mandate </a:t>
                </a:r>
                <a:r>
                  <a:rPr lang="en-US" sz="900" b="1" dirty="0">
                    <a:latin typeface="Arial Narrow" panose="020B0606020202030204" pitchFamily="34" charset="0"/>
                  </a:rPr>
                  <a:t>of the CCMA with respect to conciliations and arbitrations</a:t>
                </a:r>
                <a:endParaRPr lang="en-ZA" sz="900" b="1" dirty="0">
                  <a:latin typeface="Arial Narrow" panose="020B0606020202030204" pitchFamily="34" charset="0"/>
                </a:endParaRPr>
              </a:p>
            </p:txBody>
          </p:sp>
        </p:grpSp>
        <p:grpSp>
          <p:nvGrpSpPr>
            <p:cNvPr id="19" name="Group 18">
              <a:extLst>
                <a:ext uri="{FF2B5EF4-FFF2-40B4-BE49-F238E27FC236}">
                  <a16:creationId xmlns:a16="http://schemas.microsoft.com/office/drawing/2014/main" xmlns="" id="{91F5A638-273B-4C1F-8FE1-51DFB9CFFEF7}"/>
                </a:ext>
              </a:extLst>
            </p:cNvPr>
            <p:cNvGrpSpPr/>
            <p:nvPr/>
          </p:nvGrpSpPr>
          <p:grpSpPr>
            <a:xfrm>
              <a:off x="-52604" y="3499921"/>
              <a:ext cx="2548800" cy="872698"/>
              <a:chOff x="124763" y="2948905"/>
              <a:chExt cx="2548800" cy="872698"/>
            </a:xfrm>
          </p:grpSpPr>
          <p:sp>
            <p:nvSpPr>
              <p:cNvPr id="53" name="TextBox 52">
                <a:extLst>
                  <a:ext uri="{FF2B5EF4-FFF2-40B4-BE49-F238E27FC236}">
                    <a16:creationId xmlns:a16="http://schemas.microsoft.com/office/drawing/2014/main" xmlns="" id="{992E60C9-D086-4BB2-8BE8-BB4359333793}"/>
                  </a:ext>
                </a:extLst>
              </p:cNvPr>
              <p:cNvSpPr txBox="1"/>
              <p:nvPr/>
            </p:nvSpPr>
            <p:spPr>
              <a:xfrm>
                <a:off x="750868" y="2948905"/>
                <a:ext cx="1238631" cy="346467"/>
              </a:xfrm>
              <a:prstGeom prst="rect">
                <a:avLst/>
              </a:prstGeom>
              <a:noFill/>
              <a:ln w="6350">
                <a:noFill/>
                <a:prstDash val="dash"/>
              </a:ln>
            </p:spPr>
            <p:txBody>
              <a:bodyPr wrap="square" lIns="0" tIns="0" rIns="0" bIns="0" rtlCol="0">
                <a:spAutoFit/>
              </a:bodyPr>
              <a:lstStyle/>
              <a:p>
                <a:pPr algn="ctr">
                  <a:defRPr/>
                </a:pPr>
                <a:r>
                  <a:rPr lang="en-US" sz="825" b="1" dirty="0" smtClean="0"/>
                  <a:t>PRIORITY 5 </a:t>
                </a:r>
                <a:endParaRPr lang="en-ZA" sz="825" b="1" dirty="0"/>
              </a:p>
              <a:p>
                <a:pPr algn="r">
                  <a:defRPr/>
                </a:pPr>
                <a:endParaRPr lang="en-US" sz="825" b="1" dirty="0"/>
              </a:p>
            </p:txBody>
          </p:sp>
          <p:sp>
            <p:nvSpPr>
              <p:cNvPr id="54" name="TextBox 53">
                <a:extLst>
                  <a:ext uri="{FF2B5EF4-FFF2-40B4-BE49-F238E27FC236}">
                    <a16:creationId xmlns:a16="http://schemas.microsoft.com/office/drawing/2014/main" xmlns="" id="{55D05EEC-05EC-46CB-90AD-1ADA4D00CF19}"/>
                  </a:ext>
                </a:extLst>
              </p:cNvPr>
              <p:cNvSpPr txBox="1"/>
              <p:nvPr/>
            </p:nvSpPr>
            <p:spPr>
              <a:xfrm>
                <a:off x="124763" y="3141269"/>
                <a:ext cx="2548800" cy="680334"/>
              </a:xfrm>
              <a:prstGeom prst="rect">
                <a:avLst/>
              </a:prstGeom>
              <a:noFill/>
              <a:ln w="6350">
                <a:noFill/>
                <a:prstDash val="dash"/>
              </a:ln>
            </p:spPr>
            <p:txBody>
              <a:bodyPr wrap="square" lIns="0" tIns="0" rIns="0" bIns="0" rtlCol="0">
                <a:spAutoFit/>
              </a:bodyPr>
              <a:lstStyle/>
              <a:p>
                <a:pPr algn="ctr" defTabSz="622300">
                  <a:lnSpc>
                    <a:spcPct val="90000"/>
                  </a:lnSpc>
                  <a:spcAft>
                    <a:spcPct val="35000"/>
                  </a:spcAft>
                  <a:defRPr/>
                </a:pPr>
                <a:r>
                  <a:rPr lang="en-US" sz="900" b="1" dirty="0">
                    <a:latin typeface="Arial Narrow" panose="020B0606020202030204" pitchFamily="34" charset="0"/>
                  </a:rPr>
                  <a:t>Improve </a:t>
                </a:r>
                <a:r>
                  <a:rPr lang="en-US" sz="900" b="1" u="sng" dirty="0">
                    <a:latin typeface="Arial Narrow" panose="020B0606020202030204" pitchFamily="34" charset="0"/>
                  </a:rPr>
                  <a:t>governance </a:t>
                </a:r>
                <a:r>
                  <a:rPr lang="en-US" sz="900" b="1" dirty="0">
                    <a:latin typeface="Arial Narrow" panose="020B0606020202030204" pitchFamily="34" charset="0"/>
                  </a:rPr>
                  <a:t>processes and strive for </a:t>
                </a:r>
                <a:r>
                  <a:rPr lang="en-US" sz="900" b="1" u="sng" dirty="0">
                    <a:latin typeface="Arial Narrow" panose="020B0606020202030204" pitchFamily="34" charset="0"/>
                  </a:rPr>
                  <a:t>maximum compliance </a:t>
                </a:r>
                <a:r>
                  <a:rPr lang="en-US" sz="900" b="1" dirty="0">
                    <a:latin typeface="Arial Narrow" panose="020B0606020202030204" pitchFamily="34" charset="0"/>
                  </a:rPr>
                  <a:t>to prescripts and best practice to improve business processes </a:t>
                </a:r>
                <a:endParaRPr lang="en-ZA" sz="900" b="1" dirty="0">
                  <a:latin typeface="Arial Narrow" panose="020B0606020202030204" pitchFamily="34" charset="0"/>
                </a:endParaRPr>
              </a:p>
            </p:txBody>
          </p:sp>
        </p:grpSp>
        <p:grpSp>
          <p:nvGrpSpPr>
            <p:cNvPr id="20" name="Group 19">
              <a:extLst>
                <a:ext uri="{FF2B5EF4-FFF2-40B4-BE49-F238E27FC236}">
                  <a16:creationId xmlns:a16="http://schemas.microsoft.com/office/drawing/2014/main" xmlns="" id="{F3F86CED-BDBB-4B07-80A6-24BC321BF125}"/>
                </a:ext>
              </a:extLst>
            </p:cNvPr>
            <p:cNvGrpSpPr/>
            <p:nvPr/>
          </p:nvGrpSpPr>
          <p:grpSpPr>
            <a:xfrm>
              <a:off x="554154" y="5662524"/>
              <a:ext cx="2548800" cy="707834"/>
              <a:chOff x="111387" y="2959377"/>
              <a:chExt cx="2548800" cy="707834"/>
            </a:xfrm>
          </p:grpSpPr>
          <p:sp>
            <p:nvSpPr>
              <p:cNvPr id="51" name="TextBox 50">
                <a:extLst>
                  <a:ext uri="{FF2B5EF4-FFF2-40B4-BE49-F238E27FC236}">
                    <a16:creationId xmlns:a16="http://schemas.microsoft.com/office/drawing/2014/main" xmlns="" id="{EA56ED22-F8F3-4586-B91E-F51A0E29A7D2}"/>
                  </a:ext>
                </a:extLst>
              </p:cNvPr>
              <p:cNvSpPr txBox="1"/>
              <p:nvPr/>
            </p:nvSpPr>
            <p:spPr>
              <a:xfrm>
                <a:off x="421474" y="2959377"/>
                <a:ext cx="1996197" cy="173233"/>
              </a:xfrm>
              <a:prstGeom prst="rect">
                <a:avLst/>
              </a:prstGeom>
              <a:noFill/>
              <a:ln w="6350">
                <a:noFill/>
                <a:prstDash val="dash"/>
              </a:ln>
            </p:spPr>
            <p:txBody>
              <a:bodyPr wrap="square" lIns="0" tIns="0" rIns="0" bIns="0" rtlCol="0">
                <a:spAutoFit/>
              </a:bodyPr>
              <a:lstStyle/>
              <a:p>
                <a:pPr algn="ctr">
                  <a:defRPr/>
                </a:pPr>
                <a:r>
                  <a:rPr lang="en-US" sz="825" b="1" dirty="0" smtClean="0"/>
                  <a:t>PRIORITY 4</a:t>
                </a:r>
                <a:endParaRPr lang="en-US" sz="825" b="1" dirty="0"/>
              </a:p>
            </p:txBody>
          </p:sp>
          <p:sp>
            <p:nvSpPr>
              <p:cNvPr id="52" name="TextBox 51">
                <a:extLst>
                  <a:ext uri="{FF2B5EF4-FFF2-40B4-BE49-F238E27FC236}">
                    <a16:creationId xmlns:a16="http://schemas.microsoft.com/office/drawing/2014/main" xmlns="" id="{EA982022-DBF0-4673-8839-1146B2CB9A0A}"/>
                  </a:ext>
                </a:extLst>
              </p:cNvPr>
              <p:cNvSpPr txBox="1"/>
              <p:nvPr/>
            </p:nvSpPr>
            <p:spPr>
              <a:xfrm>
                <a:off x="111387" y="3156960"/>
                <a:ext cx="2548800" cy="510251"/>
              </a:xfrm>
              <a:prstGeom prst="rect">
                <a:avLst/>
              </a:prstGeom>
              <a:noFill/>
              <a:ln w="6350">
                <a:noFill/>
                <a:prstDash val="dash"/>
              </a:ln>
            </p:spPr>
            <p:txBody>
              <a:bodyPr wrap="square" lIns="0" tIns="0" rIns="0" bIns="0" rtlCol="0">
                <a:spAutoFit/>
              </a:bodyPr>
              <a:lstStyle/>
              <a:p>
                <a:pPr algn="ctr" defTabSz="622300">
                  <a:lnSpc>
                    <a:spcPct val="90000"/>
                  </a:lnSpc>
                  <a:spcAft>
                    <a:spcPct val="35000"/>
                  </a:spcAft>
                  <a:defRPr/>
                </a:pPr>
                <a:r>
                  <a:rPr lang="en-US" sz="900" b="1" dirty="0">
                    <a:latin typeface="Arial Narrow" panose="020B0606020202030204" pitchFamily="34" charset="0"/>
                  </a:rPr>
                  <a:t>Enhance and expand the </a:t>
                </a:r>
                <a:r>
                  <a:rPr lang="en-US" sz="900" b="1" u="sng" dirty="0">
                    <a:latin typeface="Arial Narrow" panose="020B0606020202030204" pitchFamily="34" charset="0"/>
                  </a:rPr>
                  <a:t>Employment Security </a:t>
                </a:r>
                <a:r>
                  <a:rPr lang="en-US" sz="900" b="1" dirty="0">
                    <a:latin typeface="Arial Narrow" panose="020B0606020202030204" pitchFamily="34" charset="0"/>
                  </a:rPr>
                  <a:t>mechanisms to save jobs and alleviate business distress </a:t>
                </a:r>
                <a:endParaRPr lang="en-ZA" sz="900" b="1" dirty="0">
                  <a:latin typeface="Arial Narrow" panose="020B0606020202030204" pitchFamily="34" charset="0"/>
                </a:endParaRPr>
              </a:p>
            </p:txBody>
          </p:sp>
        </p:grpSp>
        <p:grpSp>
          <p:nvGrpSpPr>
            <p:cNvPr id="21" name="Group 20">
              <a:extLst>
                <a:ext uri="{FF2B5EF4-FFF2-40B4-BE49-F238E27FC236}">
                  <a16:creationId xmlns:a16="http://schemas.microsoft.com/office/drawing/2014/main" xmlns="" id="{384224C0-25B6-4BEE-A29F-E576FD6B0959}"/>
                </a:ext>
              </a:extLst>
            </p:cNvPr>
            <p:cNvGrpSpPr/>
            <p:nvPr/>
          </p:nvGrpSpPr>
          <p:grpSpPr>
            <a:xfrm>
              <a:off x="6671118" y="3371776"/>
              <a:ext cx="2548800" cy="1099802"/>
              <a:chOff x="6811520" y="2701969"/>
              <a:chExt cx="2548800" cy="1099802"/>
            </a:xfrm>
          </p:grpSpPr>
          <p:sp>
            <p:nvSpPr>
              <p:cNvPr id="49" name="TextBox 48">
                <a:extLst>
                  <a:ext uri="{FF2B5EF4-FFF2-40B4-BE49-F238E27FC236}">
                    <a16:creationId xmlns:a16="http://schemas.microsoft.com/office/drawing/2014/main" xmlns="" id="{617AE114-2A28-4310-AE55-F2F637DD0F54}"/>
                  </a:ext>
                </a:extLst>
              </p:cNvPr>
              <p:cNvSpPr txBox="1"/>
              <p:nvPr/>
            </p:nvSpPr>
            <p:spPr>
              <a:xfrm>
                <a:off x="7297603" y="2701969"/>
                <a:ext cx="1413700" cy="346467"/>
              </a:xfrm>
              <a:prstGeom prst="rect">
                <a:avLst/>
              </a:prstGeom>
              <a:noFill/>
              <a:ln w="6350">
                <a:noFill/>
                <a:prstDash val="dash"/>
              </a:ln>
            </p:spPr>
            <p:txBody>
              <a:bodyPr wrap="square" lIns="0" tIns="0" rIns="0" bIns="0" rtlCol="0">
                <a:spAutoFit/>
              </a:bodyPr>
              <a:lstStyle/>
              <a:p>
                <a:pPr algn="ctr">
                  <a:defRPr/>
                </a:pPr>
                <a:r>
                  <a:rPr lang="en-US" sz="825" b="1" dirty="0" smtClean="0"/>
                  <a:t>PRIORITY 2 </a:t>
                </a:r>
                <a:endParaRPr lang="en-ZA" sz="825" b="1" dirty="0"/>
              </a:p>
              <a:p>
                <a:pPr>
                  <a:defRPr/>
                </a:pPr>
                <a:endParaRPr lang="en-US" sz="825" b="1" dirty="0"/>
              </a:p>
            </p:txBody>
          </p:sp>
          <p:sp>
            <p:nvSpPr>
              <p:cNvPr id="50" name="TextBox 49">
                <a:extLst>
                  <a:ext uri="{FF2B5EF4-FFF2-40B4-BE49-F238E27FC236}">
                    <a16:creationId xmlns:a16="http://schemas.microsoft.com/office/drawing/2014/main" xmlns="" id="{BD22FCA2-7164-49AB-BED5-6BCDBCD77D7D}"/>
                  </a:ext>
                </a:extLst>
              </p:cNvPr>
              <p:cNvSpPr txBox="1"/>
              <p:nvPr/>
            </p:nvSpPr>
            <p:spPr>
              <a:xfrm>
                <a:off x="6811520" y="3121438"/>
                <a:ext cx="2548800" cy="680333"/>
              </a:xfrm>
              <a:prstGeom prst="rect">
                <a:avLst/>
              </a:prstGeom>
              <a:noFill/>
              <a:ln w="6350">
                <a:noFill/>
                <a:prstDash val="dash"/>
              </a:ln>
            </p:spPr>
            <p:txBody>
              <a:bodyPr wrap="square" lIns="0" tIns="0" rIns="0" bIns="0" rtlCol="0">
                <a:spAutoFit/>
              </a:bodyPr>
              <a:lstStyle/>
              <a:p>
                <a:pPr algn="ctr">
                  <a:lnSpc>
                    <a:spcPct val="90000"/>
                  </a:lnSpc>
                  <a:spcAft>
                    <a:spcPct val="35000"/>
                  </a:spcAft>
                </a:pPr>
                <a:r>
                  <a:rPr lang="en-US" altLang="en-US" sz="900" b="1" dirty="0" smtClean="0">
                    <a:latin typeface="Arial Narrow" panose="020B0606020202030204" pitchFamily="34" charset="0"/>
                  </a:rPr>
                  <a:t>Intensify </a:t>
                </a:r>
                <a:r>
                  <a:rPr lang="en-US" altLang="en-US" sz="900" b="1" u="sng" dirty="0" smtClean="0">
                    <a:latin typeface="Arial Narrow" panose="020B0606020202030204" pitchFamily="34" charset="0"/>
                  </a:rPr>
                  <a:t>Dispute Management &amp; Prevention</a:t>
                </a:r>
                <a:r>
                  <a:rPr lang="en-US" altLang="en-US" sz="900" b="1" dirty="0" smtClean="0">
                    <a:latin typeface="Arial Narrow" panose="020B0606020202030204" pitchFamily="34" charset="0"/>
                  </a:rPr>
                  <a:t> interventions to reduce conflict in the workplace and transform workplace relations</a:t>
                </a:r>
                <a:endParaRPr lang="en-ZA" altLang="en-US" sz="900" b="1" dirty="0">
                  <a:latin typeface="Arial Narrow" panose="020B0606020202030204" pitchFamily="34" charset="0"/>
                </a:endParaRPr>
              </a:p>
            </p:txBody>
          </p:sp>
        </p:grpSp>
        <p:grpSp>
          <p:nvGrpSpPr>
            <p:cNvPr id="22" name="Group 21">
              <a:extLst>
                <a:ext uri="{FF2B5EF4-FFF2-40B4-BE49-F238E27FC236}">
                  <a16:creationId xmlns:a16="http://schemas.microsoft.com/office/drawing/2014/main" xmlns="" id="{0EDCA7FD-71A5-4230-806D-3153CF81A2B1}"/>
                </a:ext>
              </a:extLst>
            </p:cNvPr>
            <p:cNvGrpSpPr/>
            <p:nvPr/>
          </p:nvGrpSpPr>
          <p:grpSpPr>
            <a:xfrm>
              <a:off x="6218402" y="5545495"/>
              <a:ext cx="3143425" cy="941547"/>
              <a:chOff x="7080800" y="2737869"/>
              <a:chExt cx="3143425" cy="941547"/>
            </a:xfrm>
          </p:grpSpPr>
          <p:sp>
            <p:nvSpPr>
              <p:cNvPr id="47" name="TextBox 46">
                <a:extLst>
                  <a:ext uri="{FF2B5EF4-FFF2-40B4-BE49-F238E27FC236}">
                    <a16:creationId xmlns:a16="http://schemas.microsoft.com/office/drawing/2014/main" xmlns="" id="{5053275B-8912-48CA-A63B-5F9DBC3F0CA1}"/>
                  </a:ext>
                </a:extLst>
              </p:cNvPr>
              <p:cNvSpPr txBox="1"/>
              <p:nvPr/>
            </p:nvSpPr>
            <p:spPr>
              <a:xfrm>
                <a:off x="7080800" y="2737869"/>
                <a:ext cx="3143425" cy="346467"/>
              </a:xfrm>
              <a:prstGeom prst="rect">
                <a:avLst/>
              </a:prstGeom>
              <a:noFill/>
              <a:ln w="6350">
                <a:noFill/>
                <a:prstDash val="dash"/>
              </a:ln>
            </p:spPr>
            <p:txBody>
              <a:bodyPr wrap="square" lIns="0" tIns="0" rIns="0" bIns="0" rtlCol="0">
                <a:spAutoFit/>
              </a:bodyPr>
              <a:lstStyle/>
              <a:p>
                <a:pPr algn="ctr">
                  <a:defRPr/>
                </a:pPr>
                <a:r>
                  <a:rPr lang="en-US" sz="825" b="1" dirty="0" smtClean="0"/>
                  <a:t>PRIORITY 3  </a:t>
                </a:r>
                <a:endParaRPr lang="en-ZA" sz="825" b="1" dirty="0"/>
              </a:p>
              <a:p>
                <a:pPr>
                  <a:defRPr/>
                </a:pPr>
                <a:endParaRPr lang="en-US" sz="825" b="1" dirty="0"/>
              </a:p>
            </p:txBody>
          </p:sp>
          <p:sp>
            <p:nvSpPr>
              <p:cNvPr id="48" name="TextBox 47">
                <a:extLst>
                  <a:ext uri="{FF2B5EF4-FFF2-40B4-BE49-F238E27FC236}">
                    <a16:creationId xmlns:a16="http://schemas.microsoft.com/office/drawing/2014/main" xmlns="" id="{91C8F763-9148-4B82-B049-9759372EC826}"/>
                  </a:ext>
                </a:extLst>
              </p:cNvPr>
              <p:cNvSpPr txBox="1"/>
              <p:nvPr/>
            </p:nvSpPr>
            <p:spPr>
              <a:xfrm>
                <a:off x="7209265" y="3169165"/>
                <a:ext cx="2549641" cy="510251"/>
              </a:xfrm>
              <a:prstGeom prst="rect">
                <a:avLst/>
              </a:prstGeom>
              <a:noFill/>
              <a:ln w="6350">
                <a:noFill/>
                <a:prstDash val="dash"/>
              </a:ln>
            </p:spPr>
            <p:txBody>
              <a:bodyPr wrap="square" lIns="0" tIns="0" rIns="0" bIns="0" rtlCol="0">
                <a:spAutoFit/>
              </a:bodyPr>
              <a:lstStyle/>
              <a:p>
                <a:pPr algn="ctr" defTabSz="622300">
                  <a:lnSpc>
                    <a:spcPct val="90000"/>
                  </a:lnSpc>
                  <a:spcAft>
                    <a:spcPct val="35000"/>
                  </a:spcAft>
                  <a:defRPr/>
                </a:pPr>
                <a:r>
                  <a:rPr lang="en-US" sz="900" b="1" dirty="0">
                    <a:latin typeface="Arial Narrow" panose="020B0606020202030204" pitchFamily="34" charset="0"/>
                  </a:rPr>
                  <a:t>Facilitate improved </a:t>
                </a:r>
                <a:r>
                  <a:rPr lang="en-US" sz="900" b="1" u="sng" dirty="0">
                    <a:latin typeface="Arial Narrow" panose="020B0606020202030204" pitchFamily="34" charset="0"/>
                  </a:rPr>
                  <a:t>Collective Bargaining </a:t>
                </a:r>
                <a:r>
                  <a:rPr lang="en-US" sz="900" b="1" dirty="0">
                    <a:latin typeface="Arial Narrow" panose="020B0606020202030204" pitchFamily="34" charset="0"/>
                  </a:rPr>
                  <a:t>to promote orderly and healthy </a:t>
                </a:r>
                <a:r>
                  <a:rPr lang="en-US" sz="900" b="1" dirty="0" err="1">
                    <a:latin typeface="Arial Narrow" panose="020B0606020202030204" pitchFamily="34" charset="0"/>
                  </a:rPr>
                  <a:t>labour</a:t>
                </a:r>
                <a:r>
                  <a:rPr lang="en-US" sz="900" b="1" dirty="0">
                    <a:latin typeface="Arial Narrow" panose="020B0606020202030204" pitchFamily="34" charset="0"/>
                  </a:rPr>
                  <a:t> relations </a:t>
                </a:r>
                <a:endParaRPr lang="en-ZA" sz="900" b="1" dirty="0">
                  <a:latin typeface="Arial Narrow" panose="020B0606020202030204" pitchFamily="34" charset="0"/>
                </a:endParaRPr>
              </a:p>
            </p:txBody>
          </p:sp>
        </p:grpSp>
        <p:grpSp>
          <p:nvGrpSpPr>
            <p:cNvPr id="23" name="Group 22">
              <a:extLst>
                <a:ext uri="{FF2B5EF4-FFF2-40B4-BE49-F238E27FC236}">
                  <a16:creationId xmlns:a16="http://schemas.microsoft.com/office/drawing/2014/main" xmlns="" id="{33BD74B6-ABC5-4CC6-94B3-9464BEEC0FA2}"/>
                </a:ext>
              </a:extLst>
            </p:cNvPr>
            <p:cNvGrpSpPr>
              <a:grpSpLocks noChangeAspect="1"/>
            </p:cNvGrpSpPr>
            <p:nvPr/>
          </p:nvGrpSpPr>
          <p:grpSpPr>
            <a:xfrm>
              <a:off x="4429752" y="2357007"/>
              <a:ext cx="262801" cy="262800"/>
              <a:chOff x="6445250" y="1803400"/>
              <a:chExt cx="371476" cy="371475"/>
            </a:xfrm>
            <a:solidFill>
              <a:schemeClr val="bg1"/>
            </a:solidFill>
          </p:grpSpPr>
          <p:sp>
            <p:nvSpPr>
              <p:cNvPr id="43" name="Freeform 94">
                <a:extLst>
                  <a:ext uri="{FF2B5EF4-FFF2-40B4-BE49-F238E27FC236}">
                    <a16:creationId xmlns:a16="http://schemas.microsoft.com/office/drawing/2014/main" xmlns="" id="{0D368577-A70D-4E92-85E1-039203F6472E}"/>
                  </a:ext>
                </a:extLst>
              </p:cNvPr>
              <p:cNvSpPr>
                <a:spLocks noEditPoints="1"/>
              </p:cNvSpPr>
              <p:nvPr/>
            </p:nvSpPr>
            <p:spPr bwMode="auto">
              <a:xfrm>
                <a:off x="6523038" y="1989138"/>
                <a:ext cx="107950" cy="107950"/>
              </a:xfrm>
              <a:custGeom>
                <a:avLst/>
                <a:gdLst>
                  <a:gd name="T0" fmla="*/ 14 w 28"/>
                  <a:gd name="T1" fmla="*/ 28 h 28"/>
                  <a:gd name="T2" fmla="*/ 0 w 28"/>
                  <a:gd name="T3" fmla="*/ 14 h 28"/>
                  <a:gd name="T4" fmla="*/ 14 w 28"/>
                  <a:gd name="T5" fmla="*/ 0 h 28"/>
                  <a:gd name="T6" fmla="*/ 28 w 28"/>
                  <a:gd name="T7" fmla="*/ 14 h 28"/>
                  <a:gd name="T8" fmla="*/ 14 w 28"/>
                  <a:gd name="T9" fmla="*/ 28 h 28"/>
                  <a:gd name="T10" fmla="*/ 14 w 28"/>
                  <a:gd name="T11" fmla="*/ 4 h 28"/>
                  <a:gd name="T12" fmla="*/ 4 w 28"/>
                  <a:gd name="T13" fmla="*/ 14 h 28"/>
                  <a:gd name="T14" fmla="*/ 14 w 28"/>
                  <a:gd name="T15" fmla="*/ 24 h 28"/>
                  <a:gd name="T16" fmla="*/ 24 w 28"/>
                  <a:gd name="T17" fmla="*/ 14 h 28"/>
                  <a:gd name="T18" fmla="*/ 14 w 28"/>
                  <a:gd name="T19" fmla="*/ 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28">
                    <a:moveTo>
                      <a:pt x="14" y="28"/>
                    </a:moveTo>
                    <a:cubicBezTo>
                      <a:pt x="6" y="28"/>
                      <a:pt x="0" y="22"/>
                      <a:pt x="0" y="14"/>
                    </a:cubicBezTo>
                    <a:cubicBezTo>
                      <a:pt x="0" y="6"/>
                      <a:pt x="6" y="0"/>
                      <a:pt x="14" y="0"/>
                    </a:cubicBezTo>
                    <a:cubicBezTo>
                      <a:pt x="22" y="0"/>
                      <a:pt x="28" y="6"/>
                      <a:pt x="28" y="14"/>
                    </a:cubicBezTo>
                    <a:cubicBezTo>
                      <a:pt x="28" y="22"/>
                      <a:pt x="22" y="28"/>
                      <a:pt x="14" y="28"/>
                    </a:cubicBezTo>
                    <a:close/>
                    <a:moveTo>
                      <a:pt x="14" y="4"/>
                    </a:moveTo>
                    <a:cubicBezTo>
                      <a:pt x="8" y="4"/>
                      <a:pt x="4" y="8"/>
                      <a:pt x="4" y="14"/>
                    </a:cubicBezTo>
                    <a:cubicBezTo>
                      <a:pt x="4" y="20"/>
                      <a:pt x="8" y="24"/>
                      <a:pt x="14" y="24"/>
                    </a:cubicBezTo>
                    <a:cubicBezTo>
                      <a:pt x="20" y="24"/>
                      <a:pt x="24" y="20"/>
                      <a:pt x="24" y="14"/>
                    </a:cubicBezTo>
                    <a:cubicBezTo>
                      <a:pt x="24" y="8"/>
                      <a:pt x="20" y="4"/>
                      <a:pt x="14"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44" name="Freeform 95">
                <a:extLst>
                  <a:ext uri="{FF2B5EF4-FFF2-40B4-BE49-F238E27FC236}">
                    <a16:creationId xmlns:a16="http://schemas.microsoft.com/office/drawing/2014/main" xmlns="" id="{9E2ECC7C-CF05-46A4-AD60-B40F9811D0C3}"/>
                  </a:ext>
                </a:extLst>
              </p:cNvPr>
              <p:cNvSpPr>
                <a:spLocks noEditPoints="1"/>
              </p:cNvSpPr>
              <p:nvPr/>
            </p:nvSpPr>
            <p:spPr bwMode="auto">
              <a:xfrm>
                <a:off x="6445250" y="1911350"/>
                <a:ext cx="263525" cy="263525"/>
              </a:xfrm>
              <a:custGeom>
                <a:avLst/>
                <a:gdLst>
                  <a:gd name="T0" fmla="*/ 26 w 68"/>
                  <a:gd name="T1" fmla="*/ 68 h 68"/>
                  <a:gd name="T2" fmla="*/ 24 w 68"/>
                  <a:gd name="T3" fmla="*/ 60 h 68"/>
                  <a:gd name="T4" fmla="*/ 11 w 68"/>
                  <a:gd name="T5" fmla="*/ 59 h 68"/>
                  <a:gd name="T6" fmla="*/ 1 w 68"/>
                  <a:gd name="T7" fmla="*/ 44 h 68"/>
                  <a:gd name="T8" fmla="*/ 1 w 68"/>
                  <a:gd name="T9" fmla="*/ 41 h 68"/>
                  <a:gd name="T10" fmla="*/ 6 w 68"/>
                  <a:gd name="T11" fmla="*/ 30 h 68"/>
                  <a:gd name="T12" fmla="*/ 1 w 68"/>
                  <a:gd name="T13" fmla="*/ 24 h 68"/>
                  <a:gd name="T14" fmla="*/ 10 w 68"/>
                  <a:gd name="T15" fmla="*/ 9 h 68"/>
                  <a:gd name="T16" fmla="*/ 16 w 68"/>
                  <a:gd name="T17" fmla="*/ 12 h 68"/>
                  <a:gd name="T18" fmla="*/ 24 w 68"/>
                  <a:gd name="T19" fmla="*/ 2 h 68"/>
                  <a:gd name="T20" fmla="*/ 42 w 68"/>
                  <a:gd name="T21" fmla="*/ 0 h 68"/>
                  <a:gd name="T22" fmla="*/ 44 w 68"/>
                  <a:gd name="T23" fmla="*/ 8 h 68"/>
                  <a:gd name="T24" fmla="*/ 57 w 68"/>
                  <a:gd name="T25" fmla="*/ 9 h 68"/>
                  <a:gd name="T26" fmla="*/ 67 w 68"/>
                  <a:gd name="T27" fmla="*/ 24 h 68"/>
                  <a:gd name="T28" fmla="*/ 62 w 68"/>
                  <a:gd name="T29" fmla="*/ 30 h 68"/>
                  <a:gd name="T30" fmla="*/ 67 w 68"/>
                  <a:gd name="T31" fmla="*/ 41 h 68"/>
                  <a:gd name="T32" fmla="*/ 67 w 68"/>
                  <a:gd name="T33" fmla="*/ 44 h 68"/>
                  <a:gd name="T34" fmla="*/ 58 w 68"/>
                  <a:gd name="T35" fmla="*/ 59 h 68"/>
                  <a:gd name="T36" fmla="*/ 52 w 68"/>
                  <a:gd name="T37" fmla="*/ 56 h 68"/>
                  <a:gd name="T38" fmla="*/ 44 w 68"/>
                  <a:gd name="T39" fmla="*/ 66 h 68"/>
                  <a:gd name="T40" fmla="*/ 28 w 68"/>
                  <a:gd name="T41" fmla="*/ 64 h 68"/>
                  <a:gd name="T42" fmla="*/ 40 w 68"/>
                  <a:gd name="T43" fmla="*/ 59 h 68"/>
                  <a:gd name="T44" fmla="*/ 50 w 68"/>
                  <a:gd name="T45" fmla="*/ 52 h 68"/>
                  <a:gd name="T46" fmla="*/ 57 w 68"/>
                  <a:gd name="T47" fmla="*/ 54 h 68"/>
                  <a:gd name="T48" fmla="*/ 58 w 68"/>
                  <a:gd name="T49" fmla="*/ 41 h 68"/>
                  <a:gd name="T50" fmla="*/ 57 w 68"/>
                  <a:gd name="T51" fmla="*/ 29 h 68"/>
                  <a:gd name="T52" fmla="*/ 63 w 68"/>
                  <a:gd name="T53" fmla="*/ 24 h 68"/>
                  <a:gd name="T54" fmla="*/ 52 w 68"/>
                  <a:gd name="T55" fmla="*/ 16 h 68"/>
                  <a:gd name="T56" fmla="*/ 41 w 68"/>
                  <a:gd name="T57" fmla="*/ 11 h 68"/>
                  <a:gd name="T58" fmla="*/ 40 w 68"/>
                  <a:gd name="T59" fmla="*/ 4 h 68"/>
                  <a:gd name="T60" fmla="*/ 28 w 68"/>
                  <a:gd name="T61" fmla="*/ 9 h 68"/>
                  <a:gd name="T62" fmla="*/ 18 w 68"/>
                  <a:gd name="T63" fmla="*/ 16 h 68"/>
                  <a:gd name="T64" fmla="*/ 11 w 68"/>
                  <a:gd name="T65" fmla="*/ 14 h 68"/>
                  <a:gd name="T66" fmla="*/ 10 w 68"/>
                  <a:gd name="T67" fmla="*/ 27 h 68"/>
                  <a:gd name="T68" fmla="*/ 11 w 68"/>
                  <a:gd name="T69" fmla="*/ 39 h 68"/>
                  <a:gd name="T70" fmla="*/ 5 w 68"/>
                  <a:gd name="T71" fmla="*/ 44 h 68"/>
                  <a:gd name="T72" fmla="*/ 16 w 68"/>
                  <a:gd name="T73" fmla="*/ 52 h 68"/>
                  <a:gd name="T74" fmla="*/ 27 w 68"/>
                  <a:gd name="T75" fmla="*/ 57 h 68"/>
                  <a:gd name="T76" fmla="*/ 28 w 68"/>
                  <a:gd name="T77" fmla="*/ 6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 h="68">
                    <a:moveTo>
                      <a:pt x="42" y="68"/>
                    </a:moveTo>
                    <a:cubicBezTo>
                      <a:pt x="26" y="68"/>
                      <a:pt x="26" y="68"/>
                      <a:pt x="26" y="68"/>
                    </a:cubicBezTo>
                    <a:cubicBezTo>
                      <a:pt x="25" y="68"/>
                      <a:pt x="24" y="67"/>
                      <a:pt x="24" y="66"/>
                    </a:cubicBezTo>
                    <a:cubicBezTo>
                      <a:pt x="24" y="60"/>
                      <a:pt x="24" y="60"/>
                      <a:pt x="24" y="60"/>
                    </a:cubicBezTo>
                    <a:cubicBezTo>
                      <a:pt x="21" y="59"/>
                      <a:pt x="19" y="58"/>
                      <a:pt x="16" y="56"/>
                    </a:cubicBezTo>
                    <a:cubicBezTo>
                      <a:pt x="11" y="59"/>
                      <a:pt x="11" y="59"/>
                      <a:pt x="11" y="59"/>
                    </a:cubicBezTo>
                    <a:cubicBezTo>
                      <a:pt x="10" y="59"/>
                      <a:pt x="9" y="59"/>
                      <a:pt x="9" y="58"/>
                    </a:cubicBezTo>
                    <a:cubicBezTo>
                      <a:pt x="1" y="44"/>
                      <a:pt x="1" y="44"/>
                      <a:pt x="1" y="44"/>
                    </a:cubicBezTo>
                    <a:cubicBezTo>
                      <a:pt x="0" y="44"/>
                      <a:pt x="0" y="43"/>
                      <a:pt x="0" y="43"/>
                    </a:cubicBezTo>
                    <a:cubicBezTo>
                      <a:pt x="0" y="42"/>
                      <a:pt x="1" y="42"/>
                      <a:pt x="1" y="41"/>
                    </a:cubicBezTo>
                    <a:cubicBezTo>
                      <a:pt x="6" y="38"/>
                      <a:pt x="6" y="38"/>
                      <a:pt x="6" y="38"/>
                    </a:cubicBezTo>
                    <a:cubicBezTo>
                      <a:pt x="6" y="35"/>
                      <a:pt x="6" y="33"/>
                      <a:pt x="6" y="30"/>
                    </a:cubicBezTo>
                    <a:cubicBezTo>
                      <a:pt x="1" y="27"/>
                      <a:pt x="1" y="27"/>
                      <a:pt x="1" y="27"/>
                    </a:cubicBezTo>
                    <a:cubicBezTo>
                      <a:pt x="0" y="26"/>
                      <a:pt x="0" y="25"/>
                      <a:pt x="1" y="24"/>
                    </a:cubicBezTo>
                    <a:cubicBezTo>
                      <a:pt x="9" y="10"/>
                      <a:pt x="9" y="10"/>
                      <a:pt x="9" y="10"/>
                    </a:cubicBezTo>
                    <a:cubicBezTo>
                      <a:pt x="9" y="10"/>
                      <a:pt x="9" y="9"/>
                      <a:pt x="10" y="9"/>
                    </a:cubicBezTo>
                    <a:cubicBezTo>
                      <a:pt x="10" y="9"/>
                      <a:pt x="11" y="9"/>
                      <a:pt x="11" y="9"/>
                    </a:cubicBezTo>
                    <a:cubicBezTo>
                      <a:pt x="16" y="12"/>
                      <a:pt x="16" y="12"/>
                      <a:pt x="16" y="12"/>
                    </a:cubicBezTo>
                    <a:cubicBezTo>
                      <a:pt x="19" y="10"/>
                      <a:pt x="21" y="9"/>
                      <a:pt x="24" y="8"/>
                    </a:cubicBezTo>
                    <a:cubicBezTo>
                      <a:pt x="24" y="2"/>
                      <a:pt x="24" y="2"/>
                      <a:pt x="24" y="2"/>
                    </a:cubicBezTo>
                    <a:cubicBezTo>
                      <a:pt x="24" y="1"/>
                      <a:pt x="25" y="0"/>
                      <a:pt x="26" y="0"/>
                    </a:cubicBezTo>
                    <a:cubicBezTo>
                      <a:pt x="42" y="0"/>
                      <a:pt x="42" y="0"/>
                      <a:pt x="42" y="0"/>
                    </a:cubicBezTo>
                    <a:cubicBezTo>
                      <a:pt x="43" y="0"/>
                      <a:pt x="44" y="1"/>
                      <a:pt x="44" y="2"/>
                    </a:cubicBezTo>
                    <a:cubicBezTo>
                      <a:pt x="44" y="8"/>
                      <a:pt x="44" y="8"/>
                      <a:pt x="44" y="8"/>
                    </a:cubicBezTo>
                    <a:cubicBezTo>
                      <a:pt x="47" y="9"/>
                      <a:pt x="49" y="10"/>
                      <a:pt x="52" y="12"/>
                    </a:cubicBezTo>
                    <a:cubicBezTo>
                      <a:pt x="57" y="9"/>
                      <a:pt x="57" y="9"/>
                      <a:pt x="57" y="9"/>
                    </a:cubicBezTo>
                    <a:cubicBezTo>
                      <a:pt x="58" y="9"/>
                      <a:pt x="59" y="9"/>
                      <a:pt x="59" y="10"/>
                    </a:cubicBezTo>
                    <a:cubicBezTo>
                      <a:pt x="67" y="24"/>
                      <a:pt x="67" y="24"/>
                      <a:pt x="67" y="24"/>
                    </a:cubicBezTo>
                    <a:cubicBezTo>
                      <a:pt x="68" y="25"/>
                      <a:pt x="68" y="26"/>
                      <a:pt x="67" y="27"/>
                    </a:cubicBezTo>
                    <a:cubicBezTo>
                      <a:pt x="62" y="30"/>
                      <a:pt x="62" y="30"/>
                      <a:pt x="62" y="30"/>
                    </a:cubicBezTo>
                    <a:cubicBezTo>
                      <a:pt x="62" y="33"/>
                      <a:pt x="62" y="35"/>
                      <a:pt x="62" y="38"/>
                    </a:cubicBezTo>
                    <a:cubicBezTo>
                      <a:pt x="67" y="41"/>
                      <a:pt x="67" y="41"/>
                      <a:pt x="67" y="41"/>
                    </a:cubicBezTo>
                    <a:cubicBezTo>
                      <a:pt x="67" y="42"/>
                      <a:pt x="68" y="42"/>
                      <a:pt x="68" y="43"/>
                    </a:cubicBezTo>
                    <a:cubicBezTo>
                      <a:pt x="68" y="43"/>
                      <a:pt x="68" y="44"/>
                      <a:pt x="67" y="44"/>
                    </a:cubicBezTo>
                    <a:cubicBezTo>
                      <a:pt x="59" y="58"/>
                      <a:pt x="59" y="58"/>
                      <a:pt x="59" y="58"/>
                    </a:cubicBezTo>
                    <a:cubicBezTo>
                      <a:pt x="59" y="58"/>
                      <a:pt x="59" y="59"/>
                      <a:pt x="58" y="59"/>
                    </a:cubicBezTo>
                    <a:cubicBezTo>
                      <a:pt x="58" y="59"/>
                      <a:pt x="57" y="59"/>
                      <a:pt x="57" y="59"/>
                    </a:cubicBezTo>
                    <a:cubicBezTo>
                      <a:pt x="52" y="56"/>
                      <a:pt x="52" y="56"/>
                      <a:pt x="52" y="56"/>
                    </a:cubicBezTo>
                    <a:cubicBezTo>
                      <a:pt x="49" y="58"/>
                      <a:pt x="47" y="59"/>
                      <a:pt x="44" y="60"/>
                    </a:cubicBezTo>
                    <a:cubicBezTo>
                      <a:pt x="44" y="66"/>
                      <a:pt x="44" y="66"/>
                      <a:pt x="44" y="66"/>
                    </a:cubicBezTo>
                    <a:cubicBezTo>
                      <a:pt x="44" y="67"/>
                      <a:pt x="43" y="68"/>
                      <a:pt x="42" y="68"/>
                    </a:cubicBezTo>
                    <a:close/>
                    <a:moveTo>
                      <a:pt x="28" y="64"/>
                    </a:moveTo>
                    <a:cubicBezTo>
                      <a:pt x="40" y="64"/>
                      <a:pt x="40" y="64"/>
                      <a:pt x="40" y="64"/>
                    </a:cubicBezTo>
                    <a:cubicBezTo>
                      <a:pt x="40" y="59"/>
                      <a:pt x="40" y="59"/>
                      <a:pt x="40" y="59"/>
                    </a:cubicBezTo>
                    <a:cubicBezTo>
                      <a:pt x="40" y="58"/>
                      <a:pt x="41" y="57"/>
                      <a:pt x="41" y="57"/>
                    </a:cubicBezTo>
                    <a:cubicBezTo>
                      <a:pt x="45" y="56"/>
                      <a:pt x="48" y="54"/>
                      <a:pt x="50" y="52"/>
                    </a:cubicBezTo>
                    <a:cubicBezTo>
                      <a:pt x="51" y="51"/>
                      <a:pt x="52" y="51"/>
                      <a:pt x="52" y="52"/>
                    </a:cubicBezTo>
                    <a:cubicBezTo>
                      <a:pt x="57" y="54"/>
                      <a:pt x="57" y="54"/>
                      <a:pt x="57" y="54"/>
                    </a:cubicBezTo>
                    <a:cubicBezTo>
                      <a:pt x="63" y="44"/>
                      <a:pt x="63" y="44"/>
                      <a:pt x="63" y="44"/>
                    </a:cubicBezTo>
                    <a:cubicBezTo>
                      <a:pt x="58" y="41"/>
                      <a:pt x="58" y="41"/>
                      <a:pt x="58" y="41"/>
                    </a:cubicBezTo>
                    <a:cubicBezTo>
                      <a:pt x="58" y="41"/>
                      <a:pt x="57" y="40"/>
                      <a:pt x="57" y="39"/>
                    </a:cubicBezTo>
                    <a:cubicBezTo>
                      <a:pt x="58" y="36"/>
                      <a:pt x="58" y="32"/>
                      <a:pt x="57" y="29"/>
                    </a:cubicBezTo>
                    <a:cubicBezTo>
                      <a:pt x="57" y="28"/>
                      <a:pt x="58" y="27"/>
                      <a:pt x="58" y="27"/>
                    </a:cubicBezTo>
                    <a:cubicBezTo>
                      <a:pt x="63" y="24"/>
                      <a:pt x="63" y="24"/>
                      <a:pt x="63" y="24"/>
                    </a:cubicBezTo>
                    <a:cubicBezTo>
                      <a:pt x="57" y="14"/>
                      <a:pt x="57" y="14"/>
                      <a:pt x="57" y="14"/>
                    </a:cubicBezTo>
                    <a:cubicBezTo>
                      <a:pt x="52" y="16"/>
                      <a:pt x="52" y="16"/>
                      <a:pt x="52" y="16"/>
                    </a:cubicBezTo>
                    <a:cubicBezTo>
                      <a:pt x="52" y="17"/>
                      <a:pt x="51" y="17"/>
                      <a:pt x="50" y="16"/>
                    </a:cubicBezTo>
                    <a:cubicBezTo>
                      <a:pt x="48" y="14"/>
                      <a:pt x="45" y="12"/>
                      <a:pt x="41" y="11"/>
                    </a:cubicBezTo>
                    <a:cubicBezTo>
                      <a:pt x="41" y="11"/>
                      <a:pt x="40" y="10"/>
                      <a:pt x="40" y="9"/>
                    </a:cubicBezTo>
                    <a:cubicBezTo>
                      <a:pt x="40" y="4"/>
                      <a:pt x="40" y="4"/>
                      <a:pt x="40" y="4"/>
                    </a:cubicBezTo>
                    <a:cubicBezTo>
                      <a:pt x="28" y="4"/>
                      <a:pt x="28" y="4"/>
                      <a:pt x="28" y="4"/>
                    </a:cubicBezTo>
                    <a:cubicBezTo>
                      <a:pt x="28" y="9"/>
                      <a:pt x="28" y="9"/>
                      <a:pt x="28" y="9"/>
                    </a:cubicBezTo>
                    <a:cubicBezTo>
                      <a:pt x="28" y="10"/>
                      <a:pt x="27" y="11"/>
                      <a:pt x="27" y="11"/>
                    </a:cubicBezTo>
                    <a:cubicBezTo>
                      <a:pt x="23" y="12"/>
                      <a:pt x="20" y="14"/>
                      <a:pt x="18" y="16"/>
                    </a:cubicBezTo>
                    <a:cubicBezTo>
                      <a:pt x="17" y="17"/>
                      <a:pt x="16" y="17"/>
                      <a:pt x="16" y="16"/>
                    </a:cubicBezTo>
                    <a:cubicBezTo>
                      <a:pt x="11" y="14"/>
                      <a:pt x="11" y="14"/>
                      <a:pt x="11" y="14"/>
                    </a:cubicBezTo>
                    <a:cubicBezTo>
                      <a:pt x="5" y="24"/>
                      <a:pt x="5" y="24"/>
                      <a:pt x="5" y="24"/>
                    </a:cubicBezTo>
                    <a:cubicBezTo>
                      <a:pt x="10" y="27"/>
                      <a:pt x="10" y="27"/>
                      <a:pt x="10" y="27"/>
                    </a:cubicBezTo>
                    <a:cubicBezTo>
                      <a:pt x="10" y="27"/>
                      <a:pt x="11" y="28"/>
                      <a:pt x="11" y="29"/>
                    </a:cubicBezTo>
                    <a:cubicBezTo>
                      <a:pt x="10" y="32"/>
                      <a:pt x="10" y="36"/>
                      <a:pt x="11" y="39"/>
                    </a:cubicBezTo>
                    <a:cubicBezTo>
                      <a:pt x="11" y="40"/>
                      <a:pt x="10" y="41"/>
                      <a:pt x="10" y="41"/>
                    </a:cubicBezTo>
                    <a:cubicBezTo>
                      <a:pt x="5" y="44"/>
                      <a:pt x="5" y="44"/>
                      <a:pt x="5" y="44"/>
                    </a:cubicBezTo>
                    <a:cubicBezTo>
                      <a:pt x="11" y="54"/>
                      <a:pt x="11" y="54"/>
                      <a:pt x="11" y="54"/>
                    </a:cubicBezTo>
                    <a:cubicBezTo>
                      <a:pt x="16" y="52"/>
                      <a:pt x="16" y="52"/>
                      <a:pt x="16" y="52"/>
                    </a:cubicBezTo>
                    <a:cubicBezTo>
                      <a:pt x="16" y="51"/>
                      <a:pt x="17" y="51"/>
                      <a:pt x="18" y="52"/>
                    </a:cubicBezTo>
                    <a:cubicBezTo>
                      <a:pt x="20" y="54"/>
                      <a:pt x="23" y="56"/>
                      <a:pt x="27" y="57"/>
                    </a:cubicBezTo>
                    <a:cubicBezTo>
                      <a:pt x="27" y="57"/>
                      <a:pt x="28" y="58"/>
                      <a:pt x="28" y="59"/>
                    </a:cubicBezTo>
                    <a:lnTo>
                      <a:pt x="28" y="6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45" name="Freeform 96">
                <a:extLst>
                  <a:ext uri="{FF2B5EF4-FFF2-40B4-BE49-F238E27FC236}">
                    <a16:creationId xmlns:a16="http://schemas.microsoft.com/office/drawing/2014/main" xmlns="" id="{E4FF1749-652F-42BE-A870-87BDA33C91CC}"/>
                  </a:ext>
                </a:extLst>
              </p:cNvPr>
              <p:cNvSpPr>
                <a:spLocks noEditPoints="1"/>
              </p:cNvSpPr>
              <p:nvPr/>
            </p:nvSpPr>
            <p:spPr bwMode="auto">
              <a:xfrm>
                <a:off x="6708775" y="1849438"/>
                <a:ext cx="61913" cy="61913"/>
              </a:xfrm>
              <a:custGeom>
                <a:avLst/>
                <a:gdLst>
                  <a:gd name="T0" fmla="*/ 8 w 16"/>
                  <a:gd name="T1" fmla="*/ 16 h 16"/>
                  <a:gd name="T2" fmla="*/ 0 w 16"/>
                  <a:gd name="T3" fmla="*/ 8 h 16"/>
                  <a:gd name="T4" fmla="*/ 8 w 16"/>
                  <a:gd name="T5" fmla="*/ 0 h 16"/>
                  <a:gd name="T6" fmla="*/ 16 w 16"/>
                  <a:gd name="T7" fmla="*/ 8 h 16"/>
                  <a:gd name="T8" fmla="*/ 8 w 16"/>
                  <a:gd name="T9" fmla="*/ 16 h 16"/>
                  <a:gd name="T10" fmla="*/ 8 w 16"/>
                  <a:gd name="T11" fmla="*/ 4 h 16"/>
                  <a:gd name="T12" fmla="*/ 4 w 16"/>
                  <a:gd name="T13" fmla="*/ 8 h 16"/>
                  <a:gd name="T14" fmla="*/ 8 w 16"/>
                  <a:gd name="T15" fmla="*/ 12 h 16"/>
                  <a:gd name="T16" fmla="*/ 12 w 16"/>
                  <a:gd name="T17" fmla="*/ 8 h 16"/>
                  <a:gd name="T18" fmla="*/ 8 w 16"/>
                  <a:gd name="T19"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6">
                    <a:moveTo>
                      <a:pt x="8" y="16"/>
                    </a:moveTo>
                    <a:cubicBezTo>
                      <a:pt x="4" y="16"/>
                      <a:pt x="0" y="12"/>
                      <a:pt x="0" y="8"/>
                    </a:cubicBezTo>
                    <a:cubicBezTo>
                      <a:pt x="0" y="4"/>
                      <a:pt x="4" y="0"/>
                      <a:pt x="8" y="0"/>
                    </a:cubicBezTo>
                    <a:cubicBezTo>
                      <a:pt x="12" y="0"/>
                      <a:pt x="16" y="4"/>
                      <a:pt x="16" y="8"/>
                    </a:cubicBezTo>
                    <a:cubicBezTo>
                      <a:pt x="16" y="12"/>
                      <a:pt x="12" y="16"/>
                      <a:pt x="8" y="16"/>
                    </a:cubicBezTo>
                    <a:close/>
                    <a:moveTo>
                      <a:pt x="8" y="4"/>
                    </a:moveTo>
                    <a:cubicBezTo>
                      <a:pt x="6" y="4"/>
                      <a:pt x="4" y="6"/>
                      <a:pt x="4" y="8"/>
                    </a:cubicBezTo>
                    <a:cubicBezTo>
                      <a:pt x="4" y="10"/>
                      <a:pt x="6" y="12"/>
                      <a:pt x="8" y="12"/>
                    </a:cubicBezTo>
                    <a:cubicBezTo>
                      <a:pt x="10" y="12"/>
                      <a:pt x="12" y="10"/>
                      <a:pt x="12" y="8"/>
                    </a:cubicBezTo>
                    <a:cubicBezTo>
                      <a:pt x="12" y="6"/>
                      <a:pt x="10" y="4"/>
                      <a:pt x="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46" name="Freeform 97">
                <a:extLst>
                  <a:ext uri="{FF2B5EF4-FFF2-40B4-BE49-F238E27FC236}">
                    <a16:creationId xmlns:a16="http://schemas.microsoft.com/office/drawing/2014/main" xmlns="" id="{ED209F3E-B7A6-458B-8DB7-1832391942FE}"/>
                  </a:ext>
                </a:extLst>
              </p:cNvPr>
              <p:cNvSpPr>
                <a:spLocks noEditPoints="1"/>
              </p:cNvSpPr>
              <p:nvPr/>
            </p:nvSpPr>
            <p:spPr bwMode="auto">
              <a:xfrm>
                <a:off x="6662738" y="1803400"/>
                <a:ext cx="153988" cy="155575"/>
              </a:xfrm>
              <a:custGeom>
                <a:avLst/>
                <a:gdLst>
                  <a:gd name="T0" fmla="*/ 16 w 40"/>
                  <a:gd name="T1" fmla="*/ 40 h 40"/>
                  <a:gd name="T2" fmla="*/ 14 w 40"/>
                  <a:gd name="T3" fmla="*/ 35 h 40"/>
                  <a:gd name="T4" fmla="*/ 7 w 40"/>
                  <a:gd name="T5" fmla="*/ 34 h 40"/>
                  <a:gd name="T6" fmla="*/ 5 w 40"/>
                  <a:gd name="T7" fmla="*/ 33 h 40"/>
                  <a:gd name="T8" fmla="*/ 1 w 40"/>
                  <a:gd name="T9" fmla="*/ 24 h 40"/>
                  <a:gd name="T10" fmla="*/ 4 w 40"/>
                  <a:gd name="T11" fmla="*/ 18 h 40"/>
                  <a:gd name="T12" fmla="*/ 0 w 40"/>
                  <a:gd name="T13" fmla="*/ 15 h 40"/>
                  <a:gd name="T14" fmla="*/ 5 w 40"/>
                  <a:gd name="T15" fmla="*/ 7 h 40"/>
                  <a:gd name="T16" fmla="*/ 7 w 40"/>
                  <a:gd name="T17" fmla="*/ 6 h 40"/>
                  <a:gd name="T18" fmla="*/ 14 w 40"/>
                  <a:gd name="T19" fmla="*/ 5 h 40"/>
                  <a:gd name="T20" fmla="*/ 16 w 40"/>
                  <a:gd name="T21" fmla="*/ 0 h 40"/>
                  <a:gd name="T22" fmla="*/ 26 w 40"/>
                  <a:gd name="T23" fmla="*/ 2 h 40"/>
                  <a:gd name="T24" fmla="*/ 30 w 40"/>
                  <a:gd name="T25" fmla="*/ 7 h 40"/>
                  <a:gd name="T26" fmla="*/ 34 w 40"/>
                  <a:gd name="T27" fmla="*/ 6 h 40"/>
                  <a:gd name="T28" fmla="*/ 39 w 40"/>
                  <a:gd name="T29" fmla="*/ 13 h 40"/>
                  <a:gd name="T30" fmla="*/ 36 w 40"/>
                  <a:gd name="T31" fmla="*/ 18 h 40"/>
                  <a:gd name="T32" fmla="*/ 39 w 40"/>
                  <a:gd name="T33" fmla="*/ 24 h 40"/>
                  <a:gd name="T34" fmla="*/ 35 w 40"/>
                  <a:gd name="T35" fmla="*/ 33 h 40"/>
                  <a:gd name="T36" fmla="*/ 33 w 40"/>
                  <a:gd name="T37" fmla="*/ 34 h 40"/>
                  <a:gd name="T38" fmla="*/ 26 w 40"/>
                  <a:gd name="T39" fmla="*/ 35 h 40"/>
                  <a:gd name="T40" fmla="*/ 24 w 40"/>
                  <a:gd name="T41" fmla="*/ 40 h 40"/>
                  <a:gd name="T42" fmla="*/ 22 w 40"/>
                  <a:gd name="T43" fmla="*/ 36 h 40"/>
                  <a:gd name="T44" fmla="*/ 23 w 40"/>
                  <a:gd name="T45" fmla="*/ 31 h 40"/>
                  <a:gd name="T46" fmla="*/ 31 w 40"/>
                  <a:gd name="T47" fmla="*/ 28 h 40"/>
                  <a:gd name="T48" fmla="*/ 35 w 40"/>
                  <a:gd name="T49" fmla="*/ 26 h 40"/>
                  <a:gd name="T50" fmla="*/ 32 w 40"/>
                  <a:gd name="T51" fmla="*/ 23 h 40"/>
                  <a:gd name="T52" fmla="*/ 33 w 40"/>
                  <a:gd name="T53" fmla="*/ 15 h 40"/>
                  <a:gd name="T54" fmla="*/ 33 w 40"/>
                  <a:gd name="T55" fmla="*/ 10 h 40"/>
                  <a:gd name="T56" fmla="*/ 28 w 40"/>
                  <a:gd name="T57" fmla="*/ 11 h 40"/>
                  <a:gd name="T58" fmla="*/ 22 w 40"/>
                  <a:gd name="T59" fmla="*/ 7 h 40"/>
                  <a:gd name="T60" fmla="*/ 18 w 40"/>
                  <a:gd name="T61" fmla="*/ 4 h 40"/>
                  <a:gd name="T62" fmla="*/ 17 w 40"/>
                  <a:gd name="T63" fmla="*/ 9 h 40"/>
                  <a:gd name="T64" fmla="*/ 9 w 40"/>
                  <a:gd name="T65" fmla="*/ 12 h 40"/>
                  <a:gd name="T66" fmla="*/ 5 w 40"/>
                  <a:gd name="T67" fmla="*/ 14 h 40"/>
                  <a:gd name="T68" fmla="*/ 8 w 40"/>
                  <a:gd name="T69" fmla="*/ 17 h 40"/>
                  <a:gd name="T70" fmla="*/ 7 w 40"/>
                  <a:gd name="T71" fmla="*/ 25 h 40"/>
                  <a:gd name="T72" fmla="*/ 7 w 40"/>
                  <a:gd name="T73" fmla="*/ 30 h 40"/>
                  <a:gd name="T74" fmla="*/ 12 w 40"/>
                  <a:gd name="T75" fmla="*/ 29 h 40"/>
                  <a:gd name="T76" fmla="*/ 18 w 40"/>
                  <a:gd name="T77" fmla="*/ 3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0" h="40">
                    <a:moveTo>
                      <a:pt x="24" y="40"/>
                    </a:moveTo>
                    <a:cubicBezTo>
                      <a:pt x="16" y="40"/>
                      <a:pt x="16" y="40"/>
                      <a:pt x="16" y="40"/>
                    </a:cubicBezTo>
                    <a:cubicBezTo>
                      <a:pt x="15" y="40"/>
                      <a:pt x="14" y="39"/>
                      <a:pt x="14" y="38"/>
                    </a:cubicBezTo>
                    <a:cubicBezTo>
                      <a:pt x="14" y="35"/>
                      <a:pt x="14" y="35"/>
                      <a:pt x="14" y="35"/>
                    </a:cubicBezTo>
                    <a:cubicBezTo>
                      <a:pt x="13" y="34"/>
                      <a:pt x="11" y="34"/>
                      <a:pt x="10" y="33"/>
                    </a:cubicBezTo>
                    <a:cubicBezTo>
                      <a:pt x="7" y="34"/>
                      <a:pt x="7" y="34"/>
                      <a:pt x="7" y="34"/>
                    </a:cubicBezTo>
                    <a:cubicBezTo>
                      <a:pt x="7" y="34"/>
                      <a:pt x="6" y="35"/>
                      <a:pt x="6" y="34"/>
                    </a:cubicBezTo>
                    <a:cubicBezTo>
                      <a:pt x="5" y="34"/>
                      <a:pt x="5" y="34"/>
                      <a:pt x="5" y="33"/>
                    </a:cubicBezTo>
                    <a:cubicBezTo>
                      <a:pt x="1" y="27"/>
                      <a:pt x="1" y="27"/>
                      <a:pt x="1" y="27"/>
                    </a:cubicBezTo>
                    <a:cubicBezTo>
                      <a:pt x="0" y="26"/>
                      <a:pt x="0" y="24"/>
                      <a:pt x="1" y="24"/>
                    </a:cubicBezTo>
                    <a:cubicBezTo>
                      <a:pt x="4" y="22"/>
                      <a:pt x="4" y="22"/>
                      <a:pt x="4" y="22"/>
                    </a:cubicBezTo>
                    <a:cubicBezTo>
                      <a:pt x="4" y="21"/>
                      <a:pt x="4" y="19"/>
                      <a:pt x="4" y="18"/>
                    </a:cubicBezTo>
                    <a:cubicBezTo>
                      <a:pt x="1" y="16"/>
                      <a:pt x="1" y="16"/>
                      <a:pt x="1" y="16"/>
                    </a:cubicBezTo>
                    <a:cubicBezTo>
                      <a:pt x="1" y="16"/>
                      <a:pt x="1" y="15"/>
                      <a:pt x="0" y="15"/>
                    </a:cubicBezTo>
                    <a:cubicBezTo>
                      <a:pt x="0" y="14"/>
                      <a:pt x="0" y="14"/>
                      <a:pt x="1" y="13"/>
                    </a:cubicBezTo>
                    <a:cubicBezTo>
                      <a:pt x="5" y="7"/>
                      <a:pt x="5" y="7"/>
                      <a:pt x="5" y="7"/>
                    </a:cubicBezTo>
                    <a:cubicBezTo>
                      <a:pt x="5" y="6"/>
                      <a:pt x="5" y="6"/>
                      <a:pt x="6" y="6"/>
                    </a:cubicBezTo>
                    <a:cubicBezTo>
                      <a:pt x="6" y="5"/>
                      <a:pt x="7" y="6"/>
                      <a:pt x="7" y="6"/>
                    </a:cubicBezTo>
                    <a:cubicBezTo>
                      <a:pt x="10" y="7"/>
                      <a:pt x="10" y="7"/>
                      <a:pt x="10" y="7"/>
                    </a:cubicBezTo>
                    <a:cubicBezTo>
                      <a:pt x="11" y="7"/>
                      <a:pt x="13" y="6"/>
                      <a:pt x="14" y="5"/>
                    </a:cubicBezTo>
                    <a:cubicBezTo>
                      <a:pt x="14" y="2"/>
                      <a:pt x="14" y="2"/>
                      <a:pt x="14" y="2"/>
                    </a:cubicBezTo>
                    <a:cubicBezTo>
                      <a:pt x="14" y="1"/>
                      <a:pt x="15" y="0"/>
                      <a:pt x="16" y="0"/>
                    </a:cubicBezTo>
                    <a:cubicBezTo>
                      <a:pt x="24" y="0"/>
                      <a:pt x="24" y="0"/>
                      <a:pt x="24" y="0"/>
                    </a:cubicBezTo>
                    <a:cubicBezTo>
                      <a:pt x="25" y="0"/>
                      <a:pt x="26" y="1"/>
                      <a:pt x="26" y="2"/>
                    </a:cubicBezTo>
                    <a:cubicBezTo>
                      <a:pt x="26" y="5"/>
                      <a:pt x="26" y="5"/>
                      <a:pt x="26" y="5"/>
                    </a:cubicBezTo>
                    <a:cubicBezTo>
                      <a:pt x="27" y="6"/>
                      <a:pt x="29" y="6"/>
                      <a:pt x="30" y="7"/>
                    </a:cubicBezTo>
                    <a:cubicBezTo>
                      <a:pt x="33" y="6"/>
                      <a:pt x="33" y="6"/>
                      <a:pt x="33" y="6"/>
                    </a:cubicBezTo>
                    <a:cubicBezTo>
                      <a:pt x="33" y="6"/>
                      <a:pt x="34" y="5"/>
                      <a:pt x="34" y="6"/>
                    </a:cubicBezTo>
                    <a:cubicBezTo>
                      <a:pt x="35" y="6"/>
                      <a:pt x="35" y="6"/>
                      <a:pt x="35" y="7"/>
                    </a:cubicBezTo>
                    <a:cubicBezTo>
                      <a:pt x="39" y="13"/>
                      <a:pt x="39" y="13"/>
                      <a:pt x="39" y="13"/>
                    </a:cubicBezTo>
                    <a:cubicBezTo>
                      <a:pt x="40" y="14"/>
                      <a:pt x="40" y="16"/>
                      <a:pt x="39" y="16"/>
                    </a:cubicBezTo>
                    <a:cubicBezTo>
                      <a:pt x="36" y="18"/>
                      <a:pt x="36" y="18"/>
                      <a:pt x="36" y="18"/>
                    </a:cubicBezTo>
                    <a:cubicBezTo>
                      <a:pt x="36" y="19"/>
                      <a:pt x="36" y="21"/>
                      <a:pt x="36" y="22"/>
                    </a:cubicBezTo>
                    <a:cubicBezTo>
                      <a:pt x="39" y="24"/>
                      <a:pt x="39" y="24"/>
                      <a:pt x="39" y="24"/>
                    </a:cubicBezTo>
                    <a:cubicBezTo>
                      <a:pt x="40" y="24"/>
                      <a:pt x="40" y="26"/>
                      <a:pt x="39" y="27"/>
                    </a:cubicBezTo>
                    <a:cubicBezTo>
                      <a:pt x="35" y="33"/>
                      <a:pt x="35" y="33"/>
                      <a:pt x="35" y="33"/>
                    </a:cubicBezTo>
                    <a:cubicBezTo>
                      <a:pt x="35" y="34"/>
                      <a:pt x="35" y="34"/>
                      <a:pt x="34" y="34"/>
                    </a:cubicBezTo>
                    <a:cubicBezTo>
                      <a:pt x="34" y="35"/>
                      <a:pt x="33" y="34"/>
                      <a:pt x="33" y="34"/>
                    </a:cubicBezTo>
                    <a:cubicBezTo>
                      <a:pt x="30" y="33"/>
                      <a:pt x="30" y="33"/>
                      <a:pt x="30" y="33"/>
                    </a:cubicBezTo>
                    <a:cubicBezTo>
                      <a:pt x="29" y="33"/>
                      <a:pt x="27" y="34"/>
                      <a:pt x="26" y="35"/>
                    </a:cubicBezTo>
                    <a:cubicBezTo>
                      <a:pt x="26" y="38"/>
                      <a:pt x="26" y="38"/>
                      <a:pt x="26" y="38"/>
                    </a:cubicBezTo>
                    <a:cubicBezTo>
                      <a:pt x="26" y="39"/>
                      <a:pt x="25" y="40"/>
                      <a:pt x="24" y="40"/>
                    </a:cubicBezTo>
                    <a:close/>
                    <a:moveTo>
                      <a:pt x="18" y="36"/>
                    </a:moveTo>
                    <a:cubicBezTo>
                      <a:pt x="22" y="36"/>
                      <a:pt x="22" y="36"/>
                      <a:pt x="22" y="36"/>
                    </a:cubicBezTo>
                    <a:cubicBezTo>
                      <a:pt x="22" y="33"/>
                      <a:pt x="22" y="33"/>
                      <a:pt x="22" y="33"/>
                    </a:cubicBezTo>
                    <a:cubicBezTo>
                      <a:pt x="22" y="32"/>
                      <a:pt x="23" y="32"/>
                      <a:pt x="23" y="31"/>
                    </a:cubicBezTo>
                    <a:cubicBezTo>
                      <a:pt x="25" y="31"/>
                      <a:pt x="27" y="30"/>
                      <a:pt x="28" y="29"/>
                    </a:cubicBezTo>
                    <a:cubicBezTo>
                      <a:pt x="29" y="28"/>
                      <a:pt x="30" y="28"/>
                      <a:pt x="31" y="28"/>
                    </a:cubicBezTo>
                    <a:cubicBezTo>
                      <a:pt x="33" y="30"/>
                      <a:pt x="33" y="30"/>
                      <a:pt x="33" y="30"/>
                    </a:cubicBezTo>
                    <a:cubicBezTo>
                      <a:pt x="35" y="26"/>
                      <a:pt x="35" y="26"/>
                      <a:pt x="35" y="26"/>
                    </a:cubicBezTo>
                    <a:cubicBezTo>
                      <a:pt x="33" y="25"/>
                      <a:pt x="33" y="25"/>
                      <a:pt x="33" y="25"/>
                    </a:cubicBezTo>
                    <a:cubicBezTo>
                      <a:pt x="32" y="25"/>
                      <a:pt x="31" y="24"/>
                      <a:pt x="32" y="23"/>
                    </a:cubicBezTo>
                    <a:cubicBezTo>
                      <a:pt x="32" y="21"/>
                      <a:pt x="32" y="19"/>
                      <a:pt x="32" y="17"/>
                    </a:cubicBezTo>
                    <a:cubicBezTo>
                      <a:pt x="31" y="16"/>
                      <a:pt x="32" y="15"/>
                      <a:pt x="33" y="15"/>
                    </a:cubicBezTo>
                    <a:cubicBezTo>
                      <a:pt x="35" y="14"/>
                      <a:pt x="35" y="14"/>
                      <a:pt x="35" y="14"/>
                    </a:cubicBezTo>
                    <a:cubicBezTo>
                      <a:pt x="33" y="10"/>
                      <a:pt x="33" y="10"/>
                      <a:pt x="33" y="10"/>
                    </a:cubicBezTo>
                    <a:cubicBezTo>
                      <a:pt x="31" y="12"/>
                      <a:pt x="31" y="12"/>
                      <a:pt x="31" y="12"/>
                    </a:cubicBezTo>
                    <a:cubicBezTo>
                      <a:pt x="30" y="12"/>
                      <a:pt x="29" y="12"/>
                      <a:pt x="28" y="11"/>
                    </a:cubicBezTo>
                    <a:cubicBezTo>
                      <a:pt x="27" y="10"/>
                      <a:pt x="25" y="9"/>
                      <a:pt x="23" y="9"/>
                    </a:cubicBezTo>
                    <a:cubicBezTo>
                      <a:pt x="23" y="8"/>
                      <a:pt x="22" y="8"/>
                      <a:pt x="22" y="7"/>
                    </a:cubicBezTo>
                    <a:cubicBezTo>
                      <a:pt x="22" y="4"/>
                      <a:pt x="22" y="4"/>
                      <a:pt x="22" y="4"/>
                    </a:cubicBezTo>
                    <a:cubicBezTo>
                      <a:pt x="18" y="4"/>
                      <a:pt x="18" y="4"/>
                      <a:pt x="18" y="4"/>
                    </a:cubicBezTo>
                    <a:cubicBezTo>
                      <a:pt x="18" y="7"/>
                      <a:pt x="18" y="7"/>
                      <a:pt x="18" y="7"/>
                    </a:cubicBezTo>
                    <a:cubicBezTo>
                      <a:pt x="18" y="8"/>
                      <a:pt x="17" y="8"/>
                      <a:pt x="17" y="9"/>
                    </a:cubicBezTo>
                    <a:cubicBezTo>
                      <a:pt x="15" y="9"/>
                      <a:pt x="13" y="10"/>
                      <a:pt x="12" y="11"/>
                    </a:cubicBezTo>
                    <a:cubicBezTo>
                      <a:pt x="11" y="12"/>
                      <a:pt x="10" y="12"/>
                      <a:pt x="9" y="12"/>
                    </a:cubicBezTo>
                    <a:cubicBezTo>
                      <a:pt x="7" y="10"/>
                      <a:pt x="7" y="10"/>
                      <a:pt x="7" y="10"/>
                    </a:cubicBezTo>
                    <a:cubicBezTo>
                      <a:pt x="5" y="14"/>
                      <a:pt x="5" y="14"/>
                      <a:pt x="5" y="14"/>
                    </a:cubicBezTo>
                    <a:cubicBezTo>
                      <a:pt x="7" y="15"/>
                      <a:pt x="7" y="15"/>
                      <a:pt x="7" y="15"/>
                    </a:cubicBezTo>
                    <a:cubicBezTo>
                      <a:pt x="8" y="15"/>
                      <a:pt x="9" y="16"/>
                      <a:pt x="8" y="17"/>
                    </a:cubicBezTo>
                    <a:cubicBezTo>
                      <a:pt x="8" y="19"/>
                      <a:pt x="8" y="21"/>
                      <a:pt x="8" y="23"/>
                    </a:cubicBezTo>
                    <a:cubicBezTo>
                      <a:pt x="9" y="24"/>
                      <a:pt x="8" y="24"/>
                      <a:pt x="7" y="25"/>
                    </a:cubicBezTo>
                    <a:cubicBezTo>
                      <a:pt x="5" y="26"/>
                      <a:pt x="5" y="26"/>
                      <a:pt x="5" y="26"/>
                    </a:cubicBezTo>
                    <a:cubicBezTo>
                      <a:pt x="7" y="30"/>
                      <a:pt x="7" y="30"/>
                      <a:pt x="7" y="30"/>
                    </a:cubicBezTo>
                    <a:cubicBezTo>
                      <a:pt x="9" y="28"/>
                      <a:pt x="9" y="28"/>
                      <a:pt x="9" y="28"/>
                    </a:cubicBezTo>
                    <a:cubicBezTo>
                      <a:pt x="10" y="28"/>
                      <a:pt x="11" y="28"/>
                      <a:pt x="12" y="29"/>
                    </a:cubicBezTo>
                    <a:cubicBezTo>
                      <a:pt x="13" y="30"/>
                      <a:pt x="15" y="31"/>
                      <a:pt x="17" y="31"/>
                    </a:cubicBezTo>
                    <a:cubicBezTo>
                      <a:pt x="17" y="32"/>
                      <a:pt x="18" y="33"/>
                      <a:pt x="18" y="33"/>
                    </a:cubicBezTo>
                    <a:lnTo>
                      <a:pt x="18" y="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grpSp>
        <p:grpSp>
          <p:nvGrpSpPr>
            <p:cNvPr id="24" name="Group 23">
              <a:extLst>
                <a:ext uri="{FF2B5EF4-FFF2-40B4-BE49-F238E27FC236}">
                  <a16:creationId xmlns:a16="http://schemas.microsoft.com/office/drawing/2014/main" xmlns="" id="{EE9A14DB-5A96-436E-A643-3AA65583EC97}"/>
                </a:ext>
              </a:extLst>
            </p:cNvPr>
            <p:cNvGrpSpPr>
              <a:grpSpLocks noChangeAspect="1"/>
            </p:cNvGrpSpPr>
            <p:nvPr/>
          </p:nvGrpSpPr>
          <p:grpSpPr>
            <a:xfrm>
              <a:off x="2173026" y="2549167"/>
              <a:ext cx="4179912" cy="1411736"/>
              <a:chOff x="-1567449" y="1818269"/>
              <a:chExt cx="5725907" cy="1933885"/>
            </a:xfrm>
          </p:grpSpPr>
          <p:sp>
            <p:nvSpPr>
              <p:cNvPr id="41" name="Freeform 79">
                <a:extLst>
                  <a:ext uri="{FF2B5EF4-FFF2-40B4-BE49-F238E27FC236}">
                    <a16:creationId xmlns:a16="http://schemas.microsoft.com/office/drawing/2014/main" xmlns="" id="{640F95BD-A5B6-4F1F-87CF-CAFCD056AE9B}"/>
                  </a:ext>
                </a:extLst>
              </p:cNvPr>
              <p:cNvSpPr>
                <a:spLocks noEditPoints="1"/>
              </p:cNvSpPr>
              <p:nvPr/>
            </p:nvSpPr>
            <p:spPr bwMode="auto">
              <a:xfrm>
                <a:off x="3903073" y="3496769"/>
                <a:ext cx="255385" cy="255385"/>
              </a:xfrm>
              <a:custGeom>
                <a:avLst/>
                <a:gdLst>
                  <a:gd name="T0" fmla="*/ 34 w 68"/>
                  <a:gd name="T1" fmla="*/ 68 h 68"/>
                  <a:gd name="T2" fmla="*/ 0 w 68"/>
                  <a:gd name="T3" fmla="*/ 34 h 68"/>
                  <a:gd name="T4" fmla="*/ 34 w 68"/>
                  <a:gd name="T5" fmla="*/ 0 h 68"/>
                  <a:gd name="T6" fmla="*/ 68 w 68"/>
                  <a:gd name="T7" fmla="*/ 34 h 68"/>
                  <a:gd name="T8" fmla="*/ 34 w 68"/>
                  <a:gd name="T9" fmla="*/ 68 h 68"/>
                  <a:gd name="T10" fmla="*/ 34 w 68"/>
                  <a:gd name="T11" fmla="*/ 4 h 68"/>
                  <a:gd name="T12" fmla="*/ 4 w 68"/>
                  <a:gd name="T13" fmla="*/ 34 h 68"/>
                  <a:gd name="T14" fmla="*/ 34 w 68"/>
                  <a:gd name="T15" fmla="*/ 64 h 68"/>
                  <a:gd name="T16" fmla="*/ 64 w 68"/>
                  <a:gd name="T17" fmla="*/ 34 h 68"/>
                  <a:gd name="T18" fmla="*/ 34 w 68"/>
                  <a:gd name="T19" fmla="*/ 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68">
                    <a:moveTo>
                      <a:pt x="34" y="68"/>
                    </a:moveTo>
                    <a:cubicBezTo>
                      <a:pt x="15" y="68"/>
                      <a:pt x="0" y="53"/>
                      <a:pt x="0" y="34"/>
                    </a:cubicBezTo>
                    <a:cubicBezTo>
                      <a:pt x="0" y="15"/>
                      <a:pt x="15" y="0"/>
                      <a:pt x="34" y="0"/>
                    </a:cubicBezTo>
                    <a:cubicBezTo>
                      <a:pt x="53" y="0"/>
                      <a:pt x="68" y="15"/>
                      <a:pt x="68" y="34"/>
                    </a:cubicBezTo>
                    <a:cubicBezTo>
                      <a:pt x="68" y="53"/>
                      <a:pt x="53" y="68"/>
                      <a:pt x="34" y="68"/>
                    </a:cubicBezTo>
                    <a:close/>
                    <a:moveTo>
                      <a:pt x="34" y="4"/>
                    </a:moveTo>
                    <a:cubicBezTo>
                      <a:pt x="17" y="4"/>
                      <a:pt x="4" y="17"/>
                      <a:pt x="4" y="34"/>
                    </a:cubicBezTo>
                    <a:cubicBezTo>
                      <a:pt x="4" y="51"/>
                      <a:pt x="17" y="64"/>
                      <a:pt x="34" y="64"/>
                    </a:cubicBezTo>
                    <a:cubicBezTo>
                      <a:pt x="51" y="64"/>
                      <a:pt x="64" y="51"/>
                      <a:pt x="64" y="34"/>
                    </a:cubicBezTo>
                    <a:cubicBezTo>
                      <a:pt x="64" y="17"/>
                      <a:pt x="51" y="4"/>
                      <a:pt x="34" y="4"/>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42" name="Freeform 80">
                <a:extLst>
                  <a:ext uri="{FF2B5EF4-FFF2-40B4-BE49-F238E27FC236}">
                    <a16:creationId xmlns:a16="http://schemas.microsoft.com/office/drawing/2014/main" xmlns="" id="{7462D05B-5409-40D6-80FD-21EE6280C04A}"/>
                  </a:ext>
                </a:extLst>
              </p:cNvPr>
              <p:cNvSpPr>
                <a:spLocks/>
              </p:cNvSpPr>
              <p:nvPr/>
            </p:nvSpPr>
            <p:spPr bwMode="auto">
              <a:xfrm>
                <a:off x="-1567449" y="1818269"/>
                <a:ext cx="156923" cy="156923"/>
              </a:xfrm>
              <a:custGeom>
                <a:avLst/>
                <a:gdLst>
                  <a:gd name="T0" fmla="*/ 40 w 42"/>
                  <a:gd name="T1" fmla="*/ 42 h 42"/>
                  <a:gd name="T2" fmla="*/ 39 w 42"/>
                  <a:gd name="T3" fmla="*/ 41 h 42"/>
                  <a:gd name="T4" fmla="*/ 1 w 42"/>
                  <a:gd name="T5" fmla="*/ 4 h 42"/>
                  <a:gd name="T6" fmla="*/ 1 w 42"/>
                  <a:gd name="T7" fmla="*/ 1 h 42"/>
                  <a:gd name="T8" fmla="*/ 4 w 42"/>
                  <a:gd name="T9" fmla="*/ 1 h 42"/>
                  <a:gd name="T10" fmla="*/ 41 w 42"/>
                  <a:gd name="T11" fmla="*/ 39 h 42"/>
                  <a:gd name="T12" fmla="*/ 41 w 42"/>
                  <a:gd name="T13" fmla="*/ 41 h 42"/>
                  <a:gd name="T14" fmla="*/ 40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40" y="42"/>
                    </a:moveTo>
                    <a:cubicBezTo>
                      <a:pt x="39" y="42"/>
                      <a:pt x="39" y="42"/>
                      <a:pt x="39" y="41"/>
                    </a:cubicBezTo>
                    <a:cubicBezTo>
                      <a:pt x="1" y="4"/>
                      <a:pt x="1" y="4"/>
                      <a:pt x="1" y="4"/>
                    </a:cubicBezTo>
                    <a:cubicBezTo>
                      <a:pt x="0" y="3"/>
                      <a:pt x="0" y="2"/>
                      <a:pt x="1" y="1"/>
                    </a:cubicBezTo>
                    <a:cubicBezTo>
                      <a:pt x="2" y="0"/>
                      <a:pt x="3" y="0"/>
                      <a:pt x="4" y="1"/>
                    </a:cubicBezTo>
                    <a:cubicBezTo>
                      <a:pt x="41" y="39"/>
                      <a:pt x="41" y="39"/>
                      <a:pt x="41" y="39"/>
                    </a:cubicBezTo>
                    <a:cubicBezTo>
                      <a:pt x="42" y="39"/>
                      <a:pt x="42" y="41"/>
                      <a:pt x="41" y="41"/>
                    </a:cubicBezTo>
                    <a:cubicBezTo>
                      <a:pt x="41" y="42"/>
                      <a:pt x="41" y="42"/>
                      <a:pt x="40" y="4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grpSp>
        <p:grpSp>
          <p:nvGrpSpPr>
            <p:cNvPr id="25" name="Group 24">
              <a:extLst>
                <a:ext uri="{FF2B5EF4-FFF2-40B4-BE49-F238E27FC236}">
                  <a16:creationId xmlns:a16="http://schemas.microsoft.com/office/drawing/2014/main" xmlns="" id="{64557238-EF7B-46D1-8667-8F5AAD17DFAA}"/>
                </a:ext>
              </a:extLst>
            </p:cNvPr>
            <p:cNvGrpSpPr>
              <a:grpSpLocks noChangeAspect="1"/>
            </p:cNvGrpSpPr>
            <p:nvPr/>
          </p:nvGrpSpPr>
          <p:grpSpPr>
            <a:xfrm>
              <a:off x="5463220" y="5912291"/>
              <a:ext cx="211139" cy="262800"/>
              <a:chOff x="5653088" y="1797050"/>
              <a:chExt cx="298450" cy="371475"/>
            </a:xfrm>
            <a:solidFill>
              <a:schemeClr val="bg1"/>
            </a:solidFill>
          </p:grpSpPr>
          <p:sp>
            <p:nvSpPr>
              <p:cNvPr id="29" name="Freeform 84">
                <a:extLst>
                  <a:ext uri="{FF2B5EF4-FFF2-40B4-BE49-F238E27FC236}">
                    <a16:creationId xmlns:a16="http://schemas.microsoft.com/office/drawing/2014/main" xmlns="" id="{4989E0D1-1D10-4E81-897A-881DE2589384}"/>
                  </a:ext>
                </a:extLst>
              </p:cNvPr>
              <p:cNvSpPr>
                <a:spLocks/>
              </p:cNvSpPr>
              <p:nvPr/>
            </p:nvSpPr>
            <p:spPr bwMode="auto">
              <a:xfrm>
                <a:off x="5872163" y="1982788"/>
                <a:ext cx="79375" cy="107950"/>
              </a:xfrm>
              <a:custGeom>
                <a:avLst/>
                <a:gdLst>
                  <a:gd name="T0" fmla="*/ 6 w 20"/>
                  <a:gd name="T1" fmla="*/ 28 h 28"/>
                  <a:gd name="T2" fmla="*/ 2 w 20"/>
                  <a:gd name="T3" fmla="*/ 28 h 28"/>
                  <a:gd name="T4" fmla="*/ 0 w 20"/>
                  <a:gd name="T5" fmla="*/ 26 h 28"/>
                  <a:gd name="T6" fmla="*/ 2 w 20"/>
                  <a:gd name="T7" fmla="*/ 24 h 28"/>
                  <a:gd name="T8" fmla="*/ 6 w 20"/>
                  <a:gd name="T9" fmla="*/ 24 h 28"/>
                  <a:gd name="T10" fmla="*/ 16 w 20"/>
                  <a:gd name="T11" fmla="*/ 14 h 28"/>
                  <a:gd name="T12" fmla="*/ 6 w 20"/>
                  <a:gd name="T13" fmla="*/ 4 h 28"/>
                  <a:gd name="T14" fmla="*/ 2 w 20"/>
                  <a:gd name="T15" fmla="*/ 4 h 28"/>
                  <a:gd name="T16" fmla="*/ 0 w 20"/>
                  <a:gd name="T17" fmla="*/ 2 h 28"/>
                  <a:gd name="T18" fmla="*/ 2 w 20"/>
                  <a:gd name="T19" fmla="*/ 0 h 28"/>
                  <a:gd name="T20" fmla="*/ 6 w 20"/>
                  <a:gd name="T21" fmla="*/ 0 h 28"/>
                  <a:gd name="T22" fmla="*/ 20 w 20"/>
                  <a:gd name="T23" fmla="*/ 14 h 28"/>
                  <a:gd name="T24" fmla="*/ 6 w 20"/>
                  <a:gd name="T25"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8">
                    <a:moveTo>
                      <a:pt x="6" y="28"/>
                    </a:moveTo>
                    <a:cubicBezTo>
                      <a:pt x="2" y="28"/>
                      <a:pt x="2" y="28"/>
                      <a:pt x="2" y="28"/>
                    </a:cubicBezTo>
                    <a:cubicBezTo>
                      <a:pt x="1" y="28"/>
                      <a:pt x="0" y="27"/>
                      <a:pt x="0" y="26"/>
                    </a:cubicBezTo>
                    <a:cubicBezTo>
                      <a:pt x="0" y="25"/>
                      <a:pt x="1" y="24"/>
                      <a:pt x="2" y="24"/>
                    </a:cubicBezTo>
                    <a:cubicBezTo>
                      <a:pt x="6" y="24"/>
                      <a:pt x="6" y="24"/>
                      <a:pt x="6" y="24"/>
                    </a:cubicBezTo>
                    <a:cubicBezTo>
                      <a:pt x="12" y="24"/>
                      <a:pt x="16" y="20"/>
                      <a:pt x="16" y="14"/>
                    </a:cubicBezTo>
                    <a:cubicBezTo>
                      <a:pt x="16" y="8"/>
                      <a:pt x="12" y="4"/>
                      <a:pt x="6" y="4"/>
                    </a:cubicBezTo>
                    <a:cubicBezTo>
                      <a:pt x="2" y="4"/>
                      <a:pt x="2" y="4"/>
                      <a:pt x="2" y="4"/>
                    </a:cubicBezTo>
                    <a:cubicBezTo>
                      <a:pt x="1" y="4"/>
                      <a:pt x="0" y="3"/>
                      <a:pt x="0" y="2"/>
                    </a:cubicBezTo>
                    <a:cubicBezTo>
                      <a:pt x="0" y="1"/>
                      <a:pt x="1" y="0"/>
                      <a:pt x="2" y="0"/>
                    </a:cubicBezTo>
                    <a:cubicBezTo>
                      <a:pt x="6" y="0"/>
                      <a:pt x="6" y="0"/>
                      <a:pt x="6" y="0"/>
                    </a:cubicBezTo>
                    <a:cubicBezTo>
                      <a:pt x="14" y="0"/>
                      <a:pt x="20" y="6"/>
                      <a:pt x="20" y="14"/>
                    </a:cubicBezTo>
                    <a:cubicBezTo>
                      <a:pt x="20" y="22"/>
                      <a:pt x="14" y="28"/>
                      <a:pt x="6" y="2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30" name="Freeform 85">
                <a:extLst>
                  <a:ext uri="{FF2B5EF4-FFF2-40B4-BE49-F238E27FC236}">
                    <a16:creationId xmlns:a16="http://schemas.microsoft.com/office/drawing/2014/main" xmlns="" id="{374310B1-A8BB-4C15-9C0A-07697867F26D}"/>
                  </a:ext>
                </a:extLst>
              </p:cNvPr>
              <p:cNvSpPr>
                <a:spLocks noEditPoints="1"/>
              </p:cNvSpPr>
              <p:nvPr/>
            </p:nvSpPr>
            <p:spPr bwMode="auto">
              <a:xfrm>
                <a:off x="5668963" y="1952625"/>
                <a:ext cx="219075" cy="215900"/>
              </a:xfrm>
              <a:custGeom>
                <a:avLst/>
                <a:gdLst>
                  <a:gd name="T0" fmla="*/ 46 w 56"/>
                  <a:gd name="T1" fmla="*/ 56 h 56"/>
                  <a:gd name="T2" fmla="*/ 10 w 56"/>
                  <a:gd name="T3" fmla="*/ 56 h 56"/>
                  <a:gd name="T4" fmla="*/ 0 w 56"/>
                  <a:gd name="T5" fmla="*/ 46 h 56"/>
                  <a:gd name="T6" fmla="*/ 0 w 56"/>
                  <a:gd name="T7" fmla="*/ 2 h 56"/>
                  <a:gd name="T8" fmla="*/ 2 w 56"/>
                  <a:gd name="T9" fmla="*/ 0 h 56"/>
                  <a:gd name="T10" fmla="*/ 54 w 56"/>
                  <a:gd name="T11" fmla="*/ 0 h 56"/>
                  <a:gd name="T12" fmla="*/ 56 w 56"/>
                  <a:gd name="T13" fmla="*/ 2 h 56"/>
                  <a:gd name="T14" fmla="*/ 56 w 56"/>
                  <a:gd name="T15" fmla="*/ 46 h 56"/>
                  <a:gd name="T16" fmla="*/ 46 w 56"/>
                  <a:gd name="T17" fmla="*/ 56 h 56"/>
                  <a:gd name="T18" fmla="*/ 4 w 56"/>
                  <a:gd name="T19" fmla="*/ 4 h 56"/>
                  <a:gd name="T20" fmla="*/ 4 w 56"/>
                  <a:gd name="T21" fmla="*/ 46 h 56"/>
                  <a:gd name="T22" fmla="*/ 10 w 56"/>
                  <a:gd name="T23" fmla="*/ 52 h 56"/>
                  <a:gd name="T24" fmla="*/ 46 w 56"/>
                  <a:gd name="T25" fmla="*/ 52 h 56"/>
                  <a:gd name="T26" fmla="*/ 52 w 56"/>
                  <a:gd name="T27" fmla="*/ 46 h 56"/>
                  <a:gd name="T28" fmla="*/ 52 w 56"/>
                  <a:gd name="T29" fmla="*/ 4 h 56"/>
                  <a:gd name="T30" fmla="*/ 4 w 56"/>
                  <a:gd name="T31" fmla="*/ 4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6">
                    <a:moveTo>
                      <a:pt x="46" y="56"/>
                    </a:moveTo>
                    <a:cubicBezTo>
                      <a:pt x="10" y="56"/>
                      <a:pt x="10" y="56"/>
                      <a:pt x="10" y="56"/>
                    </a:cubicBezTo>
                    <a:cubicBezTo>
                      <a:pt x="4" y="56"/>
                      <a:pt x="0" y="52"/>
                      <a:pt x="0" y="46"/>
                    </a:cubicBezTo>
                    <a:cubicBezTo>
                      <a:pt x="0" y="2"/>
                      <a:pt x="0" y="2"/>
                      <a:pt x="0" y="2"/>
                    </a:cubicBezTo>
                    <a:cubicBezTo>
                      <a:pt x="0" y="1"/>
                      <a:pt x="1" y="0"/>
                      <a:pt x="2" y="0"/>
                    </a:cubicBezTo>
                    <a:cubicBezTo>
                      <a:pt x="54" y="0"/>
                      <a:pt x="54" y="0"/>
                      <a:pt x="54" y="0"/>
                    </a:cubicBezTo>
                    <a:cubicBezTo>
                      <a:pt x="55" y="0"/>
                      <a:pt x="56" y="1"/>
                      <a:pt x="56" y="2"/>
                    </a:cubicBezTo>
                    <a:cubicBezTo>
                      <a:pt x="56" y="46"/>
                      <a:pt x="56" y="46"/>
                      <a:pt x="56" y="46"/>
                    </a:cubicBezTo>
                    <a:cubicBezTo>
                      <a:pt x="56" y="52"/>
                      <a:pt x="52" y="56"/>
                      <a:pt x="46" y="56"/>
                    </a:cubicBezTo>
                    <a:close/>
                    <a:moveTo>
                      <a:pt x="4" y="4"/>
                    </a:moveTo>
                    <a:cubicBezTo>
                      <a:pt x="4" y="46"/>
                      <a:pt x="4" y="46"/>
                      <a:pt x="4" y="46"/>
                    </a:cubicBezTo>
                    <a:cubicBezTo>
                      <a:pt x="4" y="49"/>
                      <a:pt x="7" y="52"/>
                      <a:pt x="10" y="52"/>
                    </a:cubicBezTo>
                    <a:cubicBezTo>
                      <a:pt x="46" y="52"/>
                      <a:pt x="46" y="52"/>
                      <a:pt x="46" y="52"/>
                    </a:cubicBezTo>
                    <a:cubicBezTo>
                      <a:pt x="49" y="52"/>
                      <a:pt x="52" y="49"/>
                      <a:pt x="52" y="46"/>
                    </a:cubicBezTo>
                    <a:cubicBezTo>
                      <a:pt x="52" y="4"/>
                      <a:pt x="52" y="4"/>
                      <a:pt x="52" y="4"/>
                    </a:cubicBezTo>
                    <a:lnTo>
                      <a:pt x="4" y="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31" name="Freeform 86">
                <a:extLst>
                  <a:ext uri="{FF2B5EF4-FFF2-40B4-BE49-F238E27FC236}">
                    <a16:creationId xmlns:a16="http://schemas.microsoft.com/office/drawing/2014/main" xmlns="" id="{A99738FB-513A-4776-B684-A3473C8E8E65}"/>
                  </a:ext>
                </a:extLst>
              </p:cNvPr>
              <p:cNvSpPr>
                <a:spLocks noEditPoints="1"/>
              </p:cNvSpPr>
              <p:nvPr/>
            </p:nvSpPr>
            <p:spPr bwMode="auto">
              <a:xfrm>
                <a:off x="5853113" y="1797050"/>
                <a:ext cx="74612" cy="104775"/>
              </a:xfrm>
              <a:custGeom>
                <a:avLst/>
                <a:gdLst>
                  <a:gd name="T0" fmla="*/ 10 w 19"/>
                  <a:gd name="T1" fmla="*/ 27 h 27"/>
                  <a:gd name="T2" fmla="*/ 10 w 19"/>
                  <a:gd name="T3" fmla="*/ 27 h 27"/>
                  <a:gd name="T4" fmla="*/ 6 w 19"/>
                  <a:gd name="T5" fmla="*/ 26 h 27"/>
                  <a:gd name="T6" fmla="*/ 1 w 19"/>
                  <a:gd name="T7" fmla="*/ 21 h 27"/>
                  <a:gd name="T8" fmla="*/ 1 w 19"/>
                  <a:gd name="T9" fmla="*/ 15 h 27"/>
                  <a:gd name="T10" fmla="*/ 3 w 19"/>
                  <a:gd name="T11" fmla="*/ 11 h 27"/>
                  <a:gd name="T12" fmla="*/ 5 w 19"/>
                  <a:gd name="T13" fmla="*/ 3 h 27"/>
                  <a:gd name="T14" fmla="*/ 5 w 19"/>
                  <a:gd name="T15" fmla="*/ 1 h 27"/>
                  <a:gd name="T16" fmla="*/ 7 w 19"/>
                  <a:gd name="T17" fmla="*/ 0 h 27"/>
                  <a:gd name="T18" fmla="*/ 19 w 19"/>
                  <a:gd name="T19" fmla="*/ 17 h 27"/>
                  <a:gd name="T20" fmla="*/ 10 w 19"/>
                  <a:gd name="T21" fmla="*/ 27 h 27"/>
                  <a:gd name="T22" fmla="*/ 10 w 19"/>
                  <a:gd name="T23" fmla="*/ 6 h 27"/>
                  <a:gd name="T24" fmla="*/ 7 w 19"/>
                  <a:gd name="T25" fmla="*/ 14 h 27"/>
                  <a:gd name="T26" fmla="*/ 5 w 19"/>
                  <a:gd name="T27" fmla="*/ 16 h 27"/>
                  <a:gd name="T28" fmla="*/ 5 w 19"/>
                  <a:gd name="T29" fmla="*/ 20 h 27"/>
                  <a:gd name="T30" fmla="*/ 7 w 19"/>
                  <a:gd name="T31" fmla="*/ 22 h 27"/>
                  <a:gd name="T32" fmla="*/ 10 w 19"/>
                  <a:gd name="T33" fmla="*/ 23 h 27"/>
                  <a:gd name="T34" fmla="*/ 15 w 19"/>
                  <a:gd name="T35" fmla="*/ 17 h 27"/>
                  <a:gd name="T36" fmla="*/ 10 w 19"/>
                  <a:gd name="T37" fmla="*/ 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 h="27">
                    <a:moveTo>
                      <a:pt x="10" y="27"/>
                    </a:moveTo>
                    <a:cubicBezTo>
                      <a:pt x="10" y="27"/>
                      <a:pt x="10" y="27"/>
                      <a:pt x="10" y="27"/>
                    </a:cubicBezTo>
                    <a:cubicBezTo>
                      <a:pt x="9" y="27"/>
                      <a:pt x="7" y="26"/>
                      <a:pt x="6" y="26"/>
                    </a:cubicBezTo>
                    <a:cubicBezTo>
                      <a:pt x="4" y="25"/>
                      <a:pt x="2" y="23"/>
                      <a:pt x="1" y="21"/>
                    </a:cubicBezTo>
                    <a:cubicBezTo>
                      <a:pt x="0" y="19"/>
                      <a:pt x="0" y="17"/>
                      <a:pt x="1" y="15"/>
                    </a:cubicBezTo>
                    <a:cubicBezTo>
                      <a:pt x="2" y="13"/>
                      <a:pt x="3" y="12"/>
                      <a:pt x="3" y="11"/>
                    </a:cubicBezTo>
                    <a:cubicBezTo>
                      <a:pt x="6" y="8"/>
                      <a:pt x="7" y="7"/>
                      <a:pt x="5" y="3"/>
                    </a:cubicBezTo>
                    <a:cubicBezTo>
                      <a:pt x="4" y="3"/>
                      <a:pt x="4" y="2"/>
                      <a:pt x="5" y="1"/>
                    </a:cubicBezTo>
                    <a:cubicBezTo>
                      <a:pt x="5" y="0"/>
                      <a:pt x="6" y="0"/>
                      <a:pt x="7" y="0"/>
                    </a:cubicBezTo>
                    <a:cubicBezTo>
                      <a:pt x="16" y="3"/>
                      <a:pt x="19" y="11"/>
                      <a:pt x="19" y="17"/>
                    </a:cubicBezTo>
                    <a:cubicBezTo>
                      <a:pt x="18" y="23"/>
                      <a:pt x="14" y="27"/>
                      <a:pt x="10" y="27"/>
                    </a:cubicBezTo>
                    <a:close/>
                    <a:moveTo>
                      <a:pt x="10" y="6"/>
                    </a:moveTo>
                    <a:cubicBezTo>
                      <a:pt x="10" y="9"/>
                      <a:pt x="8" y="12"/>
                      <a:pt x="7" y="14"/>
                    </a:cubicBezTo>
                    <a:cubicBezTo>
                      <a:pt x="6" y="15"/>
                      <a:pt x="5" y="15"/>
                      <a:pt x="5" y="16"/>
                    </a:cubicBezTo>
                    <a:cubicBezTo>
                      <a:pt x="4" y="17"/>
                      <a:pt x="4" y="19"/>
                      <a:pt x="5" y="20"/>
                    </a:cubicBezTo>
                    <a:cubicBezTo>
                      <a:pt x="5" y="21"/>
                      <a:pt x="6" y="22"/>
                      <a:pt x="7" y="22"/>
                    </a:cubicBezTo>
                    <a:cubicBezTo>
                      <a:pt x="8" y="22"/>
                      <a:pt x="9" y="23"/>
                      <a:pt x="10" y="23"/>
                    </a:cubicBezTo>
                    <a:cubicBezTo>
                      <a:pt x="13" y="23"/>
                      <a:pt x="14" y="19"/>
                      <a:pt x="15" y="17"/>
                    </a:cubicBezTo>
                    <a:cubicBezTo>
                      <a:pt x="15" y="13"/>
                      <a:pt x="14" y="8"/>
                      <a:pt x="1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32" name="Freeform 87">
                <a:extLst>
                  <a:ext uri="{FF2B5EF4-FFF2-40B4-BE49-F238E27FC236}">
                    <a16:creationId xmlns:a16="http://schemas.microsoft.com/office/drawing/2014/main" xmlns="" id="{3898F165-12F1-4D58-9DF3-B8968B69AAF3}"/>
                  </a:ext>
                </a:extLst>
              </p:cNvPr>
              <p:cNvSpPr>
                <a:spLocks/>
              </p:cNvSpPr>
              <p:nvPr/>
            </p:nvSpPr>
            <p:spPr bwMode="auto">
              <a:xfrm>
                <a:off x="5826125" y="1878013"/>
                <a:ext cx="58737" cy="88900"/>
              </a:xfrm>
              <a:custGeom>
                <a:avLst/>
                <a:gdLst>
                  <a:gd name="T0" fmla="*/ 2 w 15"/>
                  <a:gd name="T1" fmla="*/ 23 h 23"/>
                  <a:gd name="T2" fmla="*/ 1 w 15"/>
                  <a:gd name="T3" fmla="*/ 23 h 23"/>
                  <a:gd name="T4" fmla="*/ 0 w 15"/>
                  <a:gd name="T5" fmla="*/ 20 h 23"/>
                  <a:gd name="T6" fmla="*/ 11 w 15"/>
                  <a:gd name="T7" fmla="*/ 1 h 23"/>
                  <a:gd name="T8" fmla="*/ 13 w 15"/>
                  <a:gd name="T9" fmla="*/ 1 h 23"/>
                  <a:gd name="T10" fmla="*/ 14 w 15"/>
                  <a:gd name="T11" fmla="*/ 3 h 23"/>
                  <a:gd name="T12" fmla="*/ 4 w 15"/>
                  <a:gd name="T13" fmla="*/ 22 h 23"/>
                  <a:gd name="T14" fmla="*/ 2 w 15"/>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23">
                    <a:moveTo>
                      <a:pt x="2" y="23"/>
                    </a:moveTo>
                    <a:cubicBezTo>
                      <a:pt x="2" y="23"/>
                      <a:pt x="1" y="23"/>
                      <a:pt x="1" y="23"/>
                    </a:cubicBezTo>
                    <a:cubicBezTo>
                      <a:pt x="0" y="22"/>
                      <a:pt x="0" y="21"/>
                      <a:pt x="0" y="20"/>
                    </a:cubicBezTo>
                    <a:cubicBezTo>
                      <a:pt x="11" y="1"/>
                      <a:pt x="11" y="1"/>
                      <a:pt x="11" y="1"/>
                    </a:cubicBezTo>
                    <a:cubicBezTo>
                      <a:pt x="11" y="0"/>
                      <a:pt x="12" y="0"/>
                      <a:pt x="13" y="1"/>
                    </a:cubicBezTo>
                    <a:cubicBezTo>
                      <a:pt x="14" y="1"/>
                      <a:pt x="15" y="2"/>
                      <a:pt x="14" y="3"/>
                    </a:cubicBezTo>
                    <a:cubicBezTo>
                      <a:pt x="4" y="22"/>
                      <a:pt x="4" y="22"/>
                      <a:pt x="4" y="22"/>
                    </a:cubicBezTo>
                    <a:cubicBezTo>
                      <a:pt x="3" y="23"/>
                      <a:pt x="3" y="23"/>
                      <a:pt x="2" y="2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33" name="Freeform 88">
                <a:extLst>
                  <a:ext uri="{FF2B5EF4-FFF2-40B4-BE49-F238E27FC236}">
                    <a16:creationId xmlns:a16="http://schemas.microsoft.com/office/drawing/2014/main" xmlns="" id="{949C5DF8-9E70-44CC-B0AA-772B6E34E02F}"/>
                  </a:ext>
                </a:extLst>
              </p:cNvPr>
              <p:cNvSpPr>
                <a:spLocks/>
              </p:cNvSpPr>
              <p:nvPr/>
            </p:nvSpPr>
            <p:spPr bwMode="auto">
              <a:xfrm>
                <a:off x="5856288" y="1882775"/>
                <a:ext cx="44450" cy="84138"/>
              </a:xfrm>
              <a:custGeom>
                <a:avLst/>
                <a:gdLst>
                  <a:gd name="T0" fmla="*/ 2 w 11"/>
                  <a:gd name="T1" fmla="*/ 22 h 22"/>
                  <a:gd name="T2" fmla="*/ 1 w 11"/>
                  <a:gd name="T3" fmla="*/ 22 h 22"/>
                  <a:gd name="T4" fmla="*/ 0 w 11"/>
                  <a:gd name="T5" fmla="*/ 19 h 22"/>
                  <a:gd name="T6" fmla="*/ 7 w 11"/>
                  <a:gd name="T7" fmla="*/ 2 h 22"/>
                  <a:gd name="T8" fmla="*/ 9 w 11"/>
                  <a:gd name="T9" fmla="*/ 1 h 22"/>
                  <a:gd name="T10" fmla="*/ 10 w 11"/>
                  <a:gd name="T11" fmla="*/ 3 h 22"/>
                  <a:gd name="T12" fmla="*/ 4 w 11"/>
                  <a:gd name="T13" fmla="*/ 21 h 22"/>
                  <a:gd name="T14" fmla="*/ 2 w 11"/>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22">
                    <a:moveTo>
                      <a:pt x="2" y="22"/>
                    </a:moveTo>
                    <a:cubicBezTo>
                      <a:pt x="2" y="22"/>
                      <a:pt x="2" y="22"/>
                      <a:pt x="1" y="22"/>
                    </a:cubicBezTo>
                    <a:cubicBezTo>
                      <a:pt x="0" y="21"/>
                      <a:pt x="0" y="20"/>
                      <a:pt x="0" y="19"/>
                    </a:cubicBezTo>
                    <a:cubicBezTo>
                      <a:pt x="7" y="2"/>
                      <a:pt x="7" y="2"/>
                      <a:pt x="7" y="2"/>
                    </a:cubicBezTo>
                    <a:cubicBezTo>
                      <a:pt x="7" y="1"/>
                      <a:pt x="8" y="0"/>
                      <a:pt x="9" y="1"/>
                    </a:cubicBezTo>
                    <a:cubicBezTo>
                      <a:pt x="10" y="1"/>
                      <a:pt x="11" y="2"/>
                      <a:pt x="10" y="3"/>
                    </a:cubicBezTo>
                    <a:cubicBezTo>
                      <a:pt x="4" y="21"/>
                      <a:pt x="4" y="21"/>
                      <a:pt x="4" y="21"/>
                    </a:cubicBezTo>
                    <a:cubicBezTo>
                      <a:pt x="4" y="22"/>
                      <a:pt x="3" y="22"/>
                      <a:pt x="2"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34" name="Freeform 89">
                <a:extLst>
                  <a:ext uri="{FF2B5EF4-FFF2-40B4-BE49-F238E27FC236}">
                    <a16:creationId xmlns:a16="http://schemas.microsoft.com/office/drawing/2014/main" xmlns="" id="{CD04209D-670C-4A6C-B087-E44720830B73}"/>
                  </a:ext>
                </a:extLst>
              </p:cNvPr>
              <p:cNvSpPr>
                <a:spLocks noEditPoints="1"/>
              </p:cNvSpPr>
              <p:nvPr/>
            </p:nvSpPr>
            <p:spPr bwMode="auto">
              <a:xfrm>
                <a:off x="5653088" y="1858963"/>
                <a:ext cx="93662" cy="107950"/>
              </a:xfrm>
              <a:custGeom>
                <a:avLst/>
                <a:gdLst>
                  <a:gd name="T0" fmla="*/ 22 w 24"/>
                  <a:gd name="T1" fmla="*/ 28 h 28"/>
                  <a:gd name="T2" fmla="*/ 22 w 24"/>
                  <a:gd name="T3" fmla="*/ 28 h 28"/>
                  <a:gd name="T4" fmla="*/ 10 w 24"/>
                  <a:gd name="T5" fmla="*/ 28 h 28"/>
                  <a:gd name="T6" fmla="*/ 8 w 24"/>
                  <a:gd name="T7" fmla="*/ 27 h 28"/>
                  <a:gd name="T8" fmla="*/ 2 w 24"/>
                  <a:gd name="T9" fmla="*/ 15 h 28"/>
                  <a:gd name="T10" fmla="*/ 2 w 24"/>
                  <a:gd name="T11" fmla="*/ 14 h 28"/>
                  <a:gd name="T12" fmla="*/ 0 w 24"/>
                  <a:gd name="T13" fmla="*/ 2 h 28"/>
                  <a:gd name="T14" fmla="*/ 1 w 24"/>
                  <a:gd name="T15" fmla="*/ 0 h 28"/>
                  <a:gd name="T16" fmla="*/ 3 w 24"/>
                  <a:gd name="T17" fmla="*/ 0 h 28"/>
                  <a:gd name="T18" fmla="*/ 13 w 24"/>
                  <a:gd name="T19" fmla="*/ 6 h 28"/>
                  <a:gd name="T20" fmla="*/ 14 w 24"/>
                  <a:gd name="T21" fmla="*/ 7 h 28"/>
                  <a:gd name="T22" fmla="*/ 24 w 24"/>
                  <a:gd name="T23" fmla="*/ 25 h 28"/>
                  <a:gd name="T24" fmla="*/ 24 w 24"/>
                  <a:gd name="T25" fmla="*/ 26 h 28"/>
                  <a:gd name="T26" fmla="*/ 22 w 24"/>
                  <a:gd name="T27" fmla="*/ 28 h 28"/>
                  <a:gd name="T28" fmla="*/ 11 w 24"/>
                  <a:gd name="T29" fmla="*/ 24 h 28"/>
                  <a:gd name="T30" fmla="*/ 19 w 24"/>
                  <a:gd name="T31" fmla="*/ 24 h 28"/>
                  <a:gd name="T32" fmla="*/ 11 w 24"/>
                  <a:gd name="T33" fmla="*/ 9 h 28"/>
                  <a:gd name="T34" fmla="*/ 5 w 24"/>
                  <a:gd name="T35" fmla="*/ 6 h 28"/>
                  <a:gd name="T36" fmla="*/ 6 w 24"/>
                  <a:gd name="T37" fmla="*/ 13 h 28"/>
                  <a:gd name="T38" fmla="*/ 11 w 24"/>
                  <a:gd name="T39" fmla="*/ 2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8">
                    <a:moveTo>
                      <a:pt x="22" y="28"/>
                    </a:moveTo>
                    <a:cubicBezTo>
                      <a:pt x="22" y="28"/>
                      <a:pt x="22" y="28"/>
                      <a:pt x="22" y="28"/>
                    </a:cubicBezTo>
                    <a:cubicBezTo>
                      <a:pt x="10" y="28"/>
                      <a:pt x="10" y="28"/>
                      <a:pt x="10" y="28"/>
                    </a:cubicBezTo>
                    <a:cubicBezTo>
                      <a:pt x="9" y="28"/>
                      <a:pt x="9" y="28"/>
                      <a:pt x="8" y="27"/>
                    </a:cubicBezTo>
                    <a:cubicBezTo>
                      <a:pt x="2" y="15"/>
                      <a:pt x="2" y="15"/>
                      <a:pt x="2" y="15"/>
                    </a:cubicBezTo>
                    <a:cubicBezTo>
                      <a:pt x="2" y="15"/>
                      <a:pt x="2" y="15"/>
                      <a:pt x="2" y="14"/>
                    </a:cubicBezTo>
                    <a:cubicBezTo>
                      <a:pt x="0" y="2"/>
                      <a:pt x="0" y="2"/>
                      <a:pt x="0" y="2"/>
                    </a:cubicBezTo>
                    <a:cubicBezTo>
                      <a:pt x="0" y="2"/>
                      <a:pt x="0" y="1"/>
                      <a:pt x="1" y="0"/>
                    </a:cubicBezTo>
                    <a:cubicBezTo>
                      <a:pt x="2" y="0"/>
                      <a:pt x="2" y="0"/>
                      <a:pt x="3" y="0"/>
                    </a:cubicBezTo>
                    <a:cubicBezTo>
                      <a:pt x="13" y="6"/>
                      <a:pt x="13" y="6"/>
                      <a:pt x="13" y="6"/>
                    </a:cubicBezTo>
                    <a:cubicBezTo>
                      <a:pt x="13" y="6"/>
                      <a:pt x="14" y="7"/>
                      <a:pt x="14" y="7"/>
                    </a:cubicBezTo>
                    <a:cubicBezTo>
                      <a:pt x="24" y="25"/>
                      <a:pt x="24" y="25"/>
                      <a:pt x="24" y="25"/>
                    </a:cubicBezTo>
                    <a:cubicBezTo>
                      <a:pt x="24" y="25"/>
                      <a:pt x="24" y="25"/>
                      <a:pt x="24" y="26"/>
                    </a:cubicBezTo>
                    <a:cubicBezTo>
                      <a:pt x="24" y="27"/>
                      <a:pt x="23" y="28"/>
                      <a:pt x="22" y="28"/>
                    </a:cubicBezTo>
                    <a:close/>
                    <a:moveTo>
                      <a:pt x="11" y="24"/>
                    </a:moveTo>
                    <a:cubicBezTo>
                      <a:pt x="19" y="24"/>
                      <a:pt x="19" y="24"/>
                      <a:pt x="19" y="24"/>
                    </a:cubicBezTo>
                    <a:cubicBezTo>
                      <a:pt x="11" y="9"/>
                      <a:pt x="11" y="9"/>
                      <a:pt x="11" y="9"/>
                    </a:cubicBezTo>
                    <a:cubicBezTo>
                      <a:pt x="5" y="6"/>
                      <a:pt x="5" y="6"/>
                      <a:pt x="5" y="6"/>
                    </a:cubicBezTo>
                    <a:cubicBezTo>
                      <a:pt x="6" y="13"/>
                      <a:pt x="6" y="13"/>
                      <a:pt x="6" y="13"/>
                    </a:cubicBezTo>
                    <a:lnTo>
                      <a:pt x="11"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35" name="Freeform 90">
                <a:extLst>
                  <a:ext uri="{FF2B5EF4-FFF2-40B4-BE49-F238E27FC236}">
                    <a16:creationId xmlns:a16="http://schemas.microsoft.com/office/drawing/2014/main" xmlns="" id="{F0E44199-2004-4448-9EE5-780538F81674}"/>
                  </a:ext>
                </a:extLst>
              </p:cNvPr>
              <p:cNvSpPr>
                <a:spLocks/>
              </p:cNvSpPr>
              <p:nvPr/>
            </p:nvSpPr>
            <p:spPr bwMode="auto">
              <a:xfrm>
                <a:off x="5661025" y="1882775"/>
                <a:ext cx="47625" cy="38100"/>
              </a:xfrm>
              <a:custGeom>
                <a:avLst/>
                <a:gdLst>
                  <a:gd name="T0" fmla="*/ 2 w 12"/>
                  <a:gd name="T1" fmla="*/ 10 h 10"/>
                  <a:gd name="T2" fmla="*/ 0 w 12"/>
                  <a:gd name="T3" fmla="*/ 9 h 10"/>
                  <a:gd name="T4" fmla="*/ 1 w 12"/>
                  <a:gd name="T5" fmla="*/ 6 h 10"/>
                  <a:gd name="T6" fmla="*/ 9 w 12"/>
                  <a:gd name="T7" fmla="*/ 0 h 10"/>
                  <a:gd name="T8" fmla="*/ 12 w 12"/>
                  <a:gd name="T9" fmla="*/ 1 h 10"/>
                  <a:gd name="T10" fmla="*/ 11 w 12"/>
                  <a:gd name="T11" fmla="*/ 4 h 10"/>
                  <a:gd name="T12" fmla="*/ 3 w 12"/>
                  <a:gd name="T13" fmla="*/ 10 h 10"/>
                  <a:gd name="T14" fmla="*/ 2 w 12"/>
                  <a:gd name="T15" fmla="*/ 1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2" y="10"/>
                    </a:moveTo>
                    <a:cubicBezTo>
                      <a:pt x="1" y="10"/>
                      <a:pt x="1" y="10"/>
                      <a:pt x="0" y="9"/>
                    </a:cubicBezTo>
                    <a:cubicBezTo>
                      <a:pt x="0" y="8"/>
                      <a:pt x="0" y="7"/>
                      <a:pt x="1" y="6"/>
                    </a:cubicBezTo>
                    <a:cubicBezTo>
                      <a:pt x="9" y="0"/>
                      <a:pt x="9" y="0"/>
                      <a:pt x="9" y="0"/>
                    </a:cubicBezTo>
                    <a:cubicBezTo>
                      <a:pt x="10" y="0"/>
                      <a:pt x="11" y="0"/>
                      <a:pt x="12" y="1"/>
                    </a:cubicBezTo>
                    <a:cubicBezTo>
                      <a:pt x="12" y="2"/>
                      <a:pt x="12" y="3"/>
                      <a:pt x="11" y="4"/>
                    </a:cubicBezTo>
                    <a:cubicBezTo>
                      <a:pt x="3" y="10"/>
                      <a:pt x="3" y="10"/>
                      <a:pt x="3" y="10"/>
                    </a:cubicBezTo>
                    <a:cubicBezTo>
                      <a:pt x="3" y="10"/>
                      <a:pt x="2" y="10"/>
                      <a:pt x="2"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36" name="Freeform 91">
                <a:extLst>
                  <a:ext uri="{FF2B5EF4-FFF2-40B4-BE49-F238E27FC236}">
                    <a16:creationId xmlns:a16="http://schemas.microsoft.com/office/drawing/2014/main" xmlns="" id="{DE454561-F463-42E1-AFD6-78E55D46F480}"/>
                  </a:ext>
                </a:extLst>
              </p:cNvPr>
              <p:cNvSpPr>
                <a:spLocks noEditPoints="1"/>
              </p:cNvSpPr>
              <p:nvPr/>
            </p:nvSpPr>
            <p:spPr bwMode="auto">
              <a:xfrm>
                <a:off x="5746750" y="1797050"/>
                <a:ext cx="79375" cy="169863"/>
              </a:xfrm>
              <a:custGeom>
                <a:avLst/>
                <a:gdLst>
                  <a:gd name="T0" fmla="*/ 18 w 20"/>
                  <a:gd name="T1" fmla="*/ 44 h 44"/>
                  <a:gd name="T2" fmla="*/ 2 w 20"/>
                  <a:gd name="T3" fmla="*/ 44 h 44"/>
                  <a:gd name="T4" fmla="*/ 0 w 20"/>
                  <a:gd name="T5" fmla="*/ 42 h 44"/>
                  <a:gd name="T6" fmla="*/ 0 w 20"/>
                  <a:gd name="T7" fmla="*/ 2 h 44"/>
                  <a:gd name="T8" fmla="*/ 2 w 20"/>
                  <a:gd name="T9" fmla="*/ 0 h 44"/>
                  <a:gd name="T10" fmla="*/ 18 w 20"/>
                  <a:gd name="T11" fmla="*/ 0 h 44"/>
                  <a:gd name="T12" fmla="*/ 20 w 20"/>
                  <a:gd name="T13" fmla="*/ 2 h 44"/>
                  <a:gd name="T14" fmla="*/ 20 w 20"/>
                  <a:gd name="T15" fmla="*/ 42 h 44"/>
                  <a:gd name="T16" fmla="*/ 18 w 20"/>
                  <a:gd name="T17" fmla="*/ 44 h 44"/>
                  <a:gd name="T18" fmla="*/ 4 w 20"/>
                  <a:gd name="T19" fmla="*/ 40 h 44"/>
                  <a:gd name="T20" fmla="*/ 16 w 20"/>
                  <a:gd name="T21" fmla="*/ 40 h 44"/>
                  <a:gd name="T22" fmla="*/ 16 w 20"/>
                  <a:gd name="T23" fmla="*/ 4 h 44"/>
                  <a:gd name="T24" fmla="*/ 4 w 20"/>
                  <a:gd name="T25" fmla="*/ 4 h 44"/>
                  <a:gd name="T26" fmla="*/ 4 w 20"/>
                  <a:gd name="T27" fmla="*/ 4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0" h="44">
                    <a:moveTo>
                      <a:pt x="18" y="44"/>
                    </a:moveTo>
                    <a:cubicBezTo>
                      <a:pt x="2" y="44"/>
                      <a:pt x="2" y="44"/>
                      <a:pt x="2" y="44"/>
                    </a:cubicBezTo>
                    <a:cubicBezTo>
                      <a:pt x="1" y="44"/>
                      <a:pt x="0" y="43"/>
                      <a:pt x="0" y="42"/>
                    </a:cubicBezTo>
                    <a:cubicBezTo>
                      <a:pt x="0" y="2"/>
                      <a:pt x="0" y="2"/>
                      <a:pt x="0" y="2"/>
                    </a:cubicBezTo>
                    <a:cubicBezTo>
                      <a:pt x="0" y="1"/>
                      <a:pt x="1" y="0"/>
                      <a:pt x="2" y="0"/>
                    </a:cubicBezTo>
                    <a:cubicBezTo>
                      <a:pt x="18" y="0"/>
                      <a:pt x="18" y="0"/>
                      <a:pt x="18" y="0"/>
                    </a:cubicBezTo>
                    <a:cubicBezTo>
                      <a:pt x="19" y="0"/>
                      <a:pt x="20" y="1"/>
                      <a:pt x="20" y="2"/>
                    </a:cubicBezTo>
                    <a:cubicBezTo>
                      <a:pt x="20" y="42"/>
                      <a:pt x="20" y="42"/>
                      <a:pt x="20" y="42"/>
                    </a:cubicBezTo>
                    <a:cubicBezTo>
                      <a:pt x="20" y="43"/>
                      <a:pt x="19" y="44"/>
                      <a:pt x="18" y="44"/>
                    </a:cubicBezTo>
                    <a:close/>
                    <a:moveTo>
                      <a:pt x="4" y="40"/>
                    </a:moveTo>
                    <a:cubicBezTo>
                      <a:pt x="16" y="40"/>
                      <a:pt x="16" y="40"/>
                      <a:pt x="16" y="40"/>
                    </a:cubicBezTo>
                    <a:cubicBezTo>
                      <a:pt x="16" y="4"/>
                      <a:pt x="16" y="4"/>
                      <a:pt x="16" y="4"/>
                    </a:cubicBezTo>
                    <a:cubicBezTo>
                      <a:pt x="4" y="4"/>
                      <a:pt x="4" y="4"/>
                      <a:pt x="4" y="4"/>
                    </a:cubicBezTo>
                    <a:lnTo>
                      <a:pt x="4" y="4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37" name="Freeform 92">
                <a:extLst>
                  <a:ext uri="{FF2B5EF4-FFF2-40B4-BE49-F238E27FC236}">
                    <a16:creationId xmlns:a16="http://schemas.microsoft.com/office/drawing/2014/main" xmlns="" id="{C334B8B6-56E1-451E-90B7-CA8157479491}"/>
                  </a:ext>
                </a:extLst>
              </p:cNvPr>
              <p:cNvSpPr>
                <a:spLocks/>
              </p:cNvSpPr>
              <p:nvPr/>
            </p:nvSpPr>
            <p:spPr bwMode="auto">
              <a:xfrm>
                <a:off x="5778500" y="1828800"/>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38" name="Freeform 93">
                <a:extLst>
                  <a:ext uri="{FF2B5EF4-FFF2-40B4-BE49-F238E27FC236}">
                    <a16:creationId xmlns:a16="http://schemas.microsoft.com/office/drawing/2014/main" xmlns="" id="{253B35FE-6C46-4757-A18A-316A8BD3C8E3}"/>
                  </a:ext>
                </a:extLst>
              </p:cNvPr>
              <p:cNvSpPr>
                <a:spLocks/>
              </p:cNvSpPr>
              <p:nvPr/>
            </p:nvSpPr>
            <p:spPr bwMode="auto">
              <a:xfrm>
                <a:off x="5794375" y="1858963"/>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39" name="Freeform 94">
                <a:extLst>
                  <a:ext uri="{FF2B5EF4-FFF2-40B4-BE49-F238E27FC236}">
                    <a16:creationId xmlns:a16="http://schemas.microsoft.com/office/drawing/2014/main" xmlns="" id="{18305EB1-F472-4637-99D5-16689FD36753}"/>
                  </a:ext>
                </a:extLst>
              </p:cNvPr>
              <p:cNvSpPr>
                <a:spLocks/>
              </p:cNvSpPr>
              <p:nvPr/>
            </p:nvSpPr>
            <p:spPr bwMode="auto">
              <a:xfrm>
                <a:off x="5778500" y="1890713"/>
                <a:ext cx="47625" cy="14288"/>
              </a:xfrm>
              <a:custGeom>
                <a:avLst/>
                <a:gdLst>
                  <a:gd name="T0" fmla="*/ 10 w 12"/>
                  <a:gd name="T1" fmla="*/ 4 h 4"/>
                  <a:gd name="T2" fmla="*/ 2 w 12"/>
                  <a:gd name="T3" fmla="*/ 4 h 4"/>
                  <a:gd name="T4" fmla="*/ 0 w 12"/>
                  <a:gd name="T5" fmla="*/ 2 h 4"/>
                  <a:gd name="T6" fmla="*/ 2 w 12"/>
                  <a:gd name="T7" fmla="*/ 0 h 4"/>
                  <a:gd name="T8" fmla="*/ 10 w 12"/>
                  <a:gd name="T9" fmla="*/ 0 h 4"/>
                  <a:gd name="T10" fmla="*/ 12 w 12"/>
                  <a:gd name="T11" fmla="*/ 2 h 4"/>
                  <a:gd name="T12" fmla="*/ 10 w 12"/>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2" h="4">
                    <a:moveTo>
                      <a:pt x="10" y="4"/>
                    </a:moveTo>
                    <a:cubicBezTo>
                      <a:pt x="2" y="4"/>
                      <a:pt x="2" y="4"/>
                      <a:pt x="2" y="4"/>
                    </a:cubicBezTo>
                    <a:cubicBezTo>
                      <a:pt x="1" y="4"/>
                      <a:pt x="0" y="3"/>
                      <a:pt x="0" y="2"/>
                    </a:cubicBezTo>
                    <a:cubicBezTo>
                      <a:pt x="0" y="1"/>
                      <a:pt x="1" y="0"/>
                      <a:pt x="2" y="0"/>
                    </a:cubicBezTo>
                    <a:cubicBezTo>
                      <a:pt x="10" y="0"/>
                      <a:pt x="10" y="0"/>
                      <a:pt x="10" y="0"/>
                    </a:cubicBezTo>
                    <a:cubicBezTo>
                      <a:pt x="11" y="0"/>
                      <a:pt x="12" y="1"/>
                      <a:pt x="12" y="2"/>
                    </a:cubicBezTo>
                    <a:cubicBezTo>
                      <a:pt x="12" y="3"/>
                      <a:pt x="11" y="4"/>
                      <a:pt x="1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40" name="Freeform 95">
                <a:extLst>
                  <a:ext uri="{FF2B5EF4-FFF2-40B4-BE49-F238E27FC236}">
                    <a16:creationId xmlns:a16="http://schemas.microsoft.com/office/drawing/2014/main" xmlns="" id="{B3610FA7-5FA2-4F62-A1F0-1586E091F5FF}"/>
                  </a:ext>
                </a:extLst>
              </p:cNvPr>
              <p:cNvSpPr>
                <a:spLocks/>
              </p:cNvSpPr>
              <p:nvPr/>
            </p:nvSpPr>
            <p:spPr bwMode="auto">
              <a:xfrm>
                <a:off x="5794375" y="1920875"/>
                <a:ext cx="31750" cy="15875"/>
              </a:xfrm>
              <a:custGeom>
                <a:avLst/>
                <a:gdLst>
                  <a:gd name="T0" fmla="*/ 6 w 8"/>
                  <a:gd name="T1" fmla="*/ 4 h 4"/>
                  <a:gd name="T2" fmla="*/ 2 w 8"/>
                  <a:gd name="T3" fmla="*/ 4 h 4"/>
                  <a:gd name="T4" fmla="*/ 0 w 8"/>
                  <a:gd name="T5" fmla="*/ 2 h 4"/>
                  <a:gd name="T6" fmla="*/ 2 w 8"/>
                  <a:gd name="T7" fmla="*/ 0 h 4"/>
                  <a:gd name="T8" fmla="*/ 6 w 8"/>
                  <a:gd name="T9" fmla="*/ 0 h 4"/>
                  <a:gd name="T10" fmla="*/ 8 w 8"/>
                  <a:gd name="T11" fmla="*/ 2 h 4"/>
                  <a:gd name="T12" fmla="*/ 6 w 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8" h="4">
                    <a:moveTo>
                      <a:pt x="6" y="4"/>
                    </a:moveTo>
                    <a:cubicBezTo>
                      <a:pt x="2" y="4"/>
                      <a:pt x="2" y="4"/>
                      <a:pt x="2" y="4"/>
                    </a:cubicBezTo>
                    <a:cubicBezTo>
                      <a:pt x="1" y="4"/>
                      <a:pt x="0" y="3"/>
                      <a:pt x="0" y="2"/>
                    </a:cubicBezTo>
                    <a:cubicBezTo>
                      <a:pt x="0" y="1"/>
                      <a:pt x="1" y="0"/>
                      <a:pt x="2" y="0"/>
                    </a:cubicBezTo>
                    <a:cubicBezTo>
                      <a:pt x="6" y="0"/>
                      <a:pt x="6" y="0"/>
                      <a:pt x="6" y="0"/>
                    </a:cubicBezTo>
                    <a:cubicBezTo>
                      <a:pt x="7" y="0"/>
                      <a:pt x="8" y="1"/>
                      <a:pt x="8" y="2"/>
                    </a:cubicBezTo>
                    <a:cubicBezTo>
                      <a:pt x="8" y="3"/>
                      <a:pt x="7" y="4"/>
                      <a:pt x="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grpSp>
        <p:grpSp>
          <p:nvGrpSpPr>
            <p:cNvPr id="26" name="Group 25">
              <a:extLst>
                <a:ext uri="{FF2B5EF4-FFF2-40B4-BE49-F238E27FC236}">
                  <a16:creationId xmlns:a16="http://schemas.microsoft.com/office/drawing/2014/main" xmlns="" id="{07EB6998-1150-43C6-BD30-84C2BE835787}"/>
                </a:ext>
              </a:extLst>
            </p:cNvPr>
            <p:cNvGrpSpPr>
              <a:grpSpLocks noChangeAspect="1"/>
            </p:cNvGrpSpPr>
            <p:nvPr/>
          </p:nvGrpSpPr>
          <p:grpSpPr>
            <a:xfrm>
              <a:off x="3243426" y="5786928"/>
              <a:ext cx="252003" cy="252000"/>
              <a:chOff x="2182813" y="2376488"/>
              <a:chExt cx="371479" cy="371475"/>
            </a:xfrm>
            <a:solidFill>
              <a:schemeClr val="bg1"/>
            </a:solidFill>
          </p:grpSpPr>
          <p:sp>
            <p:nvSpPr>
              <p:cNvPr id="27" name="Freeform 101">
                <a:extLst>
                  <a:ext uri="{FF2B5EF4-FFF2-40B4-BE49-F238E27FC236}">
                    <a16:creationId xmlns:a16="http://schemas.microsoft.com/office/drawing/2014/main" xmlns="" id="{95B51EF7-21B5-41C4-B7BB-29896B0EC5D3}"/>
                  </a:ext>
                </a:extLst>
              </p:cNvPr>
              <p:cNvSpPr>
                <a:spLocks/>
              </p:cNvSpPr>
              <p:nvPr/>
            </p:nvSpPr>
            <p:spPr bwMode="auto">
              <a:xfrm>
                <a:off x="2182813" y="2376488"/>
                <a:ext cx="371475" cy="371475"/>
              </a:xfrm>
              <a:custGeom>
                <a:avLst/>
                <a:gdLst>
                  <a:gd name="T0" fmla="*/ 42 w 96"/>
                  <a:gd name="T1" fmla="*/ 96 h 96"/>
                  <a:gd name="T2" fmla="*/ 40 w 96"/>
                  <a:gd name="T3" fmla="*/ 83 h 96"/>
                  <a:gd name="T4" fmla="*/ 23 w 96"/>
                  <a:gd name="T5" fmla="*/ 88 h 96"/>
                  <a:gd name="T6" fmla="*/ 8 w 96"/>
                  <a:gd name="T7" fmla="*/ 76 h 96"/>
                  <a:gd name="T8" fmla="*/ 8 w 96"/>
                  <a:gd name="T9" fmla="*/ 73 h 96"/>
                  <a:gd name="T10" fmla="*/ 13 w 96"/>
                  <a:gd name="T11" fmla="*/ 56 h 96"/>
                  <a:gd name="T12" fmla="*/ 0 w 96"/>
                  <a:gd name="T13" fmla="*/ 54 h 96"/>
                  <a:gd name="T14" fmla="*/ 2 w 96"/>
                  <a:gd name="T15" fmla="*/ 40 h 96"/>
                  <a:gd name="T16" fmla="*/ 17 w 96"/>
                  <a:gd name="T17" fmla="*/ 31 h 96"/>
                  <a:gd name="T18" fmla="*/ 8 w 96"/>
                  <a:gd name="T19" fmla="*/ 21 h 96"/>
                  <a:gd name="T20" fmla="*/ 20 w 96"/>
                  <a:gd name="T21" fmla="*/ 8 h 96"/>
                  <a:gd name="T22" fmla="*/ 31 w 96"/>
                  <a:gd name="T23" fmla="*/ 17 h 96"/>
                  <a:gd name="T24" fmla="*/ 40 w 96"/>
                  <a:gd name="T25" fmla="*/ 2 h 96"/>
                  <a:gd name="T26" fmla="*/ 54 w 96"/>
                  <a:gd name="T27" fmla="*/ 0 h 96"/>
                  <a:gd name="T28" fmla="*/ 56 w 96"/>
                  <a:gd name="T29" fmla="*/ 13 h 96"/>
                  <a:gd name="T30" fmla="*/ 67 w 96"/>
                  <a:gd name="T31" fmla="*/ 20 h 96"/>
                  <a:gd name="T32" fmla="*/ 54 w 96"/>
                  <a:gd name="T33" fmla="*/ 17 h 96"/>
                  <a:gd name="T34" fmla="*/ 52 w 96"/>
                  <a:gd name="T35" fmla="*/ 4 h 96"/>
                  <a:gd name="T36" fmla="*/ 44 w 96"/>
                  <a:gd name="T37" fmla="*/ 15 h 96"/>
                  <a:gd name="T38" fmla="*/ 31 w 96"/>
                  <a:gd name="T39" fmla="*/ 21 h 96"/>
                  <a:gd name="T40" fmla="*/ 21 w 96"/>
                  <a:gd name="T41" fmla="*/ 13 h 96"/>
                  <a:gd name="T42" fmla="*/ 20 w 96"/>
                  <a:gd name="T43" fmla="*/ 29 h 96"/>
                  <a:gd name="T44" fmla="*/ 17 w 96"/>
                  <a:gd name="T45" fmla="*/ 42 h 96"/>
                  <a:gd name="T46" fmla="*/ 4 w 96"/>
                  <a:gd name="T47" fmla="*/ 44 h 96"/>
                  <a:gd name="T48" fmla="*/ 15 w 96"/>
                  <a:gd name="T49" fmla="*/ 52 h 96"/>
                  <a:gd name="T50" fmla="*/ 21 w 96"/>
                  <a:gd name="T51" fmla="*/ 65 h 96"/>
                  <a:gd name="T52" fmla="*/ 13 w 96"/>
                  <a:gd name="T53" fmla="*/ 75 h 96"/>
                  <a:gd name="T54" fmla="*/ 29 w 96"/>
                  <a:gd name="T55" fmla="*/ 76 h 96"/>
                  <a:gd name="T56" fmla="*/ 42 w 96"/>
                  <a:gd name="T57" fmla="*/ 79 h 96"/>
                  <a:gd name="T58" fmla="*/ 44 w 96"/>
                  <a:gd name="T59" fmla="*/ 92 h 96"/>
                  <a:gd name="T60" fmla="*/ 52 w 96"/>
                  <a:gd name="T61" fmla="*/ 81 h 96"/>
                  <a:gd name="T62" fmla="*/ 65 w 96"/>
                  <a:gd name="T63" fmla="*/ 75 h 96"/>
                  <a:gd name="T64" fmla="*/ 75 w 96"/>
                  <a:gd name="T65" fmla="*/ 83 h 96"/>
                  <a:gd name="T66" fmla="*/ 76 w 96"/>
                  <a:gd name="T67" fmla="*/ 67 h 96"/>
                  <a:gd name="T68" fmla="*/ 79 w 96"/>
                  <a:gd name="T69" fmla="*/ 54 h 96"/>
                  <a:gd name="T70" fmla="*/ 92 w 96"/>
                  <a:gd name="T71" fmla="*/ 52 h 96"/>
                  <a:gd name="T72" fmla="*/ 81 w 96"/>
                  <a:gd name="T73" fmla="*/ 44 h 96"/>
                  <a:gd name="T74" fmla="*/ 77 w 96"/>
                  <a:gd name="T75" fmla="*/ 36 h 96"/>
                  <a:gd name="T76" fmla="*/ 81 w 96"/>
                  <a:gd name="T77" fmla="*/ 34 h 96"/>
                  <a:gd name="T78" fmla="*/ 94 w 96"/>
                  <a:gd name="T79" fmla="*/ 40 h 96"/>
                  <a:gd name="T80" fmla="*/ 96 w 96"/>
                  <a:gd name="T81" fmla="*/ 54 h 96"/>
                  <a:gd name="T82" fmla="*/ 83 w 96"/>
                  <a:gd name="T83" fmla="*/ 56 h 96"/>
                  <a:gd name="T84" fmla="*/ 88 w 96"/>
                  <a:gd name="T85" fmla="*/ 73 h 96"/>
                  <a:gd name="T86" fmla="*/ 76 w 96"/>
                  <a:gd name="T87" fmla="*/ 88 h 96"/>
                  <a:gd name="T88" fmla="*/ 65 w 96"/>
                  <a:gd name="T89" fmla="*/ 79 h 96"/>
                  <a:gd name="T90" fmla="*/ 56 w 96"/>
                  <a:gd name="T91" fmla="*/ 9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96">
                    <a:moveTo>
                      <a:pt x="54" y="96"/>
                    </a:moveTo>
                    <a:cubicBezTo>
                      <a:pt x="42" y="96"/>
                      <a:pt x="42" y="96"/>
                      <a:pt x="42" y="96"/>
                    </a:cubicBezTo>
                    <a:cubicBezTo>
                      <a:pt x="41" y="96"/>
                      <a:pt x="40" y="95"/>
                      <a:pt x="40" y="94"/>
                    </a:cubicBezTo>
                    <a:cubicBezTo>
                      <a:pt x="40" y="83"/>
                      <a:pt x="40" y="83"/>
                      <a:pt x="40" y="83"/>
                    </a:cubicBezTo>
                    <a:cubicBezTo>
                      <a:pt x="37" y="82"/>
                      <a:pt x="33" y="81"/>
                      <a:pt x="31" y="79"/>
                    </a:cubicBezTo>
                    <a:cubicBezTo>
                      <a:pt x="23" y="88"/>
                      <a:pt x="23" y="88"/>
                      <a:pt x="23" y="88"/>
                    </a:cubicBezTo>
                    <a:cubicBezTo>
                      <a:pt x="22" y="88"/>
                      <a:pt x="20" y="88"/>
                      <a:pt x="20" y="88"/>
                    </a:cubicBezTo>
                    <a:cubicBezTo>
                      <a:pt x="8" y="76"/>
                      <a:pt x="8" y="76"/>
                      <a:pt x="8" y="76"/>
                    </a:cubicBezTo>
                    <a:cubicBezTo>
                      <a:pt x="8" y="76"/>
                      <a:pt x="8" y="75"/>
                      <a:pt x="8" y="75"/>
                    </a:cubicBezTo>
                    <a:cubicBezTo>
                      <a:pt x="8" y="74"/>
                      <a:pt x="8" y="74"/>
                      <a:pt x="8" y="73"/>
                    </a:cubicBezTo>
                    <a:cubicBezTo>
                      <a:pt x="17" y="65"/>
                      <a:pt x="17" y="65"/>
                      <a:pt x="17" y="65"/>
                    </a:cubicBezTo>
                    <a:cubicBezTo>
                      <a:pt x="15" y="63"/>
                      <a:pt x="14" y="59"/>
                      <a:pt x="13" y="56"/>
                    </a:cubicBezTo>
                    <a:cubicBezTo>
                      <a:pt x="2" y="56"/>
                      <a:pt x="2" y="56"/>
                      <a:pt x="2" y="56"/>
                    </a:cubicBezTo>
                    <a:cubicBezTo>
                      <a:pt x="1" y="56"/>
                      <a:pt x="0" y="55"/>
                      <a:pt x="0" y="54"/>
                    </a:cubicBezTo>
                    <a:cubicBezTo>
                      <a:pt x="0" y="42"/>
                      <a:pt x="0" y="42"/>
                      <a:pt x="0" y="42"/>
                    </a:cubicBezTo>
                    <a:cubicBezTo>
                      <a:pt x="0" y="41"/>
                      <a:pt x="1" y="40"/>
                      <a:pt x="2" y="40"/>
                    </a:cubicBezTo>
                    <a:cubicBezTo>
                      <a:pt x="13" y="40"/>
                      <a:pt x="13" y="40"/>
                      <a:pt x="13" y="40"/>
                    </a:cubicBezTo>
                    <a:cubicBezTo>
                      <a:pt x="14" y="37"/>
                      <a:pt x="15" y="33"/>
                      <a:pt x="17" y="31"/>
                    </a:cubicBezTo>
                    <a:cubicBezTo>
                      <a:pt x="8" y="23"/>
                      <a:pt x="8" y="23"/>
                      <a:pt x="8" y="23"/>
                    </a:cubicBezTo>
                    <a:cubicBezTo>
                      <a:pt x="8" y="22"/>
                      <a:pt x="8" y="22"/>
                      <a:pt x="8" y="21"/>
                    </a:cubicBezTo>
                    <a:cubicBezTo>
                      <a:pt x="8" y="21"/>
                      <a:pt x="8" y="20"/>
                      <a:pt x="8" y="20"/>
                    </a:cubicBezTo>
                    <a:cubicBezTo>
                      <a:pt x="20" y="8"/>
                      <a:pt x="20" y="8"/>
                      <a:pt x="20" y="8"/>
                    </a:cubicBezTo>
                    <a:cubicBezTo>
                      <a:pt x="20" y="8"/>
                      <a:pt x="22" y="8"/>
                      <a:pt x="23" y="8"/>
                    </a:cubicBezTo>
                    <a:cubicBezTo>
                      <a:pt x="31" y="17"/>
                      <a:pt x="31" y="17"/>
                      <a:pt x="31" y="17"/>
                    </a:cubicBezTo>
                    <a:cubicBezTo>
                      <a:pt x="33" y="15"/>
                      <a:pt x="37" y="14"/>
                      <a:pt x="40" y="13"/>
                    </a:cubicBezTo>
                    <a:cubicBezTo>
                      <a:pt x="40" y="2"/>
                      <a:pt x="40" y="2"/>
                      <a:pt x="40" y="2"/>
                    </a:cubicBezTo>
                    <a:cubicBezTo>
                      <a:pt x="40" y="1"/>
                      <a:pt x="41" y="0"/>
                      <a:pt x="42" y="0"/>
                    </a:cubicBezTo>
                    <a:cubicBezTo>
                      <a:pt x="54" y="0"/>
                      <a:pt x="54" y="0"/>
                      <a:pt x="54" y="0"/>
                    </a:cubicBezTo>
                    <a:cubicBezTo>
                      <a:pt x="55" y="0"/>
                      <a:pt x="56" y="1"/>
                      <a:pt x="56" y="2"/>
                    </a:cubicBezTo>
                    <a:cubicBezTo>
                      <a:pt x="56" y="13"/>
                      <a:pt x="56" y="13"/>
                      <a:pt x="56" y="13"/>
                    </a:cubicBezTo>
                    <a:cubicBezTo>
                      <a:pt x="60" y="14"/>
                      <a:pt x="64" y="16"/>
                      <a:pt x="67" y="17"/>
                    </a:cubicBezTo>
                    <a:cubicBezTo>
                      <a:pt x="68" y="18"/>
                      <a:pt x="68" y="19"/>
                      <a:pt x="67" y="20"/>
                    </a:cubicBezTo>
                    <a:cubicBezTo>
                      <a:pt x="67" y="21"/>
                      <a:pt x="66" y="21"/>
                      <a:pt x="65" y="21"/>
                    </a:cubicBezTo>
                    <a:cubicBezTo>
                      <a:pt x="62" y="19"/>
                      <a:pt x="57" y="18"/>
                      <a:pt x="54" y="17"/>
                    </a:cubicBezTo>
                    <a:cubicBezTo>
                      <a:pt x="53" y="17"/>
                      <a:pt x="52" y="16"/>
                      <a:pt x="52" y="15"/>
                    </a:cubicBezTo>
                    <a:cubicBezTo>
                      <a:pt x="52" y="4"/>
                      <a:pt x="52" y="4"/>
                      <a:pt x="52" y="4"/>
                    </a:cubicBezTo>
                    <a:cubicBezTo>
                      <a:pt x="44" y="4"/>
                      <a:pt x="44" y="4"/>
                      <a:pt x="44" y="4"/>
                    </a:cubicBezTo>
                    <a:cubicBezTo>
                      <a:pt x="44" y="15"/>
                      <a:pt x="44" y="15"/>
                      <a:pt x="44" y="15"/>
                    </a:cubicBezTo>
                    <a:cubicBezTo>
                      <a:pt x="44" y="16"/>
                      <a:pt x="43" y="17"/>
                      <a:pt x="42" y="17"/>
                    </a:cubicBezTo>
                    <a:cubicBezTo>
                      <a:pt x="39" y="18"/>
                      <a:pt x="34" y="19"/>
                      <a:pt x="31" y="21"/>
                    </a:cubicBezTo>
                    <a:cubicBezTo>
                      <a:pt x="31" y="21"/>
                      <a:pt x="30" y="21"/>
                      <a:pt x="29" y="20"/>
                    </a:cubicBezTo>
                    <a:cubicBezTo>
                      <a:pt x="21" y="13"/>
                      <a:pt x="21" y="13"/>
                      <a:pt x="21" y="13"/>
                    </a:cubicBezTo>
                    <a:cubicBezTo>
                      <a:pt x="13" y="21"/>
                      <a:pt x="13" y="21"/>
                      <a:pt x="13" y="21"/>
                    </a:cubicBezTo>
                    <a:cubicBezTo>
                      <a:pt x="20" y="29"/>
                      <a:pt x="20" y="29"/>
                      <a:pt x="20" y="29"/>
                    </a:cubicBezTo>
                    <a:cubicBezTo>
                      <a:pt x="21" y="30"/>
                      <a:pt x="21" y="31"/>
                      <a:pt x="21" y="31"/>
                    </a:cubicBezTo>
                    <a:cubicBezTo>
                      <a:pt x="19" y="34"/>
                      <a:pt x="17" y="40"/>
                      <a:pt x="17" y="42"/>
                    </a:cubicBezTo>
                    <a:cubicBezTo>
                      <a:pt x="17" y="43"/>
                      <a:pt x="16" y="44"/>
                      <a:pt x="15" y="44"/>
                    </a:cubicBezTo>
                    <a:cubicBezTo>
                      <a:pt x="4" y="44"/>
                      <a:pt x="4" y="44"/>
                      <a:pt x="4" y="44"/>
                    </a:cubicBezTo>
                    <a:cubicBezTo>
                      <a:pt x="4" y="52"/>
                      <a:pt x="4" y="52"/>
                      <a:pt x="4" y="52"/>
                    </a:cubicBezTo>
                    <a:cubicBezTo>
                      <a:pt x="15" y="52"/>
                      <a:pt x="15" y="52"/>
                      <a:pt x="15" y="52"/>
                    </a:cubicBezTo>
                    <a:cubicBezTo>
                      <a:pt x="16" y="52"/>
                      <a:pt x="17" y="53"/>
                      <a:pt x="17" y="54"/>
                    </a:cubicBezTo>
                    <a:cubicBezTo>
                      <a:pt x="17" y="56"/>
                      <a:pt x="19" y="62"/>
                      <a:pt x="21" y="65"/>
                    </a:cubicBezTo>
                    <a:cubicBezTo>
                      <a:pt x="21" y="65"/>
                      <a:pt x="21" y="66"/>
                      <a:pt x="20" y="67"/>
                    </a:cubicBezTo>
                    <a:cubicBezTo>
                      <a:pt x="13" y="75"/>
                      <a:pt x="13" y="75"/>
                      <a:pt x="13" y="75"/>
                    </a:cubicBezTo>
                    <a:cubicBezTo>
                      <a:pt x="21" y="83"/>
                      <a:pt x="21" y="83"/>
                      <a:pt x="21" y="83"/>
                    </a:cubicBezTo>
                    <a:cubicBezTo>
                      <a:pt x="29" y="76"/>
                      <a:pt x="29" y="76"/>
                      <a:pt x="29" y="76"/>
                    </a:cubicBezTo>
                    <a:cubicBezTo>
                      <a:pt x="30" y="75"/>
                      <a:pt x="31" y="75"/>
                      <a:pt x="31" y="75"/>
                    </a:cubicBezTo>
                    <a:cubicBezTo>
                      <a:pt x="34" y="77"/>
                      <a:pt x="40" y="79"/>
                      <a:pt x="42" y="79"/>
                    </a:cubicBezTo>
                    <a:cubicBezTo>
                      <a:pt x="43" y="79"/>
                      <a:pt x="44" y="80"/>
                      <a:pt x="44" y="81"/>
                    </a:cubicBezTo>
                    <a:cubicBezTo>
                      <a:pt x="44" y="92"/>
                      <a:pt x="44" y="92"/>
                      <a:pt x="44" y="92"/>
                    </a:cubicBezTo>
                    <a:cubicBezTo>
                      <a:pt x="52" y="92"/>
                      <a:pt x="52" y="92"/>
                      <a:pt x="52" y="92"/>
                    </a:cubicBezTo>
                    <a:cubicBezTo>
                      <a:pt x="52" y="81"/>
                      <a:pt x="52" y="81"/>
                      <a:pt x="52" y="81"/>
                    </a:cubicBezTo>
                    <a:cubicBezTo>
                      <a:pt x="52" y="80"/>
                      <a:pt x="53" y="79"/>
                      <a:pt x="54" y="79"/>
                    </a:cubicBezTo>
                    <a:cubicBezTo>
                      <a:pt x="56" y="79"/>
                      <a:pt x="62" y="77"/>
                      <a:pt x="65" y="75"/>
                    </a:cubicBezTo>
                    <a:cubicBezTo>
                      <a:pt x="65" y="75"/>
                      <a:pt x="66" y="75"/>
                      <a:pt x="67" y="76"/>
                    </a:cubicBezTo>
                    <a:cubicBezTo>
                      <a:pt x="75" y="83"/>
                      <a:pt x="75" y="83"/>
                      <a:pt x="75" y="83"/>
                    </a:cubicBezTo>
                    <a:cubicBezTo>
                      <a:pt x="83" y="75"/>
                      <a:pt x="83" y="75"/>
                      <a:pt x="83" y="75"/>
                    </a:cubicBezTo>
                    <a:cubicBezTo>
                      <a:pt x="76" y="67"/>
                      <a:pt x="76" y="67"/>
                      <a:pt x="76" y="67"/>
                    </a:cubicBezTo>
                    <a:cubicBezTo>
                      <a:pt x="75" y="66"/>
                      <a:pt x="75" y="65"/>
                      <a:pt x="75" y="65"/>
                    </a:cubicBezTo>
                    <a:cubicBezTo>
                      <a:pt x="77" y="62"/>
                      <a:pt x="79" y="56"/>
                      <a:pt x="79" y="54"/>
                    </a:cubicBezTo>
                    <a:cubicBezTo>
                      <a:pt x="79" y="53"/>
                      <a:pt x="80" y="52"/>
                      <a:pt x="81" y="52"/>
                    </a:cubicBezTo>
                    <a:cubicBezTo>
                      <a:pt x="92" y="52"/>
                      <a:pt x="92" y="52"/>
                      <a:pt x="92" y="52"/>
                    </a:cubicBezTo>
                    <a:cubicBezTo>
                      <a:pt x="92" y="44"/>
                      <a:pt x="92" y="44"/>
                      <a:pt x="92" y="44"/>
                    </a:cubicBezTo>
                    <a:cubicBezTo>
                      <a:pt x="81" y="44"/>
                      <a:pt x="81" y="44"/>
                      <a:pt x="81" y="44"/>
                    </a:cubicBezTo>
                    <a:cubicBezTo>
                      <a:pt x="80" y="44"/>
                      <a:pt x="79" y="43"/>
                      <a:pt x="79" y="42"/>
                    </a:cubicBezTo>
                    <a:cubicBezTo>
                      <a:pt x="79" y="41"/>
                      <a:pt x="78" y="38"/>
                      <a:pt x="77" y="36"/>
                    </a:cubicBezTo>
                    <a:cubicBezTo>
                      <a:pt x="77" y="35"/>
                      <a:pt x="77" y="33"/>
                      <a:pt x="78" y="33"/>
                    </a:cubicBezTo>
                    <a:cubicBezTo>
                      <a:pt x="79" y="33"/>
                      <a:pt x="81" y="33"/>
                      <a:pt x="81" y="34"/>
                    </a:cubicBezTo>
                    <a:cubicBezTo>
                      <a:pt x="82" y="36"/>
                      <a:pt x="82" y="38"/>
                      <a:pt x="83" y="40"/>
                    </a:cubicBezTo>
                    <a:cubicBezTo>
                      <a:pt x="94" y="40"/>
                      <a:pt x="94" y="40"/>
                      <a:pt x="94" y="40"/>
                    </a:cubicBezTo>
                    <a:cubicBezTo>
                      <a:pt x="95" y="40"/>
                      <a:pt x="96" y="41"/>
                      <a:pt x="96" y="42"/>
                    </a:cubicBezTo>
                    <a:cubicBezTo>
                      <a:pt x="96" y="54"/>
                      <a:pt x="96" y="54"/>
                      <a:pt x="96" y="54"/>
                    </a:cubicBezTo>
                    <a:cubicBezTo>
                      <a:pt x="96" y="55"/>
                      <a:pt x="95" y="56"/>
                      <a:pt x="94" y="56"/>
                    </a:cubicBezTo>
                    <a:cubicBezTo>
                      <a:pt x="83" y="56"/>
                      <a:pt x="83" y="56"/>
                      <a:pt x="83" y="56"/>
                    </a:cubicBezTo>
                    <a:cubicBezTo>
                      <a:pt x="82" y="59"/>
                      <a:pt x="81" y="63"/>
                      <a:pt x="79" y="65"/>
                    </a:cubicBezTo>
                    <a:cubicBezTo>
                      <a:pt x="88" y="73"/>
                      <a:pt x="88" y="73"/>
                      <a:pt x="88" y="73"/>
                    </a:cubicBezTo>
                    <a:cubicBezTo>
                      <a:pt x="88" y="74"/>
                      <a:pt x="88" y="76"/>
                      <a:pt x="88" y="76"/>
                    </a:cubicBezTo>
                    <a:cubicBezTo>
                      <a:pt x="76" y="88"/>
                      <a:pt x="76" y="88"/>
                      <a:pt x="76" y="88"/>
                    </a:cubicBezTo>
                    <a:cubicBezTo>
                      <a:pt x="76" y="88"/>
                      <a:pt x="74" y="88"/>
                      <a:pt x="73" y="88"/>
                    </a:cubicBezTo>
                    <a:cubicBezTo>
                      <a:pt x="65" y="79"/>
                      <a:pt x="65" y="79"/>
                      <a:pt x="65" y="79"/>
                    </a:cubicBezTo>
                    <a:cubicBezTo>
                      <a:pt x="63" y="81"/>
                      <a:pt x="59" y="82"/>
                      <a:pt x="56" y="83"/>
                    </a:cubicBezTo>
                    <a:cubicBezTo>
                      <a:pt x="56" y="94"/>
                      <a:pt x="56" y="94"/>
                      <a:pt x="56" y="94"/>
                    </a:cubicBezTo>
                    <a:cubicBezTo>
                      <a:pt x="56" y="95"/>
                      <a:pt x="55" y="96"/>
                      <a:pt x="54" y="9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sp>
            <p:nvSpPr>
              <p:cNvPr id="28" name="Freeform 102">
                <a:extLst>
                  <a:ext uri="{FF2B5EF4-FFF2-40B4-BE49-F238E27FC236}">
                    <a16:creationId xmlns:a16="http://schemas.microsoft.com/office/drawing/2014/main" xmlns="" id="{49C25468-B572-4AF2-AFBD-17740934C099}"/>
                  </a:ext>
                </a:extLst>
              </p:cNvPr>
              <p:cNvSpPr>
                <a:spLocks/>
              </p:cNvSpPr>
              <p:nvPr/>
            </p:nvSpPr>
            <p:spPr bwMode="auto">
              <a:xfrm>
                <a:off x="2298701" y="2376488"/>
                <a:ext cx="255588" cy="231775"/>
              </a:xfrm>
              <a:custGeom>
                <a:avLst/>
                <a:gdLst>
                  <a:gd name="T0" fmla="*/ 18 w 66"/>
                  <a:gd name="T1" fmla="*/ 60 h 60"/>
                  <a:gd name="T2" fmla="*/ 17 w 66"/>
                  <a:gd name="T3" fmla="*/ 59 h 60"/>
                  <a:gd name="T4" fmla="*/ 1 w 66"/>
                  <a:gd name="T5" fmla="*/ 41 h 60"/>
                  <a:gd name="T6" fmla="*/ 1 w 66"/>
                  <a:gd name="T7" fmla="*/ 39 h 60"/>
                  <a:gd name="T8" fmla="*/ 3 w 66"/>
                  <a:gd name="T9" fmla="*/ 39 h 60"/>
                  <a:gd name="T10" fmla="*/ 18 w 66"/>
                  <a:gd name="T11" fmla="*/ 55 h 60"/>
                  <a:gd name="T12" fmla="*/ 62 w 66"/>
                  <a:gd name="T13" fmla="*/ 1 h 60"/>
                  <a:gd name="T14" fmla="*/ 65 w 66"/>
                  <a:gd name="T15" fmla="*/ 0 h 60"/>
                  <a:gd name="T16" fmla="*/ 66 w 66"/>
                  <a:gd name="T17" fmla="*/ 3 h 60"/>
                  <a:gd name="T18" fmla="*/ 20 w 66"/>
                  <a:gd name="T19" fmla="*/ 59 h 60"/>
                  <a:gd name="T20" fmla="*/ 18 w 66"/>
                  <a:gd name="T21" fmla="*/ 60 h 60"/>
                  <a:gd name="T22" fmla="*/ 18 w 66"/>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0">
                    <a:moveTo>
                      <a:pt x="18" y="60"/>
                    </a:moveTo>
                    <a:cubicBezTo>
                      <a:pt x="17" y="60"/>
                      <a:pt x="17" y="60"/>
                      <a:pt x="17" y="59"/>
                    </a:cubicBezTo>
                    <a:cubicBezTo>
                      <a:pt x="1" y="41"/>
                      <a:pt x="1" y="41"/>
                      <a:pt x="1" y="41"/>
                    </a:cubicBezTo>
                    <a:cubicBezTo>
                      <a:pt x="0" y="41"/>
                      <a:pt x="0" y="39"/>
                      <a:pt x="1" y="39"/>
                    </a:cubicBezTo>
                    <a:cubicBezTo>
                      <a:pt x="1" y="38"/>
                      <a:pt x="3" y="38"/>
                      <a:pt x="3" y="39"/>
                    </a:cubicBezTo>
                    <a:cubicBezTo>
                      <a:pt x="18" y="55"/>
                      <a:pt x="18" y="55"/>
                      <a:pt x="18" y="55"/>
                    </a:cubicBezTo>
                    <a:cubicBezTo>
                      <a:pt x="62" y="1"/>
                      <a:pt x="62" y="1"/>
                      <a:pt x="62" y="1"/>
                    </a:cubicBezTo>
                    <a:cubicBezTo>
                      <a:pt x="63" y="0"/>
                      <a:pt x="64" y="0"/>
                      <a:pt x="65" y="0"/>
                    </a:cubicBezTo>
                    <a:cubicBezTo>
                      <a:pt x="66" y="1"/>
                      <a:pt x="66" y="2"/>
                      <a:pt x="66" y="3"/>
                    </a:cubicBezTo>
                    <a:cubicBezTo>
                      <a:pt x="20" y="59"/>
                      <a:pt x="20" y="59"/>
                      <a:pt x="20" y="59"/>
                    </a:cubicBezTo>
                    <a:cubicBezTo>
                      <a:pt x="19" y="60"/>
                      <a:pt x="19" y="60"/>
                      <a:pt x="18" y="60"/>
                    </a:cubicBezTo>
                    <a:cubicBezTo>
                      <a:pt x="18" y="60"/>
                      <a:pt x="18" y="60"/>
                      <a:pt x="18" y="6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a:endParaRPr>
              </a:p>
            </p:txBody>
          </p:sp>
        </p:grpSp>
      </p:grpSp>
      <p:pic>
        <p:nvPicPr>
          <p:cNvPr id="100" name="Graphic 99" descr="Head with gears">
            <a:extLst>
              <a:ext uri="{FF2B5EF4-FFF2-40B4-BE49-F238E27FC236}">
                <a16:creationId xmlns:a16="http://schemas.microsoft.com/office/drawing/2014/main" xmlns="" id="{64CFBCDA-6609-4A1D-A3C6-1EBE12425594}"/>
              </a:ext>
            </a:extLst>
          </p:cNvPr>
          <p:cNvPicPr>
            <a:picLocks noChangeAspect="1"/>
          </p:cNvPicPr>
          <p:nvPr/>
        </p:nvPicPr>
        <p:blipFill>
          <a:blip r:embed="rId5" cstate="print">
            <a:extLst>
              <a:ext uri="{28A0092B-C50C-407E-A947-70E740481C1C}">
                <a14:useLocalDpi xmlns:a14="http://schemas.microsoft.com/office/drawing/2010/main" xmlns="" val="0"/>
              </a:ext>
              <a:ext uri="{96DAC541-7B7A-43D3-8B79-37D633B846F1}">
                <asvg:svgBlip xmlns="" xmlns:asvg="http://schemas.microsoft.com/office/drawing/2016/SVG/main" r:embed="rId8"/>
              </a:ext>
            </a:extLst>
          </a:blip>
          <a:stretch>
            <a:fillRect/>
          </a:stretch>
        </p:blipFill>
        <p:spPr>
          <a:xfrm>
            <a:off x="4287321" y="2160442"/>
            <a:ext cx="343329" cy="343329"/>
          </a:xfrm>
          <a:prstGeom prst="rect">
            <a:avLst/>
          </a:prstGeom>
        </p:spPr>
      </p:pic>
      <p:pic>
        <p:nvPicPr>
          <p:cNvPr id="107" name="Graphic 106" descr="Group">
            <a:extLst>
              <a:ext uri="{FF2B5EF4-FFF2-40B4-BE49-F238E27FC236}">
                <a16:creationId xmlns:a16="http://schemas.microsoft.com/office/drawing/2014/main" xmlns="" id="{23A21D43-C36C-4681-9915-41C548B4C7F9}"/>
              </a:ext>
            </a:extLst>
          </p:cNvPr>
          <p:cNvPicPr>
            <a:picLocks noChangeAspect="1"/>
          </p:cNvPicPr>
          <p:nvPr/>
        </p:nvPicPr>
        <p:blipFill>
          <a:blip r:embed="rId9" cstate="print">
            <a:extLst>
              <a:ext uri="{28A0092B-C50C-407E-A947-70E740481C1C}">
                <a14:useLocalDpi xmlns:a14="http://schemas.microsoft.com/office/drawing/2010/main" xmlns="" val="0"/>
              </a:ext>
              <a:ext uri="{96DAC541-7B7A-43D3-8B79-37D633B846F1}">
                <asvg:svgBlip xmlns="" xmlns:asvg="http://schemas.microsoft.com/office/drawing/2016/SVG/main" r:embed="rId10"/>
              </a:ext>
            </a:extLst>
          </a:blip>
          <a:stretch>
            <a:fillRect/>
          </a:stretch>
        </p:blipFill>
        <p:spPr>
          <a:xfrm>
            <a:off x="5246688" y="5723649"/>
            <a:ext cx="298184" cy="298184"/>
          </a:xfrm>
          <a:prstGeom prst="rect">
            <a:avLst/>
          </a:prstGeom>
        </p:spPr>
      </p:pic>
      <p:pic>
        <p:nvPicPr>
          <p:cNvPr id="108" name="Graphic 107" descr="Teacher">
            <a:extLst>
              <a:ext uri="{FF2B5EF4-FFF2-40B4-BE49-F238E27FC236}">
                <a16:creationId xmlns:a16="http://schemas.microsoft.com/office/drawing/2014/main" xmlns="" id="{2F5CBBAA-1981-412B-B481-E7B67E78851F}"/>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5857693" y="3666288"/>
            <a:ext cx="290846" cy="290846"/>
          </a:xfrm>
          <a:prstGeom prst="rect">
            <a:avLst/>
          </a:prstGeom>
        </p:spPr>
      </p:pic>
      <p:sp>
        <p:nvSpPr>
          <p:cNvPr id="109" name="Footer Placeholder 2">
            <a:extLst>
              <a:ext uri="{FF2B5EF4-FFF2-40B4-BE49-F238E27FC236}">
                <a16:creationId xmlns:a16="http://schemas.microsoft.com/office/drawing/2014/main" xmlns="" id="{D248C4B4-4C85-44BF-9A44-6E33BC3A2949}"/>
              </a:ext>
            </a:extLst>
          </p:cNvPr>
          <p:cNvSpPr txBox="1">
            <a:spLocks/>
          </p:cNvSpPr>
          <p:nvPr/>
        </p:nvSpPr>
        <p:spPr>
          <a:xfrm>
            <a:off x="149227" y="5667609"/>
            <a:ext cx="3822458" cy="275035"/>
          </a:xfrm>
          <a:prstGeom prst="rect">
            <a:avLst/>
          </a:prstGeom>
        </p:spPr>
        <p:txBody>
          <a:bodyPr/>
          <a:lstStyle>
            <a:defPPr>
              <a:defRPr lang="en-US"/>
            </a:defPPr>
            <a:lvl1pPr marL="0" algn="l" defTabSz="914400" rtl="0" eaLnBrk="1" latinLnBrk="0" hangingPunct="1">
              <a:defRPr sz="1800" kern="1200">
                <a:solidFill>
                  <a:schemeClr val="tx1"/>
                </a:solidFill>
                <a:latin typeface="Arial" charset="0"/>
                <a:ea typeface="+mn-ea"/>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ZA" sz="750" dirty="0">
                <a:solidFill>
                  <a:prstClr val="white"/>
                </a:solidFill>
              </a:rPr>
              <a:t>Source: Letsema Consulting &amp; Advisory Team Analysis  </a:t>
            </a:r>
          </a:p>
        </p:txBody>
      </p:sp>
      <p:pic>
        <p:nvPicPr>
          <p:cNvPr id="93" name="Graphic 79" descr="Circles with arrows">
            <a:extLst>
              <a:ext uri="{FF2B5EF4-FFF2-40B4-BE49-F238E27FC236}">
                <a16:creationId xmlns:a16="http://schemas.microsoft.com/office/drawing/2014/main" xmlns="" id="{2564D42A-7DD7-41ED-82DE-4CE82BA332F1}"/>
              </a:ext>
            </a:extLst>
          </p:cNvPr>
          <p:cNvPicPr preferRelativeResize="0">
            <a:picLocks/>
          </p:cNvPicPr>
          <p:nvPr/>
        </p:nvPicPr>
        <p:blipFill>
          <a:blip r:embed="rId13" cstate="print">
            <a:extLst>
              <a:ext uri="{28A0092B-C50C-407E-A947-70E740481C1C}">
                <a14:useLocalDpi xmlns:a14="http://schemas.microsoft.com/office/drawing/2010/main" xmlns="" val="0"/>
              </a:ext>
              <a:ext uri="{96DAC541-7B7A-43D3-8B79-37D633B846F1}">
                <asvg:svgBlip xmlns="" xmlns:asvg="http://schemas.microsoft.com/office/drawing/2016/SVG/main" r:embed="rId15"/>
              </a:ext>
            </a:extLst>
          </a:blip>
          <a:stretch>
            <a:fillRect/>
          </a:stretch>
        </p:blipFill>
        <p:spPr>
          <a:xfrm>
            <a:off x="2709251" y="3475915"/>
            <a:ext cx="351000" cy="351000"/>
          </a:xfrm>
          <a:prstGeom prst="rect">
            <a:avLst/>
          </a:prstGeom>
          <a:effectLst/>
        </p:spPr>
      </p:pic>
      <p:pic>
        <p:nvPicPr>
          <p:cNvPr id="111" name="Graphic 77" descr="Target">
            <a:extLst>
              <a:ext uri="{FF2B5EF4-FFF2-40B4-BE49-F238E27FC236}">
                <a16:creationId xmlns:a16="http://schemas.microsoft.com/office/drawing/2014/main" xmlns="" id="{6DEE8372-A35C-463E-8CE2-3AB1578B3203}"/>
              </a:ext>
            </a:extLst>
          </p:cNvPr>
          <p:cNvPicPr preferRelativeResize="0">
            <a:picLocks/>
          </p:cNvPicPr>
          <p:nvPr/>
        </p:nvPicPr>
        <p:blipFill>
          <a:blip r:embed="rId16" cstate="print">
            <a:extLst>
              <a:ext uri="{28A0092B-C50C-407E-A947-70E740481C1C}">
                <a14:useLocalDpi xmlns:a14="http://schemas.microsoft.com/office/drawing/2010/main" xmlns="" val="0"/>
              </a:ext>
              <a:ext uri="{96DAC541-7B7A-43D3-8B79-37D633B846F1}">
                <asvg:svgBlip xmlns="" xmlns:asvg="http://schemas.microsoft.com/office/drawing/2016/SVG/main" r:embed="rId17"/>
              </a:ext>
            </a:extLst>
          </a:blip>
          <a:stretch>
            <a:fillRect/>
          </a:stretch>
        </p:blipFill>
        <p:spPr>
          <a:xfrm>
            <a:off x="3234104" y="5585787"/>
            <a:ext cx="351000" cy="351000"/>
          </a:xfrm>
          <a:prstGeom prst="rect">
            <a:avLst/>
          </a:prstGeom>
          <a:effectLst/>
        </p:spPr>
      </p:pic>
      <p:sp>
        <p:nvSpPr>
          <p:cNvPr id="112" name="Title 1"/>
          <p:cNvSpPr txBox="1">
            <a:spLocks/>
          </p:cNvSpPr>
          <p:nvPr/>
        </p:nvSpPr>
        <p:spPr bwMode="auto">
          <a:xfrm>
            <a:off x="996950" y="363538"/>
            <a:ext cx="7048500" cy="758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ZA" altLang="en-US" sz="2000" b="1" dirty="0">
                <a:latin typeface="Arial Narrow" panose="020B0606020202030204" pitchFamily="34" charset="0"/>
              </a:rPr>
              <a:t>STRATEGIC PRIORITIES OF THE SENZ’UMEHLUKO STRATEGY</a:t>
            </a:r>
          </a:p>
        </p:txBody>
      </p:sp>
      <p:sp>
        <p:nvSpPr>
          <p:cNvPr id="113" name="Slide Number Placeholder 3"/>
          <p:cNvSpPr>
            <a:spLocks noGrp="1"/>
          </p:cNvSpPr>
          <p:nvPr>
            <p:ph type="sldNum" sz="quarter" idx="12"/>
          </p:nvPr>
        </p:nvSpPr>
        <p:spPr bwMode="auto">
          <a:xfrm>
            <a:off x="6940550" y="6423025"/>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r>
              <a:rPr lang="en-US" altLang="en-US" sz="1400" b="1" dirty="0">
                <a:solidFill>
                  <a:schemeClr val="bg1"/>
                </a:solidFill>
                <a:latin typeface="Arial Narrow" panose="020B0606020202030204" pitchFamily="34" charset="0"/>
              </a:rPr>
              <a:t>9</a:t>
            </a:r>
            <a:endParaRPr lang="en-US" altLang="en-US" sz="1400" b="1" dirty="0" smtClean="0">
              <a:solidFill>
                <a:schemeClr val="bg1"/>
              </a:solidFill>
              <a:latin typeface="Arial Narrow" panose="020B0606020202030204" pitchFamily="34" charset="0"/>
            </a:endParaRPr>
          </a:p>
        </p:txBody>
      </p:sp>
    </p:spTree>
    <p:extLst>
      <p:ext uri="{BB962C8B-B14F-4D97-AF65-F5344CB8AC3E}">
        <p14:creationId xmlns:p14="http://schemas.microsoft.com/office/powerpoint/2010/main" xmlns="" val="240692477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MRXoh6ORrCEVS2Yj4fJkw"/>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24070</TotalTime>
  <Words>3649</Words>
  <Application>Microsoft Office PowerPoint</Application>
  <PresentationFormat>On-screen Show (4:3)</PresentationFormat>
  <Paragraphs>552</Paragraphs>
  <Slides>28</Slides>
  <Notes>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28</vt:i4>
      </vt:variant>
    </vt:vector>
  </HeadingPairs>
  <TitlesOfParts>
    <vt:vector size="31" baseType="lpstr">
      <vt:lpstr>Office Theme</vt:lpstr>
      <vt:lpstr>1_Office Theme</vt:lpstr>
      <vt:lpstr>think-cell Slide</vt:lpstr>
      <vt:lpstr>Slide 1</vt:lpstr>
      <vt:lpstr>Slide 2</vt:lpstr>
      <vt:lpstr>Slide 3</vt:lpstr>
      <vt:lpstr>2018/19  NON – FINANCIAL PERFORMANCE RESULTS</vt:lpstr>
      <vt:lpstr> YEAR ON YEAR  PERFORMANCE COMPARISON:  2016/17, 2017/18 AGAINST 2018/19 </vt:lpstr>
      <vt:lpstr>YEAR ON YEAR PERFORMANCE COMPARISON  (2015/16, 2016/17, 2017/18, 2018/19)</vt:lpstr>
      <vt:lpstr>2018/19 NON – FINANCIAL PERFORMANCE RESULTS</vt:lpstr>
      <vt:lpstr>UNDER – PERFORMING NON – FINANCIAL TARGETS FOR THE 2018/19  </vt:lpstr>
      <vt:lpstr>Slide 9</vt:lpstr>
      <vt:lpstr>EFFECTIVE AND EFFICIENT DISPUTE RESOLUTION</vt:lpstr>
      <vt:lpstr>REFERRALS BY ACT  2018/19</vt:lpstr>
      <vt:lpstr>REFERRALS BY TYPE  2018/19</vt:lpstr>
      <vt:lpstr>REFERRALS BY SECTOR  2018/19</vt:lpstr>
      <vt:lpstr> SETTLEMENT RATE                       2010/11 – 2017/18</vt:lpstr>
      <vt:lpstr>2018/19 NEW JURISDICTION REFERRALS</vt:lpstr>
      <vt:lpstr>LEGISLATIVE IMPACT AND SOCIAL PROTECTION</vt:lpstr>
      <vt:lpstr>LABOUR MARKET STABILITY AND ECONOMIC DEVELOPMENT</vt:lpstr>
      <vt:lpstr>GOVERNANCE AND ADMINISTRATION</vt:lpstr>
      <vt:lpstr>PRIORITY AND PRESIDENTIAL PROJECTS</vt:lpstr>
      <vt:lpstr>THE CCMA IS MAKING A DIFFERENCE 2018/19 ANNUAL DASHBOARD 1 APRIL 2018 – 31 MARCH 2019</vt:lpstr>
      <vt:lpstr>Slide 21</vt:lpstr>
      <vt:lpstr> ANNUAL FINANCIAL PERFORMANCE  RESULTS FOR PERIOD ENDING MARCH 2019 EXPENDITURE ANALYSIS</vt:lpstr>
      <vt:lpstr>ANNUAL FINANCIAL PERFORMANCE  RESULTS AS AT END OF MARCH 2019 CASE DISBURSEMENT SPEND</vt:lpstr>
      <vt:lpstr>ANNUAL FINANCIAL PERFORMANCE  RESULTS FOR PERIOD ENDING MARCH 2019 SPENDING BY STRATEGIC OBJECTIVE </vt:lpstr>
      <vt:lpstr> ANNUAL FINANCIAL PERFORMANCE  RESULTS FOR THE PERIOD ENDING MARCH 2019 SPENDING BY PROGRAMME</vt:lpstr>
      <vt:lpstr>2018/19 AUDITED RESULTS</vt:lpstr>
      <vt:lpstr>IRREGULAR EXPENDITURE 2018/19</vt:lpstr>
      <vt:lpstr>Slide 28</vt:lpstr>
    </vt:vector>
  </TitlesOfParts>
  <Company>Dept Labour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CHIEF DIRECTORATE OF COMMUNICATION</dc:title>
  <dc:creator>..</dc:creator>
  <cp:lastModifiedBy>PUMZA</cp:lastModifiedBy>
  <cp:revision>1241</cp:revision>
  <cp:lastPrinted>2019-09-12T08:14:27Z</cp:lastPrinted>
  <dcterms:created xsi:type="dcterms:W3CDTF">2013-03-07T12:06:52Z</dcterms:created>
  <dcterms:modified xsi:type="dcterms:W3CDTF">2019-09-19T09:49:19Z</dcterms:modified>
</cp:coreProperties>
</file>