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48" r:id="rId2"/>
    <p:sldMasterId id="2147488361" r:id="rId3"/>
    <p:sldMasterId id="2147490726" r:id="rId4"/>
  </p:sldMasterIdLst>
  <p:notesMasterIdLst>
    <p:notesMasterId r:id="rId74"/>
  </p:notesMasterIdLst>
  <p:handoutMasterIdLst>
    <p:handoutMasterId r:id="rId75"/>
  </p:handoutMasterIdLst>
  <p:sldIdLst>
    <p:sldId id="478" r:id="rId5"/>
    <p:sldId id="259" r:id="rId6"/>
    <p:sldId id="394" r:id="rId7"/>
    <p:sldId id="399" r:id="rId8"/>
    <p:sldId id="465" r:id="rId9"/>
    <p:sldId id="466" r:id="rId10"/>
    <p:sldId id="430" r:id="rId11"/>
    <p:sldId id="467" r:id="rId12"/>
    <p:sldId id="468" r:id="rId13"/>
    <p:sldId id="449" r:id="rId14"/>
    <p:sldId id="469" r:id="rId15"/>
    <p:sldId id="470" r:id="rId16"/>
    <p:sldId id="452" r:id="rId17"/>
    <p:sldId id="471" r:id="rId18"/>
    <p:sldId id="472" r:id="rId19"/>
    <p:sldId id="473" r:id="rId20"/>
    <p:sldId id="474" r:id="rId21"/>
    <p:sldId id="461" r:id="rId22"/>
    <p:sldId id="460" r:id="rId23"/>
    <p:sldId id="475" r:id="rId24"/>
    <p:sldId id="476" r:id="rId25"/>
    <p:sldId id="458" r:id="rId26"/>
    <p:sldId id="270" r:id="rId27"/>
    <p:sldId id="385" r:id="rId28"/>
    <p:sldId id="459" r:id="rId29"/>
    <p:sldId id="445" r:id="rId30"/>
    <p:sldId id="290" r:id="rId31"/>
    <p:sldId id="333" r:id="rId32"/>
    <p:sldId id="424" r:id="rId33"/>
    <p:sldId id="287" r:id="rId34"/>
    <p:sldId id="334" r:id="rId35"/>
    <p:sldId id="422" r:id="rId36"/>
    <p:sldId id="371" r:id="rId37"/>
    <p:sldId id="420" r:id="rId38"/>
    <p:sldId id="418" r:id="rId39"/>
    <p:sldId id="372" r:id="rId40"/>
    <p:sldId id="395" r:id="rId41"/>
    <p:sldId id="349" r:id="rId42"/>
    <p:sldId id="304" r:id="rId43"/>
    <p:sldId id="300" r:id="rId44"/>
    <p:sldId id="384" r:id="rId45"/>
    <p:sldId id="382" r:id="rId46"/>
    <p:sldId id="383" r:id="rId47"/>
    <p:sldId id="386" r:id="rId48"/>
    <p:sldId id="350" r:id="rId49"/>
    <p:sldId id="477" r:id="rId50"/>
    <p:sldId id="361" r:id="rId51"/>
    <p:sldId id="462" r:id="rId52"/>
    <p:sldId id="362" r:id="rId53"/>
    <p:sldId id="397" r:id="rId54"/>
    <p:sldId id="419" r:id="rId55"/>
    <p:sldId id="456" r:id="rId56"/>
    <p:sldId id="406" r:id="rId57"/>
    <p:sldId id="482" r:id="rId58"/>
    <p:sldId id="494" r:id="rId59"/>
    <p:sldId id="495" r:id="rId60"/>
    <p:sldId id="483" r:id="rId61"/>
    <p:sldId id="484" r:id="rId62"/>
    <p:sldId id="485" r:id="rId63"/>
    <p:sldId id="486" r:id="rId64"/>
    <p:sldId id="487" r:id="rId65"/>
    <p:sldId id="488" r:id="rId66"/>
    <p:sldId id="489" r:id="rId67"/>
    <p:sldId id="490" r:id="rId68"/>
    <p:sldId id="491" r:id="rId69"/>
    <p:sldId id="492" r:id="rId70"/>
    <p:sldId id="493" r:id="rId71"/>
    <p:sldId id="398" r:id="rId72"/>
    <p:sldId id="260" r:id="rId73"/>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82F"/>
    <a:srgbClr val="339966"/>
    <a:srgbClr val="FFBF4B"/>
    <a:srgbClr val="FF6600"/>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99710" autoAdjust="0"/>
  </p:normalViewPr>
  <p:slideViewPr>
    <p:cSldViewPr snapToGrid="0" snapToObjects="1">
      <p:cViewPr varScale="1">
        <p:scale>
          <a:sx n="75" d="100"/>
          <a:sy n="75" d="100"/>
        </p:scale>
        <p:origin x="-136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3"/>
  <c:chart>
    <c:autoTitleDeleted val="1"/>
    <c:plotArea>
      <c:layout>
        <c:manualLayout>
          <c:layoutTarget val="inner"/>
          <c:xMode val="edge"/>
          <c:yMode val="edge"/>
          <c:x val="8.6680547827745411E-2"/>
          <c:y val="6.6660218874509861E-2"/>
          <c:w val="0.8620475740880893"/>
          <c:h val="0.7961901958516866"/>
        </c:manualLayout>
      </c:layout>
      <c:barChart>
        <c:barDir val="col"/>
        <c:grouping val="clustered"/>
        <c:ser>
          <c:idx val="0"/>
          <c:order val="0"/>
          <c:tx>
            <c:strRef>
              <c:f>Sheet1!$B$2</c:f>
              <c:strCache>
                <c:ptCount val="1"/>
                <c:pt idx="0">
                  <c:v>Performance Trend</c:v>
                </c:pt>
              </c:strCache>
            </c:strRef>
          </c:tx>
          <c:spPr>
            <a:solidFill>
              <a:schemeClr val="accent1"/>
            </a:solidFill>
          </c:spPr>
          <c:cat>
            <c:strRef>
              <c:f>Sheet1!$A$3:$A$10</c:f>
              <c:strCache>
                <c:ptCount val="8"/>
                <c:pt idx="0">
                  <c:v>Q1 17-18</c:v>
                </c:pt>
                <c:pt idx="1">
                  <c:v>Q2 17-18</c:v>
                </c:pt>
                <c:pt idx="2">
                  <c:v>Q3 17-18</c:v>
                </c:pt>
                <c:pt idx="3">
                  <c:v>Q4 17-18</c:v>
                </c:pt>
                <c:pt idx="4">
                  <c:v>Q1 18-19</c:v>
                </c:pt>
                <c:pt idx="5">
                  <c:v>Q2 18-19</c:v>
                </c:pt>
                <c:pt idx="6">
                  <c:v>Q3 18-19</c:v>
                </c:pt>
                <c:pt idx="7">
                  <c:v>Q4 18-19</c:v>
                </c:pt>
              </c:strCache>
            </c:strRef>
          </c:cat>
          <c:val>
            <c:numRef>
              <c:f>Sheet1!$B$3:$B$10</c:f>
              <c:numCache>
                <c:formatCode>0%</c:formatCode>
                <c:ptCount val="8"/>
                <c:pt idx="0">
                  <c:v>0.53</c:v>
                </c:pt>
                <c:pt idx="1">
                  <c:v>0.56000000000000005</c:v>
                </c:pt>
                <c:pt idx="2">
                  <c:v>0.71000000000000008</c:v>
                </c:pt>
                <c:pt idx="3">
                  <c:v>0.8</c:v>
                </c:pt>
                <c:pt idx="4">
                  <c:v>0.8</c:v>
                </c:pt>
                <c:pt idx="5">
                  <c:v>0.8</c:v>
                </c:pt>
                <c:pt idx="6">
                  <c:v>0.82000000000000006</c:v>
                </c:pt>
                <c:pt idx="7">
                  <c:v>0.72000000000000008</c:v>
                </c:pt>
              </c:numCache>
            </c:numRef>
          </c:val>
          <c:extLst xmlns:c16r2="http://schemas.microsoft.com/office/drawing/2015/06/chart">
            <c:ext xmlns:c16="http://schemas.microsoft.com/office/drawing/2014/chart" uri="{C3380CC4-5D6E-409C-BE32-E72D297353CC}">
              <c16:uniqueId val="{00000000-3F9A-4E6A-917A-C2BC789F075D}"/>
            </c:ext>
          </c:extLst>
        </c:ser>
        <c:dLbls/>
        <c:axId val="107246720"/>
        <c:axId val="107248256"/>
      </c:barChart>
      <c:catAx>
        <c:axId val="107246720"/>
        <c:scaling>
          <c:orientation val="minMax"/>
        </c:scaling>
        <c:axPos val="b"/>
        <c:numFmt formatCode="General" sourceLinked="1"/>
        <c:tickLblPos val="nextTo"/>
        <c:txPr>
          <a:bodyPr/>
          <a:lstStyle/>
          <a:p>
            <a:pPr>
              <a:defRPr sz="1400" b="1"/>
            </a:pPr>
            <a:endParaRPr lang="en-US"/>
          </a:p>
        </c:txPr>
        <c:crossAx val="107248256"/>
        <c:crosses val="autoZero"/>
        <c:auto val="1"/>
        <c:lblAlgn val="ctr"/>
        <c:lblOffset val="100"/>
      </c:catAx>
      <c:valAx>
        <c:axId val="107248256"/>
        <c:scaling>
          <c:orientation val="minMax"/>
        </c:scaling>
        <c:axPos val="l"/>
        <c:majorGridlines/>
        <c:numFmt formatCode="0%" sourceLinked="1"/>
        <c:tickLblPos val="nextTo"/>
        <c:txPr>
          <a:bodyPr/>
          <a:lstStyle/>
          <a:p>
            <a:pPr>
              <a:defRPr sz="1400" b="1"/>
            </a:pPr>
            <a:endParaRPr lang="en-US"/>
          </a:p>
        </c:txPr>
        <c:crossAx val="107246720"/>
        <c:crosses val="autoZero"/>
        <c:crossBetween val="between"/>
      </c:valAx>
    </c:plotArea>
    <c:legend>
      <c:legendPos val="r"/>
      <c:layout>
        <c:manualLayout>
          <c:xMode val="edge"/>
          <c:yMode val="edge"/>
          <c:x val="0.28272061375842422"/>
          <c:y val="9.9429160140029589E-4"/>
          <c:w val="0.44385902520328085"/>
          <c:h val="6.0761540321478513E-2"/>
        </c:manualLayout>
      </c:layout>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135" cy="496015"/>
          </a:xfrm>
          <a:prstGeom prst="rect">
            <a:avLst/>
          </a:prstGeom>
        </p:spPr>
        <p:txBody>
          <a:bodyPr vert="horz" lIns="91286" tIns="45643" rIns="91286" bIns="45643" rtlCol="0"/>
          <a:lstStyle>
            <a:lvl1pPr algn="l">
              <a:defRPr sz="1200"/>
            </a:lvl1pPr>
          </a:lstStyle>
          <a:p>
            <a:pPr>
              <a:defRPr/>
            </a:pPr>
            <a:endParaRPr lang="en-ZA" dirty="0"/>
          </a:p>
        </p:txBody>
      </p:sp>
      <p:sp>
        <p:nvSpPr>
          <p:cNvPr id="3" name="Date Placeholder 2"/>
          <p:cNvSpPr>
            <a:spLocks noGrp="1"/>
          </p:cNvSpPr>
          <p:nvPr>
            <p:ph type="dt" sz="quarter" idx="1"/>
          </p:nvPr>
        </p:nvSpPr>
        <p:spPr>
          <a:xfrm>
            <a:off x="3849956" y="2"/>
            <a:ext cx="2946135" cy="496015"/>
          </a:xfrm>
          <a:prstGeom prst="rect">
            <a:avLst/>
          </a:prstGeom>
        </p:spPr>
        <p:txBody>
          <a:bodyPr vert="horz" lIns="91286" tIns="45643" rIns="91286" bIns="45643" rtlCol="0"/>
          <a:lstStyle>
            <a:lvl1pPr algn="r">
              <a:defRPr sz="1200"/>
            </a:lvl1pPr>
          </a:lstStyle>
          <a:p>
            <a:pPr>
              <a:defRPr/>
            </a:pPr>
            <a:fld id="{7408DFE2-BDE1-4486-8465-5D3A3151738C}" type="datetimeFigureOut">
              <a:rPr lang="en-ZA"/>
              <a:pPr>
                <a:defRPr/>
              </a:pPr>
              <a:t>2019/09/19</a:t>
            </a:fld>
            <a:endParaRPr lang="en-ZA" dirty="0"/>
          </a:p>
        </p:txBody>
      </p:sp>
      <p:sp>
        <p:nvSpPr>
          <p:cNvPr id="4" name="Footer Placeholder 3"/>
          <p:cNvSpPr>
            <a:spLocks noGrp="1"/>
          </p:cNvSpPr>
          <p:nvPr>
            <p:ph type="ftr" sz="quarter" idx="2"/>
          </p:nvPr>
        </p:nvSpPr>
        <p:spPr>
          <a:xfrm>
            <a:off x="1" y="9429039"/>
            <a:ext cx="2946135" cy="496015"/>
          </a:xfrm>
          <a:prstGeom prst="rect">
            <a:avLst/>
          </a:prstGeom>
        </p:spPr>
        <p:txBody>
          <a:bodyPr vert="horz" lIns="91286" tIns="45643" rIns="91286" bIns="45643"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49956" y="9429039"/>
            <a:ext cx="2946135" cy="496015"/>
          </a:xfrm>
          <a:prstGeom prst="rect">
            <a:avLst/>
          </a:prstGeom>
        </p:spPr>
        <p:txBody>
          <a:bodyPr vert="horz" lIns="91286" tIns="45643" rIns="91286" bIns="45643"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135" cy="496015"/>
          </a:xfrm>
          <a:prstGeom prst="rect">
            <a:avLst/>
          </a:prstGeom>
        </p:spPr>
        <p:txBody>
          <a:bodyPr vert="horz" lIns="93020" tIns="46510" rIns="93020" bIns="46510"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9956" y="2"/>
            <a:ext cx="2946135" cy="496015"/>
          </a:xfrm>
          <a:prstGeom prst="rect">
            <a:avLst/>
          </a:prstGeom>
        </p:spPr>
        <p:txBody>
          <a:bodyPr vert="horz" lIns="93020" tIns="46510" rIns="93020" bIns="46510" rtlCol="0"/>
          <a:lstStyle>
            <a:lvl1pPr algn="r">
              <a:defRPr sz="1200">
                <a:latin typeface="Arial" charset="0"/>
              </a:defRPr>
            </a:lvl1pPr>
          </a:lstStyle>
          <a:p>
            <a:pPr>
              <a:defRPr/>
            </a:pPr>
            <a:fld id="{9EF294BD-E844-43CC-B176-53E6B2A26254}" type="datetimeFigureOut">
              <a:rPr lang="en-US"/>
              <a:pPr>
                <a:defRPr/>
              </a:pPr>
              <a:t>9/19/2019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020" tIns="46510" rIns="93020" bIns="46510" rtlCol="0" anchor="ctr"/>
          <a:lstStyle/>
          <a:p>
            <a:pPr lvl="0"/>
            <a:endParaRPr lang="en-US" noProof="0" dirty="0"/>
          </a:p>
        </p:txBody>
      </p:sp>
      <p:sp>
        <p:nvSpPr>
          <p:cNvPr id="5" name="Notes Placeholder 4"/>
          <p:cNvSpPr>
            <a:spLocks noGrp="1"/>
          </p:cNvSpPr>
          <p:nvPr>
            <p:ph type="body" sz="quarter" idx="3"/>
          </p:nvPr>
        </p:nvSpPr>
        <p:spPr>
          <a:xfrm>
            <a:off x="680244" y="4716104"/>
            <a:ext cx="5437187" cy="4465719"/>
          </a:xfrm>
          <a:prstGeom prst="rect">
            <a:avLst/>
          </a:prstGeom>
        </p:spPr>
        <p:txBody>
          <a:bodyPr vert="horz" lIns="93020" tIns="46510" rIns="93020" bIns="4651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9039"/>
            <a:ext cx="2946135" cy="496015"/>
          </a:xfrm>
          <a:prstGeom prst="rect">
            <a:avLst/>
          </a:prstGeom>
        </p:spPr>
        <p:txBody>
          <a:bodyPr vert="horz" lIns="93020" tIns="46510" rIns="93020" bIns="46510"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49956" y="9429039"/>
            <a:ext cx="2946135" cy="496015"/>
          </a:xfrm>
          <a:prstGeom prst="rect">
            <a:avLst/>
          </a:prstGeom>
        </p:spPr>
        <p:txBody>
          <a:bodyPr vert="horz" lIns="93020" tIns="46510" rIns="93020" bIns="46510"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6468">
              <a:defRPr/>
            </a:pPr>
            <a:fld id="{B23F65FA-43B5-4A7C-B6A6-EE7DB0DD0E0E}" type="slidenum">
              <a:rPr lang="en-ZA">
                <a:solidFill>
                  <a:prstClr val="black"/>
                </a:solidFill>
                <a:ea typeface="ＭＳ Ｐゴシック" pitchFamily="-111" charset="-128"/>
              </a:rPr>
              <a:pPr defTabSz="456468">
                <a:defRPr/>
              </a:pPr>
              <a:t>65</a:t>
            </a:fld>
            <a:endParaRPr lang="en-ZA">
              <a:solidFill>
                <a:prstClr val="black"/>
              </a:solidFill>
              <a:ea typeface="ＭＳ Ｐゴシック" pitchFamily="-111" charset="-128"/>
            </a:endParaRPr>
          </a:p>
        </p:txBody>
      </p:sp>
    </p:spTree>
    <p:extLst>
      <p:ext uri="{BB962C8B-B14F-4D97-AF65-F5344CB8AC3E}">
        <p14:creationId xmlns:p14="http://schemas.microsoft.com/office/powerpoint/2010/main" xmlns="" val="32264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D30C1FEE-AC1C-4C01-85CC-4A191A26B7B1}"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8FD6F662-3345-4844-8D01-5BA41AE6726E}" type="slidenum">
              <a:rPr lang="en-US"/>
              <a:pPr>
                <a:defRPr/>
              </a:pPr>
              <a:t>‹#›</a:t>
            </a:fld>
            <a:endParaRPr lang="en-US" dirty="0"/>
          </a:p>
        </p:txBody>
      </p:sp>
    </p:spTree>
    <p:extLst>
      <p:ext uri="{BB962C8B-B14F-4D97-AF65-F5344CB8AC3E}">
        <p14:creationId xmlns:p14="http://schemas.microsoft.com/office/powerpoint/2010/main" xmlns="" val="439382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2CD1633-9F38-44D6-8C40-4C71E62BEDD6}"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E9C5AF12-E6D3-48FD-848C-2B863FB3EA6E}" type="slidenum">
              <a:rPr lang="en-US"/>
              <a:pPr>
                <a:defRPr/>
              </a:pPr>
              <a:t>‹#›</a:t>
            </a:fld>
            <a:endParaRPr lang="en-US" dirty="0"/>
          </a:p>
        </p:txBody>
      </p:sp>
    </p:spTree>
    <p:extLst>
      <p:ext uri="{BB962C8B-B14F-4D97-AF65-F5344CB8AC3E}">
        <p14:creationId xmlns:p14="http://schemas.microsoft.com/office/powerpoint/2010/main" xmlns="" val="229645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78F1E33-9662-4575-9FBE-588A11F1D6CF}"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DE0B8B8C-03F6-445C-A28C-2EF52B8F7F15}" type="slidenum">
              <a:rPr lang="en-US"/>
              <a:pPr>
                <a:defRPr/>
              </a:pPr>
              <a:t>‹#›</a:t>
            </a:fld>
            <a:endParaRPr lang="en-US" dirty="0"/>
          </a:p>
        </p:txBody>
      </p:sp>
    </p:spTree>
    <p:extLst>
      <p:ext uri="{BB962C8B-B14F-4D97-AF65-F5344CB8AC3E}">
        <p14:creationId xmlns:p14="http://schemas.microsoft.com/office/powerpoint/2010/main" xmlns="" val="1282403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0FFC322E-C8B2-47F0-AAFA-D8E15C882C24}" type="datetime1">
              <a:rPr lang="en-US"/>
              <a:pPr>
                <a:defRPr/>
              </a:pPr>
              <a:t>9/19/2019</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A0E3E9B2-4A1B-404F-89BB-A7F3B106BB92}" type="slidenum">
              <a:rPr lang="en-US"/>
              <a:pPr>
                <a:defRPr/>
              </a:pPr>
              <a:t>‹#›</a:t>
            </a:fld>
            <a:endParaRPr lang="en-US" dirty="0"/>
          </a:p>
        </p:txBody>
      </p:sp>
    </p:spTree>
    <p:extLst>
      <p:ext uri="{BB962C8B-B14F-4D97-AF65-F5344CB8AC3E}">
        <p14:creationId xmlns:p14="http://schemas.microsoft.com/office/powerpoint/2010/main" xmlns="" val="344508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3EA82103-EB1D-471B-AF2B-FEA4302593EA}" type="datetime1">
              <a:rPr lang="en-US"/>
              <a:pPr>
                <a:defRPr/>
              </a:pPr>
              <a:t>9/19/2019</a:t>
            </a:fld>
            <a:endParaRPr lang="en-US" dirty="0"/>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33D94CAA-7A98-4303-9F01-16F128107F67}" type="slidenum">
              <a:rPr lang="en-US"/>
              <a:pPr>
                <a:defRPr/>
              </a:pPr>
              <a:t>‹#›</a:t>
            </a:fld>
            <a:endParaRPr lang="en-US" dirty="0"/>
          </a:p>
        </p:txBody>
      </p:sp>
    </p:spTree>
    <p:extLst>
      <p:ext uri="{BB962C8B-B14F-4D97-AF65-F5344CB8AC3E}">
        <p14:creationId xmlns:p14="http://schemas.microsoft.com/office/powerpoint/2010/main" xmlns="" val="975213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6CE116BF-EA49-496E-9A58-8580A6F8E810}" type="datetime1">
              <a:rPr lang="en-US"/>
              <a:pPr>
                <a:defRPr/>
              </a:pPr>
              <a:t>9/19/2019</a:t>
            </a:fld>
            <a:endParaRPr lang="en-US" dirty="0"/>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53A3C44E-69E8-4BC2-8510-8E25A4B467FE}" type="slidenum">
              <a:rPr lang="en-US"/>
              <a:pPr>
                <a:defRPr/>
              </a:pPr>
              <a:t>‹#›</a:t>
            </a:fld>
            <a:endParaRPr lang="en-US" dirty="0"/>
          </a:p>
        </p:txBody>
      </p:sp>
    </p:spTree>
    <p:extLst>
      <p:ext uri="{BB962C8B-B14F-4D97-AF65-F5344CB8AC3E}">
        <p14:creationId xmlns:p14="http://schemas.microsoft.com/office/powerpoint/2010/main" xmlns="" val="339523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854C4878-04DF-494C-BCB5-0783BF1EA81C}" type="datetime1">
              <a:rPr lang="en-US"/>
              <a:pPr>
                <a:defRPr/>
              </a:pPr>
              <a:t>9/19/2019</a:t>
            </a:fld>
            <a:endParaRPr lang="en-US" dirty="0"/>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70D2A06-20C2-4F6C-8783-127D24F9AD5F}" type="slidenum">
              <a:rPr lang="en-US"/>
              <a:pPr>
                <a:defRPr/>
              </a:pPr>
              <a:t>‹#›</a:t>
            </a:fld>
            <a:endParaRPr lang="en-US" dirty="0"/>
          </a:p>
        </p:txBody>
      </p:sp>
    </p:spTree>
    <p:extLst>
      <p:ext uri="{BB962C8B-B14F-4D97-AF65-F5344CB8AC3E}">
        <p14:creationId xmlns:p14="http://schemas.microsoft.com/office/powerpoint/2010/main" xmlns="" val="89236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DBDCEB48-0EF5-4588-B415-71588F7ED77C}" type="datetime1">
              <a:rPr lang="en-US"/>
              <a:pPr>
                <a:defRPr/>
              </a:pPr>
              <a:t>9/19/2019</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B9BB1BC-329F-454C-809E-0CB42FC98104}" type="slidenum">
              <a:rPr lang="en-US"/>
              <a:pPr>
                <a:defRPr/>
              </a:pPr>
              <a:t>‹#›</a:t>
            </a:fld>
            <a:endParaRPr lang="en-US" dirty="0"/>
          </a:p>
        </p:txBody>
      </p:sp>
    </p:spTree>
    <p:extLst>
      <p:ext uri="{BB962C8B-B14F-4D97-AF65-F5344CB8AC3E}">
        <p14:creationId xmlns:p14="http://schemas.microsoft.com/office/powerpoint/2010/main" xmlns="" val="81617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51B41F4A-5B52-4B1C-A3B8-1115A1A3588E}" type="datetime1">
              <a:rPr lang="en-US"/>
              <a:pPr>
                <a:defRPr/>
              </a:pPr>
              <a:t>9/19/2019</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0510DF32-8C8B-49CC-9646-50063D8BFA4F}" type="slidenum">
              <a:rPr lang="en-US"/>
              <a:pPr>
                <a:defRPr/>
              </a:pPr>
              <a:t>‹#›</a:t>
            </a:fld>
            <a:endParaRPr lang="en-US" dirty="0"/>
          </a:p>
        </p:txBody>
      </p:sp>
    </p:spTree>
    <p:extLst>
      <p:ext uri="{BB962C8B-B14F-4D97-AF65-F5344CB8AC3E}">
        <p14:creationId xmlns:p14="http://schemas.microsoft.com/office/powerpoint/2010/main" xmlns="" val="2242041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2E01D5B1-06FC-4BAC-AD0E-3F6E3DC1DDC6}"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C0B3CC60-ECB2-4033-A52C-F762BE710CFD}" type="slidenum">
              <a:rPr lang="en-US"/>
              <a:pPr>
                <a:defRPr/>
              </a:pPr>
              <a:t>‹#›</a:t>
            </a:fld>
            <a:endParaRPr lang="en-US" dirty="0"/>
          </a:p>
        </p:txBody>
      </p:sp>
    </p:spTree>
    <p:extLst>
      <p:ext uri="{BB962C8B-B14F-4D97-AF65-F5344CB8AC3E}">
        <p14:creationId xmlns:p14="http://schemas.microsoft.com/office/powerpoint/2010/main" xmlns="" val="536207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46221F03-71B0-412E-80C3-20A1C5637BC4}"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363321B-850D-45F9-B885-478D7CAF42D0}" type="slidenum">
              <a:rPr lang="en-US"/>
              <a:pPr>
                <a:defRPr/>
              </a:pPr>
              <a:t>‹#›</a:t>
            </a:fld>
            <a:endParaRPr lang="en-US" dirty="0"/>
          </a:p>
        </p:txBody>
      </p:sp>
    </p:spTree>
    <p:extLst>
      <p:ext uri="{BB962C8B-B14F-4D97-AF65-F5344CB8AC3E}">
        <p14:creationId xmlns:p14="http://schemas.microsoft.com/office/powerpoint/2010/main" xmlns="" val="1302322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9/19/2019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1030292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9/19/2019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3358816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9/19/2019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400894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9/19/2019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2630574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9/19/2019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895874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9/19/2019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3127482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9/19/2019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12063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9/19/2019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1016500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9/19/2019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1605138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9/19/2019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3130219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9/19/2019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1834347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981A22E-5681-4BAC-B483-7044132B84C7}" type="datetime1">
              <a:rPr lang="en-US"/>
              <a:pPr/>
              <a:t>9/19/2019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C9A63B-978D-4469-BCEA-C5C82B7B9DB1}" type="slidenum">
              <a:rPr lang="en-US"/>
              <a:pPr/>
              <a:t>‹#›</a:t>
            </a:fld>
            <a:endParaRPr lang="en-US"/>
          </a:p>
        </p:txBody>
      </p:sp>
    </p:spTree>
    <p:extLst>
      <p:ext uri="{BB962C8B-B14F-4D97-AF65-F5344CB8AC3E}">
        <p14:creationId xmlns:p14="http://schemas.microsoft.com/office/powerpoint/2010/main" xmlns="" val="2098272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DF24B0C5-62AD-4166-8C44-455782718E44}" type="datetime1">
              <a:rPr lang="en-US"/>
              <a:pPr/>
              <a:t>9/19/2019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D01DFA-62F0-4702-B6E4-FBA5F7F9C748}" type="slidenum">
              <a:rPr lang="en-US"/>
              <a:pPr/>
              <a:t>‹#›</a:t>
            </a:fld>
            <a:endParaRPr lang="en-US"/>
          </a:p>
        </p:txBody>
      </p:sp>
    </p:spTree>
    <p:extLst>
      <p:ext uri="{BB962C8B-B14F-4D97-AF65-F5344CB8AC3E}">
        <p14:creationId xmlns:p14="http://schemas.microsoft.com/office/powerpoint/2010/main" xmlns="" val="2004676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123811D9-7BC9-4E3E-98C8-CA7FA65808C9}" type="datetime1">
              <a:rPr lang="en-US"/>
              <a:pPr/>
              <a:t>9/19/2019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81EC60-1202-40CD-A2A0-BE6E03DF7960}" type="slidenum">
              <a:rPr lang="en-US"/>
              <a:pPr/>
              <a:t>‹#›</a:t>
            </a:fld>
            <a:endParaRPr lang="en-US"/>
          </a:p>
        </p:txBody>
      </p:sp>
    </p:spTree>
    <p:extLst>
      <p:ext uri="{BB962C8B-B14F-4D97-AF65-F5344CB8AC3E}">
        <p14:creationId xmlns:p14="http://schemas.microsoft.com/office/powerpoint/2010/main" xmlns="" val="377892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4D8CA79A-CB92-4AA0-9820-9734E8FE01CE}" type="datetime1">
              <a:rPr lang="en-US"/>
              <a:pPr/>
              <a:t>9/19/2019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8A5BCE-E911-46BB-9D17-DE1271D402DA}" type="slidenum">
              <a:rPr lang="en-US"/>
              <a:pPr/>
              <a:t>‹#›</a:t>
            </a:fld>
            <a:endParaRPr lang="en-US"/>
          </a:p>
        </p:txBody>
      </p:sp>
    </p:spTree>
    <p:extLst>
      <p:ext uri="{BB962C8B-B14F-4D97-AF65-F5344CB8AC3E}">
        <p14:creationId xmlns:p14="http://schemas.microsoft.com/office/powerpoint/2010/main" xmlns="" val="401833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9CC9064-C790-47D0-A7E3-FC55083CC462}" type="datetime1">
              <a:rPr lang="en-US"/>
              <a:pPr/>
              <a:t>9/19/2019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4BC0BA3-3F0F-4993-A01A-9726093BD5A8}" type="slidenum">
              <a:rPr lang="en-US"/>
              <a:pPr/>
              <a:t>‹#›</a:t>
            </a:fld>
            <a:endParaRPr lang="en-US"/>
          </a:p>
        </p:txBody>
      </p:sp>
    </p:spTree>
    <p:extLst>
      <p:ext uri="{BB962C8B-B14F-4D97-AF65-F5344CB8AC3E}">
        <p14:creationId xmlns:p14="http://schemas.microsoft.com/office/powerpoint/2010/main" xmlns="" val="2674264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E62BE59-F99C-4478-A705-8012966806B2}" type="datetime1">
              <a:rPr lang="en-US"/>
              <a:pPr/>
              <a:t>9/19/2019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1B80C49-1790-4BD9-A065-4A065CDC9C13}" type="slidenum">
              <a:rPr lang="en-US"/>
              <a:pPr/>
              <a:t>‹#›</a:t>
            </a:fld>
            <a:endParaRPr lang="en-US"/>
          </a:p>
        </p:txBody>
      </p:sp>
    </p:spTree>
    <p:extLst>
      <p:ext uri="{BB962C8B-B14F-4D97-AF65-F5344CB8AC3E}">
        <p14:creationId xmlns:p14="http://schemas.microsoft.com/office/powerpoint/2010/main" xmlns="" val="305558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02A1A97-8764-473B-823C-F34A118A310D}" type="datetime1">
              <a:rPr lang="en-US"/>
              <a:pPr/>
              <a:t>9/19/2019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142D290-EF97-40E0-BB95-15EABBF6F22E}" type="slidenum">
              <a:rPr lang="en-US"/>
              <a:pPr/>
              <a:t>‹#›</a:t>
            </a:fld>
            <a:endParaRPr lang="en-US"/>
          </a:p>
        </p:txBody>
      </p:sp>
    </p:spTree>
    <p:extLst>
      <p:ext uri="{BB962C8B-B14F-4D97-AF65-F5344CB8AC3E}">
        <p14:creationId xmlns:p14="http://schemas.microsoft.com/office/powerpoint/2010/main" xmlns="" val="171659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F27F42E-DAD5-4B37-8602-5941194B7F27}" type="datetime1">
              <a:rPr lang="en-US"/>
              <a:pPr/>
              <a:t>9/19/2019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B5B6E0E-4D02-4A5A-85C3-1B8CB39D0812}" type="slidenum">
              <a:rPr lang="en-US"/>
              <a:pPr/>
              <a:t>‹#›</a:t>
            </a:fld>
            <a:endParaRPr lang="en-US"/>
          </a:p>
        </p:txBody>
      </p:sp>
    </p:spTree>
    <p:extLst>
      <p:ext uri="{BB962C8B-B14F-4D97-AF65-F5344CB8AC3E}">
        <p14:creationId xmlns:p14="http://schemas.microsoft.com/office/powerpoint/2010/main" xmlns="" val="4237392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0C94BA8B-2F8B-4537-9F3B-D02A52DEB918}" type="datetime1">
              <a:rPr lang="en-US"/>
              <a:pPr/>
              <a:t>9/19/2019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50D4AA-2984-4D2A-B32D-EC8C9D362210}" type="slidenum">
              <a:rPr lang="en-US"/>
              <a:pPr/>
              <a:t>‹#›</a:t>
            </a:fld>
            <a:endParaRPr lang="en-US"/>
          </a:p>
        </p:txBody>
      </p:sp>
    </p:spTree>
    <p:extLst>
      <p:ext uri="{BB962C8B-B14F-4D97-AF65-F5344CB8AC3E}">
        <p14:creationId xmlns:p14="http://schemas.microsoft.com/office/powerpoint/2010/main" xmlns="" val="1540454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99B3DB0-EB33-44EE-8AAD-6D056B6F0E8A}" type="datetime1">
              <a:rPr lang="en-US"/>
              <a:pPr/>
              <a:t>9/19/2019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202717-27E8-4940-B8AD-3AB38E21A13D}" type="slidenum">
              <a:rPr lang="en-US"/>
              <a:pPr/>
              <a:t>‹#›</a:t>
            </a:fld>
            <a:endParaRPr lang="en-US"/>
          </a:p>
        </p:txBody>
      </p:sp>
    </p:spTree>
    <p:extLst>
      <p:ext uri="{BB962C8B-B14F-4D97-AF65-F5344CB8AC3E}">
        <p14:creationId xmlns:p14="http://schemas.microsoft.com/office/powerpoint/2010/main" xmlns="" val="3394264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94E1C15A-5C2B-4AF2-9EB1-3EB030EC0E4D}" type="datetime1">
              <a:rPr lang="en-US"/>
              <a:pPr/>
              <a:t>9/19/2019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0F1D05-2430-4799-A35D-E240F05A572A}" type="slidenum">
              <a:rPr lang="en-US"/>
              <a:pPr/>
              <a:t>‹#›</a:t>
            </a:fld>
            <a:endParaRPr lang="en-US"/>
          </a:p>
        </p:txBody>
      </p:sp>
    </p:spTree>
    <p:extLst>
      <p:ext uri="{BB962C8B-B14F-4D97-AF65-F5344CB8AC3E}">
        <p14:creationId xmlns:p14="http://schemas.microsoft.com/office/powerpoint/2010/main" xmlns="" val="329881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9/19/2019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9/19/2019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9/19/2019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9/19/2019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mn-ea"/>
              </a:defRPr>
            </a:lvl1pPr>
          </a:lstStyle>
          <a:p>
            <a:pPr>
              <a:defRPr/>
            </a:pPr>
            <a:fld id="{2B3ECEC4-8BCA-4B31-A3D5-D248A27D57DF}" type="datetime1">
              <a:rPr lang="en-US"/>
              <a:pPr>
                <a:defRPr/>
              </a:pPr>
              <a:t>9/19/2019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mn-ea"/>
              </a:defRPr>
            </a:lvl1pPr>
          </a:lstStyle>
          <a:p>
            <a:pPr>
              <a:defRPr/>
            </a:pPr>
            <a:fld id="{8ABEA70C-0D95-4900-9B78-0203877394B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715" r:id="rId1"/>
    <p:sldLayoutId id="2147490716" r:id="rId2"/>
    <p:sldLayoutId id="2147490717" r:id="rId3"/>
    <p:sldLayoutId id="2147490718" r:id="rId4"/>
    <p:sldLayoutId id="2147490719" r:id="rId5"/>
    <p:sldLayoutId id="2147490720" r:id="rId6"/>
    <p:sldLayoutId id="2147490721" r:id="rId7"/>
    <p:sldLayoutId id="2147490722" r:id="rId8"/>
    <p:sldLayoutId id="2147490723" r:id="rId9"/>
    <p:sldLayoutId id="2147490724" r:id="rId10"/>
    <p:sldLayoutId id="214749072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9/19/2019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0704" r:id="rId1"/>
    <p:sldLayoutId id="2147490705" r:id="rId2"/>
    <p:sldLayoutId id="2147490706" r:id="rId3"/>
    <p:sldLayoutId id="2147490707" r:id="rId4"/>
    <p:sldLayoutId id="2147490708" r:id="rId5"/>
    <p:sldLayoutId id="2147490709" r:id="rId6"/>
    <p:sldLayoutId id="2147490710" r:id="rId7"/>
    <p:sldLayoutId id="2147490711" r:id="rId8"/>
    <p:sldLayoutId id="2147490712" r:id="rId9"/>
    <p:sldLayoutId id="2147490713" r:id="rId10"/>
    <p:sldLayoutId id="21474907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fld id="{CC07F59E-0DB0-482A-BB40-5C94318B1C30}" type="datetime1">
              <a:rPr lang="en-US"/>
              <a:pPr/>
              <a:t>9/19/2019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fld id="{C71DA67A-E3E7-44AA-9DE6-8E76E150D627}" type="slidenum">
              <a:rPr lang="en-US"/>
              <a:pPr/>
              <a:t>‹#›</a:t>
            </a:fld>
            <a:endParaRPr lang="en-US"/>
          </a:p>
        </p:txBody>
      </p:sp>
    </p:spTree>
    <p:extLst>
      <p:ext uri="{BB962C8B-B14F-4D97-AF65-F5344CB8AC3E}">
        <p14:creationId xmlns:p14="http://schemas.microsoft.com/office/powerpoint/2010/main" xmlns="" val="407121217"/>
      </p:ext>
    </p:extLst>
  </p:cSld>
  <p:clrMap bg1="lt1" tx1="dk1" bg2="lt2" tx2="dk2" accent1="accent1" accent2="accent2" accent3="accent3" accent4="accent4" accent5="accent5" accent6="accent6" hlink="hlink" folHlink="folHlink"/>
  <p:sldLayoutIdLst>
    <p:sldLayoutId id="2147490727" r:id="rId1"/>
    <p:sldLayoutId id="2147490728" r:id="rId2"/>
    <p:sldLayoutId id="2147490729" r:id="rId3"/>
    <p:sldLayoutId id="2147490730" r:id="rId4"/>
    <p:sldLayoutId id="2147490731" r:id="rId5"/>
    <p:sldLayoutId id="2147490732" r:id="rId6"/>
    <p:sldLayoutId id="2147490733" r:id="rId7"/>
    <p:sldLayoutId id="2147490734" r:id="rId8"/>
    <p:sldLayoutId id="2147490735" r:id="rId9"/>
    <p:sldLayoutId id="2147490736" r:id="rId10"/>
    <p:sldLayoutId id="214749073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35.xml"/><Relationship Id="rId1" Type="http://schemas.openxmlformats.org/officeDocument/2006/relationships/vmlDrawing" Target="../drawings/vmlDrawing1.v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35.xml"/><Relationship Id="rId1" Type="http://schemas.openxmlformats.org/officeDocument/2006/relationships/vmlDrawing" Target="../drawings/vmlDrawing2.v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35.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35.xml"/><Relationship Id="rId1" Type="http://schemas.openxmlformats.org/officeDocument/2006/relationships/vmlDrawing" Target="../drawings/vmlDrawing4.v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35.xml"/><Relationship Id="rId1" Type="http://schemas.openxmlformats.org/officeDocument/2006/relationships/vmlDrawing" Target="../drawings/vmlDrawing5.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5.xml"/><Relationship Id="rId1" Type="http://schemas.openxmlformats.org/officeDocument/2006/relationships/vmlDrawing" Target="../drawings/vmlDrawing6.vml"/><Relationship Id="rId4" Type="http://schemas.openxmlformats.org/officeDocument/2006/relationships/package" Target="../embeddings/Microsoft_Office_Excel_Worksheet7.xlsx"/></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Office_Excel_Worksheet8.xlsx"/><Relationship Id="rId2" Type="http://schemas.openxmlformats.org/officeDocument/2006/relationships/slideLayout" Target="../slideLayouts/slideLayout35.xml"/><Relationship Id="rId1" Type="http://schemas.openxmlformats.org/officeDocument/2006/relationships/vmlDrawing" Target="../drawings/vmlDrawing7.vml"/></Relationships>
</file>

<file path=ppt/slides/_rels/slide67.xml.rels><?xml version="1.0" encoding="UTF-8" standalone="yes"?>
<Relationships xmlns="http://schemas.openxmlformats.org/package/2006/relationships"><Relationship Id="rId3" Type="http://schemas.openxmlformats.org/officeDocument/2006/relationships/package" Target="../embeddings/Microsoft_Office_Excel_Worksheet9.xlsx"/><Relationship Id="rId2" Type="http://schemas.openxmlformats.org/officeDocument/2006/relationships/slideLayout" Target="../slideLayouts/slideLayout35.xml"/><Relationship Id="rId1" Type="http://schemas.openxmlformats.org/officeDocument/2006/relationships/vmlDrawing" Target="../drawings/vmlDrawing8.v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4" y="65316"/>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970088" y="236767"/>
            <a:ext cx="5735637" cy="99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ＭＳ Ｐゴシック" pitchFamily="34" charset="-128"/>
                <a:cs typeface="+mn-cs"/>
              </a:rPr>
              <a:t>DEPARTMENT OF LABOUR</a:t>
            </a:r>
          </a:p>
        </p:txBody>
      </p:sp>
      <p:sp>
        <p:nvSpPr>
          <p:cNvPr id="15364" name="Subtitle 17"/>
          <p:cNvSpPr txBox="1">
            <a:spLocks/>
          </p:cNvSpPr>
          <p:nvPr/>
        </p:nvSpPr>
        <p:spPr bwMode="auto">
          <a:xfrm>
            <a:off x="154236" y="2840264"/>
            <a:ext cx="18158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altLang="en-US" sz="1400" b="1" i="0" u="none" strike="noStrike" kern="1200" cap="none" spc="0" normalizeH="0" baseline="0" noProof="0" dirty="0" smtClean="0">
                <a:ln>
                  <a:noFill/>
                </a:ln>
                <a:solidFill>
                  <a:srgbClr val="404040"/>
                </a:solidFill>
                <a:effectLst/>
                <a:uLnTx/>
                <a:uFillTx/>
                <a:latin typeface="Arial Bold" pitchFamily="32" charset="0"/>
                <a:ea typeface="ＭＳ Ｐゴシック" pitchFamily="34" charset="-128"/>
                <a:cs typeface="+mn-cs"/>
              </a:rPr>
              <a:t>11 </a:t>
            </a:r>
            <a:r>
              <a:rPr kumimoji="0" lang="en-US" altLang="en-US" sz="1400" b="1" i="0" u="none" strike="noStrike" kern="1200" cap="none" spc="0" normalizeH="0" baseline="0" noProof="0" dirty="0">
                <a:ln>
                  <a:noFill/>
                </a:ln>
                <a:solidFill>
                  <a:srgbClr val="404040"/>
                </a:solidFill>
                <a:effectLst/>
                <a:uLnTx/>
                <a:uFillTx/>
                <a:latin typeface="Arial Bold" pitchFamily="32" charset="0"/>
                <a:ea typeface="ＭＳ Ｐゴシック" pitchFamily="34" charset="-128"/>
                <a:cs typeface="+mn-cs"/>
              </a:rPr>
              <a:t>September</a:t>
            </a:r>
            <a:r>
              <a:rPr kumimoji="0" lang="en-US" altLang="en-US" sz="1400" b="1" i="0" u="none" strike="noStrike" kern="1200" cap="none" spc="0" normalizeH="0" noProof="0" dirty="0">
                <a:ln>
                  <a:noFill/>
                </a:ln>
                <a:solidFill>
                  <a:srgbClr val="404040"/>
                </a:solidFill>
                <a:effectLst/>
                <a:uLnTx/>
                <a:uFillTx/>
                <a:latin typeface="Arial Bold" pitchFamily="32" charset="0"/>
                <a:ea typeface="ＭＳ Ｐゴシック" pitchFamily="34" charset="-128"/>
                <a:cs typeface="+mn-cs"/>
              </a:rPr>
              <a:t> </a:t>
            </a:r>
            <a:r>
              <a:rPr kumimoji="0" lang="en-US" altLang="en-US" sz="1400" b="1" i="0" u="none" strike="noStrike" kern="1200" cap="none" spc="0" normalizeH="0" baseline="0" noProof="0" dirty="0">
                <a:ln>
                  <a:noFill/>
                </a:ln>
                <a:solidFill>
                  <a:srgbClr val="404040"/>
                </a:solidFill>
                <a:effectLst/>
                <a:uLnTx/>
                <a:uFillTx/>
                <a:latin typeface="Arial Bold" pitchFamily="32" charset="0"/>
                <a:ea typeface="ＭＳ Ｐゴシック" pitchFamily="34" charset="-128"/>
                <a:cs typeface="+mn-cs"/>
              </a:rPr>
              <a:t>2019</a:t>
            </a:r>
          </a:p>
        </p:txBody>
      </p:sp>
      <p:sp>
        <p:nvSpPr>
          <p:cNvPr id="13316" name="Subtitle 17"/>
          <p:cNvSpPr txBox="1">
            <a:spLocks/>
          </p:cNvSpPr>
          <p:nvPr/>
        </p:nvSpPr>
        <p:spPr bwMode="auto">
          <a:xfrm>
            <a:off x="319314" y="1287691"/>
            <a:ext cx="8616950" cy="1551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ANNUAL PERFORMANCE REPORT 2018/19</a:t>
            </a:r>
          </a:p>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Performance Information and Finance</a:t>
            </a:r>
          </a:p>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endParaRPr kumimoji="0" lang="en-US" sz="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endParaRPr>
          </a:p>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LABOUR PORTFOLIO COMMITTEE</a:t>
            </a:r>
          </a:p>
        </p:txBody>
      </p:sp>
      <p:pic>
        <p:nvPicPr>
          <p:cNvPr id="1536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68220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b="1" dirty="0">
                <a:ea typeface="ＭＳ Ｐゴシック" pitchFamily="34" charset="-128"/>
              </a:rPr>
              <a:t>QUARTER 3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a:solidFill>
                  <a:prstClr val="black"/>
                </a:solidFill>
                <a:ea typeface="ＭＳ Ｐゴシック" pitchFamily="-80" charset="-128"/>
                <a:cs typeface="+mj-cs"/>
              </a:rPr>
              <a:t>OVERALL ACHIEVEMENTS PER STRATEGIC OBJECTIVE AND PER BRANCH  DURING </a:t>
            </a:r>
            <a:r>
              <a:rPr lang="en-US" sz="2400" b="1" u="sng" dirty="0">
                <a:solidFill>
                  <a:srgbClr val="FF0000"/>
                </a:solidFill>
                <a:ea typeface="ＭＳ Ｐゴシック" pitchFamily="-80" charset="-128"/>
                <a:cs typeface="+mj-cs"/>
              </a:rPr>
              <a:t>QUARTER 3 </a:t>
            </a:r>
          </a:p>
          <a:p>
            <a:pPr algn="ctr">
              <a:buFont typeface="Arial" charset="0"/>
              <a:buChar char="•"/>
              <a:defRPr/>
            </a:pPr>
            <a:r>
              <a:rPr lang="en-US" sz="2400" b="1" dirty="0">
                <a:solidFill>
                  <a:prstClr val="black"/>
                </a:solidFill>
                <a:ea typeface="ＭＳ Ｐゴシック" pitchFamily="-80" charset="-128"/>
                <a:cs typeface="+mj-cs"/>
              </a:rPr>
              <a:t>OCTOBER TO DECEMBER 2018-19</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7652" name="Slide Number Placeholder 1"/>
          <p:cNvSpPr>
            <a:spLocks noGrp="1"/>
          </p:cNvSpPr>
          <p:nvPr>
            <p:ph type="sldNum" sz="quarter" idx="12"/>
          </p:nvPr>
        </p:nvSpPr>
        <p:spPr bwMode="auto">
          <a:xfrm>
            <a:off x="6705600" y="6399213"/>
            <a:ext cx="235712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FE62AF5-5E40-40C7-9DE2-F9B43721FE9F}" type="slidenum">
              <a:rPr lang="en-US" altLang="en-US" sz="1200" smtClean="0">
                <a:solidFill>
                  <a:schemeClr val="bg1"/>
                </a:solidFill>
              </a:rPr>
              <a:pPr/>
              <a:t>10</a:t>
            </a:fld>
            <a:endParaRPr lang="en-US" altLang="en-US" sz="12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18" y="138287"/>
            <a:ext cx="8229600" cy="1058862"/>
          </a:xfrm>
        </p:spPr>
        <p:txBody>
          <a:bodyPr/>
          <a:lstStyle/>
          <a:p>
            <a:pPr>
              <a:defRPr/>
            </a:pPr>
            <a:r>
              <a:rPr lang="en-US" sz="2000" b="1" dirty="0">
                <a:solidFill>
                  <a:prstClr val="black"/>
                </a:solidFill>
                <a:ea typeface="ＭＳ Ｐゴシック" pitchFamily="-80" charset="-128"/>
                <a:cs typeface="+mj-cs"/>
              </a:rPr>
              <a:t/>
            </a:r>
            <a:br>
              <a:rPr lang="en-US" sz="2000" b="1" dirty="0">
                <a:solidFill>
                  <a:prstClr val="black"/>
                </a:solidFill>
                <a:ea typeface="ＭＳ Ｐゴシック" pitchFamily="-80" charset="-128"/>
                <a:cs typeface="+mj-cs"/>
              </a:rPr>
            </a:br>
            <a:r>
              <a:rPr lang="en-US" sz="2000" b="1" dirty="0">
                <a:solidFill>
                  <a:prstClr val="black"/>
                </a:solidFill>
                <a:ea typeface="ＭＳ Ｐゴシック" pitchFamily="-80" charset="-128"/>
                <a:cs typeface="+mj-cs"/>
              </a:rPr>
              <a:t>QUARTER 3 PERFORMANCE PER STRATEGIC OBJECTIVE 2018/19</a:t>
            </a:r>
            <a:endParaRPr lang="en-ZA" sz="2000" dirty="0"/>
          </a:p>
        </p:txBody>
      </p:sp>
      <p:sp>
        <p:nvSpPr>
          <p:cNvPr id="28675" name="Slide Number Placeholder 5"/>
          <p:cNvSpPr>
            <a:spLocks noGrp="1"/>
          </p:cNvSpPr>
          <p:nvPr>
            <p:ph type="sldNum" sz="quarter" idx="12"/>
          </p:nvPr>
        </p:nvSpPr>
        <p:spPr bwMode="auto">
          <a:xfrm rot="160526">
            <a:off x="6831012" y="6424613"/>
            <a:ext cx="2312987" cy="50450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954FD14-77EA-4DAE-BA84-E6F311BA9C63}"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chemeClr val="bg1"/>
              </a:solidFill>
              <a:effectLst/>
              <a:uLnTx/>
              <a:uFillTx/>
              <a:latin typeface="Calibri" pitchFamily="34" charset="0"/>
              <a:ea typeface="ＭＳ Ｐゴシック" pitchFamily="34"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1383351426"/>
              </p:ext>
            </p:extLst>
          </p:nvPr>
        </p:nvGraphicFramePr>
        <p:xfrm>
          <a:off x="193041" y="1320800"/>
          <a:ext cx="8717280" cy="5415281"/>
        </p:xfrm>
        <a:graphic>
          <a:graphicData uri="http://schemas.openxmlformats.org/drawingml/2006/table">
            <a:tbl>
              <a:tblPr/>
              <a:tblGrid>
                <a:gridCol w="2956557">
                  <a:extLst>
                    <a:ext uri="{9D8B030D-6E8A-4147-A177-3AD203B41FA5}">
                      <a16:colId xmlns:a16="http://schemas.microsoft.com/office/drawing/2014/main" xmlns="" val="58793969"/>
                    </a:ext>
                  </a:extLst>
                </a:gridCol>
                <a:gridCol w="1450410">
                  <a:extLst>
                    <a:ext uri="{9D8B030D-6E8A-4147-A177-3AD203B41FA5}">
                      <a16:colId xmlns:a16="http://schemas.microsoft.com/office/drawing/2014/main" xmlns="" val="4001614195"/>
                    </a:ext>
                  </a:extLst>
                </a:gridCol>
                <a:gridCol w="1301385">
                  <a:extLst>
                    <a:ext uri="{9D8B030D-6E8A-4147-A177-3AD203B41FA5}">
                      <a16:colId xmlns:a16="http://schemas.microsoft.com/office/drawing/2014/main" xmlns="" val="4114163842"/>
                    </a:ext>
                  </a:extLst>
                </a:gridCol>
                <a:gridCol w="864559">
                  <a:extLst>
                    <a:ext uri="{9D8B030D-6E8A-4147-A177-3AD203B41FA5}">
                      <a16:colId xmlns:a16="http://schemas.microsoft.com/office/drawing/2014/main" xmlns="" val="1199128848"/>
                    </a:ext>
                  </a:extLst>
                </a:gridCol>
                <a:gridCol w="864559">
                  <a:extLst>
                    <a:ext uri="{9D8B030D-6E8A-4147-A177-3AD203B41FA5}">
                      <a16:colId xmlns:a16="http://schemas.microsoft.com/office/drawing/2014/main" xmlns="" val="2100466688"/>
                    </a:ext>
                  </a:extLst>
                </a:gridCol>
                <a:gridCol w="1279810">
                  <a:extLst>
                    <a:ext uri="{9D8B030D-6E8A-4147-A177-3AD203B41FA5}">
                      <a16:colId xmlns:a16="http://schemas.microsoft.com/office/drawing/2014/main" xmlns="" val="4058661709"/>
                    </a:ext>
                  </a:extLst>
                </a:gridCol>
              </a:tblGrid>
              <a:tr h="803644">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OBJECTIVES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Planned Indictors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Q3</a:t>
                      </a:r>
                      <a:endParaRPr lang="en-ZA" sz="1400" b="1"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8000"/>
                          </a:solidFill>
                          <a:effectLst/>
                          <a:latin typeface="Calibri" panose="020F0502020204030204" pitchFamily="34" charset="0"/>
                          <a:ea typeface="DengXian"/>
                          <a:cs typeface="Arial" panose="020B0604020202020204" pitchFamily="34" charset="0"/>
                        </a:rPr>
                        <a:t>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Achievement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438208781"/>
                  </a:ext>
                </a:extLst>
              </a:tr>
              <a:tr h="469268">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2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05094353"/>
                  </a:ext>
                </a:extLst>
              </a:tr>
              <a:tr h="472118">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labour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6358883"/>
                  </a:ext>
                </a:extLst>
              </a:tr>
              <a:tr h="470407">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4041134"/>
                  </a:ext>
                </a:extLst>
              </a:tr>
              <a:tr h="561411">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1334396"/>
                  </a:ext>
                </a:extLst>
              </a:tr>
              <a:tr h="469268">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217714"/>
                  </a:ext>
                </a:extLst>
              </a:tr>
              <a:tr h="466417">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labour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6995749"/>
                  </a:ext>
                </a:extLst>
              </a:tr>
              <a:tr h="469268">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945017"/>
                  </a:ext>
                </a:extLst>
              </a:tr>
              <a:tr h="684740">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Department</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565653"/>
                  </a:ext>
                </a:extLst>
              </a:tr>
              <a:tr h="548740">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a:t>
                      </a:r>
                      <a:endParaRPr lang="en-ZA" sz="1400" b="1" dirty="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20</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17</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82%</a:t>
                      </a:r>
                      <a:endParaRPr lang="en-ZA"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2178391"/>
                  </a:ext>
                </a:extLst>
              </a:tr>
            </a:tbl>
          </a:graphicData>
        </a:graphic>
      </p:graphicFrame>
    </p:spTree>
    <p:extLst>
      <p:ext uri="{BB962C8B-B14F-4D97-AF65-F5344CB8AC3E}">
        <p14:creationId xmlns:p14="http://schemas.microsoft.com/office/powerpoint/2010/main" xmlns="" val="177929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a:solidFill>
                  <a:prstClr val="black"/>
                </a:solidFill>
                <a:ea typeface="ＭＳ Ｐゴシック" pitchFamily="-80" charset="-128"/>
                <a:cs typeface="+mj-cs"/>
              </a:rPr>
              <a:t>QUARTER 3 PERFORMANCE PER PROGRAMME 2018/19</a:t>
            </a:r>
            <a:endParaRPr lang="en-ZA" sz="2000" dirty="0"/>
          </a:p>
        </p:txBody>
      </p:sp>
      <p:sp>
        <p:nvSpPr>
          <p:cNvPr id="29699" name="Slide Number Placeholder 4"/>
          <p:cNvSpPr>
            <a:spLocks noGrp="1"/>
          </p:cNvSpPr>
          <p:nvPr>
            <p:ph type="sldNum" sz="quarter" idx="12"/>
          </p:nvPr>
        </p:nvSpPr>
        <p:spPr bwMode="auto">
          <a:xfrm>
            <a:off x="6738938" y="6492875"/>
            <a:ext cx="24050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C31F17A-3748-41D8-8DE2-B3C3F3DF3DC2}"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chemeClr val="bg1"/>
              </a:solidFill>
              <a:effectLst/>
              <a:uLnTx/>
              <a:uFillTx/>
              <a:latin typeface="Calibri" pitchFamily="34" charset="0"/>
              <a:ea typeface="ＭＳ Ｐゴシック" pitchFamily="34" charset="-128"/>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0928180"/>
              </p:ext>
            </p:extLst>
          </p:nvPr>
        </p:nvGraphicFramePr>
        <p:xfrm>
          <a:off x="243840" y="1277938"/>
          <a:ext cx="8686800" cy="5346381"/>
        </p:xfrm>
        <a:graphic>
          <a:graphicData uri="http://schemas.openxmlformats.org/drawingml/2006/table">
            <a:tbl>
              <a:tblPr/>
              <a:tblGrid>
                <a:gridCol w="2869473">
                  <a:extLst>
                    <a:ext uri="{9D8B030D-6E8A-4147-A177-3AD203B41FA5}">
                      <a16:colId xmlns:a16="http://schemas.microsoft.com/office/drawing/2014/main" xmlns="" val="1085446327"/>
                    </a:ext>
                  </a:extLst>
                </a:gridCol>
                <a:gridCol w="1297854">
                  <a:extLst>
                    <a:ext uri="{9D8B030D-6E8A-4147-A177-3AD203B41FA5}">
                      <a16:colId xmlns:a16="http://schemas.microsoft.com/office/drawing/2014/main" xmlns="" val="2287847642"/>
                    </a:ext>
                  </a:extLst>
                </a:gridCol>
                <a:gridCol w="1105203">
                  <a:extLst>
                    <a:ext uri="{9D8B030D-6E8A-4147-A177-3AD203B41FA5}">
                      <a16:colId xmlns:a16="http://schemas.microsoft.com/office/drawing/2014/main" xmlns="" val="984017635"/>
                    </a:ext>
                  </a:extLst>
                </a:gridCol>
                <a:gridCol w="1095064">
                  <a:extLst>
                    <a:ext uri="{9D8B030D-6E8A-4147-A177-3AD203B41FA5}">
                      <a16:colId xmlns:a16="http://schemas.microsoft.com/office/drawing/2014/main" xmlns="" val="59271099"/>
                    </a:ext>
                  </a:extLst>
                </a:gridCol>
                <a:gridCol w="1115343">
                  <a:extLst>
                    <a:ext uri="{9D8B030D-6E8A-4147-A177-3AD203B41FA5}">
                      <a16:colId xmlns:a16="http://schemas.microsoft.com/office/drawing/2014/main" xmlns="" val="1369106986"/>
                    </a:ext>
                  </a:extLst>
                </a:gridCol>
                <a:gridCol w="1203863">
                  <a:extLst>
                    <a:ext uri="{9D8B030D-6E8A-4147-A177-3AD203B41FA5}">
                      <a16:colId xmlns:a16="http://schemas.microsoft.com/office/drawing/2014/main" xmlns="" val="3578915492"/>
                    </a:ext>
                  </a:extLst>
                </a:gridCol>
              </a:tblGrid>
              <a:tr h="1181504">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Annual Planned Indicators</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Q3</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B050"/>
                          </a:solidFill>
                          <a:effectLst/>
                          <a:latin typeface="Calibri" panose="020F0502020204030204" pitchFamily="34" charset="0"/>
                          <a:ea typeface="DengXian"/>
                          <a:cs typeface="Arial" panose="020B0604020202020204" pitchFamily="34" charset="0"/>
                        </a:rPr>
                        <a:t>Achieved</a:t>
                      </a:r>
                      <a:endParaRPr lang="en-ZA" sz="1400" dirty="0">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Overall % Achievement</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689762427"/>
                  </a:ext>
                </a:extLst>
              </a:tr>
              <a:tr h="806712">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Administration </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497931"/>
                  </a:ext>
                </a:extLst>
              </a:tr>
              <a:tr h="786792">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Inspections and Enforcement Services</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1269208"/>
                  </a:ext>
                </a:extLst>
              </a:tr>
              <a:tr h="836589">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Public Employment Services</a:t>
                      </a:r>
                      <a:endParaRPr lang="en-ZA" sz="1600" b="1" dirty="0">
                        <a:effectLst/>
                        <a:latin typeface="Calibri" panose="020F0502020204030204" pitchFamily="34" charset="0"/>
                        <a:ea typeface="DengXian"/>
                        <a:cs typeface="Arial" panose="020B0604020202020204" pitchFamily="34" charset="0"/>
                      </a:endParaRPr>
                    </a:p>
                    <a:p>
                      <a:pPr fontAlgn="b">
                        <a:spcAft>
                          <a:spcPts val="0"/>
                        </a:spcAft>
                      </a:pPr>
                      <a:r>
                        <a:rPr lang="en-US" sz="1600" b="1" dirty="0">
                          <a:effectLst/>
                          <a:latin typeface="Calibri" panose="020F0502020204030204" pitchFamily="34" charset="0"/>
                          <a:ea typeface="DengXian"/>
                          <a:cs typeface="Arial" panose="020B0604020202020204" pitchFamily="34" charset="0"/>
                        </a:rPr>
                        <a:t> </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1879744"/>
                  </a:ext>
                </a:extLst>
              </a:tr>
              <a:tr h="856509">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Labour Policy and Industrial Relations</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40%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831494"/>
                  </a:ext>
                </a:extLst>
              </a:tr>
              <a:tr h="878275">
                <a:tc>
                  <a:txBody>
                    <a:bodyPr/>
                    <a:lstStyle/>
                    <a:p>
                      <a:pPr algn="ctr" fontAlgn="b">
                        <a:spcAft>
                          <a:spcPts val="0"/>
                        </a:spcAft>
                      </a:pPr>
                      <a:endParaRPr lang="en-US" sz="1400" b="1" kern="1200" dirty="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 </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20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17</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14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endPar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82%</a:t>
                      </a:r>
                      <a:endParaRPr lang="en-ZA" sz="18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3776797"/>
                  </a:ext>
                </a:extLst>
              </a:tr>
            </a:tbl>
          </a:graphicData>
        </a:graphic>
      </p:graphicFrame>
    </p:spTree>
    <p:extLst>
      <p:ext uri="{BB962C8B-B14F-4D97-AF65-F5344CB8AC3E}">
        <p14:creationId xmlns:p14="http://schemas.microsoft.com/office/powerpoint/2010/main" xmlns="" val="389241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b="1" dirty="0">
                <a:ea typeface="ＭＳ Ｐゴシック" pitchFamily="34" charset="-128"/>
              </a:rPr>
              <a:t>QUARTER 4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marL="0" indent="0" algn="ctr">
              <a:buNone/>
              <a:defRPr/>
            </a:pPr>
            <a:r>
              <a:rPr lang="en-US" sz="2400" b="1" dirty="0">
                <a:solidFill>
                  <a:prstClr val="black"/>
                </a:solidFill>
                <a:ea typeface="ＭＳ Ｐゴシック" pitchFamily="-80" charset="-128"/>
                <a:cs typeface="+mj-cs"/>
              </a:rPr>
              <a:t>OVERALL ACHIEVEMENTS PER STRATEGIC OBJECTIVE </a:t>
            </a:r>
          </a:p>
          <a:p>
            <a:pPr marL="0" indent="0" algn="ctr">
              <a:buNone/>
              <a:defRPr/>
            </a:pPr>
            <a:r>
              <a:rPr lang="en-US" sz="2400" b="1" dirty="0">
                <a:solidFill>
                  <a:prstClr val="black"/>
                </a:solidFill>
                <a:ea typeface="ＭＳ Ｐゴシック" pitchFamily="-80" charset="-128"/>
                <a:cs typeface="+mj-cs"/>
              </a:rPr>
              <a:t>AND PER BRANCH  DURING </a:t>
            </a:r>
            <a:r>
              <a:rPr lang="en-US" sz="2400" b="1" u="sng" dirty="0">
                <a:solidFill>
                  <a:srgbClr val="FF0000"/>
                </a:solidFill>
                <a:ea typeface="ＭＳ Ｐゴシック" pitchFamily="-80" charset="-128"/>
                <a:cs typeface="+mj-cs"/>
              </a:rPr>
              <a:t>QUARTER 4 </a:t>
            </a:r>
          </a:p>
          <a:p>
            <a:pPr marL="0" indent="0" algn="ctr">
              <a:buNone/>
              <a:defRPr/>
            </a:pPr>
            <a:r>
              <a:rPr lang="en-US" sz="2400" b="1" dirty="0">
                <a:solidFill>
                  <a:prstClr val="black"/>
                </a:solidFill>
                <a:ea typeface="ＭＳ Ｐゴシック" pitchFamily="-80" charset="-128"/>
                <a:cs typeface="+mj-cs"/>
              </a:rPr>
              <a:t>JANUARY – MARCH 2018-19</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7652" name="Slide Number Placeholder 1"/>
          <p:cNvSpPr>
            <a:spLocks noGrp="1"/>
          </p:cNvSpPr>
          <p:nvPr>
            <p:ph type="sldNum" sz="quarter" idx="12"/>
          </p:nvPr>
        </p:nvSpPr>
        <p:spPr bwMode="auto">
          <a:xfrm>
            <a:off x="6705600" y="6399213"/>
            <a:ext cx="2438400" cy="4587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FE62AF5-5E40-40C7-9DE2-F9B43721FE9F}" type="slidenum">
              <a:rPr lang="en-US" altLang="en-US" sz="1200" smtClean="0">
                <a:solidFill>
                  <a:schemeClr val="bg1"/>
                </a:solidFill>
              </a:rPr>
              <a:pPr/>
              <a:t>13</a:t>
            </a:fld>
            <a:endParaRPr lang="en-US" altLang="en-US" sz="1200" dirty="0">
              <a:solidFill>
                <a:schemeClr val="bg1"/>
              </a:solidFill>
            </a:endParaRPr>
          </a:p>
        </p:txBody>
      </p:sp>
    </p:spTree>
    <p:extLst>
      <p:ext uri="{BB962C8B-B14F-4D97-AF65-F5344CB8AC3E}">
        <p14:creationId xmlns:p14="http://schemas.microsoft.com/office/powerpoint/2010/main" xmlns="" val="1118819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18" y="138287"/>
            <a:ext cx="8229600" cy="1058862"/>
          </a:xfrm>
        </p:spPr>
        <p:txBody>
          <a:bodyPr/>
          <a:lstStyle/>
          <a:p>
            <a:pPr>
              <a:defRPr/>
            </a:pPr>
            <a:r>
              <a:rPr lang="en-US" sz="2000" b="1" dirty="0">
                <a:solidFill>
                  <a:prstClr val="black"/>
                </a:solidFill>
                <a:ea typeface="ＭＳ Ｐゴシック" pitchFamily="-80" charset="-128"/>
                <a:cs typeface="+mj-cs"/>
              </a:rPr>
              <a:t/>
            </a:r>
            <a:br>
              <a:rPr lang="en-US" sz="2000" b="1" dirty="0">
                <a:solidFill>
                  <a:prstClr val="black"/>
                </a:solidFill>
                <a:ea typeface="ＭＳ Ｐゴシック" pitchFamily="-80" charset="-128"/>
                <a:cs typeface="+mj-cs"/>
              </a:rPr>
            </a:br>
            <a:r>
              <a:rPr lang="en-US" sz="2000" b="1" dirty="0">
                <a:solidFill>
                  <a:prstClr val="black"/>
                </a:solidFill>
                <a:ea typeface="ＭＳ Ｐゴシック" pitchFamily="-80" charset="-128"/>
                <a:cs typeface="+mj-cs"/>
              </a:rPr>
              <a:t>FINAL: QUARTER 4 PERFORMANCE PER STRATEGIC OBJECTIVE 2018/19</a:t>
            </a:r>
            <a:endParaRPr lang="en-ZA" sz="2000" dirty="0"/>
          </a:p>
        </p:txBody>
      </p:sp>
      <p:sp>
        <p:nvSpPr>
          <p:cNvPr id="28675" name="Slide Number Placeholder 5"/>
          <p:cNvSpPr>
            <a:spLocks noGrp="1"/>
          </p:cNvSpPr>
          <p:nvPr>
            <p:ph type="sldNum" sz="quarter" idx="12"/>
          </p:nvPr>
        </p:nvSpPr>
        <p:spPr bwMode="auto">
          <a:xfrm>
            <a:off x="6831012" y="6548265"/>
            <a:ext cx="2312988" cy="30973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chemeClr val="bg1"/>
                </a:solidFill>
              </a:rPr>
              <a:pPr/>
              <a:t>14</a:t>
            </a:fld>
            <a:endParaRPr lang="en-US" altLang="en-US" sz="12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238514394"/>
              </p:ext>
            </p:extLst>
          </p:nvPr>
        </p:nvGraphicFramePr>
        <p:xfrm>
          <a:off x="193041" y="1320799"/>
          <a:ext cx="8757919" cy="5313680"/>
        </p:xfrm>
        <a:graphic>
          <a:graphicData uri="http://schemas.openxmlformats.org/drawingml/2006/table">
            <a:tbl>
              <a:tblPr/>
              <a:tblGrid>
                <a:gridCol w="2970342">
                  <a:extLst>
                    <a:ext uri="{9D8B030D-6E8A-4147-A177-3AD203B41FA5}">
                      <a16:colId xmlns:a16="http://schemas.microsoft.com/office/drawing/2014/main" xmlns="" val="58793969"/>
                    </a:ext>
                  </a:extLst>
                </a:gridCol>
                <a:gridCol w="1457172">
                  <a:extLst>
                    <a:ext uri="{9D8B030D-6E8A-4147-A177-3AD203B41FA5}">
                      <a16:colId xmlns:a16="http://schemas.microsoft.com/office/drawing/2014/main" xmlns="" val="4001614195"/>
                    </a:ext>
                  </a:extLst>
                </a:gridCol>
                <a:gridCol w="1307452">
                  <a:extLst>
                    <a:ext uri="{9D8B030D-6E8A-4147-A177-3AD203B41FA5}">
                      <a16:colId xmlns:a16="http://schemas.microsoft.com/office/drawing/2014/main" xmlns="" val="4114163842"/>
                    </a:ext>
                  </a:extLst>
                </a:gridCol>
                <a:gridCol w="868588">
                  <a:extLst>
                    <a:ext uri="{9D8B030D-6E8A-4147-A177-3AD203B41FA5}">
                      <a16:colId xmlns:a16="http://schemas.microsoft.com/office/drawing/2014/main" xmlns="" val="1199128848"/>
                    </a:ext>
                  </a:extLst>
                </a:gridCol>
                <a:gridCol w="868588">
                  <a:extLst>
                    <a:ext uri="{9D8B030D-6E8A-4147-A177-3AD203B41FA5}">
                      <a16:colId xmlns:a16="http://schemas.microsoft.com/office/drawing/2014/main" xmlns="" val="2100466688"/>
                    </a:ext>
                  </a:extLst>
                </a:gridCol>
                <a:gridCol w="1285777">
                  <a:extLst>
                    <a:ext uri="{9D8B030D-6E8A-4147-A177-3AD203B41FA5}">
                      <a16:colId xmlns:a16="http://schemas.microsoft.com/office/drawing/2014/main" xmlns="" val="4058661709"/>
                    </a:ext>
                  </a:extLst>
                </a:gridCol>
              </a:tblGrid>
              <a:tr h="773113">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OBJECTIVES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Planned Indictors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Q4</a:t>
                      </a:r>
                      <a:endParaRPr lang="en-ZA" sz="1400" b="1"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8000"/>
                          </a:solidFill>
                          <a:effectLst/>
                          <a:latin typeface="Calibri" panose="020F0502020204030204" pitchFamily="34" charset="0"/>
                          <a:ea typeface="DengXian"/>
                          <a:cs typeface="Arial" panose="020B0604020202020204" pitchFamily="34" charset="0"/>
                        </a:rPr>
                        <a:t>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Achievement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438208781"/>
                  </a:ext>
                </a:extLst>
              </a:tr>
              <a:tr h="451440">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2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05094353"/>
                  </a:ext>
                </a:extLst>
              </a:tr>
              <a:tr h="454181">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labour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6358883"/>
                  </a:ext>
                </a:extLst>
              </a:tr>
              <a:tr h="459587">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4041134"/>
                  </a:ext>
                </a:extLst>
              </a:tr>
              <a:tr h="540082">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a:effectLst/>
                          <a:latin typeface="Calibri" panose="020F0502020204030204" pitchFamily="34" charset="0"/>
                          <a:ea typeface="Times New Roman" panose="02020603050405020304" pitchFamily="18" charset="0"/>
                          <a:cs typeface="Arial" panose="020B0604020202020204" pitchFamily="34" charset="0"/>
                        </a:rPr>
                        <a:t>1</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a:effectLst/>
                          <a:latin typeface="Calibri" panose="020F0502020204030204" pitchFamily="34" charset="0"/>
                          <a:ea typeface="Times New Roman" panose="02020603050405020304" pitchFamily="18" charset="0"/>
                          <a:cs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a:effectLst/>
                          <a:latin typeface="Calibri" panose="020F0502020204030204" pitchFamily="34" charset="0"/>
                          <a:ea typeface="Times New Roman" panose="02020603050405020304" pitchFamily="18" charset="0"/>
                          <a:cs typeface="Arial" panose="020B0604020202020204" pitchFamily="34" charset="0"/>
                        </a:rPr>
                        <a:t>-</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400" b="1" dirty="0">
                          <a:effectLst/>
                          <a:latin typeface="Calibri" panose="020F0502020204030204" pitchFamily="34" charset="0"/>
                          <a:ea typeface="Times New Roman" panose="02020603050405020304" pitchFamily="18" charset="0"/>
                          <a:cs typeface="Arial" panose="020B0604020202020204" pitchFamily="34" charset="0"/>
                        </a:rPr>
                        <a:t>-</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400" b="1" dirty="0">
                          <a:effectLst/>
                          <a:latin typeface="Calibri" panose="020F0502020204030204" pitchFamily="34" charset="0"/>
                          <a:ea typeface="Times New Roman" panose="02020603050405020304" pitchFamily="18" charset="0"/>
                          <a:cs typeface="Arial" panose="020B0604020202020204" pitchFamily="34" charset="0"/>
                        </a:rPr>
                        <a:t>-</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1334396"/>
                  </a:ext>
                </a:extLst>
              </a:tr>
              <a:tr h="451440">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217714"/>
                  </a:ext>
                </a:extLst>
              </a:tr>
              <a:tr h="448697">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labour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a:ea typeface="Times New Roman"/>
                          <a:cs typeface="Arial"/>
                        </a:rPr>
                        <a:t>3</a:t>
                      </a:r>
                      <a:endParaRPr lang="en-ZA" sz="14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a:ea typeface="Times New Roman"/>
                          <a:cs typeface="Arial"/>
                        </a:rPr>
                        <a:t>3</a:t>
                      </a:r>
                      <a:endParaRPr lang="en-ZA" sz="140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a:ea typeface="Times New Roman"/>
                          <a:cs typeface="Arial"/>
                        </a:rPr>
                        <a:t>1</a:t>
                      </a:r>
                      <a:endParaRPr lang="en-ZA" sz="140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a:ea typeface="Times New Roman"/>
                          <a:cs typeface="Arial"/>
                        </a:rPr>
                        <a:t>2</a:t>
                      </a:r>
                      <a:endParaRPr lang="en-ZA" sz="140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a:ea typeface="Times New Roman"/>
                          <a:cs typeface="Arial"/>
                        </a:rPr>
                        <a:t>33%</a:t>
                      </a:r>
                      <a:endParaRPr lang="en-ZA" sz="14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6995749"/>
                  </a:ext>
                </a:extLst>
              </a:tr>
              <a:tr h="451440">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a:ea typeface="Times New Roman"/>
                          <a:cs typeface="Arial"/>
                        </a:rPr>
                        <a:t>2</a:t>
                      </a:r>
                      <a:endParaRPr lang="en-ZA" sz="14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a:ea typeface="Times New Roman"/>
                          <a:cs typeface="Arial"/>
                        </a:rPr>
                        <a:t>2</a:t>
                      </a:r>
                      <a:endParaRPr lang="en-ZA" sz="140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a:ea typeface="Times New Roman"/>
                          <a:cs typeface="Arial"/>
                        </a:rPr>
                        <a:t>2</a:t>
                      </a:r>
                      <a:endParaRPr lang="en-ZA" sz="140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a:ea typeface="Times New Roman"/>
                          <a:cs typeface="Arial"/>
                        </a:rPr>
                        <a:t>0</a:t>
                      </a:r>
                      <a:endParaRPr lang="en-ZA" sz="140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a:ea typeface="Times New Roman"/>
                          <a:cs typeface="Arial"/>
                        </a:rPr>
                        <a:t>100%</a:t>
                      </a:r>
                      <a:endParaRPr lang="en-ZA" sz="14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945017"/>
                  </a:ext>
                </a:extLst>
              </a:tr>
              <a:tr h="684689">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Department</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565653"/>
                  </a:ext>
                </a:extLst>
              </a:tr>
              <a:tr h="599011">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a:t>
                      </a:r>
                      <a:endParaRPr lang="en-ZA" sz="1400" b="1" dirty="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20</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18</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72%</a:t>
                      </a:r>
                      <a:endParaRPr lang="en-ZA"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2178391"/>
                  </a:ext>
                </a:extLst>
              </a:tr>
            </a:tbl>
          </a:graphicData>
        </a:graphic>
      </p:graphicFrame>
    </p:spTree>
    <p:extLst>
      <p:ext uri="{BB962C8B-B14F-4D97-AF65-F5344CB8AC3E}">
        <p14:creationId xmlns:p14="http://schemas.microsoft.com/office/powerpoint/2010/main" xmlns="" val="294520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a:solidFill>
                  <a:prstClr val="black"/>
                </a:solidFill>
                <a:ea typeface="ＭＳ Ｐゴシック" pitchFamily="-80" charset="-128"/>
                <a:cs typeface="+mj-cs"/>
              </a:rPr>
              <a:t>FINAL QUARTER 4 PERFORMANCE PER PROGRAMME 2018/19</a:t>
            </a:r>
            <a:endParaRPr lang="en-ZA" sz="2000" dirty="0"/>
          </a:p>
        </p:txBody>
      </p:sp>
      <p:sp>
        <p:nvSpPr>
          <p:cNvPr id="29699" name="Slide Number Placeholder 4"/>
          <p:cNvSpPr>
            <a:spLocks noGrp="1"/>
          </p:cNvSpPr>
          <p:nvPr>
            <p:ph type="sldNum" sz="quarter" idx="12"/>
          </p:nvPr>
        </p:nvSpPr>
        <p:spPr bwMode="auto">
          <a:xfrm>
            <a:off x="6738938" y="6492875"/>
            <a:ext cx="24050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chemeClr val="bg1"/>
                </a:solidFill>
              </a:rPr>
              <a:pPr/>
              <a:t>15</a:t>
            </a:fld>
            <a:endParaRPr lang="en-US" altLang="en-US" sz="1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62259953"/>
              </p:ext>
            </p:extLst>
          </p:nvPr>
        </p:nvGraphicFramePr>
        <p:xfrm>
          <a:off x="243840" y="1277937"/>
          <a:ext cx="8727440" cy="5326062"/>
        </p:xfrm>
        <a:graphic>
          <a:graphicData uri="http://schemas.openxmlformats.org/drawingml/2006/table">
            <a:tbl>
              <a:tblPr/>
              <a:tblGrid>
                <a:gridCol w="2902310">
                  <a:extLst>
                    <a:ext uri="{9D8B030D-6E8A-4147-A177-3AD203B41FA5}">
                      <a16:colId xmlns:a16="http://schemas.microsoft.com/office/drawing/2014/main" xmlns="" val="1085446327"/>
                    </a:ext>
                  </a:extLst>
                </a:gridCol>
                <a:gridCol w="1312706">
                  <a:extLst>
                    <a:ext uri="{9D8B030D-6E8A-4147-A177-3AD203B41FA5}">
                      <a16:colId xmlns:a16="http://schemas.microsoft.com/office/drawing/2014/main" xmlns="" val="2287847642"/>
                    </a:ext>
                  </a:extLst>
                </a:gridCol>
                <a:gridCol w="1117850">
                  <a:extLst>
                    <a:ext uri="{9D8B030D-6E8A-4147-A177-3AD203B41FA5}">
                      <a16:colId xmlns:a16="http://schemas.microsoft.com/office/drawing/2014/main" xmlns="" val="984017635"/>
                    </a:ext>
                  </a:extLst>
                </a:gridCol>
                <a:gridCol w="1107595">
                  <a:extLst>
                    <a:ext uri="{9D8B030D-6E8A-4147-A177-3AD203B41FA5}">
                      <a16:colId xmlns:a16="http://schemas.microsoft.com/office/drawing/2014/main" xmlns="" val="59271099"/>
                    </a:ext>
                  </a:extLst>
                </a:gridCol>
                <a:gridCol w="1128106">
                  <a:extLst>
                    <a:ext uri="{9D8B030D-6E8A-4147-A177-3AD203B41FA5}">
                      <a16:colId xmlns:a16="http://schemas.microsoft.com/office/drawing/2014/main" xmlns="" val="1369106986"/>
                    </a:ext>
                  </a:extLst>
                </a:gridCol>
                <a:gridCol w="1158873">
                  <a:extLst>
                    <a:ext uri="{9D8B030D-6E8A-4147-A177-3AD203B41FA5}">
                      <a16:colId xmlns:a16="http://schemas.microsoft.com/office/drawing/2014/main" xmlns="" val="3578915492"/>
                    </a:ext>
                  </a:extLst>
                </a:gridCol>
              </a:tblGrid>
              <a:tr h="1177014">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Annual Planned Indicators</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Q4</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B050"/>
                          </a:solidFill>
                          <a:effectLst/>
                          <a:latin typeface="Calibri" panose="020F0502020204030204" pitchFamily="34" charset="0"/>
                          <a:ea typeface="DengXian"/>
                          <a:cs typeface="Arial" panose="020B0604020202020204" pitchFamily="34" charset="0"/>
                        </a:rPr>
                        <a:t>Achieved</a:t>
                      </a:r>
                      <a:endParaRPr lang="en-ZA" sz="1400" dirty="0">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Overall % Achievement</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689762427"/>
                  </a:ext>
                </a:extLst>
              </a:tr>
              <a:tr h="803646">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Administration </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6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497931"/>
                  </a:ext>
                </a:extLst>
              </a:tr>
              <a:tr h="783802">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Inspections and Enforcement Services</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6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1269208"/>
                  </a:ext>
                </a:extLst>
              </a:tr>
              <a:tr h="833410">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Public Employment Services</a:t>
                      </a:r>
                      <a:endParaRPr lang="en-ZA" sz="1600" b="1" dirty="0">
                        <a:effectLst/>
                        <a:latin typeface="Calibri" panose="020F0502020204030204" pitchFamily="34" charset="0"/>
                        <a:ea typeface="DengXian"/>
                        <a:cs typeface="Arial" panose="020B0604020202020204" pitchFamily="34" charset="0"/>
                      </a:endParaRPr>
                    </a:p>
                    <a:p>
                      <a:pPr fontAlgn="b">
                        <a:spcAft>
                          <a:spcPts val="0"/>
                        </a:spcAft>
                      </a:pPr>
                      <a:r>
                        <a:rPr lang="en-US" sz="1600" b="1" dirty="0">
                          <a:effectLst/>
                          <a:latin typeface="Calibri" panose="020F0502020204030204" pitchFamily="34" charset="0"/>
                          <a:ea typeface="DengXian"/>
                          <a:cs typeface="Arial" panose="020B0604020202020204" pitchFamily="34" charset="0"/>
                        </a:rPr>
                        <a:t> </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1879744"/>
                  </a:ext>
                </a:extLst>
              </a:tr>
              <a:tr h="853254">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Labour Policy and Industrial Relations</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6</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66%</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831494"/>
                  </a:ext>
                </a:extLst>
              </a:tr>
              <a:tr h="874936">
                <a:tc>
                  <a:txBody>
                    <a:bodyPr/>
                    <a:lstStyle/>
                    <a:p>
                      <a:pPr algn="ctr" fontAlgn="b">
                        <a:spcAft>
                          <a:spcPts val="0"/>
                        </a:spcAft>
                      </a:pPr>
                      <a:endParaRPr lang="en-US" sz="1400" b="1" kern="1200" dirty="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 </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20</a:t>
                      </a:r>
                    </a:p>
                    <a:p>
                      <a:pPr algn="ctr">
                        <a:spcAft>
                          <a:spcPts val="0"/>
                        </a:spcAft>
                      </a:pP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600" b="1" dirty="0">
                          <a:effectLst/>
                          <a:latin typeface="Calibri" panose="020F0502020204030204" pitchFamily="34" charset="0"/>
                          <a:ea typeface="Times New Roman" panose="02020603050405020304" pitchFamily="18" charset="0"/>
                          <a:cs typeface="Arial" panose="020B0604020202020204" pitchFamily="34" charset="0"/>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600" b="1" dirty="0">
                          <a:effectLst/>
                          <a:latin typeface="Calibri" panose="020F0502020204030204" pitchFamily="34" charset="0"/>
                          <a:ea typeface="Times New Roman" panose="02020603050405020304" pitchFamily="18" charset="0"/>
                          <a:cs typeface="Arial" panose="020B060402020202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600" b="1" dirty="0">
                          <a:effectLst/>
                          <a:latin typeface="Calibri" panose="020F0502020204030204" pitchFamily="34" charset="0"/>
                          <a:ea typeface="Times New Roman" panose="02020603050405020304" pitchFamily="18" charset="0"/>
                          <a:cs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endPar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72%</a:t>
                      </a:r>
                    </a:p>
                    <a:p>
                      <a:pPr algn="ctr">
                        <a:spcAft>
                          <a:spcPts val="0"/>
                        </a:spcAft>
                      </a:pPr>
                      <a:endParaRPr lang="en-ZA"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3776797"/>
                  </a:ext>
                </a:extLst>
              </a:tr>
            </a:tbl>
          </a:graphicData>
        </a:graphic>
      </p:graphicFrame>
    </p:spTree>
    <p:extLst>
      <p:ext uri="{BB962C8B-B14F-4D97-AF65-F5344CB8AC3E}">
        <p14:creationId xmlns:p14="http://schemas.microsoft.com/office/powerpoint/2010/main" xmlns="" val="34880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12763" y="190500"/>
            <a:ext cx="8229600" cy="719138"/>
          </a:xfrm>
        </p:spPr>
        <p:txBody>
          <a:bodyPr/>
          <a:lstStyle/>
          <a:p>
            <a:r>
              <a:rPr lang="en-ZA" altLang="en-US" sz="2000" b="1" dirty="0">
                <a:solidFill>
                  <a:srgbClr val="000000"/>
                </a:solidFill>
                <a:ea typeface="ＭＳ Ｐゴシック" pitchFamily="34" charset="-128"/>
              </a:rPr>
              <a:t/>
            </a:r>
            <a:br>
              <a:rPr lang="en-ZA" altLang="en-US" sz="2000" b="1" dirty="0">
                <a:solidFill>
                  <a:srgbClr val="000000"/>
                </a:solidFill>
                <a:ea typeface="ＭＳ Ｐゴシック" pitchFamily="34" charset="-128"/>
              </a:rPr>
            </a:br>
            <a:r>
              <a:rPr lang="en-ZA" altLang="en-US" sz="2000" b="1" dirty="0">
                <a:solidFill>
                  <a:srgbClr val="000000"/>
                </a:solidFill>
                <a:ea typeface="ＭＳ Ｐゴシック" pitchFamily="34" charset="-128"/>
              </a:rPr>
              <a:t/>
            </a:r>
            <a:br>
              <a:rPr lang="en-ZA" altLang="en-US" sz="2000" b="1" dirty="0">
                <a:solidFill>
                  <a:srgbClr val="000000"/>
                </a:solidFill>
                <a:ea typeface="ＭＳ Ｐゴシック" pitchFamily="34" charset="-128"/>
              </a:rPr>
            </a:br>
            <a:r>
              <a:rPr lang="en-ZA" altLang="en-US" sz="2000" b="1" dirty="0">
                <a:solidFill>
                  <a:srgbClr val="000000"/>
                </a:solidFill>
                <a:ea typeface="ＭＳ Ｐゴシック" pitchFamily="34" charset="-128"/>
              </a:rPr>
              <a:t>COMPARATIVE ANALYSIS PER PROGRAMME FOR Q1  TO Q4  2018/2019</a:t>
            </a:r>
            <a:br>
              <a:rPr lang="en-ZA" altLang="en-US" sz="2000" b="1" dirty="0">
                <a:solidFill>
                  <a:srgbClr val="000000"/>
                </a:solidFill>
                <a:ea typeface="ＭＳ Ｐゴシック" pitchFamily="34" charset="-128"/>
              </a:rPr>
            </a:br>
            <a:r>
              <a:rPr lang="en-ZA" altLang="en-US" sz="2000" b="1" dirty="0">
                <a:solidFill>
                  <a:srgbClr val="000000"/>
                </a:solidFill>
                <a:ea typeface="ＭＳ Ｐゴシック" pitchFamily="34" charset="-128"/>
              </a:rPr>
              <a:t/>
            </a:r>
            <a:br>
              <a:rPr lang="en-ZA" altLang="en-US" sz="2000" b="1" dirty="0">
                <a:solidFill>
                  <a:srgbClr val="000000"/>
                </a:solidFill>
                <a:ea typeface="ＭＳ Ｐゴシック" pitchFamily="34" charset="-128"/>
              </a:rPr>
            </a:br>
            <a:endParaRPr lang="en-US" altLang="en-US" sz="20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47440329"/>
              </p:ext>
            </p:extLst>
          </p:nvPr>
        </p:nvGraphicFramePr>
        <p:xfrm>
          <a:off x="174172" y="979837"/>
          <a:ext cx="8806056" cy="5644483"/>
        </p:xfrm>
        <a:graphic>
          <a:graphicData uri="http://schemas.openxmlformats.org/drawingml/2006/table">
            <a:tbl>
              <a:tblPr firstRow="1" bandRow="1">
                <a:tableStyleId>{5C22544A-7EE6-4342-B048-85BDC9FD1C3A}</a:tableStyleId>
              </a:tblPr>
              <a:tblGrid>
                <a:gridCol w="1674583">
                  <a:extLst>
                    <a:ext uri="{9D8B030D-6E8A-4147-A177-3AD203B41FA5}">
                      <a16:colId xmlns:a16="http://schemas.microsoft.com/office/drawing/2014/main" xmlns="" val="20000"/>
                    </a:ext>
                  </a:extLst>
                </a:gridCol>
                <a:gridCol w="567874">
                  <a:extLst>
                    <a:ext uri="{9D8B030D-6E8A-4147-A177-3AD203B41FA5}">
                      <a16:colId xmlns:a16="http://schemas.microsoft.com/office/drawing/2014/main" xmlns="" val="20001"/>
                    </a:ext>
                  </a:extLst>
                </a:gridCol>
                <a:gridCol w="533400">
                  <a:extLst>
                    <a:ext uri="{9D8B030D-6E8A-4147-A177-3AD203B41FA5}">
                      <a16:colId xmlns:a16="http://schemas.microsoft.com/office/drawing/2014/main" xmlns="" val="20002"/>
                    </a:ext>
                  </a:extLst>
                </a:gridCol>
                <a:gridCol w="555171">
                  <a:extLst>
                    <a:ext uri="{9D8B030D-6E8A-4147-A177-3AD203B41FA5}">
                      <a16:colId xmlns:a16="http://schemas.microsoft.com/office/drawing/2014/main" xmlns="" val="20003"/>
                    </a:ext>
                  </a:extLst>
                </a:gridCol>
                <a:gridCol w="566057">
                  <a:extLst>
                    <a:ext uri="{9D8B030D-6E8A-4147-A177-3AD203B41FA5}">
                      <a16:colId xmlns:a16="http://schemas.microsoft.com/office/drawing/2014/main" xmlns="" val="20004"/>
                    </a:ext>
                  </a:extLst>
                </a:gridCol>
                <a:gridCol w="544286">
                  <a:extLst>
                    <a:ext uri="{9D8B030D-6E8A-4147-A177-3AD203B41FA5}">
                      <a16:colId xmlns:a16="http://schemas.microsoft.com/office/drawing/2014/main" xmlns="" val="20005"/>
                    </a:ext>
                  </a:extLst>
                </a:gridCol>
                <a:gridCol w="631371">
                  <a:extLst>
                    <a:ext uri="{9D8B030D-6E8A-4147-A177-3AD203B41FA5}">
                      <a16:colId xmlns:a16="http://schemas.microsoft.com/office/drawing/2014/main" xmlns="" val="20006"/>
                    </a:ext>
                  </a:extLst>
                </a:gridCol>
                <a:gridCol w="653143">
                  <a:extLst>
                    <a:ext uri="{9D8B030D-6E8A-4147-A177-3AD203B41FA5}">
                      <a16:colId xmlns:a16="http://schemas.microsoft.com/office/drawing/2014/main" xmlns="" val="20007"/>
                    </a:ext>
                  </a:extLst>
                </a:gridCol>
                <a:gridCol w="587829">
                  <a:extLst>
                    <a:ext uri="{9D8B030D-6E8A-4147-A177-3AD203B41FA5}">
                      <a16:colId xmlns:a16="http://schemas.microsoft.com/office/drawing/2014/main" xmlns="" val="20008"/>
                    </a:ext>
                  </a:extLst>
                </a:gridCol>
                <a:gridCol w="576943">
                  <a:extLst>
                    <a:ext uri="{9D8B030D-6E8A-4147-A177-3AD203B41FA5}">
                      <a16:colId xmlns:a16="http://schemas.microsoft.com/office/drawing/2014/main" xmlns="" val="20009"/>
                    </a:ext>
                  </a:extLst>
                </a:gridCol>
                <a:gridCol w="598714">
                  <a:extLst>
                    <a:ext uri="{9D8B030D-6E8A-4147-A177-3AD203B41FA5}">
                      <a16:colId xmlns:a16="http://schemas.microsoft.com/office/drawing/2014/main" xmlns="" val="20010"/>
                    </a:ext>
                  </a:extLst>
                </a:gridCol>
                <a:gridCol w="598714">
                  <a:extLst>
                    <a:ext uri="{9D8B030D-6E8A-4147-A177-3AD203B41FA5}">
                      <a16:colId xmlns:a16="http://schemas.microsoft.com/office/drawing/2014/main" xmlns="" val="20011"/>
                    </a:ext>
                  </a:extLst>
                </a:gridCol>
                <a:gridCol w="717971">
                  <a:extLst>
                    <a:ext uri="{9D8B030D-6E8A-4147-A177-3AD203B41FA5}">
                      <a16:colId xmlns:a16="http://schemas.microsoft.com/office/drawing/2014/main" xmlns="" val="20012"/>
                    </a:ext>
                  </a:extLst>
                </a:gridCol>
              </a:tblGrid>
              <a:tr h="698062">
                <a:tc rowSpan="2">
                  <a:txBody>
                    <a:bodyPr/>
                    <a:lstStyle/>
                    <a:p>
                      <a:r>
                        <a:rPr lang="en-US" sz="1400" dirty="0">
                          <a:solidFill>
                            <a:schemeClr val="tx1"/>
                          </a:solidFill>
                        </a:rPr>
                        <a:t>Branch</a:t>
                      </a: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txBody>
                  <a:tcPr marL="91445" marR="91445" marT="45701" marB="457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dirty="0">
                          <a:solidFill>
                            <a:schemeClr val="bg1"/>
                          </a:solidFill>
                        </a:rPr>
                        <a:t>QUARTER 1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2018/19 </a:t>
                      </a: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dirty="0">
                          <a:solidFill>
                            <a:schemeClr val="bg1"/>
                          </a:solidFill>
                        </a:rPr>
                        <a:t>QUARTER 2</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2018/19 </a:t>
                      </a: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dirty="0">
                          <a:solidFill>
                            <a:schemeClr val="bg1"/>
                          </a:solidFill>
                        </a:rPr>
                        <a:t>QUARTER 3</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2018/19 </a:t>
                      </a:r>
                      <a:endParaRPr lang="en-US" sz="1400" b="1" dirty="0">
                        <a:solidFill>
                          <a:schemeClr val="bg1"/>
                        </a:solidFill>
                      </a:endParaRPr>
                    </a:p>
                    <a:p>
                      <a:pPr algn="ct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3">
                  <a:txBody>
                    <a:bodyPr/>
                    <a:lstStyle/>
                    <a:p>
                      <a:pPr algn="ctr"/>
                      <a:r>
                        <a:rPr lang="en-US" sz="1400" b="1" dirty="0">
                          <a:solidFill>
                            <a:schemeClr val="bg1"/>
                          </a:solidFill>
                        </a:rPr>
                        <a:t>QUARTER 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2018/19</a:t>
                      </a:r>
                      <a:endParaRPr lang="en-US" sz="1400" b="1" dirty="0">
                        <a:solidFill>
                          <a:schemeClr val="bg1"/>
                        </a:solidFill>
                      </a:endParaRPr>
                    </a:p>
                    <a:p>
                      <a:pPr algn="ct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en-ZA"/>
                    </a:p>
                  </a:txBody>
                  <a:tcPr/>
                </a:tc>
                <a:extLst>
                  <a:ext uri="{0D108BD9-81ED-4DB2-BD59-A6C34878D82A}">
                    <a16:rowId xmlns:a16="http://schemas.microsoft.com/office/drawing/2014/main" xmlns="" val="10000"/>
                  </a:ext>
                </a:extLst>
              </a:tr>
              <a:tr h="1327553">
                <a:tc vMerge="1">
                  <a:txBody>
                    <a:bodyPr/>
                    <a:lstStyle/>
                    <a:p>
                      <a:endParaRPr lang="en-US"/>
                    </a:p>
                  </a:txBody>
                  <a:tcPr/>
                </a:tc>
                <a:tc>
                  <a:txBody>
                    <a:bodyPr/>
                    <a:lstStyle/>
                    <a:p>
                      <a:pPr algn="ctr"/>
                      <a:r>
                        <a:rPr lang="en-US" sz="1400" b="1" dirty="0">
                          <a:solidFill>
                            <a:schemeClr val="tx1"/>
                          </a:solidFill>
                        </a:rPr>
                        <a:t>Quarter1</a:t>
                      </a:r>
                    </a:p>
                    <a:p>
                      <a:pPr algn="ctr"/>
                      <a:r>
                        <a:rPr lang="en-US" sz="1400" b="1" dirty="0">
                          <a:solidFill>
                            <a:schemeClr val="tx1"/>
                          </a:solidFill>
                        </a:rPr>
                        <a:t>Planned targets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rgbClr val="00B050"/>
                          </a:solidFill>
                        </a:rPr>
                        <a:t>Overall Achieved</a:t>
                      </a:r>
                    </a:p>
                    <a:p>
                      <a:pPr algn="ctr"/>
                      <a:endParaRPr lang="en-US" sz="1400" b="1" dirty="0">
                        <a:solidFill>
                          <a:srgbClr val="00B050"/>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chemeClr val="tx1"/>
                          </a:solidFill>
                        </a:rPr>
                        <a:t>Quarter2</a:t>
                      </a:r>
                    </a:p>
                    <a:p>
                      <a:pPr algn="ctr"/>
                      <a:r>
                        <a:rPr lang="en-US" sz="1400" b="1" dirty="0">
                          <a:solidFill>
                            <a:schemeClr val="tx1"/>
                          </a:solidFill>
                        </a:rPr>
                        <a:t>Planned targets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rgbClr val="00B050"/>
                          </a:solidFill>
                        </a:rPr>
                        <a:t>Overall Achieved </a:t>
                      </a:r>
                    </a:p>
                    <a:p>
                      <a:pPr algn="ct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chemeClr val="tx1"/>
                          </a:solidFill>
                        </a:rPr>
                        <a:t>Quarter</a:t>
                      </a:r>
                      <a:r>
                        <a:rPr lang="en-US" sz="1400" b="1" baseline="0" dirty="0">
                          <a:solidFill>
                            <a:schemeClr val="tx1"/>
                          </a:solidFill>
                        </a:rPr>
                        <a:t> 3</a:t>
                      </a:r>
                      <a:endParaRPr lang="en-US" sz="1400" b="1" dirty="0">
                        <a:solidFill>
                          <a:schemeClr val="tx1"/>
                        </a:solidFill>
                      </a:endParaRPr>
                    </a:p>
                    <a:p>
                      <a:pPr algn="ctr"/>
                      <a:r>
                        <a:rPr lang="en-US" sz="1400" b="1" dirty="0">
                          <a:solidFill>
                            <a:schemeClr val="tx1"/>
                          </a:solidFill>
                        </a:rPr>
                        <a:t>Planned targets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rgbClr val="00B050"/>
                          </a:solidFill>
                        </a:rPr>
                        <a:t>Overall Achieved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chemeClr val="tx1"/>
                          </a:solidFill>
                        </a:rPr>
                        <a:t>Quarter</a:t>
                      </a:r>
                      <a:r>
                        <a:rPr lang="en-US" sz="1400" b="1" baseline="0" dirty="0">
                          <a:solidFill>
                            <a:schemeClr val="tx1"/>
                          </a:solidFill>
                        </a:rPr>
                        <a:t> 4</a:t>
                      </a:r>
                      <a:endParaRPr lang="en-US" sz="1400" b="1" dirty="0">
                        <a:solidFill>
                          <a:schemeClr val="tx1"/>
                        </a:solidFill>
                      </a:endParaRPr>
                    </a:p>
                    <a:p>
                      <a:pPr algn="ctr"/>
                      <a:r>
                        <a:rPr lang="en-US" sz="1400" b="1" dirty="0">
                          <a:solidFill>
                            <a:schemeClr val="tx1"/>
                          </a:solidFill>
                        </a:rPr>
                        <a:t>Planned targets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rgbClr val="00B050"/>
                          </a:solidFill>
                        </a:rPr>
                        <a:t>Overall Achieved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438800">
                <a:tc>
                  <a:txBody>
                    <a:bodyPr/>
                    <a:lstStyle/>
                    <a:p>
                      <a:r>
                        <a:rPr lang="en-US" sz="1400" b="1" dirty="0"/>
                        <a:t>Administration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DengXian"/>
                          <a:cs typeface="Arial"/>
                        </a:rPr>
                        <a:t>3</a:t>
                      </a:r>
                      <a:endParaRPr lang="en-ZA" sz="1400" dirty="0">
                        <a:solidFill>
                          <a:srgbClr val="FF0000"/>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Times New Roman"/>
                          <a:cs typeface="Arial"/>
                        </a:rPr>
                        <a:t>75%</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effectLst/>
                          <a:latin typeface="Calibri"/>
                          <a:ea typeface="DengXian"/>
                          <a:cs typeface="Arial"/>
                        </a:rPr>
                        <a:t>3</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Calibri"/>
                          <a:ea typeface="DengXian"/>
                          <a:cs typeface="Arial"/>
                        </a:rPr>
                        <a:t>3</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mn-lt"/>
                          <a:ea typeface="Times New Roman"/>
                          <a:cs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Aft>
                          <a:spcPts val="0"/>
                        </a:spcAft>
                      </a:pPr>
                      <a:r>
                        <a:rPr lang="en-US" sz="1400" b="1" dirty="0">
                          <a:solidFill>
                            <a:srgbClr val="FF0000"/>
                          </a:solidFill>
                          <a:effectLst/>
                          <a:latin typeface="Calibri"/>
                          <a:ea typeface="DengXian"/>
                          <a:cs typeface="Arial"/>
                        </a:rPr>
                        <a:t>3</a:t>
                      </a:r>
                      <a:endParaRPr lang="en-ZA" sz="1400" dirty="0">
                        <a:solidFill>
                          <a:srgbClr val="FF0000"/>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Aft>
                          <a:spcPts val="0"/>
                        </a:spcAft>
                      </a:pPr>
                      <a:r>
                        <a:rPr lang="en-US" sz="1400" b="1" dirty="0">
                          <a:solidFill>
                            <a:srgbClr val="FF0000"/>
                          </a:solidFill>
                          <a:effectLst/>
                          <a:latin typeface="Calibri"/>
                          <a:ea typeface="Times New Roman"/>
                          <a:cs typeface="Arial"/>
                        </a:rPr>
                        <a:t>75%</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98062">
                <a:tc>
                  <a:txBody>
                    <a:bodyPr/>
                    <a:lstStyle/>
                    <a:p>
                      <a:r>
                        <a:rPr lang="en-US" sz="1400" b="1" dirty="0"/>
                        <a:t>Inspection and Enforcement Services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DengXian"/>
                          <a:cs typeface="Arial"/>
                        </a:rPr>
                        <a:t>3</a:t>
                      </a:r>
                      <a:endParaRPr lang="en-ZA" sz="1400" dirty="0">
                        <a:solidFill>
                          <a:srgbClr val="FF0000"/>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Times New Roman"/>
                          <a:cs typeface="Arial"/>
                        </a:rPr>
                        <a:t>75%</a:t>
                      </a:r>
                      <a:endParaRPr lang="en-ZA" sz="1400" dirty="0">
                        <a:solidFill>
                          <a:srgbClr val="FF0000"/>
                        </a:solidFill>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effectLst/>
                          <a:latin typeface="Calibri"/>
                          <a:ea typeface="DengXian"/>
                          <a:cs typeface="Arial"/>
                        </a:rPr>
                        <a:t>4</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DengXian"/>
                          <a:cs typeface="Arial"/>
                        </a:rPr>
                        <a:t>3</a:t>
                      </a:r>
                      <a:endParaRPr lang="en-ZA" sz="1400" dirty="0">
                        <a:solidFill>
                          <a:srgbClr val="FF0000"/>
                        </a:solidFill>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Times New Roman"/>
                          <a:cs typeface="Arial"/>
                        </a:rPr>
                        <a:t>75%</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a:ea typeface="Times New Roman"/>
                          <a:cs typeface="Calibri"/>
                        </a:rPr>
                        <a:t>4</a:t>
                      </a:r>
                      <a:endParaRPr lang="en-ZA" sz="14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FF0000"/>
                          </a:solidFill>
                          <a:effectLst/>
                          <a:latin typeface="Calibri"/>
                          <a:ea typeface="Times New Roman"/>
                        </a:rPr>
                        <a:t>2</a:t>
                      </a:r>
                      <a:endParaRPr lang="en-ZA" sz="1400" dirty="0">
                        <a:solidFill>
                          <a:srgbClr val="FF0000"/>
                        </a:solidFill>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FF0000"/>
                          </a:solidFill>
                          <a:effectLst/>
                          <a:latin typeface="Calibri"/>
                          <a:ea typeface="Times New Roman"/>
                          <a:cs typeface="Calibri"/>
                        </a:rPr>
                        <a:t>50%</a:t>
                      </a:r>
                      <a:endParaRPr lang="en-ZA" sz="1400" dirty="0">
                        <a:solidFill>
                          <a:srgbClr val="FF0000"/>
                        </a:solidFill>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28342">
                <a:tc>
                  <a:txBody>
                    <a:bodyPr/>
                    <a:lstStyle/>
                    <a:p>
                      <a:r>
                        <a:rPr lang="en-US" sz="1400" b="1" dirty="0"/>
                        <a:t>Public Employment Services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Calibri"/>
                          <a:ea typeface="Times New Roman"/>
                          <a:cs typeface="Arial"/>
                        </a:rPr>
                        <a:t>100%</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Calibri"/>
                          <a:ea typeface="Times New Roman"/>
                          <a:cs typeface="Arial"/>
                        </a:rPr>
                        <a:t>4</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Calibri"/>
                          <a:ea typeface="Times New Roman"/>
                          <a:cs typeface="Arial"/>
                        </a:rPr>
                        <a:t>100%</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a:ea typeface="Times New Roman"/>
                          <a:cs typeface="Calibri"/>
                        </a:rPr>
                        <a:t>4</a:t>
                      </a:r>
                      <a:endParaRPr lang="en-ZA" sz="14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00B050"/>
                          </a:solidFill>
                          <a:effectLst/>
                          <a:latin typeface="Calibri"/>
                          <a:ea typeface="Times New Roman"/>
                          <a:cs typeface="Calibri"/>
                        </a:rPr>
                        <a:t>4</a:t>
                      </a:r>
                      <a:endParaRPr lang="en-ZA" sz="1400" dirty="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00B050"/>
                          </a:solidFill>
                          <a:effectLst/>
                          <a:latin typeface="Calibri"/>
                          <a:ea typeface="Times New Roman"/>
                          <a:cs typeface="Calibri"/>
                        </a:rPr>
                        <a:t>100%</a:t>
                      </a:r>
                      <a:endParaRPr lang="en-ZA" sz="14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97127">
                <a:tc>
                  <a:txBody>
                    <a:bodyPr/>
                    <a:lstStyle/>
                    <a:p>
                      <a:r>
                        <a:rPr lang="en-US" sz="1400" b="1" dirty="0"/>
                        <a:t>Labour Policy and Industrial Relations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effectLst/>
                          <a:latin typeface="Calibri"/>
                          <a:ea typeface="DengXian"/>
                          <a:cs typeface="Arial"/>
                        </a:rPr>
                        <a:t>8</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DengXian"/>
                          <a:cs typeface="Arial"/>
                        </a:rPr>
                        <a:t>6</a:t>
                      </a:r>
                      <a:endParaRPr lang="en-ZA" sz="1400" dirty="0">
                        <a:solidFill>
                          <a:srgbClr val="FF0000"/>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Times New Roman"/>
                          <a:cs typeface="Arial"/>
                        </a:rPr>
                        <a:t>75%</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effectLst/>
                          <a:latin typeface="Calibri"/>
                          <a:ea typeface="DengXian"/>
                          <a:cs typeface="Arial"/>
                        </a:rPr>
                        <a:t>4</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Times New Roman"/>
                          <a:cs typeface="Arial"/>
                        </a:rPr>
                        <a:t>2</a:t>
                      </a:r>
                      <a:endParaRPr lang="en-ZA" sz="1400" dirty="0">
                        <a:solidFill>
                          <a:srgbClr val="FF0000"/>
                        </a:solidFill>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FF0000"/>
                          </a:solidFill>
                          <a:effectLst/>
                          <a:latin typeface="Calibri"/>
                          <a:ea typeface="Times New Roman"/>
                          <a:cs typeface="Arial"/>
                        </a:rPr>
                        <a:t>50%</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40%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a:ea typeface="Times New Roman"/>
                          <a:cs typeface="Calibri"/>
                        </a:rPr>
                        <a:t>6</a:t>
                      </a:r>
                      <a:endParaRPr lang="en-ZA" sz="1400" b="1"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FF0000"/>
                          </a:solidFill>
                          <a:effectLst/>
                          <a:latin typeface="Calibri"/>
                          <a:ea typeface="Times New Roman"/>
                          <a:cs typeface="Calibri"/>
                        </a:rPr>
                        <a:t>4</a:t>
                      </a:r>
                      <a:endParaRPr lang="en-ZA" sz="1400" b="1" dirty="0">
                        <a:solidFill>
                          <a:srgbClr val="FF0000"/>
                        </a:solidFill>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66%</a:t>
                      </a: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619925">
                <a:tc>
                  <a:txBody>
                    <a:bodyPr/>
                    <a:lstStyle/>
                    <a:p>
                      <a:r>
                        <a:rPr lang="en-US" sz="1600" b="1" dirty="0"/>
                        <a:t>Total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20</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16</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rPr>
                        <a:t>80%</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b="1" dirty="0">
                          <a:solidFill>
                            <a:schemeClr val="tx1"/>
                          </a:solidFill>
                        </a:rPr>
                        <a:t>15</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12</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rPr>
                        <a:t>80%</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US"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17</a:t>
                      </a:r>
                      <a:endParaRPr lang="en-ZA"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14</a:t>
                      </a:r>
                      <a:endParaRPr lang="en-ZA"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82%</a:t>
                      </a:r>
                      <a:endParaRPr lang="en-ZA"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ZA" sz="16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6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6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648777">
                <a:tc gridSpan="13">
                  <a:txBody>
                    <a:bodyPr/>
                    <a:lstStyle/>
                    <a:p>
                      <a:r>
                        <a:rPr lang="en-US" sz="1200" b="1" kern="1200" dirty="0">
                          <a:solidFill>
                            <a:schemeClr val="dk1"/>
                          </a:solidFill>
                          <a:effectLst/>
                          <a:latin typeface="+mn-lt"/>
                          <a:ea typeface="+mn-ea"/>
                          <a:cs typeface="+mn-cs"/>
                        </a:rPr>
                        <a:t>***</a:t>
                      </a:r>
                      <a:r>
                        <a:rPr lang="en-US" sz="1200" kern="1200" dirty="0">
                          <a:solidFill>
                            <a:schemeClr val="dk1"/>
                          </a:solidFill>
                          <a:effectLst/>
                          <a:latin typeface="+mn-lt"/>
                          <a:ea typeface="+mn-ea"/>
                          <a:cs typeface="+mn-cs"/>
                        </a:rPr>
                        <a:t> </a:t>
                      </a:r>
                      <a:r>
                        <a:rPr lang="en-US" sz="1200" b="1" kern="1200" dirty="0">
                          <a:solidFill>
                            <a:schemeClr val="dk1"/>
                          </a:solidFill>
                          <a:effectLst/>
                          <a:latin typeface="+mn-lt"/>
                          <a:ea typeface="+mn-ea"/>
                          <a:cs typeface="+mn-cs"/>
                        </a:rPr>
                        <a:t>LP </a:t>
                      </a:r>
                      <a:r>
                        <a:rPr lang="en-US" sz="1200" b="1" kern="1200" dirty="0">
                          <a:solidFill>
                            <a:schemeClr val="tx1"/>
                          </a:solidFill>
                          <a:effectLst/>
                          <a:latin typeface="+mn-lt"/>
                          <a:ea typeface="+mn-ea"/>
                          <a:cs typeface="+mn-cs"/>
                        </a:rPr>
                        <a:t>&amp; IR had no Q4 targets for two of their Strategic Objectives</a:t>
                      </a:r>
                      <a:r>
                        <a:rPr lang="en-ZA" sz="1200" b="0" kern="1200" dirty="0">
                          <a:solidFill>
                            <a:schemeClr val="tx1"/>
                          </a:solidFill>
                          <a:effectLst/>
                          <a:latin typeface="+mn-lt"/>
                          <a:ea typeface="+mn-ea"/>
                          <a:cs typeface="+mn-cs"/>
                        </a:rPr>
                        <a:t>:</a:t>
                      </a:r>
                      <a:r>
                        <a:rPr lang="en-ZA" sz="1200" b="0" kern="1200" baseline="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2.1 Establish institution of the National minimum wage (NMW) by March 2019.</a:t>
                      </a:r>
                      <a:endParaRPr lang="en-Z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Strengthening multilateral and bilateral relations (</a:t>
                      </a:r>
                      <a:r>
                        <a:rPr lang="en-US" sz="1200" b="1" kern="1200" dirty="0">
                          <a:solidFill>
                            <a:schemeClr val="tx1"/>
                          </a:solidFill>
                          <a:effectLst/>
                          <a:latin typeface="+mn-lt"/>
                          <a:ea typeface="+mn-ea"/>
                          <a:cs typeface="+mn-cs"/>
                        </a:rPr>
                        <a:t>Indicator: 3.1</a:t>
                      </a:r>
                      <a:r>
                        <a:rPr lang="en-US" sz="1200" kern="1200" dirty="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spcAft>
                          <a:spcPts val="0"/>
                        </a:spcAft>
                      </a:pPr>
                      <a:endParaRPr lang="en-ZA" sz="1800" dirty="0">
                        <a:effectLst/>
                        <a:latin typeface="Calibri"/>
                        <a:ea typeface="DengXian"/>
                        <a:cs typeface="Arial"/>
                      </a:endParaRPr>
                    </a:p>
                  </a:txBody>
                  <a:tcPr marL="0" marR="1257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spcAft>
                          <a:spcPts val="0"/>
                        </a:spcAft>
                      </a:pPr>
                      <a:endParaRPr lang="en-ZA" sz="1800" dirty="0">
                        <a:solidFill>
                          <a:schemeClr val="tx1"/>
                        </a:solidFill>
                        <a:effectLst/>
                        <a:latin typeface="Calibri"/>
                        <a:ea typeface="DengXian"/>
                        <a:cs typeface="Arial"/>
                      </a:endParaRPr>
                    </a:p>
                  </a:txBody>
                  <a:tcPr marL="0" marR="1257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spcAft>
                          <a:spcPts val="0"/>
                        </a:spcAft>
                      </a:pPr>
                      <a:endParaRPr lang="en-ZA" sz="1800" dirty="0">
                        <a:effectLst/>
                        <a:latin typeface="Calibri"/>
                        <a:ea typeface="DengXian"/>
                        <a:cs typeface="Arial"/>
                      </a:endParaRPr>
                    </a:p>
                  </a:txBody>
                  <a:tcPr marL="0" marR="1257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7"/>
                  </a:ext>
                </a:extLst>
              </a:tr>
            </a:tbl>
          </a:graphicData>
        </a:graphic>
      </p:graphicFrame>
      <p:sp>
        <p:nvSpPr>
          <p:cNvPr id="30724" name="Slide Number Placeholder 3"/>
          <p:cNvSpPr>
            <a:spLocks noGrp="1"/>
          </p:cNvSpPr>
          <p:nvPr>
            <p:ph type="sldNum" sz="quarter" idx="12"/>
          </p:nvPr>
        </p:nvSpPr>
        <p:spPr bwMode="auto">
          <a:xfrm>
            <a:off x="6991350" y="6624320"/>
            <a:ext cx="2152650" cy="23368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E661F85-E3A0-4437-90F6-C2195EEB8C69}" type="slidenum">
              <a:rPr lang="en-US" altLang="en-US" sz="1200" smtClean="0">
                <a:solidFill>
                  <a:schemeClr val="bg1"/>
                </a:solidFill>
              </a:rPr>
              <a:pPr/>
              <a:t>16</a:t>
            </a:fld>
            <a:endParaRPr lang="en-US" altLang="en-US" sz="1200" dirty="0">
              <a:solidFill>
                <a:schemeClr val="bg1"/>
              </a:solidFill>
            </a:endParaRPr>
          </a:p>
        </p:txBody>
      </p:sp>
    </p:spTree>
    <p:extLst>
      <p:ext uri="{BB962C8B-B14F-4D97-AF65-F5344CB8AC3E}">
        <p14:creationId xmlns:p14="http://schemas.microsoft.com/office/powerpoint/2010/main" xmlns="" val="359620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000" b="1" dirty="0">
                <a:ea typeface="ＭＳ Ｐゴシック" pitchFamily="34" charset="-128"/>
              </a:rPr>
              <a:t>PERFORMANCE TRENDS FROM 2017/18 TO DATE</a:t>
            </a:r>
          </a:p>
        </p:txBody>
      </p:sp>
      <p:graphicFrame>
        <p:nvGraphicFramePr>
          <p:cNvPr id="2" name="Content Placeholder 4"/>
          <p:cNvGraphicFramePr>
            <a:graphicFrameLocks noGrp="1"/>
          </p:cNvGraphicFramePr>
          <p:nvPr>
            <p:ph idx="1"/>
          </p:nvPr>
        </p:nvGraphicFramePr>
        <p:xfrm>
          <a:off x="218395" y="1600200"/>
          <a:ext cx="8685893" cy="4756150"/>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Slide Number Placeholder 3"/>
          <p:cNvSpPr>
            <a:spLocks noGrp="1"/>
          </p:cNvSpPr>
          <p:nvPr>
            <p:ph type="sldNum" sz="quarter" idx="12"/>
          </p:nvPr>
        </p:nvSpPr>
        <p:spPr bwMode="auto">
          <a:xfrm>
            <a:off x="6770688" y="6471920"/>
            <a:ext cx="2373312" cy="38608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FFF881D-6B7D-4624-AAAF-0CCD45141C65}" type="slidenum">
              <a:rPr lang="en-US" altLang="en-US" sz="1200" smtClean="0">
                <a:solidFill>
                  <a:schemeClr val="bg1"/>
                </a:solidFill>
              </a:rPr>
              <a:pPr eaLnBrk="1" hangingPunct="1">
                <a:spcBef>
                  <a:spcPct val="0"/>
                </a:spcBef>
                <a:buFontTx/>
                <a:buNone/>
              </a:pPr>
              <a:t>17</a:t>
            </a:fld>
            <a:endParaRPr lang="en-US" altLang="en-US" sz="1200" dirty="0">
              <a:solidFill>
                <a:schemeClr val="bg1"/>
              </a:solidFill>
            </a:endParaRPr>
          </a:p>
        </p:txBody>
      </p:sp>
    </p:spTree>
    <p:extLst>
      <p:ext uri="{BB962C8B-B14F-4D97-AF65-F5344CB8AC3E}">
        <p14:creationId xmlns:p14="http://schemas.microsoft.com/office/powerpoint/2010/main" xmlns="" val="409622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229600" cy="1058862"/>
          </a:xfrm>
        </p:spPr>
        <p:txBody>
          <a:bodyPr/>
          <a:lstStyle/>
          <a:p>
            <a:pPr>
              <a:defRPr/>
            </a:pPr>
            <a:r>
              <a:rPr lang="en-US" sz="1800" b="1" dirty="0">
                <a:solidFill>
                  <a:prstClr val="black"/>
                </a:solidFill>
                <a:ea typeface="ＭＳ Ｐゴシック" pitchFamily="-80" charset="-128"/>
                <a:cs typeface="+mj-cs"/>
              </a:rPr>
              <a:t>ANNUAL PERFORMANCE PER STRATEGIC OBJECTIVE 2018/19</a:t>
            </a:r>
            <a:endParaRPr lang="en-ZA" sz="1800" dirty="0"/>
          </a:p>
        </p:txBody>
      </p:sp>
      <p:sp>
        <p:nvSpPr>
          <p:cNvPr id="28675" name="Slide Number Placeholder 5"/>
          <p:cNvSpPr>
            <a:spLocks noGrp="1"/>
          </p:cNvSpPr>
          <p:nvPr>
            <p:ph type="sldNum" sz="quarter" idx="12"/>
          </p:nvPr>
        </p:nvSpPr>
        <p:spPr bwMode="auto">
          <a:xfrm>
            <a:off x="6831012" y="6604000"/>
            <a:ext cx="2312987" cy="25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chemeClr val="bg1"/>
                </a:solidFill>
              </a:rPr>
              <a:pPr/>
              <a:t>18</a:t>
            </a:fld>
            <a:endParaRPr lang="en-US" altLang="en-US" sz="12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606518250"/>
              </p:ext>
            </p:extLst>
          </p:nvPr>
        </p:nvGraphicFramePr>
        <p:xfrm>
          <a:off x="219075" y="924561"/>
          <a:ext cx="8711564" cy="5679440"/>
        </p:xfrm>
        <a:graphic>
          <a:graphicData uri="http://schemas.openxmlformats.org/drawingml/2006/table">
            <a:tbl>
              <a:tblPr/>
              <a:tblGrid>
                <a:gridCol w="2384882">
                  <a:extLst>
                    <a:ext uri="{9D8B030D-6E8A-4147-A177-3AD203B41FA5}">
                      <a16:colId xmlns:a16="http://schemas.microsoft.com/office/drawing/2014/main" xmlns="" val="20000"/>
                    </a:ext>
                  </a:extLst>
                </a:gridCol>
                <a:gridCol w="1666116">
                  <a:extLst>
                    <a:ext uri="{9D8B030D-6E8A-4147-A177-3AD203B41FA5}">
                      <a16:colId xmlns:a16="http://schemas.microsoft.com/office/drawing/2014/main" xmlns="" val="20001"/>
                    </a:ext>
                  </a:extLst>
                </a:gridCol>
                <a:gridCol w="1484418">
                  <a:extLst>
                    <a:ext uri="{9D8B030D-6E8A-4147-A177-3AD203B41FA5}">
                      <a16:colId xmlns:a16="http://schemas.microsoft.com/office/drawing/2014/main" xmlns="" val="20002"/>
                    </a:ext>
                  </a:extLst>
                </a:gridCol>
                <a:gridCol w="1653804">
                  <a:extLst>
                    <a:ext uri="{9D8B030D-6E8A-4147-A177-3AD203B41FA5}">
                      <a16:colId xmlns:a16="http://schemas.microsoft.com/office/drawing/2014/main" xmlns="" val="20003"/>
                    </a:ext>
                  </a:extLst>
                </a:gridCol>
                <a:gridCol w="1522344">
                  <a:extLst>
                    <a:ext uri="{9D8B030D-6E8A-4147-A177-3AD203B41FA5}">
                      <a16:colId xmlns:a16="http://schemas.microsoft.com/office/drawing/2014/main" xmlns="" val="20004"/>
                    </a:ext>
                  </a:extLst>
                </a:gridCol>
              </a:tblGrid>
              <a:tr h="461111">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Strategic  Objectives</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Annual Planned Indictors</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8000"/>
                          </a:solidFill>
                          <a:effectLst/>
                          <a:latin typeface="+mn-lt"/>
                          <a:ea typeface="Times New Roman"/>
                          <a:cs typeface="Arial" pitchFamily="34" charset="0"/>
                        </a:rPr>
                        <a:t>Achieved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FF0000"/>
                          </a:solidFill>
                          <a:effectLst/>
                          <a:latin typeface="+mn-lt"/>
                          <a:ea typeface="Times New Roman"/>
                          <a:cs typeface="Arial" pitchFamily="34" charset="0"/>
                        </a:rPr>
                        <a:t>Not Achieved</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Overall Achievement %</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452825">
                <a:tc>
                  <a:txBody>
                    <a:bodyPr/>
                    <a:lstStyle/>
                    <a:p>
                      <a:pPr marL="0" marR="0" algn="l" fontAlgn="b">
                        <a:spcBef>
                          <a:spcPts val="0"/>
                        </a:spcBef>
                        <a:spcAft>
                          <a:spcPts val="0"/>
                        </a:spcAft>
                      </a:pPr>
                      <a:r>
                        <a:rPr lang="en-US" sz="1400" b="0" kern="1200" dirty="0">
                          <a:solidFill>
                            <a:srgbClr val="000000"/>
                          </a:solidFill>
                          <a:effectLst/>
                          <a:latin typeface="+mn-lt"/>
                          <a:ea typeface="DengXian"/>
                          <a:cs typeface="Arial"/>
                        </a:rPr>
                        <a:t>Strengthening occupational safety protection</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spcAft>
                          <a:spcPts val="0"/>
                        </a:spcAft>
                      </a:pPr>
                      <a:r>
                        <a:rPr lang="en-US" sz="1400" b="0" kern="1200" dirty="0">
                          <a:solidFill>
                            <a:srgbClr val="000000"/>
                          </a:solidFill>
                          <a:effectLst/>
                          <a:latin typeface="+mn-lt"/>
                          <a:ea typeface="+mn-ea"/>
                          <a:cs typeface="+mn-cs"/>
                        </a:rPr>
                        <a:t>This strategic objective is covered in terms of indicators that are applicable in protecting vulnerable workers.</a:t>
                      </a:r>
                      <a:endParaRPr lang="en-ZA" sz="1400" b="0" dirty="0">
                        <a:effectLst/>
                        <a:latin typeface="Calibri"/>
                        <a:ea typeface="DengXian"/>
                        <a:cs typeface="Arial"/>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2825">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Promote equity in the labour market</a:t>
                      </a:r>
                      <a:endParaRPr lang="en-US" sz="1400" b="0" dirty="0">
                        <a:solidFill>
                          <a:srgbClr val="FF0000"/>
                        </a:solidFill>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1</a:t>
                      </a:r>
                      <a:endParaRPr lang="en-ZA" sz="16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dirty="0">
                          <a:solidFill>
                            <a:srgbClr val="00B050"/>
                          </a:solidFill>
                          <a:effectLst/>
                          <a:latin typeface="+mn-lt"/>
                          <a:ea typeface="Times New Roman" panose="02020603050405020304" pitchFamily="18" charset="0"/>
                          <a:cs typeface="Arial" panose="020B0604020202020204" pitchFamily="34" charset="0"/>
                        </a:rPr>
                        <a:t>1</a:t>
                      </a:r>
                      <a:endParaRPr lang="en-ZA" sz="16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a:solidFill>
                            <a:srgbClr val="FF0000"/>
                          </a:solidFill>
                          <a:effectLst/>
                          <a:latin typeface="+mn-lt"/>
                          <a:ea typeface="Times New Roman" panose="02020603050405020304" pitchFamily="18" charset="0"/>
                          <a:cs typeface="Arial" panose="020B0604020202020204" pitchFamily="34" charset="0"/>
                        </a:rPr>
                        <a:t>0</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US" sz="1600" b="1">
                          <a:solidFill>
                            <a:srgbClr val="00B050"/>
                          </a:solidFill>
                          <a:effectLst/>
                          <a:latin typeface="+mn-lt"/>
                          <a:ea typeface="Times New Roman" panose="02020603050405020304" pitchFamily="18" charset="0"/>
                          <a:cs typeface="Arial" panose="020B0604020202020204" pitchFamily="34" charset="0"/>
                        </a:rPr>
                        <a:t>100%</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3026">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Protecting vulnerable workers</a:t>
                      </a:r>
                      <a:endParaRPr lang="en-US" sz="1400" b="0" dirty="0">
                        <a:solidFill>
                          <a:srgbClr val="FF0000"/>
                        </a:solidFill>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kern="1200">
                          <a:solidFill>
                            <a:srgbClr val="000000"/>
                          </a:solidFill>
                          <a:effectLst/>
                          <a:latin typeface="+mn-lt"/>
                          <a:ea typeface="Times New Roman" panose="02020603050405020304" pitchFamily="18" charset="0"/>
                          <a:cs typeface="Arial" panose="020B0604020202020204" pitchFamily="34" charset="0"/>
                        </a:rPr>
                        <a:t>5</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dirty="0">
                          <a:solidFill>
                            <a:srgbClr val="00B050"/>
                          </a:solidFill>
                          <a:effectLst/>
                          <a:latin typeface="+mn-lt"/>
                          <a:ea typeface="Times New Roman" panose="02020603050405020304" pitchFamily="18" charset="0"/>
                          <a:cs typeface="Arial" panose="020B0604020202020204" pitchFamily="34" charset="0"/>
                        </a:rPr>
                        <a:t>4</a:t>
                      </a:r>
                      <a:endParaRPr lang="en-ZA" sz="16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dirty="0">
                          <a:solidFill>
                            <a:srgbClr val="FF0000"/>
                          </a:solidFill>
                          <a:effectLst/>
                          <a:latin typeface="+mn-lt"/>
                          <a:ea typeface="Times New Roman" panose="02020603050405020304" pitchFamily="18" charset="0"/>
                          <a:cs typeface="Arial" panose="020B0604020202020204" pitchFamily="34" charset="0"/>
                        </a:rPr>
                        <a:t>1</a:t>
                      </a:r>
                      <a:endParaRPr lang="en-ZA" sz="16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US" sz="1600" b="1">
                          <a:solidFill>
                            <a:srgbClr val="FF0000"/>
                          </a:solidFill>
                          <a:effectLst/>
                          <a:latin typeface="+mn-lt"/>
                          <a:ea typeface="Times New Roman" panose="02020603050405020304" pitchFamily="18" charset="0"/>
                          <a:cs typeface="Arial" panose="020B0604020202020204" pitchFamily="34" charset="0"/>
                        </a:rPr>
                        <a:t>80%</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2825">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Strengthening multilateral and bilateral relations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1</a:t>
                      </a:r>
                      <a:endParaRPr lang="en-ZA" sz="16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a:solidFill>
                            <a:srgbClr val="00B050"/>
                          </a:solidFill>
                          <a:effectLst/>
                          <a:latin typeface="+mn-lt"/>
                          <a:ea typeface="Times New Roman" panose="02020603050405020304" pitchFamily="18" charset="0"/>
                          <a:cs typeface="Arial" panose="020B0604020202020204" pitchFamily="34" charset="0"/>
                        </a:rPr>
                        <a:t>1</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dirty="0">
                          <a:solidFill>
                            <a:srgbClr val="FF0000"/>
                          </a:solidFill>
                          <a:effectLst/>
                          <a:latin typeface="+mn-lt"/>
                          <a:ea typeface="Times New Roman" panose="02020603050405020304" pitchFamily="18" charset="0"/>
                          <a:cs typeface="Arial" panose="020B0604020202020204" pitchFamily="34" charset="0"/>
                        </a:rPr>
                        <a:t>0</a:t>
                      </a:r>
                      <a:endParaRPr lang="en-ZA" sz="16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US" sz="1600" b="1" dirty="0">
                          <a:solidFill>
                            <a:srgbClr val="00B050"/>
                          </a:solidFill>
                          <a:effectLst/>
                          <a:latin typeface="+mn-lt"/>
                          <a:ea typeface="Times New Roman" panose="02020603050405020304" pitchFamily="18" charset="0"/>
                          <a:cs typeface="Arial" panose="020B0604020202020204" pitchFamily="34" charset="0"/>
                        </a:rPr>
                        <a:t>100%</a:t>
                      </a:r>
                      <a:endParaRPr lang="en-ZA" sz="16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2825">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Contribute to employment creation</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kern="1200">
                          <a:solidFill>
                            <a:srgbClr val="000000"/>
                          </a:solidFill>
                          <a:effectLst/>
                          <a:latin typeface="+mn-lt"/>
                          <a:ea typeface="Times New Roman" panose="02020603050405020304" pitchFamily="18" charset="0"/>
                          <a:cs typeface="Arial" panose="020B0604020202020204" pitchFamily="34" charset="0"/>
                        </a:rPr>
                        <a:t>4</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a:solidFill>
                            <a:srgbClr val="00B050"/>
                          </a:solidFill>
                          <a:effectLst/>
                          <a:latin typeface="+mn-lt"/>
                          <a:ea typeface="Times New Roman" panose="02020603050405020304" pitchFamily="18" charset="0"/>
                          <a:cs typeface="Arial" panose="020B0604020202020204" pitchFamily="34" charset="0"/>
                        </a:rPr>
                        <a:t>4</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a:solidFill>
                            <a:srgbClr val="FF0000"/>
                          </a:solidFill>
                          <a:effectLst/>
                          <a:latin typeface="+mn-lt"/>
                          <a:ea typeface="Times New Roman" panose="02020603050405020304" pitchFamily="18" charset="0"/>
                          <a:cs typeface="Arial" panose="020B0604020202020204" pitchFamily="34" charset="0"/>
                        </a:rPr>
                        <a:t>0</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US" sz="1600" b="1" dirty="0">
                          <a:solidFill>
                            <a:srgbClr val="00B050"/>
                          </a:solidFill>
                          <a:effectLst/>
                          <a:latin typeface="+mn-lt"/>
                          <a:ea typeface="Times New Roman" panose="02020603050405020304" pitchFamily="18" charset="0"/>
                          <a:cs typeface="Arial" panose="020B0604020202020204" pitchFamily="34" charset="0"/>
                        </a:rPr>
                        <a:t>100%</a:t>
                      </a:r>
                      <a:endParaRPr lang="en-ZA" sz="16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2825">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Promoting sound labour relations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kern="1200">
                          <a:solidFill>
                            <a:srgbClr val="000000"/>
                          </a:solidFill>
                          <a:effectLst/>
                          <a:latin typeface="+mn-lt"/>
                          <a:ea typeface="Times New Roman" panose="02020603050405020304" pitchFamily="18" charset="0"/>
                          <a:cs typeface="Arial" panose="020B0604020202020204" pitchFamily="34" charset="0"/>
                        </a:rPr>
                        <a:t>3</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a:solidFill>
                            <a:srgbClr val="00B050"/>
                          </a:solidFill>
                          <a:effectLst/>
                          <a:latin typeface="+mn-lt"/>
                          <a:ea typeface="Times New Roman" panose="02020603050405020304" pitchFamily="18" charset="0"/>
                          <a:cs typeface="Arial" panose="020B0604020202020204" pitchFamily="34" charset="0"/>
                        </a:rPr>
                        <a:t>1</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a:solidFill>
                            <a:srgbClr val="FF0000"/>
                          </a:solidFill>
                          <a:effectLst/>
                          <a:latin typeface="+mn-lt"/>
                          <a:ea typeface="Times New Roman" panose="02020603050405020304" pitchFamily="18" charset="0"/>
                          <a:cs typeface="Arial" panose="020B0604020202020204" pitchFamily="34" charset="0"/>
                        </a:rPr>
                        <a:t>2</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US" sz="1600" b="1" dirty="0">
                          <a:solidFill>
                            <a:srgbClr val="FF0000"/>
                          </a:solidFill>
                          <a:effectLst/>
                          <a:latin typeface="+mn-lt"/>
                          <a:ea typeface="Times New Roman" panose="02020603050405020304" pitchFamily="18" charset="0"/>
                          <a:cs typeface="Arial" panose="020B0604020202020204" pitchFamily="34" charset="0"/>
                        </a:rPr>
                        <a:t>33%</a:t>
                      </a:r>
                      <a:endParaRPr lang="en-ZA" sz="16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2825">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Monitoring the impact of legislation</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kern="1200">
                          <a:solidFill>
                            <a:srgbClr val="000000"/>
                          </a:solidFill>
                          <a:effectLst/>
                          <a:latin typeface="+mn-lt"/>
                          <a:ea typeface="Times New Roman" panose="02020603050405020304" pitchFamily="18" charset="0"/>
                          <a:cs typeface="Arial" panose="020B0604020202020204" pitchFamily="34" charset="0"/>
                        </a:rPr>
                        <a:t>2</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a:solidFill>
                            <a:srgbClr val="00B050"/>
                          </a:solidFill>
                          <a:effectLst/>
                          <a:latin typeface="+mn-lt"/>
                          <a:ea typeface="Times New Roman" panose="02020603050405020304" pitchFamily="18" charset="0"/>
                          <a:cs typeface="Arial" panose="020B0604020202020204" pitchFamily="34" charset="0"/>
                        </a:rPr>
                        <a:t>2</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a:solidFill>
                            <a:srgbClr val="FF0000"/>
                          </a:solidFill>
                          <a:effectLst/>
                          <a:latin typeface="+mn-lt"/>
                          <a:ea typeface="Times New Roman" panose="02020603050405020304" pitchFamily="18" charset="0"/>
                          <a:cs typeface="Arial" panose="020B0604020202020204" pitchFamily="34" charset="0"/>
                        </a:rPr>
                        <a:t>0</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US" sz="1600" b="1" dirty="0">
                          <a:solidFill>
                            <a:srgbClr val="00B050"/>
                          </a:solidFill>
                          <a:effectLst/>
                          <a:latin typeface="+mn-lt"/>
                          <a:ea typeface="Times New Roman" panose="02020603050405020304" pitchFamily="18" charset="0"/>
                          <a:cs typeface="Arial" panose="020B0604020202020204" pitchFamily="34" charset="0"/>
                        </a:rPr>
                        <a:t>100%</a:t>
                      </a:r>
                      <a:endParaRPr lang="en-ZA" sz="16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2825">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Strengthening the institutional capacity of the Department</a:t>
                      </a:r>
                      <a:endParaRPr lang="en-US" sz="1400" b="0" dirty="0">
                        <a:effectLst/>
                        <a:latin typeface="+mn-lt"/>
                        <a:ea typeface="Times New Roman"/>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kern="1200">
                          <a:solidFill>
                            <a:srgbClr val="000000"/>
                          </a:solidFill>
                          <a:effectLst/>
                          <a:latin typeface="+mn-lt"/>
                          <a:ea typeface="Times New Roman" panose="02020603050405020304" pitchFamily="18" charset="0"/>
                          <a:cs typeface="Arial" panose="020B0604020202020204" pitchFamily="34" charset="0"/>
                        </a:rPr>
                        <a:t>4</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a:solidFill>
                            <a:srgbClr val="00B050"/>
                          </a:solidFill>
                          <a:effectLst/>
                          <a:latin typeface="+mn-lt"/>
                          <a:ea typeface="Times New Roman" panose="02020603050405020304" pitchFamily="18" charset="0"/>
                          <a:cs typeface="Arial" panose="020B0604020202020204" pitchFamily="34" charset="0"/>
                        </a:rPr>
                        <a:t>3</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a:solidFill>
                            <a:srgbClr val="FF0000"/>
                          </a:solidFill>
                          <a:effectLst/>
                          <a:latin typeface="+mn-lt"/>
                          <a:ea typeface="Times New Roman" panose="02020603050405020304" pitchFamily="18" charset="0"/>
                          <a:cs typeface="Arial" panose="020B0604020202020204" pitchFamily="34" charset="0"/>
                        </a:rPr>
                        <a:t>1</a:t>
                      </a:r>
                      <a:endParaRPr lang="en-ZA" sz="1600" b="1">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US" sz="1600" b="1" dirty="0">
                          <a:solidFill>
                            <a:srgbClr val="00B050"/>
                          </a:solidFill>
                          <a:effectLst/>
                          <a:latin typeface="+mn-lt"/>
                          <a:ea typeface="Times New Roman" panose="02020603050405020304" pitchFamily="18" charset="0"/>
                          <a:cs typeface="Arial" panose="020B0604020202020204" pitchFamily="34" charset="0"/>
                        </a:rPr>
                        <a:t>75%</a:t>
                      </a:r>
                      <a:endParaRPr lang="en-ZA" sz="1600" b="1"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49009">
                <a:tc>
                  <a:txBody>
                    <a:bodyPr/>
                    <a:lstStyle/>
                    <a:p>
                      <a:pPr marL="0" marR="0" algn="l" fontAlgn="b">
                        <a:spcBef>
                          <a:spcPts val="0"/>
                        </a:spcBef>
                        <a:spcAft>
                          <a:spcPts val="0"/>
                        </a:spcAft>
                      </a:pPr>
                      <a:r>
                        <a:rPr lang="en-GB" sz="1400" b="1" dirty="0">
                          <a:effectLst/>
                          <a:latin typeface="+mn-lt"/>
                          <a:ea typeface="Times New Roman"/>
                        </a:rPr>
                        <a:t>Total number of Indicators</a:t>
                      </a:r>
                      <a:endParaRPr lang="en-US" sz="1400" b="1"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Bef>
                          <a:spcPts val="500"/>
                        </a:spcBef>
                        <a:spcAft>
                          <a:spcPts val="0"/>
                        </a:spcAft>
                      </a:pPr>
                      <a:r>
                        <a:rPr lang="en-US" sz="1600" b="1" kern="1200" dirty="0">
                          <a:solidFill>
                            <a:schemeClr val="tx1"/>
                          </a:solidFill>
                          <a:effectLst/>
                          <a:latin typeface="+mn-lt"/>
                          <a:ea typeface="Times New Roman" panose="02020603050405020304" pitchFamily="18" charset="0"/>
                          <a:cs typeface="Arial" panose="020B0604020202020204" pitchFamily="34" charset="0"/>
                        </a:rPr>
                        <a:t>20</a:t>
                      </a:r>
                      <a:endParaRPr lang="en-ZA" sz="1600" b="1" dirty="0">
                        <a:solidFill>
                          <a:schemeClr val="tx1"/>
                        </a:solidFill>
                        <a:effectLst/>
                        <a:latin typeface="+mn-lt"/>
                        <a:ea typeface="Times New Roman" panose="02020603050405020304" pitchFamily="18" charset="0"/>
                      </a:endParaRPr>
                    </a:p>
                    <a:p>
                      <a:pPr algn="ctr" fontAlgn="b">
                        <a:spcBef>
                          <a:spcPts val="500"/>
                        </a:spcBef>
                        <a:spcAft>
                          <a:spcPts val="0"/>
                        </a:spcAft>
                      </a:pPr>
                      <a:r>
                        <a:rPr lang="en-US" sz="1600" b="1" dirty="0">
                          <a:solidFill>
                            <a:schemeClr val="tx1"/>
                          </a:solidFill>
                          <a:effectLst/>
                          <a:latin typeface="+mn-lt"/>
                          <a:ea typeface="Times New Roman" panose="02020603050405020304" pitchFamily="18" charset="0"/>
                        </a:rPr>
                        <a:t> </a:t>
                      </a:r>
                      <a:endParaRPr lang="en-ZA" sz="1600" b="1" dirty="0">
                        <a:solidFill>
                          <a:schemeClr val="tx1"/>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lnSpc>
                          <a:spcPct val="115000"/>
                        </a:lnSpc>
                        <a:spcBef>
                          <a:spcPts val="500"/>
                        </a:spcBef>
                        <a:spcAft>
                          <a:spcPts val="0"/>
                        </a:spcAft>
                      </a:pPr>
                      <a:r>
                        <a:rPr lang="en-ZA" sz="1600" b="1" dirty="0">
                          <a:solidFill>
                            <a:schemeClr val="tx1"/>
                          </a:solidFill>
                          <a:effectLst/>
                          <a:latin typeface="+mn-lt"/>
                          <a:ea typeface="Times New Roman" panose="02020603050405020304" pitchFamily="18" charset="0"/>
                          <a:cs typeface="Calibri" panose="020F0502020204030204" pitchFamily="34" charset="0"/>
                        </a:rPr>
                        <a:t>16</a:t>
                      </a:r>
                      <a:endParaRPr lang="en-ZA" sz="1600" b="1" dirty="0">
                        <a:solidFill>
                          <a:schemeClr val="tx1"/>
                        </a:solidFill>
                        <a:effectLst/>
                        <a:latin typeface="+mn-lt"/>
                        <a:ea typeface="Calibri" panose="020F0502020204030204" pitchFamily="34" charset="0"/>
                        <a:cs typeface="Times New Roman" panose="02020603050405020304" pitchFamily="18" charset="0"/>
                      </a:endParaRPr>
                    </a:p>
                    <a:p>
                      <a:pPr algn="ctr" fontAlgn="b">
                        <a:lnSpc>
                          <a:spcPct val="115000"/>
                        </a:lnSpc>
                        <a:spcBef>
                          <a:spcPts val="500"/>
                        </a:spcBef>
                        <a:spcAft>
                          <a:spcPts val="0"/>
                        </a:spcAft>
                      </a:pPr>
                      <a:r>
                        <a:rPr lang="en-ZA" sz="1600" b="1" dirty="0">
                          <a:solidFill>
                            <a:schemeClr val="tx1"/>
                          </a:solidFill>
                          <a:effectLst/>
                          <a:latin typeface="+mn-lt"/>
                          <a:ea typeface="Times New Roman" panose="02020603050405020304" pitchFamily="18" charset="0"/>
                          <a:cs typeface="Calibri" panose="020F0502020204030204" pitchFamily="34" charset="0"/>
                        </a:rPr>
                        <a:t> </a:t>
                      </a:r>
                      <a:endParaRPr lang="en-ZA"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lnSpc>
                          <a:spcPct val="115000"/>
                        </a:lnSpc>
                        <a:spcBef>
                          <a:spcPts val="500"/>
                        </a:spcBef>
                        <a:spcAft>
                          <a:spcPts val="0"/>
                        </a:spcAft>
                      </a:pPr>
                      <a:r>
                        <a:rPr lang="en-ZA" sz="1600" b="1" dirty="0">
                          <a:solidFill>
                            <a:schemeClr val="tx1"/>
                          </a:solidFill>
                          <a:effectLst/>
                          <a:latin typeface="+mn-lt"/>
                          <a:ea typeface="Times New Roman" panose="02020603050405020304" pitchFamily="18" charset="0"/>
                          <a:cs typeface="Calibri" panose="020F0502020204030204" pitchFamily="34" charset="0"/>
                        </a:rPr>
                        <a:t>4</a:t>
                      </a:r>
                      <a:endParaRPr lang="en-ZA" sz="1600" b="1" dirty="0">
                        <a:solidFill>
                          <a:schemeClr val="tx1"/>
                        </a:solidFill>
                        <a:effectLst/>
                        <a:latin typeface="+mn-lt"/>
                        <a:ea typeface="Calibri" panose="020F0502020204030204" pitchFamily="34" charset="0"/>
                        <a:cs typeface="Times New Roman" panose="02020603050405020304" pitchFamily="18" charset="0"/>
                      </a:endParaRPr>
                    </a:p>
                    <a:p>
                      <a:pPr algn="ctr" fontAlgn="b">
                        <a:lnSpc>
                          <a:spcPct val="115000"/>
                        </a:lnSpc>
                        <a:spcBef>
                          <a:spcPts val="500"/>
                        </a:spcBef>
                        <a:spcAft>
                          <a:spcPts val="0"/>
                        </a:spcAft>
                      </a:pPr>
                      <a:r>
                        <a:rPr lang="en-ZA" sz="1600" b="1" dirty="0">
                          <a:solidFill>
                            <a:schemeClr val="tx1"/>
                          </a:solidFill>
                          <a:effectLst/>
                          <a:latin typeface="+mn-lt"/>
                          <a:ea typeface="Times New Roman" panose="02020603050405020304" pitchFamily="18" charset="0"/>
                          <a:cs typeface="Calibri" panose="020F0502020204030204" pitchFamily="34" charset="0"/>
                        </a:rPr>
                        <a:t> </a:t>
                      </a:r>
                      <a:endParaRPr lang="en-ZA"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lnSpc>
                          <a:spcPct val="115000"/>
                        </a:lnSpc>
                        <a:spcBef>
                          <a:spcPts val="500"/>
                        </a:spcBef>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80%</a:t>
                      </a:r>
                      <a:endParaRPr lang="en-ZA"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xmlns="" val="10009"/>
                  </a:ext>
                </a:extLst>
              </a:tr>
              <a:tr h="1006519">
                <a:tc>
                  <a:txBody>
                    <a:bodyPr/>
                    <a:lstStyle/>
                    <a:p>
                      <a:pPr marL="0" marR="0" algn="l" fontAlgn="b">
                        <a:spcBef>
                          <a:spcPts val="0"/>
                        </a:spcBef>
                        <a:spcAft>
                          <a:spcPts val="0"/>
                        </a:spcAft>
                      </a:pPr>
                      <a:r>
                        <a:rPr lang="en-GB" sz="1400" b="1" kern="1200" dirty="0">
                          <a:solidFill>
                            <a:srgbClr val="000000"/>
                          </a:solidFill>
                          <a:effectLst/>
                          <a:latin typeface="+mn-lt"/>
                          <a:ea typeface="Times New Roman"/>
                        </a:rPr>
                        <a:t>Overall  Performance</a:t>
                      </a:r>
                      <a:endParaRPr lang="en-US" sz="1400" b="1" dirty="0">
                        <a:effectLst/>
                        <a:latin typeface="+mn-lt"/>
                        <a:ea typeface="Times New Roman"/>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r>
                        <a:rPr lang="en-ZA" sz="1600" b="1" dirty="0">
                          <a:solidFill>
                            <a:schemeClr val="tx1"/>
                          </a:solidFill>
                          <a:effectLst/>
                          <a:latin typeface="+mn-lt"/>
                          <a:ea typeface="Times New Roman"/>
                        </a:rPr>
                        <a:t> </a:t>
                      </a: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lnSpc>
                          <a:spcPct val="115000"/>
                        </a:lnSpc>
                        <a:spcBef>
                          <a:spcPts val="500"/>
                        </a:spcBef>
                        <a:spcAft>
                          <a:spcPts val="0"/>
                        </a:spcAft>
                      </a:pPr>
                      <a:r>
                        <a:rPr lang="en-ZA" sz="1600" b="1" dirty="0">
                          <a:solidFill>
                            <a:schemeClr val="tx1"/>
                          </a:solidFill>
                          <a:effectLst/>
                          <a:latin typeface="+mn-lt"/>
                          <a:ea typeface="Times New Roman" panose="02020603050405020304" pitchFamily="18" charset="0"/>
                          <a:cs typeface="Calibri" panose="020F0502020204030204" pitchFamily="34" charset="0"/>
                        </a:rPr>
                        <a:t>80%</a:t>
                      </a:r>
                      <a:endParaRPr lang="en-ZA" sz="1600" b="1" dirty="0">
                        <a:solidFill>
                          <a:schemeClr val="tx1"/>
                        </a:solidFill>
                        <a:effectLst/>
                        <a:latin typeface="+mn-lt"/>
                        <a:ea typeface="Calibri" panose="020F0502020204030204" pitchFamily="34" charset="0"/>
                        <a:cs typeface="Times New Roman" panose="02020603050405020304" pitchFamily="18" charset="0"/>
                      </a:endParaRPr>
                    </a:p>
                    <a:p>
                      <a:pPr algn="ctr" fontAlgn="b">
                        <a:lnSpc>
                          <a:spcPct val="115000"/>
                        </a:lnSpc>
                        <a:spcBef>
                          <a:spcPts val="500"/>
                        </a:spcBef>
                        <a:spcAft>
                          <a:spcPts val="0"/>
                        </a:spcAft>
                      </a:pPr>
                      <a:r>
                        <a:rPr lang="en-ZA" sz="1600" b="1" dirty="0">
                          <a:solidFill>
                            <a:schemeClr val="tx1"/>
                          </a:solidFill>
                          <a:effectLst/>
                          <a:latin typeface="+mn-lt"/>
                          <a:ea typeface="Times New Roman" panose="02020603050405020304" pitchFamily="18" charset="0"/>
                          <a:cs typeface="Calibri" panose="020F0502020204030204" pitchFamily="34" charset="0"/>
                        </a:rPr>
                        <a:t> </a:t>
                      </a:r>
                      <a:endParaRPr lang="en-ZA" sz="1600" b="1" dirty="0">
                        <a:solidFill>
                          <a:schemeClr val="tx1"/>
                        </a:solidFill>
                        <a:effectLst/>
                        <a:latin typeface="+mn-lt"/>
                        <a:ea typeface="Calibri" panose="020F0502020204030204" pitchFamily="34" charset="0"/>
                        <a:cs typeface="Times New Roman" panose="02020603050405020304" pitchFamily="18" charset="0"/>
                      </a:endParaRPr>
                    </a:p>
                    <a:p>
                      <a:pPr algn="ctr" fontAlgn="b">
                        <a:lnSpc>
                          <a:spcPct val="115000"/>
                        </a:lnSpc>
                        <a:spcBef>
                          <a:spcPts val="500"/>
                        </a:spcBef>
                        <a:spcAft>
                          <a:spcPts val="0"/>
                        </a:spcAft>
                      </a:pPr>
                      <a:r>
                        <a:rPr lang="en-ZA" sz="1600" b="1" dirty="0">
                          <a:solidFill>
                            <a:schemeClr val="tx1"/>
                          </a:solidFill>
                          <a:effectLst/>
                          <a:latin typeface="+mn-lt"/>
                          <a:ea typeface="Times New Roman" panose="02020603050405020304" pitchFamily="18" charset="0"/>
                          <a:cs typeface="Calibri" panose="020F0502020204030204" pitchFamily="34" charset="0"/>
                        </a:rPr>
                        <a:t> </a:t>
                      </a:r>
                      <a:endParaRPr lang="en-ZA"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5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20%</a:t>
                      </a:r>
                      <a:endParaRPr lang="en-ZA" sz="1600" b="1" dirty="0">
                        <a:solidFill>
                          <a:schemeClr val="tx1"/>
                        </a:solidFill>
                        <a:effectLst/>
                        <a:latin typeface="+mn-lt"/>
                        <a:ea typeface="Calibri" panose="020F0502020204030204" pitchFamily="34" charset="0"/>
                        <a:cs typeface="Times New Roman" panose="02020603050405020304" pitchFamily="18" charset="0"/>
                      </a:endParaRPr>
                    </a:p>
                    <a:p>
                      <a:pPr algn="ctr">
                        <a:lnSpc>
                          <a:spcPct val="115000"/>
                        </a:lnSpc>
                        <a:spcBef>
                          <a:spcPts val="500"/>
                        </a:spcBef>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 </a:t>
                      </a:r>
                      <a:endParaRPr lang="en-ZA" sz="1600" b="1" dirty="0">
                        <a:effectLst/>
                        <a:latin typeface="+mn-lt"/>
                        <a:ea typeface="Calibri" panose="020F0502020204030204" pitchFamily="34" charset="0"/>
                        <a:cs typeface="Times New Roman" panose="02020603050405020304" pitchFamily="18" charset="0"/>
                      </a:endParaRPr>
                    </a:p>
                    <a:p>
                      <a:pPr algn="ctr">
                        <a:lnSpc>
                          <a:spcPct val="115000"/>
                        </a:lnSpc>
                        <a:spcBef>
                          <a:spcPts val="500"/>
                        </a:spcBef>
                        <a:spcAft>
                          <a:spcPts val="0"/>
                        </a:spcAft>
                      </a:pPr>
                      <a:r>
                        <a:rPr lang="en-ZA" sz="1600" b="1" dirty="0">
                          <a:effectLst/>
                          <a:latin typeface="+mn-lt"/>
                          <a:ea typeface="Times New Roman" panose="02020603050405020304" pitchFamily="18" charset="0"/>
                          <a:cs typeface="Times New Roman" panose="02020603050405020304" pitchFamily="18" charset="0"/>
                        </a:rPr>
                        <a:t> </a:t>
                      </a:r>
                      <a:endParaRPr lang="en-ZA" sz="16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19551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a:solidFill>
                  <a:prstClr val="black"/>
                </a:solidFill>
                <a:ea typeface="ＭＳ Ｐゴシック" pitchFamily="-80" charset="-128"/>
                <a:cs typeface="+mj-cs"/>
              </a:rPr>
              <a:t>ANNUAL PERFORMANCE PER PROGRAMME 2018/19</a:t>
            </a:r>
            <a:endParaRPr lang="en-ZA" sz="2000" dirty="0"/>
          </a:p>
        </p:txBody>
      </p:sp>
      <p:sp>
        <p:nvSpPr>
          <p:cNvPr id="29699" name="Slide Number Placeholder 4"/>
          <p:cNvSpPr>
            <a:spLocks noGrp="1"/>
          </p:cNvSpPr>
          <p:nvPr>
            <p:ph type="sldNum" sz="quarter" idx="12"/>
          </p:nvPr>
        </p:nvSpPr>
        <p:spPr bwMode="auto">
          <a:xfrm>
            <a:off x="6738938" y="6492875"/>
            <a:ext cx="24050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chemeClr val="bg1"/>
                </a:solidFill>
              </a:rPr>
              <a:pPr/>
              <a:t>19</a:t>
            </a:fld>
            <a:endParaRPr lang="en-US" altLang="en-US" sz="120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41641529"/>
              </p:ext>
            </p:extLst>
          </p:nvPr>
        </p:nvGraphicFramePr>
        <p:xfrm>
          <a:off x="174625" y="1308101"/>
          <a:ext cx="8735695" cy="5346699"/>
        </p:xfrm>
        <a:graphic>
          <a:graphicData uri="http://schemas.openxmlformats.org/drawingml/2006/table">
            <a:tbl>
              <a:tblPr firstRow="1" firstCol="1" bandRow="1"/>
              <a:tblGrid>
                <a:gridCol w="2341641">
                  <a:extLst>
                    <a:ext uri="{9D8B030D-6E8A-4147-A177-3AD203B41FA5}">
                      <a16:colId xmlns:a16="http://schemas.microsoft.com/office/drawing/2014/main" xmlns="" val="20000"/>
                    </a:ext>
                  </a:extLst>
                </a:gridCol>
                <a:gridCol w="1647765">
                  <a:extLst>
                    <a:ext uri="{9D8B030D-6E8A-4147-A177-3AD203B41FA5}">
                      <a16:colId xmlns:a16="http://schemas.microsoft.com/office/drawing/2014/main" xmlns="" val="20001"/>
                    </a:ext>
                  </a:extLst>
                </a:gridCol>
                <a:gridCol w="1600268">
                  <a:extLst>
                    <a:ext uri="{9D8B030D-6E8A-4147-A177-3AD203B41FA5}">
                      <a16:colId xmlns:a16="http://schemas.microsoft.com/office/drawing/2014/main" xmlns="" val="20002"/>
                    </a:ext>
                  </a:extLst>
                </a:gridCol>
                <a:gridCol w="1557018">
                  <a:extLst>
                    <a:ext uri="{9D8B030D-6E8A-4147-A177-3AD203B41FA5}">
                      <a16:colId xmlns:a16="http://schemas.microsoft.com/office/drawing/2014/main" xmlns="" val="20003"/>
                    </a:ext>
                  </a:extLst>
                </a:gridCol>
                <a:gridCol w="1589003">
                  <a:extLst>
                    <a:ext uri="{9D8B030D-6E8A-4147-A177-3AD203B41FA5}">
                      <a16:colId xmlns:a16="http://schemas.microsoft.com/office/drawing/2014/main" xmlns="" val="20004"/>
                    </a:ext>
                  </a:extLst>
                </a:gridCol>
              </a:tblGrid>
              <a:tr h="1047291">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Branch </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B050"/>
                          </a:solidFill>
                          <a:effectLst/>
                          <a:latin typeface="+mn-lt"/>
                          <a:ea typeface="Times New Roman"/>
                          <a:cs typeface="Times New Roman"/>
                        </a:rPr>
                        <a:t>Achieved</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Times New Roman"/>
                        </a:rPr>
                        <a:t>Not Achieved</a:t>
                      </a:r>
                    </a:p>
                    <a:p>
                      <a:pPr marL="0" marR="0" algn="ctr" fontAlgn="b">
                        <a:spcBef>
                          <a:spcPts val="0"/>
                        </a:spcBef>
                        <a:spcAft>
                          <a:spcPts val="0"/>
                        </a:spcAft>
                      </a:pPr>
                      <a:endParaRPr lang="en-GB" sz="1600" b="1" kern="1200" dirty="0">
                        <a:solidFill>
                          <a:srgbClr val="FF0000"/>
                        </a:solidFill>
                        <a:effectLst/>
                        <a:latin typeface="+mn-lt"/>
                        <a:ea typeface="Times New Roman"/>
                        <a:cs typeface="Times New Roman"/>
                      </a:endParaRPr>
                    </a:p>
                    <a:p>
                      <a:pPr marL="0" marR="0" algn="ctr" fontAlgn="b">
                        <a:spcBef>
                          <a:spcPts val="0"/>
                        </a:spcBef>
                        <a:spcAft>
                          <a:spcPts val="0"/>
                        </a:spcAft>
                      </a:pPr>
                      <a:endParaRPr lang="en-GB" sz="1600" b="1" kern="1200" dirty="0">
                        <a:solidFill>
                          <a:srgbClr val="FF0000"/>
                        </a:solidFill>
                        <a:effectLst/>
                        <a:latin typeface="+mn-lt"/>
                        <a:ea typeface="Times New Roman"/>
                        <a:cs typeface="Times New Roman"/>
                      </a:endParaRPr>
                    </a:p>
                    <a:p>
                      <a:pPr marL="0" marR="0" algn="ctr" fontAlgn="b">
                        <a:spcBef>
                          <a:spcPts val="0"/>
                        </a:spcBef>
                        <a:spcAft>
                          <a:spcPts val="0"/>
                        </a:spcAft>
                      </a:pP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Overall % Achievement</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572266">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Administration </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dirty="0">
                          <a:solidFill>
                            <a:srgbClr val="00B050"/>
                          </a:solidFill>
                          <a:effectLst/>
                          <a:latin typeface="Calibri"/>
                          <a:ea typeface="Times New Roman"/>
                        </a:rPr>
                        <a:t>3</a:t>
                      </a:r>
                      <a:endParaRPr lang="en-ZA"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Bef>
                          <a:spcPts val="500"/>
                        </a:spcBef>
                        <a:spcAft>
                          <a:spcPts val="0"/>
                        </a:spcAft>
                      </a:pPr>
                      <a:r>
                        <a:rPr lang="en-US" sz="1600" b="1" dirty="0">
                          <a:solidFill>
                            <a:srgbClr val="FF0000"/>
                          </a:solidFill>
                          <a:effectLst/>
                          <a:latin typeface="Calibri"/>
                          <a:ea typeface="Times New Roman"/>
                        </a:rPr>
                        <a:t>1</a:t>
                      </a:r>
                      <a:endParaRPr lang="en-ZA"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Bef>
                          <a:spcPts val="500"/>
                        </a:spcBef>
                        <a:spcAft>
                          <a:spcPts val="0"/>
                        </a:spcAft>
                      </a:pPr>
                      <a:r>
                        <a:rPr lang="en-US" sz="1600" b="1" dirty="0">
                          <a:solidFill>
                            <a:srgbClr val="FF0000"/>
                          </a:solidFill>
                          <a:effectLst/>
                          <a:latin typeface="Calibri"/>
                          <a:ea typeface="Times New Roman"/>
                        </a:rPr>
                        <a:t>75%</a:t>
                      </a:r>
                      <a:endParaRPr lang="en-ZA" sz="16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35268">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Inspections and Enforcement Services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Bef>
                          <a:spcPts val="500"/>
                        </a:spcBef>
                        <a:spcAft>
                          <a:spcPts val="0"/>
                        </a:spcAft>
                      </a:pPr>
                      <a:r>
                        <a:rPr lang="en-US" sz="1600" b="1" dirty="0">
                          <a:solidFill>
                            <a:srgbClr val="00B050"/>
                          </a:solidFill>
                          <a:effectLst/>
                          <a:latin typeface="Calibri"/>
                          <a:ea typeface="Times New Roman"/>
                          <a:cs typeface="Arial"/>
                        </a:rPr>
                        <a:t>4</a:t>
                      </a:r>
                    </a:p>
                    <a:p>
                      <a:pPr algn="ctr" fontAlgn="b">
                        <a:lnSpc>
                          <a:spcPct val="115000"/>
                        </a:lnSpc>
                        <a:spcBef>
                          <a:spcPts val="500"/>
                        </a:spcBef>
                        <a:spcAft>
                          <a:spcPts val="0"/>
                        </a:spcAft>
                      </a:pPr>
                      <a:endParaRPr lang="en-ZA"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Bef>
                          <a:spcPts val="500"/>
                        </a:spcBef>
                        <a:spcAft>
                          <a:spcPts val="0"/>
                        </a:spcAft>
                      </a:pPr>
                      <a:r>
                        <a:rPr lang="en-US" sz="1600" b="1" dirty="0">
                          <a:solidFill>
                            <a:srgbClr val="FF0000"/>
                          </a:solidFill>
                          <a:effectLst/>
                          <a:latin typeface="Calibri"/>
                          <a:ea typeface="Times New Roman"/>
                          <a:cs typeface="Arial"/>
                        </a:rPr>
                        <a:t>0</a:t>
                      </a:r>
                    </a:p>
                    <a:p>
                      <a:pPr algn="ctr" fontAlgn="b">
                        <a:lnSpc>
                          <a:spcPct val="115000"/>
                        </a:lnSpc>
                        <a:spcBef>
                          <a:spcPts val="500"/>
                        </a:spcBef>
                        <a:spcAft>
                          <a:spcPts val="0"/>
                        </a:spcAft>
                      </a:pPr>
                      <a:endParaRPr lang="en-ZA"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Bef>
                          <a:spcPts val="500"/>
                        </a:spcBef>
                        <a:spcAft>
                          <a:spcPts val="0"/>
                        </a:spcAft>
                      </a:pPr>
                      <a:r>
                        <a:rPr lang="en-US" sz="1600" b="1" dirty="0">
                          <a:solidFill>
                            <a:srgbClr val="00B050"/>
                          </a:solidFill>
                          <a:effectLst/>
                          <a:latin typeface="Calibri"/>
                          <a:ea typeface="Times New Roman"/>
                          <a:cs typeface="Arial"/>
                        </a:rPr>
                        <a:t>100%</a:t>
                      </a:r>
                    </a:p>
                    <a:p>
                      <a:pPr algn="ctr" fontAlgn="b">
                        <a:lnSpc>
                          <a:spcPct val="115000"/>
                        </a:lnSpc>
                        <a:spcBef>
                          <a:spcPts val="500"/>
                        </a:spcBef>
                        <a:spcAft>
                          <a:spcPts val="0"/>
                        </a:spcAft>
                      </a:pPr>
                      <a:endParaRPr lang="en-ZA" sz="1600" dirty="0">
                        <a:solidFill>
                          <a:srgbClr val="FF0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35268">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Public Employment Services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Bef>
                          <a:spcPts val="500"/>
                        </a:spcBef>
                        <a:spcAft>
                          <a:spcPts val="0"/>
                        </a:spcAft>
                      </a:pPr>
                      <a:r>
                        <a:rPr lang="en-US" sz="1600" b="1" dirty="0">
                          <a:solidFill>
                            <a:srgbClr val="00B050"/>
                          </a:solidFill>
                          <a:effectLst/>
                          <a:latin typeface="Calibri"/>
                          <a:ea typeface="Times New Roman"/>
                          <a:cs typeface="Arial"/>
                        </a:rPr>
                        <a:t>4</a:t>
                      </a:r>
                    </a:p>
                    <a:p>
                      <a:pPr algn="ctr" fontAlgn="b">
                        <a:lnSpc>
                          <a:spcPct val="115000"/>
                        </a:lnSpc>
                        <a:spcBef>
                          <a:spcPts val="500"/>
                        </a:spcBef>
                        <a:spcAft>
                          <a:spcPts val="0"/>
                        </a:spcAft>
                      </a:pPr>
                      <a:endParaRPr lang="en-ZA"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Bef>
                          <a:spcPts val="500"/>
                        </a:spcBef>
                        <a:spcAft>
                          <a:spcPts val="0"/>
                        </a:spcAft>
                      </a:pPr>
                      <a:r>
                        <a:rPr lang="en-US" sz="1600" b="1" dirty="0">
                          <a:solidFill>
                            <a:srgbClr val="FF0000"/>
                          </a:solidFill>
                          <a:effectLst/>
                          <a:latin typeface="Calibri"/>
                          <a:ea typeface="Times New Roman"/>
                          <a:cs typeface="Arial"/>
                        </a:rPr>
                        <a:t>0</a:t>
                      </a:r>
                    </a:p>
                    <a:p>
                      <a:pPr algn="ctr" fontAlgn="b">
                        <a:lnSpc>
                          <a:spcPct val="115000"/>
                        </a:lnSpc>
                        <a:spcBef>
                          <a:spcPts val="500"/>
                        </a:spcBef>
                        <a:spcAft>
                          <a:spcPts val="0"/>
                        </a:spcAft>
                      </a:pPr>
                      <a:endParaRPr lang="en-ZA"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Bef>
                          <a:spcPts val="500"/>
                        </a:spcBef>
                        <a:spcAft>
                          <a:spcPts val="0"/>
                        </a:spcAft>
                      </a:pPr>
                      <a:r>
                        <a:rPr lang="en-US" sz="1600" b="1" dirty="0">
                          <a:solidFill>
                            <a:srgbClr val="00B050"/>
                          </a:solidFill>
                          <a:effectLst/>
                          <a:latin typeface="Calibri"/>
                          <a:ea typeface="Times New Roman"/>
                          <a:cs typeface="Arial"/>
                        </a:rPr>
                        <a:t>100%</a:t>
                      </a:r>
                    </a:p>
                    <a:p>
                      <a:pPr algn="ctr" fontAlgn="b">
                        <a:lnSpc>
                          <a:spcPct val="115000"/>
                        </a:lnSpc>
                        <a:spcBef>
                          <a:spcPts val="500"/>
                        </a:spcBef>
                        <a:spcAft>
                          <a:spcPts val="0"/>
                        </a:spcAft>
                      </a:pPr>
                      <a:endParaRPr lang="en-ZA"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5268">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Labour Policy and Industrial Relations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8</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Bef>
                          <a:spcPts val="500"/>
                        </a:spcBef>
                        <a:spcAft>
                          <a:spcPts val="0"/>
                        </a:spcAft>
                      </a:pPr>
                      <a:r>
                        <a:rPr lang="en-US" sz="1600" b="1" dirty="0">
                          <a:solidFill>
                            <a:srgbClr val="00B050"/>
                          </a:solidFill>
                          <a:effectLst/>
                          <a:latin typeface="Calibri"/>
                          <a:ea typeface="Times New Roman"/>
                          <a:cs typeface="Arial"/>
                        </a:rPr>
                        <a:t>5</a:t>
                      </a:r>
                    </a:p>
                    <a:p>
                      <a:pPr algn="ctr" fontAlgn="b">
                        <a:lnSpc>
                          <a:spcPct val="115000"/>
                        </a:lnSpc>
                        <a:spcBef>
                          <a:spcPts val="500"/>
                        </a:spcBef>
                        <a:spcAft>
                          <a:spcPts val="0"/>
                        </a:spcAft>
                      </a:pPr>
                      <a:endParaRPr lang="en-ZA"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Bef>
                          <a:spcPts val="500"/>
                        </a:spcBef>
                        <a:spcAft>
                          <a:spcPts val="0"/>
                        </a:spcAft>
                      </a:pPr>
                      <a:r>
                        <a:rPr lang="en-US" sz="1600" b="1" dirty="0">
                          <a:solidFill>
                            <a:srgbClr val="FF0000"/>
                          </a:solidFill>
                          <a:effectLst/>
                          <a:latin typeface="Calibri"/>
                          <a:ea typeface="Times New Roman"/>
                          <a:cs typeface="Arial"/>
                        </a:rPr>
                        <a:t>3</a:t>
                      </a:r>
                    </a:p>
                    <a:p>
                      <a:pPr algn="ctr" fontAlgn="b">
                        <a:lnSpc>
                          <a:spcPct val="115000"/>
                        </a:lnSpc>
                        <a:spcBef>
                          <a:spcPts val="500"/>
                        </a:spcBef>
                        <a:spcAft>
                          <a:spcPts val="0"/>
                        </a:spcAft>
                      </a:pPr>
                      <a:endParaRPr lang="en-ZA"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Bef>
                          <a:spcPts val="500"/>
                        </a:spcBef>
                        <a:spcAft>
                          <a:spcPts val="0"/>
                        </a:spcAft>
                      </a:pPr>
                      <a:r>
                        <a:rPr lang="en-US" sz="1600" b="1" dirty="0">
                          <a:solidFill>
                            <a:srgbClr val="FF0000"/>
                          </a:solidFill>
                          <a:effectLst/>
                          <a:latin typeface="Calibri"/>
                          <a:ea typeface="Times New Roman"/>
                          <a:cs typeface="Arial"/>
                        </a:rPr>
                        <a:t>63%</a:t>
                      </a:r>
                    </a:p>
                    <a:p>
                      <a:pPr algn="ctr" fontAlgn="b">
                        <a:lnSpc>
                          <a:spcPct val="115000"/>
                        </a:lnSpc>
                        <a:spcBef>
                          <a:spcPts val="500"/>
                        </a:spcBef>
                        <a:spcAft>
                          <a:spcPts val="0"/>
                        </a:spcAft>
                      </a:pPr>
                      <a:endParaRPr lang="en-ZA"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35268">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20</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lnSpc>
                          <a:spcPct val="115000"/>
                        </a:lnSpc>
                        <a:spcAft>
                          <a:spcPts val="0"/>
                        </a:spcAft>
                      </a:pPr>
                      <a:r>
                        <a:rPr lang="en-ZA" sz="1600" b="1" dirty="0">
                          <a:solidFill>
                            <a:schemeClr val="tx1"/>
                          </a:solidFill>
                          <a:effectLst/>
                          <a:latin typeface="Calibri"/>
                          <a:ea typeface="Times New Roman"/>
                          <a:cs typeface="Calibri"/>
                        </a:rPr>
                        <a:t>16</a:t>
                      </a:r>
                      <a:endParaRPr lang="en-ZA" sz="1600" dirty="0">
                        <a:solidFill>
                          <a:schemeClr val="tx1"/>
                        </a:solidFill>
                        <a:effectLst/>
                        <a:latin typeface="Calibri"/>
                        <a:ea typeface="Calibri"/>
                        <a:cs typeface="Times New Roman"/>
                      </a:endParaRPr>
                    </a:p>
                    <a:p>
                      <a:pPr algn="ctr" fontAlgn="b">
                        <a:lnSpc>
                          <a:spcPct val="115000"/>
                        </a:lnSpc>
                        <a:spcAft>
                          <a:spcPts val="0"/>
                        </a:spcAft>
                      </a:pPr>
                      <a:r>
                        <a:rPr lang="en-ZA" sz="1600" b="1" dirty="0">
                          <a:solidFill>
                            <a:schemeClr val="tx1"/>
                          </a:solidFill>
                          <a:effectLst/>
                          <a:latin typeface="Calibri"/>
                          <a:ea typeface="Times New Roman"/>
                          <a:cs typeface="Calibri"/>
                        </a:rPr>
                        <a:t> </a:t>
                      </a:r>
                      <a:endParaRPr lang="en-ZA" sz="1600" dirty="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lnSpc>
                          <a:spcPct val="115000"/>
                        </a:lnSpc>
                        <a:spcAft>
                          <a:spcPts val="0"/>
                        </a:spcAft>
                      </a:pPr>
                      <a:r>
                        <a:rPr lang="en-ZA" sz="1600" b="1" dirty="0">
                          <a:solidFill>
                            <a:schemeClr val="tx1"/>
                          </a:solidFill>
                          <a:effectLst/>
                          <a:latin typeface="Calibri"/>
                          <a:ea typeface="Calibri"/>
                          <a:cs typeface="Calibri"/>
                        </a:rPr>
                        <a:t>4</a:t>
                      </a:r>
                      <a:endParaRPr lang="en-ZA" sz="1600" dirty="0">
                        <a:solidFill>
                          <a:schemeClr val="tx1"/>
                        </a:solidFill>
                        <a:effectLst/>
                        <a:latin typeface="Calibri"/>
                        <a:ea typeface="Calibri"/>
                        <a:cs typeface="Times New Roman"/>
                      </a:endParaRPr>
                    </a:p>
                    <a:p>
                      <a:pPr algn="ctr" fontAlgn="b">
                        <a:lnSpc>
                          <a:spcPct val="115000"/>
                        </a:lnSpc>
                        <a:spcAft>
                          <a:spcPts val="0"/>
                        </a:spcAft>
                      </a:pPr>
                      <a:r>
                        <a:rPr lang="en-ZA" sz="1600" b="1" dirty="0">
                          <a:solidFill>
                            <a:schemeClr val="tx1"/>
                          </a:solidFill>
                          <a:effectLst/>
                          <a:latin typeface="Calibri"/>
                          <a:ea typeface="Times New Roman"/>
                          <a:cs typeface="Calibri"/>
                        </a:rPr>
                        <a:t> </a:t>
                      </a:r>
                      <a:endParaRPr lang="en-ZA" sz="1600" dirty="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lnSpc>
                          <a:spcPct val="115000"/>
                        </a:lnSpc>
                        <a:spcAft>
                          <a:spcPts val="0"/>
                        </a:spcAft>
                      </a:pPr>
                      <a:r>
                        <a:rPr lang="en-ZA" sz="1600" b="1" dirty="0">
                          <a:solidFill>
                            <a:srgbClr val="FF0000"/>
                          </a:solidFill>
                          <a:effectLst/>
                          <a:latin typeface="Calibri"/>
                          <a:ea typeface="Times New Roman"/>
                          <a:cs typeface="Times New Roman"/>
                        </a:rPr>
                        <a:t>80%</a:t>
                      </a:r>
                      <a:endParaRPr lang="en-ZA" sz="1600" dirty="0">
                        <a:solidFill>
                          <a:srgbClr val="FF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8607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a:solidFill>
                            <a:srgbClr val="000000"/>
                          </a:solidFill>
                          <a:effectLst/>
                          <a:latin typeface="+mn-lt"/>
                          <a:ea typeface="Times New Roman"/>
                        </a:rPr>
                        <a:t>Overall  Performance</a:t>
                      </a:r>
                      <a:endParaRPr lang="en-US" sz="1600" b="1" dirty="0">
                        <a:effectLst/>
                        <a:latin typeface="+mn-lt"/>
                        <a:ea typeface="Times New Roman"/>
                      </a:endParaRPr>
                    </a:p>
                    <a:p>
                      <a:pPr marL="0" marR="0" fontAlgn="b">
                        <a:spcBef>
                          <a:spcPts val="0"/>
                        </a:spcBef>
                        <a:spcAft>
                          <a:spcPts val="0"/>
                        </a:spcAft>
                      </a:pPr>
                      <a:endParaRPr lang="en-US" sz="1600" b="1" dirty="0">
                        <a:effectLst/>
                        <a:latin typeface="+mn-lt"/>
                        <a:ea typeface="Times New Roman"/>
                        <a:cs typeface="Times New Roman"/>
                      </a:endParaRPr>
                    </a:p>
                  </a:txBody>
                  <a:tcPr marL="68574" marR="685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endParaRPr lang="en-ZA" sz="1800" b="1" dirty="0">
                        <a:effectLst/>
                        <a:latin typeface="Calibri"/>
                        <a:ea typeface="Calibri"/>
                        <a:cs typeface="Times New Roman"/>
                      </a:endParaRPr>
                    </a:p>
                  </a:txBody>
                  <a:tcPr marL="9524" marR="9524"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lnSpc>
                          <a:spcPct val="115000"/>
                        </a:lnSpc>
                        <a:spcAft>
                          <a:spcPts val="0"/>
                        </a:spcAft>
                      </a:pPr>
                      <a:r>
                        <a:rPr lang="en-ZA" sz="1600" b="1" dirty="0">
                          <a:solidFill>
                            <a:schemeClr val="tx1"/>
                          </a:solidFill>
                          <a:effectLst/>
                          <a:latin typeface="Calibri"/>
                          <a:ea typeface="Times New Roman"/>
                          <a:cs typeface="Calibri"/>
                        </a:rPr>
                        <a:t>80%</a:t>
                      </a:r>
                      <a:endParaRPr lang="en-ZA" sz="1600" dirty="0">
                        <a:solidFill>
                          <a:schemeClr val="tx1"/>
                        </a:solidFill>
                        <a:effectLst/>
                        <a:latin typeface="Calibri"/>
                        <a:ea typeface="Calibri"/>
                        <a:cs typeface="Times New Roman"/>
                      </a:endParaRPr>
                    </a:p>
                    <a:p>
                      <a:pPr algn="ctr" fontAlgn="b">
                        <a:lnSpc>
                          <a:spcPct val="115000"/>
                        </a:lnSpc>
                        <a:spcAft>
                          <a:spcPts val="0"/>
                        </a:spcAft>
                      </a:pPr>
                      <a:r>
                        <a:rPr lang="en-ZA" sz="1600" b="1" dirty="0">
                          <a:solidFill>
                            <a:schemeClr val="tx1"/>
                          </a:solidFill>
                          <a:effectLst/>
                          <a:latin typeface="Calibri"/>
                          <a:ea typeface="Times New Roman"/>
                          <a:cs typeface="Calibri"/>
                        </a:rPr>
                        <a:t> </a:t>
                      </a:r>
                      <a:endParaRPr lang="en-ZA" sz="1600" dirty="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600" b="1" dirty="0">
                          <a:solidFill>
                            <a:schemeClr val="tx1"/>
                          </a:solidFill>
                          <a:effectLst/>
                          <a:latin typeface="Calibri"/>
                          <a:ea typeface="Times New Roman"/>
                          <a:cs typeface="Times New Roman"/>
                        </a:rPr>
                        <a:t>20%</a:t>
                      </a:r>
                      <a:endParaRPr lang="en-ZA" sz="1600" dirty="0">
                        <a:solidFill>
                          <a:schemeClr val="tx1"/>
                        </a:solidFill>
                        <a:effectLst/>
                        <a:latin typeface="Calibri"/>
                        <a:ea typeface="Calibri"/>
                        <a:cs typeface="Times New Roman"/>
                      </a:endParaRPr>
                    </a:p>
                    <a:p>
                      <a:pPr algn="ctr">
                        <a:lnSpc>
                          <a:spcPct val="115000"/>
                        </a:lnSpc>
                        <a:spcAft>
                          <a:spcPts val="0"/>
                        </a:spcAft>
                      </a:pPr>
                      <a:r>
                        <a:rPr lang="en-ZA" sz="1600" b="1" dirty="0">
                          <a:solidFill>
                            <a:schemeClr val="tx1"/>
                          </a:solidFill>
                          <a:effectLst/>
                          <a:latin typeface="Calibri"/>
                          <a:ea typeface="Times New Roman"/>
                          <a:cs typeface="Times New Roman"/>
                        </a:rPr>
                        <a:t> </a:t>
                      </a:r>
                      <a:endParaRPr lang="en-ZA" sz="1600" dirty="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406315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000" dirty="0">
                <a:solidFill>
                  <a:srgbClr val="FFFFFF"/>
                </a:solidFill>
                <a:latin typeface="Arial" pitchFamily="34" charset="0"/>
                <a:cs typeface="Arial" pitchFamily="34" charset="0"/>
              </a:rPr>
              <a:t>Chief Directorate Communication  |  2011.00.00</a:t>
            </a:r>
          </a:p>
        </p:txBody>
      </p:sp>
      <p:sp>
        <p:nvSpPr>
          <p:cNvPr id="14339" name="Title 1"/>
          <p:cNvSpPr>
            <a:spLocks noGrp="1"/>
          </p:cNvSpPr>
          <p:nvPr>
            <p:ph type="title"/>
          </p:nvPr>
        </p:nvSpPr>
        <p:spPr>
          <a:xfrm>
            <a:off x="2373313" y="741363"/>
            <a:ext cx="4679950" cy="541337"/>
          </a:xfrm>
        </p:spPr>
        <p:txBody>
          <a:bodyPr/>
          <a:lstStyle/>
          <a:p>
            <a:pPr eaLnBrk="1" hangingPunct="1">
              <a:defRPr/>
            </a:pPr>
            <a:r>
              <a:rPr lang="en-US" sz="2400" b="1" dirty="0">
                <a:solidFill>
                  <a:prstClr val="black"/>
                </a:solidFill>
                <a:ea typeface="ＭＳ Ｐゴシック" pitchFamily="-80" charset="-128"/>
                <a:cs typeface="+mj-cs"/>
              </a:rPr>
              <a:t>TABLE OF CONTENTS</a:t>
            </a:r>
            <a:endParaRPr lang="en-US" sz="2400" b="1" u="sng" dirty="0">
              <a:solidFill>
                <a:schemeClr val="bg2"/>
              </a:solidFill>
              <a:latin typeface="Arial" charset="0"/>
              <a:cs typeface="Arial" charset="0"/>
            </a:endParaRPr>
          </a:p>
        </p:txBody>
      </p:sp>
      <p:sp>
        <p:nvSpPr>
          <p:cNvPr id="4" name="Content Placeholder 2"/>
          <p:cNvSpPr>
            <a:spLocks noGrp="1"/>
          </p:cNvSpPr>
          <p:nvPr>
            <p:ph idx="1"/>
          </p:nvPr>
        </p:nvSpPr>
        <p:spPr>
          <a:xfrm>
            <a:off x="396875" y="1544638"/>
            <a:ext cx="8408988" cy="4537075"/>
          </a:xfrm>
        </p:spPr>
        <p:txBody>
          <a:bodyPr>
            <a:normAutofit fontScale="92500" lnSpcReduction="20000"/>
          </a:bodyPr>
          <a:lstStyle/>
          <a:p>
            <a:pPr eaLnBrk="1" hangingPunct="1">
              <a:spcBef>
                <a:spcPct val="0"/>
              </a:spcBef>
              <a:buFont typeface="Wingdings" pitchFamily="2" charset="2"/>
              <a:buChar char="q"/>
              <a:defRPr/>
            </a:pPr>
            <a:r>
              <a:rPr lang="en-US" sz="1800" b="1" dirty="0">
                <a:solidFill>
                  <a:prstClr val="black"/>
                </a:solidFill>
                <a:ea typeface="+mn-ea"/>
                <a:cs typeface="Calibri" pitchFamily="34" charset="0"/>
              </a:rPr>
              <a:t>INTRODUCTION</a:t>
            </a:r>
          </a:p>
          <a:p>
            <a:pPr eaLnBrk="1" hangingPunct="1">
              <a:spcBef>
                <a:spcPct val="0"/>
              </a:spcBef>
              <a:buFont typeface="Wingdings" pitchFamily="2" charset="2"/>
              <a:buChar char="q"/>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r>
              <a:rPr lang="en-US" sz="1800" b="1" dirty="0">
                <a:solidFill>
                  <a:prstClr val="black"/>
                </a:solidFill>
                <a:ea typeface="+mn-ea"/>
                <a:cs typeface="Calibri" pitchFamily="34" charset="0"/>
              </a:rPr>
              <a:t>LEGEND</a:t>
            </a:r>
          </a:p>
          <a:p>
            <a:pPr marL="0" indent="0" eaLnBrk="1" hangingPunct="1">
              <a:spcBef>
                <a:spcPct val="0"/>
              </a:spcBef>
              <a:buFont typeface="Arial" pitchFamily="34" charset="0"/>
              <a:buNone/>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r>
              <a:rPr lang="en-US" sz="1800" b="1" dirty="0">
                <a:solidFill>
                  <a:prstClr val="black"/>
                </a:solidFill>
                <a:ea typeface="ＭＳ Ｐゴシック" pitchFamily="-80" charset="-128"/>
              </a:rPr>
              <a:t>OVERALL ACHIEVEMENTS PER STRATEGIC OBJECTIVE AND PER BRANCH  DURING </a:t>
            </a:r>
            <a:r>
              <a:rPr lang="en-US" sz="1800" b="1" u="sng" dirty="0">
                <a:solidFill>
                  <a:srgbClr val="FF0000"/>
                </a:solidFill>
                <a:ea typeface="ＭＳ Ｐゴシック" pitchFamily="-80" charset="-128"/>
              </a:rPr>
              <a:t>QUARTER 1 – QUARTER 4  </a:t>
            </a:r>
            <a:r>
              <a:rPr lang="en-US" sz="1800" b="1" dirty="0">
                <a:solidFill>
                  <a:prstClr val="black"/>
                </a:solidFill>
                <a:ea typeface="ＭＳ Ｐゴシック" pitchFamily="-80" charset="-128"/>
              </a:rPr>
              <a:t>2018-19</a:t>
            </a:r>
            <a:br>
              <a:rPr lang="en-US" sz="1800" b="1" dirty="0">
                <a:solidFill>
                  <a:prstClr val="black"/>
                </a:solidFill>
                <a:ea typeface="ＭＳ Ｐゴシック" pitchFamily="-80" charset="-128"/>
              </a:rPr>
            </a:br>
            <a:endParaRPr lang="en-US" sz="1800" b="1" dirty="0">
              <a:solidFill>
                <a:prstClr val="black"/>
              </a:solidFill>
              <a:ea typeface="ＭＳ Ｐゴシック" pitchFamily="-80" charset="-128"/>
            </a:endParaRPr>
          </a:p>
          <a:p>
            <a:pPr eaLnBrk="1" hangingPunct="1">
              <a:spcBef>
                <a:spcPct val="0"/>
              </a:spcBef>
              <a:buFont typeface="Wingdings" pitchFamily="2" charset="2"/>
              <a:buChar char="q"/>
              <a:defRPr/>
            </a:pPr>
            <a:r>
              <a:rPr lang="en-ZA" altLang="en-US" sz="1800" b="1" dirty="0">
                <a:solidFill>
                  <a:srgbClr val="000000"/>
                </a:solidFill>
                <a:ea typeface="ＭＳ Ｐゴシック" pitchFamily="34" charset="-128"/>
              </a:rPr>
              <a:t>COMPARATIVE ANALYSIS PER PROGRAMME FOR Q1 TO Q4  2018/19 </a:t>
            </a:r>
          </a:p>
          <a:p>
            <a:pPr marL="0" indent="0" eaLnBrk="1" hangingPunct="1">
              <a:spcBef>
                <a:spcPct val="0"/>
              </a:spcBef>
              <a:buFont typeface="Arial" pitchFamily="34" charset="0"/>
              <a:buNone/>
              <a:defRPr/>
            </a:pPr>
            <a:endParaRPr lang="en-ZA" altLang="en-US" sz="1800" b="1" dirty="0">
              <a:solidFill>
                <a:srgbClr val="000000"/>
              </a:solidFill>
              <a:ea typeface="ＭＳ Ｐゴシック" pitchFamily="34" charset="-128"/>
            </a:endParaRPr>
          </a:p>
          <a:p>
            <a:pPr eaLnBrk="1" hangingPunct="1">
              <a:spcBef>
                <a:spcPct val="0"/>
              </a:spcBef>
              <a:buFont typeface="Wingdings" pitchFamily="2" charset="2"/>
              <a:buChar char="q"/>
              <a:defRPr/>
            </a:pPr>
            <a:r>
              <a:rPr lang="en-ZA" altLang="en-US" sz="1800" b="1" dirty="0">
                <a:ea typeface="ＭＳ Ｐゴシック" pitchFamily="34" charset="-128"/>
              </a:rPr>
              <a:t>PERFORMANCE TREND PER QUARTER: 2017/18 and 2018/19</a:t>
            </a:r>
          </a:p>
          <a:p>
            <a:pPr eaLnBrk="1" hangingPunct="1">
              <a:spcBef>
                <a:spcPct val="0"/>
              </a:spcBef>
              <a:buFont typeface="Wingdings" pitchFamily="2" charset="2"/>
              <a:buChar char="q"/>
              <a:defRPr/>
            </a:pPr>
            <a:endParaRPr lang="en-ZA" altLang="en-US" sz="1800" b="1" dirty="0">
              <a:ea typeface="ＭＳ Ｐゴシック" pitchFamily="34" charset="-128"/>
            </a:endParaRPr>
          </a:p>
          <a:p>
            <a:pPr eaLnBrk="1" hangingPunct="1">
              <a:spcBef>
                <a:spcPct val="0"/>
              </a:spcBef>
              <a:buFont typeface="Wingdings" pitchFamily="2" charset="2"/>
              <a:buChar char="q"/>
              <a:defRPr/>
            </a:pPr>
            <a:r>
              <a:rPr lang="en-US" sz="1800" b="1" dirty="0">
                <a:solidFill>
                  <a:prstClr val="black"/>
                </a:solidFill>
              </a:rPr>
              <a:t>INSPECTIONS AND ENFORCEMENT SERVICES (IES) &amp; PUBLIC EMPLOYMENT SERVICES (PES) PERFORMANCE PER PROVINCE QUARTER 3, 4 AND ANNUAL REPORT</a:t>
            </a:r>
          </a:p>
          <a:p>
            <a:pPr marL="0" indent="0" eaLnBrk="1" hangingPunct="1">
              <a:spcBef>
                <a:spcPct val="0"/>
              </a:spcBef>
              <a:buFont typeface="Arial" pitchFamily="34" charset="0"/>
              <a:buNone/>
              <a:defRPr/>
            </a:pPr>
            <a:endParaRPr lang="en-US" sz="1800" b="1" dirty="0">
              <a:solidFill>
                <a:prstClr val="black"/>
              </a:solidFill>
            </a:endParaRPr>
          </a:p>
          <a:p>
            <a:pPr eaLnBrk="1" hangingPunct="1">
              <a:spcBef>
                <a:spcPct val="0"/>
              </a:spcBef>
              <a:buFont typeface="Wingdings" pitchFamily="2" charset="2"/>
              <a:buChar char="q"/>
              <a:defRPr/>
            </a:pPr>
            <a:r>
              <a:rPr lang="en-ZA" altLang="en-US" sz="1800" b="1" dirty="0">
                <a:ea typeface="ＭＳ Ｐゴシック" pitchFamily="34" charset="-128"/>
              </a:rPr>
              <a:t>ANNUAL REPORT AND MAJOR PERFORMANCE CHALLENGES ENCOUNTERED DURING </a:t>
            </a:r>
            <a:r>
              <a:rPr lang="en-US" sz="1800" b="1" u="sng" dirty="0">
                <a:solidFill>
                  <a:srgbClr val="FF0000"/>
                </a:solidFill>
                <a:ea typeface="ＭＳ Ｐゴシック" pitchFamily="-80" charset="-128"/>
              </a:rPr>
              <a:t>2018/19</a:t>
            </a:r>
          </a:p>
          <a:p>
            <a:pPr marL="0" indent="0" eaLnBrk="1" hangingPunct="1">
              <a:spcBef>
                <a:spcPct val="0"/>
              </a:spcBef>
              <a:buNone/>
              <a:defRPr/>
            </a:pPr>
            <a:endParaRPr lang="en-US" sz="1800" b="1" u="sng" dirty="0">
              <a:solidFill>
                <a:srgbClr val="FF0000"/>
              </a:solidFill>
              <a:ea typeface="ＭＳ Ｐゴシック" pitchFamily="-80" charset="-128"/>
            </a:endParaRPr>
          </a:p>
          <a:p>
            <a:pPr eaLnBrk="1" hangingPunct="1">
              <a:spcBef>
                <a:spcPct val="0"/>
              </a:spcBef>
              <a:buFont typeface="Wingdings" pitchFamily="2" charset="2"/>
              <a:buChar char="q"/>
              <a:defRPr/>
            </a:pPr>
            <a:r>
              <a:rPr lang="en-US" sz="1800" b="1" dirty="0">
                <a:ea typeface="ＭＳ Ｐゴシック" pitchFamily="-80" charset="-128"/>
              </a:rPr>
              <a:t>2018/2019  EXPENDITURE VS PERFORMANCE</a:t>
            </a:r>
          </a:p>
          <a:p>
            <a:pPr marL="0" indent="0" eaLnBrk="1" hangingPunct="1">
              <a:spcBef>
                <a:spcPct val="0"/>
              </a:spcBef>
              <a:buFont typeface="Arial" pitchFamily="34" charset="0"/>
              <a:buNone/>
              <a:defRPr/>
            </a:pPr>
            <a:endParaRPr lang="en-US" sz="1800" b="1" u="sng" dirty="0">
              <a:solidFill>
                <a:srgbClr val="FF0000"/>
              </a:solidFill>
              <a:ea typeface="ＭＳ Ｐゴシック" pitchFamily="-80" charset="-128"/>
            </a:endParaRPr>
          </a:p>
          <a:p>
            <a:pPr eaLnBrk="1" hangingPunct="1">
              <a:spcBef>
                <a:spcPct val="0"/>
              </a:spcBef>
              <a:buFont typeface="Wingdings" pitchFamily="2" charset="2"/>
              <a:buChar char="q"/>
              <a:defRPr/>
            </a:pPr>
            <a:r>
              <a:rPr lang="en-US" sz="1800" b="1" dirty="0">
                <a:solidFill>
                  <a:prstClr val="black"/>
                </a:solidFill>
                <a:ea typeface="+mn-ea"/>
                <a:cs typeface="Calibri" pitchFamily="34" charset="0"/>
              </a:rPr>
              <a:t>CONCLUSION</a:t>
            </a:r>
          </a:p>
          <a:p>
            <a:pPr eaLnBrk="1" hangingPunct="1">
              <a:spcBef>
                <a:spcPct val="0"/>
              </a:spcBef>
              <a:buFont typeface="Wingdings" pitchFamily="2" charset="2"/>
              <a:buChar char="q"/>
              <a:defRPr/>
            </a:pPr>
            <a:endParaRPr lang="en-US" sz="1600" b="1" dirty="0">
              <a:solidFill>
                <a:prstClr val="black"/>
              </a:solidFill>
              <a:ea typeface="+mn-ea"/>
              <a:cs typeface="Calibri" pitchFamily="34" charset="0"/>
            </a:endParaRPr>
          </a:p>
          <a:p>
            <a:pPr marL="0" indent="0" eaLnBrk="1" hangingPunct="1">
              <a:spcBef>
                <a:spcPct val="0"/>
              </a:spcBef>
              <a:buFont typeface="Arial" charset="0"/>
              <a:buNone/>
              <a:defRPr/>
            </a:pPr>
            <a:endParaRPr lang="en-US" sz="1600" b="1" dirty="0">
              <a:solidFill>
                <a:prstClr val="black"/>
              </a:solidFill>
              <a:latin typeface="Maiandra GD" pitchFamily="34" charset="0"/>
              <a:ea typeface="+mn-ea"/>
              <a:cs typeface="+mn-cs"/>
            </a:endParaRPr>
          </a:p>
        </p:txBody>
      </p:sp>
      <p:sp>
        <p:nvSpPr>
          <p:cNvPr id="16389" name="Title 1"/>
          <p:cNvSpPr txBox="1">
            <a:spLocks/>
          </p:cNvSpPr>
          <p:nvPr/>
        </p:nvSpPr>
        <p:spPr bwMode="auto">
          <a:xfrm>
            <a:off x="5973763"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endParaRPr lang="en-US" altLang="en-US" sz="1000" dirty="0">
              <a:solidFill>
                <a:srgbClr val="FFFFFF"/>
              </a:solidFill>
              <a:latin typeface="Arial" pitchFamily="34" charset="0"/>
              <a:cs typeface="Arial" pitchFamily="34" charset="0"/>
            </a:endParaRPr>
          </a:p>
        </p:txBody>
      </p:sp>
      <p:sp>
        <p:nvSpPr>
          <p:cNvPr id="16390" name="Slide Number Placeholder 1"/>
          <p:cNvSpPr>
            <a:spLocks noGrp="1"/>
          </p:cNvSpPr>
          <p:nvPr>
            <p:ph type="sldNum" sz="quarter" idx="12"/>
          </p:nvPr>
        </p:nvSpPr>
        <p:spPr bwMode="auto">
          <a:xfrm>
            <a:off x="6677024" y="6342063"/>
            <a:ext cx="2466975" cy="5159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BA8AA3E9-385C-4AEB-B349-8A9626E30B0E}" type="slidenum">
              <a:rPr lang="en-US" altLang="en-US" sz="1200" smtClean="0">
                <a:solidFill>
                  <a:schemeClr val="bg1"/>
                </a:solidFill>
              </a:rPr>
              <a:pPr/>
              <a:t>2</a:t>
            </a:fld>
            <a:endParaRPr lang="en-US" altLang="en-US" sz="12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xfrm>
            <a:off x="6443662" y="6604000"/>
            <a:ext cx="2700338" cy="25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E13838-72EA-4F84-B09B-5CA573217EBB}"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chemeClr val="bg1"/>
              </a:solidFill>
              <a:effectLst/>
              <a:uLnTx/>
              <a:uFillTx/>
              <a:latin typeface="Calibri" pitchFamily="34" charset="0"/>
              <a:ea typeface="ＭＳ Ｐゴシック" pitchFamily="34" charset="-128"/>
              <a:cs typeface="+mn-cs"/>
            </a:endParaRPr>
          </a:p>
        </p:txBody>
      </p:sp>
      <p:sp>
        <p:nvSpPr>
          <p:cNvPr id="5" name="Rectangle 1"/>
          <p:cNvSpPr>
            <a:spLocks noGrp="1" noChangeArrowheads="1"/>
          </p:cNvSpPr>
          <p:nvPr>
            <p:ph type="title"/>
          </p:nvPr>
        </p:nvSpPr>
        <p:spPr>
          <a:xfrm>
            <a:off x="420688" y="-239713"/>
            <a:ext cx="8229600" cy="1322388"/>
          </a:xfrm>
        </p:spPr>
        <p:txBody>
          <a:bodyPr>
            <a:spAutoFit/>
          </a:bodyPr>
          <a:lstStyle/>
          <a:p>
            <a:pPr>
              <a:defRPr/>
            </a:pPr>
            <a:r>
              <a:rPr lang="en-US" sz="2000" b="1" dirty="0">
                <a:solidFill>
                  <a:srgbClr val="FF0000"/>
                </a:solidFill>
              </a:rPr>
              <a:t/>
            </a:r>
            <a:br>
              <a:rPr lang="en-US" sz="2000" b="1" dirty="0">
                <a:solidFill>
                  <a:srgbClr val="FF0000"/>
                </a:solidFill>
              </a:rPr>
            </a:br>
            <a:r>
              <a:rPr lang="en-US" sz="2000" b="1" dirty="0">
                <a:solidFill>
                  <a:srgbClr val="FF0000"/>
                </a:solidFill>
              </a:rPr>
              <a:t/>
            </a:r>
            <a:br>
              <a:rPr lang="en-US" sz="2000" b="1" dirty="0">
                <a:solidFill>
                  <a:srgbClr val="FF0000"/>
                </a:solidFill>
              </a:rPr>
            </a:br>
            <a:r>
              <a:rPr lang="en-US" sz="2000" b="1" dirty="0">
                <a:solidFill>
                  <a:srgbClr val="FF0000"/>
                </a:solidFill>
              </a:rPr>
              <a:t>QUARTER 3 &amp; 4</a:t>
            </a:r>
            <a:r>
              <a:rPr lang="en-US" sz="2000" b="1" dirty="0">
                <a:solidFill>
                  <a:prstClr val="black"/>
                </a:solidFill>
              </a:rPr>
              <a:t/>
            </a:r>
            <a:br>
              <a:rPr lang="en-US" sz="2000" b="1" dirty="0">
                <a:solidFill>
                  <a:prstClr val="black"/>
                </a:solidFill>
              </a:rPr>
            </a:br>
            <a:r>
              <a:rPr lang="en-US" sz="2000" b="1" dirty="0">
                <a:solidFill>
                  <a:prstClr val="black"/>
                </a:solidFill>
              </a:rPr>
              <a:t>INSPECTIONS AND ENFORCEMENT SERVICES PERFORMANCE PER PROVINCE</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2761323066"/>
              </p:ext>
            </p:extLst>
          </p:nvPr>
        </p:nvGraphicFramePr>
        <p:xfrm>
          <a:off x="203200" y="1236664"/>
          <a:ext cx="8707120" cy="5367337"/>
        </p:xfrm>
        <a:graphic>
          <a:graphicData uri="http://schemas.openxmlformats.org/drawingml/2006/table">
            <a:tbl>
              <a:tblPr/>
              <a:tblGrid>
                <a:gridCol w="1210932">
                  <a:extLst>
                    <a:ext uri="{9D8B030D-6E8A-4147-A177-3AD203B41FA5}">
                      <a16:colId xmlns:a16="http://schemas.microsoft.com/office/drawing/2014/main" xmlns="" val="20000"/>
                    </a:ext>
                  </a:extLst>
                </a:gridCol>
                <a:gridCol w="727275">
                  <a:extLst>
                    <a:ext uri="{9D8B030D-6E8A-4147-A177-3AD203B41FA5}">
                      <a16:colId xmlns:a16="http://schemas.microsoft.com/office/drawing/2014/main" xmlns="" val="20001"/>
                    </a:ext>
                  </a:extLst>
                </a:gridCol>
                <a:gridCol w="817318">
                  <a:extLst>
                    <a:ext uri="{9D8B030D-6E8A-4147-A177-3AD203B41FA5}">
                      <a16:colId xmlns:a16="http://schemas.microsoft.com/office/drawing/2014/main" xmlns="" val="20002"/>
                    </a:ext>
                  </a:extLst>
                </a:gridCol>
                <a:gridCol w="928142">
                  <a:extLst>
                    <a:ext uri="{9D8B030D-6E8A-4147-A177-3AD203B41FA5}">
                      <a16:colId xmlns:a16="http://schemas.microsoft.com/office/drawing/2014/main" xmlns="" val="20003"/>
                    </a:ext>
                  </a:extLst>
                </a:gridCol>
                <a:gridCol w="1018185">
                  <a:extLst>
                    <a:ext uri="{9D8B030D-6E8A-4147-A177-3AD203B41FA5}">
                      <a16:colId xmlns:a16="http://schemas.microsoft.com/office/drawing/2014/main" xmlns="" val="20004"/>
                    </a:ext>
                  </a:extLst>
                </a:gridCol>
                <a:gridCol w="879593">
                  <a:extLst>
                    <a:ext uri="{9D8B030D-6E8A-4147-A177-3AD203B41FA5}">
                      <a16:colId xmlns:a16="http://schemas.microsoft.com/office/drawing/2014/main" xmlns="" val="20005"/>
                    </a:ext>
                  </a:extLst>
                </a:gridCol>
                <a:gridCol w="938594">
                  <a:extLst>
                    <a:ext uri="{9D8B030D-6E8A-4147-A177-3AD203B41FA5}">
                      <a16:colId xmlns:a16="http://schemas.microsoft.com/office/drawing/2014/main" xmlns="" val="20006"/>
                    </a:ext>
                  </a:extLst>
                </a:gridCol>
                <a:gridCol w="1018185">
                  <a:extLst>
                    <a:ext uri="{9D8B030D-6E8A-4147-A177-3AD203B41FA5}">
                      <a16:colId xmlns:a16="http://schemas.microsoft.com/office/drawing/2014/main" xmlns="" val="20007"/>
                    </a:ext>
                  </a:extLst>
                </a:gridCol>
                <a:gridCol w="1168896">
                  <a:extLst>
                    <a:ext uri="{9D8B030D-6E8A-4147-A177-3AD203B41FA5}">
                      <a16:colId xmlns:a16="http://schemas.microsoft.com/office/drawing/2014/main" xmlns="" val="20008"/>
                    </a:ext>
                  </a:extLst>
                </a:gridCol>
              </a:tblGrid>
              <a:tr h="347407">
                <a:tc rowSpan="2">
                  <a:txBody>
                    <a:bodyPr/>
                    <a:lstStyle/>
                    <a:p>
                      <a:pPr algn="ctr" rtl="0" fontAlgn="b"/>
                      <a:r>
                        <a:rPr lang="en-ZA" sz="1400" b="1" i="0" u="none" strike="noStrike" dirty="0">
                          <a:solidFill>
                            <a:srgbClr val="000000"/>
                          </a:solidFill>
                          <a:effectLst/>
                          <a:latin typeface="+mn-lt"/>
                        </a:rPr>
                        <a:t>PROVINCE</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a:t>IES </a:t>
                      </a:r>
                      <a:r>
                        <a:rPr lang="en-US" sz="1600" b="1" dirty="0">
                          <a:solidFill>
                            <a:srgbClr val="FF0000"/>
                          </a:solidFill>
                        </a:rPr>
                        <a:t>Q3</a:t>
                      </a:r>
                      <a:endParaRPr lang="en-ZA" sz="1600" b="1" dirty="0"/>
                    </a:p>
                  </a:txBody>
                  <a:tcPr marL="8621" marR="8621" marT="8618"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a:solidFill>
                            <a:srgbClr val="000000"/>
                          </a:solidFill>
                          <a:effectLst/>
                          <a:latin typeface="+mn-lt"/>
                        </a:rPr>
                        <a:t>IES </a:t>
                      </a:r>
                      <a:r>
                        <a:rPr kumimoji="0" lang="en-US" sz="1600" b="1" i="0" u="none" strike="noStrike" kern="1200" cap="none" spc="0" normalizeH="0" baseline="0" noProof="0" dirty="0">
                          <a:ln>
                            <a:noFill/>
                          </a:ln>
                          <a:solidFill>
                            <a:srgbClr val="FF0000"/>
                          </a:solidFill>
                          <a:effectLst/>
                          <a:uLnTx/>
                          <a:uFillTx/>
                          <a:latin typeface="+mn-lt"/>
                          <a:ea typeface="+mn-ea"/>
                          <a:cs typeface="+mn-cs"/>
                        </a:rPr>
                        <a:t>Q4</a:t>
                      </a:r>
                      <a:endParaRPr lang="en-ZA" sz="1600" b="1" i="0" u="none" strike="noStrike" dirty="0">
                        <a:solidFill>
                          <a:srgbClr val="000000"/>
                        </a:solidFill>
                        <a:effectLst/>
                        <a:latin typeface="+mn-lt"/>
                      </a:endParaRPr>
                    </a:p>
                  </a:txBody>
                  <a:tcPr marL="8621" marR="8621" marT="8618" marB="0" anchor="b">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34872">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7030A0"/>
                          </a:solidFill>
                          <a:effectLst/>
                          <a:latin typeface="+mn-lt"/>
                        </a:rPr>
                        <a:t>Overall Performance</a:t>
                      </a:r>
                    </a:p>
                  </a:txBody>
                  <a:tcPr marL="8621" marR="8621" marT="8618"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1" marR="8621" marT="8618"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1" marR="8621" marT="8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18"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7030A0"/>
                          </a:solidFill>
                          <a:effectLst/>
                          <a:uLnTx/>
                          <a:uFillTx/>
                          <a:latin typeface="+mn-lt"/>
                          <a:ea typeface="+mn-ea"/>
                          <a:cs typeface="+mn-cs"/>
                        </a:rPr>
                        <a:t>Overall Performance</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28017">
                <a:tc>
                  <a:txBody>
                    <a:bodyPr/>
                    <a:lstStyle/>
                    <a:p>
                      <a:pPr algn="l" rtl="0" fontAlgn="b"/>
                      <a:r>
                        <a:rPr lang="en-ZA" sz="1400" b="0" i="0" u="none" strike="noStrike" dirty="0">
                          <a:solidFill>
                            <a:srgbClr val="000000"/>
                          </a:solidFill>
                          <a:effectLst/>
                          <a:latin typeface="+mn-lt"/>
                        </a:rPr>
                        <a:t>Eastern</a:t>
                      </a:r>
                      <a:r>
                        <a:rPr lang="en-ZA" sz="1400" b="0" i="0" u="none" strike="noStrike" baseline="0" dirty="0">
                          <a:solidFill>
                            <a:srgbClr val="000000"/>
                          </a:solidFill>
                          <a:effectLst/>
                          <a:latin typeface="+mn-lt"/>
                        </a:rPr>
                        <a:t> Cape</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B050"/>
                          </a:solidFill>
                          <a:effectLst/>
                          <a:latin typeface="+mn-lt"/>
                        </a:rPr>
                        <a:t>100%</a:t>
                      </a:r>
                    </a:p>
                  </a:txBody>
                  <a:tcPr marL="9253" marR="83280" marT="9251"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B050"/>
                          </a:solidFill>
                          <a:effectLst/>
                          <a:latin typeface="+mn-lt"/>
                        </a:rPr>
                        <a:t>4</a:t>
                      </a: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0</a:t>
                      </a: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823B"/>
                          </a:solidFill>
                          <a:effectLst/>
                          <a:latin typeface="+mn-lt"/>
                        </a:rPr>
                        <a:t>100%</a:t>
                      </a: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8342">
                <a:tc>
                  <a:txBody>
                    <a:bodyPr/>
                    <a:lstStyle/>
                    <a:p>
                      <a:pPr algn="l" rtl="0" fontAlgn="b"/>
                      <a:r>
                        <a:rPr lang="en-US" sz="1400" b="0" i="0" u="none" strike="noStrike" dirty="0">
                          <a:solidFill>
                            <a:srgbClr val="000000"/>
                          </a:solidFill>
                          <a:effectLst/>
                          <a:latin typeface="+mn-lt"/>
                        </a:rPr>
                        <a:t>Free</a:t>
                      </a:r>
                      <a:r>
                        <a:rPr lang="en-US" sz="1400" b="0" i="0" u="none" strike="noStrike" baseline="0" dirty="0">
                          <a:solidFill>
                            <a:srgbClr val="000000"/>
                          </a:solidFill>
                          <a:effectLst/>
                          <a:latin typeface="+mn-lt"/>
                        </a:rPr>
                        <a:t> State</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B050"/>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B050"/>
                          </a:solidFill>
                          <a:effectLst/>
                          <a:latin typeface="+mn-lt"/>
                        </a:rPr>
                        <a:t>4</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0</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34872">
                <a:tc>
                  <a:txBody>
                    <a:bodyPr/>
                    <a:lstStyle/>
                    <a:p>
                      <a:pPr algn="l" rtl="0" fontAlgn="b"/>
                      <a:endParaRPr lang="en-ZA" sz="1400" b="0" i="0" u="none" strike="noStrike" dirty="0">
                        <a:solidFill>
                          <a:srgbClr val="000000"/>
                        </a:solidFill>
                        <a:effectLst/>
                        <a:latin typeface="+mn-lt"/>
                      </a:endParaRPr>
                    </a:p>
                    <a:p>
                      <a:pPr algn="l" rtl="0" fontAlgn="b"/>
                      <a:r>
                        <a:rPr lang="en-ZA" sz="1400" b="0" i="0" u="none" strike="noStrike" dirty="0">
                          <a:solidFill>
                            <a:srgbClr val="000000"/>
                          </a:solidFill>
                          <a:effectLst/>
                          <a:latin typeface="+mn-lt"/>
                        </a:rPr>
                        <a:t>Gauteng</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B050"/>
                          </a:solidFill>
                          <a:effectLst/>
                          <a:latin typeface="+mn-lt"/>
                        </a:rPr>
                        <a:t>3</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1</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34872">
                <a:tc>
                  <a:txBody>
                    <a:bodyPr/>
                    <a:lstStyle/>
                    <a:p>
                      <a:pPr algn="l" rtl="0" fontAlgn="b"/>
                      <a:endParaRPr lang="en-US" sz="1400" b="0" i="0" u="none" strike="noStrike" dirty="0">
                        <a:solidFill>
                          <a:srgbClr val="000000"/>
                        </a:solidFill>
                        <a:effectLst/>
                        <a:latin typeface="+mn-lt"/>
                      </a:endParaRPr>
                    </a:p>
                    <a:p>
                      <a:pPr algn="l" rtl="0" fontAlgn="b"/>
                      <a:r>
                        <a:rPr lang="en-US" sz="1400" b="0" i="0" u="none" strike="noStrike" dirty="0">
                          <a:solidFill>
                            <a:srgbClr val="000000"/>
                          </a:solidFill>
                          <a:effectLst/>
                          <a:latin typeface="+mn-lt"/>
                        </a:rPr>
                        <a:t>KwaZulu-Natal</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B050"/>
                          </a:solidFill>
                          <a:effectLst/>
                          <a:latin typeface="+mn-lt"/>
                        </a:rPr>
                        <a:t>2</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2</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50%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34872">
                <a:tc>
                  <a:txBody>
                    <a:bodyPr/>
                    <a:lstStyle/>
                    <a:p>
                      <a:pPr algn="l" rtl="0" fontAlgn="b"/>
                      <a:endParaRPr lang="en-ZA" sz="1400" b="0" i="0" u="none" strike="noStrike" dirty="0">
                        <a:solidFill>
                          <a:srgbClr val="000000"/>
                        </a:solidFill>
                        <a:effectLst/>
                        <a:latin typeface="+mn-lt"/>
                      </a:endParaRPr>
                    </a:p>
                    <a:p>
                      <a:pPr algn="l" rtl="0" fontAlgn="b"/>
                      <a:r>
                        <a:rPr lang="en-ZA" sz="1400" b="0" i="0" u="none" strike="noStrike" dirty="0">
                          <a:solidFill>
                            <a:srgbClr val="000000"/>
                          </a:solidFill>
                          <a:effectLst/>
                          <a:latin typeface="+mn-lt"/>
                        </a:rPr>
                        <a:t>Limpopo</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B050"/>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B050"/>
                          </a:solidFill>
                          <a:effectLst/>
                          <a:latin typeface="+mn-lt"/>
                        </a:rPr>
                        <a:t>3</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1</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29945">
                <a:tc>
                  <a:txBody>
                    <a:bodyPr/>
                    <a:lstStyle/>
                    <a:p>
                      <a:pPr algn="l" rtl="0" fontAlgn="b"/>
                      <a:r>
                        <a:rPr lang="en-ZA" sz="1400" b="0" i="0" u="none" strike="noStrike" dirty="0">
                          <a:solidFill>
                            <a:srgbClr val="FF0000"/>
                          </a:solidFill>
                          <a:effectLst/>
                          <a:latin typeface="+mn-lt"/>
                        </a:rPr>
                        <a:t>*</a:t>
                      </a:r>
                      <a:r>
                        <a:rPr lang="en-ZA" sz="1400" b="0" i="0" u="none" strike="noStrike" dirty="0">
                          <a:solidFill>
                            <a:srgbClr val="000000"/>
                          </a:solidFill>
                          <a:effectLst/>
                          <a:latin typeface="+mn-lt"/>
                        </a:rPr>
                        <a:t>Mpumalanga</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0000"/>
                          </a:solidFill>
                          <a:effectLst/>
                          <a:latin typeface="+mn-lt"/>
                        </a:rPr>
                        <a:t>4</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B050"/>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0000"/>
                          </a:solidFill>
                          <a:effectLst/>
                          <a:latin typeface="+mn-lt"/>
                        </a:rPr>
                        <a:t>4</a:t>
                      </a: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B050"/>
                          </a:solidFill>
                          <a:effectLst/>
                          <a:latin typeface="+mn-lt"/>
                        </a:rPr>
                        <a:t>3</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1</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42073">
                <a:tc>
                  <a:txBody>
                    <a:bodyPr/>
                    <a:lstStyle/>
                    <a:p>
                      <a:pPr algn="l" rtl="0" fontAlgn="b"/>
                      <a:r>
                        <a:rPr lang="en-US" sz="1400" b="0" i="0" u="none" strike="noStrike" dirty="0">
                          <a:solidFill>
                            <a:srgbClr val="000000"/>
                          </a:solidFill>
                          <a:effectLst/>
                          <a:latin typeface="+mn-lt"/>
                        </a:rPr>
                        <a:t>Northern Cape</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3</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25%</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a:solidFill>
                            <a:srgbClr val="00B050"/>
                          </a:solidFill>
                          <a:effectLst/>
                          <a:latin typeface="+mn-lt"/>
                        </a:rPr>
                        <a:t>2</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2</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50%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34872">
                <a:tc>
                  <a:txBody>
                    <a:bodyPr/>
                    <a:lstStyle/>
                    <a:p>
                      <a:pPr algn="l" rtl="0" fontAlgn="b"/>
                      <a:endParaRPr lang="en-US" sz="1400" b="0" i="0" u="none" strike="noStrike" dirty="0">
                        <a:solidFill>
                          <a:srgbClr val="000000"/>
                        </a:solidFill>
                        <a:effectLst/>
                        <a:latin typeface="+mn-lt"/>
                      </a:endParaRPr>
                    </a:p>
                    <a:p>
                      <a:pPr algn="l" rtl="0" fontAlgn="b"/>
                      <a:r>
                        <a:rPr lang="en-US" sz="1400" b="0" i="0" u="none" strike="noStrike" dirty="0">
                          <a:solidFill>
                            <a:srgbClr val="000000"/>
                          </a:solidFill>
                          <a:effectLst/>
                          <a:latin typeface="+mn-lt"/>
                        </a:rPr>
                        <a:t>North West</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B050"/>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B050"/>
                          </a:solidFill>
                          <a:effectLst/>
                          <a:latin typeface="+mn-lt"/>
                        </a:rPr>
                        <a:t>3</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1</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587193">
                <a:tc>
                  <a:txBody>
                    <a:bodyPr/>
                    <a:lstStyle/>
                    <a:p>
                      <a:pPr algn="l" rtl="0" fontAlgn="b"/>
                      <a:r>
                        <a:rPr lang="en-US" sz="1400" b="0" i="0" u="none" strike="noStrike" dirty="0">
                          <a:solidFill>
                            <a:srgbClr val="000000"/>
                          </a:solidFill>
                          <a:effectLst/>
                          <a:latin typeface="+mn-lt"/>
                        </a:rPr>
                        <a:t>Western Cape</a:t>
                      </a:r>
                    </a:p>
                  </a:txBody>
                  <a:tcPr marL="8621" marR="8621" marT="8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B050"/>
                          </a:solidFill>
                          <a:effectLst/>
                          <a:latin typeface="+mn-lt"/>
                        </a:rPr>
                        <a:t>100%</a:t>
                      </a:r>
                    </a:p>
                  </a:txBody>
                  <a:tcPr marL="8620" marR="77585" marT="861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a:solidFill>
                            <a:srgbClr val="00B050"/>
                          </a:solidFill>
                          <a:effectLst/>
                          <a:latin typeface="+mn-lt"/>
                        </a:rPr>
                        <a:t>4</a:t>
                      </a: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a:solidFill>
                            <a:srgbClr val="FF0000"/>
                          </a:solidFill>
                          <a:effectLst/>
                          <a:latin typeface="+mn-lt"/>
                        </a:rPr>
                        <a:t>0</a:t>
                      </a: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a:solidFill>
                            <a:srgbClr val="00823B"/>
                          </a:solidFill>
                          <a:effectLst/>
                          <a:latin typeface="+mn-lt"/>
                        </a:rPr>
                        <a:t>100%</a:t>
                      </a: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91034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2" y="6543040"/>
            <a:ext cx="2700338" cy="31496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chemeClr val="bg1"/>
                </a:solidFill>
              </a:rPr>
              <a:pPr/>
              <a:t>21</a:t>
            </a:fld>
            <a:endParaRPr lang="en-US" altLang="en-US" sz="1200" dirty="0">
              <a:solidFill>
                <a:schemeClr val="bg1"/>
              </a:solidFill>
            </a:endParaRPr>
          </a:p>
        </p:txBody>
      </p:sp>
      <p:sp>
        <p:nvSpPr>
          <p:cNvPr id="5" name="Rectangle 1"/>
          <p:cNvSpPr>
            <a:spLocks noGrp="1" noChangeArrowheads="1"/>
          </p:cNvSpPr>
          <p:nvPr>
            <p:ph type="title"/>
          </p:nvPr>
        </p:nvSpPr>
        <p:spPr>
          <a:xfrm>
            <a:off x="695325" y="-183289"/>
            <a:ext cx="8229600" cy="1323976"/>
          </a:xfrm>
        </p:spPr>
        <p:txBody>
          <a:bodyPr>
            <a:spAutoFit/>
          </a:bodyPr>
          <a:lstStyle/>
          <a:p>
            <a:pPr>
              <a:defRPr/>
            </a:pPr>
            <a:r>
              <a:rPr lang="en-US" sz="2000" b="1" dirty="0">
                <a:solidFill>
                  <a:srgbClr val="FF0000"/>
                </a:solidFill>
              </a:rPr>
              <a:t/>
            </a:r>
            <a:br>
              <a:rPr lang="en-US" sz="2000" b="1" dirty="0">
                <a:solidFill>
                  <a:srgbClr val="FF0000"/>
                </a:solidFill>
              </a:rPr>
            </a:br>
            <a:r>
              <a:rPr lang="en-US" sz="2000" b="1" dirty="0">
                <a:solidFill>
                  <a:srgbClr val="FF0000"/>
                </a:solidFill>
              </a:rPr>
              <a:t/>
            </a:r>
            <a:br>
              <a:rPr lang="en-US" sz="2000" b="1" dirty="0">
                <a:solidFill>
                  <a:srgbClr val="FF0000"/>
                </a:solidFill>
              </a:rPr>
            </a:br>
            <a:r>
              <a:rPr lang="en-US" sz="2000" b="1" dirty="0">
                <a:solidFill>
                  <a:srgbClr val="FF0000"/>
                </a:solidFill>
              </a:rPr>
              <a:t>QUARTER 3 &amp; 4</a:t>
            </a:r>
            <a:r>
              <a:rPr lang="en-US" sz="2000" b="1" dirty="0">
                <a:solidFill>
                  <a:prstClr val="black"/>
                </a:solidFill>
              </a:rPr>
              <a:t/>
            </a:r>
            <a:br>
              <a:rPr lang="en-US" sz="2000" b="1" dirty="0">
                <a:solidFill>
                  <a:prstClr val="black"/>
                </a:solidFill>
              </a:rPr>
            </a:br>
            <a:r>
              <a:rPr lang="en-US" sz="2000" b="1" dirty="0">
                <a:solidFill>
                  <a:prstClr val="black"/>
                </a:solidFill>
              </a:rPr>
              <a:t>PUBLIC EMPLOYMENT SERVICES PERFORMANCE PER PROVINCE</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1648914902"/>
              </p:ext>
            </p:extLst>
          </p:nvPr>
        </p:nvGraphicFramePr>
        <p:xfrm>
          <a:off x="182881" y="1360488"/>
          <a:ext cx="8742044" cy="5253671"/>
        </p:xfrm>
        <a:graphic>
          <a:graphicData uri="http://schemas.openxmlformats.org/drawingml/2006/table">
            <a:tbl>
              <a:tblPr/>
              <a:tblGrid>
                <a:gridCol w="1250602">
                  <a:extLst>
                    <a:ext uri="{9D8B030D-6E8A-4147-A177-3AD203B41FA5}">
                      <a16:colId xmlns:a16="http://schemas.microsoft.com/office/drawing/2014/main" xmlns="" val="20000"/>
                    </a:ext>
                  </a:extLst>
                </a:gridCol>
                <a:gridCol w="736185">
                  <a:extLst>
                    <a:ext uri="{9D8B030D-6E8A-4147-A177-3AD203B41FA5}">
                      <a16:colId xmlns:a16="http://schemas.microsoft.com/office/drawing/2014/main" xmlns="" val="20001"/>
                    </a:ext>
                  </a:extLst>
                </a:gridCol>
                <a:gridCol w="736071">
                  <a:extLst>
                    <a:ext uri="{9D8B030D-6E8A-4147-A177-3AD203B41FA5}">
                      <a16:colId xmlns:a16="http://schemas.microsoft.com/office/drawing/2014/main" xmlns="" val="20002"/>
                    </a:ext>
                  </a:extLst>
                </a:gridCol>
                <a:gridCol w="939513">
                  <a:extLst>
                    <a:ext uri="{9D8B030D-6E8A-4147-A177-3AD203B41FA5}">
                      <a16:colId xmlns:a16="http://schemas.microsoft.com/office/drawing/2014/main" xmlns="" val="20003"/>
                    </a:ext>
                  </a:extLst>
                </a:gridCol>
                <a:gridCol w="1030658">
                  <a:extLst>
                    <a:ext uri="{9D8B030D-6E8A-4147-A177-3AD203B41FA5}">
                      <a16:colId xmlns:a16="http://schemas.microsoft.com/office/drawing/2014/main" xmlns="" val="20004"/>
                    </a:ext>
                  </a:extLst>
                </a:gridCol>
                <a:gridCol w="882633">
                  <a:extLst>
                    <a:ext uri="{9D8B030D-6E8A-4147-A177-3AD203B41FA5}">
                      <a16:colId xmlns:a16="http://schemas.microsoft.com/office/drawing/2014/main" xmlns="" val="20005"/>
                    </a:ext>
                  </a:extLst>
                </a:gridCol>
                <a:gridCol w="957829">
                  <a:extLst>
                    <a:ext uri="{9D8B030D-6E8A-4147-A177-3AD203B41FA5}">
                      <a16:colId xmlns:a16="http://schemas.microsoft.com/office/drawing/2014/main" xmlns="" val="20006"/>
                    </a:ext>
                  </a:extLst>
                </a:gridCol>
                <a:gridCol w="1030658">
                  <a:extLst>
                    <a:ext uri="{9D8B030D-6E8A-4147-A177-3AD203B41FA5}">
                      <a16:colId xmlns:a16="http://schemas.microsoft.com/office/drawing/2014/main" xmlns="" val="20007"/>
                    </a:ext>
                  </a:extLst>
                </a:gridCol>
                <a:gridCol w="1177895">
                  <a:extLst>
                    <a:ext uri="{9D8B030D-6E8A-4147-A177-3AD203B41FA5}">
                      <a16:colId xmlns:a16="http://schemas.microsoft.com/office/drawing/2014/main" xmlns="" val="20008"/>
                    </a:ext>
                  </a:extLst>
                </a:gridCol>
              </a:tblGrid>
              <a:tr h="393835">
                <a:tc rowSpan="2">
                  <a:txBody>
                    <a:bodyPr/>
                    <a:lstStyle/>
                    <a:p>
                      <a:pPr algn="ctr" rtl="0" fontAlgn="b"/>
                      <a:r>
                        <a:rPr lang="en-ZA" sz="1400" b="1" i="0" u="none" strike="noStrike" dirty="0">
                          <a:solidFill>
                            <a:srgbClr val="000000"/>
                          </a:solidFill>
                          <a:effectLst/>
                          <a:latin typeface="+mn-lt"/>
                        </a:rPr>
                        <a:t>PROVINCE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a:t>PES </a:t>
                      </a:r>
                      <a:r>
                        <a:rPr lang="en-US" sz="1600" b="1" dirty="0">
                          <a:solidFill>
                            <a:srgbClr val="FF0000"/>
                          </a:solidFill>
                        </a:rPr>
                        <a:t>Q3</a:t>
                      </a:r>
                      <a:endParaRPr lang="en-ZA" sz="1600" b="1" dirty="0">
                        <a:solidFill>
                          <a:srgbClr val="FF0000"/>
                        </a:solidFill>
                      </a:endParaRPr>
                    </a:p>
                  </a:txBody>
                  <a:tcPr marL="8620" marR="8620"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a:solidFill>
                            <a:srgbClr val="000000"/>
                          </a:solidFill>
                          <a:effectLst/>
                          <a:latin typeface="+mn-lt"/>
                        </a:rPr>
                        <a:t>PES </a:t>
                      </a:r>
                      <a:r>
                        <a:rPr lang="en-US" sz="1600" b="1" i="0" u="none" strike="noStrike" dirty="0">
                          <a:solidFill>
                            <a:srgbClr val="FF0000"/>
                          </a:solidFill>
                          <a:effectLst/>
                          <a:latin typeface="+mn-lt"/>
                        </a:rPr>
                        <a:t>Q4</a:t>
                      </a:r>
                      <a:endParaRPr lang="en-ZA" sz="1600" b="1" i="0" u="none" strike="noStrike" dirty="0">
                        <a:solidFill>
                          <a:srgbClr val="FF0000"/>
                        </a:solidFill>
                        <a:effectLst/>
                        <a:latin typeface="+mn-lt"/>
                      </a:endParaRPr>
                    </a:p>
                  </a:txBody>
                  <a:tcPr marL="8620" marR="8620" marT="8619" marB="0" anchor="b">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18433">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7030A0"/>
                          </a:solidFill>
                          <a:effectLst/>
                          <a:latin typeface="+mn-lt"/>
                        </a:rPr>
                        <a:t>Overall Performance</a:t>
                      </a:r>
                    </a:p>
                  </a:txBody>
                  <a:tcPr marL="8620" marR="8620"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14864">
                <a:tc>
                  <a:txBody>
                    <a:bodyPr/>
                    <a:lstStyle/>
                    <a:p>
                      <a:pPr algn="l" rtl="0" fontAlgn="b"/>
                      <a:r>
                        <a:rPr lang="en-ZA" sz="1400" b="0" i="0" u="none" strike="noStrike" dirty="0">
                          <a:solidFill>
                            <a:srgbClr val="000000"/>
                          </a:solidFill>
                          <a:effectLst/>
                          <a:latin typeface="+mn-lt"/>
                        </a:rPr>
                        <a:t>Eastern</a:t>
                      </a:r>
                      <a:r>
                        <a:rPr lang="en-ZA" sz="1400" b="0" i="0" u="none" strike="noStrike" baseline="0" dirty="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823B"/>
                          </a:solidFill>
                          <a:effectLst/>
                          <a:latin typeface="+mn-lt"/>
                        </a:rPr>
                        <a:t>100%</a:t>
                      </a:r>
                    </a:p>
                  </a:txBody>
                  <a:tcPr marL="9253" marR="83280" marT="9251"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823B"/>
                          </a:solidFill>
                          <a:effectLst/>
                          <a:latin typeface="+mn-lt"/>
                        </a:rPr>
                        <a:t>100%</a:t>
                      </a: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4256">
                <a:tc>
                  <a:txBody>
                    <a:bodyPr/>
                    <a:lstStyle/>
                    <a:p>
                      <a:pPr algn="l" rtl="0" fontAlgn="b"/>
                      <a:r>
                        <a:rPr lang="en-US" sz="1400" b="0" i="0" u="none" strike="noStrike" dirty="0">
                          <a:solidFill>
                            <a:srgbClr val="000000"/>
                          </a:solidFill>
                          <a:effectLst/>
                          <a:latin typeface="+mn-lt"/>
                        </a:rPr>
                        <a:t>Free</a:t>
                      </a:r>
                      <a:r>
                        <a:rPr lang="en-US" sz="1400" b="0" i="0" u="none" strike="noStrike" baseline="0" dirty="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8433">
                <a:tc>
                  <a:txBody>
                    <a:bodyPr/>
                    <a:lstStyle/>
                    <a:p>
                      <a:pPr algn="l" rtl="0" fontAlgn="b"/>
                      <a:endParaRPr lang="en-ZA" sz="1400" b="0" i="0" u="none" strike="noStrike" dirty="0">
                        <a:solidFill>
                          <a:srgbClr val="000000"/>
                        </a:solidFill>
                        <a:effectLst/>
                        <a:latin typeface="+mn-lt"/>
                      </a:endParaRPr>
                    </a:p>
                    <a:p>
                      <a:pPr algn="l" rtl="0" fontAlgn="b"/>
                      <a:r>
                        <a:rPr lang="en-ZA" sz="1400" b="0" i="0" u="none" strike="noStrike" dirty="0">
                          <a:solidFill>
                            <a:srgbClr val="000000"/>
                          </a:solidFill>
                          <a:effectLst/>
                          <a:latin typeface="+mn-lt"/>
                        </a:rPr>
                        <a:t>Gauteng</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18433">
                <a:tc>
                  <a:txBody>
                    <a:bodyPr/>
                    <a:lstStyle/>
                    <a:p>
                      <a:pPr algn="l" rtl="0" fontAlgn="b"/>
                      <a:endParaRPr lang="en-US" sz="1400" b="0" i="0" u="none" strike="noStrike" dirty="0">
                        <a:solidFill>
                          <a:srgbClr val="000000"/>
                        </a:solidFill>
                        <a:effectLst/>
                        <a:latin typeface="+mn-lt"/>
                      </a:endParaRPr>
                    </a:p>
                    <a:p>
                      <a:pPr algn="l" rtl="0" fontAlgn="b"/>
                      <a:r>
                        <a:rPr lang="en-US" sz="1400" b="0" i="0" u="none" strike="noStrike" dirty="0">
                          <a:solidFill>
                            <a:srgbClr val="000000"/>
                          </a:solidFill>
                          <a:effectLst/>
                          <a:latin typeface="+mn-lt"/>
                        </a:rPr>
                        <a:t>KwaZulu-Natal</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0</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18433">
                <a:tc>
                  <a:txBody>
                    <a:bodyPr/>
                    <a:lstStyle/>
                    <a:p>
                      <a:pPr algn="l" rtl="0" fontAlgn="b"/>
                      <a:endParaRPr lang="en-ZA" sz="1400" b="0" i="0" u="none" strike="noStrike" dirty="0">
                        <a:solidFill>
                          <a:srgbClr val="000000"/>
                        </a:solidFill>
                        <a:effectLst/>
                        <a:latin typeface="+mn-lt"/>
                      </a:endParaRPr>
                    </a:p>
                    <a:p>
                      <a:pPr algn="l" rtl="0" fontAlgn="b"/>
                      <a:r>
                        <a:rPr lang="en-ZA" sz="1400" b="0" i="0" u="none" strike="noStrike" dirty="0">
                          <a:solidFill>
                            <a:srgbClr val="000000"/>
                          </a:solidFill>
                          <a:effectLst/>
                          <a:latin typeface="+mn-lt"/>
                        </a:rPr>
                        <a:t>Limpopo</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84422">
                <a:tc>
                  <a:txBody>
                    <a:bodyPr/>
                    <a:lstStyle/>
                    <a:p>
                      <a:pPr algn="l" rtl="0" fontAlgn="b"/>
                      <a:r>
                        <a:rPr lang="en-ZA" sz="1400" b="0" i="0" u="none" strike="noStrike" dirty="0">
                          <a:solidFill>
                            <a:srgbClr val="000000"/>
                          </a:solidFill>
                          <a:effectLst/>
                          <a:latin typeface="+mn-lt"/>
                        </a:rPr>
                        <a:t>Mpumalanga</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823B"/>
                          </a:solidFill>
                          <a:effectLst/>
                          <a:latin typeface="+mn-lt"/>
                        </a:rPr>
                        <a:t>2</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50%</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2</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50%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28489">
                <a:tc>
                  <a:txBody>
                    <a:bodyPr/>
                    <a:lstStyle/>
                    <a:p>
                      <a:pPr algn="l" rtl="0" fontAlgn="b"/>
                      <a:r>
                        <a:rPr lang="en-US" sz="1400" b="0" i="0" u="none" strike="noStrike" dirty="0">
                          <a:solidFill>
                            <a:srgbClr val="000000"/>
                          </a:solidFill>
                          <a:effectLst/>
                          <a:latin typeface="+mn-lt"/>
                        </a:rPr>
                        <a:t>Northern Cape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18433">
                <a:tc>
                  <a:txBody>
                    <a:bodyPr/>
                    <a:lstStyle/>
                    <a:p>
                      <a:pPr algn="l" rtl="0" fontAlgn="b"/>
                      <a:endParaRPr lang="en-US" sz="1400" b="0" i="0" u="none" strike="noStrike" dirty="0">
                        <a:solidFill>
                          <a:srgbClr val="000000"/>
                        </a:solidFill>
                        <a:effectLst/>
                        <a:latin typeface="+mn-lt"/>
                      </a:endParaRPr>
                    </a:p>
                    <a:p>
                      <a:pPr algn="l" rtl="0" fontAlgn="b"/>
                      <a:r>
                        <a:rPr lang="en-US" sz="1400" b="0" i="0" u="none" strike="noStrike" dirty="0">
                          <a:solidFill>
                            <a:srgbClr val="000000"/>
                          </a:solidFill>
                          <a:effectLst/>
                          <a:latin typeface="+mn-lt"/>
                        </a:rPr>
                        <a:t>North West</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495640">
                <a:tc>
                  <a:txBody>
                    <a:bodyPr/>
                    <a:lstStyle/>
                    <a:p>
                      <a:pPr algn="l" rtl="0" fontAlgn="b"/>
                      <a:r>
                        <a:rPr lang="en-US" sz="1400" b="0" i="0" u="none" strike="noStrike" dirty="0">
                          <a:solidFill>
                            <a:srgbClr val="000000"/>
                          </a:solidFill>
                          <a:effectLst/>
                          <a:latin typeface="+mn-lt"/>
                        </a:rPr>
                        <a:t>Western Cape</a:t>
                      </a: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75%</a:t>
                      </a:r>
                    </a:p>
                  </a:txBody>
                  <a:tcPr marL="8620" marR="77585" marT="8619"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a:solidFill>
                            <a:srgbClr val="FF0000"/>
                          </a:solidFill>
                          <a:effectLst/>
                          <a:latin typeface="+mn-lt"/>
                        </a:rPr>
                        <a:t>75%</a:t>
                      </a: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59270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2" y="6532880"/>
            <a:ext cx="2700337" cy="3962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chemeClr val="bg1"/>
                </a:solidFill>
              </a:rPr>
              <a:pPr/>
              <a:t>22</a:t>
            </a:fld>
            <a:endParaRPr lang="en-US" altLang="en-US" sz="1200" dirty="0">
              <a:solidFill>
                <a:schemeClr val="bg1"/>
              </a:solidFill>
            </a:endParaRPr>
          </a:p>
        </p:txBody>
      </p:sp>
      <p:sp>
        <p:nvSpPr>
          <p:cNvPr id="5" name="Rectangle 1"/>
          <p:cNvSpPr>
            <a:spLocks noGrp="1" noChangeArrowheads="1"/>
          </p:cNvSpPr>
          <p:nvPr>
            <p:ph type="title"/>
          </p:nvPr>
        </p:nvSpPr>
        <p:spPr>
          <a:xfrm>
            <a:off x="590550" y="-270728"/>
            <a:ext cx="8229600" cy="1631216"/>
          </a:xfrm>
        </p:spPr>
        <p:txBody>
          <a:bodyPr>
            <a:spAutoFit/>
          </a:bodyPr>
          <a:lstStyle/>
          <a:p>
            <a:pPr>
              <a:defRPr/>
            </a:pPr>
            <a:r>
              <a:rPr lang="en-US" sz="2000" b="1" dirty="0">
                <a:solidFill>
                  <a:srgbClr val="FF0000"/>
                </a:solidFill>
              </a:rPr>
              <a:t/>
            </a:r>
            <a:br>
              <a:rPr lang="en-US" sz="2000" b="1" dirty="0">
                <a:solidFill>
                  <a:srgbClr val="FF0000"/>
                </a:solidFill>
              </a:rPr>
            </a:br>
            <a:r>
              <a:rPr lang="en-US" sz="2000" b="1" dirty="0">
                <a:solidFill>
                  <a:srgbClr val="FF0000"/>
                </a:solidFill>
              </a:rPr>
              <a:t/>
            </a:r>
            <a:br>
              <a:rPr lang="en-US" sz="2000" b="1" dirty="0">
                <a:solidFill>
                  <a:srgbClr val="FF0000"/>
                </a:solidFill>
              </a:rPr>
            </a:br>
            <a:r>
              <a:rPr lang="en-US" sz="2000" b="1" dirty="0">
                <a:solidFill>
                  <a:srgbClr val="FF0000"/>
                </a:solidFill>
              </a:rPr>
              <a:t>ANNUAL REPORT 2017/18</a:t>
            </a:r>
            <a:r>
              <a:rPr lang="en-US" sz="2000" b="1" dirty="0">
                <a:solidFill>
                  <a:prstClr val="black"/>
                </a:solidFill>
              </a:rPr>
              <a:t/>
            </a:r>
            <a:br>
              <a:rPr lang="en-US" sz="2000" b="1" dirty="0">
                <a:solidFill>
                  <a:prstClr val="black"/>
                </a:solidFill>
              </a:rPr>
            </a:br>
            <a:r>
              <a:rPr lang="en-US" sz="2000" b="1" dirty="0">
                <a:solidFill>
                  <a:prstClr val="black"/>
                </a:solidFill>
              </a:rPr>
              <a:t>PES AND IES </a:t>
            </a:r>
            <a:br>
              <a:rPr lang="en-US" sz="2000" b="1" dirty="0">
                <a:solidFill>
                  <a:prstClr val="black"/>
                </a:solidFill>
              </a:rPr>
            </a:br>
            <a:r>
              <a:rPr lang="en-US" sz="2000" b="1" dirty="0">
                <a:solidFill>
                  <a:prstClr val="black"/>
                </a:solidFill>
              </a:rPr>
              <a:t>PERFORMANCE PER PROVINCE</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639059197"/>
              </p:ext>
            </p:extLst>
          </p:nvPr>
        </p:nvGraphicFramePr>
        <p:xfrm>
          <a:off x="255588" y="1360486"/>
          <a:ext cx="8669337" cy="5284153"/>
        </p:xfrm>
        <a:graphic>
          <a:graphicData uri="http://schemas.openxmlformats.org/drawingml/2006/table">
            <a:tbl>
              <a:tblPr/>
              <a:tblGrid>
                <a:gridCol w="1177895">
                  <a:extLst>
                    <a:ext uri="{9D8B030D-6E8A-4147-A177-3AD203B41FA5}">
                      <a16:colId xmlns:a16="http://schemas.microsoft.com/office/drawing/2014/main" xmlns="" val="20000"/>
                    </a:ext>
                  </a:extLst>
                </a:gridCol>
                <a:gridCol w="736185">
                  <a:extLst>
                    <a:ext uri="{9D8B030D-6E8A-4147-A177-3AD203B41FA5}">
                      <a16:colId xmlns:a16="http://schemas.microsoft.com/office/drawing/2014/main" xmlns="" val="20001"/>
                    </a:ext>
                  </a:extLst>
                </a:gridCol>
                <a:gridCol w="736071">
                  <a:extLst>
                    <a:ext uri="{9D8B030D-6E8A-4147-A177-3AD203B41FA5}">
                      <a16:colId xmlns:a16="http://schemas.microsoft.com/office/drawing/2014/main" xmlns="" val="20002"/>
                    </a:ext>
                  </a:extLst>
                </a:gridCol>
                <a:gridCol w="939513">
                  <a:extLst>
                    <a:ext uri="{9D8B030D-6E8A-4147-A177-3AD203B41FA5}">
                      <a16:colId xmlns:a16="http://schemas.microsoft.com/office/drawing/2014/main" xmlns="" val="20003"/>
                    </a:ext>
                  </a:extLst>
                </a:gridCol>
                <a:gridCol w="1030658">
                  <a:extLst>
                    <a:ext uri="{9D8B030D-6E8A-4147-A177-3AD203B41FA5}">
                      <a16:colId xmlns:a16="http://schemas.microsoft.com/office/drawing/2014/main" xmlns="" val="20004"/>
                    </a:ext>
                  </a:extLst>
                </a:gridCol>
                <a:gridCol w="882633">
                  <a:extLst>
                    <a:ext uri="{9D8B030D-6E8A-4147-A177-3AD203B41FA5}">
                      <a16:colId xmlns:a16="http://schemas.microsoft.com/office/drawing/2014/main" xmlns="" val="20005"/>
                    </a:ext>
                  </a:extLst>
                </a:gridCol>
                <a:gridCol w="957829">
                  <a:extLst>
                    <a:ext uri="{9D8B030D-6E8A-4147-A177-3AD203B41FA5}">
                      <a16:colId xmlns:a16="http://schemas.microsoft.com/office/drawing/2014/main" xmlns="" val="20006"/>
                    </a:ext>
                  </a:extLst>
                </a:gridCol>
                <a:gridCol w="1030658">
                  <a:extLst>
                    <a:ext uri="{9D8B030D-6E8A-4147-A177-3AD203B41FA5}">
                      <a16:colId xmlns:a16="http://schemas.microsoft.com/office/drawing/2014/main" xmlns="" val="20007"/>
                    </a:ext>
                  </a:extLst>
                </a:gridCol>
                <a:gridCol w="1177895">
                  <a:extLst>
                    <a:ext uri="{9D8B030D-6E8A-4147-A177-3AD203B41FA5}">
                      <a16:colId xmlns:a16="http://schemas.microsoft.com/office/drawing/2014/main" xmlns="" val="20008"/>
                    </a:ext>
                  </a:extLst>
                </a:gridCol>
              </a:tblGrid>
              <a:tr h="396120">
                <a:tc rowSpan="2">
                  <a:txBody>
                    <a:bodyPr/>
                    <a:lstStyle/>
                    <a:p>
                      <a:pPr algn="ctr" rtl="0" fontAlgn="b"/>
                      <a:r>
                        <a:rPr lang="en-ZA" sz="1400" b="1" i="0" u="none" strike="noStrike" dirty="0">
                          <a:solidFill>
                            <a:srgbClr val="000000"/>
                          </a:solidFill>
                          <a:effectLst/>
                          <a:latin typeface="+mn-lt"/>
                        </a:rPr>
                        <a:t>PROVINCE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a:t>IES</a:t>
                      </a:r>
                      <a:r>
                        <a:rPr lang="en-US" sz="1600" b="1" dirty="0">
                          <a:solidFill>
                            <a:srgbClr val="FF0000"/>
                          </a:solidFill>
                        </a:rPr>
                        <a:t> (ANNUAL)</a:t>
                      </a:r>
                      <a:endParaRPr lang="en-ZA" sz="1600" b="1" dirty="0">
                        <a:solidFill>
                          <a:srgbClr val="FF0000"/>
                        </a:solidFill>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a:solidFill>
                            <a:srgbClr val="000000"/>
                          </a:solidFill>
                          <a:effectLst/>
                          <a:latin typeface="+mn-lt"/>
                        </a:rPr>
                        <a:t>PES </a:t>
                      </a:r>
                      <a:r>
                        <a:rPr lang="en-US" sz="1600" b="1" i="0" u="none" strike="noStrike" dirty="0">
                          <a:solidFill>
                            <a:srgbClr val="FF0000"/>
                          </a:solidFill>
                          <a:effectLst/>
                          <a:latin typeface="+mn-lt"/>
                        </a:rPr>
                        <a:t>(ANNUAL)</a:t>
                      </a:r>
                      <a:endParaRPr lang="en-ZA" sz="1600" b="1" i="0" u="none" strike="noStrike" dirty="0">
                        <a:solidFill>
                          <a:srgbClr val="FF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21441">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7030A0"/>
                          </a:solidFill>
                          <a:effectLst/>
                          <a:latin typeface="+mn-lt"/>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17272">
                <a:tc>
                  <a:txBody>
                    <a:bodyPr/>
                    <a:lstStyle/>
                    <a:p>
                      <a:pPr algn="l" rtl="0" fontAlgn="b"/>
                      <a:r>
                        <a:rPr lang="en-ZA" sz="1400" b="0" i="0" u="none" strike="noStrike" dirty="0">
                          <a:solidFill>
                            <a:srgbClr val="000000"/>
                          </a:solidFill>
                          <a:effectLst/>
                          <a:latin typeface="+mn-lt"/>
                        </a:rPr>
                        <a:t>Eastern</a:t>
                      </a:r>
                      <a:r>
                        <a:rPr lang="en-ZA" sz="1400" b="0" i="0" u="none" strike="noStrike" baseline="0" dirty="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682F"/>
                          </a:solidFill>
                          <a:effectLst/>
                          <a:latin typeface="+mn-lt"/>
                        </a:rPr>
                        <a:t>3</a:t>
                      </a: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1</a:t>
                      </a: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75%</a:t>
                      </a: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823B"/>
                          </a:solidFill>
                          <a:effectLst/>
                          <a:latin typeface="+mn-lt"/>
                        </a:rPr>
                        <a:t>100%</a:t>
                      </a: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6834">
                <a:tc>
                  <a:txBody>
                    <a:bodyPr/>
                    <a:lstStyle/>
                    <a:p>
                      <a:pPr algn="l" rtl="0" fontAlgn="b"/>
                      <a:r>
                        <a:rPr lang="en-US" sz="1400" b="0" i="0" u="none" strike="noStrike" dirty="0">
                          <a:solidFill>
                            <a:srgbClr val="000000"/>
                          </a:solidFill>
                          <a:effectLst/>
                          <a:latin typeface="+mn-lt"/>
                        </a:rPr>
                        <a:t>Free</a:t>
                      </a:r>
                      <a:r>
                        <a:rPr lang="en-US" sz="1400" b="0" i="0" u="none" strike="noStrike" baseline="0" dirty="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682F"/>
                          </a:solidFill>
                          <a:effectLst/>
                          <a:latin typeface="+mn-lt"/>
                        </a:rPr>
                        <a:t>4</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1441">
                <a:tc>
                  <a:txBody>
                    <a:bodyPr/>
                    <a:lstStyle/>
                    <a:p>
                      <a:pPr algn="l" rtl="0" fontAlgn="b"/>
                      <a:endParaRPr lang="en-ZA" sz="1400" b="0" i="0" u="none" strike="noStrike" dirty="0">
                        <a:solidFill>
                          <a:srgbClr val="000000"/>
                        </a:solidFill>
                        <a:effectLst/>
                        <a:latin typeface="+mn-lt"/>
                      </a:endParaRPr>
                    </a:p>
                    <a:p>
                      <a:pPr algn="l" rtl="0" fontAlgn="b"/>
                      <a:r>
                        <a:rPr lang="en-ZA" sz="1400" b="0" i="0" u="none" strike="noStrike" dirty="0">
                          <a:solidFill>
                            <a:srgbClr val="000000"/>
                          </a:solidFill>
                          <a:effectLst/>
                          <a:latin typeface="+mn-lt"/>
                        </a:rPr>
                        <a:t>Gauteng</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682F"/>
                          </a:solidFill>
                          <a:effectLst/>
                          <a:latin typeface="+mn-lt"/>
                        </a:rPr>
                        <a:t>2</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2</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50%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1441">
                <a:tc>
                  <a:txBody>
                    <a:bodyPr/>
                    <a:lstStyle/>
                    <a:p>
                      <a:pPr algn="l" rtl="0" fontAlgn="b"/>
                      <a:endParaRPr lang="en-US" sz="1400" b="0" i="0" u="none" strike="noStrike" dirty="0">
                        <a:solidFill>
                          <a:srgbClr val="000000"/>
                        </a:solidFill>
                        <a:effectLst/>
                        <a:latin typeface="+mn-lt"/>
                      </a:endParaRPr>
                    </a:p>
                    <a:p>
                      <a:pPr algn="l" rtl="0" fontAlgn="b"/>
                      <a:r>
                        <a:rPr lang="en-US" sz="1400" b="0" i="0" u="none" strike="noStrike" dirty="0">
                          <a:solidFill>
                            <a:srgbClr val="000000"/>
                          </a:solidFill>
                          <a:effectLst/>
                          <a:latin typeface="+mn-lt"/>
                        </a:rPr>
                        <a:t>KwaZulu-Natal</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682F"/>
                          </a:solidFill>
                          <a:effectLst/>
                          <a:latin typeface="+mn-lt"/>
                        </a:rPr>
                        <a:t>3</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1</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0</a:t>
                      </a: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21441">
                <a:tc>
                  <a:txBody>
                    <a:bodyPr/>
                    <a:lstStyle/>
                    <a:p>
                      <a:pPr algn="l" rtl="0" fontAlgn="b"/>
                      <a:endParaRPr lang="en-ZA" sz="1400" b="0" i="0" u="none" strike="noStrike" dirty="0">
                        <a:solidFill>
                          <a:srgbClr val="000000"/>
                        </a:solidFill>
                        <a:effectLst/>
                        <a:latin typeface="+mn-lt"/>
                      </a:endParaRPr>
                    </a:p>
                    <a:p>
                      <a:pPr algn="l" rtl="0" fontAlgn="b"/>
                      <a:r>
                        <a:rPr lang="en-ZA" sz="1400" b="0" i="0" u="none" strike="noStrike" dirty="0">
                          <a:solidFill>
                            <a:srgbClr val="000000"/>
                          </a:solidFill>
                          <a:effectLst/>
                          <a:latin typeface="+mn-lt"/>
                        </a:rPr>
                        <a:t>Limpopo</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682F"/>
                          </a:solidFill>
                          <a:effectLst/>
                          <a:latin typeface="+mn-lt"/>
                        </a:rPr>
                        <a:t>4</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682F"/>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823B"/>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87233">
                <a:tc>
                  <a:txBody>
                    <a:bodyPr/>
                    <a:lstStyle/>
                    <a:p>
                      <a:pPr algn="l" rtl="0" fontAlgn="b"/>
                      <a:r>
                        <a:rPr lang="en-ZA" sz="1400" b="0" i="0" u="none" strike="noStrike" dirty="0">
                          <a:solidFill>
                            <a:srgbClr val="000000"/>
                          </a:solidFill>
                          <a:effectLst/>
                          <a:latin typeface="+mn-lt"/>
                        </a:rPr>
                        <a:t>Mpumalanga</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0000"/>
                          </a:solidFill>
                          <a:effectLst/>
                          <a:latin typeface="+mn-lt"/>
                        </a:rPr>
                        <a:t>4</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682F"/>
                          </a:solidFill>
                          <a:effectLst/>
                          <a:latin typeface="+mn-lt"/>
                        </a:rPr>
                        <a:t>4</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682F"/>
                          </a:solidFill>
                          <a:effectLst/>
                          <a:latin typeface="+mn-lt"/>
                        </a:rPr>
                        <a:t>100%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2</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50%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0975">
                <a:tc>
                  <a:txBody>
                    <a:bodyPr/>
                    <a:lstStyle/>
                    <a:p>
                      <a:pPr algn="l" rtl="0" fontAlgn="b"/>
                      <a:r>
                        <a:rPr lang="en-US" sz="1400" b="0" i="0" u="none" strike="noStrike" dirty="0">
                          <a:solidFill>
                            <a:srgbClr val="000000"/>
                          </a:solidFill>
                          <a:effectLst/>
                          <a:latin typeface="+mn-lt"/>
                        </a:rPr>
                        <a:t>Northern Cape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682F"/>
                          </a:solidFill>
                          <a:effectLst/>
                          <a:latin typeface="+mn-lt"/>
                        </a:rPr>
                        <a:t>2</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2</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50%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21441">
                <a:tc>
                  <a:txBody>
                    <a:bodyPr/>
                    <a:lstStyle/>
                    <a:p>
                      <a:pPr algn="l" rtl="0" fontAlgn="b"/>
                      <a:endParaRPr lang="en-US" sz="1400" b="0" i="0" u="none" strike="noStrike" dirty="0">
                        <a:solidFill>
                          <a:srgbClr val="000000"/>
                        </a:solidFill>
                        <a:effectLst/>
                        <a:latin typeface="+mn-lt"/>
                      </a:endParaRPr>
                    </a:p>
                    <a:p>
                      <a:pPr algn="l" rtl="0" fontAlgn="b"/>
                      <a:r>
                        <a:rPr lang="en-US" sz="1400" b="0" i="0" u="none" strike="noStrike" dirty="0">
                          <a:solidFill>
                            <a:srgbClr val="000000"/>
                          </a:solidFill>
                          <a:effectLst/>
                          <a:latin typeface="+mn-lt"/>
                        </a:rPr>
                        <a:t>North West</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682F"/>
                          </a:solidFill>
                          <a:effectLst/>
                          <a:latin typeface="+mn-lt"/>
                        </a:rPr>
                        <a:t>3</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1</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498514">
                <a:tc>
                  <a:txBody>
                    <a:bodyPr/>
                    <a:lstStyle/>
                    <a:p>
                      <a:pPr algn="l" rtl="0" fontAlgn="b"/>
                      <a:endParaRPr lang="en-US" sz="1400" b="0" i="0" u="none" strike="noStrike" dirty="0">
                        <a:solidFill>
                          <a:srgbClr val="000000"/>
                        </a:solidFill>
                        <a:effectLst/>
                        <a:latin typeface="+mn-lt"/>
                      </a:endParaRPr>
                    </a:p>
                    <a:p>
                      <a:pPr algn="l" rtl="0" fontAlgn="b"/>
                      <a:r>
                        <a:rPr lang="en-US" sz="1400" b="0" i="0" u="none" strike="noStrike" dirty="0">
                          <a:solidFill>
                            <a:srgbClr val="000000"/>
                          </a:solidFill>
                          <a:effectLst/>
                          <a:latin typeface="+mn-lt"/>
                        </a:rPr>
                        <a:t>Western Cape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682F"/>
                          </a:solidFill>
                          <a:effectLst/>
                          <a:latin typeface="+mn-lt"/>
                        </a:rPr>
                        <a:t>4</a:t>
                      </a: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FF0000"/>
                          </a:solidFill>
                          <a:effectLst/>
                          <a:latin typeface="+mn-lt"/>
                        </a:rPr>
                        <a:t>0</a:t>
                      </a: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a:solidFill>
                            <a:srgbClr val="00682F"/>
                          </a:solidFill>
                          <a:effectLst/>
                          <a:latin typeface="+mn-lt"/>
                        </a:rPr>
                        <a:t>100%</a:t>
                      </a: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a:solidFill>
                            <a:srgbClr val="FF0000"/>
                          </a:solidFill>
                          <a:effectLst/>
                          <a:latin typeface="+mn-lt"/>
                        </a:rPr>
                        <a:t>75%</a:t>
                      </a: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264678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ZA" altLang="en-US" sz="2400" b="1" dirty="0">
                <a:ea typeface="ＭＳ Ｐゴシック" pitchFamily="34" charset="-128"/>
              </a:rPr>
              <a:t>ANNUAL PERFORMANCE PLAN </a:t>
            </a:r>
            <a:r>
              <a:rPr lang="en-ZA" altLang="en-US" sz="2400" b="1" dirty="0" smtClean="0">
                <a:ea typeface="ＭＳ Ｐゴシック" pitchFamily="34" charset="-128"/>
              </a:rPr>
              <a:t>2018/19</a:t>
            </a:r>
            <a:endParaRPr lang="en-ZA" altLang="en-US" sz="2400" b="1" dirty="0">
              <a:ea typeface="ＭＳ Ｐゴシック" pitchFamily="34" charset="-128"/>
            </a:endParaRPr>
          </a:p>
        </p:txBody>
      </p:sp>
      <p:sp>
        <p:nvSpPr>
          <p:cNvPr id="34819" name="Content Placeholder 2"/>
          <p:cNvSpPr>
            <a:spLocks noGrp="1"/>
          </p:cNvSpPr>
          <p:nvPr>
            <p:ph idx="1"/>
          </p:nvPr>
        </p:nvSpPr>
        <p:spPr/>
        <p:txBody>
          <a:bodyPr/>
          <a:lstStyle/>
          <a:p>
            <a:pPr marL="0" indent="0" algn="ctr">
              <a:buFont typeface="Arial" pitchFamily="34" charset="0"/>
              <a:buNone/>
            </a:pPr>
            <a:endParaRPr lang="en-ZA" altLang="en-US" b="1" dirty="0">
              <a:ea typeface="ＭＳ Ｐゴシック" pitchFamily="34" charset="-128"/>
            </a:endParaRPr>
          </a:p>
          <a:p>
            <a:pPr marL="0" indent="0" algn="ctr">
              <a:buFont typeface="Arial" pitchFamily="34" charset="0"/>
              <a:buNone/>
            </a:pPr>
            <a:r>
              <a:rPr lang="en-ZA" altLang="en-US" sz="2400" b="1" dirty="0">
                <a:solidFill>
                  <a:srgbClr val="FF0000"/>
                </a:solidFill>
                <a:ea typeface="ＭＳ Ｐゴシック" pitchFamily="34" charset="-128"/>
              </a:rPr>
              <a:t>ANNUAL REPORT 2018/19</a:t>
            </a:r>
          </a:p>
          <a:p>
            <a:pPr marL="0" indent="0" algn="ctr">
              <a:buFont typeface="Arial" pitchFamily="34" charset="0"/>
              <a:buNone/>
            </a:pPr>
            <a:r>
              <a:rPr lang="en-ZA" altLang="en-US" sz="2400" b="1" dirty="0">
                <a:solidFill>
                  <a:srgbClr val="000000"/>
                </a:solidFill>
                <a:ea typeface="ＭＳ Ｐゴシック" pitchFamily="34" charset="-128"/>
              </a:rPr>
              <a:t>01 APRIL 2018 – 31 MARCH 2019</a:t>
            </a:r>
          </a:p>
          <a:p>
            <a:pPr marL="0" indent="0" algn="ctr">
              <a:buFont typeface="Arial" pitchFamily="34" charset="0"/>
              <a:buNone/>
            </a:pPr>
            <a:endParaRPr lang="en-ZA" altLang="en-US" sz="2400" b="1" dirty="0">
              <a:ea typeface="ＭＳ Ｐゴシック" pitchFamily="34" charset="-128"/>
            </a:endParaRPr>
          </a:p>
          <a:p>
            <a:pPr marL="0" indent="0" algn="ctr">
              <a:buFont typeface="Arial" pitchFamily="34" charset="0"/>
              <a:buNone/>
            </a:pPr>
            <a:r>
              <a:rPr lang="en-ZA" altLang="en-US" sz="2400" b="1" dirty="0">
                <a:ea typeface="ＭＳ Ｐゴシック" pitchFamily="34" charset="-128"/>
              </a:rPr>
              <a:t>PROGRESS AND MAJOR PERFORMANCE CHALLENGES ENCOUNTERED DURING REPORTING PERIOD </a:t>
            </a:r>
          </a:p>
          <a:p>
            <a:pPr marL="0" indent="0" algn="ctr">
              <a:buFont typeface="Arial" pitchFamily="34" charset="0"/>
              <a:buNone/>
            </a:pPr>
            <a:endParaRPr lang="en-ZA" altLang="en-US" sz="2400" b="1" dirty="0">
              <a:ea typeface="ＭＳ Ｐゴシック" pitchFamily="34" charset="-128"/>
            </a:endParaRPr>
          </a:p>
          <a:p>
            <a:pPr marL="0" indent="0" algn="ctr">
              <a:buFont typeface="Arial" pitchFamily="34" charset="0"/>
              <a:buNone/>
            </a:pPr>
            <a:endParaRPr lang="en-ZA" altLang="en-US" sz="2400" b="1" dirty="0">
              <a:ea typeface="ＭＳ Ｐゴシック" pitchFamily="34" charset="-128"/>
            </a:endParaRPr>
          </a:p>
        </p:txBody>
      </p:sp>
      <p:sp>
        <p:nvSpPr>
          <p:cNvPr id="34820" name="Slide Number Placeholder 1"/>
          <p:cNvSpPr>
            <a:spLocks noGrp="1"/>
          </p:cNvSpPr>
          <p:nvPr>
            <p:ph type="sldNum" sz="quarter" idx="12"/>
          </p:nvPr>
        </p:nvSpPr>
        <p:spPr bwMode="auto">
          <a:xfrm>
            <a:off x="6716712" y="6376988"/>
            <a:ext cx="2427287" cy="5521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921C5C6-F8D0-49CC-92F7-24E621B90D58}" type="slidenum">
              <a:rPr lang="en-US" altLang="en-US" sz="1200" smtClean="0">
                <a:solidFill>
                  <a:schemeClr val="bg1"/>
                </a:solidFill>
              </a:rPr>
              <a:pPr/>
              <a:t>23</a:t>
            </a:fld>
            <a:endParaRPr lang="en-US" altLang="en-US" sz="12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457200"/>
            <a:ext cx="8229600" cy="1143000"/>
          </a:xfrm>
        </p:spPr>
        <p:txBody>
          <a:bodyPr/>
          <a:lstStyle/>
          <a:p>
            <a:r>
              <a:rPr lang="en-ZA" altLang="en-US" sz="2400" b="1" dirty="0">
                <a:ea typeface="ＭＳ Ｐゴシック" pitchFamily="34" charset="-128"/>
              </a:rPr>
              <a:t>PROGRAMME 1</a:t>
            </a:r>
            <a:br>
              <a:rPr lang="en-ZA" altLang="en-US" sz="2400" b="1" dirty="0">
                <a:ea typeface="ＭＳ Ｐゴシック" pitchFamily="34" charset="-128"/>
              </a:rPr>
            </a:br>
            <a:endParaRPr lang="en-ZA" altLang="en-US" sz="2400" dirty="0">
              <a:ea typeface="ＭＳ Ｐゴシック" pitchFamily="34" charset="-128"/>
            </a:endParaRPr>
          </a:p>
        </p:txBody>
      </p:sp>
      <p:sp>
        <p:nvSpPr>
          <p:cNvPr id="35843" name="Content Placeholder 2"/>
          <p:cNvSpPr>
            <a:spLocks noGrp="1"/>
          </p:cNvSpPr>
          <p:nvPr>
            <p:ph idx="1"/>
          </p:nvPr>
        </p:nvSpPr>
        <p:spPr/>
        <p:txBody>
          <a:bodyPr/>
          <a:lstStyle/>
          <a:p>
            <a:pPr marL="0" indent="0">
              <a:buFont typeface="Arial" pitchFamily="34" charset="0"/>
              <a:buNone/>
            </a:pPr>
            <a:endParaRPr lang="en-ZA" altLang="en-US" dirty="0">
              <a:ea typeface="ＭＳ Ｐゴシック" pitchFamily="34" charset="-128"/>
            </a:endParaRPr>
          </a:p>
          <a:p>
            <a:pPr marL="0" indent="0">
              <a:buFont typeface="Arial" pitchFamily="34" charset="0"/>
              <a:buNone/>
            </a:pPr>
            <a:endParaRPr lang="en-ZA" altLang="en-US" dirty="0">
              <a:ea typeface="ＭＳ Ｐゴシック" pitchFamily="34" charset="-128"/>
            </a:endParaRPr>
          </a:p>
          <a:p>
            <a:pPr marL="0" indent="0" algn="ctr">
              <a:buFont typeface="Arial" pitchFamily="34" charset="0"/>
              <a:buNone/>
            </a:pPr>
            <a:endParaRPr lang="en-ZA" altLang="en-US" sz="2400" b="1" dirty="0">
              <a:ea typeface="ＭＳ Ｐゴシック" pitchFamily="34" charset="-128"/>
            </a:endParaRPr>
          </a:p>
          <a:p>
            <a:pPr marL="0" indent="0" algn="ctr">
              <a:buFont typeface="Arial" pitchFamily="34" charset="0"/>
              <a:buNone/>
            </a:pPr>
            <a:r>
              <a:rPr lang="en-ZA" altLang="en-US" sz="2400" b="1" dirty="0">
                <a:ea typeface="ＭＳ Ｐゴシック" pitchFamily="34" charset="-128"/>
              </a:rPr>
              <a:t>ADMINISTRATION</a:t>
            </a:r>
          </a:p>
        </p:txBody>
      </p:sp>
      <p:sp>
        <p:nvSpPr>
          <p:cNvPr id="35844" name="Slide Number Placeholder 3"/>
          <p:cNvSpPr>
            <a:spLocks noGrp="1"/>
          </p:cNvSpPr>
          <p:nvPr>
            <p:ph type="sldNum" sz="quarter" idx="12"/>
          </p:nvPr>
        </p:nvSpPr>
        <p:spPr bwMode="auto">
          <a:xfrm>
            <a:off x="6824662" y="6365875"/>
            <a:ext cx="2319337" cy="492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04FDEDC-C1DE-4537-9FCF-752A5E04A130}" type="slidenum">
              <a:rPr lang="en-US" altLang="en-US" sz="1200" smtClean="0">
                <a:solidFill>
                  <a:schemeClr val="bg1"/>
                </a:solidFill>
              </a:rPr>
              <a:pPr/>
              <a:t>24</a:t>
            </a:fld>
            <a:endParaRPr lang="en-US" altLang="en-US" sz="12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95288" y="0"/>
            <a:ext cx="8229600" cy="1036638"/>
          </a:xfrm>
        </p:spPr>
        <p:txBody>
          <a:bodyPr/>
          <a:lstStyle/>
          <a:p>
            <a:r>
              <a:rPr lang="en-US" altLang="en-US" sz="2000" b="1" dirty="0">
                <a:ea typeface="ＭＳ Ｐゴシック" pitchFamily="34" charset="-128"/>
              </a:rPr>
              <a:t>ADMINISTRATION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866516863"/>
              </p:ext>
            </p:extLst>
          </p:nvPr>
        </p:nvGraphicFramePr>
        <p:xfrm>
          <a:off x="203201" y="966789"/>
          <a:ext cx="8745538" cy="5637211"/>
        </p:xfrm>
        <a:graphic>
          <a:graphicData uri="http://schemas.openxmlformats.org/drawingml/2006/table">
            <a:tbl>
              <a:tblPr/>
              <a:tblGrid>
                <a:gridCol w="1618256">
                  <a:extLst>
                    <a:ext uri="{9D8B030D-6E8A-4147-A177-3AD203B41FA5}">
                      <a16:colId xmlns:a16="http://schemas.microsoft.com/office/drawing/2014/main" xmlns="" val="20000"/>
                    </a:ext>
                  </a:extLst>
                </a:gridCol>
                <a:gridCol w="1723010">
                  <a:extLst>
                    <a:ext uri="{9D8B030D-6E8A-4147-A177-3AD203B41FA5}">
                      <a16:colId xmlns:a16="http://schemas.microsoft.com/office/drawing/2014/main" xmlns="" val="20001"/>
                    </a:ext>
                  </a:extLst>
                </a:gridCol>
                <a:gridCol w="1679662">
                  <a:extLst>
                    <a:ext uri="{9D8B030D-6E8A-4147-A177-3AD203B41FA5}">
                      <a16:colId xmlns:a16="http://schemas.microsoft.com/office/drawing/2014/main" xmlns="" val="20002"/>
                    </a:ext>
                  </a:extLst>
                </a:gridCol>
                <a:gridCol w="1744682">
                  <a:extLst>
                    <a:ext uri="{9D8B030D-6E8A-4147-A177-3AD203B41FA5}">
                      <a16:colId xmlns:a16="http://schemas.microsoft.com/office/drawing/2014/main" xmlns="" val="20003"/>
                    </a:ext>
                  </a:extLst>
                </a:gridCol>
                <a:gridCol w="1979928">
                  <a:extLst>
                    <a:ext uri="{9D8B030D-6E8A-4147-A177-3AD203B41FA5}">
                      <a16:colId xmlns:a16="http://schemas.microsoft.com/office/drawing/2014/main" xmlns="" val="20004"/>
                    </a:ext>
                  </a:extLst>
                </a:gridCol>
              </a:tblGrid>
              <a:tr h="602388">
                <a:tc gridSpan="5">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STRATEGIC GOAL 8: STRENGTHENING THE INSTITUTIONAL CAPACITY OF THE  DEPARTMENT </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(MTSF OUTCOME 12: AN EFFICIENT, EFECTIVE AND DEVELOPMENT ORIENTED PUBLIC SERVICE)</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032680">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KEY PERFORMANCE INDICATOR</a:t>
                      </a:r>
                      <a:endParaRPr kumimoji="0" lang="en-ZA"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lang="en-US" sz="1400" b="1" kern="12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mn-cs"/>
                        </a:rPr>
                        <a:t>ANNUAL</a:t>
                      </a:r>
                      <a:r>
                        <a:rPr lang="en-US" sz="1400" b="1" kern="1200" baseline="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mn-cs"/>
                        </a:rPr>
                        <a:t> </a:t>
                      </a:r>
                      <a:r>
                        <a:rPr lang="en-US" sz="1400" b="1" kern="12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mn-cs"/>
                        </a:rPr>
                        <a:t>TARGET</a:t>
                      </a:r>
                      <a:endParaRPr kumimoji="0" lang="en-ZA"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ACTUAL PERFORMANCE</a:t>
                      </a:r>
                      <a:endParaRPr kumimoji="0" lang="en-ZA"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REASON FOR VARIANCE</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REMEDIAL ACTION</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ZA"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1"/>
                  </a:ext>
                </a:extLst>
              </a:tr>
              <a:tr h="4002143">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1.1  Contribution to best governance and management practice in </a:t>
                      </a:r>
                      <a:r>
                        <a:rPr kumimoji="0" lang="en-GB" altLang="en-US" sz="1400" b="0" i="0" u="none" strike="noStrike" cap="none" normalizeH="0" baseline="0" dirty="0" err="1">
                          <a:ln>
                            <a:noFill/>
                          </a:ln>
                          <a:solidFill>
                            <a:srgbClr val="000000"/>
                          </a:solidFill>
                          <a:effectLst/>
                          <a:latin typeface="Calibri" pitchFamily="34" charset="0"/>
                          <a:ea typeface="ＭＳ Ｐゴシック" pitchFamily="34" charset="-128"/>
                          <a:cs typeface="Times New Roman" pitchFamily="18" charset="0"/>
                        </a:rPr>
                        <a:t>DoL</a:t>
                      </a:r>
                      <a:endParaRPr kumimoji="0" lang="en-GB" alt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4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45%</a:t>
                      </a:r>
                      <a:r>
                        <a:rPr kumimoji="0" lang="en-GB" altLang="en-US" sz="14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 of total Department’s M-PAT standards at level 3 and 4 by March of each year</a:t>
                      </a:r>
                      <a:endParaRPr kumimoji="0" lang="en-ZA" altLang="en-US" sz="1400" b="0" i="0" u="none" strike="noStrike" kern="1200" cap="none" normalizeH="0" baseline="0" dirty="0">
                        <a:ln>
                          <a:noFill/>
                        </a:ln>
                        <a:solidFill>
                          <a:schemeClr val="tx1"/>
                        </a:solidFill>
                        <a:effectLst/>
                        <a:latin typeface="Calibri" pitchFamily="34" charset="0"/>
                        <a:ea typeface="Calibri" pitchFamily="34" charset="0"/>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2400" b="0" i="0" u="none" strike="noStrike" cap="none" normalizeH="0" baseline="0" dirty="0">
                        <a:ln>
                          <a:noFill/>
                        </a:ln>
                        <a:solidFill>
                          <a:srgbClr val="000000"/>
                        </a:solidFill>
                        <a:effectLst/>
                        <a:latin typeface="Times New Roman" pitchFamily="18" charset="0"/>
                        <a:ea typeface="ＭＳ Ｐゴシック"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45% of total Department’s M-PAT standards at level 3 and 4 based on the final moderated MPAT report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latin typeface="+mn-lt"/>
                          <a:ea typeface="Times New Roman"/>
                          <a:cs typeface="Arial"/>
                        </a:rPr>
                        <a:t> </a:t>
                      </a:r>
                      <a:r>
                        <a:rPr lang="en-US" sz="1400" b="1" dirty="0">
                          <a:solidFill>
                            <a:srgbClr val="FF0000"/>
                          </a:solidFill>
                          <a:effectLst/>
                          <a:latin typeface="+mn-lt"/>
                          <a:ea typeface="Times New Roman"/>
                          <a:cs typeface="Arial"/>
                        </a:rPr>
                        <a:t>NOT</a:t>
                      </a:r>
                      <a:r>
                        <a:rPr lang="en-US" sz="1400" b="1" baseline="0" dirty="0">
                          <a:solidFill>
                            <a:srgbClr val="FF0000"/>
                          </a:solidFill>
                          <a:effectLst/>
                          <a:latin typeface="+mn-lt"/>
                          <a:ea typeface="Times New Roman"/>
                          <a:cs typeface="Arial"/>
                        </a:rPr>
                        <a:t> </a:t>
                      </a:r>
                      <a:r>
                        <a:rPr kumimoji="0" lang="en-US" altLang="en-US" sz="14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ACHIEVED</a:t>
                      </a:r>
                    </a:p>
                    <a:p>
                      <a:endParaRPr lang="en-ZA" sz="1400" b="1" dirty="0">
                        <a:solidFill>
                          <a:schemeClr val="tx1"/>
                        </a:solidFill>
                        <a:effectLst/>
                        <a:latin typeface="Calibri" panose="020F0502020204030204" pitchFamily="34" charset="0"/>
                        <a:ea typeface="Times New Roman"/>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tx1"/>
                          </a:solidFill>
                          <a:effectLst/>
                          <a:latin typeface="+mn-lt"/>
                          <a:ea typeface="+mn-ea"/>
                          <a:cs typeface="+mn-cs"/>
                        </a:rPr>
                        <a:t>20%</a:t>
                      </a:r>
                      <a:r>
                        <a:rPr lang="en-ZA" sz="1400" kern="1200" dirty="0">
                          <a:solidFill>
                            <a:schemeClr val="tx1"/>
                          </a:solidFill>
                          <a:effectLst/>
                          <a:latin typeface="+mn-lt"/>
                          <a:ea typeface="+mn-ea"/>
                          <a:cs typeface="+mn-cs"/>
                        </a:rPr>
                        <a:t> of total Department’s M-PAT standards at level 3 and 4 based on the final MPAT 1.8 report by DPME with a variance of 25%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US" sz="1400" kern="1200" dirty="0">
                          <a:solidFill>
                            <a:schemeClr val="tx1"/>
                          </a:solidFill>
                          <a:effectLst/>
                          <a:latin typeface="+mn-lt"/>
                          <a:ea typeface="+mn-ea"/>
                          <a:cs typeface="+mn-cs"/>
                        </a:rPr>
                        <a:t>Outdated policies, claims of non receipt of documents by M-PAT assessors, etc.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Detailed DPME report outlines the reasons for non-compliance.</a:t>
                      </a:r>
                      <a:endParaRPr lang="en-Z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endParaRPr lang="en-ZA" sz="1400"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kern="1200" dirty="0">
                          <a:solidFill>
                            <a:schemeClr val="tx1"/>
                          </a:solidFill>
                          <a:effectLst/>
                          <a:latin typeface="+mn-lt"/>
                          <a:ea typeface="+mn-ea"/>
                          <a:cs typeface="+mn-cs"/>
                        </a:rPr>
                        <a:t>Whilst M-PAT is no longer driven by the DPME from 2019/20, it is a governance tool for best management practice. </a:t>
                      </a:r>
                    </a:p>
                    <a:p>
                      <a:pPr algn="l">
                        <a:spcAft>
                          <a:spcPts val="0"/>
                        </a:spcAft>
                      </a:pPr>
                      <a:endParaRPr lang="en-US" sz="1400" kern="1200" dirty="0">
                        <a:solidFill>
                          <a:schemeClr val="tx1"/>
                        </a:solidFill>
                        <a:effectLst/>
                        <a:latin typeface="+mn-lt"/>
                        <a:ea typeface="+mn-ea"/>
                        <a:cs typeface="+mn-cs"/>
                      </a:endParaRPr>
                    </a:p>
                    <a:p>
                      <a:pPr algn="l">
                        <a:spcAft>
                          <a:spcPts val="0"/>
                        </a:spcAft>
                      </a:pPr>
                      <a:r>
                        <a:rPr lang="en-US" sz="1400" kern="1200" dirty="0">
                          <a:solidFill>
                            <a:schemeClr val="tx1"/>
                          </a:solidFill>
                          <a:effectLst/>
                          <a:latin typeface="+mn-lt"/>
                          <a:ea typeface="+mn-ea"/>
                          <a:cs typeface="+mn-cs"/>
                        </a:rPr>
                        <a:t>The DoL will  attempt to implement all M-PAT recommendations for the four Key Performance Areas in order to improve governance and performance.</a:t>
                      </a:r>
                    </a:p>
                    <a:p>
                      <a:pPr algn="l">
                        <a:spcAft>
                          <a:spcPts val="0"/>
                        </a:spcAft>
                      </a:pPr>
                      <a:endParaRPr lang="en-US" sz="1400" b="1"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37913" name="Slide Number Placeholder 3"/>
          <p:cNvSpPr>
            <a:spLocks noGrp="1"/>
          </p:cNvSpPr>
          <p:nvPr>
            <p:ph type="sldNum" sz="quarter" idx="12"/>
          </p:nvPr>
        </p:nvSpPr>
        <p:spPr bwMode="auto">
          <a:xfrm>
            <a:off x="6815138" y="6532880"/>
            <a:ext cx="2328862" cy="3251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3FEEB18-6A09-4BBC-8F3B-8E1F4E2810F3}" type="slidenum">
              <a:rPr lang="en-US" altLang="en-US" sz="1200" smtClean="0">
                <a:solidFill>
                  <a:schemeClr val="bg1"/>
                </a:solidFill>
              </a:rPr>
              <a:pPr/>
              <a:t>25</a:t>
            </a:fld>
            <a:endParaRPr lang="en-US" altLang="en-US" sz="1200" dirty="0">
              <a:solidFill>
                <a:schemeClr val="bg1"/>
              </a:solidFill>
            </a:endParaRPr>
          </a:p>
        </p:txBody>
      </p:sp>
    </p:spTree>
    <p:extLst>
      <p:ext uri="{BB962C8B-B14F-4D97-AF65-F5344CB8AC3E}">
        <p14:creationId xmlns:p14="http://schemas.microsoft.com/office/powerpoint/2010/main" xmlns="" val="3133545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95288" y="0"/>
            <a:ext cx="8229600" cy="1036638"/>
          </a:xfrm>
        </p:spPr>
        <p:txBody>
          <a:bodyPr/>
          <a:lstStyle/>
          <a:p>
            <a:r>
              <a:rPr lang="en-US" altLang="en-US" sz="2000" b="1" dirty="0">
                <a:ea typeface="ＭＳ Ｐゴシック" pitchFamily="34" charset="-128"/>
              </a:rPr>
              <a:t>ADMINISTRATION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017867511"/>
              </p:ext>
            </p:extLst>
          </p:nvPr>
        </p:nvGraphicFramePr>
        <p:xfrm>
          <a:off x="203201" y="966789"/>
          <a:ext cx="8737599" cy="5667691"/>
        </p:xfrm>
        <a:graphic>
          <a:graphicData uri="http://schemas.openxmlformats.org/drawingml/2006/table">
            <a:tbl>
              <a:tblPr/>
              <a:tblGrid>
                <a:gridCol w="2170978">
                  <a:extLst>
                    <a:ext uri="{9D8B030D-6E8A-4147-A177-3AD203B41FA5}">
                      <a16:colId xmlns:a16="http://schemas.microsoft.com/office/drawing/2014/main" xmlns="" val="20000"/>
                    </a:ext>
                  </a:extLst>
                </a:gridCol>
                <a:gridCol w="1809412">
                  <a:extLst>
                    <a:ext uri="{9D8B030D-6E8A-4147-A177-3AD203B41FA5}">
                      <a16:colId xmlns:a16="http://schemas.microsoft.com/office/drawing/2014/main" xmlns="" val="20001"/>
                    </a:ext>
                  </a:extLst>
                </a:gridCol>
                <a:gridCol w="2077826">
                  <a:extLst>
                    <a:ext uri="{9D8B030D-6E8A-4147-A177-3AD203B41FA5}">
                      <a16:colId xmlns:a16="http://schemas.microsoft.com/office/drawing/2014/main" xmlns="" val="20002"/>
                    </a:ext>
                  </a:extLst>
                </a:gridCol>
                <a:gridCol w="1144699">
                  <a:extLst>
                    <a:ext uri="{9D8B030D-6E8A-4147-A177-3AD203B41FA5}">
                      <a16:colId xmlns:a16="http://schemas.microsoft.com/office/drawing/2014/main" xmlns="" val="20003"/>
                    </a:ext>
                  </a:extLst>
                </a:gridCol>
                <a:gridCol w="1534684">
                  <a:extLst>
                    <a:ext uri="{9D8B030D-6E8A-4147-A177-3AD203B41FA5}">
                      <a16:colId xmlns:a16="http://schemas.microsoft.com/office/drawing/2014/main" xmlns="" val="20004"/>
                    </a:ext>
                  </a:extLst>
                </a:gridCol>
              </a:tblGrid>
              <a:tr h="605645">
                <a:tc gridSpan="5">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STRATEGIC GOAL 8: STRENGTHENING THE INSTITUTIONAL CAPACITY OF THE  DEPARTMENT </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(MTSF OUTCOME 12: AN EFFICIENT, EFECTIVE AND DEVELOPMENT ORIENTED PUBLIC SERVICE)</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0382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KEY PERFORMANCE INDICATOR</a:t>
                      </a:r>
                      <a:endParaRPr kumimoji="0" lang="en-ZA"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lang="en-US" sz="1400" b="1" kern="12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mn-cs"/>
                        </a:rPr>
                        <a:t>ANNUAL</a:t>
                      </a:r>
                      <a:r>
                        <a:rPr lang="en-US" sz="1400" b="1" kern="1200" baseline="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mn-cs"/>
                        </a:rPr>
                        <a:t> </a:t>
                      </a:r>
                      <a:r>
                        <a:rPr lang="en-US" sz="1400" b="1" kern="12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mn-cs"/>
                        </a:rPr>
                        <a:t>TARGET</a:t>
                      </a:r>
                      <a:endParaRPr kumimoji="0" lang="en-ZA"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ACTUAL PERFORMANCE</a:t>
                      </a:r>
                      <a:endParaRPr kumimoji="0" lang="en-ZA"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REASON FOR VARIANCE</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REMEDIAL ACTION</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ZA"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1"/>
                  </a:ext>
                </a:extLst>
              </a:tr>
              <a:tr h="402378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lgn="l"/>
                      <a:r>
                        <a:rPr kumimoji="0" lang="en-US" alt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2.1</a:t>
                      </a:r>
                      <a:r>
                        <a:rPr lang="en-ZA" sz="1400" kern="1200" dirty="0">
                          <a:solidFill>
                            <a:schemeClr val="tx1"/>
                          </a:solidFill>
                          <a:effectLst/>
                          <a:latin typeface="Calibri" pitchFamily="34" charset="0"/>
                          <a:ea typeface="ＭＳ Ｐゴシック" pitchFamily="34" charset="-128"/>
                          <a:cs typeface="+mn-cs"/>
                        </a:rPr>
                        <a:t>. Effective communication and marketing of</a:t>
                      </a:r>
                    </a:p>
                    <a:p>
                      <a:pPr algn="l"/>
                      <a:r>
                        <a:rPr lang="en-ZA" sz="1400" kern="1200" dirty="0">
                          <a:solidFill>
                            <a:schemeClr val="tx1"/>
                          </a:solidFill>
                          <a:effectLst/>
                          <a:latin typeface="Calibri" pitchFamily="34" charset="0"/>
                          <a:ea typeface="ＭＳ Ｐゴシック" pitchFamily="34" charset="-128"/>
                          <a:cs typeface="+mn-cs"/>
                        </a:rPr>
                        <a:t>Departmental</a:t>
                      </a:r>
                      <a:r>
                        <a:rPr lang="en-ZA" sz="1400" kern="1200" baseline="0" dirty="0">
                          <a:solidFill>
                            <a:schemeClr val="tx1"/>
                          </a:solidFill>
                          <a:effectLst/>
                          <a:latin typeface="Calibri" pitchFamily="34" charset="0"/>
                          <a:ea typeface="ＭＳ Ｐゴシック" pitchFamily="34" charset="-128"/>
                          <a:cs typeface="+mn-cs"/>
                        </a:rPr>
                        <a:t> </a:t>
                      </a:r>
                      <a:r>
                        <a:rPr lang="en-ZA" sz="1400" kern="1200" dirty="0">
                          <a:solidFill>
                            <a:schemeClr val="tx1"/>
                          </a:solidFill>
                          <a:effectLst/>
                          <a:latin typeface="Calibri" pitchFamily="34" charset="0"/>
                          <a:ea typeface="ＭＳ Ｐゴシック" pitchFamily="34" charset="-128"/>
                          <a:cs typeface="+mn-cs"/>
                        </a:rPr>
                        <a:t>work</a:t>
                      </a:r>
                      <a:endParaRPr lang="en-ZA" sz="1400" dirty="0">
                        <a:effectLst/>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100% </a:t>
                      </a:r>
                      <a:r>
                        <a:rPr kumimoji="0" lang="en-ZA" altLang="en-US" sz="1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implementation of the Activities Mapped out for Q4.</a:t>
                      </a: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rgbClr val="00B050"/>
                          </a:solidFill>
                          <a:effectLst/>
                          <a:latin typeface="Calibri" pitchFamily="34" charset="0"/>
                          <a:ea typeface="Times New Roman" pitchFamily="18" charset="0"/>
                          <a:cs typeface="Arial" pitchFamily="34" charset="0"/>
                        </a:rPr>
                        <a:t>ACHIEVED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ZA" sz="1400" kern="1200" dirty="0">
                          <a:solidFill>
                            <a:schemeClr val="tx1"/>
                          </a:solidFill>
                          <a:effectLst/>
                          <a:latin typeface="+mn-lt"/>
                          <a:ea typeface="+mn-ea"/>
                          <a:cs typeface="+mn-cs"/>
                        </a:rPr>
                        <a:t>All activities mapped for the year were</a:t>
                      </a:r>
                      <a:r>
                        <a:rPr lang="en-ZA" sz="1400" kern="1200" baseline="0" dirty="0">
                          <a:solidFill>
                            <a:schemeClr val="tx1"/>
                          </a:solidFill>
                          <a:effectLst/>
                          <a:latin typeface="+mn-lt"/>
                          <a:ea typeface="+mn-ea"/>
                          <a:cs typeface="+mn-cs"/>
                        </a:rPr>
                        <a:t> </a:t>
                      </a:r>
                      <a:r>
                        <a:rPr lang="en-ZA" sz="1400" kern="1200" dirty="0">
                          <a:solidFill>
                            <a:schemeClr val="tx1"/>
                          </a:solidFill>
                          <a:effectLst/>
                          <a:latin typeface="+mn-lt"/>
                          <a:ea typeface="+mn-ea"/>
                          <a:cs typeface="+mn-cs"/>
                        </a:rPr>
                        <a:t>implemented at 100%.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ZA" sz="1400" kern="1200" dirty="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ZA" sz="1400" kern="1200" dirty="0">
                          <a:solidFill>
                            <a:schemeClr val="tx1"/>
                          </a:solidFill>
                          <a:effectLst/>
                          <a:latin typeface="+mn-lt"/>
                          <a:ea typeface="+mn-ea"/>
                          <a:cs typeface="+mn-cs"/>
                        </a:rPr>
                        <a:t>Reviewed Integrated Communication Strategy with Action Plan for 2019/2020 drafted and signed off by CCO &amp; DDG:CS. Submitted to DG for approval. </a:t>
                      </a: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400" b="1" dirty="0">
                          <a:solidFill>
                            <a:schemeClr val="tx1"/>
                          </a:solidFill>
                          <a:effectLst/>
                          <a:latin typeface="Calibri" panose="020F0502020204030204" pitchFamily="34" charset="0"/>
                          <a:ea typeface="Times New Roman"/>
                        </a:rPr>
                        <a:t>None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effectLst/>
                          <a:latin typeface="Calibri" panose="020F0502020204030204" pitchFamily="34" charset="0"/>
                          <a:ea typeface="Times New Roman"/>
                        </a:rPr>
                        <a:t>None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37913" name="Slide Number Placeholder 3"/>
          <p:cNvSpPr>
            <a:spLocks noGrp="1"/>
          </p:cNvSpPr>
          <p:nvPr>
            <p:ph type="sldNum" sz="quarter" idx="12"/>
          </p:nvPr>
        </p:nvSpPr>
        <p:spPr bwMode="auto">
          <a:xfrm>
            <a:off x="6815138" y="6634480"/>
            <a:ext cx="2328862" cy="2235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3FEEB18-6A09-4BBC-8F3B-8E1F4E2810F3}" type="slidenum">
              <a:rPr lang="en-US" altLang="en-US" sz="1200" smtClean="0">
                <a:solidFill>
                  <a:schemeClr val="bg1"/>
                </a:solidFill>
              </a:rPr>
              <a:pPr/>
              <a:t>26</a:t>
            </a:fld>
            <a:endParaRPr lang="en-US" altLang="en-US" sz="12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144463"/>
            <a:ext cx="8229600" cy="1036637"/>
          </a:xfrm>
        </p:spPr>
        <p:txBody>
          <a:bodyPr/>
          <a:lstStyle/>
          <a:p>
            <a:pPr eaLnBrk="1" hangingPunct="1">
              <a:lnSpc>
                <a:spcPct val="115000"/>
              </a:lnSpc>
            </a:pPr>
            <a:r>
              <a:rPr lang="en-ZA" altLang="en-US" sz="2000" b="1" dirty="0">
                <a:solidFill>
                  <a:srgbClr val="000000"/>
                </a:solidFill>
                <a:ea typeface="ＭＳ Ｐゴシック" pitchFamily="34" charset="-128"/>
                <a:cs typeface="Times New Roman" pitchFamily="18" charset="0"/>
              </a:rPr>
              <a:t>ADMINISTRATION</a:t>
            </a:r>
            <a:br>
              <a:rPr lang="en-ZA" altLang="en-US" sz="2000" b="1" dirty="0">
                <a:solidFill>
                  <a:srgbClr val="000000"/>
                </a:solidFill>
                <a:ea typeface="ＭＳ Ｐゴシック" pitchFamily="34" charset="-128"/>
                <a:cs typeface="Times New Roman" pitchFamily="18" charset="0"/>
              </a:rPr>
            </a:br>
            <a:endParaRPr lang="en-US" altLang="en-US" sz="2000" b="1"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2076571"/>
              </p:ext>
            </p:extLst>
          </p:nvPr>
        </p:nvGraphicFramePr>
        <p:xfrm>
          <a:off x="119062" y="742948"/>
          <a:ext cx="8862378" cy="5932171"/>
        </p:xfrm>
        <a:graphic>
          <a:graphicData uri="http://schemas.openxmlformats.org/drawingml/2006/table">
            <a:tbl>
              <a:tblPr/>
              <a:tblGrid>
                <a:gridCol w="2519597">
                  <a:extLst>
                    <a:ext uri="{9D8B030D-6E8A-4147-A177-3AD203B41FA5}">
                      <a16:colId xmlns:a16="http://schemas.microsoft.com/office/drawing/2014/main" xmlns="" val="20000"/>
                    </a:ext>
                  </a:extLst>
                </a:gridCol>
                <a:gridCol w="1390878">
                  <a:extLst>
                    <a:ext uri="{9D8B030D-6E8A-4147-A177-3AD203B41FA5}">
                      <a16:colId xmlns:a16="http://schemas.microsoft.com/office/drawing/2014/main" xmlns="" val="20001"/>
                    </a:ext>
                  </a:extLst>
                </a:gridCol>
                <a:gridCol w="3077455">
                  <a:extLst>
                    <a:ext uri="{9D8B030D-6E8A-4147-A177-3AD203B41FA5}">
                      <a16:colId xmlns:a16="http://schemas.microsoft.com/office/drawing/2014/main" xmlns="" val="20002"/>
                    </a:ext>
                  </a:extLst>
                </a:gridCol>
                <a:gridCol w="1040420">
                  <a:extLst>
                    <a:ext uri="{9D8B030D-6E8A-4147-A177-3AD203B41FA5}">
                      <a16:colId xmlns:a16="http://schemas.microsoft.com/office/drawing/2014/main" xmlns="" val="20003"/>
                    </a:ext>
                  </a:extLst>
                </a:gridCol>
                <a:gridCol w="834028">
                  <a:extLst>
                    <a:ext uri="{9D8B030D-6E8A-4147-A177-3AD203B41FA5}">
                      <a16:colId xmlns:a16="http://schemas.microsoft.com/office/drawing/2014/main" xmlns="" val="20004"/>
                    </a:ext>
                  </a:extLst>
                </a:gridCol>
              </a:tblGrid>
              <a:tr h="541751">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rPr>
                        <a:t>STRATEGIC GOAL 8: STRENGTHENING THE INSTITUTIONAL CAPACITY OF THE  DEPARTMENT </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rPr>
                        <a:t>(MTSF OUTCOME 12: AN EFFICIENT, EFECTIVE AND DEVELOPMENT ORIENTED PUBLIC SERVICE)</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5935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KEY PERFORMANCE INDICATOR</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algn="ctr">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  </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1"/>
                  </a:ext>
                </a:extLst>
              </a:tr>
              <a:tr h="21223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Times New Roman" pitchFamily="18" charset="0"/>
                          <a:cs typeface="Calibri" pitchFamily="34" charset="0"/>
                        </a:rPr>
                        <a:t>3.1 Number of Annual Financial Statements (AFS) and Interim Financial Statements (IFS)</a:t>
                      </a:r>
                      <a:endParaRPr kumimoji="0" lang="en-ZA" sz="1400" b="0" i="0" u="none" strike="noStrike" cap="none" normalizeH="0" baseline="0" dirty="0">
                        <a:ln>
                          <a:noFill/>
                        </a:ln>
                        <a:solidFill>
                          <a:srgbClr val="000000"/>
                        </a:solidFill>
                        <a:effectLst/>
                        <a:latin typeface="+mn-lt"/>
                        <a:ea typeface="Times New Roman" pitchFamily="18" charset="0"/>
                        <a:cs typeface="Calibri"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Times New Roman" pitchFamily="18" charset="0"/>
                          <a:cs typeface="Calibri" pitchFamily="34" charset="0"/>
                        </a:rPr>
                        <a:t>compiled per year that comply with guidelines issued by the National</a:t>
                      </a:r>
                      <a:endParaRPr kumimoji="0" lang="en-ZA"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ＭＳ Ｐゴシック" pitchFamily="34" charset="-128"/>
                          <a:cs typeface="Times New Roman" pitchFamily="18" charset="0"/>
                        </a:rPr>
                        <a:t>Treasury. </a:t>
                      </a: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400" kern="1200" dirty="0">
                          <a:solidFill>
                            <a:schemeClr val="tx1"/>
                          </a:solidFill>
                          <a:effectLst/>
                          <a:latin typeface="+mn-lt"/>
                          <a:ea typeface="+mn-ea"/>
                          <a:cs typeface="+mn-cs"/>
                        </a:rPr>
                        <a:t>1 AFS by 31 May, and 3 IFS 30 days after each quarter.</a:t>
                      </a:r>
                      <a:endParaRPr lang="en-ZA" sz="1400" b="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ACHIEVED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Produced 1 AFS by 31 May, and 3 IFS 30 days after each quarter.</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ZA" sz="1400" b="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0" dirty="0">
                          <a:effectLst/>
                          <a:latin typeface="+mn-lt"/>
                          <a:ea typeface="Times New Roman"/>
                          <a:cs typeface="Times New Roman"/>
                        </a:rPr>
                        <a:t>None</a:t>
                      </a:r>
                      <a:endParaRPr lang="en-ZA" sz="1400" b="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0" dirty="0">
                          <a:effectLst/>
                          <a:latin typeface="+mn-lt"/>
                          <a:ea typeface="Times New Roman"/>
                          <a:cs typeface="Times New Roman"/>
                        </a:rPr>
                        <a:t>None</a:t>
                      </a:r>
                      <a:endParaRPr lang="en-ZA" sz="1400" b="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r h="270875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GB" sz="1400" b="0" kern="50" dirty="0">
                          <a:effectLst/>
                          <a:latin typeface="+mn-lt"/>
                          <a:ea typeface="SimSun"/>
                          <a:cs typeface="Calibri"/>
                        </a:rPr>
                        <a:t>4.1 </a:t>
                      </a:r>
                      <a:r>
                        <a:rPr lang="en-GB" sz="1400" dirty="0">
                          <a:effectLst/>
                          <a:latin typeface="Calibri" panose="020F0502020204030204" pitchFamily="34" charset="0"/>
                          <a:ea typeface="Calibri" panose="020F0502020204030204" pitchFamily="34" charset="0"/>
                        </a:rPr>
                        <a:t>Cases of Irregular, Fruitless and Wasteful and/or Unauthorised expenditure, detected per financial year, reported to the Accounting Officer </a:t>
                      </a:r>
                      <a:endParaRPr kumimoji="0" lang="en-US"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400" b="0" kern="1200" dirty="0">
                          <a:solidFill>
                            <a:schemeClr val="tx1"/>
                          </a:solidFill>
                          <a:effectLst/>
                          <a:latin typeface="+mn-lt"/>
                          <a:ea typeface="+mn-ea"/>
                          <a:cs typeface="+mn-cs"/>
                        </a:rPr>
                        <a:t>All cases detected</a:t>
                      </a:r>
                      <a:endParaRPr kumimoji="0" lang="en-US"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ACHIEVED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Irregular expenditure </a:t>
                      </a:r>
                      <a:r>
                        <a:rPr lang="en-ZA" sz="1400" dirty="0">
                          <a:effectLst/>
                          <a:latin typeface="Calibri" panose="020F0502020204030204" pitchFamily="34" charset="0"/>
                          <a:ea typeface="Calibri" panose="020F0502020204030204" pitchFamily="34" charset="0"/>
                          <a:cs typeface="Calibri" panose="020F0502020204030204" pitchFamily="34" charset="0"/>
                        </a:rPr>
                        <a:t>– </a:t>
                      </a:r>
                      <a:r>
                        <a:rPr lang="en-ZA" sz="1400" b="1" dirty="0">
                          <a:effectLst/>
                          <a:latin typeface="Calibri" panose="020F0502020204030204" pitchFamily="34" charset="0"/>
                          <a:ea typeface="Calibri" panose="020F0502020204030204" pitchFamily="34" charset="0"/>
                          <a:cs typeface="Calibri" panose="020F0502020204030204" pitchFamily="34" charset="0"/>
                        </a:rPr>
                        <a:t>R3</a:t>
                      </a:r>
                      <a:r>
                        <a:rPr lang="en-ZA" sz="1400" b="1" baseline="0" dirty="0">
                          <a:effectLst/>
                          <a:latin typeface="Calibri" panose="020F0502020204030204" pitchFamily="34" charset="0"/>
                          <a:ea typeface="Calibri" panose="020F0502020204030204" pitchFamily="34" charset="0"/>
                          <a:cs typeface="Calibri" panose="020F0502020204030204" pitchFamily="34" charset="0"/>
                        </a:rPr>
                        <a:t> 446 415.51</a:t>
                      </a:r>
                      <a:r>
                        <a:rPr lang="en-ZA" sz="1400" b="1" dirty="0">
                          <a:effectLst/>
                          <a:latin typeface="Calibri" panose="020F0502020204030204" pitchFamily="34" charset="0"/>
                          <a:ea typeface="Calibri" panose="020F0502020204030204" pitchFamily="34" charset="0"/>
                          <a:cs typeface="Calibri" panose="020F0502020204030204" pitchFamily="34" charset="0"/>
                        </a:rPr>
                        <a:t> </a:t>
                      </a:r>
                      <a:r>
                        <a:rPr lang="en-ZA" sz="1400" dirty="0">
                          <a:effectLst/>
                          <a:latin typeface="Calibri" panose="020F0502020204030204" pitchFamily="34" charset="0"/>
                          <a:ea typeface="Calibri" panose="020F0502020204030204" pitchFamily="34" charset="0"/>
                          <a:cs typeface="Calibri" panose="020F0502020204030204" pitchFamily="34" charset="0"/>
                        </a:rPr>
                        <a:t>detected and reported.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Fruitless and Wasteful expenditure </a:t>
                      </a:r>
                      <a:r>
                        <a:rPr lang="en-ZA" sz="1400" dirty="0">
                          <a:effectLst/>
                          <a:latin typeface="Calibri" panose="020F0502020204030204" pitchFamily="34" charset="0"/>
                          <a:ea typeface="Calibri" panose="020F0502020204030204" pitchFamily="34" charset="0"/>
                          <a:cs typeface="Calibri" panose="020F0502020204030204" pitchFamily="34"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a:effectLst/>
                          <a:latin typeface="Calibri" panose="020F0502020204030204" pitchFamily="34" charset="0"/>
                          <a:ea typeface="Calibri" panose="020F0502020204030204" pitchFamily="34" charset="0"/>
                          <a:cs typeface="Calibri" panose="020F0502020204030204" pitchFamily="34" charset="0"/>
                        </a:rPr>
                        <a:t>R 4</a:t>
                      </a:r>
                      <a:r>
                        <a:rPr lang="en-ZA" sz="1400" b="1" baseline="0">
                          <a:effectLst/>
                          <a:latin typeface="Calibri" panose="020F0502020204030204" pitchFamily="34" charset="0"/>
                          <a:ea typeface="Calibri" panose="020F0502020204030204" pitchFamily="34" charset="0"/>
                          <a:cs typeface="Calibri" panose="020F0502020204030204" pitchFamily="34" charset="0"/>
                        </a:rPr>
                        <a:t> 450 475.23</a:t>
                      </a:r>
                      <a:r>
                        <a:rPr lang="en-ZA" sz="1400" b="1">
                          <a:effectLst/>
                          <a:latin typeface="Calibri" panose="020F0502020204030204" pitchFamily="34" charset="0"/>
                          <a:ea typeface="Calibri" panose="020F0502020204030204" pitchFamily="34" charset="0"/>
                          <a:cs typeface="Calibri" panose="020F0502020204030204" pitchFamily="34" charset="0"/>
                        </a:rPr>
                        <a:t> </a:t>
                      </a:r>
                      <a:r>
                        <a:rPr lang="en-ZA" sz="1400" dirty="0">
                          <a:effectLst/>
                          <a:latin typeface="Calibri" panose="020F0502020204030204" pitchFamily="34" charset="0"/>
                          <a:ea typeface="Calibri" panose="020F0502020204030204" pitchFamily="34" charset="0"/>
                          <a:cs typeface="Calibri" panose="020F0502020204030204" pitchFamily="34" charset="0"/>
                        </a:rPr>
                        <a:t>detected and reported.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Unauthorised expenditure – </a:t>
                      </a:r>
                      <a:r>
                        <a:rPr lang="en-ZA" sz="1400" dirty="0">
                          <a:effectLst/>
                          <a:latin typeface="Calibri" panose="020F0502020204030204" pitchFamily="34" charset="0"/>
                          <a:ea typeface="Calibri" panose="020F0502020204030204" pitchFamily="34" charset="0"/>
                          <a:cs typeface="Calibri" panose="020F0502020204030204" pitchFamily="34" charset="0"/>
                        </a:rPr>
                        <a:t>None detected and reported.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a:effectLst/>
                          <a:latin typeface="+mn-lt"/>
                          <a:ea typeface="Times New Roman"/>
                          <a:cs typeface="Times New Roman"/>
                        </a:rPr>
                        <a:t>None</a:t>
                      </a:r>
                      <a:endParaRPr lang="en-ZA" sz="1400" b="0" dirty="0">
                        <a:effectLst/>
                        <a:latin typeface="+mn-lt"/>
                        <a:ea typeface="Times New Roman"/>
                      </a:endParaRPr>
                    </a:p>
                    <a:p>
                      <a:pPr>
                        <a:spcAft>
                          <a:spcPts val="0"/>
                        </a:spcAft>
                      </a:pPr>
                      <a:r>
                        <a:rPr lang="en-US" sz="1400" b="0" dirty="0">
                          <a:effectLst/>
                          <a:latin typeface="+mn-lt"/>
                          <a:ea typeface="Times New Roman"/>
                          <a:cs typeface="Times New Roman"/>
                        </a:rPr>
                        <a:t>	</a:t>
                      </a:r>
                      <a:endParaRPr lang="en-ZA" sz="1400" b="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0" dirty="0">
                          <a:effectLst/>
                          <a:latin typeface="+mn-lt"/>
                          <a:ea typeface="Times New Roman"/>
                          <a:cs typeface="Times New Roman"/>
                        </a:rPr>
                        <a:t>None</a:t>
                      </a:r>
                      <a:endParaRPr lang="en-ZA" sz="1400" b="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3"/>
                  </a:ext>
                </a:extLst>
              </a:tr>
            </a:tbl>
          </a:graphicData>
        </a:graphic>
      </p:graphicFrame>
      <p:sp>
        <p:nvSpPr>
          <p:cNvPr id="38943" name="Slide Number Placeholder 3"/>
          <p:cNvSpPr>
            <a:spLocks noGrp="1"/>
          </p:cNvSpPr>
          <p:nvPr>
            <p:ph type="sldNum" sz="quarter" idx="12"/>
          </p:nvPr>
        </p:nvSpPr>
        <p:spPr bwMode="auto">
          <a:xfrm>
            <a:off x="6768874" y="6591203"/>
            <a:ext cx="2375126" cy="2667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1666469-1907-406B-BEB1-78CBF8332FD4}" type="slidenum">
              <a:rPr lang="en-US" altLang="en-US" sz="1200" smtClean="0">
                <a:solidFill>
                  <a:schemeClr val="bg1"/>
                </a:solidFill>
              </a:rPr>
              <a:pPr/>
              <a:t>27</a:t>
            </a:fld>
            <a:endParaRPr lang="en-US" altLang="en-US" sz="12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ZA" altLang="en-US" sz="2400" b="1" dirty="0">
                <a:ea typeface="ＭＳ Ｐゴシック" pitchFamily="34" charset="-128"/>
              </a:rPr>
              <a:t>PROGRAMME 2</a:t>
            </a:r>
            <a:br>
              <a:rPr lang="en-ZA" altLang="en-US" sz="2400" b="1" dirty="0">
                <a:ea typeface="ＭＳ Ｐゴシック" pitchFamily="34" charset="-128"/>
              </a:rPr>
            </a:br>
            <a:endParaRPr lang="en-ZA" altLang="en-US" sz="2400" dirty="0">
              <a:ea typeface="ＭＳ Ｐゴシック" pitchFamily="34" charset="-128"/>
            </a:endParaRPr>
          </a:p>
        </p:txBody>
      </p:sp>
      <p:sp>
        <p:nvSpPr>
          <p:cNvPr id="39939" name="Content Placeholder 2"/>
          <p:cNvSpPr>
            <a:spLocks noGrp="1"/>
          </p:cNvSpPr>
          <p:nvPr>
            <p:ph idx="1"/>
          </p:nvPr>
        </p:nvSpPr>
        <p:spPr/>
        <p:txBody>
          <a:bodyPr/>
          <a:lstStyle/>
          <a:p>
            <a:pPr marL="0" indent="0">
              <a:buFont typeface="Arial" pitchFamily="34" charset="0"/>
              <a:buNone/>
            </a:pPr>
            <a:endParaRPr lang="en-ZA" altLang="en-US" dirty="0">
              <a:ea typeface="ＭＳ Ｐゴシック" pitchFamily="34" charset="-128"/>
            </a:endParaRPr>
          </a:p>
          <a:p>
            <a:pPr marL="0" indent="0">
              <a:buFont typeface="Arial" pitchFamily="34" charset="0"/>
              <a:buNone/>
            </a:pPr>
            <a:endParaRPr lang="en-ZA" altLang="en-US" dirty="0">
              <a:ea typeface="ＭＳ Ｐゴシック" pitchFamily="34" charset="-128"/>
            </a:endParaRPr>
          </a:p>
          <a:p>
            <a:pPr marL="0" indent="0" algn="ctr">
              <a:buFont typeface="Arial" pitchFamily="34" charset="0"/>
              <a:buNone/>
            </a:pPr>
            <a:r>
              <a:rPr lang="en-ZA" altLang="en-US" sz="2400" b="1" dirty="0">
                <a:ea typeface="ＭＳ Ｐゴシック" pitchFamily="34" charset="-128"/>
              </a:rPr>
              <a:t>INSPECTION AND ENFORCEMENT SERVICES</a:t>
            </a:r>
          </a:p>
        </p:txBody>
      </p:sp>
      <p:sp>
        <p:nvSpPr>
          <p:cNvPr id="39940" name="Slide Number Placeholder 3"/>
          <p:cNvSpPr>
            <a:spLocks noGrp="1"/>
          </p:cNvSpPr>
          <p:nvPr>
            <p:ph type="sldNum" sz="quarter" idx="12"/>
          </p:nvPr>
        </p:nvSpPr>
        <p:spPr bwMode="auto">
          <a:xfrm>
            <a:off x="6824663" y="6365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ABF0D283-9772-42AD-B797-8037A6F94FC8}" type="slidenum">
              <a:rPr lang="en-US" altLang="en-US" sz="1200" smtClean="0">
                <a:solidFill>
                  <a:schemeClr val="bg1"/>
                </a:solidFill>
              </a:rPr>
              <a:pPr/>
              <a:t>28</a:t>
            </a:fld>
            <a:endParaRPr lang="en-US" altLang="en-US" sz="12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180975"/>
            <a:ext cx="8229600" cy="742950"/>
          </a:xfrm>
        </p:spPr>
        <p:txBody>
          <a:bodyPr/>
          <a:lstStyle/>
          <a:p>
            <a:r>
              <a:rPr lang="en-US" altLang="en-US" sz="2000" b="1" dirty="0">
                <a:ea typeface="ＭＳ Ｐゴシック" pitchFamily="34" charset="-128"/>
              </a:rPr>
              <a:t>INSPECTION AND ENFORCEMENT SERVICES (IES)</a:t>
            </a:r>
            <a:endParaRPr lang="en-ZA" altLang="en-US" sz="2000" dirty="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15312380"/>
              </p:ext>
            </p:extLst>
          </p:nvPr>
        </p:nvGraphicFramePr>
        <p:xfrm>
          <a:off x="180975" y="1290637"/>
          <a:ext cx="8767762" cy="5382306"/>
        </p:xfrm>
        <a:graphic>
          <a:graphicData uri="http://schemas.openxmlformats.org/drawingml/2006/table">
            <a:tbl>
              <a:tblPr/>
              <a:tblGrid>
                <a:gridCol w="1974372">
                  <a:extLst>
                    <a:ext uri="{9D8B030D-6E8A-4147-A177-3AD203B41FA5}">
                      <a16:colId xmlns:a16="http://schemas.microsoft.com/office/drawing/2014/main" xmlns="" val="20000"/>
                    </a:ext>
                  </a:extLst>
                </a:gridCol>
                <a:gridCol w="838286">
                  <a:extLst>
                    <a:ext uri="{9D8B030D-6E8A-4147-A177-3AD203B41FA5}">
                      <a16:colId xmlns:a16="http://schemas.microsoft.com/office/drawing/2014/main" xmlns="" val="20001"/>
                    </a:ext>
                  </a:extLst>
                </a:gridCol>
                <a:gridCol w="2318596">
                  <a:extLst>
                    <a:ext uri="{9D8B030D-6E8A-4147-A177-3AD203B41FA5}">
                      <a16:colId xmlns:a16="http://schemas.microsoft.com/office/drawing/2014/main" xmlns="" val="20002"/>
                    </a:ext>
                  </a:extLst>
                </a:gridCol>
                <a:gridCol w="1534885">
                  <a:extLst>
                    <a:ext uri="{9D8B030D-6E8A-4147-A177-3AD203B41FA5}">
                      <a16:colId xmlns:a16="http://schemas.microsoft.com/office/drawing/2014/main" xmlns="" val="20003"/>
                    </a:ext>
                  </a:extLst>
                </a:gridCol>
                <a:gridCol w="2101623">
                  <a:extLst>
                    <a:ext uri="{9D8B030D-6E8A-4147-A177-3AD203B41FA5}">
                      <a16:colId xmlns:a16="http://schemas.microsoft.com/office/drawing/2014/main" xmlns="" val="20004"/>
                    </a:ext>
                  </a:extLst>
                </a:gridCol>
              </a:tblGrid>
              <a:tr h="82823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KEY PERFORMANCE INDICATOR</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algn="ctr">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364715">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MTSF Outcome 4: Decent employment through inclusive economic growth and </a:t>
                      </a:r>
                    </a:p>
                    <a:p>
                      <a:pPr marL="0" marR="0" lvl="0" indent="0" algn="l" defTabSz="457200" rtl="0" eaLnBrk="1" fontAlgn="base" latinLnBrk="0" hangingPunct="1">
                        <a:lnSpc>
                          <a:spcPct val="115000"/>
                        </a:lnSpc>
                        <a:spcBef>
                          <a:spcPct val="0"/>
                        </a:spcBef>
                        <a:spcAft>
                          <a:spcPct val="0"/>
                        </a:spcAft>
                        <a:buClrTx/>
                        <a:buSzTx/>
                        <a:buFontTx/>
                        <a:buNone/>
                        <a:tabLst/>
                        <a:defRPr/>
                      </a:pPr>
                      <a:r>
                        <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MTSF Outcome 14: Transforming and uniting the country</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DoL Strategic Goals: Promote occupational health services</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Protect vulnerable workers</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Strengthen occupational safety protection</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1893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Calibri" pitchFamily="34" charset="0"/>
                          <a:ea typeface="ＭＳ Ｐゴシック" pitchFamily="34" charset="-128"/>
                        </a:rPr>
                        <a:t>1.1 Number of employers inspected per year to determine compliance with employment law</a:t>
                      </a:r>
                    </a:p>
                  </a:txBody>
                  <a:tcPr marL="91431" marR="91431"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tc>
                  <a:txBody>
                    <a:bodyPr/>
                    <a:lstStyle/>
                    <a:p>
                      <a:pPr algn="ct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218 732</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1422" marR="91422"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400" b="1" i="0" u="none" strike="noStrike" cap="none" normalizeH="0" baseline="0" dirty="0">
                          <a:ln>
                            <a:noFill/>
                          </a:ln>
                          <a:solidFill>
                            <a:srgbClr val="00682F"/>
                          </a:solidFill>
                          <a:effectLst/>
                          <a:latin typeface="Calibri" pitchFamily="34" charset="0"/>
                          <a:ea typeface="Times New Roman" pitchFamily="18" charset="0"/>
                          <a:cs typeface="Arial" pitchFamily="34" charset="0"/>
                        </a:rPr>
                        <a:t>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218 919 </a:t>
                      </a:r>
                      <a:r>
                        <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Employers were inspected to determine compliance with employment law against a target of </a:t>
                      </a:r>
                      <a:r>
                        <a:rPr kumimoji="0" lang="en-ZA"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218 732.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The variance is </a:t>
                      </a:r>
                      <a:r>
                        <a:rPr kumimoji="0" lang="en-ZA"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187</a:t>
                      </a:r>
                      <a:r>
                        <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The total number of compliant employers was</a:t>
                      </a:r>
                      <a:r>
                        <a:rPr kumimoji="0" lang="en-ZA"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 177 209.</a:t>
                      </a:r>
                      <a:endParaRPr lang="en-ZA" sz="1400" b="1" kern="1200" dirty="0">
                        <a:solidFill>
                          <a:srgbClr val="FF0000"/>
                        </a:solidFill>
                        <a:effectLst/>
                        <a:latin typeface="+mn-lt"/>
                        <a:ea typeface="+mn-ea"/>
                        <a:cs typeface="+mn-cs"/>
                      </a:endParaRPr>
                    </a:p>
                  </a:txBody>
                  <a:tcPr marL="91422" marR="91422"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187</a:t>
                      </a:r>
                    </a:p>
                    <a:p>
                      <a:pPr marL="0" marR="0" lvl="0" indent="0" algn="l" defTabSz="457200" rtl="0" eaLnBrk="1" fontAlgn="auto" latinLnBrk="0" hangingPunct="1">
                        <a:lnSpc>
                          <a:spcPct val="115000"/>
                        </a:lnSpc>
                        <a:spcBef>
                          <a:spcPts val="0"/>
                        </a:spcBef>
                        <a:spcAft>
                          <a:spcPts val="0"/>
                        </a:spcAft>
                        <a:buClrTx/>
                        <a:buSzTx/>
                        <a:buFontTx/>
                        <a:buNone/>
                        <a:tabLst/>
                        <a:defRPr/>
                      </a:pPr>
                      <a:r>
                        <a:rPr lang="en-US" sz="1400" dirty="0">
                          <a:effectLst/>
                          <a:latin typeface="Calibri" panose="020F0502020204030204" pitchFamily="34" charset="0"/>
                          <a:ea typeface="Times New Roman" panose="02020603050405020304" pitchFamily="18" charset="0"/>
                          <a:cs typeface="Calibri" panose="020F0502020204030204" pitchFamily="34" charset="0"/>
                        </a:rPr>
                        <a:t>Overachievement due to the extra effort of certain provinces.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Provinces to be encouraged to revert to their provincial inspection plans in order to meet the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40991" name="Slide Number Placeholder 3"/>
          <p:cNvSpPr>
            <a:spLocks noGrp="1"/>
          </p:cNvSpPr>
          <p:nvPr>
            <p:ph type="sldNum" sz="quarter" idx="12"/>
          </p:nvPr>
        </p:nvSpPr>
        <p:spPr bwMode="auto">
          <a:xfrm>
            <a:off x="6815136" y="6585179"/>
            <a:ext cx="2328863" cy="27282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F8E1A3C4-D749-46C3-A888-797CD64CA5F3}" type="slidenum">
              <a:rPr lang="en-US" altLang="en-US" sz="1200" smtClean="0">
                <a:solidFill>
                  <a:schemeClr val="bg1"/>
                </a:solidFill>
              </a:rPr>
              <a:pPr/>
              <a:t>29</a:t>
            </a:fld>
            <a:endParaRPr lang="en-US" altLang="en-US" sz="1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400" b="1" dirty="0"/>
              <a:t>LEGEND</a:t>
            </a:r>
          </a:p>
        </p:txBody>
      </p:sp>
      <p:sp>
        <p:nvSpPr>
          <p:cNvPr id="20489" name="Slide Number Placeholder 5"/>
          <p:cNvSpPr>
            <a:spLocks noGrp="1"/>
          </p:cNvSpPr>
          <p:nvPr>
            <p:ph type="sldNum" sz="quarter" idx="12"/>
          </p:nvPr>
        </p:nvSpPr>
        <p:spPr bwMode="auto">
          <a:xfrm>
            <a:off x="6727824" y="6399213"/>
            <a:ext cx="2314575"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smtClean="0">
                <a:solidFill>
                  <a:schemeClr val="bg1"/>
                </a:solidFill>
              </a:rPr>
              <a:pPr/>
              <a:t>3</a:t>
            </a:fld>
            <a:endParaRPr lang="en-US" altLang="en-US" sz="12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92314"/>
            <a:ext cx="8229600" cy="742950"/>
          </a:xfrm>
        </p:spPr>
        <p:txBody>
          <a:bodyPr/>
          <a:lstStyle/>
          <a:p>
            <a:r>
              <a:rPr lang="en-US" altLang="en-US" sz="2000" b="1" dirty="0">
                <a:ea typeface="ＭＳ Ｐゴシック" pitchFamily="34" charset="-128"/>
              </a:rPr>
              <a:t/>
            </a:r>
            <a:br>
              <a:rPr lang="en-US" altLang="en-US" sz="2000" b="1" dirty="0">
                <a:ea typeface="ＭＳ Ｐゴシック" pitchFamily="34" charset="-128"/>
              </a:rPr>
            </a:br>
            <a:r>
              <a:rPr lang="en-US" altLang="en-US" sz="2000" b="1" dirty="0">
                <a:ea typeface="ＭＳ Ｐゴシック" pitchFamily="34" charset="-128"/>
              </a:rPr>
              <a:t>IES</a:t>
            </a:r>
            <a:endParaRPr lang="en-ZA" altLang="en-US" sz="2000" dirty="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52920863"/>
              </p:ext>
            </p:extLst>
          </p:nvPr>
        </p:nvGraphicFramePr>
        <p:xfrm>
          <a:off x="180975" y="1290638"/>
          <a:ext cx="8767762" cy="5334315"/>
        </p:xfrm>
        <a:graphic>
          <a:graphicData uri="http://schemas.openxmlformats.org/drawingml/2006/table">
            <a:tbl>
              <a:tblPr/>
              <a:tblGrid>
                <a:gridCol w="1974372">
                  <a:extLst>
                    <a:ext uri="{9D8B030D-6E8A-4147-A177-3AD203B41FA5}">
                      <a16:colId xmlns:a16="http://schemas.microsoft.com/office/drawing/2014/main" xmlns="" val="20000"/>
                    </a:ext>
                  </a:extLst>
                </a:gridCol>
                <a:gridCol w="838286">
                  <a:extLst>
                    <a:ext uri="{9D8B030D-6E8A-4147-A177-3AD203B41FA5}">
                      <a16:colId xmlns:a16="http://schemas.microsoft.com/office/drawing/2014/main" xmlns="" val="20001"/>
                    </a:ext>
                  </a:extLst>
                </a:gridCol>
                <a:gridCol w="2373024">
                  <a:extLst>
                    <a:ext uri="{9D8B030D-6E8A-4147-A177-3AD203B41FA5}">
                      <a16:colId xmlns:a16="http://schemas.microsoft.com/office/drawing/2014/main" xmlns="" val="20002"/>
                    </a:ext>
                  </a:extLst>
                </a:gridCol>
                <a:gridCol w="1926772">
                  <a:extLst>
                    <a:ext uri="{9D8B030D-6E8A-4147-A177-3AD203B41FA5}">
                      <a16:colId xmlns:a16="http://schemas.microsoft.com/office/drawing/2014/main" xmlns="" val="20003"/>
                    </a:ext>
                  </a:extLst>
                </a:gridCol>
                <a:gridCol w="1655308">
                  <a:extLst>
                    <a:ext uri="{9D8B030D-6E8A-4147-A177-3AD203B41FA5}">
                      <a16:colId xmlns:a16="http://schemas.microsoft.com/office/drawing/2014/main" xmlns="" val="20004"/>
                    </a:ext>
                  </a:extLst>
                </a:gridCol>
              </a:tblGrid>
              <a:tr h="762429">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KEY PERFORMANCE INDICATOR</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algn="ctr">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a:t>
                      </a:r>
                    </a:p>
                  </a:txBody>
                  <a:tcPr marL="18164" marR="1816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45092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Calibri" pitchFamily="34" charset="0"/>
                          <a:ea typeface="ＭＳ Ｐゴシック" pitchFamily="34" charset="-128"/>
                        </a:rPr>
                        <a:t>1.2 Percentage of non-compliant employers of those inspected served with a notice in terms of relevant employment law within 14 calendar days of the inspection.</a:t>
                      </a: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Calibri" pitchFamily="34" charset="0"/>
                          <a:ea typeface="ＭＳ Ｐゴシック" pitchFamily="34" charset="-128"/>
                        </a:rPr>
                        <a:t>80%</a:t>
                      </a:r>
                    </a:p>
                  </a:txBody>
                  <a:tcPr marL="91431" marR="91431" marT="45663" marB="456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400" b="1" i="0" u="none" strike="noStrike" cap="none" normalizeH="0" baseline="0" dirty="0">
                          <a:ln>
                            <a:noFill/>
                          </a:ln>
                          <a:solidFill>
                            <a:srgbClr val="00682F"/>
                          </a:solidFill>
                          <a:effectLst/>
                          <a:latin typeface="Calibri" pitchFamily="34" charset="0"/>
                          <a:ea typeface="Times New Roman" pitchFamily="18" charset="0"/>
                          <a:cs typeface="Arial" pitchFamily="34" charset="0"/>
                        </a:rPr>
                        <a:t>ACHIEVED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r>
                        <a:rPr lang="en-ZA" sz="1400" kern="1200" dirty="0">
                          <a:solidFill>
                            <a:schemeClr val="tx1"/>
                          </a:solidFill>
                          <a:effectLst/>
                          <a:latin typeface="+mn-lt"/>
                          <a:ea typeface="+mn-ea"/>
                          <a:cs typeface="+mn-cs"/>
                        </a:rPr>
                        <a:t>Of the </a:t>
                      </a:r>
                      <a:r>
                        <a:rPr lang="en-ZA" sz="1400" b="1" kern="1200" dirty="0">
                          <a:solidFill>
                            <a:schemeClr val="tx1"/>
                          </a:solidFill>
                          <a:effectLst/>
                          <a:latin typeface="+mn-lt"/>
                          <a:ea typeface="+mn-ea"/>
                          <a:cs typeface="+mn-cs"/>
                        </a:rPr>
                        <a:t>218 919 </a:t>
                      </a:r>
                      <a:r>
                        <a:rPr lang="en-ZA" sz="1400" kern="1200" dirty="0">
                          <a:solidFill>
                            <a:schemeClr val="tx1"/>
                          </a:solidFill>
                          <a:effectLst/>
                          <a:latin typeface="+mn-lt"/>
                          <a:ea typeface="+mn-ea"/>
                          <a:cs typeface="+mn-cs"/>
                        </a:rPr>
                        <a:t>employers inspected </a:t>
                      </a:r>
                      <a:r>
                        <a:rPr lang="en-ZA" sz="1400" b="1" kern="1200" dirty="0">
                          <a:solidFill>
                            <a:schemeClr val="tx1"/>
                          </a:solidFill>
                          <a:effectLst/>
                          <a:latin typeface="+mn-lt"/>
                          <a:ea typeface="+mn-ea"/>
                          <a:cs typeface="+mn-cs"/>
                        </a:rPr>
                        <a:t>41 710</a:t>
                      </a:r>
                      <a:r>
                        <a:rPr lang="en-ZA" sz="1400" kern="1200" dirty="0">
                          <a:solidFill>
                            <a:schemeClr val="tx1"/>
                          </a:solidFill>
                          <a:effectLst/>
                          <a:latin typeface="+mn-lt"/>
                          <a:ea typeface="+mn-ea"/>
                          <a:cs typeface="+mn-cs"/>
                        </a:rPr>
                        <a:t> were non-compliant. </a:t>
                      </a:r>
                    </a:p>
                    <a:p>
                      <a:r>
                        <a:rPr lang="en-ZA" sz="1400" kern="1200" dirty="0">
                          <a:solidFill>
                            <a:schemeClr val="tx1"/>
                          </a:solidFill>
                          <a:effectLst/>
                          <a:latin typeface="+mn-lt"/>
                          <a:ea typeface="+mn-ea"/>
                          <a:cs typeface="+mn-cs"/>
                        </a:rPr>
                        <a:t> </a:t>
                      </a:r>
                    </a:p>
                    <a:p>
                      <a:r>
                        <a:rPr lang="en-ZA" sz="1400" b="1" kern="1200" dirty="0">
                          <a:solidFill>
                            <a:schemeClr val="tx1"/>
                          </a:solidFill>
                          <a:effectLst/>
                          <a:latin typeface="+mn-lt"/>
                          <a:ea typeface="+mn-ea"/>
                          <a:cs typeface="+mn-cs"/>
                        </a:rPr>
                        <a:t>(41 569</a:t>
                      </a:r>
                      <a:r>
                        <a:rPr lang="en-ZA" sz="1400" kern="1200" dirty="0">
                          <a:solidFill>
                            <a:schemeClr val="tx1"/>
                          </a:solidFill>
                          <a:effectLst/>
                          <a:latin typeface="+mn-lt"/>
                          <a:ea typeface="+mn-ea"/>
                          <a:cs typeface="+mn-cs"/>
                        </a:rPr>
                        <a:t> of the </a:t>
                      </a:r>
                      <a:r>
                        <a:rPr lang="en-ZA" sz="1400" b="1" kern="1200" dirty="0">
                          <a:solidFill>
                            <a:schemeClr val="tx1"/>
                          </a:solidFill>
                          <a:effectLst/>
                          <a:latin typeface="+mn-lt"/>
                          <a:ea typeface="+mn-ea"/>
                          <a:cs typeface="+mn-cs"/>
                        </a:rPr>
                        <a:t>41 710</a:t>
                      </a:r>
                      <a:r>
                        <a:rPr lang="en-ZA" sz="1400" kern="1200" dirty="0">
                          <a:solidFill>
                            <a:schemeClr val="tx1"/>
                          </a:solidFill>
                          <a:effectLst/>
                          <a:latin typeface="+mn-lt"/>
                          <a:ea typeface="+mn-ea"/>
                          <a:cs typeface="+mn-cs"/>
                        </a:rPr>
                        <a:t> non-compliant employers)</a:t>
                      </a:r>
                      <a:r>
                        <a:rPr lang="en-ZA" sz="1400" b="1" kern="1200" dirty="0">
                          <a:solidFill>
                            <a:schemeClr val="tx1"/>
                          </a:solidFill>
                          <a:effectLst/>
                          <a:latin typeface="+mn-lt"/>
                          <a:ea typeface="+mn-ea"/>
                          <a:cs typeface="+mn-cs"/>
                        </a:rPr>
                        <a:t> </a:t>
                      </a:r>
                      <a:r>
                        <a:rPr lang="en-ZA" sz="1400" kern="1200" dirty="0">
                          <a:solidFill>
                            <a:schemeClr val="tx1"/>
                          </a:solidFill>
                          <a:effectLst/>
                          <a:latin typeface="+mn-lt"/>
                          <a:ea typeface="+mn-ea"/>
                          <a:cs typeface="+mn-cs"/>
                        </a:rPr>
                        <a:t>were served with notices within 14 calendar days of the Inspection.</a:t>
                      </a:r>
                    </a:p>
                    <a:p>
                      <a:endParaRPr lang="en-ZA" sz="1400" kern="1200" dirty="0">
                        <a:solidFill>
                          <a:schemeClr val="tx1"/>
                        </a:solidFill>
                        <a:effectLst/>
                        <a:latin typeface="+mn-lt"/>
                        <a:ea typeface="+mn-ea"/>
                        <a:cs typeface="+mn-cs"/>
                      </a:endParaRPr>
                    </a:p>
                    <a:p>
                      <a:endParaRPr lang="en-ZA" sz="1400" kern="1200" dirty="0">
                        <a:solidFill>
                          <a:schemeClr val="tx1"/>
                        </a:solidFill>
                        <a:effectLst/>
                        <a:latin typeface="+mn-lt"/>
                        <a:ea typeface="+mn-ea"/>
                        <a:cs typeface="+mn-cs"/>
                      </a:endParaRPr>
                    </a:p>
                    <a:p>
                      <a:endParaRPr lang="en-ZA" sz="1400" kern="1200" dirty="0">
                        <a:solidFill>
                          <a:schemeClr val="tx1"/>
                        </a:solidFill>
                        <a:effectLst/>
                        <a:latin typeface="+mn-lt"/>
                        <a:ea typeface="+mn-ea"/>
                        <a:cs typeface="+mn-cs"/>
                      </a:endParaRPr>
                    </a:p>
                    <a:p>
                      <a:endParaRPr lang="en-ZA" sz="1400" kern="1200" dirty="0">
                        <a:solidFill>
                          <a:schemeClr val="tx1"/>
                        </a:solidFill>
                        <a:effectLst/>
                        <a:latin typeface="+mn-lt"/>
                        <a:ea typeface="+mn-ea"/>
                        <a:cs typeface="+mn-cs"/>
                      </a:endParaRPr>
                    </a:p>
                    <a:p>
                      <a:endParaRPr lang="en-ZA" sz="1400" kern="1200" dirty="0">
                        <a:solidFill>
                          <a:schemeClr val="tx1"/>
                        </a:solidFill>
                        <a:effectLst/>
                        <a:latin typeface="+mn-lt"/>
                        <a:ea typeface="+mn-ea"/>
                        <a:cs typeface="+mn-cs"/>
                      </a:endParaRPr>
                    </a:p>
                    <a:p>
                      <a:endParaRPr lang="en-ZA" sz="1400" kern="1200" dirty="0">
                        <a:solidFill>
                          <a:schemeClr val="tx1"/>
                        </a:solidFill>
                        <a:effectLst/>
                        <a:latin typeface="+mn-lt"/>
                        <a:ea typeface="+mn-ea"/>
                        <a:cs typeface="+mn-cs"/>
                      </a:endParaRPr>
                    </a:p>
                    <a:p>
                      <a:endParaRPr lang="en-ZA" sz="1400" kern="1200" dirty="0">
                        <a:solidFill>
                          <a:schemeClr val="tx1"/>
                        </a:solidFill>
                        <a:effectLst/>
                        <a:latin typeface="+mn-lt"/>
                        <a:ea typeface="+mn-ea"/>
                        <a:cs typeface="+mn-cs"/>
                      </a:endParaRPr>
                    </a:p>
                    <a:p>
                      <a:endParaRPr lang="en-ZA" sz="1400" kern="1200" dirty="0">
                        <a:solidFill>
                          <a:schemeClr val="tx1"/>
                        </a:solidFill>
                        <a:effectLst/>
                        <a:latin typeface="+mn-lt"/>
                        <a:ea typeface="+mn-ea"/>
                        <a:cs typeface="+mn-cs"/>
                      </a:endParaRPr>
                    </a:p>
                    <a:p>
                      <a:endParaRPr lang="en-ZA" sz="1400" kern="1200" dirty="0">
                        <a:solidFill>
                          <a:schemeClr val="tx1"/>
                        </a:solidFill>
                        <a:effectLst/>
                        <a:latin typeface="+mn-lt"/>
                        <a:ea typeface="+mn-ea"/>
                        <a:cs typeface="+mn-cs"/>
                      </a:endParaRPr>
                    </a:p>
                    <a:p>
                      <a:endParaRPr lang="en-ZA" sz="1400" kern="1200" dirty="0">
                        <a:solidFill>
                          <a:schemeClr val="tx1"/>
                        </a:solidFill>
                        <a:effectLst/>
                        <a:latin typeface="+mn-lt"/>
                        <a:ea typeface="+mn-ea"/>
                        <a:cs typeface="+mn-cs"/>
                      </a:endParaRPr>
                    </a:p>
                  </a:txBody>
                  <a:tcPr marL="91431" marR="91431" marT="45663" marB="456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20%</a:t>
                      </a:r>
                    </a:p>
                    <a:p>
                      <a:pPr>
                        <a:lnSpc>
                          <a:spcPct val="115000"/>
                        </a:lnSpc>
                        <a:spcAft>
                          <a:spcPts val="0"/>
                        </a:spcAft>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en-GB" sz="1400" kern="100" dirty="0">
                          <a:effectLst/>
                          <a:latin typeface="Calibri" panose="020F0502020204030204" pitchFamily="34" charset="0"/>
                          <a:ea typeface="SimSun" panose="02010600030101010101" pitchFamily="2" charset="-122"/>
                          <a:cs typeface="Calibri" panose="020F0502020204030204" pitchFamily="34" charset="0"/>
                        </a:rPr>
                        <a:t>A concerted effort was made to achieve the target and the overachievement is encouraged by the Branch as it benefits the vulnerable workers and improves enforcement.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A concerted effort was made to achieve the target and the overachievement is encouraged by the Branch as it benefits the vulnerable workers and improves enforcement. The branch will continue to monitor performance.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1"/>
                  </a:ext>
                </a:extLst>
              </a:tr>
            </a:tbl>
          </a:graphicData>
        </a:graphic>
      </p:graphicFrame>
      <p:sp>
        <p:nvSpPr>
          <p:cNvPr id="42007" name="Slide Number Placeholder 3"/>
          <p:cNvSpPr>
            <a:spLocks noGrp="1"/>
          </p:cNvSpPr>
          <p:nvPr>
            <p:ph type="sldNum" sz="quarter" idx="12"/>
          </p:nvPr>
        </p:nvSpPr>
        <p:spPr bwMode="auto">
          <a:xfrm>
            <a:off x="6815138" y="6624953"/>
            <a:ext cx="2328862" cy="24416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12C1CA1-4D88-4299-B394-055F10BD2C45}" type="slidenum">
              <a:rPr lang="en-US" altLang="en-US" sz="1200" smtClean="0">
                <a:solidFill>
                  <a:schemeClr val="bg1"/>
                </a:solidFill>
              </a:rPr>
              <a:pPr/>
              <a:t>30</a:t>
            </a:fld>
            <a:endParaRPr lang="en-US" altLang="en-US" sz="12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15900"/>
            <a:ext cx="8229600" cy="742950"/>
          </a:xfrm>
        </p:spPr>
        <p:txBody>
          <a:bodyPr/>
          <a:lstStyle/>
          <a:p>
            <a:r>
              <a:rPr lang="en-US" altLang="en-US" sz="2000" b="1" dirty="0">
                <a:ea typeface="ＭＳ Ｐゴシック" pitchFamily="34" charset="-128"/>
              </a:rPr>
              <a:t>IES</a:t>
            </a:r>
            <a:endParaRPr lang="en-ZA" altLang="en-US" sz="2000" dirty="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827590733"/>
              </p:ext>
            </p:extLst>
          </p:nvPr>
        </p:nvGraphicFramePr>
        <p:xfrm>
          <a:off x="163513" y="1103313"/>
          <a:ext cx="8767127" cy="5510847"/>
        </p:xfrm>
        <a:graphic>
          <a:graphicData uri="http://schemas.openxmlformats.org/drawingml/2006/table">
            <a:tbl>
              <a:tblPr firstRow="1" bandRow="1">
                <a:tableStyleId>{5C22544A-7EE6-4342-B048-85BDC9FD1C3A}</a:tableStyleId>
              </a:tblPr>
              <a:tblGrid>
                <a:gridCol w="2164998">
                  <a:extLst>
                    <a:ext uri="{9D8B030D-6E8A-4147-A177-3AD203B41FA5}">
                      <a16:colId xmlns:a16="http://schemas.microsoft.com/office/drawing/2014/main" xmlns="" val="20000"/>
                    </a:ext>
                  </a:extLst>
                </a:gridCol>
                <a:gridCol w="861933">
                  <a:extLst>
                    <a:ext uri="{9D8B030D-6E8A-4147-A177-3AD203B41FA5}">
                      <a16:colId xmlns:a16="http://schemas.microsoft.com/office/drawing/2014/main" xmlns="" val="20001"/>
                    </a:ext>
                  </a:extLst>
                </a:gridCol>
                <a:gridCol w="2279880">
                  <a:extLst>
                    <a:ext uri="{9D8B030D-6E8A-4147-A177-3AD203B41FA5}">
                      <a16:colId xmlns:a16="http://schemas.microsoft.com/office/drawing/2014/main" xmlns="" val="20002"/>
                    </a:ext>
                  </a:extLst>
                </a:gridCol>
                <a:gridCol w="1631262">
                  <a:extLst>
                    <a:ext uri="{9D8B030D-6E8A-4147-A177-3AD203B41FA5}">
                      <a16:colId xmlns:a16="http://schemas.microsoft.com/office/drawing/2014/main" xmlns="" val="20003"/>
                    </a:ext>
                  </a:extLst>
                </a:gridCol>
                <a:gridCol w="1829054">
                  <a:extLst>
                    <a:ext uri="{9D8B030D-6E8A-4147-A177-3AD203B41FA5}">
                      <a16:colId xmlns:a16="http://schemas.microsoft.com/office/drawing/2014/main" xmlns="" val="20004"/>
                    </a:ext>
                  </a:extLst>
                </a:gridCol>
              </a:tblGrid>
              <a:tr h="664839">
                <a:tc>
                  <a:txBody>
                    <a:bodyPr/>
                    <a:lstStyle/>
                    <a:p>
                      <a:pPr algn="ctr">
                        <a:lnSpc>
                          <a:spcPct val="115000"/>
                        </a:lnSpc>
                        <a:spcAft>
                          <a:spcPts val="0"/>
                        </a:spcAft>
                      </a:pPr>
                      <a:r>
                        <a:rPr lang="en-US" sz="1400" b="1" kern="1200" dirty="0">
                          <a:solidFill>
                            <a:schemeClr val="bg1"/>
                          </a:solidFill>
                          <a:effectLst>
                            <a:outerShdw blurRad="38100" dist="38100" dir="2700000" algn="tl">
                              <a:srgbClr val="000000">
                                <a:alpha val="43000"/>
                              </a:srgbClr>
                            </a:outerShdw>
                          </a:effectLst>
                          <a:latin typeface="+mn-lt"/>
                        </a:rPr>
                        <a:t>KEY PERFORMANCE INDICATOR</a:t>
                      </a:r>
                      <a:endParaRPr lang="en-ZA" sz="1400" b="1" dirty="0">
                        <a:solidFill>
                          <a:schemeClr val="bg1"/>
                        </a:solidFill>
                        <a:effectLst/>
                        <a:latin typeface="+mn-lt"/>
                        <a:ea typeface="Times New Roman"/>
                        <a:cs typeface="Times New Roman"/>
                      </a:endParaRPr>
                    </a:p>
                  </a:txBody>
                  <a:tcPr marL="18165" marR="18165" marT="0" marB="0">
                    <a:solidFill>
                      <a:schemeClr val="tx1"/>
                    </a:solidFill>
                  </a:tcPr>
                </a:tc>
                <a:tc>
                  <a:txBody>
                    <a:bodyPr/>
                    <a:lstStyle/>
                    <a:p>
                      <a:pPr algn="ctr">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a:solidFill>
                      <a:schemeClr val="tx1"/>
                    </a:solidFill>
                  </a:tcPr>
                </a:tc>
                <a:tc>
                  <a:txBody>
                    <a:bodyPr/>
                    <a:lstStyle/>
                    <a:p>
                      <a:pPr algn="ctr">
                        <a:lnSpc>
                          <a:spcPct val="115000"/>
                        </a:lnSpc>
                        <a:spcAft>
                          <a:spcPts val="0"/>
                        </a:spcAft>
                      </a:pPr>
                      <a:r>
                        <a:rPr lang="en-US" sz="1400" b="1" dirty="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solidFill>
                      <a:schemeClr val="tx1"/>
                    </a:solidFill>
                  </a:tcPr>
                </a:tc>
                <a:tc>
                  <a:txBody>
                    <a:bodyPr/>
                    <a:lstStyle/>
                    <a:p>
                      <a:pPr algn="ct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REASON FOR VARIANCE</a:t>
                      </a:r>
                    </a:p>
                  </a:txBody>
                  <a:tcPr marL="18165" marR="18165" marT="0" marB="0">
                    <a:solidFill>
                      <a:schemeClr val="tx1"/>
                    </a:solidFill>
                  </a:tcPr>
                </a:tc>
                <a:tc>
                  <a:txBody>
                    <a:bodyPr/>
                    <a:lstStyle/>
                    <a:p>
                      <a:pPr algn="ct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REMEDIAL  ACTION</a:t>
                      </a:r>
                    </a:p>
                  </a:txBody>
                  <a:tcPr marL="18165" marR="18165" marT="0" marB="0">
                    <a:solidFill>
                      <a:schemeClr val="tx1"/>
                    </a:solidFill>
                  </a:tcPr>
                </a:tc>
                <a:extLst>
                  <a:ext uri="{0D108BD9-81ED-4DB2-BD59-A6C34878D82A}">
                    <a16:rowId xmlns:a16="http://schemas.microsoft.com/office/drawing/2014/main" xmlns="" val="10000"/>
                  </a:ext>
                </a:extLst>
              </a:tr>
              <a:tr h="502397">
                <a:tc gridSpan="5">
                  <a:txBody>
                    <a:bodyPr/>
                    <a:lstStyle/>
                    <a:p>
                      <a:pPr algn="ctr">
                        <a:lnSpc>
                          <a:spcPct val="115000"/>
                        </a:lnSpc>
                        <a:spcAft>
                          <a:spcPts val="0"/>
                        </a:spcAft>
                      </a:pPr>
                      <a:r>
                        <a:rPr lang="en-ZA" sz="1400" b="1" dirty="0">
                          <a:solidFill>
                            <a:schemeClr val="bg1"/>
                          </a:solidFill>
                          <a:effectLst/>
                          <a:latin typeface="+mn-lt"/>
                          <a:ea typeface="Times New Roman"/>
                          <a:cs typeface="Times New Roman"/>
                        </a:rPr>
                        <a:t>PROMOTE EQUITY</a:t>
                      </a:r>
                      <a:r>
                        <a:rPr lang="en-ZA" sz="1400" b="1" baseline="0" dirty="0">
                          <a:solidFill>
                            <a:schemeClr val="bg1"/>
                          </a:solidFill>
                          <a:effectLst/>
                          <a:latin typeface="+mn-lt"/>
                          <a:ea typeface="Times New Roman"/>
                          <a:cs typeface="Times New Roman"/>
                        </a:rPr>
                        <a:t> IN THE LABOUR MARKET</a:t>
                      </a:r>
                      <a:endParaRPr lang="en-ZA" sz="1400" b="1" dirty="0">
                        <a:solidFill>
                          <a:schemeClr val="bg1"/>
                        </a:solidFill>
                        <a:effectLst/>
                        <a:latin typeface="+mn-lt"/>
                        <a:ea typeface="Times New Roman"/>
                        <a:cs typeface="Times New Roman"/>
                      </a:endParaRPr>
                    </a:p>
                  </a:txBody>
                  <a:tcPr marL="18165" marR="18165" marT="0" marB="0">
                    <a:solidFill>
                      <a:schemeClr val="tx1"/>
                    </a:solidFill>
                  </a:tcPr>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3" marR="18163" marT="0" marB="0">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343611">
                <a:tc>
                  <a:txBody>
                    <a:bodyPr/>
                    <a:lstStyle/>
                    <a:p>
                      <a:r>
                        <a:rPr lang="en-GB" sz="1400" kern="100" dirty="0">
                          <a:effectLst/>
                          <a:latin typeface="+mn-lt"/>
                          <a:ea typeface="SimSun"/>
                          <a:cs typeface="Calibri"/>
                        </a:rPr>
                        <a:t>1.3 </a:t>
                      </a:r>
                      <a:r>
                        <a:rPr lang="en-ZA" sz="1400" kern="100" dirty="0">
                          <a:effectLst/>
                          <a:latin typeface="+mn-lt"/>
                          <a:ea typeface="SimSun"/>
                          <a:cs typeface="Calibri"/>
                        </a:rPr>
                        <a:t>Percentage of non-compliant employers who failed to comply with the served notice referred for prosecution within 30 calendar days</a:t>
                      </a:r>
                      <a:endParaRPr lang="en-ZA" sz="1400" dirty="0">
                        <a:latin typeface="+mn-lt"/>
                      </a:endParaRPr>
                    </a:p>
                  </a:txBody>
                  <a:tcPr marL="91435" marR="91435" marT="45679" marB="45679">
                    <a:solidFill>
                      <a:srgbClr val="FFBF4B"/>
                    </a:solidFill>
                  </a:tcPr>
                </a:tc>
                <a:tc>
                  <a:txBody>
                    <a:bodyPr/>
                    <a:lstStyle/>
                    <a:p>
                      <a:pPr algn="ctr"/>
                      <a:r>
                        <a:rPr lang="en-US" sz="1400" b="1" dirty="0">
                          <a:latin typeface="+mn-lt"/>
                        </a:rPr>
                        <a:t>60%</a:t>
                      </a:r>
                      <a:endParaRPr lang="en-ZA" sz="1400" b="1" dirty="0">
                        <a:latin typeface="+mn-lt"/>
                      </a:endParaRPr>
                    </a:p>
                  </a:txBody>
                  <a:tcPr marL="91435" marR="91435" marT="45679" marB="45679">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400" b="1" i="0" u="none" strike="noStrike" cap="none" normalizeH="0" baseline="0" dirty="0">
                          <a:ln>
                            <a:noFill/>
                          </a:ln>
                          <a:solidFill>
                            <a:srgbClr val="00682F"/>
                          </a:solidFill>
                          <a:effectLst/>
                          <a:latin typeface="Calibri" pitchFamily="34" charset="0"/>
                          <a:ea typeface="Times New Roman" pitchFamily="18" charset="0"/>
                          <a:cs typeface="Arial" pitchFamily="34" charset="0"/>
                        </a:rPr>
                        <a:t>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400" b="1" i="0" u="none" strike="noStrike" cap="none" normalizeH="0" baseline="0" dirty="0">
                        <a:ln>
                          <a:noFill/>
                        </a:ln>
                        <a:solidFill>
                          <a:srgbClr val="00B050"/>
                        </a:solidFill>
                        <a:effectLst/>
                        <a:latin typeface="Calibri" pitchFamily="34" charset="0"/>
                        <a:ea typeface="Times New Roman" pitchFamily="18" charset="0"/>
                        <a:cs typeface="Arial" pitchFamily="34" charset="0"/>
                      </a:endParaRPr>
                    </a:p>
                    <a:p>
                      <a:r>
                        <a:rPr lang="en-ZA" sz="1400" kern="1200" dirty="0">
                          <a:solidFill>
                            <a:schemeClr val="dk1"/>
                          </a:solidFill>
                          <a:effectLst/>
                          <a:latin typeface="+mn-lt"/>
                          <a:ea typeface="+mn-ea"/>
                          <a:cs typeface="+mn-cs"/>
                        </a:rPr>
                        <a:t>Of the</a:t>
                      </a:r>
                      <a:r>
                        <a:rPr lang="en-ZA" sz="1400" b="1" kern="1200" dirty="0">
                          <a:solidFill>
                            <a:schemeClr val="dk1"/>
                          </a:solidFill>
                          <a:effectLst/>
                          <a:latin typeface="+mn-lt"/>
                          <a:ea typeface="+mn-ea"/>
                          <a:cs typeface="+mn-cs"/>
                        </a:rPr>
                        <a:t> 41 593 </a:t>
                      </a:r>
                      <a:r>
                        <a:rPr lang="en-ZA" sz="1400" kern="1200" dirty="0">
                          <a:solidFill>
                            <a:schemeClr val="dk1"/>
                          </a:solidFill>
                          <a:effectLst/>
                          <a:latin typeface="+mn-lt"/>
                          <a:ea typeface="+mn-ea"/>
                          <a:cs typeface="+mn-cs"/>
                        </a:rPr>
                        <a:t>employers served with notices, </a:t>
                      </a:r>
                      <a:r>
                        <a:rPr lang="en-ZA" sz="1400" b="1" kern="1200" dirty="0">
                          <a:solidFill>
                            <a:schemeClr val="dk1"/>
                          </a:solidFill>
                          <a:effectLst/>
                          <a:latin typeface="+mn-lt"/>
                          <a:ea typeface="+mn-ea"/>
                          <a:cs typeface="+mn-cs"/>
                        </a:rPr>
                        <a:t>13 163 </a:t>
                      </a:r>
                      <a:r>
                        <a:rPr lang="en-ZA" sz="1400" kern="1200" dirty="0">
                          <a:solidFill>
                            <a:schemeClr val="dk1"/>
                          </a:solidFill>
                          <a:effectLst/>
                          <a:latin typeface="+mn-lt"/>
                          <a:ea typeface="+mn-ea"/>
                          <a:cs typeface="+mn-cs"/>
                        </a:rPr>
                        <a:t>failed to comply with served notice and </a:t>
                      </a:r>
                      <a:r>
                        <a:rPr lang="en-ZA" sz="1400" b="1" kern="1200" dirty="0">
                          <a:solidFill>
                            <a:schemeClr val="dk1"/>
                          </a:solidFill>
                          <a:effectLst/>
                          <a:latin typeface="+mn-lt"/>
                          <a:ea typeface="+mn-ea"/>
                          <a:cs typeface="+mn-cs"/>
                        </a:rPr>
                        <a:t>60%</a:t>
                      </a:r>
                      <a:r>
                        <a:rPr lang="en-ZA" sz="1400" kern="1200" dirty="0">
                          <a:solidFill>
                            <a:schemeClr val="dk1"/>
                          </a:solidFill>
                          <a:effectLst/>
                          <a:latin typeface="+mn-lt"/>
                          <a:ea typeface="+mn-ea"/>
                          <a:cs typeface="+mn-cs"/>
                        </a:rPr>
                        <a:t> </a:t>
                      </a:r>
                      <a:r>
                        <a:rPr lang="en-ZA" sz="1400" b="1" kern="1200" dirty="0">
                          <a:solidFill>
                            <a:schemeClr val="dk1"/>
                          </a:solidFill>
                          <a:effectLst/>
                          <a:latin typeface="+mn-lt"/>
                          <a:ea typeface="+mn-ea"/>
                          <a:cs typeface="+mn-cs"/>
                        </a:rPr>
                        <a:t>(2 779 of 4 619) were</a:t>
                      </a:r>
                      <a:r>
                        <a:rPr lang="en-ZA" sz="1400" kern="1200" dirty="0">
                          <a:solidFill>
                            <a:schemeClr val="dk1"/>
                          </a:solidFill>
                          <a:effectLst/>
                          <a:latin typeface="+mn-lt"/>
                          <a:ea typeface="+mn-ea"/>
                          <a:cs typeface="+mn-cs"/>
                        </a:rPr>
                        <a:t> referred for prosecution.</a:t>
                      </a:r>
                    </a:p>
                    <a:p>
                      <a:r>
                        <a:rPr lang="en-ZA" sz="1800" kern="1200" dirty="0">
                          <a:solidFill>
                            <a:schemeClr val="dk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400" b="1" i="0" u="none" strike="noStrike" cap="none" normalizeH="0" baseline="0" dirty="0">
                        <a:ln>
                          <a:noFill/>
                        </a:ln>
                        <a:solidFill>
                          <a:srgbClr val="00B050"/>
                        </a:solidFill>
                        <a:effectLst/>
                        <a:latin typeface="Calibri" pitchFamily="34" charset="0"/>
                        <a:ea typeface="Times New Roman" pitchFamily="18"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effectLst/>
                        <a:latin typeface="+mn-lt"/>
                        <a:ea typeface="+mn-ea"/>
                        <a:cs typeface="+mn-cs"/>
                      </a:endParaRPr>
                    </a:p>
                  </a:txBody>
                  <a:tcPr marL="91435" marR="91435" marT="45679" marB="45679">
                    <a:solidFill>
                      <a:srgbClr val="FFBF4B"/>
                    </a:solidFill>
                  </a:tcPr>
                </a:tc>
                <a:tc>
                  <a:txBody>
                    <a:bodyPr/>
                    <a:lstStyle/>
                    <a:p>
                      <a:pPr>
                        <a:spcAft>
                          <a:spcPts val="0"/>
                        </a:spcAft>
                      </a:pPr>
                      <a:r>
                        <a:rPr lang="en-US" sz="1400" dirty="0">
                          <a:effectLst/>
                          <a:latin typeface="+mn-lt"/>
                          <a:ea typeface="Times New Roman"/>
                          <a:cs typeface="Times New Roman"/>
                        </a:rPr>
                        <a:t> </a:t>
                      </a:r>
                      <a:r>
                        <a:rPr lang="en-ZA" sz="1400" b="0" dirty="0">
                          <a:effectLst/>
                          <a:latin typeface="+mn-lt"/>
                          <a:ea typeface="Times New Roman"/>
                          <a:cs typeface="Times New Roman"/>
                        </a:rPr>
                        <a:t>None</a:t>
                      </a:r>
                    </a:p>
                    <a:p>
                      <a:pPr>
                        <a:spcAft>
                          <a:spcPts val="0"/>
                        </a:spcAft>
                      </a:pPr>
                      <a:endParaRPr lang="en-ZA" sz="1400" dirty="0">
                        <a:effectLst/>
                        <a:latin typeface="+mn-lt"/>
                        <a:ea typeface="Times New Roman"/>
                      </a:endParaRPr>
                    </a:p>
                  </a:txBody>
                  <a:tcPr marL="68580" marR="68580" marT="0" marB="0">
                    <a:solidFill>
                      <a:srgbClr val="FFBF4B"/>
                    </a:solidFill>
                  </a:tcPr>
                </a:tc>
                <a:tc>
                  <a:txBody>
                    <a:bodyPr/>
                    <a:lstStyle/>
                    <a:p>
                      <a:pPr>
                        <a:spcAft>
                          <a:spcPts val="0"/>
                        </a:spcAft>
                      </a:pPr>
                      <a:r>
                        <a:rPr lang="en-ZA" sz="1400" dirty="0">
                          <a:effectLst/>
                          <a:latin typeface="+mn-lt"/>
                          <a:ea typeface="Times New Roman"/>
                          <a:cs typeface="Times New Roman"/>
                        </a:rPr>
                        <a:t>None</a:t>
                      </a:r>
                    </a:p>
                  </a:txBody>
                  <a:tcPr marL="68580" marR="68580" marT="0" marB="0">
                    <a:solidFill>
                      <a:srgbClr val="FFBF4B"/>
                    </a:solidFill>
                  </a:tcPr>
                </a:tc>
                <a:extLst>
                  <a:ext uri="{0D108BD9-81ED-4DB2-BD59-A6C34878D82A}">
                    <a16:rowId xmlns:a16="http://schemas.microsoft.com/office/drawing/2014/main" xmlns="" val="10002"/>
                  </a:ext>
                </a:extLst>
              </a:tr>
            </a:tbl>
          </a:graphicData>
        </a:graphic>
      </p:graphicFrame>
      <p:sp>
        <p:nvSpPr>
          <p:cNvPr id="43037" name="Slide Number Placeholder 3"/>
          <p:cNvSpPr>
            <a:spLocks noGrp="1"/>
          </p:cNvSpPr>
          <p:nvPr>
            <p:ph type="sldNum" sz="quarter" idx="12"/>
          </p:nvPr>
        </p:nvSpPr>
        <p:spPr bwMode="auto">
          <a:xfrm>
            <a:off x="6805612" y="6614160"/>
            <a:ext cx="2338388" cy="24383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882D7D73-E196-4960-B9DE-7593D493AD33}" type="slidenum">
              <a:rPr lang="en-US" altLang="en-US" sz="1200" smtClean="0">
                <a:solidFill>
                  <a:schemeClr val="bg1"/>
                </a:solidFill>
              </a:rPr>
              <a:pPr/>
              <a:t>31</a:t>
            </a:fld>
            <a:endParaRPr lang="en-US" altLang="en-US" sz="12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15900"/>
            <a:ext cx="8229600" cy="742950"/>
          </a:xfrm>
        </p:spPr>
        <p:txBody>
          <a:bodyPr/>
          <a:lstStyle/>
          <a:p>
            <a:r>
              <a:rPr lang="en-US" altLang="en-US" sz="2000" b="1" dirty="0">
                <a:ea typeface="ＭＳ Ｐゴシック" pitchFamily="34" charset="-128"/>
              </a:rPr>
              <a:t>IES</a:t>
            </a:r>
            <a:endParaRPr lang="en-ZA" altLang="en-US" sz="2000" dirty="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65472305"/>
              </p:ext>
            </p:extLst>
          </p:nvPr>
        </p:nvGraphicFramePr>
        <p:xfrm>
          <a:off x="195263" y="1284288"/>
          <a:ext cx="8743950" cy="4720272"/>
        </p:xfrm>
        <a:graphic>
          <a:graphicData uri="http://schemas.openxmlformats.org/drawingml/2006/table">
            <a:tbl>
              <a:tblPr firstRow="1" bandRow="1">
                <a:tableStyleId>{5C22544A-7EE6-4342-B048-85BDC9FD1C3A}</a:tableStyleId>
              </a:tblPr>
              <a:tblGrid>
                <a:gridCol w="2135562">
                  <a:extLst>
                    <a:ext uri="{9D8B030D-6E8A-4147-A177-3AD203B41FA5}">
                      <a16:colId xmlns:a16="http://schemas.microsoft.com/office/drawing/2014/main" xmlns="" val="20000"/>
                    </a:ext>
                  </a:extLst>
                </a:gridCol>
                <a:gridCol w="1108411">
                  <a:extLst>
                    <a:ext uri="{9D8B030D-6E8A-4147-A177-3AD203B41FA5}">
                      <a16:colId xmlns:a16="http://schemas.microsoft.com/office/drawing/2014/main" xmlns="" val="20001"/>
                    </a:ext>
                  </a:extLst>
                </a:gridCol>
                <a:gridCol w="2157040">
                  <a:extLst>
                    <a:ext uri="{9D8B030D-6E8A-4147-A177-3AD203B41FA5}">
                      <a16:colId xmlns:a16="http://schemas.microsoft.com/office/drawing/2014/main" xmlns="" val="20002"/>
                    </a:ext>
                  </a:extLst>
                </a:gridCol>
                <a:gridCol w="1596226">
                  <a:extLst>
                    <a:ext uri="{9D8B030D-6E8A-4147-A177-3AD203B41FA5}">
                      <a16:colId xmlns:a16="http://schemas.microsoft.com/office/drawing/2014/main" xmlns="" val="20003"/>
                    </a:ext>
                  </a:extLst>
                </a:gridCol>
                <a:gridCol w="1746711">
                  <a:extLst>
                    <a:ext uri="{9D8B030D-6E8A-4147-A177-3AD203B41FA5}">
                      <a16:colId xmlns:a16="http://schemas.microsoft.com/office/drawing/2014/main" xmlns="" val="20004"/>
                    </a:ext>
                  </a:extLst>
                </a:gridCol>
              </a:tblGrid>
              <a:tr h="963198">
                <a:tc>
                  <a:txBody>
                    <a:bodyPr/>
                    <a:lstStyle/>
                    <a:p>
                      <a:pPr algn="ctr">
                        <a:lnSpc>
                          <a:spcPct val="115000"/>
                        </a:lnSpc>
                        <a:spcAft>
                          <a:spcPts val="0"/>
                        </a:spcAft>
                      </a:pPr>
                      <a:r>
                        <a:rPr lang="en-US" sz="1400" b="1" kern="1200" dirty="0">
                          <a:solidFill>
                            <a:schemeClr val="bg1"/>
                          </a:solidFill>
                          <a:effectLst>
                            <a:outerShdw blurRad="38100" dist="38100" dir="2700000" algn="tl">
                              <a:srgbClr val="000000">
                                <a:alpha val="43000"/>
                              </a:srgbClr>
                            </a:outerShdw>
                          </a:effectLst>
                          <a:latin typeface="+mn-lt"/>
                        </a:rPr>
                        <a:t>KEY PERFORMANCE INDICATOR</a:t>
                      </a:r>
                      <a:endParaRPr lang="en-ZA" sz="1400" b="1" dirty="0">
                        <a:solidFill>
                          <a:schemeClr val="bg1"/>
                        </a:solidFill>
                        <a:effectLst/>
                        <a:latin typeface="+mn-lt"/>
                        <a:ea typeface="Times New Roman"/>
                        <a:cs typeface="Times New Roman"/>
                      </a:endParaRPr>
                    </a:p>
                  </a:txBody>
                  <a:tcPr marL="18164" marR="18164" marT="0" marB="0">
                    <a:solidFill>
                      <a:schemeClr val="tx1"/>
                    </a:solidFill>
                  </a:tcPr>
                </a:tc>
                <a:tc>
                  <a:txBody>
                    <a:bodyPr/>
                    <a:lstStyle/>
                    <a:p>
                      <a:pPr algn="ctr">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solidFill>
                      <a:schemeClr val="tx1"/>
                    </a:solidFill>
                  </a:tcPr>
                </a:tc>
                <a:tc>
                  <a:txBody>
                    <a:bodyPr/>
                    <a:lstStyle/>
                    <a:p>
                      <a:pPr algn="ctr">
                        <a:lnSpc>
                          <a:spcPct val="115000"/>
                        </a:lnSpc>
                        <a:spcAft>
                          <a:spcPts val="0"/>
                        </a:spcAft>
                      </a:pPr>
                      <a:r>
                        <a:rPr lang="en-US" sz="1400" b="1" dirty="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solidFill>
                      <a:schemeClr val="tx1"/>
                    </a:solidFill>
                  </a:tcPr>
                </a:tc>
                <a:tc>
                  <a:txBody>
                    <a:bodyPr/>
                    <a:lstStyle/>
                    <a:p>
                      <a:pPr algn="ct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REASON FOR VARIANCE</a:t>
                      </a:r>
                    </a:p>
                  </a:txBody>
                  <a:tcPr marL="18164" marR="18164" marT="0" marB="0">
                    <a:solidFill>
                      <a:schemeClr val="tx1"/>
                    </a:solidFill>
                  </a:tcPr>
                </a:tc>
                <a:tc>
                  <a:txBody>
                    <a:bodyPr/>
                    <a:lstStyle/>
                    <a:p>
                      <a:pPr algn="ct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REMEDIAL  ACTION</a:t>
                      </a:r>
                    </a:p>
                  </a:txBody>
                  <a:tcPr marL="18164" marR="18164" marT="0" marB="0">
                    <a:solidFill>
                      <a:schemeClr val="tx1"/>
                    </a:solidFill>
                  </a:tcPr>
                </a:tc>
                <a:extLst>
                  <a:ext uri="{0D108BD9-81ED-4DB2-BD59-A6C34878D82A}">
                    <a16:rowId xmlns:a16="http://schemas.microsoft.com/office/drawing/2014/main" xmlns="" val="10000"/>
                  </a:ext>
                </a:extLst>
              </a:tr>
              <a:tr h="3757074">
                <a:tc>
                  <a:txBody>
                    <a:bodyPr/>
                    <a:lstStyle/>
                    <a:p>
                      <a:pPr marL="0" marR="0" algn="l">
                        <a:spcBef>
                          <a:spcPts val="0"/>
                        </a:spcBef>
                        <a:spcAft>
                          <a:spcPts val="0"/>
                        </a:spcAft>
                      </a:pPr>
                      <a:r>
                        <a:rPr lang="en-ZA" sz="1400" dirty="0">
                          <a:effectLst/>
                          <a:latin typeface="+mn-lt"/>
                          <a:ea typeface="Calibri"/>
                        </a:rPr>
                        <a:t>1.4 Percentage of reported incidents finalised within prescribed time frames.</a:t>
                      </a:r>
                      <a:r>
                        <a:rPr lang="en-US" sz="1400" dirty="0">
                          <a:effectLst/>
                          <a:latin typeface="+mn-lt"/>
                          <a:ea typeface="Times New Roman"/>
                        </a:rPr>
                        <a:t> </a:t>
                      </a:r>
                    </a:p>
                    <a:p>
                      <a:pPr marL="228600" marR="0" algn="l">
                        <a:spcBef>
                          <a:spcPts val="0"/>
                        </a:spcBef>
                        <a:spcAft>
                          <a:spcPts val="0"/>
                        </a:spcAft>
                      </a:pPr>
                      <a:r>
                        <a:rPr lang="en-US" sz="1400" dirty="0">
                          <a:effectLst/>
                          <a:latin typeface="+mn-lt"/>
                          <a:ea typeface="Times New Roman"/>
                        </a:rPr>
                        <a:t> </a:t>
                      </a:r>
                    </a:p>
                    <a:p>
                      <a:pPr marL="228600" marR="0" algn="l">
                        <a:spcBef>
                          <a:spcPts val="0"/>
                        </a:spcBef>
                        <a:spcAft>
                          <a:spcPts val="0"/>
                        </a:spcAft>
                      </a:pPr>
                      <a:r>
                        <a:rPr lang="en-US" sz="1400" dirty="0">
                          <a:effectLst/>
                          <a:latin typeface="+mn-lt"/>
                          <a:ea typeface="Times New Roman"/>
                        </a:rPr>
                        <a:t> </a:t>
                      </a:r>
                    </a:p>
                    <a:p>
                      <a:pPr marL="0" marR="0" algn="l">
                        <a:spcBef>
                          <a:spcPts val="0"/>
                        </a:spcBef>
                        <a:spcAft>
                          <a:spcPts val="0"/>
                        </a:spcAft>
                      </a:pPr>
                      <a:r>
                        <a:rPr lang="en-US" sz="1400" dirty="0">
                          <a:effectLst/>
                          <a:latin typeface="+mn-lt"/>
                          <a:ea typeface="Times New Roman"/>
                        </a:rPr>
                        <a:t> </a:t>
                      </a:r>
                    </a:p>
                  </a:txBody>
                  <a:tcPr marL="68585" marR="68585" marT="0" marB="0">
                    <a:solidFill>
                      <a:srgbClr val="FFBF4B"/>
                    </a:solidFill>
                  </a:tcPr>
                </a:tc>
                <a:tc>
                  <a:txBody>
                    <a:bodyPr/>
                    <a:lstStyle/>
                    <a:p>
                      <a:pPr algn="ctr"/>
                      <a:r>
                        <a:rPr lang="en-ZA" sz="1400" b="1" dirty="0">
                          <a:latin typeface="+mn-lt"/>
                        </a:rPr>
                        <a:t>65%</a:t>
                      </a:r>
                    </a:p>
                  </a:txBody>
                  <a:tcPr marL="91432" marR="91432" marT="45668" marB="45668">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400" b="1" i="0" u="none" strike="noStrike" cap="none" normalizeH="0" baseline="0" dirty="0">
                          <a:ln>
                            <a:noFill/>
                          </a:ln>
                          <a:solidFill>
                            <a:srgbClr val="00682F"/>
                          </a:solidFill>
                          <a:effectLst/>
                          <a:latin typeface="Calibri" pitchFamily="34" charset="0"/>
                          <a:ea typeface="Times New Roman" pitchFamily="18" charset="0"/>
                          <a:cs typeface="Arial" pitchFamily="34" charset="0"/>
                        </a:rPr>
                        <a:t>ACHIEVED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76% (986 </a:t>
                      </a:r>
                      <a:r>
                        <a:rPr lang="en-Z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a:t>
                      </a: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incidents were reported and</a:t>
                      </a:r>
                      <a:r>
                        <a:rPr lang="en-GB"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Z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747 </a:t>
                      </a:r>
                      <a:r>
                        <a:rPr lang="en-Z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were </a:t>
                      </a: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finalised</a:t>
                      </a:r>
                      <a:r>
                        <a:rPr lang="en-Z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ZA" sz="1400" kern="1200" dirty="0">
                        <a:solidFill>
                          <a:schemeClr val="dk1"/>
                        </a:solidFill>
                        <a:effectLst/>
                        <a:latin typeface="+mn-lt"/>
                        <a:ea typeface="+mn-ea"/>
                        <a:cs typeface="+mn-cs"/>
                      </a:endParaRPr>
                    </a:p>
                  </a:txBody>
                  <a:tcPr marL="91432" marR="91432" marT="45668" marB="45668">
                    <a:lnB w="12700" cap="flat" cmpd="sng" algn="ctr">
                      <a:solidFill>
                        <a:schemeClr val="tx1"/>
                      </a:solidFill>
                      <a:prstDash val="solid"/>
                      <a:round/>
                      <a:headEnd type="none" w="med" len="med"/>
                      <a:tailEnd type="none" w="med" len="med"/>
                    </a:lnB>
                    <a:solidFill>
                      <a:srgbClr val="FFBF4B"/>
                    </a:solidFill>
                  </a:tcPr>
                </a:tc>
                <a:tc>
                  <a:txBody>
                    <a:bodyPr/>
                    <a:lstStyle/>
                    <a:p>
                      <a:pPr>
                        <a:spcAft>
                          <a:spcPts val="0"/>
                        </a:spcAft>
                      </a:pPr>
                      <a:r>
                        <a:rPr lang="en-ZA" sz="1400" b="1" dirty="0">
                          <a:effectLst/>
                          <a:latin typeface="+mn-lt"/>
                          <a:ea typeface="Times New Roman"/>
                        </a:rPr>
                        <a:t>11%</a:t>
                      </a:r>
                    </a:p>
                    <a:p>
                      <a:pPr>
                        <a:spcAft>
                          <a:spcPts val="0"/>
                        </a:spcAft>
                      </a:pPr>
                      <a:endParaRPr lang="en-ZA" sz="1400" dirty="0">
                        <a:effectLst/>
                        <a:latin typeface="+mn-lt"/>
                        <a:ea typeface="Times New Roman"/>
                      </a:endParaRPr>
                    </a:p>
                    <a:p>
                      <a:pPr algn="l">
                        <a:lnSpc>
                          <a:spcPct val="115000"/>
                        </a:lnSpc>
                        <a:spcAft>
                          <a:spcPts val="0"/>
                        </a:spcAft>
                      </a:pPr>
                      <a:r>
                        <a:rPr lang="en-GB" sz="1400" kern="100" dirty="0">
                          <a:effectLst/>
                          <a:latin typeface="Calibri" panose="020F0502020204030204" pitchFamily="34" charset="0"/>
                          <a:ea typeface="SimSun" panose="02010600030101010101" pitchFamily="2" charset="-122"/>
                          <a:cs typeface="Calibri" panose="020F0502020204030204" pitchFamily="34" charset="0"/>
                        </a:rPr>
                        <a:t>The Branch encourages provinces to investigate incidents in order to ensure that social justice is achieved for the vulnerable workers whenever it is within their capability to do so.</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FBF4B"/>
                    </a:solidFill>
                  </a:tcPr>
                </a:tc>
                <a:tc>
                  <a:txBody>
                    <a:bodyPr/>
                    <a:lstStyle/>
                    <a:p>
                      <a:pPr>
                        <a:spcAft>
                          <a:spcPts val="0"/>
                        </a:spcAft>
                      </a:pPr>
                      <a:r>
                        <a:rPr lang="en-ZA" sz="1400" dirty="0">
                          <a:effectLst/>
                          <a:latin typeface="+mn-lt"/>
                          <a:ea typeface="Times New Roman"/>
                        </a:rPr>
                        <a:t>The Branch encourages provinces to investigate incidents in order to ensure that social justice is achieved for the vulnerable workers whenever it is within their capability to do so. The branch will continue to monitor performance.</a:t>
                      </a:r>
                    </a:p>
                  </a:txBody>
                  <a:tcPr marL="68580" marR="68580" marT="0" marB="0">
                    <a:lnB w="12700" cap="flat" cmpd="sng" algn="ctr">
                      <a:solidFill>
                        <a:schemeClr val="tx1"/>
                      </a:solidFill>
                      <a:prstDash val="solid"/>
                      <a:round/>
                      <a:headEnd type="none" w="med" len="med"/>
                      <a:tailEnd type="none" w="med" len="med"/>
                    </a:lnB>
                    <a:solidFill>
                      <a:srgbClr val="FFBF4B"/>
                    </a:solidFill>
                  </a:tcPr>
                </a:tc>
                <a:extLst>
                  <a:ext uri="{0D108BD9-81ED-4DB2-BD59-A6C34878D82A}">
                    <a16:rowId xmlns:a16="http://schemas.microsoft.com/office/drawing/2014/main" xmlns="" val="10001"/>
                  </a:ext>
                </a:extLst>
              </a:tr>
            </a:tbl>
          </a:graphicData>
        </a:graphic>
      </p:graphicFrame>
      <p:sp>
        <p:nvSpPr>
          <p:cNvPr id="44056" name="Slide Number Placeholder 3"/>
          <p:cNvSpPr>
            <a:spLocks noGrp="1"/>
          </p:cNvSpPr>
          <p:nvPr>
            <p:ph type="sldNum" sz="quarter" idx="12"/>
          </p:nvPr>
        </p:nvSpPr>
        <p:spPr bwMode="auto">
          <a:xfrm>
            <a:off x="6805612" y="6512560"/>
            <a:ext cx="2257107" cy="22955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2D57FF03-588F-4469-8016-AF78590A8D7B}" type="slidenum">
              <a:rPr lang="en-US" altLang="en-US" sz="1200" smtClean="0">
                <a:solidFill>
                  <a:schemeClr val="bg1"/>
                </a:solidFill>
              </a:rPr>
              <a:pPr/>
              <a:t>32</a:t>
            </a:fld>
            <a:endParaRPr lang="en-US" altLang="en-US" sz="12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2"/>
          </p:nvPr>
        </p:nvSpPr>
        <p:spPr bwMode="auto">
          <a:xfrm>
            <a:off x="6904038" y="6593840"/>
            <a:ext cx="2239962" cy="26416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7C4E991D-E6C7-481D-94E7-20AF4FD04CC0}" type="slidenum">
              <a:rPr lang="en-US" altLang="en-US" sz="1200" smtClean="0">
                <a:solidFill>
                  <a:schemeClr val="bg1"/>
                </a:solidFill>
              </a:rPr>
              <a:pPr/>
              <a:t>33</a:t>
            </a:fld>
            <a:endParaRPr lang="en-US" altLang="en-US" sz="1200" dirty="0">
              <a:solidFill>
                <a:schemeClr val="bg1"/>
              </a:solidFill>
            </a:endParaRPr>
          </a:p>
        </p:txBody>
      </p:sp>
      <p:sp>
        <p:nvSpPr>
          <p:cNvPr id="45059" name="Rectangle 1"/>
          <p:cNvSpPr txBox="1">
            <a:spLocks noChangeArrowheads="1"/>
          </p:cNvSpPr>
          <p:nvPr/>
        </p:nvSpPr>
        <p:spPr bwMode="auto">
          <a:xfrm>
            <a:off x="563563" y="290513"/>
            <a:ext cx="8229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000" b="1" dirty="0">
                <a:solidFill>
                  <a:srgbClr val="000000"/>
                </a:solidFill>
              </a:rPr>
              <a:t>IES</a:t>
            </a:r>
          </a:p>
          <a:p>
            <a:pPr algn="ctr" eaLnBrk="0" hangingPunct="0"/>
            <a:r>
              <a:rPr lang="en-US" altLang="en-US" sz="2000" b="1" dirty="0">
                <a:solidFill>
                  <a:srgbClr val="000000"/>
                </a:solidFill>
              </a:rPr>
              <a:t>PROVINCIAL PERFORMANCE</a:t>
            </a:r>
            <a:endParaRPr lang="en-ZA" altLang="en-US" sz="2000" dirty="0">
              <a:solidFill>
                <a:srgbClr val="000000"/>
              </a:solidFill>
            </a:endParaRPr>
          </a:p>
        </p:txBody>
      </p:sp>
      <p:graphicFrame>
        <p:nvGraphicFramePr>
          <p:cNvPr id="5" name="Content Placeholder 5"/>
          <p:cNvGraphicFramePr>
            <a:graphicFrameLocks noGrp="1"/>
          </p:cNvGraphicFramePr>
          <p:nvPr>
            <p:extLst>
              <p:ext uri="{D42A27DB-BD31-4B8C-83A1-F6EECF244321}">
                <p14:modId xmlns:p14="http://schemas.microsoft.com/office/powerpoint/2010/main" xmlns="" val="894037198"/>
              </p:ext>
            </p:extLst>
          </p:nvPr>
        </p:nvGraphicFramePr>
        <p:xfrm>
          <a:off x="193039" y="1338263"/>
          <a:ext cx="8747762" cy="5255576"/>
        </p:xfrm>
        <a:graphic>
          <a:graphicData uri="http://schemas.openxmlformats.org/drawingml/2006/table">
            <a:tbl>
              <a:tblPr/>
              <a:tblGrid>
                <a:gridCol w="1572739">
                  <a:extLst>
                    <a:ext uri="{9D8B030D-6E8A-4147-A177-3AD203B41FA5}">
                      <a16:colId xmlns:a16="http://schemas.microsoft.com/office/drawing/2014/main" xmlns="" val="20000"/>
                    </a:ext>
                  </a:extLst>
                </a:gridCol>
                <a:gridCol w="861003">
                  <a:extLst>
                    <a:ext uri="{9D8B030D-6E8A-4147-A177-3AD203B41FA5}">
                      <a16:colId xmlns:a16="http://schemas.microsoft.com/office/drawing/2014/main" xmlns="" val="20001"/>
                    </a:ext>
                  </a:extLst>
                </a:gridCol>
                <a:gridCol w="544715">
                  <a:extLst>
                    <a:ext uri="{9D8B030D-6E8A-4147-A177-3AD203B41FA5}">
                      <a16:colId xmlns:a16="http://schemas.microsoft.com/office/drawing/2014/main" xmlns="" val="20002"/>
                    </a:ext>
                  </a:extLst>
                </a:gridCol>
                <a:gridCol w="549109">
                  <a:extLst>
                    <a:ext uri="{9D8B030D-6E8A-4147-A177-3AD203B41FA5}">
                      <a16:colId xmlns:a16="http://schemas.microsoft.com/office/drawing/2014/main" xmlns="" val="20003"/>
                    </a:ext>
                  </a:extLst>
                </a:gridCol>
                <a:gridCol w="566680">
                  <a:extLst>
                    <a:ext uri="{9D8B030D-6E8A-4147-A177-3AD203B41FA5}">
                      <a16:colId xmlns:a16="http://schemas.microsoft.com/office/drawing/2014/main" xmlns="" val="20004"/>
                    </a:ext>
                  </a:extLst>
                </a:gridCol>
                <a:gridCol w="563752">
                  <a:extLst>
                    <a:ext uri="{9D8B030D-6E8A-4147-A177-3AD203B41FA5}">
                      <a16:colId xmlns:a16="http://schemas.microsoft.com/office/drawing/2014/main" xmlns="" val="20005"/>
                    </a:ext>
                  </a:extLst>
                </a:gridCol>
                <a:gridCol w="615002">
                  <a:extLst>
                    <a:ext uri="{9D8B030D-6E8A-4147-A177-3AD203B41FA5}">
                      <a16:colId xmlns:a16="http://schemas.microsoft.com/office/drawing/2014/main" xmlns="" val="20006"/>
                    </a:ext>
                  </a:extLst>
                </a:gridCol>
                <a:gridCol w="584252">
                  <a:extLst>
                    <a:ext uri="{9D8B030D-6E8A-4147-A177-3AD203B41FA5}">
                      <a16:colId xmlns:a16="http://schemas.microsoft.com/office/drawing/2014/main" xmlns="" val="20007"/>
                    </a:ext>
                  </a:extLst>
                </a:gridCol>
                <a:gridCol w="437823">
                  <a:extLst>
                    <a:ext uri="{9D8B030D-6E8A-4147-A177-3AD203B41FA5}">
                      <a16:colId xmlns:a16="http://schemas.microsoft.com/office/drawing/2014/main" xmlns="" val="20008"/>
                    </a:ext>
                  </a:extLst>
                </a:gridCol>
                <a:gridCol w="628181">
                  <a:extLst>
                    <a:ext uri="{9D8B030D-6E8A-4147-A177-3AD203B41FA5}">
                      <a16:colId xmlns:a16="http://schemas.microsoft.com/office/drawing/2014/main" xmlns="" val="20009"/>
                    </a:ext>
                  </a:extLst>
                </a:gridCol>
                <a:gridCol w="574002">
                  <a:extLst>
                    <a:ext uri="{9D8B030D-6E8A-4147-A177-3AD203B41FA5}">
                      <a16:colId xmlns:a16="http://schemas.microsoft.com/office/drawing/2014/main" xmlns="" val="20010"/>
                    </a:ext>
                  </a:extLst>
                </a:gridCol>
                <a:gridCol w="512502">
                  <a:extLst>
                    <a:ext uri="{9D8B030D-6E8A-4147-A177-3AD203B41FA5}">
                      <a16:colId xmlns:a16="http://schemas.microsoft.com/office/drawing/2014/main" xmlns="" val="20011"/>
                    </a:ext>
                  </a:extLst>
                </a:gridCol>
                <a:gridCol w="738002">
                  <a:extLst>
                    <a:ext uri="{9D8B030D-6E8A-4147-A177-3AD203B41FA5}">
                      <a16:colId xmlns:a16="http://schemas.microsoft.com/office/drawing/2014/main" xmlns="" val="20012"/>
                    </a:ext>
                  </a:extLst>
                </a:gridCol>
              </a:tblGrid>
              <a:tr h="42896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Calibri" pitchFamily="34" charset="0"/>
                          <a:ea typeface="ＭＳ Ｐゴシック" pitchFamily="34" charset="-128"/>
                        </a:rPr>
                        <a:t>INDICATORS</a:t>
                      </a:r>
                    </a:p>
                  </a:txBody>
                  <a:tcPr marL="8621" marR="8621"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BRANCH</a:t>
                      </a:r>
                    </a:p>
                  </a:txBody>
                  <a:tcPr marL="8621" marR="8621" marT="8613"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EC</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FS</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GP</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KZN</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LP</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MP</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NC</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NW</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WC</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ＭＳ Ｐゴシック" pitchFamily="34" charset="-128"/>
                        </a:rPr>
                        <a:t>HO</a:t>
                      </a:r>
                      <a:endParaRPr kumimoji="0" lang="en-ZA" sz="1600" b="1" i="0" u="none" strike="noStrike" cap="none" normalizeH="0" baseline="0" dirty="0">
                        <a:ln>
                          <a:noFill/>
                        </a:ln>
                        <a:solidFill>
                          <a:schemeClr val="tx1"/>
                        </a:solidFill>
                        <a:effectLst/>
                        <a:latin typeface="Calibri" pitchFamily="34" charset="0"/>
                        <a:ea typeface="ＭＳ Ｐゴシック" pitchFamily="34" charset="-128"/>
                      </a:endParaRP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TOTAL</a:t>
                      </a:r>
                    </a:p>
                  </a:txBody>
                  <a:tcPr marL="8621" marR="8621" marT="8613"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0000"/>
                  </a:ext>
                </a:extLst>
              </a:tr>
              <a:tr h="2095870">
                <a:tc row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Calibri" pitchFamily="34" charset="0"/>
                          <a:ea typeface="ＭＳ Ｐゴシック" pitchFamily="34" charset="-128"/>
                        </a:rPr>
                        <a:t>1.1	Number of employers inspected per year to determine compliance </a:t>
                      </a:r>
                      <a:r>
                        <a:rPr kumimoji="0" lang="en-ZA" sz="1400" b="0" i="0" u="none" strike="noStrike" cap="none" normalizeH="0" baseline="0" dirty="0">
                          <a:ln>
                            <a:noFill/>
                          </a:ln>
                          <a:solidFill>
                            <a:schemeClr val="tx1"/>
                          </a:solidFill>
                          <a:effectLst/>
                          <a:latin typeface="Calibri" pitchFamily="34" charset="0"/>
                          <a:ea typeface="ＭＳ Ｐゴシック" pitchFamily="34" charset="-128"/>
                        </a:rPr>
                        <a:t>with employment law</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pitchFamily="34" charset="0"/>
                        <a:ea typeface="ＭＳ Ｐゴシック"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682F"/>
                          </a:solidFill>
                          <a:effectLst/>
                          <a:uLnTx/>
                          <a:uFillTx/>
                          <a:latin typeface="+mn-lt"/>
                          <a:ea typeface="+mn-ea"/>
                          <a:cs typeface="+mn-cs"/>
                        </a:rPr>
                        <a:t>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682F"/>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mn-lt"/>
                          <a:ea typeface="+mn-ea"/>
                          <a:cs typeface="+mn-cs"/>
                        </a:rPr>
                        <a:t>218 919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mn-lt"/>
                          <a:ea typeface="+mn-ea"/>
                          <a:cs typeface="+mn-cs"/>
                        </a:rPr>
                        <a:t>Employers were inspected to determine compliance with employment law</a:t>
                      </a:r>
                      <a:r>
                        <a:rPr kumimoji="0" lang="en-ZA" sz="1400" b="0" i="0" u="none" strike="noStrike" kern="1200" cap="none" spc="0" normalizeH="0" baseline="0" noProof="0" dirty="0">
                          <a:ln>
                            <a:noFill/>
                          </a:ln>
                          <a:solidFill>
                            <a:prstClr val="black"/>
                          </a:solidFill>
                          <a:effectLst/>
                          <a:uLnTx/>
                          <a:uFillTx/>
                          <a:latin typeface="+mn-lt"/>
                          <a:ea typeface="+mn-ea"/>
                          <a:cs typeface="+mn-cs"/>
                        </a:rPr>
                        <a:t> against  target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mn-lt"/>
                          <a:ea typeface="+mn-ea"/>
                          <a:cs typeface="+mn-cs"/>
                        </a:rPr>
                        <a:t>218 732.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The variance 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mn-lt"/>
                          <a:ea typeface="+mn-ea"/>
                          <a:cs typeface="+mn-cs"/>
                        </a:rPr>
                        <a:t>187.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Total number of compliant employers was </a:t>
                      </a:r>
                      <a:r>
                        <a:rPr kumimoji="0" lang="en-ZA" sz="1400" b="1" i="0" u="none" strike="noStrike" kern="1200" cap="none" spc="0" normalizeH="0" baseline="0" noProof="0" dirty="0">
                          <a:ln>
                            <a:noFill/>
                          </a:ln>
                          <a:solidFill>
                            <a:prstClr val="black"/>
                          </a:solidFill>
                          <a:effectLst/>
                          <a:uLnTx/>
                          <a:uFillTx/>
                          <a:latin typeface="+mn-lt"/>
                          <a:ea typeface="+mn-ea"/>
                          <a:cs typeface="+mn-cs"/>
                        </a:rPr>
                        <a:t>177 209.</a:t>
                      </a:r>
                    </a:p>
                  </a:txBody>
                  <a:tcPr marL="8621" marR="8621" marT="861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B0F0"/>
                          </a:solidFill>
                          <a:effectLst/>
                          <a:latin typeface="+mn-lt"/>
                        </a:rPr>
                        <a:t>Target:</a:t>
                      </a:r>
                    </a:p>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B0F0"/>
                          </a:solidFill>
                          <a:effectLst/>
                          <a:latin typeface="+mn-lt"/>
                        </a:rPr>
                        <a:t>218 732</a:t>
                      </a:r>
                    </a:p>
                  </a:txBody>
                  <a:tcPr marL="9254" marR="83294" marT="925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t"/>
                      <a:r>
                        <a:rPr lang="en-ZA" sz="1400" b="1" i="0" u="none" strike="noStrike" dirty="0">
                          <a:solidFill>
                            <a:srgbClr val="000000"/>
                          </a:solidFill>
                          <a:effectLst/>
                          <a:latin typeface="Calibri" panose="020F0502020204030204" pitchFamily="34" charset="0"/>
                        </a:rPr>
                        <a:t>21 654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t"/>
                      <a:r>
                        <a:rPr lang="en-ZA" sz="1400" b="1" i="0" u="none" strike="noStrike" dirty="0">
                          <a:solidFill>
                            <a:srgbClr val="000000"/>
                          </a:solidFill>
                          <a:effectLst/>
                          <a:latin typeface="Calibri" panose="020F0502020204030204" pitchFamily="34" charset="0"/>
                        </a:rPr>
                        <a:t>18 592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t"/>
                      <a:r>
                        <a:rPr lang="en-ZA" sz="1400" b="1" i="0" u="none" strike="noStrike" dirty="0">
                          <a:solidFill>
                            <a:srgbClr val="000000"/>
                          </a:solidFill>
                          <a:effectLst/>
                          <a:latin typeface="Calibri" panose="020F0502020204030204" pitchFamily="34" charset="0"/>
                        </a:rPr>
                        <a:t>52 276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t"/>
                      <a:r>
                        <a:rPr lang="en-ZA" sz="1400" b="1" i="0" u="none" strike="noStrike" dirty="0">
                          <a:solidFill>
                            <a:srgbClr val="000000"/>
                          </a:solidFill>
                          <a:effectLst/>
                          <a:latin typeface="Calibri" panose="020F0502020204030204" pitchFamily="34" charset="0"/>
                        </a:rPr>
                        <a:t>44 840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t"/>
                      <a:r>
                        <a:rPr lang="en-ZA" sz="1400" b="1" i="0" u="none" strike="noStrike" dirty="0">
                          <a:solidFill>
                            <a:srgbClr val="000000"/>
                          </a:solidFill>
                          <a:effectLst/>
                          <a:latin typeface="Calibri" panose="020F0502020204030204" pitchFamily="34" charset="0"/>
                        </a:rPr>
                        <a:t>19 686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t"/>
                      <a:r>
                        <a:rPr lang="en-ZA" sz="1400" b="1" i="0" u="none" strike="noStrike" dirty="0">
                          <a:solidFill>
                            <a:srgbClr val="000000"/>
                          </a:solidFill>
                          <a:effectLst/>
                          <a:latin typeface="Calibri" panose="020F0502020204030204" pitchFamily="34" charset="0"/>
                        </a:rPr>
                        <a:t>15 966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t"/>
                      <a:r>
                        <a:rPr lang="en-ZA" sz="1400" b="1" i="0" u="none" strike="noStrike" dirty="0">
                          <a:solidFill>
                            <a:srgbClr val="000000"/>
                          </a:solidFill>
                          <a:effectLst/>
                          <a:latin typeface="Calibri" panose="020F0502020204030204" pitchFamily="34" charset="0"/>
                        </a:rPr>
                        <a:t>8 968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t"/>
                      <a:r>
                        <a:rPr lang="en-ZA" sz="1400" b="1" i="0" u="none" strike="noStrike" dirty="0">
                          <a:solidFill>
                            <a:srgbClr val="000000"/>
                          </a:solidFill>
                          <a:effectLst/>
                          <a:latin typeface="Calibri" panose="020F0502020204030204" pitchFamily="34" charset="0"/>
                        </a:rPr>
                        <a:t>14 656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t"/>
                      <a:r>
                        <a:rPr lang="en-ZA" sz="1400" b="1" i="0" u="none" strike="noStrike" dirty="0">
                          <a:solidFill>
                            <a:srgbClr val="000000"/>
                          </a:solidFill>
                          <a:effectLst/>
                          <a:latin typeface="Calibri" panose="020F0502020204030204" pitchFamily="34" charset="0"/>
                        </a:rPr>
                        <a:t>21 874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t"/>
                      <a:r>
                        <a:rPr lang="en-ZA" sz="1400" b="1" i="0" u="none" strike="noStrike" dirty="0">
                          <a:solidFill>
                            <a:srgbClr val="000000"/>
                          </a:solidFill>
                          <a:effectLst/>
                          <a:latin typeface="Calibri" panose="020F0502020204030204" pitchFamily="34" charset="0"/>
                        </a:rPr>
                        <a:t>220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t"/>
                      <a:r>
                        <a:rPr lang="en-ZA" sz="1400" b="1" i="0" u="none" strike="noStrike" dirty="0">
                          <a:solidFill>
                            <a:srgbClr val="000000"/>
                          </a:solidFill>
                          <a:effectLst/>
                          <a:latin typeface="Calibri" panose="020F0502020204030204" pitchFamily="34" charset="0"/>
                        </a:rPr>
                        <a:t>218 732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730740">
                <a:tc vMerge="1">
                  <a:txBody>
                    <a:bodyPr/>
                    <a:lstStyle/>
                    <a:p>
                      <a:endParaRPr lang="en-ZA"/>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Actual Inspected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218 919</a:t>
                      </a:r>
                    </a:p>
                  </a:txBody>
                  <a:tcPr marL="9254" marR="83293" marT="924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23 776</a:t>
                      </a: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19 364</a:t>
                      </a: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46 235</a:t>
                      </a: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45 563</a:t>
                      </a:r>
                    </a:p>
                  </a:txBody>
                  <a:tcPr marL="68589" marR="6858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20 597</a:t>
                      </a:r>
                    </a:p>
                  </a:txBody>
                  <a:tcPr marL="68589" marR="68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16 264</a:t>
                      </a:r>
                    </a:p>
                  </a:txBody>
                  <a:tcPr marL="68589" marR="6858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8 254</a:t>
                      </a:r>
                    </a:p>
                  </a:txBody>
                  <a:tcPr marL="68589" marR="6858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15 117</a:t>
                      </a:r>
                    </a:p>
                  </a:txBody>
                  <a:tcPr marL="68589" marR="68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23 413</a:t>
                      </a:r>
                    </a:p>
                  </a:txBody>
                  <a:tcPr marL="68589" marR="68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336</a:t>
                      </a:r>
                    </a:p>
                  </a:txBody>
                  <a:tcPr marL="68589" marR="68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218 919</a:t>
                      </a:r>
                    </a:p>
                  </a:txBody>
                  <a:tcPr marL="9254" marR="83293" marT="9246"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bwMode="auto">
          <a:xfrm>
            <a:off x="6904038" y="6589980"/>
            <a:ext cx="2239962" cy="33913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67FA336-7385-4775-92E0-6E2816F5E07C}" type="slidenum">
              <a:rPr lang="en-US" altLang="en-US" sz="1200" smtClean="0">
                <a:solidFill>
                  <a:schemeClr val="bg1"/>
                </a:solidFill>
              </a:rPr>
              <a:pPr/>
              <a:t>34</a:t>
            </a:fld>
            <a:endParaRPr lang="en-US" altLang="en-US" sz="1200" dirty="0">
              <a:solidFill>
                <a:schemeClr val="bg1"/>
              </a:solidFill>
            </a:endParaRPr>
          </a:p>
        </p:txBody>
      </p:sp>
      <p:sp>
        <p:nvSpPr>
          <p:cNvPr id="46083" name="Rectangle 1"/>
          <p:cNvSpPr txBox="1">
            <a:spLocks noChangeArrowheads="1"/>
          </p:cNvSpPr>
          <p:nvPr/>
        </p:nvSpPr>
        <p:spPr bwMode="auto">
          <a:xfrm>
            <a:off x="563563" y="290513"/>
            <a:ext cx="8229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000" b="1" dirty="0">
                <a:solidFill>
                  <a:srgbClr val="000000"/>
                </a:solidFill>
              </a:rPr>
              <a:t>IES</a:t>
            </a:r>
          </a:p>
          <a:p>
            <a:pPr algn="ctr" eaLnBrk="0" hangingPunct="0"/>
            <a:r>
              <a:rPr lang="en-US" altLang="en-US" sz="2000" b="1" dirty="0">
                <a:solidFill>
                  <a:srgbClr val="000000"/>
                </a:solidFill>
              </a:rPr>
              <a:t>PROVINCIAL PERFORMANCE</a:t>
            </a:r>
            <a:endParaRPr lang="en-ZA" altLang="en-US" sz="2000" dirty="0">
              <a:solidFill>
                <a:srgbClr val="000000"/>
              </a:solidFill>
            </a:endParaRPr>
          </a:p>
        </p:txBody>
      </p:sp>
      <p:graphicFrame>
        <p:nvGraphicFramePr>
          <p:cNvPr id="5" name="Content Placeholder 5"/>
          <p:cNvGraphicFramePr>
            <a:graphicFrameLocks noGrp="1"/>
          </p:cNvGraphicFramePr>
          <p:nvPr>
            <p:extLst>
              <p:ext uri="{D42A27DB-BD31-4B8C-83A1-F6EECF244321}">
                <p14:modId xmlns:p14="http://schemas.microsoft.com/office/powerpoint/2010/main" xmlns="" val="379655564"/>
              </p:ext>
            </p:extLst>
          </p:nvPr>
        </p:nvGraphicFramePr>
        <p:xfrm>
          <a:off x="243841" y="1077917"/>
          <a:ext cx="8717280" cy="5512064"/>
        </p:xfrm>
        <a:graphic>
          <a:graphicData uri="http://schemas.openxmlformats.org/drawingml/2006/table">
            <a:tbl>
              <a:tblPr/>
              <a:tblGrid>
                <a:gridCol w="1792939">
                  <a:extLst>
                    <a:ext uri="{9D8B030D-6E8A-4147-A177-3AD203B41FA5}">
                      <a16:colId xmlns:a16="http://schemas.microsoft.com/office/drawing/2014/main" xmlns="" val="20000"/>
                    </a:ext>
                  </a:extLst>
                </a:gridCol>
                <a:gridCol w="1059409">
                  <a:extLst>
                    <a:ext uri="{9D8B030D-6E8A-4147-A177-3AD203B41FA5}">
                      <a16:colId xmlns:a16="http://schemas.microsoft.com/office/drawing/2014/main" xmlns="" val="20001"/>
                    </a:ext>
                  </a:extLst>
                </a:gridCol>
                <a:gridCol w="554451">
                  <a:extLst>
                    <a:ext uri="{9D8B030D-6E8A-4147-A177-3AD203B41FA5}">
                      <a16:colId xmlns:a16="http://schemas.microsoft.com/office/drawing/2014/main" xmlns="" val="20002"/>
                    </a:ext>
                  </a:extLst>
                </a:gridCol>
                <a:gridCol w="620440">
                  <a:extLst>
                    <a:ext uri="{9D8B030D-6E8A-4147-A177-3AD203B41FA5}">
                      <a16:colId xmlns:a16="http://schemas.microsoft.com/office/drawing/2014/main" xmlns="" val="20003"/>
                    </a:ext>
                  </a:extLst>
                </a:gridCol>
                <a:gridCol w="542257">
                  <a:extLst>
                    <a:ext uri="{9D8B030D-6E8A-4147-A177-3AD203B41FA5}">
                      <a16:colId xmlns:a16="http://schemas.microsoft.com/office/drawing/2014/main" xmlns="" val="749615143"/>
                    </a:ext>
                  </a:extLst>
                </a:gridCol>
                <a:gridCol w="572383">
                  <a:extLst>
                    <a:ext uri="{9D8B030D-6E8A-4147-A177-3AD203B41FA5}">
                      <a16:colId xmlns:a16="http://schemas.microsoft.com/office/drawing/2014/main" xmlns="" val="477404832"/>
                    </a:ext>
                  </a:extLst>
                </a:gridCol>
                <a:gridCol w="492048">
                  <a:extLst>
                    <a:ext uri="{9D8B030D-6E8A-4147-A177-3AD203B41FA5}">
                      <a16:colId xmlns:a16="http://schemas.microsoft.com/office/drawing/2014/main" xmlns="" val="1084311782"/>
                    </a:ext>
                  </a:extLst>
                </a:gridCol>
                <a:gridCol w="494557">
                  <a:extLst>
                    <a:ext uri="{9D8B030D-6E8A-4147-A177-3AD203B41FA5}">
                      <a16:colId xmlns:a16="http://schemas.microsoft.com/office/drawing/2014/main" xmlns="" val="2500008631"/>
                    </a:ext>
                  </a:extLst>
                </a:gridCol>
                <a:gridCol w="489538">
                  <a:extLst>
                    <a:ext uri="{9D8B030D-6E8A-4147-A177-3AD203B41FA5}">
                      <a16:colId xmlns:a16="http://schemas.microsoft.com/office/drawing/2014/main" xmlns="" val="2663057249"/>
                    </a:ext>
                  </a:extLst>
                </a:gridCol>
                <a:gridCol w="451881">
                  <a:extLst>
                    <a:ext uri="{9D8B030D-6E8A-4147-A177-3AD203B41FA5}">
                      <a16:colId xmlns:a16="http://schemas.microsoft.com/office/drawing/2014/main" xmlns="" val="102349433"/>
                    </a:ext>
                  </a:extLst>
                </a:gridCol>
                <a:gridCol w="502089">
                  <a:extLst>
                    <a:ext uri="{9D8B030D-6E8A-4147-A177-3AD203B41FA5}">
                      <a16:colId xmlns:a16="http://schemas.microsoft.com/office/drawing/2014/main" xmlns="" val="2170326831"/>
                    </a:ext>
                  </a:extLst>
                </a:gridCol>
                <a:gridCol w="454391">
                  <a:extLst>
                    <a:ext uri="{9D8B030D-6E8A-4147-A177-3AD203B41FA5}">
                      <a16:colId xmlns:a16="http://schemas.microsoft.com/office/drawing/2014/main" xmlns="" val="20017"/>
                    </a:ext>
                  </a:extLst>
                </a:gridCol>
                <a:gridCol w="690897">
                  <a:extLst>
                    <a:ext uri="{9D8B030D-6E8A-4147-A177-3AD203B41FA5}">
                      <a16:colId xmlns:a16="http://schemas.microsoft.com/office/drawing/2014/main" xmlns="" val="20018"/>
                    </a:ext>
                  </a:extLst>
                </a:gridCol>
              </a:tblGrid>
              <a:tr h="45602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Calibri" pitchFamily="34" charset="0"/>
                          <a:ea typeface="ＭＳ Ｐゴシック" pitchFamily="34" charset="-128"/>
                        </a:rPr>
                        <a:t>INDICATORS</a:t>
                      </a:r>
                    </a:p>
                  </a:txBody>
                  <a:tcPr marL="8619" marR="8619" marT="861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BRANCH</a:t>
                      </a:r>
                    </a:p>
                  </a:txBody>
                  <a:tcPr marL="8619" marR="8619" marT="8612"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EC</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FS</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GP</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KZN</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LP</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MP</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NC</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NW</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WC</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HO</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Calibri" pitchFamily="34" charset="0"/>
                          <a:ea typeface="ＭＳ Ｐゴシック" pitchFamily="34" charset="-128"/>
                        </a:rPr>
                        <a:t>TOTAL</a:t>
                      </a:r>
                    </a:p>
                  </a:txBody>
                  <a:tcPr marL="8619" marR="8619" marT="8612"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0000"/>
                  </a:ext>
                </a:extLst>
              </a:tr>
              <a:tr h="504186">
                <a:tc rowSpan="4">
                  <a:txBody>
                    <a:bodyPr/>
                    <a:lstStyle/>
                    <a:p>
                      <a:pPr>
                        <a:spcAft>
                          <a:spcPts val="0"/>
                        </a:spcAf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rPr>
                        <a:t> </a:t>
                      </a:r>
                      <a:r>
                        <a:rPr lang="en-GB" sz="1400" kern="100" dirty="0">
                          <a:effectLst/>
                          <a:latin typeface="+mn-lt"/>
                          <a:ea typeface="SimSun"/>
                          <a:cs typeface="Calibri"/>
                        </a:rPr>
                        <a:t>1.2 Percentage of non-compliant employers of those inspected served with a notice in terms of relevant employment law within 14 calendar days of the inspection</a:t>
                      </a:r>
                      <a:endParaRPr lang="en-ZA" sz="1400" dirty="0">
                        <a:effectLst/>
                        <a:latin typeface="Times New Roman"/>
                        <a:ea typeface="Times New Roman"/>
                      </a:endParaRP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pitchFamily="34" charset="0"/>
                        <a:ea typeface="ＭＳ Ｐゴシック"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682F"/>
                          </a:solidFill>
                          <a:effectLst/>
                          <a:uLnTx/>
                          <a:uFillTx/>
                          <a:latin typeface="+mn-lt"/>
                          <a:ea typeface="+mn-ea"/>
                          <a:cs typeface="+mn-cs"/>
                        </a:rPr>
                        <a:t>ACHIEVED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a:ln>
                            <a:noFill/>
                          </a:ln>
                          <a:solidFill>
                            <a:srgbClr val="00682F"/>
                          </a:solidFill>
                          <a:effectLst/>
                          <a:uLnTx/>
                          <a:uFillTx/>
                          <a:latin typeface="+mn-lt"/>
                          <a:ea typeface="+mn-ea"/>
                          <a:cs typeface="+mn-cs"/>
                        </a:rPr>
                        <a:t>100%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70C0"/>
                        </a:solidFill>
                        <a:effectLst/>
                        <a:uLnTx/>
                        <a:uFillTx/>
                        <a:latin typeface="+mn-lt"/>
                        <a:ea typeface="+mn-ea"/>
                        <a:cs typeface="+mn-cs"/>
                      </a:endParaRPr>
                    </a:p>
                    <a:p>
                      <a:pPr>
                        <a:spcAft>
                          <a:spcPts val="0"/>
                        </a:spcAft>
                      </a:pPr>
                      <a:r>
                        <a:rPr lang="en-US" sz="1400" dirty="0">
                          <a:solidFill>
                            <a:schemeClr val="tx1"/>
                          </a:solidFill>
                          <a:effectLst/>
                          <a:latin typeface="+mn-lt"/>
                          <a:ea typeface="Times New Roman"/>
                          <a:cs typeface="Arial"/>
                        </a:rPr>
                        <a:t>Of the </a:t>
                      </a:r>
                      <a:r>
                        <a:rPr lang="en-US" sz="1400" b="1" dirty="0">
                          <a:solidFill>
                            <a:schemeClr val="tx1"/>
                          </a:solidFill>
                          <a:effectLst/>
                          <a:latin typeface="+mn-lt"/>
                          <a:ea typeface="Times New Roman"/>
                          <a:cs typeface="Arial"/>
                        </a:rPr>
                        <a:t>218 919 </a:t>
                      </a:r>
                      <a:r>
                        <a:rPr lang="en-US" sz="1400" dirty="0">
                          <a:solidFill>
                            <a:schemeClr val="tx1"/>
                          </a:solidFill>
                          <a:effectLst/>
                          <a:latin typeface="+mn-lt"/>
                          <a:ea typeface="Times New Roman"/>
                          <a:cs typeface="Arial"/>
                        </a:rPr>
                        <a:t>employers inspected, </a:t>
                      </a:r>
                    </a:p>
                    <a:p>
                      <a:pPr>
                        <a:spcAft>
                          <a:spcPts val="0"/>
                        </a:spcAft>
                      </a:pPr>
                      <a:r>
                        <a:rPr lang="en-US" sz="1400" b="1" baseline="0" dirty="0">
                          <a:solidFill>
                            <a:schemeClr val="tx1"/>
                          </a:solidFill>
                          <a:effectLst/>
                          <a:latin typeface="+mn-lt"/>
                          <a:ea typeface="Times New Roman"/>
                          <a:cs typeface="Arial"/>
                        </a:rPr>
                        <a:t>41 710 </a:t>
                      </a:r>
                      <a:r>
                        <a:rPr lang="en-US" sz="1400" dirty="0">
                          <a:solidFill>
                            <a:schemeClr val="tx1"/>
                          </a:solidFill>
                          <a:effectLst/>
                          <a:latin typeface="+mn-lt"/>
                          <a:ea typeface="Times New Roman"/>
                          <a:cs typeface="Arial"/>
                        </a:rPr>
                        <a:t>were non-compliant. </a:t>
                      </a:r>
                    </a:p>
                    <a:p>
                      <a:pPr>
                        <a:spcAft>
                          <a:spcPts val="0"/>
                        </a:spcAft>
                      </a:pPr>
                      <a:endParaRPr lang="en-ZA" sz="1400" dirty="0">
                        <a:solidFill>
                          <a:srgbClr val="0070C0"/>
                        </a:solidFill>
                        <a:effectLst/>
                        <a:latin typeface="Times New Roman"/>
                        <a:ea typeface="Times New Roman"/>
                      </a:endParaRPr>
                    </a:p>
                    <a:p>
                      <a:r>
                        <a:rPr lang="en-US" sz="1400" b="1" dirty="0">
                          <a:solidFill>
                            <a:schemeClr val="tx1"/>
                          </a:solidFill>
                          <a:effectLst/>
                          <a:latin typeface="+mn-lt"/>
                          <a:ea typeface="Times New Roman"/>
                          <a:cs typeface="Arial"/>
                        </a:rPr>
                        <a:t>100% </a:t>
                      </a:r>
                      <a:r>
                        <a:rPr lang="en-US" sz="1400" b="0" dirty="0">
                          <a:solidFill>
                            <a:schemeClr val="tx1"/>
                          </a:solidFill>
                          <a:effectLst/>
                          <a:latin typeface="+mn-lt"/>
                          <a:ea typeface="Times New Roman"/>
                          <a:cs typeface="Arial"/>
                        </a:rPr>
                        <a:t>(</a:t>
                      </a:r>
                      <a:r>
                        <a:rPr lang="en-Z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41 569</a:t>
                      </a:r>
                      <a:r>
                        <a:rPr lang="en-Z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of the </a:t>
                      </a:r>
                      <a:r>
                        <a:rPr lang="en-Z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41 710</a:t>
                      </a:r>
                      <a:r>
                        <a:rPr lang="en-Z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non-compliant employers)</a:t>
                      </a:r>
                      <a:r>
                        <a:rPr lang="en-Z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Z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were served with notices within 14 calendar days of the Inspection</a:t>
                      </a:r>
                      <a:r>
                        <a:rPr lang="en-US" sz="1400" dirty="0">
                          <a:solidFill>
                            <a:prstClr val="black"/>
                          </a:solidFill>
                          <a:latin typeface="Arial Narrow" pitchFamily="34" charset="0"/>
                          <a:ea typeface="+mn-ea"/>
                        </a:rPr>
                        <a:t>. </a:t>
                      </a:r>
                      <a:endParaRPr kumimoji="0" lang="en-ZA" sz="1400" b="1" i="0" u="none" strike="noStrike" cap="none" normalizeH="0" baseline="0" dirty="0">
                        <a:ln>
                          <a:noFill/>
                        </a:ln>
                        <a:solidFill>
                          <a:schemeClr val="tx1"/>
                        </a:solidFill>
                        <a:effectLst/>
                        <a:latin typeface="Calibri" pitchFamily="34" charset="0"/>
                        <a:ea typeface="ＭＳ Ｐゴシック" pitchFamily="34" charset="-128"/>
                      </a:endParaRPr>
                    </a:p>
                  </a:txBody>
                  <a:tcPr marL="8619" marR="8619" marT="8612"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B0F0"/>
                          </a:solidFill>
                          <a:effectLst/>
                          <a:latin typeface="Calibri" pitchFamily="34" charset="0"/>
                          <a:ea typeface="ＭＳ Ｐゴシック" pitchFamily="34" charset="-128"/>
                        </a:rPr>
                        <a:t>Target: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B0F0"/>
                          </a:solidFill>
                          <a:effectLst/>
                          <a:latin typeface="Calibri" pitchFamily="34" charset="0"/>
                          <a:ea typeface="ＭＳ Ｐゴシック" pitchFamily="34" charset="-128"/>
                        </a:rPr>
                        <a:t>80%</a:t>
                      </a:r>
                    </a:p>
                  </a:txBody>
                  <a:tcPr marL="9252" marR="83281" marT="92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9">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1" i="0" u="none" strike="noStrike" cap="none" normalizeH="0" baseline="0" dirty="0">
                        <a:ln>
                          <a:noFill/>
                        </a:ln>
                        <a:solidFill>
                          <a:schemeClr val="tx1"/>
                        </a:solidFill>
                        <a:effectLst/>
                        <a:latin typeface="Calibri" pitchFamily="34" charset="0"/>
                        <a:ea typeface="ＭＳ Ｐゴシック" pitchFamily="34" charset="-128"/>
                      </a:endParaRPr>
                    </a:p>
                  </a:txBody>
                  <a:tcPr marL="8619" marR="77587" marT="8612"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1" i="0" u="none" strike="noStrike" cap="none" normalizeH="0" baseline="0" dirty="0">
                        <a:ln>
                          <a:noFill/>
                        </a:ln>
                        <a:solidFill>
                          <a:schemeClr val="tx1"/>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1" i="0" u="none" strike="noStrike" cap="none" normalizeH="0" baseline="0" dirty="0">
                        <a:ln>
                          <a:noFill/>
                        </a:ln>
                        <a:solidFill>
                          <a:schemeClr val="tx1"/>
                        </a:solidFill>
                        <a:effectLst/>
                        <a:latin typeface="Calibri" pitchFamily="34" charset="0"/>
                        <a:ea typeface="ＭＳ Ｐゴシック" pitchFamily="34" charset="-128"/>
                      </a:endParaRPr>
                    </a:p>
                  </a:txBody>
                  <a:tcPr marL="8619" marR="77587" marT="86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ZA" sz="1400" b="1" i="0" u="none" strike="noStrike" cap="none" normalizeH="0" baseline="0" dirty="0">
                        <a:ln>
                          <a:noFill/>
                        </a:ln>
                        <a:solidFill>
                          <a:schemeClr val="tx1"/>
                        </a:solidFill>
                        <a:effectLst/>
                        <a:latin typeface="Calibri" pitchFamily="34" charset="0"/>
                        <a:ea typeface="ＭＳ Ｐゴシック" pitchFamily="34" charset="-128"/>
                      </a:endParaRPr>
                    </a:p>
                    <a:p>
                      <a:pPr marL="0" marR="0" lvl="0" indent="0" algn="ctr" defTabSz="457200" rtl="0" eaLnBrk="1" fontAlgn="b" latinLnBrk="0" hangingPunct="1">
                        <a:lnSpc>
                          <a:spcPct val="100000"/>
                        </a:lnSpc>
                        <a:spcBef>
                          <a:spcPct val="0"/>
                        </a:spcBef>
                        <a:spcAft>
                          <a:spcPct val="0"/>
                        </a:spcAft>
                        <a:buClrTx/>
                        <a:buSzTx/>
                        <a:buFontTx/>
                        <a:buNone/>
                        <a:tabLst/>
                      </a:pPr>
                      <a:endParaRPr kumimoji="0" lang="en-ZA" sz="1400" b="1" i="0" u="none" strike="noStrike" cap="none" normalizeH="0" baseline="0" dirty="0">
                        <a:ln>
                          <a:noFill/>
                        </a:ln>
                        <a:solidFill>
                          <a:schemeClr val="tx1"/>
                        </a:solidFill>
                        <a:effectLst/>
                        <a:latin typeface="Calibri" pitchFamily="34" charset="0"/>
                        <a:ea typeface="ＭＳ Ｐゴシック" pitchFamily="34" charset="-128"/>
                      </a:endParaRPr>
                    </a:p>
                  </a:txBody>
                  <a:tcPr marL="8619" marR="77587" marT="8612"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091767">
                <a:tc vMerge="1">
                  <a:txBody>
                    <a:bodyPr/>
                    <a:lstStyle/>
                    <a:p>
                      <a:endParaRPr lang="en-ZA"/>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ＭＳ Ｐゴシック" pitchFamily="34" charset="-128"/>
                        </a:rPr>
                        <a:t>Number of employers not complying</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ea typeface="ＭＳ Ｐゴシック" pitchFamily="34" charset="-128"/>
                        </a:rPr>
                        <a:t>41 710</a:t>
                      </a:r>
                    </a:p>
                  </a:txBody>
                  <a:tcPr marL="9252" marR="83281" marT="92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3663</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2412</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6815</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9833</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4405</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3722</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2041</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2828</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5929</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62</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41 710</a:t>
                      </a:r>
                    </a:p>
                  </a:txBody>
                  <a:tcPr marL="9252" marR="83281" marT="924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524722">
                <a:tc vMerge="1">
                  <a:txBody>
                    <a:bodyPr/>
                    <a:lstStyle/>
                    <a:p>
                      <a:endParaRPr lang="en-ZA"/>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No. served with a notice within 14 calendar</a:t>
                      </a:r>
                      <a:r>
                        <a:rPr kumimoji="0" lang="en-US" sz="1400" b="0" i="0" u="none" strike="noStrike" cap="none" normalizeH="0" baseline="0" dirty="0">
                          <a:ln>
                            <a:noFill/>
                          </a:ln>
                          <a:solidFill>
                            <a:srgbClr val="0070C0"/>
                          </a:solidFill>
                          <a:effectLst/>
                          <a:latin typeface="Calibri" pitchFamily="34" charset="0"/>
                          <a:ea typeface="Times New Roman" pitchFamily="18" charset="0"/>
                          <a:cs typeface="Calibri" pitchFamily="34" charset="0"/>
                        </a:rPr>
                        <a:t> </a:t>
                      </a:r>
                      <a:r>
                        <a:rPr kumimoji="0" lang="en-US" sz="14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days</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41 569</a:t>
                      </a:r>
                    </a:p>
                  </a:txBody>
                  <a:tcPr marL="9252" marR="83281" marT="92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3663</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2410</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6790</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9786</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4383</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3719</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2027</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2813</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5929</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49</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ea typeface="ＭＳ Ｐゴシック"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Calibri" pitchFamily="34" charset="0"/>
                          <a:ea typeface="ＭＳ Ｐゴシック" pitchFamily="34" charset="-128"/>
                        </a:rPr>
                        <a:t>41 </a:t>
                      </a: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569</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a:ln>
                          <a:noFill/>
                        </a:ln>
                        <a:solidFill>
                          <a:schemeClr val="tx1"/>
                        </a:solidFill>
                        <a:effectLst/>
                        <a:latin typeface="Calibri" pitchFamily="34" charset="0"/>
                        <a:ea typeface="ＭＳ Ｐゴシック" pitchFamily="34" charset="-128"/>
                      </a:endParaRPr>
                    </a:p>
                  </a:txBody>
                  <a:tcPr marL="9252" marR="83281" marT="924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3"/>
                  </a:ext>
                </a:extLst>
              </a:tr>
              <a:tr h="1935367">
                <a:tc vMerge="1">
                  <a:txBody>
                    <a:bodyPr/>
                    <a:lstStyle/>
                    <a:p>
                      <a:endParaRPr lang="en-ZA"/>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Percentage served with a notice</a:t>
                      </a:r>
                    </a:p>
                    <a:p>
                      <a:pPr marL="0" marR="0" lvl="0" indent="0" algn="ctr" defTabSz="457200" rtl="0" eaLnBrk="1" fontAlgn="b"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100%</a:t>
                      </a:r>
                    </a:p>
                    <a:p>
                      <a:pPr marL="0" marR="0" lvl="0" indent="0" algn="ctr"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txBody>
                  <a:tcPr marL="9252" marR="83281" marT="92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100%</a:t>
                      </a:r>
                    </a:p>
                  </a:txBody>
                  <a:tcPr marL="68568" marR="6856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100%</a:t>
                      </a:r>
                    </a:p>
                  </a:txBody>
                  <a:tcPr marL="68568" marR="6856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100</a:t>
                      </a:r>
                      <a:endPar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p>
                  </a:txBody>
                  <a:tcPr marL="68568" marR="6856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100%</a:t>
                      </a:r>
                    </a:p>
                  </a:txBody>
                  <a:tcPr marL="68568" marR="68568"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100%</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100</a:t>
                      </a:r>
                      <a:endPar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99%</a:t>
                      </a:r>
                      <a:endPar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txBody>
                  <a:tcPr marL="68568" marR="68568"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99%</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100</a:t>
                      </a:r>
                      <a:endPar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79</a:t>
                      </a:r>
                      <a:endPar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100%</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bwMode="auto">
          <a:xfrm>
            <a:off x="6759575" y="638810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972DD6BC-06A1-44F7-93CC-27576454A014}" type="slidenum">
              <a:rPr lang="en-US" altLang="en-US" sz="1200" smtClean="0">
                <a:solidFill>
                  <a:schemeClr val="bg1"/>
                </a:solidFill>
              </a:rPr>
              <a:pPr/>
              <a:t>35</a:t>
            </a:fld>
            <a:endParaRPr lang="en-US" altLang="en-US" sz="1200" dirty="0">
              <a:solidFill>
                <a:schemeClr val="bg1"/>
              </a:solidFill>
            </a:endParaRPr>
          </a:p>
        </p:txBody>
      </p:sp>
      <p:sp>
        <p:nvSpPr>
          <p:cNvPr id="47107" name="Rectangle 1"/>
          <p:cNvSpPr txBox="1">
            <a:spLocks noChangeArrowheads="1"/>
          </p:cNvSpPr>
          <p:nvPr/>
        </p:nvSpPr>
        <p:spPr bwMode="auto">
          <a:xfrm>
            <a:off x="457200" y="357188"/>
            <a:ext cx="82296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400" b="1" dirty="0">
                <a:solidFill>
                  <a:srgbClr val="000000"/>
                </a:solidFill>
              </a:rPr>
              <a:t>IES</a:t>
            </a:r>
          </a:p>
          <a:p>
            <a:pPr algn="ctr" eaLnBrk="0" hangingPunct="0"/>
            <a:r>
              <a:rPr lang="en-US" altLang="en-US" sz="2400" b="1" dirty="0">
                <a:solidFill>
                  <a:srgbClr val="000000"/>
                </a:solidFill>
              </a:rPr>
              <a:t>PROVINCIAL PERFORMANCE</a:t>
            </a:r>
            <a:endParaRPr lang="en-ZA" altLang="en-US" sz="2400" dirty="0">
              <a:solidFill>
                <a:srgbClr val="000000"/>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4189391880"/>
              </p:ext>
            </p:extLst>
          </p:nvPr>
        </p:nvGraphicFramePr>
        <p:xfrm>
          <a:off x="204789" y="1349829"/>
          <a:ext cx="8765039" cy="4963885"/>
        </p:xfrm>
        <a:graphic>
          <a:graphicData uri="http://schemas.openxmlformats.org/drawingml/2006/table">
            <a:tbl>
              <a:tblPr/>
              <a:tblGrid>
                <a:gridCol w="1838289">
                  <a:extLst>
                    <a:ext uri="{9D8B030D-6E8A-4147-A177-3AD203B41FA5}">
                      <a16:colId xmlns:a16="http://schemas.microsoft.com/office/drawing/2014/main" xmlns="" val="20000"/>
                    </a:ext>
                  </a:extLst>
                </a:gridCol>
                <a:gridCol w="865375">
                  <a:extLst>
                    <a:ext uri="{9D8B030D-6E8A-4147-A177-3AD203B41FA5}">
                      <a16:colId xmlns:a16="http://schemas.microsoft.com/office/drawing/2014/main" xmlns="" val="20001"/>
                    </a:ext>
                  </a:extLst>
                </a:gridCol>
                <a:gridCol w="506776">
                  <a:extLst>
                    <a:ext uri="{9D8B030D-6E8A-4147-A177-3AD203B41FA5}">
                      <a16:colId xmlns:a16="http://schemas.microsoft.com/office/drawing/2014/main" xmlns="" val="20002"/>
                    </a:ext>
                  </a:extLst>
                </a:gridCol>
                <a:gridCol w="517793">
                  <a:extLst>
                    <a:ext uri="{9D8B030D-6E8A-4147-A177-3AD203B41FA5}">
                      <a16:colId xmlns:a16="http://schemas.microsoft.com/office/drawing/2014/main" xmlns="" val="20003"/>
                    </a:ext>
                  </a:extLst>
                </a:gridCol>
                <a:gridCol w="517792">
                  <a:extLst>
                    <a:ext uri="{9D8B030D-6E8A-4147-A177-3AD203B41FA5}">
                      <a16:colId xmlns:a16="http://schemas.microsoft.com/office/drawing/2014/main" xmlns="" val="20004"/>
                    </a:ext>
                  </a:extLst>
                </a:gridCol>
                <a:gridCol w="528810">
                  <a:extLst>
                    <a:ext uri="{9D8B030D-6E8A-4147-A177-3AD203B41FA5}">
                      <a16:colId xmlns:a16="http://schemas.microsoft.com/office/drawing/2014/main" xmlns="" val="20005"/>
                    </a:ext>
                  </a:extLst>
                </a:gridCol>
                <a:gridCol w="528810">
                  <a:extLst>
                    <a:ext uri="{9D8B030D-6E8A-4147-A177-3AD203B41FA5}">
                      <a16:colId xmlns:a16="http://schemas.microsoft.com/office/drawing/2014/main" xmlns="" val="20006"/>
                    </a:ext>
                  </a:extLst>
                </a:gridCol>
                <a:gridCol w="506776">
                  <a:extLst>
                    <a:ext uri="{9D8B030D-6E8A-4147-A177-3AD203B41FA5}">
                      <a16:colId xmlns:a16="http://schemas.microsoft.com/office/drawing/2014/main" xmlns="" val="20007"/>
                    </a:ext>
                  </a:extLst>
                </a:gridCol>
                <a:gridCol w="528809">
                  <a:extLst>
                    <a:ext uri="{9D8B030D-6E8A-4147-A177-3AD203B41FA5}">
                      <a16:colId xmlns:a16="http://schemas.microsoft.com/office/drawing/2014/main" xmlns="" val="20008"/>
                    </a:ext>
                  </a:extLst>
                </a:gridCol>
                <a:gridCol w="517793">
                  <a:extLst>
                    <a:ext uri="{9D8B030D-6E8A-4147-A177-3AD203B41FA5}">
                      <a16:colId xmlns:a16="http://schemas.microsoft.com/office/drawing/2014/main" xmlns="" val="20009"/>
                    </a:ext>
                  </a:extLst>
                </a:gridCol>
                <a:gridCol w="550843">
                  <a:extLst>
                    <a:ext uri="{9D8B030D-6E8A-4147-A177-3AD203B41FA5}">
                      <a16:colId xmlns:a16="http://schemas.microsoft.com/office/drawing/2014/main" xmlns="" val="20010"/>
                    </a:ext>
                  </a:extLst>
                </a:gridCol>
                <a:gridCol w="495759">
                  <a:extLst>
                    <a:ext uri="{9D8B030D-6E8A-4147-A177-3AD203B41FA5}">
                      <a16:colId xmlns:a16="http://schemas.microsoft.com/office/drawing/2014/main" xmlns="" val="20011"/>
                    </a:ext>
                  </a:extLst>
                </a:gridCol>
                <a:gridCol w="861414">
                  <a:extLst>
                    <a:ext uri="{9D8B030D-6E8A-4147-A177-3AD203B41FA5}">
                      <a16:colId xmlns:a16="http://schemas.microsoft.com/office/drawing/2014/main" xmlns="" val="20012"/>
                    </a:ext>
                  </a:extLst>
                </a:gridCol>
              </a:tblGrid>
              <a:tr h="822206">
                <a:tc>
                  <a:txBody>
                    <a:bodyPr/>
                    <a:lstStyle/>
                    <a:p>
                      <a:pPr algn="ctr" rtl="0" fontAlgn="b"/>
                      <a:r>
                        <a:rPr lang="en-ZA" sz="1400" b="1" i="0" u="none" strike="noStrike" dirty="0">
                          <a:solidFill>
                            <a:srgbClr val="000000"/>
                          </a:solidFill>
                          <a:effectLst/>
                          <a:latin typeface="+mn-lt"/>
                        </a:rPr>
                        <a:t>INDICATORS</a:t>
                      </a:r>
                    </a:p>
                  </a:txBody>
                  <a:tcPr marL="8624" marR="8624"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chemeClr val="tx1"/>
                          </a:solidFill>
                          <a:effectLst/>
                          <a:latin typeface="+mn-lt"/>
                        </a:rPr>
                        <a:t>BRANCH</a:t>
                      </a:r>
                    </a:p>
                  </a:txBody>
                  <a:tcPr marL="8624" marR="8624"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EC</a:t>
                      </a:r>
                    </a:p>
                  </a:txBody>
                  <a:tcPr marL="8624" marR="8624"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chemeClr val="tx1"/>
                          </a:solidFill>
                          <a:effectLst/>
                          <a:latin typeface="+mn-lt"/>
                        </a:rPr>
                        <a:t>FS</a:t>
                      </a:r>
                    </a:p>
                  </a:txBody>
                  <a:tcPr marL="8624" marR="8624"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chemeClr val="tx1"/>
                          </a:solidFill>
                          <a:effectLst/>
                          <a:latin typeface="+mn-lt"/>
                        </a:rPr>
                        <a:t>GP</a:t>
                      </a:r>
                    </a:p>
                  </a:txBody>
                  <a:tcPr marL="8624" marR="8624"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chemeClr val="tx1"/>
                          </a:solidFill>
                          <a:effectLst/>
                          <a:latin typeface="+mn-lt"/>
                        </a:rPr>
                        <a:t>KZN</a:t>
                      </a:r>
                    </a:p>
                  </a:txBody>
                  <a:tcPr marL="8624" marR="8624" marT="8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chemeClr val="tx1"/>
                          </a:solidFill>
                          <a:effectLst/>
                          <a:latin typeface="+mn-lt"/>
                        </a:rPr>
                        <a:t>LP</a:t>
                      </a:r>
                    </a:p>
                  </a:txBody>
                  <a:tcPr marL="8624" marR="8624" marT="8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chemeClr val="tx1"/>
                          </a:solidFill>
                          <a:effectLst/>
                          <a:latin typeface="+mn-lt"/>
                        </a:rPr>
                        <a:t>MP</a:t>
                      </a:r>
                    </a:p>
                  </a:txBody>
                  <a:tcPr marL="8624" marR="8624" marT="8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chemeClr val="tx1"/>
                          </a:solidFill>
                          <a:effectLst/>
                          <a:latin typeface="+mn-lt"/>
                        </a:rPr>
                        <a:t>NC</a:t>
                      </a:r>
                    </a:p>
                  </a:txBody>
                  <a:tcPr marL="8624" marR="8624" marT="8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chemeClr val="tx1"/>
                          </a:solidFill>
                          <a:effectLst/>
                          <a:latin typeface="+mn-lt"/>
                        </a:rPr>
                        <a:t>NW</a:t>
                      </a:r>
                    </a:p>
                  </a:txBody>
                  <a:tcPr marL="8624" marR="8624" marT="8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chemeClr val="tx1"/>
                          </a:solidFill>
                          <a:effectLst/>
                          <a:latin typeface="+mn-lt"/>
                        </a:rPr>
                        <a:t>WC</a:t>
                      </a:r>
                    </a:p>
                  </a:txBody>
                  <a:tcPr marL="8624" marR="8624" marT="8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chemeClr val="tx1"/>
                          </a:solidFill>
                          <a:effectLst/>
                          <a:latin typeface="+mn-lt"/>
                        </a:rPr>
                        <a:t>HO</a:t>
                      </a:r>
                    </a:p>
                  </a:txBody>
                  <a:tcPr marL="8624" marR="8624" marT="8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chemeClr val="tx1"/>
                          </a:solidFill>
                          <a:effectLst/>
                          <a:latin typeface="+mn-lt"/>
                        </a:rPr>
                        <a:t>Total</a:t>
                      </a:r>
                    </a:p>
                  </a:txBody>
                  <a:tcPr marL="8624" marR="8624" marT="8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894535">
                <a:tc rowSpan="3">
                  <a:txBody>
                    <a:bodyPr/>
                    <a:lstStyle/>
                    <a:p>
                      <a:pPr marL="442913" marR="0" lvl="0" indent="-442913"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442913" marR="0" lvl="0" indent="-44291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ACTIONS TAKEN</a:t>
                      </a:r>
                    </a:p>
                    <a:p>
                      <a:pPr marL="442913" marR="0" lvl="0" indent="-442913"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00" cap="none" spc="0" normalizeH="0" baseline="0" noProof="0" dirty="0">
                          <a:ln>
                            <a:noFill/>
                          </a:ln>
                          <a:solidFill>
                            <a:prstClr val="black"/>
                          </a:solidFill>
                          <a:effectLst/>
                          <a:uLnTx/>
                          <a:uFillTx/>
                          <a:latin typeface="+mn-lt"/>
                          <a:ea typeface="SimSun"/>
                          <a:cs typeface="Calibri"/>
                        </a:rPr>
                        <a:t>1.2 Percentage of non-compliant employers of those inspected served with a notice in terms of relevant employment law within 14 calendar days of the inspection</a:t>
                      </a:r>
                      <a:endParaRPr kumimoji="0" lang="en-ZA" sz="2400" b="0" i="0" u="none" strike="noStrike" kern="1200" cap="none" spc="0" normalizeH="0" baseline="0" noProof="0" dirty="0">
                        <a:ln>
                          <a:noFill/>
                        </a:ln>
                        <a:solidFill>
                          <a:prstClr val="black"/>
                        </a:solidFill>
                        <a:effectLst/>
                        <a:uLnTx/>
                        <a:uFillTx/>
                        <a:latin typeface="Times New Roman"/>
                        <a:ea typeface="Times New Roman"/>
                        <a:cs typeface="+mn-cs"/>
                      </a:endParaRPr>
                    </a:p>
                    <a:p>
                      <a:pPr marL="442913" marR="0" lvl="0" indent="-442913"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442913" marR="0" lvl="0" indent="-442913"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txBody>
                  <a:tcPr marL="8624" marR="8624"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No. of notices issued</a:t>
                      </a:r>
                    </a:p>
                    <a:p>
                      <a:pPr algn="ctr" rtl="0" fontAlgn="b"/>
                      <a:endParaRPr lang="en-US" sz="1400" b="1" i="0" u="none" strike="noStrike" dirty="0">
                        <a:solidFill>
                          <a:srgbClr val="000000"/>
                        </a:solidFill>
                        <a:effectLst/>
                        <a:latin typeface="+mn-lt"/>
                      </a:endParaRPr>
                    </a:p>
                  </a:txBody>
                  <a:tcPr marL="9257" marR="83309" marT="92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3696</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2423</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7067</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9816</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4474</a:t>
                      </a:r>
                    </a:p>
                  </a:txBody>
                  <a:tcPr marL="68597" marR="68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3842</a:t>
                      </a:r>
                    </a:p>
                  </a:txBody>
                  <a:tcPr marL="68597" marR="6859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2077</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2866</a:t>
                      </a:r>
                    </a:p>
                  </a:txBody>
                  <a:tcPr marL="68597" marR="68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6016</a:t>
                      </a:r>
                    </a:p>
                  </a:txBody>
                  <a:tcPr marL="68597" marR="68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63</a:t>
                      </a:r>
                    </a:p>
                  </a:txBody>
                  <a:tcPr marL="68597" marR="68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42 340</a:t>
                      </a:r>
                    </a:p>
                  </a:txBody>
                  <a:tcPr marL="68597" marR="6859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94310">
                <a:tc vMerge="1">
                  <a:txBody>
                    <a:bodyPr/>
                    <a:lstStyle/>
                    <a:p>
                      <a:endParaRPr lang="en-ZA"/>
                    </a:p>
                  </a:txBody>
                  <a:tcPr/>
                </a:tc>
                <a:tc>
                  <a:txBody>
                    <a:bodyPr/>
                    <a:lstStyle/>
                    <a:p>
                      <a:pPr algn="ctr" rtl="0" fontAlgn="b"/>
                      <a:r>
                        <a:rPr lang="en-US" sz="1400" b="1" i="0" u="none" strike="noStrike" dirty="0">
                          <a:solidFill>
                            <a:srgbClr val="000000"/>
                          </a:solidFill>
                          <a:effectLst/>
                          <a:latin typeface="+mn-lt"/>
                        </a:rPr>
                        <a:t>Subpoena</a:t>
                      </a:r>
                    </a:p>
                  </a:txBody>
                  <a:tcPr marL="9257" marR="83309" marT="9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352834">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Other</a:t>
                      </a:r>
                      <a:endParaRPr lang="en-ZA" sz="1400" b="1" dirty="0"/>
                    </a:p>
                  </a:txBody>
                  <a:tcPr marL="9257" marR="83309" marT="9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400" b="1" dirty="0"/>
                        <a:t>_</a:t>
                      </a:r>
                    </a:p>
                  </a:txBody>
                  <a:tcPr marL="8624" marR="77611" marT="8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400" b="1" dirty="0"/>
                        <a:t>_</a:t>
                      </a:r>
                    </a:p>
                  </a:txBody>
                  <a:tcPr marL="8624" marR="77611" marT="8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400" b="1" dirty="0"/>
                        <a:t>_</a:t>
                      </a:r>
                    </a:p>
                  </a:txBody>
                  <a:tcPr marL="8624" marR="77611" marT="8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400" b="1" dirty="0"/>
                        <a:t>_</a:t>
                      </a:r>
                    </a:p>
                  </a:txBody>
                  <a:tcPr marL="8624" marR="77611" marT="8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400" b="1" dirty="0"/>
                        <a:t>_</a:t>
                      </a:r>
                    </a:p>
                  </a:txBody>
                  <a:tcPr marL="8624" marR="77611" marT="8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ZA" sz="1400" b="1" dirty="0"/>
                        <a:t>_</a:t>
                      </a:r>
                    </a:p>
                  </a:txBody>
                  <a:tcPr marL="8624" marR="77611" marT="8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400" b="1" dirty="0"/>
                        <a:t>_</a:t>
                      </a:r>
                    </a:p>
                  </a:txBody>
                  <a:tcPr marL="8624" marR="77611" marT="8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82563"/>
            <a:ext cx="8229600" cy="758825"/>
          </a:xfrm>
        </p:spPr>
        <p:txBody>
          <a:bodyPr/>
          <a:lstStyle/>
          <a:p>
            <a:r>
              <a:rPr lang="en-US" altLang="en-US" sz="2000" b="1" dirty="0">
                <a:solidFill>
                  <a:srgbClr val="000000"/>
                </a:solidFill>
                <a:ea typeface="ＭＳ Ｐゴシック" pitchFamily="34" charset="-128"/>
              </a:rPr>
              <a:t>IES</a:t>
            </a:r>
            <a:br>
              <a:rPr lang="en-US" altLang="en-US" sz="2000" b="1" dirty="0">
                <a:solidFill>
                  <a:srgbClr val="000000"/>
                </a:solidFill>
                <a:ea typeface="ＭＳ Ｐゴシック" pitchFamily="34" charset="-128"/>
              </a:rPr>
            </a:br>
            <a:r>
              <a:rPr lang="en-US" altLang="en-US" sz="2000" b="1" dirty="0">
                <a:solidFill>
                  <a:srgbClr val="000000"/>
                </a:solidFill>
                <a:ea typeface="ＭＳ Ｐゴシック" pitchFamily="34" charset="-128"/>
              </a:rPr>
              <a:t>PROVINCIAL PERFORMANCE</a:t>
            </a:r>
            <a:endParaRPr lang="en-ZA" altLang="en-US" sz="2000" dirty="0">
              <a:solidFill>
                <a:srgbClr val="000000"/>
              </a:solidFill>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95870276"/>
              </p:ext>
            </p:extLst>
          </p:nvPr>
        </p:nvGraphicFramePr>
        <p:xfrm>
          <a:off x="185058" y="946152"/>
          <a:ext cx="8872258" cy="5802227"/>
        </p:xfrm>
        <a:graphic>
          <a:graphicData uri="http://schemas.openxmlformats.org/drawingml/2006/table">
            <a:tbl>
              <a:tblPr firstRow="1" bandRow="1">
                <a:tableStyleId>{5C22544A-7EE6-4342-B048-85BDC9FD1C3A}</a:tableStyleId>
              </a:tblPr>
              <a:tblGrid>
                <a:gridCol w="1490447">
                  <a:extLst>
                    <a:ext uri="{9D8B030D-6E8A-4147-A177-3AD203B41FA5}">
                      <a16:colId xmlns:a16="http://schemas.microsoft.com/office/drawing/2014/main" xmlns="" val="20000"/>
                    </a:ext>
                  </a:extLst>
                </a:gridCol>
                <a:gridCol w="1168769">
                  <a:extLst>
                    <a:ext uri="{9D8B030D-6E8A-4147-A177-3AD203B41FA5}">
                      <a16:colId xmlns:a16="http://schemas.microsoft.com/office/drawing/2014/main" xmlns="" val="20001"/>
                    </a:ext>
                  </a:extLst>
                </a:gridCol>
                <a:gridCol w="557858">
                  <a:extLst>
                    <a:ext uri="{9D8B030D-6E8A-4147-A177-3AD203B41FA5}">
                      <a16:colId xmlns:a16="http://schemas.microsoft.com/office/drawing/2014/main" xmlns="" val="20002"/>
                    </a:ext>
                  </a:extLst>
                </a:gridCol>
                <a:gridCol w="590748">
                  <a:extLst>
                    <a:ext uri="{9D8B030D-6E8A-4147-A177-3AD203B41FA5}">
                      <a16:colId xmlns:a16="http://schemas.microsoft.com/office/drawing/2014/main" xmlns="" val="20003"/>
                    </a:ext>
                  </a:extLst>
                </a:gridCol>
                <a:gridCol w="535053">
                  <a:extLst>
                    <a:ext uri="{9D8B030D-6E8A-4147-A177-3AD203B41FA5}">
                      <a16:colId xmlns:a16="http://schemas.microsoft.com/office/drawing/2014/main" xmlns="" val="1339526023"/>
                    </a:ext>
                  </a:extLst>
                </a:gridCol>
                <a:gridCol w="506775">
                  <a:extLst>
                    <a:ext uri="{9D8B030D-6E8A-4147-A177-3AD203B41FA5}">
                      <a16:colId xmlns:a16="http://schemas.microsoft.com/office/drawing/2014/main" xmlns="" val="20005"/>
                    </a:ext>
                  </a:extLst>
                </a:gridCol>
                <a:gridCol w="572878">
                  <a:extLst>
                    <a:ext uri="{9D8B030D-6E8A-4147-A177-3AD203B41FA5}">
                      <a16:colId xmlns:a16="http://schemas.microsoft.com/office/drawing/2014/main" xmlns="" val="20006"/>
                    </a:ext>
                  </a:extLst>
                </a:gridCol>
                <a:gridCol w="495759">
                  <a:extLst>
                    <a:ext uri="{9D8B030D-6E8A-4147-A177-3AD203B41FA5}">
                      <a16:colId xmlns:a16="http://schemas.microsoft.com/office/drawing/2014/main" xmlns="" val="20007"/>
                    </a:ext>
                  </a:extLst>
                </a:gridCol>
                <a:gridCol w="517792">
                  <a:extLst>
                    <a:ext uri="{9D8B030D-6E8A-4147-A177-3AD203B41FA5}">
                      <a16:colId xmlns:a16="http://schemas.microsoft.com/office/drawing/2014/main" xmlns="" val="20008"/>
                    </a:ext>
                  </a:extLst>
                </a:gridCol>
                <a:gridCol w="528810">
                  <a:extLst>
                    <a:ext uri="{9D8B030D-6E8A-4147-A177-3AD203B41FA5}">
                      <a16:colId xmlns:a16="http://schemas.microsoft.com/office/drawing/2014/main" xmlns="" val="20009"/>
                    </a:ext>
                  </a:extLst>
                </a:gridCol>
                <a:gridCol w="572877">
                  <a:extLst>
                    <a:ext uri="{9D8B030D-6E8A-4147-A177-3AD203B41FA5}">
                      <a16:colId xmlns:a16="http://schemas.microsoft.com/office/drawing/2014/main" xmlns="" val="20010"/>
                    </a:ext>
                  </a:extLst>
                </a:gridCol>
                <a:gridCol w="528810">
                  <a:extLst>
                    <a:ext uri="{9D8B030D-6E8A-4147-A177-3AD203B41FA5}">
                      <a16:colId xmlns:a16="http://schemas.microsoft.com/office/drawing/2014/main" xmlns="" val="20011"/>
                    </a:ext>
                  </a:extLst>
                </a:gridCol>
                <a:gridCol w="805682">
                  <a:extLst>
                    <a:ext uri="{9D8B030D-6E8A-4147-A177-3AD203B41FA5}">
                      <a16:colId xmlns:a16="http://schemas.microsoft.com/office/drawing/2014/main" xmlns="" val="20012"/>
                    </a:ext>
                  </a:extLst>
                </a:gridCol>
              </a:tblGrid>
              <a:tr h="325734">
                <a:tc>
                  <a:txBody>
                    <a:bodyPr/>
                    <a:lstStyle/>
                    <a:p>
                      <a:pPr algn="ctr" rtl="0" fontAlgn="b"/>
                      <a:r>
                        <a:rPr lang="en-ZA" sz="1400" b="1" i="0" u="none" strike="noStrike" dirty="0">
                          <a:solidFill>
                            <a:srgbClr val="000000"/>
                          </a:solidFill>
                          <a:effectLst/>
                          <a:latin typeface="+mn-lt"/>
                        </a:rPr>
                        <a:t>INDICATORS</a:t>
                      </a: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BRANCH</a:t>
                      </a: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EC</a:t>
                      </a: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FS</a:t>
                      </a: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GP</a:t>
                      </a: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KZN</a:t>
                      </a: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LP</a:t>
                      </a: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MP</a:t>
                      </a: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NC</a:t>
                      </a: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NW</a:t>
                      </a: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WC</a:t>
                      </a: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US" sz="1400" b="1" i="0" u="none" strike="noStrike" dirty="0">
                          <a:solidFill>
                            <a:schemeClr val="tx1"/>
                          </a:solidFill>
                          <a:effectLst/>
                          <a:latin typeface="+mn-lt"/>
                        </a:rPr>
                        <a:t>HO</a:t>
                      </a:r>
                      <a:endParaRPr lang="en-ZA" sz="1400" b="1" i="0" u="none" strike="noStrike" dirty="0">
                        <a:solidFill>
                          <a:schemeClr val="tx1"/>
                        </a:solidFill>
                        <a:effectLst/>
                        <a:latin typeface="+mn-lt"/>
                      </a:endParaRP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rgbClr val="000000"/>
                          </a:solidFill>
                          <a:effectLst/>
                          <a:latin typeface="+mn-lt"/>
                        </a:rPr>
                        <a:t>Total</a:t>
                      </a:r>
                    </a:p>
                  </a:txBody>
                  <a:tcPr marL="8619" marR="8619"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446611">
                <a:tc>
                  <a:txBody>
                    <a:bodyPr/>
                    <a:lstStyle/>
                    <a:p>
                      <a:pPr>
                        <a:spcAft>
                          <a:spcPts val="0"/>
                        </a:spcAft>
                      </a:pPr>
                      <a:endParaRPr lang="en-ZA" sz="2400" dirty="0">
                        <a:effectLst/>
                        <a:latin typeface="Times New Roman"/>
                        <a:ea typeface="Times New Roman"/>
                      </a:endParaRPr>
                    </a:p>
                  </a:txBody>
                  <a:tcPr marL="91419" marR="9141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1400" b="1" i="0" u="none" strike="noStrike" dirty="0">
                          <a:solidFill>
                            <a:srgbClr val="00B0F0"/>
                          </a:solidFill>
                          <a:effectLst/>
                          <a:latin typeface="+mn-lt"/>
                        </a:rPr>
                        <a:t>TARGET</a:t>
                      </a:r>
                    </a:p>
                    <a:p>
                      <a:pPr algn="ctr" rtl="0" fontAlgn="b"/>
                      <a:r>
                        <a:rPr lang="en-US" sz="1400" b="1" i="0" u="none" strike="noStrike" dirty="0">
                          <a:solidFill>
                            <a:srgbClr val="00B0F0"/>
                          </a:solidFill>
                          <a:effectLst/>
                          <a:latin typeface="+mn-lt"/>
                        </a:rPr>
                        <a:t>60%</a:t>
                      </a: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1">
                  <a:txBody>
                    <a:bodyPr/>
                    <a:lstStyle/>
                    <a:p>
                      <a:endParaRPr lang="en-ZA" sz="1600" b="1" dirty="0"/>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467892">
                <a:tc rowSpan="4">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1.3 </a:t>
                      </a:r>
                      <a:r>
                        <a:rPr lang="en-GB" sz="1400" kern="100" dirty="0">
                          <a:effectLst/>
                          <a:latin typeface="+mn-lt"/>
                          <a:ea typeface="SimSun"/>
                          <a:cs typeface="Calibri"/>
                        </a:rPr>
                        <a:t>Percentage of non-compliant employers who failed to comply  with</a:t>
                      </a:r>
                      <a:r>
                        <a:rPr lang="en-GB" sz="1400" kern="100" baseline="0" dirty="0">
                          <a:effectLst/>
                          <a:latin typeface="+mn-lt"/>
                          <a:ea typeface="SimSun"/>
                          <a:cs typeface="Calibri"/>
                        </a:rPr>
                        <a:t> the served notice referred for prosecution within 30 calendar days</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682F"/>
                          </a:solidFill>
                          <a:effectLst/>
                          <a:uLnTx/>
                          <a:uFillTx/>
                          <a:latin typeface="+mn-lt"/>
                          <a:ea typeface="+mn-ea"/>
                          <a:cs typeface="+mn-cs"/>
                        </a:rPr>
                        <a:t>ACHIEVED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a:ln>
                            <a:noFill/>
                          </a:ln>
                          <a:solidFill>
                            <a:srgbClr val="00682F"/>
                          </a:solidFill>
                          <a:effectLst/>
                          <a:uLnTx/>
                          <a:uFillTx/>
                          <a:latin typeface="+mn-lt"/>
                          <a:ea typeface="+mn-ea"/>
                          <a:cs typeface="+mn-cs"/>
                        </a:rPr>
                        <a:t>60%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sng" strike="noStrike" kern="1200" cap="none" spc="0" normalizeH="0" baseline="0" noProof="0" dirty="0">
                        <a:ln>
                          <a:noFill/>
                        </a:ln>
                        <a:solidFill>
                          <a:srgbClr val="0070C0"/>
                        </a:solidFill>
                        <a:effectLst/>
                        <a:uLnTx/>
                        <a:uFillTx/>
                        <a:latin typeface="+mn-lt"/>
                        <a:ea typeface="+mn-ea"/>
                        <a:cs typeface="+mn-cs"/>
                      </a:endParaRPr>
                    </a:p>
                    <a:p>
                      <a:r>
                        <a:rPr lang="en-US" sz="1400" kern="1200" dirty="0">
                          <a:solidFill>
                            <a:schemeClr val="tx1"/>
                          </a:solidFill>
                          <a:effectLst/>
                          <a:latin typeface="+mn-lt"/>
                          <a:ea typeface="+mn-ea"/>
                          <a:cs typeface="+mn-cs"/>
                        </a:rPr>
                        <a:t>Of the</a:t>
                      </a:r>
                      <a:r>
                        <a:rPr lang="en-US" sz="1400" b="1" kern="1200" dirty="0">
                          <a:solidFill>
                            <a:schemeClr val="tx1"/>
                          </a:solidFill>
                          <a:effectLst/>
                          <a:latin typeface="+mn-lt"/>
                          <a:ea typeface="+mn-ea"/>
                          <a:cs typeface="+mn-cs"/>
                        </a:rPr>
                        <a:t> 41 593</a:t>
                      </a:r>
                    </a:p>
                    <a:p>
                      <a:r>
                        <a:rPr lang="en-US" sz="1400" kern="1200" dirty="0">
                          <a:solidFill>
                            <a:schemeClr val="tx1"/>
                          </a:solidFill>
                          <a:effectLst/>
                          <a:latin typeface="+mn-lt"/>
                          <a:ea typeface="+mn-ea"/>
                          <a:cs typeface="+mn-cs"/>
                        </a:rPr>
                        <a:t>employers served with notices, </a:t>
                      </a:r>
                    </a:p>
                    <a:p>
                      <a:r>
                        <a:rPr lang="en-US" sz="1400" b="1" kern="1200" dirty="0">
                          <a:solidFill>
                            <a:schemeClr val="tx1"/>
                          </a:solidFill>
                          <a:effectLst/>
                          <a:latin typeface="+mn-lt"/>
                          <a:ea typeface="+mn-ea"/>
                          <a:cs typeface="+mn-cs"/>
                        </a:rPr>
                        <a:t>13 163</a:t>
                      </a:r>
                    </a:p>
                    <a:p>
                      <a:r>
                        <a:rPr lang="en-US" sz="1400" kern="1200" dirty="0">
                          <a:solidFill>
                            <a:schemeClr val="tx1"/>
                          </a:solidFill>
                          <a:effectLst/>
                          <a:latin typeface="+mn-lt"/>
                          <a:ea typeface="+mn-ea"/>
                          <a:cs typeface="+mn-cs"/>
                        </a:rPr>
                        <a:t>failed to comply with served notice and </a:t>
                      </a:r>
                      <a:r>
                        <a:rPr lang="en-US" sz="1400" b="1" kern="1200" dirty="0">
                          <a:solidFill>
                            <a:schemeClr val="tx1"/>
                          </a:solidFill>
                          <a:effectLst/>
                          <a:latin typeface="+mn-lt"/>
                          <a:ea typeface="+mn-ea"/>
                          <a:cs typeface="+mn-cs"/>
                        </a:rPr>
                        <a:t>60%</a:t>
                      </a:r>
                      <a:r>
                        <a:rPr lang="en-US" sz="1400"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(2 779) </a:t>
                      </a:r>
                      <a:r>
                        <a:rPr lang="en-US" sz="1400" kern="1200" dirty="0">
                          <a:solidFill>
                            <a:schemeClr val="tx1"/>
                          </a:solidFill>
                          <a:effectLst/>
                          <a:latin typeface="+mn-lt"/>
                          <a:ea typeface="+mn-ea"/>
                          <a:cs typeface="+mn-cs"/>
                        </a:rPr>
                        <a:t>were referred for prosecution.</a:t>
                      </a:r>
                      <a:endParaRPr lang="en-ZA" sz="1400" kern="1200" dirty="0">
                        <a:solidFill>
                          <a:schemeClr val="tx1"/>
                        </a:solidFill>
                        <a:effectLst/>
                        <a:latin typeface="+mn-lt"/>
                        <a:ea typeface="+mn-ea"/>
                        <a:cs typeface="+mn-cs"/>
                      </a:endParaRPr>
                    </a:p>
                  </a:txBody>
                  <a:tcPr marL="91419" marR="9141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1400" b="0" i="0" u="none" strike="noStrike" dirty="0">
                          <a:solidFill>
                            <a:schemeClr val="tx1"/>
                          </a:solidFill>
                          <a:effectLst/>
                          <a:latin typeface="+mn-lt"/>
                        </a:rPr>
                        <a:t>No. of non-compliant employers served with notices</a:t>
                      </a:r>
                    </a:p>
                    <a:p>
                      <a:pPr algn="ctr" rtl="0" fontAlgn="b"/>
                      <a:r>
                        <a:rPr lang="en-US" sz="1400" b="1" i="0" u="none" strike="noStrike" dirty="0">
                          <a:solidFill>
                            <a:schemeClr val="tx1"/>
                          </a:solidFill>
                          <a:effectLst/>
                          <a:latin typeface="+mn-lt"/>
                        </a:rPr>
                        <a:t>41 593</a:t>
                      </a:r>
                    </a:p>
                    <a:p>
                      <a:pPr algn="ctr" rtl="0" fontAlgn="b"/>
                      <a:endParaRPr lang="en-US" sz="1400" b="1" i="0" u="none" strike="noStrike" dirty="0">
                        <a:solidFill>
                          <a:schemeClr val="tx1"/>
                        </a:solidFill>
                        <a:effectLst/>
                        <a:latin typeface="+mn-lt"/>
                      </a:endParaRP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3663</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2410</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6790</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9786</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4383</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3719</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2027</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2837</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5929</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49</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41 593</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367289">
                <a:tc vMerge="1">
                  <a:txBody>
                    <a:bodyPr/>
                    <a:lstStyle/>
                    <a:p>
                      <a:endParaRPr lang="en-ZA"/>
                    </a:p>
                  </a:txBody>
                  <a:tcPr/>
                </a:tc>
                <a:tc>
                  <a:txBody>
                    <a:bodyPr/>
                    <a:lstStyle/>
                    <a:p>
                      <a:pPr algn="ctr" rtl="0" fontAlgn="b"/>
                      <a:r>
                        <a:rPr kumimoji="0" lang="en-US" sz="1400" b="0" i="0" u="none" strike="noStrike" kern="1200" cap="none" spc="0" normalizeH="0" baseline="0" noProof="0" dirty="0">
                          <a:ln>
                            <a:noFill/>
                          </a:ln>
                          <a:solidFill>
                            <a:srgbClr val="000000"/>
                          </a:solidFill>
                          <a:effectLst/>
                          <a:uLnTx/>
                          <a:uFillTx/>
                          <a:latin typeface="+mn-lt"/>
                          <a:ea typeface="+mn-ea"/>
                          <a:cs typeface="+mn-cs"/>
                        </a:rPr>
                        <a:t>No.</a:t>
                      </a:r>
                      <a:r>
                        <a:rPr lang="en-US" sz="1400" b="0" i="0" u="none" strike="noStrike" dirty="0">
                          <a:solidFill>
                            <a:srgbClr val="000000"/>
                          </a:solidFill>
                          <a:effectLst/>
                          <a:latin typeface="+mn-lt"/>
                        </a:rPr>
                        <a:t>of employers failed to comply with served notice</a:t>
                      </a:r>
                    </a:p>
                    <a:p>
                      <a:pPr algn="ctr" rtl="0" fontAlgn="b"/>
                      <a:r>
                        <a:rPr lang="en-US" sz="1400" b="1" i="0" u="none" strike="noStrike" dirty="0">
                          <a:solidFill>
                            <a:srgbClr val="000000"/>
                          </a:solidFill>
                          <a:effectLst/>
                          <a:latin typeface="+mn-lt"/>
                        </a:rPr>
                        <a:t>13 163</a:t>
                      </a: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775</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1255</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924</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1587</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1594</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1406</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2634</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2517</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471</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0</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13 163</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259486">
                <a:tc vMerge="1">
                  <a:txBody>
                    <a:bodyPr/>
                    <a:lstStyle/>
                    <a:p>
                      <a:endParaRPr lang="en-ZA"/>
                    </a:p>
                  </a:txBody>
                  <a:tcPr/>
                </a:tc>
                <a:tc>
                  <a:txBody>
                    <a:bodyPr/>
                    <a:lstStyle/>
                    <a:p>
                      <a:pPr algn="ctr" rtl="0" fontAlgn="b"/>
                      <a:r>
                        <a:rPr lang="en-US" sz="1400" b="0" i="0" u="none" strike="noStrike" dirty="0">
                          <a:solidFill>
                            <a:schemeClr val="tx1"/>
                          </a:solidFill>
                          <a:effectLst/>
                          <a:latin typeface="+mn-lt"/>
                        </a:rPr>
                        <a:t>No. of employers referred</a:t>
                      </a:r>
                      <a:r>
                        <a:rPr lang="en-US" sz="1400" b="0" i="0" u="none" strike="noStrike" baseline="0" dirty="0">
                          <a:solidFill>
                            <a:schemeClr val="tx1"/>
                          </a:solidFill>
                          <a:effectLst/>
                          <a:latin typeface="+mn-lt"/>
                        </a:rPr>
                        <a:t> for prosecution</a:t>
                      </a:r>
                    </a:p>
                    <a:p>
                      <a:pPr algn="ctr" rtl="0" fontAlgn="b"/>
                      <a:r>
                        <a:rPr lang="en-US" sz="1400" b="1" i="0" u="none" strike="noStrike" baseline="0" dirty="0">
                          <a:solidFill>
                            <a:schemeClr val="tx1"/>
                          </a:solidFill>
                          <a:effectLst/>
                          <a:latin typeface="+mn-lt"/>
                        </a:rPr>
                        <a:t>2779</a:t>
                      </a:r>
                    </a:p>
                    <a:p>
                      <a:pPr algn="ctr" rtl="0" fontAlgn="b"/>
                      <a:endParaRPr lang="en-US" sz="1400" b="1" i="0" u="none" strike="noStrike" dirty="0">
                        <a:solidFill>
                          <a:srgbClr val="FF0000"/>
                        </a:solidFill>
                        <a:effectLst/>
                        <a:latin typeface="+mn-lt"/>
                      </a:endParaRP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411</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279</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52</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663</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443</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549</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99</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162</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121</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0</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Calibri" pitchFamily="34" charset="0"/>
                          <a:ea typeface="ＭＳ Ｐゴシック" pitchFamily="34" charset="-128"/>
                        </a:rPr>
                        <a:t>2779</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859778">
                <a:tc vMerge="1">
                  <a:txBody>
                    <a:bodyPr/>
                    <a:lstStyle/>
                    <a:p>
                      <a:endParaRPr lang="en-ZA"/>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 referred for prosecution</a:t>
                      </a:r>
                    </a:p>
                    <a:p>
                      <a:pPr algn="ctr" rtl="0" fontAlgn="b"/>
                      <a:r>
                        <a:rPr lang="en-US" sz="1400" b="1" i="0" u="none" strike="noStrike" dirty="0">
                          <a:solidFill>
                            <a:srgbClr val="00682F"/>
                          </a:solidFill>
                          <a:effectLst/>
                          <a:latin typeface="+mn-lt"/>
                        </a:rPr>
                        <a:t>60%</a:t>
                      </a:r>
                    </a:p>
                  </a:txBody>
                  <a:tcPr marL="9252" marR="83277" marT="92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53%</a:t>
                      </a:r>
                      <a:endParaRPr lang="en-ZA" sz="1200" b="1" dirty="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1" dirty="0">
                          <a:solidFill>
                            <a:schemeClr val="tx1"/>
                          </a:solidFill>
                        </a:rPr>
                        <a:t>94%</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1" dirty="0">
                          <a:solidFill>
                            <a:schemeClr val="tx1"/>
                          </a:solidFill>
                        </a:rPr>
                        <a:t>22%</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56%</a:t>
                      </a:r>
                      <a:endParaRPr lang="en-ZA" sz="1200" b="1" dirty="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1" dirty="0">
                          <a:solidFill>
                            <a:schemeClr val="tx1"/>
                          </a:solidFill>
                        </a:rPr>
                        <a:t>90%</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87%</a:t>
                      </a:r>
                      <a:endParaRPr lang="en-ZA" sz="1200" b="1" dirty="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16%</a:t>
                      </a:r>
                      <a:endParaRPr lang="en-ZA" sz="1200" b="1" dirty="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70%</a:t>
                      </a:r>
                      <a:endParaRPr lang="en-ZA" sz="1200" b="1" dirty="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rPr>
                        <a:t>84%</a:t>
                      </a:r>
                      <a:endParaRPr lang="en-ZA" sz="1200" b="1" dirty="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1" dirty="0">
                          <a:solidFill>
                            <a:schemeClr val="tx1"/>
                          </a:solidFill>
                        </a:rPr>
                        <a:t>-</a:t>
                      </a: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ZA" sz="1200" b="1" dirty="0">
                        <a:solidFill>
                          <a:schemeClr val="tx1"/>
                        </a:solidFill>
                      </a:endParaRPr>
                    </a:p>
                    <a:p>
                      <a:pPr algn="ctr"/>
                      <a:r>
                        <a:rPr lang="en-ZA" sz="1200" b="1" dirty="0" smtClean="0">
                          <a:solidFill>
                            <a:schemeClr val="tx1"/>
                          </a:solidFill>
                        </a:rPr>
                        <a:t>60%</a:t>
                      </a:r>
                      <a:endParaRPr lang="en-ZA" sz="1200" b="1" dirty="0">
                        <a:solidFill>
                          <a:schemeClr val="tx1"/>
                        </a:solidFill>
                      </a:endParaRPr>
                    </a:p>
                    <a:p>
                      <a:pPr algn="ctr"/>
                      <a:endParaRPr lang="en-ZA" sz="1200" b="1" dirty="0">
                        <a:solidFill>
                          <a:schemeClr val="tx1"/>
                        </a:solidFill>
                      </a:endParaRPr>
                    </a:p>
                  </a:txBody>
                  <a:tcPr marL="91419" marR="9141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sp>
        <p:nvSpPr>
          <p:cNvPr id="48228" name="Slide Number Placeholder 3"/>
          <p:cNvSpPr>
            <a:spLocks noGrp="1"/>
          </p:cNvSpPr>
          <p:nvPr>
            <p:ph type="sldNum" sz="quarter" idx="12"/>
          </p:nvPr>
        </p:nvSpPr>
        <p:spPr bwMode="auto">
          <a:xfrm>
            <a:off x="6955971"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B593CDD0-917E-4BD9-B4A0-2B548F450108}" type="slidenum">
              <a:rPr lang="en-US" altLang="en-US" sz="1200" smtClean="0">
                <a:solidFill>
                  <a:schemeClr val="bg1"/>
                </a:solidFill>
              </a:rPr>
              <a:pPr/>
              <a:t>36</a:t>
            </a:fld>
            <a:endParaRPr lang="en-US" altLang="en-US" sz="12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758825"/>
          </a:xfrm>
        </p:spPr>
        <p:txBody>
          <a:bodyPr/>
          <a:lstStyle/>
          <a:p>
            <a:r>
              <a:rPr lang="en-US" altLang="en-US" sz="2000" b="1" dirty="0">
                <a:solidFill>
                  <a:srgbClr val="000000"/>
                </a:solidFill>
                <a:ea typeface="ＭＳ Ｐゴシック" pitchFamily="34" charset="-128"/>
              </a:rPr>
              <a:t>IES</a:t>
            </a:r>
            <a:br>
              <a:rPr lang="en-US" altLang="en-US" sz="2000" b="1" dirty="0">
                <a:solidFill>
                  <a:srgbClr val="000000"/>
                </a:solidFill>
                <a:ea typeface="ＭＳ Ｐゴシック" pitchFamily="34" charset="-128"/>
              </a:rPr>
            </a:br>
            <a:r>
              <a:rPr lang="en-US" altLang="en-US" sz="2000" b="1" dirty="0">
                <a:solidFill>
                  <a:srgbClr val="000000"/>
                </a:solidFill>
                <a:ea typeface="ＭＳ Ｐゴシック" pitchFamily="34" charset="-128"/>
              </a:rPr>
              <a:t>PROVINCIAL PERFORMANCE</a:t>
            </a:r>
            <a:endParaRPr lang="en-ZA" altLang="en-US" sz="2000" dirty="0">
              <a:solidFill>
                <a:srgbClr val="000000"/>
              </a:solidFill>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79565185"/>
              </p:ext>
            </p:extLst>
          </p:nvPr>
        </p:nvGraphicFramePr>
        <p:xfrm>
          <a:off x="204789" y="1101726"/>
          <a:ext cx="8805378" cy="5582200"/>
        </p:xfrm>
        <a:graphic>
          <a:graphicData uri="http://schemas.openxmlformats.org/drawingml/2006/table">
            <a:tbl>
              <a:tblPr firstRow="1" bandRow="1">
                <a:tableStyleId>{5C22544A-7EE6-4342-B048-85BDC9FD1C3A}</a:tableStyleId>
              </a:tblPr>
              <a:tblGrid>
                <a:gridCol w="1188582">
                  <a:extLst>
                    <a:ext uri="{9D8B030D-6E8A-4147-A177-3AD203B41FA5}">
                      <a16:colId xmlns:a16="http://schemas.microsoft.com/office/drawing/2014/main" xmlns="" val="20000"/>
                    </a:ext>
                  </a:extLst>
                </a:gridCol>
                <a:gridCol w="1099458">
                  <a:extLst>
                    <a:ext uri="{9D8B030D-6E8A-4147-A177-3AD203B41FA5}">
                      <a16:colId xmlns:a16="http://schemas.microsoft.com/office/drawing/2014/main" xmlns="" val="20001"/>
                    </a:ext>
                  </a:extLst>
                </a:gridCol>
                <a:gridCol w="650229">
                  <a:extLst>
                    <a:ext uri="{9D8B030D-6E8A-4147-A177-3AD203B41FA5}">
                      <a16:colId xmlns:a16="http://schemas.microsoft.com/office/drawing/2014/main" xmlns="" val="20002"/>
                    </a:ext>
                  </a:extLst>
                </a:gridCol>
                <a:gridCol w="528941">
                  <a:extLst>
                    <a:ext uri="{9D8B030D-6E8A-4147-A177-3AD203B41FA5}">
                      <a16:colId xmlns:a16="http://schemas.microsoft.com/office/drawing/2014/main" xmlns="" val="20003"/>
                    </a:ext>
                  </a:extLst>
                </a:gridCol>
                <a:gridCol w="533400">
                  <a:extLst>
                    <a:ext uri="{9D8B030D-6E8A-4147-A177-3AD203B41FA5}">
                      <a16:colId xmlns:a16="http://schemas.microsoft.com/office/drawing/2014/main" xmlns="" val="20004"/>
                    </a:ext>
                  </a:extLst>
                </a:gridCol>
                <a:gridCol w="566057">
                  <a:extLst>
                    <a:ext uri="{9D8B030D-6E8A-4147-A177-3AD203B41FA5}">
                      <a16:colId xmlns:a16="http://schemas.microsoft.com/office/drawing/2014/main" xmlns="" val="20005"/>
                    </a:ext>
                  </a:extLst>
                </a:gridCol>
                <a:gridCol w="566058">
                  <a:extLst>
                    <a:ext uri="{9D8B030D-6E8A-4147-A177-3AD203B41FA5}">
                      <a16:colId xmlns:a16="http://schemas.microsoft.com/office/drawing/2014/main" xmlns="" val="20006"/>
                    </a:ext>
                  </a:extLst>
                </a:gridCol>
                <a:gridCol w="587828">
                  <a:extLst>
                    <a:ext uri="{9D8B030D-6E8A-4147-A177-3AD203B41FA5}">
                      <a16:colId xmlns:a16="http://schemas.microsoft.com/office/drawing/2014/main" xmlns="" val="20007"/>
                    </a:ext>
                  </a:extLst>
                </a:gridCol>
                <a:gridCol w="591861">
                  <a:extLst>
                    <a:ext uri="{9D8B030D-6E8A-4147-A177-3AD203B41FA5}">
                      <a16:colId xmlns:a16="http://schemas.microsoft.com/office/drawing/2014/main" xmlns="" val="20008"/>
                    </a:ext>
                  </a:extLst>
                </a:gridCol>
                <a:gridCol w="587829">
                  <a:extLst>
                    <a:ext uri="{9D8B030D-6E8A-4147-A177-3AD203B41FA5}">
                      <a16:colId xmlns:a16="http://schemas.microsoft.com/office/drawing/2014/main" xmlns="" val="20009"/>
                    </a:ext>
                  </a:extLst>
                </a:gridCol>
                <a:gridCol w="587828">
                  <a:extLst>
                    <a:ext uri="{9D8B030D-6E8A-4147-A177-3AD203B41FA5}">
                      <a16:colId xmlns:a16="http://schemas.microsoft.com/office/drawing/2014/main" xmlns="" val="20010"/>
                    </a:ext>
                  </a:extLst>
                </a:gridCol>
                <a:gridCol w="690436">
                  <a:extLst>
                    <a:ext uri="{9D8B030D-6E8A-4147-A177-3AD203B41FA5}">
                      <a16:colId xmlns:a16="http://schemas.microsoft.com/office/drawing/2014/main" xmlns="" val="20011"/>
                    </a:ext>
                  </a:extLst>
                </a:gridCol>
                <a:gridCol w="626871">
                  <a:extLst>
                    <a:ext uri="{9D8B030D-6E8A-4147-A177-3AD203B41FA5}">
                      <a16:colId xmlns:a16="http://schemas.microsoft.com/office/drawing/2014/main" xmlns="" val="20012"/>
                    </a:ext>
                  </a:extLst>
                </a:gridCol>
              </a:tblGrid>
              <a:tr h="370158">
                <a:tc>
                  <a:txBody>
                    <a:bodyPr/>
                    <a:lstStyle/>
                    <a:p>
                      <a:pPr algn="ctr" rtl="0" fontAlgn="b"/>
                      <a:r>
                        <a:rPr lang="en-ZA" sz="1400" b="1" i="0" u="none" strike="noStrike" dirty="0">
                          <a:solidFill>
                            <a:srgbClr val="000000"/>
                          </a:solidFill>
                          <a:effectLst/>
                          <a:latin typeface="+mn-lt"/>
                        </a:rPr>
                        <a:t>INDICATORS</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BRANCH</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EC</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FS</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GP</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KZN</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LP</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MP</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NC</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NW</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WC</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chemeClr val="tx1"/>
                          </a:solidFill>
                          <a:effectLst/>
                          <a:latin typeface="+mn-lt"/>
                        </a:rPr>
                        <a:t>HO</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ZA" sz="1400" b="1" i="0" u="none" strike="noStrike" dirty="0">
                          <a:solidFill>
                            <a:srgbClr val="000000"/>
                          </a:solidFill>
                          <a:effectLst/>
                          <a:latin typeface="+mn-lt"/>
                        </a:rPr>
                        <a:t>Total</a:t>
                      </a:r>
                    </a:p>
                  </a:txBody>
                  <a:tcPr marL="8622" marR="8622" marT="86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505817">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 </a:t>
                      </a:r>
                      <a:r>
                        <a:rPr lang="en-GB" sz="1400" kern="100" dirty="0">
                          <a:effectLst/>
                          <a:latin typeface="+mn-lt"/>
                          <a:ea typeface="SimSun"/>
                          <a:cs typeface="Calibri"/>
                        </a:rPr>
                        <a:t>1.4 Percentage of reported incidents investigated and / or finalised within prescribed time frames</a:t>
                      </a: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mn-lt"/>
                          <a:ea typeface="+mn-ea"/>
                          <a:cs typeface="+mn-cs"/>
                        </a:rPr>
                        <a:t>ACHIEVED</a:t>
                      </a:r>
                      <a:endParaRPr kumimoji="0" lang="en-ZA" sz="14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B050"/>
                          </a:solidFill>
                          <a:effectLst/>
                          <a:uLnTx/>
                          <a:uFillTx/>
                          <a:latin typeface="+mn-lt"/>
                          <a:ea typeface="+mn-ea"/>
                          <a:cs typeface="+mn-cs"/>
                        </a:rPr>
                        <a:t>76%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kern="1200" dirty="0">
                        <a:solidFill>
                          <a:srgbClr val="0070C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(986 </a:t>
                      </a:r>
                      <a:r>
                        <a:rPr lang="en-GB" sz="1400" kern="1200" dirty="0">
                          <a:solidFill>
                            <a:schemeClr val="tx1"/>
                          </a:solidFill>
                          <a:effectLst/>
                          <a:latin typeface="+mn-lt"/>
                          <a:ea typeface="+mn-ea"/>
                          <a:cs typeface="+mn-cs"/>
                        </a:rPr>
                        <a:t>incidents were reported and </a:t>
                      </a:r>
                      <a:r>
                        <a:rPr lang="en-US" sz="1400" b="1" kern="1200" dirty="0">
                          <a:solidFill>
                            <a:schemeClr val="tx1"/>
                          </a:solidFill>
                          <a:effectLst/>
                          <a:latin typeface="+mn-lt"/>
                          <a:ea typeface="+mn-ea"/>
                          <a:cs typeface="+mn-cs"/>
                        </a:rPr>
                        <a:t>747 </a:t>
                      </a:r>
                      <a:r>
                        <a:rPr lang="en-US" sz="1400" kern="1200" dirty="0">
                          <a:solidFill>
                            <a:schemeClr val="tx1"/>
                          </a:solidFill>
                          <a:effectLst/>
                          <a:latin typeface="+mn-lt"/>
                          <a:ea typeface="+mn-ea"/>
                          <a:cs typeface="+mn-cs"/>
                        </a:rPr>
                        <a:t>were </a:t>
                      </a:r>
                      <a:r>
                        <a:rPr lang="en-GB" sz="1400" kern="1200" dirty="0">
                          <a:solidFill>
                            <a:schemeClr val="tx1"/>
                          </a:solidFill>
                          <a:effectLst/>
                          <a:latin typeface="+mn-lt"/>
                          <a:ea typeface="+mn-ea"/>
                          <a:cs typeface="+mn-cs"/>
                        </a:rPr>
                        <a:t>investigated and / or finalised</a:t>
                      </a:r>
                      <a:r>
                        <a:rPr lang="en-US" sz="1400" kern="1200" dirty="0">
                          <a:solidFill>
                            <a:schemeClr val="tx1"/>
                          </a:solidFill>
                          <a:effectLst/>
                          <a:latin typeface="+mn-lt"/>
                          <a:ea typeface="+mn-ea"/>
                          <a:cs typeface="+mn-cs"/>
                        </a:rPr>
                        <a:t>).</a:t>
                      </a:r>
                      <a:endParaRPr lang="en-ZA" sz="14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srgbClr val="00B050"/>
                        </a:solidFill>
                        <a:effectLst/>
                        <a:uLnTx/>
                        <a:uFillTx/>
                        <a:latin typeface="+mn-lt"/>
                        <a:ea typeface="+mn-ea"/>
                        <a:cs typeface="+mn-cs"/>
                      </a:endParaRPr>
                    </a:p>
                  </a:txBody>
                  <a:tcPr marL="91429" marR="91429"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b="1" dirty="0">
                          <a:solidFill>
                            <a:srgbClr val="00B0F0"/>
                          </a:solidFill>
                        </a:rPr>
                        <a:t>Target</a:t>
                      </a:r>
                    </a:p>
                    <a:p>
                      <a:pPr algn="ctr"/>
                      <a:r>
                        <a:rPr lang="en-ZA" sz="1400" b="1" dirty="0">
                          <a:solidFill>
                            <a:srgbClr val="00B0F0"/>
                          </a:solidFill>
                        </a:rPr>
                        <a:t>65%</a:t>
                      </a:r>
                    </a:p>
                  </a:txBody>
                  <a:tcPr marL="91429" marR="91429"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1">
                  <a:txBody>
                    <a:bodyPr/>
                    <a:lstStyle/>
                    <a:p>
                      <a:endParaRPr lang="en-ZA" sz="1600" b="1" dirty="0"/>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258213">
                <a:tc vMerge="1">
                  <a:txBody>
                    <a:bodyPr/>
                    <a:lstStyle/>
                    <a:p>
                      <a:endParaRPr lang="en-ZA"/>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0" dirty="0">
                          <a:solidFill>
                            <a:schemeClr val="tx1"/>
                          </a:solidFill>
                        </a:rPr>
                        <a:t>Number of reported incidents</a:t>
                      </a:r>
                    </a:p>
                    <a:p>
                      <a:pPr marL="0" marR="0" indent="0" algn="ctr" defTabSz="457200" rtl="0" eaLnBrk="1" fontAlgn="auto" latinLnBrk="0" hangingPunct="1">
                        <a:lnSpc>
                          <a:spcPct val="100000"/>
                        </a:lnSpc>
                        <a:spcBef>
                          <a:spcPts val="0"/>
                        </a:spcBef>
                        <a:spcAft>
                          <a:spcPts val="0"/>
                        </a:spcAft>
                        <a:buClrTx/>
                        <a:buSzTx/>
                        <a:buFontTx/>
                        <a:buNone/>
                        <a:tabLst/>
                        <a:defRPr/>
                      </a:pPr>
                      <a:endParaRPr lang="en-ZA" sz="1400" b="1" dirty="0">
                        <a:solidFill>
                          <a:srgbClr val="0070C0"/>
                        </a:solidFill>
                      </a:endParaRPr>
                    </a:p>
                  </a:txBody>
                  <a:tcPr marL="91429" marR="91429"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63</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56</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347</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111</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74</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17</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35</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58</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223</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2</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986</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466286">
                <a:tc vMerge="1">
                  <a:txBody>
                    <a:bodyPr/>
                    <a:lstStyle/>
                    <a:p>
                      <a:endParaRPr lang="en-ZA"/>
                    </a:p>
                  </a:txBody>
                  <a:tcPr/>
                </a:tc>
                <a:tc>
                  <a:txBody>
                    <a:bodyPr/>
                    <a:lstStyle/>
                    <a:p>
                      <a:pPr algn="ctr"/>
                      <a:r>
                        <a:rPr lang="en-ZA" sz="1400" b="0" dirty="0">
                          <a:solidFill>
                            <a:schemeClr val="tx1"/>
                          </a:solidFill>
                        </a:rPr>
                        <a:t>No. of investigated and/or finalised</a:t>
                      </a:r>
                    </a:p>
                    <a:p>
                      <a:pPr algn="ctr"/>
                      <a:endParaRPr lang="en-ZA" sz="1400" b="0" baseline="0" dirty="0">
                        <a:solidFill>
                          <a:schemeClr val="tx1"/>
                        </a:solidFill>
                      </a:endParaRP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63</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50</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232</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82</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52</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16</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22</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52</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176</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2</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Calibri" pitchFamily="34" charset="0"/>
                          <a:ea typeface="ＭＳ Ｐゴシック" pitchFamily="34" charset="-128"/>
                        </a:rPr>
                        <a:t>747</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663674">
                <a:tc vMerge="1">
                  <a:txBody>
                    <a:bodyPr/>
                    <a:lstStyle/>
                    <a:p>
                      <a:endParaRPr lang="en-ZA"/>
                    </a:p>
                  </a:txBody>
                  <a:tcPr/>
                </a:tc>
                <a:tc>
                  <a:txBody>
                    <a:bodyPr/>
                    <a:lstStyle/>
                    <a:p>
                      <a:pPr algn="ctr"/>
                      <a:r>
                        <a:rPr lang="en-ZA" sz="1400" b="0" dirty="0">
                          <a:solidFill>
                            <a:schemeClr val="tx1"/>
                          </a:solidFill>
                        </a:rPr>
                        <a:t>Percentage of reported incidents investigated and/or</a:t>
                      </a:r>
                      <a:r>
                        <a:rPr lang="en-ZA" sz="1400" b="0" dirty="0">
                          <a:solidFill>
                            <a:srgbClr val="0070C0"/>
                          </a:solidFill>
                        </a:rPr>
                        <a:t> </a:t>
                      </a:r>
                      <a:r>
                        <a:rPr lang="en-ZA" sz="1400" b="0" dirty="0">
                          <a:solidFill>
                            <a:schemeClr val="tx1"/>
                          </a:solidFill>
                        </a:rPr>
                        <a:t>finalised</a:t>
                      </a:r>
                    </a:p>
                    <a:p>
                      <a:pPr algn="ctr"/>
                      <a:r>
                        <a:rPr lang="en-ZA" sz="1400" b="1" dirty="0">
                          <a:solidFill>
                            <a:srgbClr val="00B050"/>
                          </a:solidFill>
                        </a:rPr>
                        <a:t>76%</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100%</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89%</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67%</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74%</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70%</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94%</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63%</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90%</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79%</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a:solidFill>
                            <a:schemeClr val="tx1"/>
                          </a:solidFill>
                        </a:rPr>
                        <a:t>100%</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sz="1400" b="1" dirty="0">
                          <a:solidFill>
                            <a:schemeClr val="tx1"/>
                          </a:solidFill>
                        </a:rPr>
                        <a:t>76%</a:t>
                      </a:r>
                    </a:p>
                  </a:txBody>
                  <a:tcPr marL="91429" marR="91429"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
        <p:nvSpPr>
          <p:cNvPr id="49238" name="Slide Number Placeholder 3"/>
          <p:cNvSpPr>
            <a:spLocks noGrp="1"/>
          </p:cNvSpPr>
          <p:nvPr>
            <p:ph type="sldNum" sz="quarter" idx="12"/>
          </p:nvPr>
        </p:nvSpPr>
        <p:spPr bwMode="auto">
          <a:xfrm>
            <a:off x="6819900" y="6365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CF9B76B6-3601-4701-817D-40A242839074}" type="slidenum">
              <a:rPr lang="en-US" altLang="en-US" sz="1200" smtClean="0"/>
              <a:pPr/>
              <a:t>37</a:t>
            </a:fld>
            <a:endParaRPr lang="en-US" altLang="en-US"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lnSpc>
                <a:spcPct val="115000"/>
              </a:lnSpc>
            </a:pPr>
            <a:r>
              <a:rPr lang="en-ZA" altLang="en-US" sz="1100" b="1" dirty="0">
                <a:solidFill>
                  <a:srgbClr val="FFFFFF"/>
                </a:solidFill>
                <a:ea typeface="ＭＳ Ｐゴシック" pitchFamily="34" charset="-128"/>
                <a:cs typeface="Times New Roman" pitchFamily="18" charset="0"/>
              </a:rPr>
              <a:t/>
            </a:r>
            <a:br>
              <a:rPr lang="en-ZA" altLang="en-US" sz="1100" b="1" dirty="0">
                <a:solidFill>
                  <a:srgbClr val="FFFFFF"/>
                </a:solidFill>
                <a:ea typeface="ＭＳ Ｐゴシック" pitchFamily="34" charset="-128"/>
                <a:cs typeface="Times New Roman" pitchFamily="18" charset="0"/>
              </a:rPr>
            </a:br>
            <a:r>
              <a:rPr lang="en-US" altLang="en-US" sz="2000" b="1" dirty="0">
                <a:ea typeface="ＭＳ Ｐゴシック" pitchFamily="34" charset="-128"/>
              </a:rPr>
              <a:t/>
            </a:r>
            <a:br>
              <a:rPr lang="en-US" altLang="en-US" sz="2000" b="1" dirty="0">
                <a:ea typeface="ＭＳ Ｐゴシック" pitchFamily="34" charset="-128"/>
              </a:rPr>
            </a:br>
            <a:r>
              <a:rPr lang="en-ZA" altLang="en-US" sz="2400" b="1" dirty="0">
                <a:ea typeface="ＭＳ Ｐゴシック" pitchFamily="34" charset="-128"/>
              </a:rPr>
              <a:t>PROGRAMME 3</a:t>
            </a:r>
            <a:r>
              <a:rPr lang="en-ZA" altLang="en-US" sz="2000" b="1" dirty="0">
                <a:ea typeface="ＭＳ Ｐゴシック" pitchFamily="34" charset="-128"/>
              </a:rPr>
              <a:t/>
            </a:r>
            <a:br>
              <a:rPr lang="en-ZA" altLang="en-US" sz="2000" b="1" dirty="0">
                <a:ea typeface="ＭＳ Ｐゴシック" pitchFamily="34" charset="-128"/>
              </a:rPr>
            </a:br>
            <a:endParaRPr lang="en-US" altLang="en-US" sz="2000" b="1" dirty="0">
              <a:ea typeface="ＭＳ Ｐゴシック" pitchFamily="34" charset="-128"/>
            </a:endParaRPr>
          </a:p>
        </p:txBody>
      </p:sp>
      <p:sp>
        <p:nvSpPr>
          <p:cNvPr id="50179" name="Slide Number Placeholder 3"/>
          <p:cNvSpPr>
            <a:spLocks noGrp="1"/>
          </p:cNvSpPr>
          <p:nvPr>
            <p:ph type="sldNum" sz="quarter" idx="12"/>
          </p:nvPr>
        </p:nvSpPr>
        <p:spPr bwMode="auto">
          <a:xfrm>
            <a:off x="6781800" y="64103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CEBEC86-B8A7-4DCD-AD25-37F7E2804A33}" type="slidenum">
              <a:rPr lang="en-US" altLang="en-US" sz="1200" smtClean="0">
                <a:solidFill>
                  <a:schemeClr val="bg1"/>
                </a:solidFill>
              </a:rPr>
              <a:pPr/>
              <a:t>38</a:t>
            </a:fld>
            <a:endParaRPr lang="en-US" altLang="en-US" sz="1200" dirty="0">
              <a:solidFill>
                <a:schemeClr val="bg1"/>
              </a:solidFill>
            </a:endParaRPr>
          </a:p>
        </p:txBody>
      </p:sp>
      <p:sp>
        <p:nvSpPr>
          <p:cNvPr id="50180" name="Content Placeholder 1"/>
          <p:cNvSpPr>
            <a:spLocks noGrp="1"/>
          </p:cNvSpPr>
          <p:nvPr>
            <p:ph idx="1"/>
          </p:nvPr>
        </p:nvSpPr>
        <p:spPr/>
        <p:txBody>
          <a:bodyPr/>
          <a:lstStyle/>
          <a:p>
            <a:pPr marL="0" indent="0">
              <a:buFont typeface="Arial" pitchFamily="34" charset="0"/>
              <a:buNone/>
            </a:pPr>
            <a:endParaRPr lang="en-ZA" altLang="en-US" dirty="0">
              <a:ea typeface="ＭＳ Ｐゴシック" pitchFamily="34" charset="-128"/>
            </a:endParaRPr>
          </a:p>
          <a:p>
            <a:pPr marL="0" indent="0">
              <a:buFont typeface="Arial" pitchFamily="34" charset="0"/>
              <a:buNone/>
            </a:pPr>
            <a:endParaRPr lang="en-ZA" altLang="en-US" dirty="0">
              <a:ea typeface="ＭＳ Ｐゴシック" pitchFamily="34" charset="-128"/>
            </a:endParaRPr>
          </a:p>
          <a:p>
            <a:pPr marL="0" indent="0" algn="ctr">
              <a:buFont typeface="Arial" pitchFamily="34" charset="0"/>
              <a:buNone/>
            </a:pPr>
            <a:endParaRPr lang="en-ZA" altLang="en-US" sz="2400" b="1" dirty="0">
              <a:ea typeface="ＭＳ Ｐゴシック" pitchFamily="34" charset="-128"/>
            </a:endParaRPr>
          </a:p>
          <a:p>
            <a:pPr marL="0" indent="0" algn="ctr">
              <a:buFont typeface="Arial" pitchFamily="34" charset="0"/>
              <a:buNone/>
            </a:pPr>
            <a:r>
              <a:rPr lang="en-ZA" altLang="en-US" sz="2400" b="1" dirty="0">
                <a:ea typeface="ＭＳ Ｐゴシック" pitchFamily="34" charset="-128"/>
              </a:rPr>
              <a:t>PUBLIC EMPLOYMENT SERVICES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bwMode="auto">
          <a:xfrm>
            <a:off x="6923088" y="6684466"/>
            <a:ext cx="2220912" cy="21163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5813D97-0F48-4016-841C-720518CC4DB5}" type="slidenum">
              <a:rPr lang="en-US" altLang="en-US" sz="1200" smtClean="0">
                <a:solidFill>
                  <a:schemeClr val="bg1"/>
                </a:solidFill>
              </a:rPr>
              <a:pPr/>
              <a:t>39</a:t>
            </a:fld>
            <a:endParaRPr lang="en-US" altLang="en-US" sz="1200" dirty="0">
              <a:solidFill>
                <a:schemeClr val="bg1"/>
              </a:solidFill>
            </a:endParaRPr>
          </a:p>
        </p:txBody>
      </p:sp>
      <p:sp>
        <p:nvSpPr>
          <p:cNvPr id="51203" name="Rectangle 3"/>
          <p:cNvSpPr>
            <a:spLocks noGrp="1" noChangeArrowheads="1"/>
          </p:cNvSpPr>
          <p:nvPr>
            <p:ph type="title"/>
          </p:nvPr>
        </p:nvSpPr>
        <p:spPr>
          <a:xfrm>
            <a:off x="457200" y="333375"/>
            <a:ext cx="8229600" cy="400050"/>
          </a:xfrm>
        </p:spPr>
        <p:txBody>
          <a:bodyPr>
            <a:spAutoFit/>
          </a:bodyPr>
          <a:lstStyle/>
          <a:p>
            <a:pPr eaLnBrk="1" hangingPunct="1"/>
            <a:r>
              <a:rPr lang="en-US" altLang="en-US" sz="2000" b="1" dirty="0">
                <a:solidFill>
                  <a:srgbClr val="000000"/>
                </a:solidFill>
                <a:ea typeface="ＭＳ Ｐゴシック" pitchFamily="34" charset="-128"/>
              </a:rPr>
              <a:t>	</a:t>
            </a:r>
            <a:r>
              <a:rPr lang="en-ZA" altLang="en-US" sz="2000" b="1" dirty="0">
                <a:solidFill>
                  <a:srgbClr val="000000"/>
                </a:solidFill>
                <a:ea typeface="ＭＳ Ｐゴシック" pitchFamily="34" charset="-128"/>
                <a:cs typeface="Times New Roman" pitchFamily="18" charset="0"/>
              </a:rPr>
              <a:t> </a:t>
            </a:r>
            <a:r>
              <a:rPr lang="en-US" altLang="en-US" sz="2000" b="1" dirty="0">
                <a:solidFill>
                  <a:srgbClr val="000000"/>
                </a:solidFill>
                <a:ea typeface="ＭＳ Ｐゴシック" pitchFamily="34" charset="-128"/>
                <a:cs typeface="Times New Roman" pitchFamily="18" charset="0"/>
              </a:rPr>
              <a:t>PUBLIC EMPLOYMENT SERVICES</a:t>
            </a:r>
            <a:endParaRPr lang="en-ZA" altLang="en-US" sz="2400" b="1" dirty="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941765388"/>
              </p:ext>
            </p:extLst>
          </p:nvPr>
        </p:nvGraphicFramePr>
        <p:xfrm>
          <a:off x="163287" y="836613"/>
          <a:ext cx="8818153" cy="5847853"/>
        </p:xfrm>
        <a:graphic>
          <a:graphicData uri="http://schemas.openxmlformats.org/drawingml/2006/table">
            <a:tbl>
              <a:tblPr firstRow="1" firstCol="1" bandRow="1">
                <a:tableStyleId>{5C22544A-7EE6-4342-B048-85BDC9FD1C3A}</a:tableStyleId>
              </a:tblPr>
              <a:tblGrid>
                <a:gridCol w="1605302">
                  <a:extLst>
                    <a:ext uri="{9D8B030D-6E8A-4147-A177-3AD203B41FA5}">
                      <a16:colId xmlns:a16="http://schemas.microsoft.com/office/drawing/2014/main" xmlns="" val="20000"/>
                    </a:ext>
                  </a:extLst>
                </a:gridCol>
                <a:gridCol w="1546586">
                  <a:extLst>
                    <a:ext uri="{9D8B030D-6E8A-4147-A177-3AD203B41FA5}">
                      <a16:colId xmlns:a16="http://schemas.microsoft.com/office/drawing/2014/main" xmlns="" val="20001"/>
                    </a:ext>
                  </a:extLst>
                </a:gridCol>
                <a:gridCol w="2038131">
                  <a:extLst>
                    <a:ext uri="{9D8B030D-6E8A-4147-A177-3AD203B41FA5}">
                      <a16:colId xmlns:a16="http://schemas.microsoft.com/office/drawing/2014/main" xmlns="" val="20002"/>
                    </a:ext>
                  </a:extLst>
                </a:gridCol>
                <a:gridCol w="1795244">
                  <a:extLst>
                    <a:ext uri="{9D8B030D-6E8A-4147-A177-3AD203B41FA5}">
                      <a16:colId xmlns:a16="http://schemas.microsoft.com/office/drawing/2014/main" xmlns="" val="20003"/>
                    </a:ext>
                  </a:extLst>
                </a:gridCol>
                <a:gridCol w="1832890">
                  <a:extLst>
                    <a:ext uri="{9D8B030D-6E8A-4147-A177-3AD203B41FA5}">
                      <a16:colId xmlns:a16="http://schemas.microsoft.com/office/drawing/2014/main" xmlns="" val="20004"/>
                    </a:ext>
                  </a:extLst>
                </a:gridCol>
              </a:tblGrid>
              <a:tr h="549326">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 </a:t>
                      </a:r>
                      <a:endParaRPr lang="en-ZA" sz="1400" dirty="0">
                        <a:solidFill>
                          <a:schemeClr val="bg1"/>
                        </a:solidFill>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74931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dirty="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REASON FOR VARIANCE</a:t>
                      </a: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REMEDIAL ACTION</a:t>
                      </a: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9972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Times New Roman"/>
                          <a:cs typeface="+mn-cs"/>
                        </a:rPr>
                        <a:t>1.1 Number of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Times New Roman"/>
                          <a:cs typeface="+mn-cs"/>
                        </a:rPr>
                        <a:t>work-seekers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Times New Roman"/>
                          <a:cs typeface="+mn-cs"/>
                        </a:rPr>
                        <a:t>registered on ESSA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Times New Roman"/>
                          <a:cs typeface="+mn-cs"/>
                        </a:rPr>
                        <a:t>per year  </a:t>
                      </a:r>
                    </a:p>
                    <a:p>
                      <a:endParaRPr lang="en-US" sz="1400" b="0" kern="1200" dirty="0">
                        <a:solidFill>
                          <a:schemeClr val="tx1"/>
                        </a:solidFill>
                        <a:effectLst/>
                        <a:latin typeface="+mn-lt"/>
                        <a:ea typeface="+mn-ea"/>
                        <a:cs typeface="+mn-cs"/>
                      </a:endParaRPr>
                    </a:p>
                  </a:txBody>
                  <a:tcPr marL="68583" marR="6858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lgn="ctr">
                        <a:spcAft>
                          <a:spcPts val="0"/>
                        </a:spcAft>
                      </a:pPr>
                      <a:r>
                        <a:rPr lang="en-US" sz="1400" b="1" dirty="0">
                          <a:effectLst/>
                          <a:latin typeface="+mn-lt"/>
                          <a:ea typeface="Times New Roman"/>
                        </a:rPr>
                        <a:t>650 000</a:t>
                      </a:r>
                      <a:endParaRPr lang="en-ZA" sz="1400" b="1"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kumimoji="0" lang="en-US" sz="1400" b="1" i="0" u="none" strike="noStrike" kern="1200" cap="none" spc="0" normalizeH="0" baseline="0" noProof="0" dirty="0">
                          <a:ln>
                            <a:noFill/>
                          </a:ln>
                          <a:solidFill>
                            <a:srgbClr val="00682F"/>
                          </a:solidFill>
                          <a:effectLst/>
                          <a:uLnTx/>
                          <a:uFillTx/>
                          <a:latin typeface="+mn-lt"/>
                          <a:ea typeface="+mn-ea"/>
                          <a:cs typeface="+mn-cs"/>
                        </a:rPr>
                        <a:t>ACHIEVED</a:t>
                      </a:r>
                    </a:p>
                    <a:p>
                      <a:pPr>
                        <a:spcAft>
                          <a:spcPts val="0"/>
                        </a:spcAft>
                      </a:pPr>
                      <a:endParaRPr kumimoji="0" lang="en-US" sz="1400" b="1" i="0" u="none" strike="noStrike" kern="1200" cap="none" spc="0" normalizeH="0" baseline="0" noProof="0" dirty="0">
                        <a:ln>
                          <a:noFill/>
                        </a:ln>
                        <a:solidFill>
                          <a:srgbClr val="00682F"/>
                        </a:solidFill>
                        <a:effectLst/>
                        <a:uLnTx/>
                        <a:uFillTx/>
                        <a:latin typeface="+mn-lt"/>
                        <a:ea typeface="+mn-ea"/>
                        <a:cs typeface="+mn-cs"/>
                      </a:endParaRPr>
                    </a:p>
                    <a:p>
                      <a:pPr>
                        <a:lnSpc>
                          <a:spcPct val="115000"/>
                        </a:lnSpc>
                        <a:spcAft>
                          <a:spcPts val="0"/>
                        </a:spcAft>
                      </a:pPr>
                      <a:r>
                        <a:rPr lang="en-ZA" sz="1400" b="1" dirty="0">
                          <a:effectLst/>
                          <a:latin typeface="Calibri" panose="020F0502020204030204" pitchFamily="34" charset="0"/>
                          <a:ea typeface="Calibri" panose="020F0502020204030204" pitchFamily="34" charset="0"/>
                          <a:cs typeface="Arial" panose="020B0604020202020204" pitchFamily="34" charset="0"/>
                        </a:rPr>
                        <a:t>888 553 </a:t>
                      </a:r>
                      <a:r>
                        <a:rPr lang="en-ZA" sz="1400" dirty="0">
                          <a:effectLst/>
                          <a:latin typeface="Calibri" panose="020F0502020204030204" pitchFamily="34" charset="0"/>
                          <a:ea typeface="Calibri" panose="020F0502020204030204" pitchFamily="34" charset="0"/>
                          <a:cs typeface="Calibri" panose="020F0502020204030204" pitchFamily="34" charset="0"/>
                        </a:rPr>
                        <a:t>work-seekers were registered on ESSA per year with a variance of </a:t>
                      </a:r>
                      <a:r>
                        <a:rPr lang="en-Z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238 553</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400" dirty="0">
                          <a:effectLst/>
                          <a:latin typeface="+mn-lt"/>
                          <a:ea typeface="Times New Roman"/>
                        </a:rPr>
                        <a:t>The number of advocacy campaigns conducted impacted positively on the number of work seekers registered on ESSA database.</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rowSpan="2">
                  <a:txBody>
                    <a:bodyPr/>
                    <a:lstStyle/>
                    <a:p>
                      <a:r>
                        <a:rPr lang="en-ZA" sz="1400" dirty="0">
                          <a:latin typeface="+mn-lt"/>
                        </a:rPr>
                        <a:t>Target revised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r h="2552011">
                <a:tc>
                  <a:txBody>
                    <a:bodyPr/>
                    <a:lstStyle/>
                    <a:p>
                      <a:r>
                        <a:rPr lang="en-US" sz="1400" b="0" dirty="0">
                          <a:solidFill>
                            <a:schemeClr val="tx1"/>
                          </a:solidFill>
                          <a:effectLst/>
                          <a:latin typeface="+mn-lt"/>
                          <a:ea typeface="Times New Roman"/>
                          <a:cs typeface="Calibri"/>
                        </a:rPr>
                        <a:t>2.1 Number of work and learning opportunities registered on ESSA </a:t>
                      </a:r>
                      <a:r>
                        <a:rPr lang="en-GB" sz="1400" b="0" kern="50" dirty="0">
                          <a:solidFill>
                            <a:schemeClr val="tx1"/>
                          </a:solidFill>
                          <a:effectLst/>
                          <a:latin typeface="+mn-lt"/>
                          <a:ea typeface="SimSun"/>
                          <a:cs typeface="Calibri"/>
                        </a:rPr>
                        <a:t>per year</a:t>
                      </a:r>
                      <a:endParaRPr lang="en-ZA" sz="1400" b="0" dirty="0">
                        <a:solidFill>
                          <a:schemeClr val="tx1"/>
                        </a:solidFill>
                        <a:effectLst/>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algn="ctr">
                        <a:spcBef>
                          <a:spcPts val="0"/>
                        </a:spcBef>
                        <a:spcAft>
                          <a:spcPts val="0"/>
                        </a:spcAft>
                      </a:pPr>
                      <a:r>
                        <a:rPr lang="en-US" sz="1400" b="1" dirty="0">
                          <a:effectLst/>
                          <a:latin typeface="+mn-lt"/>
                          <a:ea typeface="Times New Roman"/>
                          <a:cs typeface="Arial"/>
                        </a:rPr>
                        <a:t>85 000</a:t>
                      </a:r>
                      <a:endParaRPr lang="en-US" sz="1400" b="1" dirty="0">
                        <a:effectLst/>
                        <a:latin typeface="Times New Roman"/>
                        <a:ea typeface="Times New Roman"/>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r>
                        <a:rPr lang="en-US" sz="1400" b="1" kern="1200" dirty="0">
                          <a:solidFill>
                            <a:srgbClr val="00682F"/>
                          </a:solidFill>
                          <a:effectLst/>
                          <a:latin typeface="+mn-lt"/>
                          <a:ea typeface="+mn-ea"/>
                          <a:cs typeface="+mn-cs"/>
                        </a:rPr>
                        <a:t>ACHIEVED</a:t>
                      </a:r>
                    </a:p>
                    <a:p>
                      <a:endParaRPr lang="en-US" sz="1400" b="1" kern="1200" dirty="0">
                        <a:solidFill>
                          <a:srgbClr val="00682F"/>
                        </a:solidFill>
                        <a:effectLst/>
                        <a:latin typeface="+mn-lt"/>
                        <a:ea typeface="+mn-ea"/>
                        <a:cs typeface="+mn-cs"/>
                      </a:endParaRPr>
                    </a:p>
                    <a:p>
                      <a:pPr>
                        <a:lnSpc>
                          <a:spcPct val="115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142 804 </a:t>
                      </a:r>
                      <a:r>
                        <a:rPr lang="en-ZA" sz="1400" dirty="0">
                          <a:effectLst/>
                          <a:latin typeface="Calibri" panose="020F0502020204030204" pitchFamily="34" charset="0"/>
                          <a:ea typeface="Calibri" panose="020F0502020204030204" pitchFamily="34" charset="0"/>
                          <a:cs typeface="Calibri" panose="020F0502020204030204" pitchFamily="34" charset="0"/>
                        </a:rPr>
                        <a:t>work and learning opportunities were registered</a:t>
                      </a:r>
                      <a:r>
                        <a:rPr lang="en-ZA" sz="1400" b="1" dirty="0">
                          <a:effectLst/>
                          <a:latin typeface="Calibri" panose="020F0502020204030204" pitchFamily="34" charset="0"/>
                          <a:ea typeface="Calibri" panose="020F0502020204030204" pitchFamily="34" charset="0"/>
                          <a:cs typeface="Calibri" panose="020F0502020204030204" pitchFamily="34" charset="0"/>
                        </a:rPr>
                        <a:t> </a:t>
                      </a:r>
                      <a:r>
                        <a:rPr lang="en-ZA" sz="1400" dirty="0">
                          <a:effectLst/>
                          <a:latin typeface="Calibri" panose="020F0502020204030204" pitchFamily="34" charset="0"/>
                          <a:ea typeface="Calibri" panose="020F0502020204030204" pitchFamily="34" charset="0"/>
                          <a:cs typeface="Calibri" panose="020F0502020204030204" pitchFamily="34" charset="0"/>
                        </a:rPr>
                        <a:t>on ESSA system, with a variance of </a:t>
                      </a:r>
                      <a:r>
                        <a:rPr lang="en-ZA" sz="1400" b="1" dirty="0">
                          <a:effectLst/>
                          <a:latin typeface="Calibri" panose="020F0502020204030204" pitchFamily="34" charset="0"/>
                          <a:ea typeface="Calibri" panose="020F0502020204030204" pitchFamily="34" charset="0"/>
                          <a:cs typeface="Calibri" panose="020F0502020204030204" pitchFamily="34" charset="0"/>
                        </a:rPr>
                        <a:t>57</a:t>
                      </a: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804.</a:t>
                      </a:r>
                      <a:r>
                        <a:rPr lang="en-ZA" sz="1400" dirty="0">
                          <a:effectLst/>
                          <a:latin typeface="Calibri" panose="020F0502020204030204" pitchFamily="34" charset="0"/>
                          <a:ea typeface="Calibri" panose="020F0502020204030204" pitchFamily="34" charset="0"/>
                          <a:cs typeface="Calibri" panose="020F0502020204030204" pitchFamily="34"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b="1" kern="1200" dirty="0">
                        <a:solidFill>
                          <a:schemeClr val="dk1"/>
                        </a:solidFill>
                        <a:effectLst/>
                        <a:latin typeface="+mn-lt"/>
                        <a:ea typeface="+mn-ea"/>
                        <a:cs typeface="Arial"/>
                      </a:endParaRPr>
                    </a:p>
                    <a:p>
                      <a:endParaRPr lang="en-US" sz="1400" b="1" kern="1200" dirty="0">
                        <a:solidFill>
                          <a:schemeClr val="dk1"/>
                        </a:solidFill>
                        <a:effectLst/>
                        <a:latin typeface="+mn-lt"/>
                        <a:ea typeface="+mn-ea"/>
                        <a:cs typeface="Arial"/>
                      </a:endParaRPr>
                    </a:p>
                    <a:p>
                      <a:endParaRPr lang="en-US" sz="1400" b="1" kern="1200" dirty="0">
                        <a:solidFill>
                          <a:schemeClr val="dk1"/>
                        </a:solidFill>
                        <a:effectLst/>
                        <a:latin typeface="+mn-lt"/>
                        <a:ea typeface="+mn-ea"/>
                        <a:cs typeface="Arial"/>
                      </a:endParaRPr>
                    </a:p>
                    <a:p>
                      <a:endParaRPr lang="en-US" sz="1400" b="1" kern="1200" dirty="0">
                        <a:solidFill>
                          <a:schemeClr val="dk1"/>
                        </a:solidFill>
                        <a:effectLst/>
                        <a:latin typeface="+mn-lt"/>
                        <a:ea typeface="+mn-ea"/>
                        <a:cs typeface="Arial"/>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spcAft>
                          <a:spcPts val="0"/>
                        </a:spcAft>
                      </a:pPr>
                      <a:r>
                        <a:rPr lang="en-ZA" sz="1400" dirty="0">
                          <a:effectLst/>
                          <a:latin typeface="+mn-lt"/>
                          <a:ea typeface="Times New Roman"/>
                        </a:rPr>
                        <a:t>1. Advocacy campaigns</a:t>
                      </a:r>
                    </a:p>
                    <a:p>
                      <a:pPr>
                        <a:spcAft>
                          <a:spcPts val="0"/>
                        </a:spcAft>
                      </a:pPr>
                      <a:r>
                        <a:rPr lang="en-ZA" sz="1400" dirty="0">
                          <a:effectLst/>
                          <a:latin typeface="+mn-lt"/>
                          <a:ea typeface="Times New Roman"/>
                        </a:rPr>
                        <a:t>2. More employers gradually becoming aware of ESSA recruitment</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vMerge="1">
                  <a:txBody>
                    <a:bodyPr/>
                    <a:lstStyle/>
                    <a:p>
                      <a:pPr>
                        <a:spcAft>
                          <a:spcPts val="0"/>
                        </a:spcAft>
                      </a:pPr>
                      <a:endParaRPr lang="en-ZA" sz="1400" dirty="0">
                        <a:effectLst/>
                        <a:latin typeface="Times New Roman"/>
                        <a:ea typeface="Times New Roman"/>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400" b="1" dirty="0">
                <a:ea typeface="ＭＳ Ｐゴシック" pitchFamily="34" charset="-128"/>
              </a:rPr>
              <a:t>QUARTER 1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a:solidFill>
                  <a:prstClr val="black"/>
                </a:solidFill>
                <a:ea typeface="ＭＳ Ｐゴシック" pitchFamily="-80" charset="-128"/>
                <a:cs typeface="+mj-cs"/>
              </a:rPr>
              <a:t>OVERALL ACHIEVEMENTS PER STRATEGIC OBJECTIVE AND PER BRANCH  DURING </a:t>
            </a:r>
            <a:r>
              <a:rPr lang="en-US" sz="2400" b="1" u="sng" dirty="0">
                <a:solidFill>
                  <a:srgbClr val="FF0000"/>
                </a:solidFill>
                <a:ea typeface="ＭＳ Ｐゴシック" pitchFamily="-80" charset="-128"/>
                <a:cs typeface="+mj-cs"/>
              </a:rPr>
              <a:t>QUARTER 1 </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a:solidFill>
                  <a:prstClr val="black"/>
                </a:solidFill>
                <a:ea typeface="ＭＳ Ｐゴシック" pitchFamily="-80" charset="-128"/>
                <a:cs typeface="+mj-cs"/>
              </a:rPr>
              <a:t>APRIL TO JUNE 2018-19</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438400" cy="4587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chemeClr val="bg1"/>
                </a:solidFill>
              </a:rPr>
              <a:pPr/>
              <a:t>4</a:t>
            </a:fld>
            <a:endParaRPr lang="en-US" altLang="en-US" sz="1200"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xfrm>
            <a:off x="6851650" y="6624320"/>
            <a:ext cx="2292350" cy="26066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5C46A30-B1E8-4B4E-A574-C2A04D9AFC99}" type="slidenum">
              <a:rPr lang="en-US" altLang="en-US" sz="1200" smtClean="0">
                <a:solidFill>
                  <a:schemeClr val="bg1"/>
                </a:solidFill>
              </a:rPr>
              <a:pPr/>
              <a:t>40</a:t>
            </a:fld>
            <a:endParaRPr lang="en-US" altLang="en-US" sz="1200" dirty="0">
              <a:solidFill>
                <a:schemeClr val="bg1"/>
              </a:solidFill>
            </a:endParaRPr>
          </a:p>
        </p:txBody>
      </p:sp>
      <p:sp>
        <p:nvSpPr>
          <p:cNvPr id="52227" name="Rectangle 3"/>
          <p:cNvSpPr>
            <a:spLocks noGrp="1" noChangeArrowheads="1"/>
          </p:cNvSpPr>
          <p:nvPr>
            <p:ph type="title"/>
          </p:nvPr>
        </p:nvSpPr>
        <p:spPr>
          <a:xfrm>
            <a:off x="871538" y="-139700"/>
            <a:ext cx="7834312" cy="1384300"/>
          </a:xfrm>
        </p:spPr>
        <p:txBody>
          <a:bodyPr>
            <a:spAutoFit/>
          </a:bodyPr>
          <a:lstStyle/>
          <a:p>
            <a:pPr eaLnBrk="1" hangingPunct="1"/>
            <a:r>
              <a:rPr lang="en-ZA" altLang="en-US" sz="2000" b="1" dirty="0">
                <a:solidFill>
                  <a:srgbClr val="000000"/>
                </a:solidFill>
                <a:ea typeface="ＭＳ Ｐゴシック" pitchFamily="34" charset="-128"/>
                <a:cs typeface="Times New Roman" pitchFamily="18" charset="0"/>
              </a:rPr>
              <a:t/>
            </a:r>
            <a:br>
              <a:rPr lang="en-ZA" altLang="en-US" sz="2000" b="1" dirty="0">
                <a:solidFill>
                  <a:srgbClr val="000000"/>
                </a:solidFill>
                <a:ea typeface="ＭＳ Ｐゴシック" pitchFamily="34" charset="-128"/>
                <a:cs typeface="Times New Roman" pitchFamily="18" charset="0"/>
              </a:rPr>
            </a:br>
            <a:r>
              <a:rPr lang="en-ZA" altLang="en-US" sz="2000" b="1" dirty="0">
                <a:solidFill>
                  <a:srgbClr val="000000"/>
                </a:solidFill>
                <a:ea typeface="ＭＳ Ｐゴシック" pitchFamily="34" charset="-128"/>
                <a:cs typeface="Times New Roman" pitchFamily="18" charset="0"/>
              </a:rPr>
              <a:t/>
            </a:r>
            <a:br>
              <a:rPr lang="en-ZA" altLang="en-US" sz="2000" b="1" dirty="0">
                <a:solidFill>
                  <a:srgbClr val="000000"/>
                </a:solidFill>
                <a:ea typeface="ＭＳ Ｐゴシック" pitchFamily="34" charset="-128"/>
                <a:cs typeface="Times New Roman" pitchFamily="18" charset="0"/>
              </a:rPr>
            </a:br>
            <a:r>
              <a:rPr lang="en-ZA" altLang="en-US" sz="2000" b="1" dirty="0">
                <a:solidFill>
                  <a:srgbClr val="000000"/>
                </a:solidFill>
                <a:ea typeface="ＭＳ Ｐゴシック" pitchFamily="34" charset="-128"/>
                <a:cs typeface="Times New Roman" pitchFamily="18" charset="0"/>
              </a:rPr>
              <a:t>PES</a:t>
            </a:r>
            <a:br>
              <a:rPr lang="en-ZA" altLang="en-US" sz="2000" b="1" dirty="0">
                <a:solidFill>
                  <a:srgbClr val="000000"/>
                </a:solidFill>
                <a:ea typeface="ＭＳ Ｐゴシック" pitchFamily="34" charset="-128"/>
                <a:cs typeface="Times New Roman" pitchFamily="18" charset="0"/>
              </a:rPr>
            </a:br>
            <a:endParaRPr lang="en-ZA" altLang="en-US" sz="2400" b="1" dirty="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262454007"/>
              </p:ext>
            </p:extLst>
          </p:nvPr>
        </p:nvGraphicFramePr>
        <p:xfrm>
          <a:off x="228600" y="1201739"/>
          <a:ext cx="8756650" cy="5422580"/>
        </p:xfrm>
        <a:graphic>
          <a:graphicData uri="http://schemas.openxmlformats.org/drawingml/2006/table">
            <a:tbl>
              <a:tblPr firstRow="1" firstCol="1" bandRow="1">
                <a:tableStyleId>{5C22544A-7EE6-4342-B048-85BDC9FD1C3A}</a:tableStyleId>
              </a:tblPr>
              <a:tblGrid>
                <a:gridCol w="1584957">
                  <a:extLst>
                    <a:ext uri="{9D8B030D-6E8A-4147-A177-3AD203B41FA5}">
                      <a16:colId xmlns:a16="http://schemas.microsoft.com/office/drawing/2014/main" xmlns="" val="20000"/>
                    </a:ext>
                  </a:extLst>
                </a:gridCol>
                <a:gridCol w="929643">
                  <a:extLst>
                    <a:ext uri="{9D8B030D-6E8A-4147-A177-3AD203B41FA5}">
                      <a16:colId xmlns:a16="http://schemas.microsoft.com/office/drawing/2014/main" xmlns="" val="20001"/>
                    </a:ext>
                  </a:extLst>
                </a:gridCol>
                <a:gridCol w="2247729">
                  <a:extLst>
                    <a:ext uri="{9D8B030D-6E8A-4147-A177-3AD203B41FA5}">
                      <a16:colId xmlns:a16="http://schemas.microsoft.com/office/drawing/2014/main" xmlns="" val="20002"/>
                    </a:ext>
                  </a:extLst>
                </a:gridCol>
                <a:gridCol w="2338276">
                  <a:extLst>
                    <a:ext uri="{9D8B030D-6E8A-4147-A177-3AD203B41FA5}">
                      <a16:colId xmlns:a16="http://schemas.microsoft.com/office/drawing/2014/main" xmlns="" val="20003"/>
                    </a:ext>
                  </a:extLst>
                </a:gridCol>
                <a:gridCol w="1656045">
                  <a:extLst>
                    <a:ext uri="{9D8B030D-6E8A-4147-A177-3AD203B41FA5}">
                      <a16:colId xmlns:a16="http://schemas.microsoft.com/office/drawing/2014/main" xmlns="" val="20004"/>
                    </a:ext>
                  </a:extLst>
                </a:gridCol>
              </a:tblGrid>
              <a:tr h="922555">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Times New Roman"/>
                          <a:cs typeface="Times New Roman"/>
                        </a:rPr>
                        <a:t>Strategic Goal 1: Contribute to decent employment creation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Times New Roman"/>
                          <a:cs typeface="Times New Roman"/>
                        </a:rPr>
                        <a:t>(OUTCOME 4: DECENT EMPLOYMENT THROUGH INCLUSIVE ECONOMIC GROWTH)</a:t>
                      </a:r>
                      <a:endParaRPr lang="en-ZA" sz="1400" dirty="0">
                        <a:solidFill>
                          <a:schemeClr val="bg1"/>
                        </a:solidFill>
                        <a:effectLst/>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1040170">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dirty="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REASON FOR VARIANCE</a:t>
                      </a: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REMEDIAL ACTION</a:t>
                      </a:r>
                    </a:p>
                    <a:p>
                      <a:pPr algn="ct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 </a:t>
                      </a: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766836">
                <a:tc>
                  <a:txBody>
                    <a:bodyPr/>
                    <a:lstStyle/>
                    <a:p>
                      <a:pPr>
                        <a:spcAft>
                          <a:spcPts val="0"/>
                        </a:spcAft>
                      </a:pPr>
                      <a:r>
                        <a:rPr lang="en-US" sz="1400" b="0" dirty="0">
                          <a:solidFill>
                            <a:schemeClr val="tx1"/>
                          </a:solidFill>
                          <a:effectLst/>
                          <a:latin typeface="+mn-lt"/>
                          <a:ea typeface="Times New Roman"/>
                          <a:cs typeface="MyriadPro-LightSemiCn"/>
                        </a:rPr>
                        <a:t>3.1 </a:t>
                      </a:r>
                      <a:r>
                        <a:rPr lang="en-US" sz="1400" b="0" dirty="0">
                          <a:solidFill>
                            <a:schemeClr val="tx1"/>
                          </a:solidFill>
                          <a:effectLst/>
                          <a:latin typeface="+mn-lt"/>
                          <a:ea typeface="Times New Roman"/>
                          <a:cs typeface="Calibri"/>
                        </a:rPr>
                        <a:t>Number of registered work-seekers provided with employment</a:t>
                      </a:r>
                      <a:endParaRPr lang="en-ZA" sz="1400" b="0" dirty="0">
                        <a:solidFill>
                          <a:schemeClr val="tx1"/>
                        </a:solidFill>
                        <a:effectLst/>
                        <a:latin typeface="Times New Roman"/>
                        <a:ea typeface="Times New Roman"/>
                      </a:endParaRPr>
                    </a:p>
                    <a:p>
                      <a:r>
                        <a:rPr lang="en-US" sz="1400" b="0" dirty="0">
                          <a:solidFill>
                            <a:schemeClr val="tx1"/>
                          </a:solidFill>
                          <a:effectLst/>
                          <a:latin typeface="+mn-lt"/>
                          <a:ea typeface="Times New Roman"/>
                          <a:cs typeface="Calibri"/>
                        </a:rPr>
                        <a:t>counselling per year</a:t>
                      </a:r>
                      <a:r>
                        <a:rPr lang="en-US" sz="1400" b="0" dirty="0">
                          <a:solidFill>
                            <a:schemeClr val="tx1"/>
                          </a:solidFill>
                          <a:effectLst/>
                          <a:latin typeface="+mn-lt"/>
                          <a:ea typeface="Times New Roman"/>
                        </a:rPr>
                        <a:t> </a:t>
                      </a:r>
                    </a:p>
                    <a:p>
                      <a:endParaRPr lang="en-US" sz="1400" b="0" dirty="0">
                        <a:solidFill>
                          <a:schemeClr val="tx1"/>
                        </a:solidFill>
                        <a:effectLst/>
                        <a:latin typeface="+mn-lt"/>
                        <a:ea typeface="Times New Roman"/>
                      </a:endParaRPr>
                    </a:p>
                    <a:p>
                      <a:endParaRPr lang="en-US" sz="1400" b="0" dirty="0">
                        <a:solidFill>
                          <a:schemeClr val="tx1"/>
                        </a:solidFill>
                        <a:effectLst/>
                        <a:latin typeface="+mn-lt"/>
                        <a:ea typeface="Times New Roman"/>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marL="0" marR="0" algn="ctr">
                        <a:spcBef>
                          <a:spcPts val="0"/>
                        </a:spcBef>
                        <a:spcAft>
                          <a:spcPts val="0"/>
                        </a:spcAft>
                      </a:pPr>
                      <a:r>
                        <a:rPr lang="en-US" sz="1400" b="1" dirty="0">
                          <a:effectLst/>
                          <a:latin typeface="+mn-lt"/>
                          <a:ea typeface="Times New Roman"/>
                          <a:cs typeface="Arial"/>
                        </a:rPr>
                        <a:t>200 000</a:t>
                      </a:r>
                      <a:endParaRPr lang="en-US" sz="1400" b="1" dirty="0">
                        <a:effectLst/>
                        <a:latin typeface="Times New Roman"/>
                        <a:ea typeface="Times New Roman"/>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r>
                        <a:rPr lang="en-US" sz="1400" b="1" kern="1200" dirty="0">
                          <a:solidFill>
                            <a:srgbClr val="00682F"/>
                          </a:solidFill>
                          <a:effectLst/>
                          <a:latin typeface="+mn-lt"/>
                          <a:ea typeface="+mn-ea"/>
                          <a:cs typeface="+mn-cs"/>
                        </a:rPr>
                        <a:t>ACHIEVED</a:t>
                      </a:r>
                    </a:p>
                    <a:p>
                      <a:endParaRPr lang="en-US" sz="1400" b="1" kern="1200" dirty="0">
                        <a:solidFill>
                          <a:srgbClr val="00682F"/>
                        </a:solidFill>
                        <a:effectLst/>
                        <a:latin typeface="+mn-lt"/>
                        <a:ea typeface="+mn-ea"/>
                        <a:cs typeface="+mn-cs"/>
                      </a:endParaRPr>
                    </a:p>
                    <a:p>
                      <a:pPr>
                        <a:spcAft>
                          <a:spcPts val="0"/>
                        </a:spcAft>
                      </a:pPr>
                      <a:r>
                        <a:rPr lang="en-ZA" sz="1400" b="1" dirty="0">
                          <a:effectLst/>
                          <a:latin typeface="+mn-lt"/>
                          <a:ea typeface="Times New Roman"/>
                          <a:cs typeface="Arial"/>
                        </a:rPr>
                        <a:t>240 675 </a:t>
                      </a:r>
                      <a:r>
                        <a:rPr lang="en-ZA" sz="1400" b="0" dirty="0">
                          <a:effectLst/>
                          <a:latin typeface="+mn-lt"/>
                          <a:ea typeface="Times New Roman"/>
                          <a:cs typeface="Arial"/>
                        </a:rPr>
                        <a:t>registered work-seekers were provided with employment counselling with the variance of </a:t>
                      </a:r>
                      <a:r>
                        <a:rPr lang="en-ZA" sz="1400" b="1" dirty="0">
                          <a:effectLst/>
                          <a:latin typeface="+mn-lt"/>
                          <a:ea typeface="Times New Roman"/>
                          <a:cs typeface="Arial"/>
                        </a:rPr>
                        <a:t>40 675.</a:t>
                      </a:r>
                      <a:endParaRPr lang="en-US" sz="1400" b="1" dirty="0">
                        <a:effectLst/>
                        <a:latin typeface="+mn-lt"/>
                        <a:ea typeface="Times New Roman"/>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400" dirty="0">
                          <a:effectLst/>
                          <a:latin typeface="+mn-lt"/>
                          <a:ea typeface="Times New Roman"/>
                          <a:cs typeface="Times New Roman"/>
                        </a:rPr>
                        <a:t>1. Advocacy campaigns and career exhibition led to increased demand for the service.</a:t>
                      </a:r>
                    </a:p>
                    <a:p>
                      <a:pPr>
                        <a:spcAft>
                          <a:spcPts val="0"/>
                        </a:spcAft>
                      </a:pPr>
                      <a:r>
                        <a:rPr lang="en-ZA" sz="1400" dirty="0">
                          <a:effectLst/>
                          <a:latin typeface="+mn-lt"/>
                          <a:ea typeface="Times New Roman"/>
                          <a:cs typeface="Times New Roman"/>
                        </a:rPr>
                        <a:t>2. Involvement and support of Principal Psychologists to career counsellors resulted in higher performance.</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a:latin typeface="+mn-lt"/>
                        </a:rPr>
                        <a:t>Target revised</a:t>
                      </a:r>
                      <a:endParaRPr lang="en-ZA" sz="14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r h="1693019">
                <a:tc>
                  <a:txBody>
                    <a:bodyPr/>
                    <a:lstStyle/>
                    <a:p>
                      <a:pPr marL="0" indent="0">
                        <a:spcAft>
                          <a:spcPts val="0"/>
                        </a:spcAft>
                        <a:buNone/>
                      </a:pPr>
                      <a:r>
                        <a:rPr lang="en-US" sz="1400" b="0" dirty="0">
                          <a:solidFill>
                            <a:schemeClr val="tx1"/>
                          </a:solidFill>
                          <a:effectLst/>
                          <a:latin typeface="+mn-lt"/>
                          <a:ea typeface="Times New Roman"/>
                          <a:cs typeface="Calibri"/>
                        </a:rPr>
                        <a:t>4.1 Number of registered work and learning opportunities filled by registered work seekers per year.</a:t>
                      </a:r>
                    </a:p>
                  </a:txBody>
                  <a:tcPr marL="68583" marR="6858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r>
                        <a:rPr lang="en-US" sz="1400" b="1" kern="1200" dirty="0">
                          <a:solidFill>
                            <a:schemeClr val="tx1"/>
                          </a:solidFill>
                          <a:effectLst/>
                          <a:latin typeface="+mn-lt"/>
                          <a:ea typeface="+mn-ea"/>
                          <a:cs typeface="+mn-cs"/>
                        </a:rPr>
                        <a:t>42</a:t>
                      </a:r>
                      <a:r>
                        <a:rPr lang="en-US" sz="1400" b="1" kern="1200" baseline="0" dirty="0">
                          <a:solidFill>
                            <a:schemeClr val="tx1"/>
                          </a:solidFill>
                          <a:effectLst/>
                          <a:latin typeface="+mn-lt"/>
                          <a:ea typeface="+mn-ea"/>
                          <a:cs typeface="+mn-cs"/>
                        </a:rPr>
                        <a:t> 500</a:t>
                      </a:r>
                      <a:endParaRPr lang="en-US" sz="1400" b="1" kern="1200" dirty="0">
                        <a:solidFill>
                          <a:schemeClr val="tx1"/>
                        </a:solidFill>
                        <a:effectLst/>
                        <a:latin typeface="+mn-lt"/>
                        <a:ea typeface="+mn-ea"/>
                        <a:cs typeface="+mn-cs"/>
                      </a:endParaRPr>
                    </a:p>
                  </a:txBody>
                  <a:tcPr marL="68583" marR="6858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r>
                        <a:rPr lang="en-US" sz="1400" b="1" kern="1200" dirty="0">
                          <a:solidFill>
                            <a:srgbClr val="00682F"/>
                          </a:solidFill>
                          <a:effectLst/>
                          <a:latin typeface="+mn-lt"/>
                          <a:ea typeface="+mn-ea"/>
                          <a:cs typeface="+mn-cs"/>
                        </a:rPr>
                        <a:t>ACHIEVED</a:t>
                      </a:r>
                    </a:p>
                    <a:p>
                      <a:endParaRPr lang="en-US" sz="1400" b="1" kern="1200" dirty="0">
                        <a:solidFill>
                          <a:schemeClr val="dk1"/>
                        </a:solidFill>
                        <a:effectLst/>
                        <a:latin typeface="+mn-lt"/>
                        <a:ea typeface="+mn-ea"/>
                        <a:cs typeface="+mn-cs"/>
                      </a:endParaRPr>
                    </a:p>
                    <a:p>
                      <a:pPr>
                        <a:spcAft>
                          <a:spcPts val="0"/>
                        </a:spcAft>
                      </a:pPr>
                      <a:r>
                        <a:rPr lang="en-ZA" sz="1400" b="1" dirty="0">
                          <a:effectLst/>
                          <a:latin typeface="+mn-lt"/>
                          <a:ea typeface="Times New Roman"/>
                          <a:cs typeface="Arial"/>
                        </a:rPr>
                        <a:t>49 968 </a:t>
                      </a:r>
                      <a:r>
                        <a:rPr lang="en-ZA" sz="1400" b="0" dirty="0">
                          <a:effectLst/>
                          <a:latin typeface="+mn-lt"/>
                          <a:ea typeface="Times New Roman"/>
                          <a:cs typeface="Arial"/>
                        </a:rPr>
                        <a:t>of registered work and learning opportunities filled by registered work seekers; with a variance of </a:t>
                      </a:r>
                      <a:r>
                        <a:rPr lang="en-ZA" sz="1400" b="1" dirty="0">
                          <a:effectLst/>
                          <a:latin typeface="+mn-lt"/>
                          <a:ea typeface="Times New Roman"/>
                          <a:cs typeface="Arial"/>
                        </a:rPr>
                        <a:t>7 468. </a:t>
                      </a:r>
                      <a:endParaRPr lang="en-ZA" sz="1400" dirty="0">
                        <a:effectLst/>
                        <a:latin typeface="Times New Roman"/>
                        <a:ea typeface="Times New Roman"/>
                      </a:endParaRPr>
                    </a:p>
                  </a:txBody>
                  <a:tcPr marL="68583" marR="6858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400" dirty="0">
                          <a:effectLst/>
                          <a:latin typeface="+mn-lt"/>
                          <a:ea typeface="Times New Roman"/>
                          <a:cs typeface="Times New Roman"/>
                        </a:rPr>
                        <a:t>1.Advocacy sessions conducted by the branch.</a:t>
                      </a:r>
                    </a:p>
                    <a:p>
                      <a:pPr>
                        <a:spcAft>
                          <a:spcPts val="0"/>
                        </a:spcAft>
                      </a:pPr>
                      <a:r>
                        <a:rPr lang="en-ZA" sz="1400" dirty="0">
                          <a:effectLst/>
                          <a:latin typeface="+mn-lt"/>
                          <a:ea typeface="Times New Roman"/>
                          <a:cs typeface="Times New Roman"/>
                        </a:rPr>
                        <a:t>2.Employers are utilising PES services</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dirty="0">
                        <a:latin typeface="+mn-lt"/>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xfrm>
            <a:off x="6816724" y="6472238"/>
            <a:ext cx="2327275" cy="45688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A6BAC50-3B99-4827-A364-8D96025A2D37}" type="slidenum">
              <a:rPr lang="en-US" altLang="en-US" sz="1200" smtClean="0">
                <a:solidFill>
                  <a:schemeClr val="bg1"/>
                </a:solidFill>
              </a:rPr>
              <a:pPr/>
              <a:t>41</a:t>
            </a:fld>
            <a:endParaRPr lang="en-US" altLang="en-US" sz="1200" dirty="0">
              <a:solidFill>
                <a:schemeClr val="bg1"/>
              </a:solidFill>
            </a:endParaRPr>
          </a:p>
        </p:txBody>
      </p:sp>
      <p:sp>
        <p:nvSpPr>
          <p:cNvPr id="54275" name="Rectangle 3"/>
          <p:cNvSpPr>
            <a:spLocks noGrp="1" noChangeArrowheads="1"/>
          </p:cNvSpPr>
          <p:nvPr>
            <p:ph type="title"/>
          </p:nvPr>
        </p:nvSpPr>
        <p:spPr>
          <a:xfrm>
            <a:off x="457200" y="333375"/>
            <a:ext cx="8229600" cy="400050"/>
          </a:xfrm>
        </p:spPr>
        <p:txBody>
          <a:bodyPr>
            <a:spAutoFit/>
          </a:bodyPr>
          <a:lstStyle/>
          <a:p>
            <a:pPr eaLnBrk="1" hangingPunct="1"/>
            <a:r>
              <a:rPr lang="en-US" altLang="en-US" sz="2000" b="1" dirty="0">
                <a:solidFill>
                  <a:srgbClr val="000000"/>
                </a:solidFill>
                <a:ea typeface="ＭＳ Ｐゴシック" pitchFamily="34" charset="-128"/>
              </a:rPr>
              <a:t>	</a:t>
            </a:r>
            <a:r>
              <a:rPr lang="en-ZA" altLang="en-US" sz="2000" b="1" dirty="0">
                <a:solidFill>
                  <a:srgbClr val="000000"/>
                </a:solidFill>
                <a:ea typeface="ＭＳ Ｐゴシック" pitchFamily="34" charset="-128"/>
                <a:cs typeface="Times New Roman" pitchFamily="18" charset="0"/>
              </a:rPr>
              <a:t> </a:t>
            </a:r>
            <a:r>
              <a:rPr lang="en-US" altLang="en-US" sz="2000" b="1" dirty="0">
                <a:solidFill>
                  <a:srgbClr val="000000"/>
                </a:solidFill>
                <a:ea typeface="ＭＳ Ｐゴシック" pitchFamily="34" charset="-128"/>
                <a:cs typeface="Times New Roman" pitchFamily="18" charset="0"/>
              </a:rPr>
              <a:t>PES</a:t>
            </a:r>
            <a:endParaRPr lang="en-ZA" altLang="en-US" sz="2400" b="1" dirty="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760713733"/>
              </p:ext>
            </p:extLst>
          </p:nvPr>
        </p:nvGraphicFramePr>
        <p:xfrm>
          <a:off x="230188" y="733427"/>
          <a:ext cx="8720138" cy="2254341"/>
        </p:xfrm>
        <a:graphic>
          <a:graphicData uri="http://schemas.openxmlformats.org/drawingml/2006/table">
            <a:tbl>
              <a:tblPr firstRow="1" firstCol="1" bandRow="1">
                <a:tableStyleId>{5C22544A-7EE6-4342-B048-85BDC9FD1C3A}</a:tableStyleId>
              </a:tblPr>
              <a:tblGrid>
                <a:gridCol w="1828346">
                  <a:extLst>
                    <a:ext uri="{9D8B030D-6E8A-4147-A177-3AD203B41FA5}">
                      <a16:colId xmlns:a16="http://schemas.microsoft.com/office/drawing/2014/main" xmlns="" val="20000"/>
                    </a:ext>
                  </a:extLst>
                </a:gridCol>
                <a:gridCol w="1110343">
                  <a:extLst>
                    <a:ext uri="{9D8B030D-6E8A-4147-A177-3AD203B41FA5}">
                      <a16:colId xmlns:a16="http://schemas.microsoft.com/office/drawing/2014/main" xmlns="" val="20001"/>
                    </a:ext>
                  </a:extLst>
                </a:gridCol>
                <a:gridCol w="2166257">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gridCol w="1481592">
                  <a:extLst>
                    <a:ext uri="{9D8B030D-6E8A-4147-A177-3AD203B41FA5}">
                      <a16:colId xmlns:a16="http://schemas.microsoft.com/office/drawing/2014/main" xmlns="" val="20004"/>
                    </a:ext>
                  </a:extLst>
                </a:gridCol>
              </a:tblGrid>
              <a:tr h="439374">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  </a:t>
                      </a:r>
                      <a:endParaRPr lang="en-ZA" sz="1400" dirty="0">
                        <a:solidFill>
                          <a:schemeClr val="bg1"/>
                        </a:solidFill>
                        <a:effectLst/>
                        <a:latin typeface="+mn-lt"/>
                        <a:ea typeface="Times New Roman"/>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665708">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REASON FOR VARIANCE</a:t>
                      </a:r>
                    </a:p>
                  </a:txBody>
                  <a:tcPr marL="18163" marR="1816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REMEDIAL ACTION</a:t>
                      </a:r>
                    </a:p>
                  </a:txBody>
                  <a:tcPr marL="18163" marR="1816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0275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Times New Roman"/>
                          <a:cs typeface="+mn-cs"/>
                        </a:rPr>
                        <a:t>1.1 Number of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Times New Roman"/>
                          <a:cs typeface="+mn-cs"/>
                        </a:rPr>
                        <a:t>work-seekers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Times New Roman"/>
                          <a:cs typeface="+mn-cs"/>
                        </a:rPr>
                        <a:t>registered on ESSA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Times New Roman"/>
                          <a:cs typeface="+mn-cs"/>
                        </a:rPr>
                        <a:t>per year  </a:t>
                      </a:r>
                    </a:p>
                  </a:txBody>
                  <a:tcPr marL="68583" marR="6858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spcAft>
                          <a:spcPts val="0"/>
                        </a:spcAft>
                      </a:pPr>
                      <a:r>
                        <a:rPr lang="en-ZA" sz="1400" b="1" dirty="0">
                          <a:solidFill>
                            <a:schemeClr val="tx1"/>
                          </a:solidFill>
                          <a:effectLst/>
                          <a:latin typeface="+mn-lt"/>
                          <a:ea typeface="Times New Roman"/>
                        </a:rPr>
                        <a:t>650 000</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kumimoji="0" lang="en-US" sz="1400" b="1" i="0" u="none" strike="noStrike" kern="1200" cap="none" spc="0" normalizeH="0" baseline="0" noProof="0" dirty="0">
                          <a:ln>
                            <a:noFill/>
                          </a:ln>
                          <a:solidFill>
                            <a:srgbClr val="00682F"/>
                          </a:solidFill>
                          <a:effectLst/>
                          <a:uLnTx/>
                          <a:uFillTx/>
                          <a:latin typeface="+mn-lt"/>
                          <a:ea typeface="+mn-ea"/>
                          <a:cs typeface="+mn-cs"/>
                        </a:rPr>
                        <a:t>ACHIEVED</a:t>
                      </a:r>
                    </a:p>
                    <a:p>
                      <a:pPr>
                        <a:spcAft>
                          <a:spcPts val="0"/>
                        </a:spcAft>
                      </a:pPr>
                      <a:r>
                        <a:rPr lang="en-ZA" sz="1400" b="1" dirty="0">
                          <a:effectLst/>
                          <a:latin typeface="+mn-lt"/>
                          <a:ea typeface="Times New Roman"/>
                          <a:cs typeface="Arial"/>
                        </a:rPr>
                        <a:t>88 553 </a:t>
                      </a:r>
                      <a:r>
                        <a:rPr lang="en-ZA" sz="1400" b="0" dirty="0">
                          <a:effectLst/>
                          <a:latin typeface="+mn-lt"/>
                          <a:ea typeface="Times New Roman"/>
                          <a:cs typeface="Arial"/>
                        </a:rPr>
                        <a:t>work-seekers were registered on ESSA per year with a variance of </a:t>
                      </a:r>
                      <a:r>
                        <a:rPr lang="en-ZA" sz="1400" b="1" dirty="0">
                          <a:effectLst/>
                          <a:latin typeface="+mn-lt"/>
                          <a:ea typeface="Times New Roman"/>
                          <a:cs typeface="Arial"/>
                        </a:rPr>
                        <a:t>238 553</a:t>
                      </a:r>
                      <a:r>
                        <a:rPr lang="en-US" sz="1400" b="1" dirty="0">
                          <a:effectLst/>
                          <a:latin typeface="+mn-lt"/>
                          <a:ea typeface="Times New Roman"/>
                          <a:cs typeface="Arial"/>
                        </a:rPr>
                        <a:t>.</a:t>
                      </a:r>
                      <a:endParaRPr lang="en-ZA" sz="14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300" dirty="0">
                          <a:effectLst/>
                          <a:latin typeface="+mn-lt"/>
                          <a:ea typeface="Times New Roman"/>
                          <a:cs typeface="Times New Roman"/>
                        </a:rPr>
                        <a:t>The number of advocacy campaigns conducted impacted positively on the number of work seekers registered on ESSA database.</a:t>
                      </a:r>
                      <a:endParaRPr lang="en-ZA" sz="13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200" dirty="0">
                          <a:latin typeface="+mn-lt"/>
                        </a:rPr>
                        <a:t>Targets</a:t>
                      </a:r>
                      <a:r>
                        <a:rPr lang="en-ZA" sz="1200" baseline="0" dirty="0">
                          <a:latin typeface="+mn-lt"/>
                        </a:rPr>
                        <a:t> revised</a:t>
                      </a:r>
                      <a:endParaRPr lang="en-ZA" sz="13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1826520553"/>
              </p:ext>
            </p:extLst>
          </p:nvPr>
        </p:nvGraphicFramePr>
        <p:xfrm>
          <a:off x="198439" y="2967135"/>
          <a:ext cx="8650921" cy="3826764"/>
        </p:xfrm>
        <a:graphic>
          <a:graphicData uri="http://schemas.openxmlformats.org/drawingml/2006/table">
            <a:tbl>
              <a:tblPr/>
              <a:tblGrid>
                <a:gridCol w="1347974">
                  <a:extLst>
                    <a:ext uri="{9D8B030D-6E8A-4147-A177-3AD203B41FA5}">
                      <a16:colId xmlns:a16="http://schemas.microsoft.com/office/drawing/2014/main" xmlns="" val="20000"/>
                    </a:ext>
                  </a:extLst>
                </a:gridCol>
                <a:gridCol w="2885165">
                  <a:extLst>
                    <a:ext uri="{9D8B030D-6E8A-4147-A177-3AD203B41FA5}">
                      <a16:colId xmlns:a16="http://schemas.microsoft.com/office/drawing/2014/main" xmlns="" val="20001"/>
                    </a:ext>
                  </a:extLst>
                </a:gridCol>
                <a:gridCol w="2364862">
                  <a:extLst>
                    <a:ext uri="{9D8B030D-6E8A-4147-A177-3AD203B41FA5}">
                      <a16:colId xmlns:a16="http://schemas.microsoft.com/office/drawing/2014/main" xmlns="" val="20002"/>
                    </a:ext>
                  </a:extLst>
                </a:gridCol>
                <a:gridCol w="2052920">
                  <a:extLst>
                    <a:ext uri="{9D8B030D-6E8A-4147-A177-3AD203B41FA5}">
                      <a16:colId xmlns:a16="http://schemas.microsoft.com/office/drawing/2014/main" xmlns="" val="20003"/>
                    </a:ext>
                  </a:extLst>
                </a:gridCol>
              </a:tblGrid>
              <a:tr h="202241">
                <a:tc rowSpan="2">
                  <a:txBody>
                    <a:bodyPr/>
                    <a:lstStyle/>
                    <a:p>
                      <a:pPr marL="0" marR="0">
                        <a:spcBef>
                          <a:spcPts val="0"/>
                        </a:spcBef>
                        <a:spcAft>
                          <a:spcPts val="0"/>
                        </a:spcAft>
                      </a:pPr>
                      <a:r>
                        <a:rPr lang="en-US" sz="1200" b="1" dirty="0">
                          <a:effectLst/>
                          <a:latin typeface="Calibri"/>
                          <a:ea typeface="Times New Roman"/>
                          <a:cs typeface="Arial"/>
                        </a:rPr>
                        <a:t>Prov.</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Target to be registered</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Actual registered</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Variances</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73350">
                <a:tc vMerge="1">
                  <a:txBody>
                    <a:bodyPr/>
                    <a:lstStyle/>
                    <a:p>
                      <a:endParaRPr lang="en-US"/>
                    </a:p>
                  </a:txBody>
                  <a:tcPr/>
                </a:tc>
                <a:tc>
                  <a:txBody>
                    <a:bodyPr/>
                    <a:lstStyle/>
                    <a:p>
                      <a:pPr algn="ctr">
                        <a:spcAft>
                          <a:spcPts val="0"/>
                        </a:spcAft>
                      </a:pPr>
                      <a:r>
                        <a:rPr lang="en-US" sz="1200" b="1" dirty="0">
                          <a:effectLst/>
                          <a:latin typeface="Calibri"/>
                          <a:ea typeface="Times New Roman"/>
                          <a:cs typeface="Arial"/>
                        </a:rPr>
                        <a:t>ANNUAL</a:t>
                      </a:r>
                      <a:endParaRPr lang="en-ZA" sz="1200" b="1"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a:solidFill>
                            <a:schemeClr val="tx1"/>
                          </a:solidFill>
                          <a:effectLst/>
                          <a:latin typeface="Calibri"/>
                          <a:ea typeface="Times New Roman"/>
                          <a:cs typeface="Arial"/>
                        </a:rPr>
                        <a:t>ANNUAL</a:t>
                      </a:r>
                      <a:endParaRPr lang="en-ZA" sz="1200" b="1" dirty="0">
                        <a:solidFill>
                          <a:schemeClr val="tx1"/>
                        </a:solidFill>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a:effectLst/>
                          <a:latin typeface="Calibri"/>
                          <a:ea typeface="Times New Roman"/>
                          <a:cs typeface="Arial"/>
                        </a:rPr>
                        <a:t>ANNUAL</a:t>
                      </a:r>
                      <a:endParaRPr lang="en-ZA" sz="1200"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32577">
                <a:tc>
                  <a:txBody>
                    <a:bodyPr/>
                    <a:lstStyle/>
                    <a:p>
                      <a:pPr marL="0" marR="0">
                        <a:spcBef>
                          <a:spcPts val="0"/>
                        </a:spcBef>
                        <a:spcAft>
                          <a:spcPts val="0"/>
                        </a:spcAft>
                      </a:pPr>
                      <a:r>
                        <a:rPr lang="en-US" sz="1200" dirty="0">
                          <a:effectLst/>
                          <a:latin typeface="Calibri"/>
                          <a:ea typeface="Times New Roman"/>
                          <a:cs typeface="Arial"/>
                        </a:rPr>
                        <a:t>EC</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78 000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104 656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26 656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32577">
                <a:tc>
                  <a:txBody>
                    <a:bodyPr/>
                    <a:lstStyle/>
                    <a:p>
                      <a:pPr marL="0" marR="0">
                        <a:spcBef>
                          <a:spcPts val="0"/>
                        </a:spcBef>
                        <a:spcAft>
                          <a:spcPts val="0"/>
                        </a:spcAft>
                      </a:pPr>
                      <a:r>
                        <a:rPr lang="en-US" sz="1200" dirty="0">
                          <a:effectLst/>
                          <a:latin typeface="Calibri"/>
                          <a:ea typeface="Times New Roman"/>
                          <a:cs typeface="Arial"/>
                        </a:rPr>
                        <a:t>FS</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45 500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60 038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14 538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32577">
                <a:tc>
                  <a:txBody>
                    <a:bodyPr/>
                    <a:lstStyle/>
                    <a:p>
                      <a:pPr marL="0" marR="0">
                        <a:spcBef>
                          <a:spcPts val="0"/>
                        </a:spcBef>
                        <a:spcAft>
                          <a:spcPts val="0"/>
                        </a:spcAft>
                      </a:pPr>
                      <a:r>
                        <a:rPr lang="en-US" sz="1200" dirty="0">
                          <a:effectLst/>
                          <a:latin typeface="Calibri"/>
                          <a:ea typeface="Times New Roman"/>
                          <a:cs typeface="Arial"/>
                        </a:rPr>
                        <a:t>GP</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169 000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217 486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48 486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32577">
                <a:tc>
                  <a:txBody>
                    <a:bodyPr/>
                    <a:lstStyle/>
                    <a:p>
                      <a:pPr marL="0" marR="0">
                        <a:spcBef>
                          <a:spcPts val="0"/>
                        </a:spcBef>
                        <a:spcAft>
                          <a:spcPts val="0"/>
                        </a:spcAft>
                      </a:pPr>
                      <a:r>
                        <a:rPr lang="en-US" sz="1200" dirty="0">
                          <a:effectLst/>
                          <a:latin typeface="Calibri"/>
                          <a:ea typeface="Times New Roman"/>
                          <a:cs typeface="Arial"/>
                        </a:rPr>
                        <a:t>KZN</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117 000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134 760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17 760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32577">
                <a:tc>
                  <a:txBody>
                    <a:bodyPr/>
                    <a:lstStyle/>
                    <a:p>
                      <a:pPr marL="0" marR="0">
                        <a:spcBef>
                          <a:spcPts val="0"/>
                        </a:spcBef>
                        <a:spcAft>
                          <a:spcPts val="0"/>
                        </a:spcAft>
                      </a:pPr>
                      <a:r>
                        <a:rPr lang="en-US" sz="1200" dirty="0">
                          <a:effectLst/>
                          <a:latin typeface="Calibri"/>
                          <a:ea typeface="Times New Roman"/>
                          <a:cs typeface="Arial"/>
                        </a:rPr>
                        <a:t>LP</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45 500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70 419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24 919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32577">
                <a:tc>
                  <a:txBody>
                    <a:bodyPr/>
                    <a:lstStyle/>
                    <a:p>
                      <a:pPr marL="0" marR="0">
                        <a:spcBef>
                          <a:spcPts val="0"/>
                        </a:spcBef>
                        <a:spcAft>
                          <a:spcPts val="0"/>
                        </a:spcAft>
                      </a:pPr>
                      <a:r>
                        <a:rPr lang="en-US" sz="1200" dirty="0">
                          <a:effectLst/>
                          <a:latin typeface="Calibri"/>
                          <a:ea typeface="Times New Roman"/>
                          <a:cs typeface="Arial"/>
                        </a:rPr>
                        <a:t>MP</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52 000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62 864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10 864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32577">
                <a:tc>
                  <a:txBody>
                    <a:bodyPr/>
                    <a:lstStyle/>
                    <a:p>
                      <a:pPr marL="0" marR="0">
                        <a:spcBef>
                          <a:spcPts val="0"/>
                        </a:spcBef>
                        <a:spcAft>
                          <a:spcPts val="0"/>
                        </a:spcAft>
                      </a:pPr>
                      <a:r>
                        <a:rPr lang="en-US" sz="1200" dirty="0">
                          <a:effectLst/>
                          <a:latin typeface="Calibri"/>
                          <a:ea typeface="Times New Roman"/>
                          <a:cs typeface="Arial"/>
                        </a:rPr>
                        <a:t>NC</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19 500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29 614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10 114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32577">
                <a:tc>
                  <a:txBody>
                    <a:bodyPr/>
                    <a:lstStyle/>
                    <a:p>
                      <a:pPr marL="0" marR="0">
                        <a:spcBef>
                          <a:spcPts val="0"/>
                        </a:spcBef>
                        <a:spcAft>
                          <a:spcPts val="0"/>
                        </a:spcAft>
                      </a:pPr>
                      <a:r>
                        <a:rPr lang="en-US" sz="1200" dirty="0">
                          <a:effectLst/>
                          <a:latin typeface="Calibri"/>
                          <a:ea typeface="Times New Roman"/>
                          <a:cs typeface="Arial"/>
                        </a:rPr>
                        <a:t>NW</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39 000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50 118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11 118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32577">
                <a:tc>
                  <a:txBody>
                    <a:bodyPr/>
                    <a:lstStyle/>
                    <a:p>
                      <a:pPr marL="0" marR="0">
                        <a:spcBef>
                          <a:spcPts val="0"/>
                        </a:spcBef>
                        <a:spcAft>
                          <a:spcPts val="0"/>
                        </a:spcAft>
                      </a:pPr>
                      <a:r>
                        <a:rPr lang="en-US" sz="1200" dirty="0">
                          <a:effectLst/>
                          <a:latin typeface="Calibri"/>
                          <a:ea typeface="Times New Roman"/>
                          <a:cs typeface="Arial"/>
                        </a:rPr>
                        <a:t>WC</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84 500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113 040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28 540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32577">
                <a:tc>
                  <a:txBody>
                    <a:bodyPr/>
                    <a:lstStyle/>
                    <a:p>
                      <a:pPr marL="0" marR="0">
                        <a:spcBef>
                          <a:spcPts val="0"/>
                        </a:spcBef>
                        <a:spcAft>
                          <a:spcPts val="0"/>
                        </a:spcAft>
                      </a:pPr>
                      <a:r>
                        <a:rPr lang="en-US" sz="1200" dirty="0">
                          <a:effectLst/>
                          <a:latin typeface="Times New Roman"/>
                          <a:ea typeface="Times New Roman"/>
                        </a:rPr>
                        <a:t>*Online</a:t>
                      </a: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45 558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45 558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32577">
                <a:tc>
                  <a:txBody>
                    <a:bodyPr/>
                    <a:lstStyle/>
                    <a:p>
                      <a:pPr marL="0" marR="0">
                        <a:spcBef>
                          <a:spcPts val="0"/>
                        </a:spcBef>
                        <a:spcAft>
                          <a:spcPts val="0"/>
                        </a:spcAft>
                      </a:pPr>
                      <a:r>
                        <a:rPr lang="en-US" sz="1200" b="1" dirty="0">
                          <a:effectLst/>
                          <a:latin typeface="Calibri"/>
                          <a:ea typeface="Times New Roman"/>
                          <a:cs typeface="Arial"/>
                        </a:rPr>
                        <a:t>TOTAL</a:t>
                      </a:r>
                      <a:endParaRPr lang="en-US" sz="1200" dirty="0">
                        <a:effectLst/>
                        <a:latin typeface="Times New Roman"/>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 650 000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888 553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238 553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r h="693398">
                <a:tc gridSpan="4">
                  <a:txBody>
                    <a:bodyPr/>
                    <a:lstStyle/>
                    <a:p>
                      <a:r>
                        <a:rPr lang="en-US" sz="1200" dirty="0">
                          <a:effectLst/>
                          <a:latin typeface="+mn-lt"/>
                          <a:ea typeface="Times New Roman"/>
                          <a:cs typeface="Arial"/>
                        </a:rPr>
                        <a:t>*</a:t>
                      </a:r>
                      <a:r>
                        <a:rPr lang="en-ZA" sz="1200" b="1" kern="1200" dirty="0">
                          <a:solidFill>
                            <a:schemeClr val="tx1"/>
                          </a:solidFill>
                          <a:effectLst/>
                          <a:latin typeface="+mn-lt"/>
                          <a:ea typeface="+mn-ea"/>
                          <a:cs typeface="+mn-cs"/>
                        </a:rPr>
                        <a:t>Online refers to work seekers self-registration through kiosks stations and Internet. Statistics will be allocated to provinces as soon as enhancements are completed.</a:t>
                      </a:r>
                    </a:p>
                    <a:p>
                      <a:r>
                        <a:rPr lang="en-ZA" sz="1200" b="1" kern="1200" dirty="0">
                          <a:solidFill>
                            <a:schemeClr val="tx1"/>
                          </a:solidFill>
                          <a:effectLst/>
                          <a:latin typeface="+mn-lt"/>
                          <a:ea typeface="+mn-ea"/>
                          <a:cs typeface="+mn-cs"/>
                        </a:rPr>
                        <a:t>Total actual annual figures differ from the quarterly reported numbers due to system deficiencies that allows staff to move with statistics across provinces and data cleansing to ensure integrity of the information.</a:t>
                      </a: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4"/>
                  </a:ext>
                </a:extLst>
              </a:tr>
            </a:tbl>
          </a:graphicData>
        </a:graphic>
      </p:graphicFrame>
      <p:sp>
        <p:nvSpPr>
          <p:cNvPr id="3" name="Rectangle 2"/>
          <p:cNvSpPr/>
          <p:nvPr/>
        </p:nvSpPr>
        <p:spPr>
          <a:xfrm>
            <a:off x="477838" y="6594475"/>
            <a:ext cx="8208962" cy="246063"/>
          </a:xfrm>
          <a:prstGeom prst="rect">
            <a:avLst/>
          </a:prstGeom>
        </p:spPr>
        <p:txBody>
          <a:bodyPr>
            <a:spAutoFit/>
          </a:bodyPr>
          <a:lstStyle/>
          <a:p>
            <a:pPr defTabSz="914400" fontAlgn="auto">
              <a:spcBef>
                <a:spcPts val="0"/>
              </a:spcBef>
              <a:spcAft>
                <a:spcPts val="0"/>
              </a:spcAft>
              <a:defRPr/>
            </a:pPr>
            <a:r>
              <a:rPr lang="en-ZA" sz="1000" i="1" dirty="0">
                <a:solidFill>
                  <a:prstClr val="black"/>
                </a:solidFill>
                <a:latin typeface="Calibri"/>
                <a:ea typeface="+mn-ea"/>
              </a:rPr>
              <a:t>“</a:t>
            </a:r>
            <a:endParaRPr lang="en-ZA" sz="1000" dirty="0">
              <a:solidFill>
                <a:prstClr val="black"/>
              </a:solidFill>
              <a:latin typeface="Calibri"/>
              <a:ea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xfrm>
            <a:off x="6875462" y="6627681"/>
            <a:ext cx="2339658" cy="2303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56C3242-9BA3-4A01-A1EE-C27B6FE962BF}" type="slidenum">
              <a:rPr lang="en-US" altLang="en-US" sz="1200" smtClean="0">
                <a:solidFill>
                  <a:schemeClr val="bg1"/>
                </a:solidFill>
              </a:rPr>
              <a:pPr/>
              <a:t>42</a:t>
            </a:fld>
            <a:endParaRPr lang="en-US" altLang="en-US" sz="1200" dirty="0">
              <a:solidFill>
                <a:schemeClr val="bg1"/>
              </a:solidFill>
            </a:endParaRPr>
          </a:p>
        </p:txBody>
      </p:sp>
      <p:sp>
        <p:nvSpPr>
          <p:cNvPr id="55299" name="Rectangle 3"/>
          <p:cNvSpPr>
            <a:spLocks noGrp="1" noChangeArrowheads="1"/>
          </p:cNvSpPr>
          <p:nvPr>
            <p:ph type="title"/>
          </p:nvPr>
        </p:nvSpPr>
        <p:spPr>
          <a:xfrm>
            <a:off x="457200" y="333375"/>
            <a:ext cx="8229600" cy="400050"/>
          </a:xfrm>
        </p:spPr>
        <p:txBody>
          <a:bodyPr>
            <a:spAutoFit/>
          </a:bodyPr>
          <a:lstStyle/>
          <a:p>
            <a:pPr eaLnBrk="1" hangingPunct="1"/>
            <a:r>
              <a:rPr lang="en-US" altLang="en-US" sz="2000" b="1" dirty="0">
                <a:solidFill>
                  <a:srgbClr val="000000"/>
                </a:solidFill>
                <a:ea typeface="ＭＳ Ｐゴシック" pitchFamily="34" charset="-128"/>
              </a:rPr>
              <a:t>	</a:t>
            </a:r>
            <a:r>
              <a:rPr lang="en-ZA" altLang="en-US" sz="2000" b="1" dirty="0">
                <a:solidFill>
                  <a:srgbClr val="000000"/>
                </a:solidFill>
                <a:ea typeface="ＭＳ Ｐゴシック" pitchFamily="34" charset="-128"/>
                <a:cs typeface="Times New Roman" pitchFamily="18" charset="0"/>
              </a:rPr>
              <a:t>PES</a:t>
            </a:r>
            <a:endParaRPr lang="en-ZA" altLang="en-US" sz="2400" b="1" dirty="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957946251"/>
              </p:ext>
            </p:extLst>
          </p:nvPr>
        </p:nvGraphicFramePr>
        <p:xfrm>
          <a:off x="203200" y="772160"/>
          <a:ext cx="8707120" cy="3073400"/>
        </p:xfrm>
        <a:graphic>
          <a:graphicData uri="http://schemas.openxmlformats.org/drawingml/2006/table">
            <a:tbl>
              <a:tblPr firstRow="1" firstCol="1" bandRow="1">
                <a:tableStyleId>{5C22544A-7EE6-4342-B048-85BDC9FD1C3A}</a:tableStyleId>
              </a:tblPr>
              <a:tblGrid>
                <a:gridCol w="1473200">
                  <a:extLst>
                    <a:ext uri="{9D8B030D-6E8A-4147-A177-3AD203B41FA5}">
                      <a16:colId xmlns:a16="http://schemas.microsoft.com/office/drawing/2014/main" xmlns="" val="20000"/>
                    </a:ext>
                  </a:extLst>
                </a:gridCol>
                <a:gridCol w="1608506">
                  <a:extLst>
                    <a:ext uri="{9D8B030D-6E8A-4147-A177-3AD203B41FA5}">
                      <a16:colId xmlns:a16="http://schemas.microsoft.com/office/drawing/2014/main" xmlns="" val="20001"/>
                    </a:ext>
                  </a:extLst>
                </a:gridCol>
                <a:gridCol w="2049094">
                  <a:extLst>
                    <a:ext uri="{9D8B030D-6E8A-4147-A177-3AD203B41FA5}">
                      <a16:colId xmlns:a16="http://schemas.microsoft.com/office/drawing/2014/main" xmlns="" val="20002"/>
                    </a:ext>
                  </a:extLst>
                </a:gridCol>
                <a:gridCol w="1817914">
                  <a:extLst>
                    <a:ext uri="{9D8B030D-6E8A-4147-A177-3AD203B41FA5}">
                      <a16:colId xmlns:a16="http://schemas.microsoft.com/office/drawing/2014/main" xmlns="" val="20003"/>
                    </a:ext>
                  </a:extLst>
                </a:gridCol>
                <a:gridCol w="1758406">
                  <a:extLst>
                    <a:ext uri="{9D8B030D-6E8A-4147-A177-3AD203B41FA5}">
                      <a16:colId xmlns:a16="http://schemas.microsoft.com/office/drawing/2014/main" xmlns="" val="20004"/>
                    </a:ext>
                  </a:extLst>
                </a:gridCol>
              </a:tblGrid>
              <a:tr h="547751">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a:t>
                      </a:r>
                    </a:p>
                    <a:p>
                      <a:pPr>
                        <a:lnSpc>
                          <a:spcPct val="115000"/>
                        </a:lnSpc>
                        <a:spcAft>
                          <a:spcPts val="0"/>
                        </a:spcAft>
                      </a:pPr>
                      <a:endParaRPr lang="en-ZA" sz="1200" b="1" dirty="0">
                        <a:solidFill>
                          <a:schemeClr val="bg1"/>
                        </a:solidFill>
                        <a:effectLst/>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715718">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REASON FOR VARIANCE</a:t>
                      </a:r>
                    </a:p>
                  </a:txBody>
                  <a:tcPr marL="18162" marR="1816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REMEDIAL ACTION</a:t>
                      </a:r>
                    </a:p>
                  </a:txBody>
                  <a:tcPr marL="18162" marR="1816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706372">
                <a:tc>
                  <a:txBody>
                    <a:bodyPr/>
                    <a:lstStyle/>
                    <a:p>
                      <a:r>
                        <a:rPr lang="en-US" sz="1300" b="0" dirty="0">
                          <a:solidFill>
                            <a:schemeClr val="tx1"/>
                          </a:solidFill>
                          <a:effectLst/>
                          <a:latin typeface="+mn-lt"/>
                          <a:ea typeface="Times New Roman"/>
                          <a:cs typeface="Calibri"/>
                        </a:rPr>
                        <a:t>2.1 Number of work and learning opportunities registered on ESSA </a:t>
                      </a:r>
                      <a:r>
                        <a:rPr lang="en-GB" sz="1300" b="0" kern="50" dirty="0">
                          <a:solidFill>
                            <a:schemeClr val="tx1"/>
                          </a:solidFill>
                          <a:effectLst/>
                          <a:latin typeface="+mn-lt"/>
                          <a:ea typeface="SimSun"/>
                          <a:cs typeface="Calibri"/>
                        </a:rPr>
                        <a:t>per year</a:t>
                      </a:r>
                      <a:endParaRPr lang="en-ZA" sz="1300" b="0" dirty="0">
                        <a:solidFill>
                          <a:schemeClr val="tx1"/>
                        </a:solidFill>
                        <a:effectLst/>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spcAft>
                          <a:spcPts val="0"/>
                        </a:spcAft>
                      </a:pPr>
                      <a:r>
                        <a:rPr lang="en-US" sz="1400" b="1" dirty="0">
                          <a:effectLst/>
                          <a:latin typeface="+mn-lt"/>
                          <a:ea typeface="Times New Roman"/>
                          <a:cs typeface="Calibri"/>
                        </a:rPr>
                        <a:t>85 000</a:t>
                      </a:r>
                      <a:endParaRPr lang="en-ZA" sz="28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r>
                        <a:rPr lang="en-US" sz="1300" b="1" kern="1200" dirty="0">
                          <a:solidFill>
                            <a:srgbClr val="00682F"/>
                          </a:solidFill>
                          <a:effectLst/>
                          <a:latin typeface="+mn-lt"/>
                          <a:ea typeface="+mn-ea"/>
                          <a:cs typeface="+mn-cs"/>
                        </a:rPr>
                        <a:t>ACHIEVED</a:t>
                      </a:r>
                    </a:p>
                    <a:p>
                      <a:r>
                        <a:rPr lang="en-ZA" sz="1300" b="1" dirty="0">
                          <a:effectLst/>
                          <a:latin typeface="+mn-lt"/>
                          <a:ea typeface="Times New Roman"/>
                          <a:cs typeface="Arial"/>
                        </a:rPr>
                        <a:t>142 804 </a:t>
                      </a:r>
                      <a:r>
                        <a:rPr lang="en-ZA" sz="1300" b="0" dirty="0">
                          <a:effectLst/>
                          <a:latin typeface="+mn-lt"/>
                          <a:ea typeface="Times New Roman"/>
                          <a:cs typeface="Arial"/>
                        </a:rPr>
                        <a:t>work and learning opportunities were registered on ESSA system, with a variance of </a:t>
                      </a:r>
                      <a:r>
                        <a:rPr lang="en-ZA" sz="1300" b="1" dirty="0">
                          <a:effectLst/>
                          <a:latin typeface="+mn-lt"/>
                          <a:ea typeface="Times New Roman"/>
                          <a:cs typeface="Arial"/>
                        </a:rPr>
                        <a:t>57 804. </a:t>
                      </a:r>
                      <a:endParaRPr lang="en-US" sz="1300" kern="1200" dirty="0">
                        <a:solidFill>
                          <a:schemeClr val="dk1"/>
                        </a:solidFill>
                        <a:effectLst/>
                        <a:latin typeface="+mn-lt"/>
                        <a:ea typeface="+mn-ea"/>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300" dirty="0">
                          <a:effectLst/>
                          <a:latin typeface="+mn-lt"/>
                          <a:ea typeface="Times New Roman"/>
                          <a:cs typeface="Times New Roman"/>
                        </a:rPr>
                        <a:t>1. Advocacy campaigns</a:t>
                      </a:r>
                    </a:p>
                    <a:p>
                      <a:pPr>
                        <a:spcAft>
                          <a:spcPts val="0"/>
                        </a:spcAft>
                      </a:pPr>
                      <a:r>
                        <a:rPr lang="en-ZA" sz="1300" dirty="0">
                          <a:effectLst/>
                          <a:latin typeface="+mn-lt"/>
                          <a:ea typeface="Times New Roman"/>
                          <a:cs typeface="Times New Roman"/>
                        </a:rPr>
                        <a:t>2. More employers gradually becoming aware of ESSA recruitment</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200" dirty="0">
                          <a:latin typeface="+mn-lt"/>
                        </a:rPr>
                        <a:t>Targets</a:t>
                      </a:r>
                      <a:r>
                        <a:rPr lang="en-ZA" sz="1200" baseline="0" dirty="0">
                          <a:latin typeface="+mn-lt"/>
                        </a:rPr>
                        <a:t> revised</a:t>
                      </a:r>
                      <a:endParaRPr lang="en-ZA" sz="13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3252126597"/>
              </p:ext>
            </p:extLst>
          </p:nvPr>
        </p:nvGraphicFramePr>
        <p:xfrm>
          <a:off x="152400" y="3315335"/>
          <a:ext cx="8757919" cy="3312346"/>
        </p:xfrm>
        <a:graphic>
          <a:graphicData uri="http://schemas.openxmlformats.org/drawingml/2006/table">
            <a:tbl>
              <a:tblPr/>
              <a:tblGrid>
                <a:gridCol w="1580216">
                  <a:extLst>
                    <a:ext uri="{9D8B030D-6E8A-4147-A177-3AD203B41FA5}">
                      <a16:colId xmlns:a16="http://schemas.microsoft.com/office/drawing/2014/main" xmlns="" val="20000"/>
                    </a:ext>
                  </a:extLst>
                </a:gridCol>
                <a:gridCol w="2649253">
                  <a:extLst>
                    <a:ext uri="{9D8B030D-6E8A-4147-A177-3AD203B41FA5}">
                      <a16:colId xmlns:a16="http://schemas.microsoft.com/office/drawing/2014/main" xmlns="" val="20001"/>
                    </a:ext>
                  </a:extLst>
                </a:gridCol>
                <a:gridCol w="2402843">
                  <a:extLst>
                    <a:ext uri="{9D8B030D-6E8A-4147-A177-3AD203B41FA5}">
                      <a16:colId xmlns:a16="http://schemas.microsoft.com/office/drawing/2014/main" xmlns="" val="20002"/>
                    </a:ext>
                  </a:extLst>
                </a:gridCol>
                <a:gridCol w="2125607">
                  <a:extLst>
                    <a:ext uri="{9D8B030D-6E8A-4147-A177-3AD203B41FA5}">
                      <a16:colId xmlns:a16="http://schemas.microsoft.com/office/drawing/2014/main" xmlns="" val="20003"/>
                    </a:ext>
                  </a:extLst>
                </a:gridCol>
              </a:tblGrid>
              <a:tr h="217102">
                <a:tc rowSpan="2">
                  <a:txBody>
                    <a:bodyPr/>
                    <a:lstStyle/>
                    <a:p>
                      <a:pPr marL="0" marR="0">
                        <a:spcBef>
                          <a:spcPts val="0"/>
                        </a:spcBef>
                        <a:spcAft>
                          <a:spcPts val="0"/>
                        </a:spcAft>
                      </a:pPr>
                      <a:r>
                        <a:rPr lang="en-US" sz="1300" b="1" dirty="0">
                          <a:effectLst/>
                          <a:latin typeface="Calibri"/>
                          <a:ea typeface="Times New Roman"/>
                          <a:cs typeface="Arial"/>
                        </a:rPr>
                        <a:t>Prov.</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200" b="1" dirty="0">
                          <a:effectLst/>
                          <a:latin typeface="Calibri"/>
                          <a:ea typeface="Times New Roman"/>
                          <a:cs typeface="Arial"/>
                        </a:rPr>
                        <a:t>Target to be registered</a:t>
                      </a:r>
                      <a:endParaRPr lang="en-US" sz="1200" dirty="0">
                        <a:effectLst/>
                        <a:latin typeface="Times New Roman"/>
                        <a:ea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200" b="1" dirty="0">
                          <a:effectLst/>
                          <a:latin typeface="Calibri"/>
                          <a:ea typeface="Times New Roman"/>
                          <a:cs typeface="Arial"/>
                        </a:rPr>
                        <a:t>Actual registered</a:t>
                      </a:r>
                      <a:endParaRPr lang="en-US" sz="1200" dirty="0">
                        <a:effectLst/>
                        <a:latin typeface="Times New Roman"/>
                        <a:ea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200" b="1" dirty="0">
                          <a:effectLst/>
                          <a:latin typeface="Calibri"/>
                          <a:ea typeface="Times New Roman"/>
                          <a:cs typeface="Arial"/>
                        </a:rPr>
                        <a:t>Variances</a:t>
                      </a:r>
                      <a:endParaRPr lang="en-US" sz="1200" dirty="0">
                        <a:effectLst/>
                        <a:latin typeface="Times New Roman"/>
                        <a:ea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71875">
                <a:tc vMerge="1">
                  <a:txBody>
                    <a:bodyPr/>
                    <a:lstStyle/>
                    <a:p>
                      <a:endParaRPr lang="en-US"/>
                    </a:p>
                  </a:txBody>
                  <a:tcPr/>
                </a:tc>
                <a:tc>
                  <a:txBody>
                    <a:bodyPr/>
                    <a:lstStyle/>
                    <a:p>
                      <a:pPr algn="ctr">
                        <a:spcAft>
                          <a:spcPts val="0"/>
                        </a:spcAft>
                      </a:pPr>
                      <a:r>
                        <a:rPr lang="en-US" sz="1200" b="1">
                          <a:effectLst/>
                          <a:latin typeface="Calibri"/>
                          <a:ea typeface="Times New Roman"/>
                          <a:cs typeface="Arial"/>
                        </a:rPr>
                        <a:t>ANNUAL</a:t>
                      </a:r>
                      <a:endParaRPr lang="en-ZA" sz="1200" b="1" dirty="0">
                        <a:effectLst/>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a:effectLst/>
                          <a:latin typeface="Calibri"/>
                          <a:ea typeface="Times New Roman"/>
                          <a:cs typeface="Arial"/>
                        </a:rPr>
                        <a:t>ANNUAL</a:t>
                      </a:r>
                      <a:endParaRPr lang="en-ZA" sz="1200" b="1" dirty="0">
                        <a:effectLst/>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a:effectLst/>
                          <a:latin typeface="Calibri"/>
                          <a:ea typeface="Times New Roman"/>
                          <a:cs typeface="Arial"/>
                        </a:rPr>
                        <a:t>ANNUAL</a:t>
                      </a:r>
                      <a:endParaRPr lang="en-ZA" sz="1200" b="1" dirty="0">
                        <a:effectLst/>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21185">
                <a:tc>
                  <a:txBody>
                    <a:bodyPr/>
                    <a:lstStyle/>
                    <a:p>
                      <a:pPr marL="0" marR="0">
                        <a:spcBef>
                          <a:spcPts val="0"/>
                        </a:spcBef>
                        <a:spcAft>
                          <a:spcPts val="0"/>
                        </a:spcAft>
                      </a:pPr>
                      <a:r>
                        <a:rPr lang="en-US" sz="1300" dirty="0">
                          <a:effectLst/>
                          <a:latin typeface="Calibri"/>
                          <a:ea typeface="Times New Roman"/>
                          <a:cs typeface="Arial"/>
                        </a:rPr>
                        <a:t>EC</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 11 900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22 611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10 711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21185">
                <a:tc>
                  <a:txBody>
                    <a:bodyPr/>
                    <a:lstStyle/>
                    <a:p>
                      <a:pPr marL="0" marR="0">
                        <a:spcBef>
                          <a:spcPts val="0"/>
                        </a:spcBef>
                        <a:spcAft>
                          <a:spcPts val="0"/>
                        </a:spcAft>
                      </a:pPr>
                      <a:r>
                        <a:rPr lang="en-US" sz="1300" dirty="0">
                          <a:effectLst/>
                          <a:latin typeface="Calibri"/>
                          <a:ea typeface="Times New Roman"/>
                          <a:cs typeface="Arial"/>
                        </a:rPr>
                        <a:t>FS</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6 800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11 716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4 916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1185">
                <a:tc>
                  <a:txBody>
                    <a:bodyPr/>
                    <a:lstStyle/>
                    <a:p>
                      <a:pPr marL="0" marR="0">
                        <a:spcBef>
                          <a:spcPts val="0"/>
                        </a:spcBef>
                        <a:spcAft>
                          <a:spcPts val="0"/>
                        </a:spcAft>
                      </a:pPr>
                      <a:r>
                        <a:rPr lang="en-US" sz="1300" dirty="0">
                          <a:effectLst/>
                          <a:latin typeface="Calibri"/>
                          <a:ea typeface="Times New Roman"/>
                          <a:cs typeface="Arial"/>
                        </a:rPr>
                        <a:t>GP</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16 150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29 825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13 675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1185">
                <a:tc>
                  <a:txBody>
                    <a:bodyPr/>
                    <a:lstStyle/>
                    <a:p>
                      <a:pPr marL="0" marR="0">
                        <a:spcBef>
                          <a:spcPts val="0"/>
                        </a:spcBef>
                        <a:spcAft>
                          <a:spcPts val="0"/>
                        </a:spcAft>
                      </a:pPr>
                      <a:r>
                        <a:rPr lang="en-US" sz="1300" dirty="0">
                          <a:effectLst/>
                          <a:latin typeface="Calibri"/>
                          <a:ea typeface="Times New Roman"/>
                          <a:cs typeface="Arial"/>
                        </a:rPr>
                        <a:t>KZN</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14 450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19 905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5 455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1185">
                <a:tc>
                  <a:txBody>
                    <a:bodyPr/>
                    <a:lstStyle/>
                    <a:p>
                      <a:pPr marL="0" marR="0">
                        <a:spcBef>
                          <a:spcPts val="0"/>
                        </a:spcBef>
                        <a:spcAft>
                          <a:spcPts val="0"/>
                        </a:spcAft>
                      </a:pPr>
                      <a:r>
                        <a:rPr lang="en-US" sz="1300" dirty="0">
                          <a:effectLst/>
                          <a:latin typeface="Calibri"/>
                          <a:ea typeface="Times New Roman"/>
                          <a:cs typeface="Arial"/>
                        </a:rPr>
                        <a:t>LP</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7 650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10 860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3 210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1185">
                <a:tc>
                  <a:txBody>
                    <a:bodyPr/>
                    <a:lstStyle/>
                    <a:p>
                      <a:pPr marL="0" marR="0">
                        <a:spcBef>
                          <a:spcPts val="0"/>
                        </a:spcBef>
                        <a:spcAft>
                          <a:spcPts val="0"/>
                        </a:spcAft>
                      </a:pPr>
                      <a:r>
                        <a:rPr lang="en-US" sz="1300" dirty="0">
                          <a:effectLst/>
                          <a:latin typeface="Calibri"/>
                          <a:ea typeface="Times New Roman"/>
                          <a:cs typeface="Arial"/>
                        </a:rPr>
                        <a:t>MP</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6 800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12 272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5 472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1185">
                <a:tc>
                  <a:txBody>
                    <a:bodyPr/>
                    <a:lstStyle/>
                    <a:p>
                      <a:pPr marL="0" marR="0">
                        <a:spcBef>
                          <a:spcPts val="0"/>
                        </a:spcBef>
                        <a:spcAft>
                          <a:spcPts val="0"/>
                        </a:spcAft>
                      </a:pPr>
                      <a:r>
                        <a:rPr lang="en-US" sz="1300" dirty="0">
                          <a:effectLst/>
                          <a:latin typeface="Calibri"/>
                          <a:ea typeface="Times New Roman"/>
                          <a:cs typeface="Arial"/>
                        </a:rPr>
                        <a:t>NC</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4 250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9 382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5 132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1185">
                <a:tc>
                  <a:txBody>
                    <a:bodyPr/>
                    <a:lstStyle/>
                    <a:p>
                      <a:pPr marL="0" marR="0">
                        <a:spcBef>
                          <a:spcPts val="0"/>
                        </a:spcBef>
                        <a:spcAft>
                          <a:spcPts val="0"/>
                        </a:spcAft>
                      </a:pPr>
                      <a:r>
                        <a:rPr lang="en-US" sz="1300" dirty="0">
                          <a:effectLst/>
                          <a:latin typeface="Calibri"/>
                          <a:ea typeface="Times New Roman"/>
                          <a:cs typeface="Arial"/>
                        </a:rPr>
                        <a:t>NW</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5 100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6 192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1 092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21185">
                <a:tc>
                  <a:txBody>
                    <a:bodyPr/>
                    <a:lstStyle/>
                    <a:p>
                      <a:pPr marL="0" marR="0">
                        <a:spcBef>
                          <a:spcPts val="0"/>
                        </a:spcBef>
                        <a:spcAft>
                          <a:spcPts val="0"/>
                        </a:spcAft>
                      </a:pPr>
                      <a:r>
                        <a:rPr lang="en-US" sz="1300" dirty="0">
                          <a:effectLst/>
                          <a:latin typeface="Calibri"/>
                          <a:ea typeface="Times New Roman"/>
                          <a:cs typeface="Arial"/>
                        </a:rPr>
                        <a:t>WC</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11 900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15 684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3 784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2118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Times New Roman" pitchFamily="18" charset="0"/>
                        </a:rPr>
                        <a:t>*Online</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4357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4 357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1"/>
                  </a:ext>
                </a:extLst>
              </a:tr>
              <a:tr h="221185">
                <a:tc>
                  <a:txBody>
                    <a:bodyPr/>
                    <a:lstStyle/>
                    <a:p>
                      <a:pPr marL="0" marR="0">
                        <a:spcBef>
                          <a:spcPts val="0"/>
                        </a:spcBef>
                        <a:spcAft>
                          <a:spcPts val="0"/>
                        </a:spcAft>
                      </a:pPr>
                      <a:r>
                        <a:rPr lang="en-US" sz="1300" b="1" dirty="0">
                          <a:effectLst/>
                          <a:latin typeface="Calibri"/>
                          <a:ea typeface="Times New Roman"/>
                          <a:cs typeface="Arial"/>
                        </a:rPr>
                        <a:t>TOTAL</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85 000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142 804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57 804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2"/>
                  </a:ext>
                </a:extLst>
              </a:tr>
              <a:tr h="192335">
                <a:tc gridSpan="4">
                  <a:txBody>
                    <a:bodyPr/>
                    <a:lstStyle/>
                    <a:p>
                      <a:pPr>
                        <a:spcAft>
                          <a:spcPts val="0"/>
                        </a:spcAft>
                      </a:pPr>
                      <a:r>
                        <a:rPr lang="en-US" sz="1400" dirty="0">
                          <a:effectLst/>
                          <a:latin typeface="+mn-lt"/>
                          <a:ea typeface="Times New Roman"/>
                          <a:cs typeface="Arial"/>
                        </a:rPr>
                        <a:t>*Online Refers to registered opportunities through kiosks stations, PES Bus and internet.</a:t>
                      </a:r>
                      <a:endParaRPr lang="en-ZA" sz="24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solidFill>
                          <a:schemeClr val="tx1"/>
                        </a:solidFill>
                        <a:effectLst/>
                        <a:latin typeface="+mn-lt"/>
                        <a:ea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solidFill>
                          <a:schemeClr val="tx1"/>
                        </a:solidFill>
                        <a:effectLst/>
                        <a:latin typeface="+mn-lt"/>
                        <a:ea typeface="Times New Roman"/>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bl>
          </a:graphicData>
        </a:graphic>
      </p:graphicFrame>
      <p:sp>
        <p:nvSpPr>
          <p:cNvPr id="3" name="Rectangle 2"/>
          <p:cNvSpPr/>
          <p:nvPr/>
        </p:nvSpPr>
        <p:spPr>
          <a:xfrm>
            <a:off x="250825" y="6237288"/>
            <a:ext cx="8208963" cy="246062"/>
          </a:xfrm>
          <a:prstGeom prst="rect">
            <a:avLst/>
          </a:prstGeom>
        </p:spPr>
        <p:txBody>
          <a:bodyPr>
            <a:spAutoFit/>
          </a:bodyPr>
          <a:lstStyle/>
          <a:p>
            <a:pPr defTabSz="914400" fontAlgn="auto">
              <a:spcBef>
                <a:spcPts val="0"/>
              </a:spcBef>
              <a:spcAft>
                <a:spcPts val="0"/>
              </a:spcAft>
              <a:defRPr/>
            </a:pPr>
            <a:r>
              <a:rPr lang="en-ZA" sz="1000" i="1" dirty="0">
                <a:solidFill>
                  <a:prstClr val="black"/>
                </a:solidFill>
                <a:latin typeface="Calibri"/>
                <a:ea typeface="+mn-ea"/>
              </a:rPr>
              <a:t>“</a:t>
            </a:r>
            <a:endParaRPr lang="en-ZA" sz="1000" dirty="0">
              <a:solidFill>
                <a:prstClr val="black"/>
              </a:solidFill>
              <a:latin typeface="Calibri"/>
              <a:ea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a:xfrm>
            <a:off x="574675" y="-400050"/>
            <a:ext cx="8229600" cy="1692275"/>
          </a:xfrm>
        </p:spPr>
        <p:txBody>
          <a:bodyPr>
            <a:spAutoFit/>
          </a:bodyPr>
          <a:lstStyle/>
          <a:p>
            <a:pPr eaLnBrk="1" hangingPunct="1"/>
            <a:r>
              <a:rPr lang="en-ZA" altLang="en-US" sz="2000" b="1" dirty="0">
                <a:solidFill>
                  <a:srgbClr val="000000"/>
                </a:solidFill>
                <a:ea typeface="ＭＳ Ｐゴシック" pitchFamily="34" charset="-128"/>
                <a:cs typeface="Times New Roman" pitchFamily="18" charset="0"/>
              </a:rPr>
              <a:t/>
            </a:r>
            <a:br>
              <a:rPr lang="en-ZA" altLang="en-US" sz="2000" b="1" dirty="0">
                <a:solidFill>
                  <a:srgbClr val="000000"/>
                </a:solidFill>
                <a:ea typeface="ＭＳ Ｐゴシック" pitchFamily="34" charset="-128"/>
                <a:cs typeface="Times New Roman" pitchFamily="18" charset="0"/>
              </a:rPr>
            </a:br>
            <a:r>
              <a:rPr lang="en-ZA" altLang="en-US" sz="2000" b="1" dirty="0">
                <a:solidFill>
                  <a:srgbClr val="000000"/>
                </a:solidFill>
                <a:ea typeface="ＭＳ Ｐゴシック" pitchFamily="34" charset="-128"/>
                <a:cs typeface="Times New Roman" pitchFamily="18" charset="0"/>
              </a:rPr>
              <a:t/>
            </a:r>
            <a:br>
              <a:rPr lang="en-ZA" altLang="en-US" sz="2000" b="1" dirty="0">
                <a:solidFill>
                  <a:srgbClr val="000000"/>
                </a:solidFill>
                <a:ea typeface="ＭＳ Ｐゴシック" pitchFamily="34" charset="-128"/>
                <a:cs typeface="Times New Roman" pitchFamily="18" charset="0"/>
              </a:rPr>
            </a:br>
            <a:r>
              <a:rPr lang="en-ZA" altLang="en-US" sz="2000" b="1" dirty="0">
                <a:solidFill>
                  <a:srgbClr val="000000"/>
                </a:solidFill>
                <a:ea typeface="ＭＳ Ｐゴシック" pitchFamily="34" charset="-128"/>
                <a:cs typeface="Times New Roman" pitchFamily="18" charset="0"/>
              </a:rPr>
              <a:t>PES</a:t>
            </a:r>
            <a:br>
              <a:rPr lang="en-ZA" altLang="en-US" sz="2000" b="1" dirty="0">
                <a:solidFill>
                  <a:srgbClr val="000000"/>
                </a:solidFill>
                <a:ea typeface="ＭＳ Ｐゴシック" pitchFamily="34" charset="-128"/>
                <a:cs typeface="Times New Roman" pitchFamily="18" charset="0"/>
              </a:rPr>
            </a:br>
            <a:r>
              <a:rPr lang="en-ZA" altLang="en-US" sz="2000" b="1" dirty="0">
                <a:solidFill>
                  <a:srgbClr val="000000"/>
                </a:solidFill>
                <a:ea typeface="ＭＳ Ｐゴシック" pitchFamily="34" charset="-128"/>
                <a:cs typeface="Times New Roman" pitchFamily="18" charset="0"/>
              </a:rPr>
              <a:t/>
            </a:r>
            <a:br>
              <a:rPr lang="en-ZA" altLang="en-US" sz="2000" b="1" dirty="0">
                <a:solidFill>
                  <a:srgbClr val="000000"/>
                </a:solidFill>
                <a:ea typeface="ＭＳ Ｐゴシック" pitchFamily="34" charset="-128"/>
                <a:cs typeface="Times New Roman" pitchFamily="18" charset="0"/>
              </a:rPr>
            </a:br>
            <a:endParaRPr lang="en-ZA" altLang="en-US" sz="2400" b="1" dirty="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3394154008"/>
              </p:ext>
            </p:extLst>
          </p:nvPr>
        </p:nvGraphicFramePr>
        <p:xfrm>
          <a:off x="123267" y="816513"/>
          <a:ext cx="8786813" cy="2637030"/>
        </p:xfrm>
        <a:graphic>
          <a:graphicData uri="http://schemas.openxmlformats.org/drawingml/2006/table">
            <a:tbl>
              <a:tblPr firstRow="1" firstCol="1" bandRow="1">
                <a:tableStyleId>{5C22544A-7EE6-4342-B048-85BDC9FD1C3A}</a:tableStyleId>
              </a:tblPr>
              <a:tblGrid>
                <a:gridCol w="1670050">
                  <a:extLst>
                    <a:ext uri="{9D8B030D-6E8A-4147-A177-3AD203B41FA5}">
                      <a16:colId xmlns:a16="http://schemas.microsoft.com/office/drawing/2014/main" xmlns="" val="20000"/>
                    </a:ext>
                  </a:extLst>
                </a:gridCol>
                <a:gridCol w="1175972">
                  <a:extLst>
                    <a:ext uri="{9D8B030D-6E8A-4147-A177-3AD203B41FA5}">
                      <a16:colId xmlns:a16="http://schemas.microsoft.com/office/drawing/2014/main" xmlns="" val="20001"/>
                    </a:ext>
                  </a:extLst>
                </a:gridCol>
                <a:gridCol w="2198599">
                  <a:extLst>
                    <a:ext uri="{9D8B030D-6E8A-4147-A177-3AD203B41FA5}">
                      <a16:colId xmlns:a16="http://schemas.microsoft.com/office/drawing/2014/main" xmlns="" val="20002"/>
                    </a:ext>
                  </a:extLst>
                </a:gridCol>
                <a:gridCol w="2318658">
                  <a:extLst>
                    <a:ext uri="{9D8B030D-6E8A-4147-A177-3AD203B41FA5}">
                      <a16:colId xmlns:a16="http://schemas.microsoft.com/office/drawing/2014/main" xmlns="" val="20003"/>
                    </a:ext>
                  </a:extLst>
                </a:gridCol>
                <a:gridCol w="1423534">
                  <a:extLst>
                    <a:ext uri="{9D8B030D-6E8A-4147-A177-3AD203B41FA5}">
                      <a16:colId xmlns:a16="http://schemas.microsoft.com/office/drawing/2014/main" xmlns="" val="20004"/>
                    </a:ext>
                  </a:extLst>
                </a:gridCol>
              </a:tblGrid>
              <a:tr h="420828">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a:t>
                      </a:r>
                      <a:endParaRPr lang="en-ZA" sz="1200" dirty="0">
                        <a:solidFill>
                          <a:schemeClr val="bg1"/>
                        </a:solidFill>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631242">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2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200" b="1" kern="1200" dirty="0">
                          <a:solidFill>
                            <a:schemeClr val="bg1"/>
                          </a:solidFill>
                          <a:effectLst>
                            <a:outerShdw blurRad="38100" dist="38100" dir="2700000" algn="tl">
                              <a:srgbClr val="000000">
                                <a:alpha val="43137"/>
                              </a:srgbClr>
                            </a:outerShdw>
                          </a:effectLst>
                          <a:latin typeface="+mn-lt"/>
                        </a:rPr>
                        <a:t>ANNUAL</a:t>
                      </a:r>
                      <a:r>
                        <a:rPr lang="en-US" sz="1200" b="1" kern="1200" baseline="0" dirty="0">
                          <a:solidFill>
                            <a:schemeClr val="bg1"/>
                          </a:solidFill>
                          <a:effectLst>
                            <a:outerShdw blurRad="38100" dist="38100" dir="2700000" algn="tl">
                              <a:srgbClr val="000000">
                                <a:alpha val="43137"/>
                              </a:srgbClr>
                            </a:outerShdw>
                          </a:effectLst>
                          <a:latin typeface="+mn-lt"/>
                        </a:rPr>
                        <a:t> </a:t>
                      </a:r>
                      <a:r>
                        <a:rPr lang="en-US" sz="1200" b="1" kern="1200" dirty="0">
                          <a:solidFill>
                            <a:schemeClr val="bg1"/>
                          </a:solidFill>
                          <a:effectLst>
                            <a:outerShdw blurRad="38100" dist="38100" dir="2700000" algn="tl">
                              <a:srgbClr val="000000">
                                <a:alpha val="43137"/>
                              </a:srgbClr>
                            </a:outerShdw>
                          </a:effectLst>
                          <a:latin typeface="+mn-lt"/>
                        </a:rPr>
                        <a:t>TARGET</a:t>
                      </a:r>
                      <a:endParaRPr lang="en-ZA" sz="12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200" b="1" dirty="0">
                          <a:solidFill>
                            <a:schemeClr val="bg1"/>
                          </a:solidFill>
                          <a:effectLst>
                            <a:outerShdw blurRad="38100" dist="38100" dir="2700000" algn="tl">
                              <a:srgbClr val="000000">
                                <a:alpha val="43137"/>
                              </a:srgbClr>
                            </a:outerShdw>
                          </a:effectLst>
                          <a:latin typeface="+mn-lt"/>
                          <a:ea typeface="+mn-ea"/>
                          <a:cs typeface="+mn-cs"/>
                        </a:rPr>
                        <a:t>ACTUAL</a:t>
                      </a:r>
                      <a:r>
                        <a:rPr lang="en-US" sz="1200" b="1" baseline="0" dirty="0">
                          <a:solidFill>
                            <a:schemeClr val="bg1"/>
                          </a:solidFill>
                          <a:effectLst>
                            <a:outerShdw blurRad="38100" dist="38100" dir="2700000" algn="tl">
                              <a:srgbClr val="000000">
                                <a:alpha val="43137"/>
                              </a:srgbClr>
                            </a:outerShdw>
                          </a:effectLst>
                          <a:latin typeface="+mn-lt"/>
                          <a:ea typeface="+mn-ea"/>
                          <a:cs typeface="+mn-cs"/>
                        </a:rPr>
                        <a:t> PERFORMANCE</a:t>
                      </a:r>
                      <a:endParaRPr lang="en-ZA" sz="12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200" b="1" dirty="0">
                          <a:solidFill>
                            <a:schemeClr val="bg1"/>
                          </a:solidFill>
                          <a:effectLst>
                            <a:outerShdw blurRad="38100" dist="38100" dir="2700000" algn="tl">
                              <a:srgbClr val="000000">
                                <a:alpha val="43137"/>
                              </a:srgbClr>
                            </a:outerShdw>
                          </a:effectLst>
                          <a:latin typeface="+mn-lt"/>
                          <a:ea typeface="Calibri"/>
                          <a:cs typeface="Times New Roman"/>
                        </a:rPr>
                        <a:t>REASON FOR VARIANCE</a:t>
                      </a: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200" b="1" dirty="0">
                          <a:solidFill>
                            <a:schemeClr val="bg1"/>
                          </a:solidFill>
                          <a:effectLst>
                            <a:outerShdw blurRad="38100" dist="38100" dir="2700000" algn="tl">
                              <a:srgbClr val="000000">
                                <a:alpha val="43137"/>
                              </a:srgbClr>
                            </a:outerShdw>
                          </a:effectLst>
                          <a:latin typeface="+mn-lt"/>
                          <a:ea typeface="Calibri"/>
                          <a:cs typeface="Times New Roman"/>
                        </a:rPr>
                        <a:t>REMEDIAL ACTION</a:t>
                      </a:r>
                    </a:p>
                    <a:p>
                      <a:pPr algn="ctr">
                        <a:lnSpc>
                          <a:spcPct val="115000"/>
                        </a:lnSpc>
                        <a:spcAft>
                          <a:spcPts val="0"/>
                        </a:spcAft>
                      </a:pPr>
                      <a:r>
                        <a:rPr lang="en-ZA" sz="1200" b="1" dirty="0">
                          <a:solidFill>
                            <a:schemeClr val="bg1"/>
                          </a:solidFill>
                          <a:effectLst>
                            <a:outerShdw blurRad="38100" dist="38100" dir="2700000" algn="tl">
                              <a:srgbClr val="000000">
                                <a:alpha val="43137"/>
                              </a:srgbClr>
                            </a:outerShdw>
                          </a:effectLst>
                          <a:latin typeface="+mn-lt"/>
                          <a:ea typeface="Calibri"/>
                          <a:cs typeface="Times New Roman"/>
                        </a:rPr>
                        <a:t> </a:t>
                      </a: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279967">
                <a:tc>
                  <a:txBody>
                    <a:bodyPr/>
                    <a:lstStyle/>
                    <a:p>
                      <a:pPr>
                        <a:spcAft>
                          <a:spcPts val="0"/>
                        </a:spcAft>
                      </a:pPr>
                      <a:r>
                        <a:rPr lang="en-US" sz="1300" b="0" dirty="0">
                          <a:solidFill>
                            <a:schemeClr val="tx1"/>
                          </a:solidFill>
                          <a:effectLst/>
                          <a:latin typeface="+mn-lt"/>
                          <a:ea typeface="Times New Roman"/>
                          <a:cs typeface="MyriadPro-LightSemiCn"/>
                        </a:rPr>
                        <a:t>3.1 </a:t>
                      </a:r>
                      <a:r>
                        <a:rPr lang="en-US" sz="1300" b="0" dirty="0">
                          <a:solidFill>
                            <a:schemeClr val="tx1"/>
                          </a:solidFill>
                          <a:effectLst/>
                          <a:latin typeface="+mn-lt"/>
                          <a:ea typeface="Times New Roman"/>
                          <a:cs typeface="Calibri"/>
                        </a:rPr>
                        <a:t>Number of registered work-seekers provided with employment</a:t>
                      </a:r>
                      <a:endParaRPr lang="en-ZA" sz="1300" b="0" dirty="0">
                        <a:solidFill>
                          <a:schemeClr val="tx1"/>
                        </a:solidFill>
                        <a:effectLst/>
                        <a:latin typeface="Times New Roman"/>
                        <a:ea typeface="Times New Roman"/>
                      </a:endParaRPr>
                    </a:p>
                    <a:p>
                      <a:r>
                        <a:rPr lang="en-US" sz="1300" b="0" dirty="0">
                          <a:solidFill>
                            <a:schemeClr val="tx1"/>
                          </a:solidFill>
                          <a:effectLst/>
                          <a:latin typeface="+mn-lt"/>
                          <a:ea typeface="Times New Roman"/>
                          <a:cs typeface="Calibri"/>
                        </a:rPr>
                        <a:t>counselling per year</a:t>
                      </a:r>
                      <a:r>
                        <a:rPr lang="en-US" sz="1300" b="0" dirty="0">
                          <a:solidFill>
                            <a:schemeClr val="tx1"/>
                          </a:solidFill>
                          <a:effectLst/>
                          <a:latin typeface="+mn-lt"/>
                          <a:ea typeface="Times New Roman"/>
                        </a:rPr>
                        <a:t> </a:t>
                      </a:r>
                    </a:p>
                    <a:p>
                      <a:pPr marL="0" marR="0">
                        <a:spcBef>
                          <a:spcPts val="0"/>
                        </a:spcBef>
                        <a:spcAft>
                          <a:spcPts val="0"/>
                        </a:spcAft>
                      </a:pPr>
                      <a:endParaRPr lang="en-US" sz="1300" b="0" dirty="0">
                        <a:solidFill>
                          <a:schemeClr val="tx1"/>
                        </a:solidFill>
                        <a:effectLst/>
                        <a:latin typeface="+mn-lt"/>
                        <a:ea typeface="Times New Roman"/>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spcAft>
                          <a:spcPts val="0"/>
                        </a:spcAft>
                      </a:pPr>
                      <a:r>
                        <a:rPr lang="en-US" sz="1200" b="1" dirty="0">
                          <a:solidFill>
                            <a:schemeClr val="tx1"/>
                          </a:solidFill>
                          <a:effectLst/>
                          <a:latin typeface="+mn-lt"/>
                          <a:ea typeface="Times New Roman"/>
                        </a:rPr>
                        <a:t>200 000</a:t>
                      </a: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r>
                        <a:rPr lang="en-US" sz="1300" b="1" kern="1200" dirty="0">
                          <a:solidFill>
                            <a:srgbClr val="00682F"/>
                          </a:solidFill>
                          <a:effectLst/>
                          <a:latin typeface="+mn-lt"/>
                          <a:ea typeface="+mn-ea"/>
                          <a:cs typeface="+mn-cs"/>
                        </a:rPr>
                        <a:t>ACHIEVED</a:t>
                      </a:r>
                    </a:p>
                    <a:p>
                      <a:pPr algn="l">
                        <a:spcAft>
                          <a:spcPts val="0"/>
                        </a:spcAft>
                      </a:pPr>
                      <a:r>
                        <a:rPr lang="en-ZA" sz="1200" b="1" dirty="0">
                          <a:solidFill>
                            <a:schemeClr val="tx1"/>
                          </a:solidFill>
                          <a:effectLst/>
                          <a:latin typeface="+mn-lt"/>
                          <a:ea typeface="Times New Roman"/>
                        </a:rPr>
                        <a:t>240 675 </a:t>
                      </a:r>
                      <a:r>
                        <a:rPr lang="en-ZA" sz="1200" b="0" dirty="0">
                          <a:solidFill>
                            <a:schemeClr val="tx1"/>
                          </a:solidFill>
                          <a:effectLst/>
                          <a:latin typeface="+mn-lt"/>
                          <a:ea typeface="Times New Roman"/>
                        </a:rPr>
                        <a:t>registered work-seekers were provided with employment counselling with the variance of </a:t>
                      </a:r>
                      <a:r>
                        <a:rPr lang="en-ZA" sz="1200" b="1" dirty="0">
                          <a:solidFill>
                            <a:schemeClr val="tx1"/>
                          </a:solidFill>
                          <a:effectLst/>
                          <a:latin typeface="+mn-lt"/>
                          <a:ea typeface="Times New Roman"/>
                        </a:rPr>
                        <a:t>40 675.</a:t>
                      </a:r>
                      <a:endParaRPr lang="en-US" sz="1200" b="1" dirty="0">
                        <a:solidFill>
                          <a:schemeClr val="tx1"/>
                        </a:solidFill>
                        <a:effectLst/>
                        <a:latin typeface="+mn-lt"/>
                        <a:ea typeface="Times New Roman"/>
                        <a:cs typeface="+mn-cs"/>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300" dirty="0">
                          <a:effectLst/>
                          <a:latin typeface="+mn-lt"/>
                          <a:ea typeface="Times New Roman"/>
                          <a:cs typeface="Times New Roman"/>
                        </a:rPr>
                        <a:t>1. Advocacy campaigns and career exhibition led to increased demand for the service.</a:t>
                      </a:r>
                    </a:p>
                    <a:p>
                      <a:pPr>
                        <a:spcAft>
                          <a:spcPts val="0"/>
                        </a:spcAft>
                      </a:pPr>
                      <a:r>
                        <a:rPr lang="en-ZA" sz="1300" dirty="0">
                          <a:effectLst/>
                          <a:latin typeface="+mn-lt"/>
                          <a:ea typeface="Times New Roman"/>
                          <a:cs typeface="Times New Roman"/>
                        </a:rPr>
                        <a:t>2. Involvement and support of Principal Psychologists to career counsellors resulted in higher performance.</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200" dirty="0">
                          <a:latin typeface="+mn-lt"/>
                        </a:rPr>
                        <a:t>Targets</a:t>
                      </a:r>
                      <a:r>
                        <a:rPr lang="en-ZA" sz="1200" baseline="0" dirty="0">
                          <a:latin typeface="+mn-lt"/>
                        </a:rPr>
                        <a:t> revised </a:t>
                      </a:r>
                      <a:endParaRPr lang="en-ZA" sz="13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xmlns=""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4216010830"/>
              </p:ext>
            </p:extLst>
          </p:nvPr>
        </p:nvGraphicFramePr>
        <p:xfrm>
          <a:off x="123268" y="3106437"/>
          <a:ext cx="8898495" cy="3680460"/>
        </p:xfrm>
        <a:graphic>
          <a:graphicData uri="http://schemas.openxmlformats.org/drawingml/2006/table">
            <a:tbl>
              <a:tblPr/>
              <a:tblGrid>
                <a:gridCol w="1452235">
                  <a:extLst>
                    <a:ext uri="{9D8B030D-6E8A-4147-A177-3AD203B41FA5}">
                      <a16:colId xmlns:a16="http://schemas.microsoft.com/office/drawing/2014/main" xmlns="" val="20000"/>
                    </a:ext>
                  </a:extLst>
                </a:gridCol>
                <a:gridCol w="3216392">
                  <a:extLst>
                    <a:ext uri="{9D8B030D-6E8A-4147-A177-3AD203B41FA5}">
                      <a16:colId xmlns:a16="http://schemas.microsoft.com/office/drawing/2014/main" xmlns="" val="20001"/>
                    </a:ext>
                  </a:extLst>
                </a:gridCol>
                <a:gridCol w="2732314">
                  <a:extLst>
                    <a:ext uri="{9D8B030D-6E8A-4147-A177-3AD203B41FA5}">
                      <a16:colId xmlns:a16="http://schemas.microsoft.com/office/drawing/2014/main" xmlns="" val="20002"/>
                    </a:ext>
                  </a:extLst>
                </a:gridCol>
                <a:gridCol w="1497554">
                  <a:extLst>
                    <a:ext uri="{9D8B030D-6E8A-4147-A177-3AD203B41FA5}">
                      <a16:colId xmlns:a16="http://schemas.microsoft.com/office/drawing/2014/main" xmlns="" val="20003"/>
                    </a:ext>
                  </a:extLst>
                </a:gridCol>
              </a:tblGrid>
              <a:tr h="175467">
                <a:tc rowSpan="2">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Provinces</a:t>
                      </a: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Target to be provided with counseling</a:t>
                      </a:r>
                      <a:endParaRPr kumimoji="0" lang="en-ZA" altLang="en-US" sz="1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Actual provided with counseling</a:t>
                      </a:r>
                      <a:endParaRPr kumimoji="0" lang="en-ZA" altLang="en-US" sz="1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Variances</a:t>
                      </a: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50401">
                <a:tc vMerge="1">
                  <a:txBody>
                    <a:bodyPr/>
                    <a:lstStyle/>
                    <a:p>
                      <a:endParaRPr lang="en-ZA"/>
                    </a:p>
                  </a:txBody>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lgn="ctr">
                        <a:spcAft>
                          <a:spcPts val="0"/>
                        </a:spcAft>
                      </a:pPr>
                      <a:r>
                        <a:rPr lang="en-US" sz="1200" b="1">
                          <a:effectLst/>
                          <a:latin typeface="Calibri"/>
                          <a:ea typeface="Times New Roman"/>
                          <a:cs typeface="Arial"/>
                        </a:rPr>
                        <a:t>ANNUAL</a:t>
                      </a:r>
                      <a:endParaRPr lang="en-ZA" sz="1200" b="1" dirty="0">
                        <a:effectLst/>
                        <a:latin typeface="Times New Roman"/>
                        <a:ea typeface="Times New Roman"/>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lgn="ctr">
                        <a:spcAft>
                          <a:spcPts val="0"/>
                        </a:spcAft>
                      </a:pPr>
                      <a:r>
                        <a:rPr lang="en-US" sz="1200" b="1" dirty="0">
                          <a:effectLst/>
                          <a:latin typeface="Calibri"/>
                          <a:ea typeface="Times New Roman"/>
                          <a:cs typeface="Arial"/>
                        </a:rPr>
                        <a:t>ANNUAL</a:t>
                      </a:r>
                      <a:endParaRPr lang="en-ZA" sz="1200" b="1" dirty="0">
                        <a:effectLst/>
                        <a:latin typeface="Times New Roman"/>
                        <a:ea typeface="Times New Roman"/>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lgn="ctr">
                        <a:spcAft>
                          <a:spcPts val="0"/>
                        </a:spcAft>
                      </a:pPr>
                      <a:r>
                        <a:rPr lang="en-US" sz="1200" b="1" dirty="0">
                          <a:effectLst/>
                          <a:latin typeface="Calibri"/>
                          <a:ea typeface="Times New Roman"/>
                          <a:cs typeface="Arial"/>
                        </a:rPr>
                        <a:t>ANNUAL</a:t>
                      </a:r>
                      <a:endParaRPr lang="en-ZA" sz="1200" b="1" dirty="0">
                        <a:effectLst/>
                        <a:latin typeface="Times New Roman"/>
                        <a:ea typeface="Times New Roman"/>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2017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EC</a:t>
                      </a: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27 080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34 438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7 358</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017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FS</a:t>
                      </a: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16 670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20 403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3 733</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017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GP</a:t>
                      </a: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    39 580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48 983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9 403</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017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KZN</a:t>
                      </a: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    22 920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31 745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8 825</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2017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LP</a:t>
                      </a: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    20 830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21 845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1 015</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2017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MP</a:t>
                      </a: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    22 920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21 592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-1 328</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2017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NC</a:t>
                      </a: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    14 580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13 885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-695</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017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NW</a:t>
                      </a: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    18 750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22 070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3 320</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2017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WC</a:t>
                      </a:r>
                      <a:endParaRPr kumimoji="0" lang="en-ZA"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    16 670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18 517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1 847</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2017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*Online</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7197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7197</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205179">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rPr>
                        <a:t>TOTAL</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  200 000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240 675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40 675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12"/>
                  </a:ext>
                </a:extLst>
              </a:tr>
              <a:tr h="481282">
                <a:tc gridSpan="4">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spcAft>
                          <a:spcPts val="0"/>
                        </a:spcAft>
                      </a:pPr>
                      <a:r>
                        <a:rPr lang="en-ZA" sz="1200" dirty="0">
                          <a:effectLst/>
                          <a:latin typeface="Calibri"/>
                          <a:ea typeface="Times New Roman"/>
                          <a:cs typeface="Arial"/>
                        </a:rPr>
                        <a:t>* Online refers to registered work-seekers who received counselling services and modified their profiles through kiosks stations Bus and Internet. </a:t>
                      </a:r>
                      <a:r>
                        <a:rPr lang="en-US" sz="1200" dirty="0">
                          <a:effectLst/>
                          <a:latin typeface="Calibri"/>
                          <a:ea typeface="Times New Roman"/>
                          <a:cs typeface="Arial"/>
                        </a:rPr>
                        <a:t> </a:t>
                      </a:r>
                      <a:endParaRPr lang="en-ZA" sz="1200" dirty="0">
                        <a:effectLst/>
                        <a:latin typeface="Times New Roman"/>
                        <a:ea typeface="Times New Roman"/>
                      </a:endParaRPr>
                    </a:p>
                    <a:p>
                      <a:endParaRPr kumimoji="0" lang="en-ZA" altLang="en-US" sz="1200" b="1"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3"/>
                  </a:ext>
                </a:extLst>
              </a:tr>
            </a:tbl>
          </a:graphicData>
        </a:graphic>
      </p:graphicFrame>
      <p:sp>
        <p:nvSpPr>
          <p:cNvPr id="3" name="Rectangle 2"/>
          <p:cNvSpPr/>
          <p:nvPr/>
        </p:nvSpPr>
        <p:spPr>
          <a:xfrm>
            <a:off x="1203325" y="1992313"/>
            <a:ext cx="8208963" cy="246062"/>
          </a:xfrm>
          <a:prstGeom prst="rect">
            <a:avLst/>
          </a:prstGeom>
        </p:spPr>
        <p:txBody>
          <a:bodyPr>
            <a:spAutoFit/>
          </a:bodyPr>
          <a:lstStyle/>
          <a:p>
            <a:pPr defTabSz="914400" fontAlgn="auto">
              <a:spcBef>
                <a:spcPts val="0"/>
              </a:spcBef>
              <a:spcAft>
                <a:spcPts val="0"/>
              </a:spcAft>
              <a:defRPr/>
            </a:pPr>
            <a:r>
              <a:rPr lang="en-ZA" sz="1000" i="1" dirty="0">
                <a:solidFill>
                  <a:prstClr val="black"/>
                </a:solidFill>
                <a:latin typeface="Calibri"/>
                <a:ea typeface="+mn-ea"/>
              </a:rPr>
              <a:t>“</a:t>
            </a:r>
            <a:endParaRPr lang="en-ZA" sz="1000" dirty="0">
              <a:solidFill>
                <a:prstClr val="black"/>
              </a:solidFill>
              <a:latin typeface="Calibri"/>
              <a:ea typeface="+mn-ea"/>
            </a:endParaRPr>
          </a:p>
        </p:txBody>
      </p:sp>
      <p:sp>
        <p:nvSpPr>
          <p:cNvPr id="7" name="Slide Number Placeholder 3"/>
          <p:cNvSpPr>
            <a:spLocks noGrp="1"/>
          </p:cNvSpPr>
          <p:nvPr>
            <p:ph type="sldNum" sz="quarter" idx="12"/>
          </p:nvPr>
        </p:nvSpPr>
        <p:spPr bwMode="auto">
          <a:xfrm>
            <a:off x="6888163" y="635771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08D21B1-941A-49A0-A630-5E6812C86371}" type="slidenum">
              <a:rPr lang="en-US" altLang="en-US" sz="1200" smtClean="0">
                <a:solidFill>
                  <a:schemeClr val="bg1"/>
                </a:solidFill>
              </a:rPr>
              <a:pPr/>
              <a:t>43</a:t>
            </a:fld>
            <a:endParaRPr lang="en-US" altLang="en-US" sz="1200"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4023796548"/>
              </p:ext>
            </p:extLst>
          </p:nvPr>
        </p:nvGraphicFramePr>
        <p:xfrm>
          <a:off x="250825" y="919163"/>
          <a:ext cx="8642350" cy="2943225"/>
        </p:xfrm>
        <a:graphic>
          <a:graphicData uri="http://schemas.openxmlformats.org/drawingml/2006/table">
            <a:tbl>
              <a:tblPr firstRow="1" bandRow="1">
                <a:tableStyleId>{5C22544A-7EE6-4342-B048-85BDC9FD1C3A}</a:tableStyleId>
              </a:tblPr>
              <a:tblGrid>
                <a:gridCol w="1882775">
                  <a:extLst>
                    <a:ext uri="{9D8B030D-6E8A-4147-A177-3AD203B41FA5}">
                      <a16:colId xmlns:a16="http://schemas.microsoft.com/office/drawing/2014/main" xmlns="" val="20000"/>
                    </a:ext>
                  </a:extLst>
                </a:gridCol>
                <a:gridCol w="1012371">
                  <a:extLst>
                    <a:ext uri="{9D8B030D-6E8A-4147-A177-3AD203B41FA5}">
                      <a16:colId xmlns:a16="http://schemas.microsoft.com/office/drawing/2014/main" xmlns="" val="20001"/>
                    </a:ext>
                  </a:extLst>
                </a:gridCol>
                <a:gridCol w="2307772">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gridCol w="1153432">
                  <a:extLst>
                    <a:ext uri="{9D8B030D-6E8A-4147-A177-3AD203B41FA5}">
                      <a16:colId xmlns:a16="http://schemas.microsoft.com/office/drawing/2014/main" xmlns="" val="20004"/>
                    </a:ext>
                  </a:extLst>
                </a:gridCol>
              </a:tblGrid>
              <a:tr h="490763">
                <a:tc gridSpan="5">
                  <a:txBody>
                    <a:bodyPr/>
                    <a:lstStyle/>
                    <a:p>
                      <a:pPr>
                        <a:lnSpc>
                          <a:spcPct val="115000"/>
                        </a:lnSpc>
                        <a:spcAft>
                          <a:spcPts val="0"/>
                        </a:spcAft>
                      </a:pPr>
                      <a:r>
                        <a:rPr lang="en-ZA" sz="1400" b="1" dirty="0">
                          <a:solidFill>
                            <a:schemeClr val="bg1"/>
                          </a:solidFill>
                          <a:effectLst/>
                          <a:latin typeface="+mn-lt"/>
                          <a:ea typeface="Times New Roman"/>
                          <a:cs typeface="Times New Roman"/>
                        </a:rPr>
                        <a:t>Strategic Goal 1: Contribute to decent employment creation (OUTCOME 4: DECENT EMPLOYMENT THROUGH INCLUSIVE ECONOMIC GROWTH)</a:t>
                      </a:r>
                    </a:p>
                  </a:txBody>
                  <a:tcPr marL="18169" marR="18169" marT="0" marB="0">
                    <a:solidFill>
                      <a:schemeClr val="tx1"/>
                    </a:solidFill>
                  </a:tcPr>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tc>
                <a:tc hMerge="1">
                  <a:txBody>
                    <a:bodyPr/>
                    <a:lstStyle/>
                    <a:p>
                      <a:pPr algn="ctr">
                        <a:lnSpc>
                          <a:spcPct val="115000"/>
                        </a:lnSpc>
                        <a:spcAft>
                          <a:spcPts val="0"/>
                        </a:spcAft>
                      </a:pPr>
                      <a:endParaRPr lang="en-ZA" sz="11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tc>
                <a:extLst>
                  <a:ext uri="{0D108BD9-81ED-4DB2-BD59-A6C34878D82A}">
                    <a16:rowId xmlns:a16="http://schemas.microsoft.com/office/drawing/2014/main" xmlns="" val="10000"/>
                  </a:ext>
                </a:extLst>
              </a:tr>
              <a:tr h="73614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9" marR="18169" marT="0" marB="0">
                    <a:solidFill>
                      <a:schemeClr val="tx1"/>
                    </a:solidFill>
                  </a:tcPr>
                </a:tc>
                <a:tc>
                  <a:txBody>
                    <a:bodyPr/>
                    <a:lstStyle/>
                    <a:p>
                      <a:pPr>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9" marR="18169" marT="0" marB="0">
                    <a:solidFill>
                      <a:schemeClr val="tx1"/>
                    </a:solidFill>
                  </a:tcPr>
                </a:tc>
                <a:tc>
                  <a:txBody>
                    <a:bodyPr/>
                    <a:lstStyle/>
                    <a:p>
                      <a:pPr>
                        <a:lnSpc>
                          <a:spcPct val="115000"/>
                        </a:lnSpc>
                        <a:spcAft>
                          <a:spcPts val="0"/>
                        </a:spcAft>
                      </a:pPr>
                      <a:r>
                        <a:rPr lang="en-US" sz="1400" b="1" dirty="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9" marR="18169" marT="0" marB="0">
                    <a:solidFill>
                      <a:schemeClr val="tx1"/>
                    </a:solidFill>
                  </a:tcPr>
                </a:tc>
                <a:tc>
                  <a:txBody>
                    <a:bodyPr/>
                    <a:lstStyle/>
                    <a:p>
                      <a:pP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REASON FOR VARIANCE</a:t>
                      </a:r>
                    </a:p>
                  </a:txBody>
                  <a:tcPr marL="18169" marR="18169" marT="0" marB="0">
                    <a:solidFill>
                      <a:schemeClr val="tx1"/>
                    </a:solidFill>
                  </a:tcPr>
                </a:tc>
                <a:tc>
                  <a:txBody>
                    <a:bodyPr/>
                    <a:lstStyle/>
                    <a:p>
                      <a:pPr>
                        <a:lnSpc>
                          <a:spcPct val="115000"/>
                        </a:lnSpc>
                        <a:spcAft>
                          <a:spcPts val="0"/>
                        </a:spcAft>
                      </a:pPr>
                      <a:r>
                        <a:rPr lang="en-ZA" sz="1400" b="1" dirty="0">
                          <a:solidFill>
                            <a:schemeClr val="bg1"/>
                          </a:solidFill>
                          <a:effectLst>
                            <a:outerShdw blurRad="38100" dist="38100" dir="2700000" algn="tl">
                              <a:srgbClr val="000000">
                                <a:alpha val="43137"/>
                              </a:srgbClr>
                            </a:outerShdw>
                          </a:effectLst>
                          <a:latin typeface="+mn-lt"/>
                          <a:ea typeface="Calibri"/>
                          <a:cs typeface="Times New Roman"/>
                        </a:rPr>
                        <a:t>REMEDIAL ACTION</a:t>
                      </a:r>
                    </a:p>
                  </a:txBody>
                  <a:tcPr marL="18169" marR="18169" marT="0" marB="0">
                    <a:solidFill>
                      <a:schemeClr val="tx1"/>
                    </a:solidFill>
                  </a:tcPr>
                </a:tc>
                <a:extLst>
                  <a:ext uri="{0D108BD9-81ED-4DB2-BD59-A6C34878D82A}">
                    <a16:rowId xmlns:a16="http://schemas.microsoft.com/office/drawing/2014/main" xmlns="" val="10001"/>
                  </a:ext>
                </a:extLst>
              </a:tr>
              <a:tr h="1716318">
                <a:tc>
                  <a:txBody>
                    <a:bodyPr/>
                    <a:lstStyle/>
                    <a:p>
                      <a:pPr marL="0" indent="0">
                        <a:spcAft>
                          <a:spcPts val="0"/>
                        </a:spcAft>
                        <a:buNone/>
                      </a:pPr>
                      <a:r>
                        <a:rPr lang="en-US" sz="1300" b="0" dirty="0">
                          <a:solidFill>
                            <a:schemeClr val="tx1"/>
                          </a:solidFill>
                          <a:effectLst/>
                          <a:latin typeface="+mn-lt"/>
                          <a:ea typeface="Times New Roman"/>
                          <a:cs typeface="Calibri"/>
                        </a:rPr>
                        <a:t>4.1 Number of registered work and learning opportunities filled by registered work seekers per year.</a:t>
                      </a:r>
                    </a:p>
                  </a:txBody>
                  <a:tcPr marL="68583" marR="68583" marT="0" marB="0">
                    <a:solidFill>
                      <a:srgbClr val="FFBF4B"/>
                    </a:solidFill>
                  </a:tcPr>
                </a:tc>
                <a:tc>
                  <a:txBody>
                    <a:bodyPr/>
                    <a:lstStyle/>
                    <a:p>
                      <a:pPr algn="ctr">
                        <a:spcAft>
                          <a:spcPts val="0"/>
                        </a:spcAft>
                      </a:pPr>
                      <a:r>
                        <a:rPr lang="en-US" sz="1200" b="1" dirty="0">
                          <a:solidFill>
                            <a:schemeClr val="tx1"/>
                          </a:solidFill>
                          <a:effectLst/>
                          <a:latin typeface="+mn-lt"/>
                          <a:ea typeface="Times New Roman"/>
                          <a:cs typeface="Calibri"/>
                        </a:rPr>
                        <a:t>42 500 </a:t>
                      </a:r>
                      <a:endParaRPr lang="en-ZA" sz="1200" b="1" dirty="0">
                        <a:solidFill>
                          <a:schemeClr val="tx1"/>
                        </a:solidFill>
                        <a:effectLst/>
                        <a:latin typeface="Times New Roman"/>
                        <a:ea typeface="Times New Roman"/>
                      </a:endParaRPr>
                    </a:p>
                  </a:txBody>
                  <a:tcPr marL="68583" marR="68583" marT="0" marB="0">
                    <a:solidFill>
                      <a:srgbClr val="FFBF4B"/>
                    </a:solidFill>
                  </a:tcPr>
                </a:tc>
                <a:tc>
                  <a:txBody>
                    <a:bodyPr/>
                    <a:lstStyle/>
                    <a:p>
                      <a:r>
                        <a:rPr lang="en-US" sz="1300" b="1" kern="1200" dirty="0">
                          <a:solidFill>
                            <a:srgbClr val="00682F"/>
                          </a:solidFill>
                          <a:effectLst/>
                          <a:latin typeface="+mn-lt"/>
                          <a:ea typeface="+mn-ea"/>
                          <a:cs typeface="+mn-cs"/>
                        </a:rPr>
                        <a:t>ACHIEVED</a:t>
                      </a:r>
                    </a:p>
                    <a:p>
                      <a:pPr algn="l">
                        <a:spcAft>
                          <a:spcPts val="0"/>
                        </a:spcAft>
                      </a:pPr>
                      <a:r>
                        <a:rPr lang="en-ZA" sz="1300" b="1" dirty="0">
                          <a:solidFill>
                            <a:schemeClr val="tx1"/>
                          </a:solidFill>
                          <a:effectLst/>
                          <a:latin typeface="+mn-lt"/>
                          <a:ea typeface="Times New Roman"/>
                        </a:rPr>
                        <a:t>49 968 </a:t>
                      </a:r>
                      <a:r>
                        <a:rPr lang="en-ZA" sz="1300" b="0" dirty="0">
                          <a:solidFill>
                            <a:schemeClr val="tx1"/>
                          </a:solidFill>
                          <a:effectLst/>
                          <a:latin typeface="+mn-lt"/>
                          <a:ea typeface="Times New Roman"/>
                        </a:rPr>
                        <a:t>of registered work and learning opportunities filled by registered work seekers; with a variance of </a:t>
                      </a:r>
                      <a:r>
                        <a:rPr lang="en-ZA" sz="1300" b="1" dirty="0">
                          <a:solidFill>
                            <a:schemeClr val="tx1"/>
                          </a:solidFill>
                          <a:effectLst/>
                          <a:latin typeface="+mn-lt"/>
                          <a:ea typeface="Times New Roman"/>
                        </a:rPr>
                        <a:t>7 468. </a:t>
                      </a:r>
                      <a:endParaRPr lang="en-US" sz="1300" b="1" dirty="0">
                        <a:solidFill>
                          <a:schemeClr val="tx1"/>
                        </a:solidFill>
                        <a:effectLst/>
                        <a:latin typeface="+mn-lt"/>
                        <a:ea typeface="Times New Roman"/>
                      </a:endParaRPr>
                    </a:p>
                  </a:txBody>
                  <a:tcPr marL="68583" marR="68583" marT="0" marB="0">
                    <a:solidFill>
                      <a:srgbClr val="FFBF4B"/>
                    </a:solidFill>
                  </a:tcPr>
                </a:tc>
                <a:tc>
                  <a:txBody>
                    <a:bodyPr/>
                    <a:lstStyle/>
                    <a:p>
                      <a:pPr>
                        <a:spcAft>
                          <a:spcPts val="0"/>
                        </a:spcAft>
                      </a:pPr>
                      <a:r>
                        <a:rPr lang="en-ZA" sz="1300" dirty="0">
                          <a:effectLst/>
                          <a:latin typeface="+mn-lt"/>
                          <a:ea typeface="Times New Roman"/>
                          <a:cs typeface="Times New Roman"/>
                        </a:rPr>
                        <a:t>1.Advocacy sessions conducted by the branch.</a:t>
                      </a:r>
                    </a:p>
                    <a:p>
                      <a:pPr>
                        <a:spcAft>
                          <a:spcPts val="0"/>
                        </a:spcAft>
                      </a:pPr>
                      <a:r>
                        <a:rPr lang="en-ZA" sz="1300" dirty="0">
                          <a:effectLst/>
                          <a:latin typeface="+mn-lt"/>
                          <a:ea typeface="Times New Roman"/>
                          <a:cs typeface="Times New Roman"/>
                        </a:rPr>
                        <a:t>2.Employers are utilising PES services</a:t>
                      </a:r>
                    </a:p>
                  </a:txBody>
                  <a:tcPr marL="68580" marR="68580" marT="0" marB="0">
                    <a:solidFill>
                      <a:srgbClr val="FFBF4B"/>
                    </a:solidFill>
                  </a:tcPr>
                </a:tc>
                <a:tc>
                  <a:txBody>
                    <a:bodyPr/>
                    <a:lstStyle/>
                    <a:p>
                      <a:pPr>
                        <a:spcAft>
                          <a:spcPts val="0"/>
                        </a:spcAft>
                      </a:pPr>
                      <a:r>
                        <a:rPr lang="en-ZA" sz="1200" dirty="0">
                          <a:latin typeface="+mn-lt"/>
                        </a:rPr>
                        <a:t>Targets</a:t>
                      </a:r>
                      <a:r>
                        <a:rPr lang="en-ZA" sz="1200" baseline="0" dirty="0">
                          <a:latin typeface="+mn-lt"/>
                        </a:rPr>
                        <a:t> revised </a:t>
                      </a:r>
                      <a:endParaRPr lang="en-ZA" sz="1300" dirty="0">
                        <a:effectLst/>
                        <a:latin typeface="Times New Roman"/>
                        <a:ea typeface="Times New Roman"/>
                      </a:endParaRPr>
                    </a:p>
                  </a:txBody>
                  <a:tcPr marL="68580" marR="68580" marT="0" marB="0">
                    <a:solidFill>
                      <a:srgbClr val="FFBF4B"/>
                    </a:solidFill>
                  </a:tcPr>
                </a:tc>
                <a:extLst>
                  <a:ext uri="{0D108BD9-81ED-4DB2-BD59-A6C34878D82A}">
                    <a16:rowId xmlns:a16="http://schemas.microsoft.com/office/drawing/2014/main" xmlns="" val="10002"/>
                  </a:ext>
                </a:extLst>
              </a:tr>
            </a:tbl>
          </a:graphicData>
        </a:graphic>
      </p:graphicFrame>
      <p:sp>
        <p:nvSpPr>
          <p:cNvPr id="57368" name="Slide Number Placeholder 3"/>
          <p:cNvSpPr>
            <a:spLocks noGrp="1"/>
          </p:cNvSpPr>
          <p:nvPr>
            <p:ph type="sldNum" sz="quarter" idx="12"/>
          </p:nvPr>
        </p:nvSpPr>
        <p:spPr bwMode="auto">
          <a:xfrm>
            <a:off x="6759574" y="6583680"/>
            <a:ext cx="2384425" cy="26797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F24892FA-4815-4126-8201-7FB5C50B449D}" type="slidenum">
              <a:rPr lang="en-US" altLang="en-US" sz="1200" smtClean="0">
                <a:solidFill>
                  <a:schemeClr val="bg1"/>
                </a:solidFill>
              </a:rPr>
              <a:pPr/>
              <a:t>44</a:t>
            </a:fld>
            <a:endParaRPr lang="en-US" altLang="en-US" sz="12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909139346"/>
              </p:ext>
            </p:extLst>
          </p:nvPr>
        </p:nvGraphicFramePr>
        <p:xfrm>
          <a:off x="187959" y="3301999"/>
          <a:ext cx="8705215" cy="3540790"/>
        </p:xfrm>
        <a:graphic>
          <a:graphicData uri="http://schemas.openxmlformats.org/drawingml/2006/table">
            <a:tbl>
              <a:tblPr/>
              <a:tblGrid>
                <a:gridCol w="1755795">
                  <a:extLst>
                    <a:ext uri="{9D8B030D-6E8A-4147-A177-3AD203B41FA5}">
                      <a16:colId xmlns:a16="http://schemas.microsoft.com/office/drawing/2014/main" xmlns="" val="20000"/>
                    </a:ext>
                  </a:extLst>
                </a:gridCol>
                <a:gridCol w="2668368">
                  <a:extLst>
                    <a:ext uri="{9D8B030D-6E8A-4147-A177-3AD203B41FA5}">
                      <a16:colId xmlns:a16="http://schemas.microsoft.com/office/drawing/2014/main" xmlns="" val="20001"/>
                    </a:ext>
                  </a:extLst>
                </a:gridCol>
                <a:gridCol w="2403580">
                  <a:extLst>
                    <a:ext uri="{9D8B030D-6E8A-4147-A177-3AD203B41FA5}">
                      <a16:colId xmlns:a16="http://schemas.microsoft.com/office/drawing/2014/main" xmlns="" val="20002"/>
                    </a:ext>
                  </a:extLst>
                </a:gridCol>
                <a:gridCol w="1877472">
                  <a:extLst>
                    <a:ext uri="{9D8B030D-6E8A-4147-A177-3AD203B41FA5}">
                      <a16:colId xmlns:a16="http://schemas.microsoft.com/office/drawing/2014/main" xmlns="" val="20003"/>
                    </a:ext>
                  </a:extLst>
                </a:gridCol>
              </a:tblGrid>
              <a:tr h="293146">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ea typeface="Times New Roman" pitchFamily="18" charset="0"/>
                          <a:cs typeface="Arial" charset="0"/>
                        </a:rPr>
                        <a:t>Provinces</a:t>
                      </a:r>
                      <a:endPar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ea typeface="Times New Roman" pitchFamily="18" charset="0"/>
                          <a:cs typeface="Arial" charset="0"/>
                        </a:rPr>
                        <a:t>Target to be filled</a:t>
                      </a:r>
                      <a:endParaRPr kumimoji="0" lang="en-ZA" sz="1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endParaRPr>
                    </a:p>
                  </a:txBody>
                  <a:tcPr marL="68591" marR="68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ea typeface="Times New Roman" pitchFamily="18" charset="0"/>
                          <a:cs typeface="Arial" charset="0"/>
                        </a:rPr>
                        <a:t>Actual filled</a:t>
                      </a:r>
                      <a:endParaRPr kumimoji="0" lang="en-ZA" sz="1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endParaRPr>
                    </a:p>
                  </a:txBody>
                  <a:tcPr marL="68591" marR="68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ea typeface="Times New Roman" pitchFamily="18" charset="0"/>
                          <a:cs typeface="Arial" charset="0"/>
                        </a:rPr>
                        <a:t>Variances</a:t>
                      </a:r>
                      <a:endPar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68591" marR="68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77645">
                <a:tc vMerge="1">
                  <a:txBody>
                    <a:bodyPr/>
                    <a:lstStyle/>
                    <a:p>
                      <a:endParaRPr lang="en-US"/>
                    </a:p>
                  </a:txBody>
                  <a:tcPr/>
                </a:tc>
                <a:tc>
                  <a:txBody>
                    <a:bodyPr/>
                    <a:lstStyle/>
                    <a:p>
                      <a:pPr algn="ctr">
                        <a:spcAft>
                          <a:spcPts val="0"/>
                        </a:spcAft>
                      </a:pPr>
                      <a:r>
                        <a:rPr lang="en-US" sz="1200" b="1" dirty="0">
                          <a:effectLst/>
                          <a:latin typeface="Calibri"/>
                          <a:ea typeface="Times New Roman"/>
                          <a:cs typeface="Arial"/>
                        </a:rPr>
                        <a:t>ANNUAL</a:t>
                      </a:r>
                      <a:endParaRPr lang="en-ZA"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spcAft>
                          <a:spcPts val="0"/>
                        </a:spcAft>
                      </a:pPr>
                      <a:r>
                        <a:rPr lang="en-US" sz="1200" b="1">
                          <a:effectLst/>
                          <a:latin typeface="Calibri"/>
                          <a:ea typeface="Times New Roman"/>
                          <a:cs typeface="Arial"/>
                        </a:rPr>
                        <a:t>ANNUAL</a:t>
                      </a:r>
                      <a:endParaRPr lang="en-ZA"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spcAft>
                          <a:spcPts val="0"/>
                        </a:spcAft>
                      </a:pPr>
                      <a:r>
                        <a:rPr lang="en-US" sz="1200" b="1" dirty="0">
                          <a:effectLst/>
                          <a:latin typeface="Calibri"/>
                          <a:ea typeface="Times New Roman"/>
                          <a:cs typeface="Arial"/>
                        </a:rPr>
                        <a:t>ANNUAL</a:t>
                      </a:r>
                      <a:endParaRPr lang="en-ZA" sz="1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2383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Times New Roman" pitchFamily="18" charset="0"/>
                          <a:cs typeface="Arial" charset="0"/>
                        </a:rPr>
                        <a:t>EC</a:t>
                      </a:r>
                      <a:endPar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5 950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7 303</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1 353</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383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Times New Roman" pitchFamily="18" charset="0"/>
                          <a:cs typeface="Arial" charset="0"/>
                        </a:rPr>
                        <a:t>FS</a:t>
                      </a:r>
                      <a:endPar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3 400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5 434</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2 034</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383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Times New Roman" pitchFamily="18" charset="0"/>
                          <a:cs typeface="Arial" charset="0"/>
                        </a:rPr>
                        <a:t>GP</a:t>
                      </a:r>
                      <a:endPar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8 075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9 473</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effectLst/>
                          <a:latin typeface="Calibri" panose="020F0502020204030204" pitchFamily="34" charset="0"/>
                          <a:ea typeface="Times New Roman" panose="02020603050405020304" pitchFamily="18" charset="0"/>
                          <a:cs typeface="Calibri" panose="020F0502020204030204" pitchFamily="34" charset="0"/>
                        </a:rPr>
                        <a:t>1 398</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383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Times New Roman" pitchFamily="18" charset="0"/>
                          <a:cs typeface="Arial" charset="0"/>
                        </a:rPr>
                        <a:t>KZN</a:t>
                      </a:r>
                      <a:endPar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7 225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8 593</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1 368</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383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Times New Roman" pitchFamily="18" charset="0"/>
                          <a:cs typeface="Arial" charset="0"/>
                        </a:rPr>
                        <a:t>LP</a:t>
                      </a:r>
                      <a:endPar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3 825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5 036</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1 211</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383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Times New Roman" pitchFamily="18" charset="0"/>
                          <a:cs typeface="Arial" charset="0"/>
                        </a:rPr>
                        <a:t>MP</a:t>
                      </a:r>
                      <a:endPar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3 400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3 157</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-243</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383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Times New Roman" pitchFamily="18" charset="0"/>
                          <a:cs typeface="Arial" charset="0"/>
                        </a:rPr>
                        <a:t>NC</a:t>
                      </a:r>
                      <a:endPar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2 125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2 959</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834</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383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Times New Roman" pitchFamily="18" charset="0"/>
                          <a:cs typeface="Arial" charset="0"/>
                        </a:rPr>
                        <a:t>NW</a:t>
                      </a:r>
                      <a:endPar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2 550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2 293</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-257</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383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Times New Roman" pitchFamily="18" charset="0"/>
                          <a:cs typeface="Arial" charset="0"/>
                        </a:rPr>
                        <a:t>WC</a:t>
                      </a:r>
                      <a:endPar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5 950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5 719</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-231</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2383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rPr>
                        <a:t>Online</a:t>
                      </a: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2383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ea typeface="Times New Roman" pitchFamily="18" charset="0"/>
                          <a:cs typeface="Arial" charset="0"/>
                        </a:rPr>
                        <a:t>TOTAL</a:t>
                      </a:r>
                      <a:endParaRPr kumimoji="0" lang="en-ZA"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42 500</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49 968</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7 468</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12"/>
                  </a:ext>
                </a:extLst>
              </a:tr>
              <a:tr h="355290">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mn-lt"/>
                          <a:ea typeface="Times New Roman"/>
                          <a:cs typeface="Times New Roman"/>
                        </a:rPr>
                        <a:t>*</a:t>
                      </a:r>
                      <a:r>
                        <a:rPr lang="en-US" sz="1200" b="1" kern="1200" dirty="0">
                          <a:solidFill>
                            <a:schemeClr val="tx1"/>
                          </a:solidFill>
                          <a:effectLst/>
                          <a:latin typeface="+mn-lt"/>
                          <a:ea typeface="+mn-ea"/>
                          <a:cs typeface="+mn-cs"/>
                        </a:rPr>
                        <a:t>Online refers to the number of registered work and learning opportunities through Kiosks, PES Bus and internet, filled by registered work seekers.</a:t>
                      </a:r>
                      <a:endParaRPr lang="en-ZA" sz="1200" kern="1200" dirty="0">
                        <a:solidFill>
                          <a:schemeClr val="tx1"/>
                        </a:solidFill>
                        <a:effectLst/>
                        <a:latin typeface="+mn-lt"/>
                        <a:ea typeface="+mn-ea"/>
                        <a:cs typeface="+mn-cs"/>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algn="ctr">
                        <a:spcAft>
                          <a:spcPts val="0"/>
                        </a:spcAft>
                      </a:pPr>
                      <a:endParaRPr lang="en-ZA"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algn="ctr">
                        <a:spcAft>
                          <a:spcPts val="0"/>
                        </a:spcAft>
                      </a:pPr>
                      <a:endParaRPr lang="en-ZA"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rgbClr val="92D050"/>
                    </a:solidFill>
                  </a:tcPr>
                </a:tc>
                <a:extLst>
                  <a:ext uri="{0D108BD9-81ED-4DB2-BD59-A6C34878D82A}">
                    <a16:rowId xmlns:a16="http://schemas.microsoft.com/office/drawing/2014/main" xmlns="" val="10013"/>
                  </a:ext>
                </a:extLst>
              </a:tr>
            </a:tbl>
          </a:graphicData>
        </a:graphic>
      </p:graphicFrame>
      <p:sp>
        <p:nvSpPr>
          <p:cNvPr id="57442" name="Rectangle 1"/>
          <p:cNvSpPr>
            <a:spLocks noChangeArrowheads="1"/>
          </p:cNvSpPr>
          <p:nvPr/>
        </p:nvSpPr>
        <p:spPr bwMode="auto">
          <a:xfrm>
            <a:off x="4281488" y="344488"/>
            <a:ext cx="15970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ZA" altLang="en-US" b="1" dirty="0">
                <a:solidFill>
                  <a:srgbClr val="000000"/>
                </a:solidFill>
                <a:cs typeface="Times New Roman" pitchFamily="18" charset="0"/>
              </a:rPr>
              <a:t> </a:t>
            </a:r>
            <a:r>
              <a:rPr lang="en-US" altLang="en-US" b="1" dirty="0">
                <a:solidFill>
                  <a:srgbClr val="000000"/>
                </a:solidFill>
                <a:cs typeface="Times New Roman" pitchFamily="18" charset="0"/>
              </a:rPr>
              <a:t>PES</a:t>
            </a:r>
            <a:endParaRPr lang="en-ZA"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115000"/>
              </a:lnSpc>
            </a:pPr>
            <a:r>
              <a:rPr lang="en-ZA" altLang="en-US" sz="1100" b="1" dirty="0">
                <a:solidFill>
                  <a:srgbClr val="FFFFFF"/>
                </a:solidFill>
                <a:ea typeface="ＭＳ Ｐゴシック" pitchFamily="34" charset="-128"/>
                <a:cs typeface="Times New Roman" pitchFamily="18" charset="0"/>
              </a:rPr>
              <a:t/>
            </a:r>
            <a:br>
              <a:rPr lang="en-ZA" altLang="en-US" sz="1100" b="1" dirty="0">
                <a:solidFill>
                  <a:srgbClr val="FFFFFF"/>
                </a:solidFill>
                <a:ea typeface="ＭＳ Ｐゴシック" pitchFamily="34" charset="-128"/>
                <a:cs typeface="Times New Roman" pitchFamily="18" charset="0"/>
              </a:rPr>
            </a:br>
            <a:r>
              <a:rPr lang="en-US" altLang="en-US" sz="2000" b="1" dirty="0">
                <a:ea typeface="ＭＳ Ｐゴシック" pitchFamily="34" charset="-128"/>
              </a:rPr>
              <a:t/>
            </a:r>
            <a:br>
              <a:rPr lang="en-US" altLang="en-US" sz="2000" b="1" dirty="0">
                <a:ea typeface="ＭＳ Ｐゴシック" pitchFamily="34" charset="-128"/>
              </a:rPr>
            </a:br>
            <a:r>
              <a:rPr lang="en-ZA" altLang="en-US" sz="2400" b="1" dirty="0">
                <a:ea typeface="ＭＳ Ｐゴシック" pitchFamily="34" charset="-128"/>
              </a:rPr>
              <a:t>PROGRAMME 4:</a:t>
            </a:r>
            <a:br>
              <a:rPr lang="en-ZA" altLang="en-US" sz="2400" b="1" dirty="0">
                <a:ea typeface="ＭＳ Ｐゴシック" pitchFamily="34" charset="-128"/>
              </a:rPr>
            </a:br>
            <a:endParaRPr lang="en-US" altLang="en-US" sz="2400" b="1" dirty="0">
              <a:ea typeface="ＭＳ Ｐゴシック" pitchFamily="34" charset="-128"/>
            </a:endParaRPr>
          </a:p>
        </p:txBody>
      </p:sp>
      <p:sp>
        <p:nvSpPr>
          <p:cNvPr id="58371" name="Slide Number Placeholder 3"/>
          <p:cNvSpPr>
            <a:spLocks noGrp="1"/>
          </p:cNvSpPr>
          <p:nvPr>
            <p:ph type="sldNum" sz="quarter" idx="12"/>
          </p:nvPr>
        </p:nvSpPr>
        <p:spPr bwMode="auto">
          <a:xfrm>
            <a:off x="6716712" y="6356350"/>
            <a:ext cx="2356167"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F9A7E43-96CD-43F1-BFE8-4EA2B6F35A81}" type="slidenum">
              <a:rPr lang="en-US" altLang="en-US" sz="1200" smtClean="0">
                <a:solidFill>
                  <a:schemeClr val="bg1"/>
                </a:solidFill>
              </a:rPr>
              <a:pPr/>
              <a:t>45</a:t>
            </a:fld>
            <a:endParaRPr lang="en-US" altLang="en-US" sz="1200" dirty="0">
              <a:solidFill>
                <a:schemeClr val="bg1"/>
              </a:solidFill>
            </a:endParaRPr>
          </a:p>
        </p:txBody>
      </p:sp>
      <p:sp>
        <p:nvSpPr>
          <p:cNvPr id="58372" name="Content Placeholder 1"/>
          <p:cNvSpPr>
            <a:spLocks noGrp="1"/>
          </p:cNvSpPr>
          <p:nvPr>
            <p:ph idx="1"/>
          </p:nvPr>
        </p:nvSpPr>
        <p:spPr/>
        <p:txBody>
          <a:bodyPr/>
          <a:lstStyle/>
          <a:p>
            <a:pPr marL="0" indent="0">
              <a:buFont typeface="Arial" pitchFamily="34" charset="0"/>
              <a:buNone/>
            </a:pPr>
            <a:endParaRPr lang="en-ZA" altLang="en-US" dirty="0">
              <a:ea typeface="ＭＳ Ｐゴシック" pitchFamily="34" charset="-128"/>
            </a:endParaRPr>
          </a:p>
          <a:p>
            <a:pPr marL="0" indent="0">
              <a:buFont typeface="Arial" pitchFamily="34" charset="0"/>
              <a:buNone/>
            </a:pPr>
            <a:endParaRPr lang="en-ZA" altLang="en-US" dirty="0">
              <a:ea typeface="ＭＳ Ｐゴシック" pitchFamily="34" charset="-128"/>
            </a:endParaRPr>
          </a:p>
          <a:p>
            <a:pPr marL="0" indent="0" algn="ctr">
              <a:buFont typeface="Arial" pitchFamily="34" charset="0"/>
              <a:buNone/>
            </a:pPr>
            <a:r>
              <a:rPr lang="en-ZA" altLang="en-US" sz="2400" b="1" dirty="0">
                <a:ea typeface="ＭＳ Ｐゴシック" pitchFamily="34" charset="-128"/>
              </a:rPr>
              <a:t>LABOUR POLICY AND INDUSTRIAL RELATIONS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90538" y="0"/>
            <a:ext cx="8229600" cy="1143000"/>
          </a:xfrm>
        </p:spPr>
        <p:txBody>
          <a:bodyPr/>
          <a:lstStyle/>
          <a:p>
            <a:r>
              <a:rPr lang="en-ZA" altLang="en-US" sz="2000" b="1" dirty="0">
                <a:ea typeface="ＭＳ Ｐゴシック" pitchFamily="34" charset="-128"/>
                <a:cs typeface="Times New Roman" pitchFamily="18" charset="0"/>
              </a:rPr>
              <a:t>LABOUR POLICY &amp; INDUSTRIAL RELATIONS (LP &amp; IR)</a:t>
            </a:r>
            <a:endParaRPr lang="en-US" altLang="en-US" sz="20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18723940"/>
              </p:ext>
            </p:extLst>
          </p:nvPr>
        </p:nvGraphicFramePr>
        <p:xfrm>
          <a:off x="174625" y="1143000"/>
          <a:ext cx="8751662" cy="5570088"/>
        </p:xfrm>
        <a:graphic>
          <a:graphicData uri="http://schemas.openxmlformats.org/drawingml/2006/table">
            <a:tbl>
              <a:tblPr/>
              <a:tblGrid>
                <a:gridCol w="1654175">
                  <a:extLst>
                    <a:ext uri="{9D8B030D-6E8A-4147-A177-3AD203B41FA5}">
                      <a16:colId xmlns:a16="http://schemas.microsoft.com/office/drawing/2014/main" xmlns="" val="20000"/>
                    </a:ext>
                  </a:extLst>
                </a:gridCol>
                <a:gridCol w="2116773">
                  <a:extLst>
                    <a:ext uri="{9D8B030D-6E8A-4147-A177-3AD203B41FA5}">
                      <a16:colId xmlns:a16="http://schemas.microsoft.com/office/drawing/2014/main" xmlns="" val="20001"/>
                    </a:ext>
                  </a:extLst>
                </a:gridCol>
                <a:gridCol w="1758541">
                  <a:extLst>
                    <a:ext uri="{9D8B030D-6E8A-4147-A177-3AD203B41FA5}">
                      <a16:colId xmlns:a16="http://schemas.microsoft.com/office/drawing/2014/main" xmlns="" val="20002"/>
                    </a:ext>
                  </a:extLst>
                </a:gridCol>
                <a:gridCol w="1698172">
                  <a:extLst>
                    <a:ext uri="{9D8B030D-6E8A-4147-A177-3AD203B41FA5}">
                      <a16:colId xmlns:a16="http://schemas.microsoft.com/office/drawing/2014/main" xmlns="" val="20003"/>
                    </a:ext>
                  </a:extLst>
                </a:gridCol>
                <a:gridCol w="1524001">
                  <a:extLst>
                    <a:ext uri="{9D8B030D-6E8A-4147-A177-3AD203B41FA5}">
                      <a16:colId xmlns:a16="http://schemas.microsoft.com/office/drawing/2014/main" xmlns="" val="20004"/>
                    </a:ext>
                  </a:extLst>
                </a:gridCol>
              </a:tblGrid>
              <a:tr h="6096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44876">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ＭＳ Ｐゴシック" pitchFamily="34" charset="-128"/>
                        </a:rPr>
                        <a:t>Strategic Goal  3: Protect Vulnerable Workers (Outcome 4: DECENT EMPLOYMENT THROUGH INCLUSIVE ECONOMIC GROWTH </a:t>
                      </a:r>
                      <a:endParaRPr kumimoji="0" lang="en-US" sz="1200" b="0" i="0" u="none" strike="noStrike" cap="none" normalizeH="0" baseline="0" dirty="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57372">
                <a:tc>
                  <a:txBody>
                    <a:bodyPr/>
                    <a:lstStyle/>
                    <a:p>
                      <a:pPr algn="l">
                        <a:spcAft>
                          <a:spcPts val="0"/>
                        </a:spcAft>
                      </a:pPr>
                      <a:r>
                        <a:rPr lang="en-ZA" sz="1200" b="0" baseline="0" dirty="0">
                          <a:effectLst/>
                          <a:latin typeface="+mn-lt"/>
                          <a:ea typeface="Times New Roman"/>
                        </a:rPr>
                        <a:t>1.1 Number of policy instruments developed and promoted to enhance the implementation of EEA by 31 March 2019.</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effectLst/>
                          <a:latin typeface="+mn-lt"/>
                          <a:ea typeface="Times New Roman"/>
                        </a:rPr>
                        <a:t>2017-2018 Annual Employment Equity Report and Public Register published by 30 June 2018</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effectLst/>
                          <a:latin typeface="+mn-lt"/>
                          <a:ea typeface="Times New Roman"/>
                        </a:rPr>
                        <a:t>2018-2019 </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a:solidFill>
                          <a:schemeClr val="tx1"/>
                        </a:solidFill>
                        <a:effectLst/>
                        <a:latin typeface="+mn-lt"/>
                        <a:ea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effectLst/>
                          <a:latin typeface="+mn-lt"/>
                          <a:ea typeface="Times New Roman"/>
                        </a:rPr>
                        <a:t>Annual Employment Equity Report and Public Register developed by 31 March 2019</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a:solidFill>
                          <a:schemeClr val="tx1"/>
                        </a:solidFill>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2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ACHIEVED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Verification Source: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Copies of the 2017-2018 Annual Employment Equity Report (18</a:t>
                      </a:r>
                      <a:r>
                        <a:rPr lang="en-US" sz="12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200" dirty="0">
                          <a:effectLst/>
                          <a:latin typeface="Calibri" panose="020F0502020204030204" pitchFamily="34" charset="0"/>
                          <a:ea typeface="Calibri" panose="020F0502020204030204" pitchFamily="34" charset="0"/>
                          <a:cs typeface="Calibri" panose="020F0502020204030204" pitchFamily="34" charset="0"/>
                        </a:rPr>
                        <a:t> CEE Annual Report) and the Public Register (Government Gazette No.41534)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ACHIEVED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Verification Source</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200" dirty="0">
                          <a:effectLst/>
                          <a:latin typeface="Calibri" panose="020F0502020204030204" pitchFamily="34" charset="0"/>
                          <a:ea typeface="Calibri" panose="020F0502020204030204" pitchFamily="34" charset="0"/>
                          <a:cs typeface="Arial" panose="020B0604020202020204" pitchFamily="34" charset="0"/>
                        </a:rPr>
                        <a:t>Copies of the Commission for Employment Equity (CEE) Advisory letter to the Minister; 2018-2019 Employment Equity Annual Report (19</a:t>
                      </a:r>
                      <a:r>
                        <a:rPr lang="en-ZA" sz="1200" baseline="30000" dirty="0">
                          <a:effectLst/>
                          <a:latin typeface="Calibri" panose="020F0502020204030204" pitchFamily="34" charset="0"/>
                          <a:ea typeface="Calibri" panose="020F0502020204030204" pitchFamily="34" charset="0"/>
                          <a:cs typeface="Arial" panose="020B0604020202020204" pitchFamily="34" charset="0"/>
                        </a:rPr>
                        <a:t>th</a:t>
                      </a:r>
                      <a:r>
                        <a:rPr lang="en-ZA" sz="1200" dirty="0">
                          <a:effectLst/>
                          <a:latin typeface="Calibri" panose="020F0502020204030204" pitchFamily="34" charset="0"/>
                          <a:ea typeface="Calibri" panose="020F0502020204030204" pitchFamily="34" charset="0"/>
                          <a:cs typeface="Arial" panose="020B0604020202020204" pitchFamily="34" charset="0"/>
                        </a:rPr>
                        <a:t> CEE Annual Report) and Public Register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n-ZA" sz="1200" b="0" dirty="0">
                        <a:solidFill>
                          <a:schemeClr val="tx1"/>
                        </a:solidFill>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kern="1200" dirty="0">
                          <a:solidFill>
                            <a:schemeClr val="tx1"/>
                          </a:solidFill>
                          <a:effectLst/>
                          <a:latin typeface="+mn-lt"/>
                          <a:ea typeface="+mn-ea"/>
                          <a:cs typeface="+mn-cs"/>
                        </a:rPr>
                        <a:t>None</a:t>
                      </a:r>
                    </a:p>
                    <a:p>
                      <a:pPr algn="l">
                        <a:spcAft>
                          <a:spcPts val="0"/>
                        </a:spcAft>
                      </a:pPr>
                      <a:endParaRPr lang="en-ZA" sz="1200" b="0" dirty="0">
                        <a:solidFill>
                          <a:schemeClr val="tx1"/>
                        </a:solidFill>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200" kern="1200" dirty="0">
                          <a:solidFill>
                            <a:schemeClr val="tx1"/>
                          </a:solidFill>
                          <a:effectLst/>
                          <a:latin typeface="+mn-lt"/>
                          <a:ea typeface="+mn-ea"/>
                          <a:cs typeface="+mn-cs"/>
                        </a:rPr>
                        <a:t>None</a:t>
                      </a:r>
                      <a:endParaRPr lang="en-ZA" sz="1200" dirty="0"/>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59439" name="Slide Number Placeholder 3"/>
          <p:cNvSpPr>
            <a:spLocks noGrp="1"/>
          </p:cNvSpPr>
          <p:nvPr>
            <p:ph type="sldNum" sz="quarter" idx="12"/>
          </p:nvPr>
        </p:nvSpPr>
        <p:spPr bwMode="auto">
          <a:xfrm>
            <a:off x="6792687"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pPr/>
              <a:t>46</a:t>
            </a:fld>
            <a:endParaRPr lang="en-US" altLang="en-US" sz="1200" dirty="0"/>
          </a:p>
        </p:txBody>
      </p:sp>
    </p:spTree>
    <p:extLst>
      <p:ext uri="{BB962C8B-B14F-4D97-AF65-F5344CB8AC3E}">
        <p14:creationId xmlns:p14="http://schemas.microsoft.com/office/powerpoint/2010/main" xmlns="" val="2552162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90538" y="0"/>
            <a:ext cx="8229600" cy="1143000"/>
          </a:xfrm>
        </p:spPr>
        <p:txBody>
          <a:bodyPr/>
          <a:lstStyle/>
          <a:p>
            <a:r>
              <a:rPr lang="en-ZA" altLang="en-US" sz="2000" b="1" dirty="0">
                <a:ea typeface="ＭＳ Ｐゴシック" pitchFamily="34" charset="-128"/>
                <a:cs typeface="Times New Roman" pitchFamily="18" charset="0"/>
              </a:rPr>
              <a:t>LABOUR POLICY &amp; INDUSTRIAL RELATIONS (LP &amp; IR)</a:t>
            </a:r>
            <a:endParaRPr lang="en-US" altLang="en-US" sz="20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41457945"/>
              </p:ext>
            </p:extLst>
          </p:nvPr>
        </p:nvGraphicFramePr>
        <p:xfrm>
          <a:off x="174625" y="1143000"/>
          <a:ext cx="8751662" cy="3314568"/>
        </p:xfrm>
        <a:graphic>
          <a:graphicData uri="http://schemas.openxmlformats.org/drawingml/2006/table">
            <a:tbl>
              <a:tblPr/>
              <a:tblGrid>
                <a:gridCol w="1654175">
                  <a:extLst>
                    <a:ext uri="{9D8B030D-6E8A-4147-A177-3AD203B41FA5}">
                      <a16:colId xmlns:a16="http://schemas.microsoft.com/office/drawing/2014/main" xmlns="" val="20000"/>
                    </a:ext>
                  </a:extLst>
                </a:gridCol>
                <a:gridCol w="2116773">
                  <a:extLst>
                    <a:ext uri="{9D8B030D-6E8A-4147-A177-3AD203B41FA5}">
                      <a16:colId xmlns:a16="http://schemas.microsoft.com/office/drawing/2014/main" xmlns="" val="20001"/>
                    </a:ext>
                  </a:extLst>
                </a:gridCol>
                <a:gridCol w="1758541">
                  <a:extLst>
                    <a:ext uri="{9D8B030D-6E8A-4147-A177-3AD203B41FA5}">
                      <a16:colId xmlns:a16="http://schemas.microsoft.com/office/drawing/2014/main" xmlns="" val="20002"/>
                    </a:ext>
                  </a:extLst>
                </a:gridCol>
                <a:gridCol w="1698172">
                  <a:extLst>
                    <a:ext uri="{9D8B030D-6E8A-4147-A177-3AD203B41FA5}">
                      <a16:colId xmlns:a16="http://schemas.microsoft.com/office/drawing/2014/main" xmlns="" val="20003"/>
                    </a:ext>
                  </a:extLst>
                </a:gridCol>
                <a:gridCol w="1524001">
                  <a:extLst>
                    <a:ext uri="{9D8B030D-6E8A-4147-A177-3AD203B41FA5}">
                      <a16:colId xmlns:a16="http://schemas.microsoft.com/office/drawing/2014/main" xmlns="" val="20004"/>
                    </a:ext>
                  </a:extLst>
                </a:gridCol>
              </a:tblGrid>
              <a:tr h="6096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44876">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ＭＳ Ｐゴシック" pitchFamily="34" charset="-128"/>
                        </a:rPr>
                        <a:t>Strategic Goal  3: Protect Vulnerable Workers (Outcome 4: DECENT EMPLOYMENT THROUGH INCLUSIVE ECONOMIC GROWTH </a:t>
                      </a:r>
                      <a:endParaRPr kumimoji="0" lang="en-US" sz="1200" b="0" i="0" u="none" strike="noStrike" cap="none" normalizeH="0" baseline="0" dirty="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647378">
                <a:tc>
                  <a:txBody>
                    <a:bodyPr/>
                    <a:lstStyle/>
                    <a:p>
                      <a:pPr algn="l">
                        <a:spcAft>
                          <a:spcPts val="0"/>
                        </a:spcAft>
                      </a:pPr>
                      <a:r>
                        <a:rPr lang="en-GB" sz="1400" dirty="0">
                          <a:effectLst/>
                          <a:latin typeface="+mn-lt"/>
                          <a:ea typeface="Calibri"/>
                          <a:cs typeface="Arial"/>
                        </a:rPr>
                        <a:t>2.1 </a:t>
                      </a:r>
                      <a:r>
                        <a:rPr lang="en-ZA" sz="1400" dirty="0">
                          <a:effectLst/>
                          <a:latin typeface="+mn-lt"/>
                          <a:ea typeface="Calibri"/>
                          <a:cs typeface="Arial"/>
                        </a:rPr>
                        <a:t>Establish institution of the National minimum wage (NMW) by March 2019.</a:t>
                      </a:r>
                      <a:r>
                        <a:rPr lang="en-US" sz="1400" dirty="0">
                          <a:effectLst/>
                          <a:latin typeface="+mn-lt"/>
                          <a:ea typeface="Times New Roman"/>
                          <a:cs typeface="Calibri"/>
                        </a:rPr>
                        <a:t> </a:t>
                      </a:r>
                      <a:endParaRPr lang="en-ZA" sz="1400" dirty="0">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0" dirty="0">
                          <a:solidFill>
                            <a:schemeClr val="tx1"/>
                          </a:solidFill>
                          <a:effectLst/>
                          <a:latin typeface="+mn-lt"/>
                          <a:ea typeface="Times New Roman"/>
                        </a:rPr>
                        <a:t>Implementation of the National Minimum Wage by 1 May 2018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FF0000"/>
                          </a:solidFill>
                          <a:effectLst/>
                          <a:latin typeface="+mn-lt"/>
                          <a:ea typeface="+mn-ea"/>
                          <a:cs typeface="+mn-cs"/>
                        </a:rPr>
                        <a:t>NOT</a:t>
                      </a:r>
                      <a:r>
                        <a:rPr lang="en-US" sz="1400" b="1" kern="1200" baseline="0" dirty="0">
                          <a:solidFill>
                            <a:srgbClr val="FF0000"/>
                          </a:solidFill>
                          <a:effectLst/>
                          <a:latin typeface="+mn-lt"/>
                          <a:ea typeface="+mn-ea"/>
                          <a:cs typeface="+mn-cs"/>
                        </a:rPr>
                        <a:t> </a:t>
                      </a:r>
                      <a:r>
                        <a:rPr lang="en-US" sz="1400" b="1" kern="1200" dirty="0">
                          <a:solidFill>
                            <a:srgbClr val="FF0000"/>
                          </a:solidFill>
                          <a:effectLst/>
                          <a:latin typeface="+mn-lt"/>
                          <a:ea typeface="+mn-ea"/>
                          <a:cs typeface="+mn-cs"/>
                        </a:rPr>
                        <a:t>ACHIEVED</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mn-lt"/>
                          <a:ea typeface="+mn-ea"/>
                          <a:cs typeface="+mn-cs"/>
                        </a:rPr>
                        <a:t>National Minimum Wage Act date of implementation delayed by the office of the President of South Africa</a:t>
                      </a:r>
                      <a:endParaRPr lang="en-ZA" sz="1400" b="0" dirty="0">
                        <a:solidFill>
                          <a:schemeClr val="tx1"/>
                        </a:solidFill>
                        <a:effectLst/>
                        <a:latin typeface="+mn-lt"/>
                        <a:ea typeface="Times New Roman"/>
                        <a:cs typeface="Arial"/>
                      </a:endParaRPr>
                    </a:p>
                    <a:p>
                      <a:pPr algn="l">
                        <a:spcAft>
                          <a:spcPts val="0"/>
                        </a:spcAft>
                      </a:pPr>
                      <a:endParaRPr lang="en-ZA" sz="1400" b="0" dirty="0">
                        <a:solidFill>
                          <a:schemeClr val="tx1"/>
                        </a:solidFill>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400" kern="1200" dirty="0">
                          <a:solidFill>
                            <a:schemeClr val="tx1"/>
                          </a:solidFill>
                          <a:effectLst/>
                          <a:latin typeface="+mn-lt"/>
                          <a:ea typeface="+mn-ea"/>
                          <a:cs typeface="+mn-cs"/>
                        </a:rPr>
                        <a:t>Due to delays in the parliamentary processes, the National Minimum Wage Act was only assented to by the President on 27 November 2018   in Government gazette No. 42060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dirty="0">
                          <a:effectLst/>
                          <a:latin typeface="+mn-lt"/>
                          <a:ea typeface="Times New Roman"/>
                        </a:rPr>
                        <a:t>Given that the problem is structural, to relook at how targets are crafted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792687"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chemeClr val="bg1"/>
                </a:solidFill>
              </a:rPr>
              <a:pPr/>
              <a:t>47</a:t>
            </a:fld>
            <a:endParaRPr lang="en-US" altLang="en-US" sz="1200"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66738" y="108857"/>
            <a:ext cx="8229600" cy="1143000"/>
          </a:xfrm>
        </p:spPr>
        <p:txBody>
          <a:bodyPr/>
          <a:lstStyle/>
          <a:p>
            <a:r>
              <a:rPr lang="en-ZA" altLang="en-US" sz="2000" b="1" dirty="0">
                <a:ea typeface="ＭＳ Ｐゴシック" pitchFamily="34" charset="-128"/>
                <a:cs typeface="Times New Roman" pitchFamily="18" charset="0"/>
              </a:rPr>
              <a:t>LABOUR POLICY &amp; INDUSTRIAL RELATIONS (LP &amp; IR)</a:t>
            </a:r>
            <a:endParaRPr lang="en-US" altLang="en-US" sz="20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41427102"/>
              </p:ext>
            </p:extLst>
          </p:nvPr>
        </p:nvGraphicFramePr>
        <p:xfrm>
          <a:off x="174625" y="1143000"/>
          <a:ext cx="8795205" cy="5448168"/>
        </p:xfrm>
        <a:graphic>
          <a:graphicData uri="http://schemas.openxmlformats.org/drawingml/2006/table">
            <a:tbl>
              <a:tblPr/>
              <a:tblGrid>
                <a:gridCol w="2017412">
                  <a:extLst>
                    <a:ext uri="{9D8B030D-6E8A-4147-A177-3AD203B41FA5}">
                      <a16:colId xmlns:a16="http://schemas.microsoft.com/office/drawing/2014/main" xmlns="" val="20000"/>
                    </a:ext>
                  </a:extLst>
                </a:gridCol>
                <a:gridCol w="1772298">
                  <a:extLst>
                    <a:ext uri="{9D8B030D-6E8A-4147-A177-3AD203B41FA5}">
                      <a16:colId xmlns:a16="http://schemas.microsoft.com/office/drawing/2014/main" xmlns="" val="20001"/>
                    </a:ext>
                  </a:extLst>
                </a:gridCol>
                <a:gridCol w="2142551">
                  <a:extLst>
                    <a:ext uri="{9D8B030D-6E8A-4147-A177-3AD203B41FA5}">
                      <a16:colId xmlns:a16="http://schemas.microsoft.com/office/drawing/2014/main" xmlns="" val="20002"/>
                    </a:ext>
                  </a:extLst>
                </a:gridCol>
                <a:gridCol w="1547956">
                  <a:extLst>
                    <a:ext uri="{9D8B030D-6E8A-4147-A177-3AD203B41FA5}">
                      <a16:colId xmlns:a16="http://schemas.microsoft.com/office/drawing/2014/main" xmlns="" val="20003"/>
                    </a:ext>
                  </a:extLst>
                </a:gridCol>
                <a:gridCol w="1314988">
                  <a:extLst>
                    <a:ext uri="{9D8B030D-6E8A-4147-A177-3AD203B41FA5}">
                      <a16:colId xmlns:a16="http://schemas.microsoft.com/office/drawing/2014/main" xmlns="" val="20004"/>
                    </a:ext>
                  </a:extLst>
                </a:gridCol>
              </a:tblGrid>
              <a:tr h="6096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44876">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ＭＳ Ｐゴシック" pitchFamily="34" charset="-128"/>
                        </a:rPr>
                        <a:t>Strategic Goal  3: Protect Vulnerable Workers (Outcome 4: DECENT EMPLOYMENT THROUGH INCLUSIVE ECONOMIC GROWTH </a:t>
                      </a:r>
                      <a:endParaRPr kumimoji="0" lang="en-US" sz="1200" b="0" i="0" u="none" strike="noStrike" cap="none" normalizeH="0" baseline="0" dirty="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573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GB" sz="1400" dirty="0">
                          <a:effectLst/>
                          <a:latin typeface="+mn-lt"/>
                          <a:ea typeface="Calibri"/>
                          <a:cs typeface="Calibri"/>
                        </a:rPr>
                        <a:t>3.1 </a:t>
                      </a:r>
                      <a:r>
                        <a:rPr lang="en-ZA" sz="1400" dirty="0">
                          <a:effectLst/>
                          <a:latin typeface="+mn-lt"/>
                          <a:ea typeface="Calibri"/>
                          <a:cs typeface="Calibri"/>
                        </a:rPr>
                        <a:t>Progress reports on bilateral cooperation and multilateral obligations signed off by the minister annually</a:t>
                      </a:r>
                      <a:endParaRPr kumimoji="0" lang="en-US" sz="1400" b="0" i="0" u="none" strike="noStrike" cap="none" normalizeH="0" baseline="0" dirty="0">
                        <a:ln>
                          <a:noFill/>
                        </a:ln>
                        <a:solidFill>
                          <a:srgbClr val="000000"/>
                        </a:solidFill>
                        <a:effectLst/>
                        <a:latin typeface="Calibri" pitchFamily="34" charset="0"/>
                        <a:ea typeface="ＭＳ Ｐゴシック" pitchFamily="34" charset="-128"/>
                      </a:endParaRPr>
                    </a:p>
                  </a:txBody>
                  <a:tcPr marL="91433" marR="91433"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400" kern="1200" dirty="0">
                          <a:solidFill>
                            <a:schemeClr val="tx1"/>
                          </a:solidFill>
                          <a:effectLst/>
                          <a:latin typeface="+mn-lt"/>
                          <a:ea typeface="+mn-ea"/>
                          <a:cs typeface="+mn-cs"/>
                        </a:rPr>
                        <a:t>2 Reports on the implementation of bilateral cooperation and multilateral obligations signed off by the Minister by 31 March2019:</a:t>
                      </a:r>
                    </a:p>
                    <a:p>
                      <a:endParaRPr lang="en-ZA" sz="1400" kern="1200" dirty="0">
                        <a:solidFill>
                          <a:schemeClr val="tx1"/>
                        </a:solidFill>
                        <a:effectLst/>
                        <a:latin typeface="+mn-lt"/>
                        <a:ea typeface="+mn-ea"/>
                        <a:cs typeface="+mn-cs"/>
                      </a:endParaRPr>
                    </a:p>
                    <a:p>
                      <a:r>
                        <a:rPr lang="en-ZA" sz="1400" kern="1200" dirty="0">
                          <a:solidFill>
                            <a:schemeClr val="tx1"/>
                          </a:solidFill>
                          <a:effectLst/>
                          <a:latin typeface="+mn-lt"/>
                          <a:ea typeface="+mn-ea"/>
                          <a:cs typeface="+mn-cs"/>
                        </a:rPr>
                        <a:t>1 Mid –term implementation report signed off by the Minister by 31 October 2018</a:t>
                      </a:r>
                    </a:p>
                    <a:p>
                      <a:endParaRPr lang="en-ZA" sz="1400" kern="1200" dirty="0">
                        <a:solidFill>
                          <a:schemeClr val="tx1"/>
                        </a:solidFill>
                        <a:effectLst/>
                        <a:latin typeface="+mn-lt"/>
                        <a:ea typeface="+mn-ea"/>
                        <a:cs typeface="+mn-cs"/>
                      </a:endParaRPr>
                    </a:p>
                    <a:p>
                      <a:r>
                        <a:rPr lang="en-ZA" sz="1400" kern="1200" dirty="0">
                          <a:solidFill>
                            <a:schemeClr val="tx1"/>
                          </a:solidFill>
                          <a:effectLst/>
                          <a:latin typeface="+mn-lt"/>
                          <a:ea typeface="+mn-ea"/>
                          <a:cs typeface="+mn-cs"/>
                        </a:rPr>
                        <a:t>2017/18 1 Annual implementation report signed off by the Minister 30 April 2018</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tx1"/>
                        </a:solidFill>
                        <a:effectLst/>
                        <a:latin typeface="+mn-lt"/>
                        <a:ea typeface="Times New Roman" pitchFamily="18" charset="0"/>
                        <a:cs typeface="DIN-Regular"/>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00682F"/>
                          </a:solidFill>
                          <a:effectLst/>
                          <a:latin typeface="+mn-lt"/>
                          <a:ea typeface="+mn-ea"/>
                          <a:cs typeface="+mn-cs"/>
                        </a:rPr>
                        <a:t>ACHIEVED</a:t>
                      </a:r>
                    </a:p>
                    <a:p>
                      <a:r>
                        <a:rPr lang="en-GB" sz="1800" kern="1200" dirty="0">
                          <a:solidFill>
                            <a:schemeClr val="tx1"/>
                          </a:solidFill>
                          <a:effectLst/>
                          <a:latin typeface="+mn-lt"/>
                          <a:ea typeface="+mn-ea"/>
                          <a:cs typeface="+mn-cs"/>
                        </a:rPr>
                        <a:t> </a:t>
                      </a:r>
                      <a:endParaRPr lang="en-ZA" sz="1400" kern="1200" dirty="0">
                        <a:solidFill>
                          <a:schemeClr val="tx1"/>
                        </a:solidFill>
                        <a:effectLst/>
                        <a:latin typeface="+mn-lt"/>
                        <a:ea typeface="+mn-ea"/>
                        <a:cs typeface="+mn-cs"/>
                      </a:endParaRPr>
                    </a:p>
                    <a:p>
                      <a:r>
                        <a:rPr lang="en-ZA" sz="1400" kern="1200" dirty="0">
                          <a:solidFill>
                            <a:schemeClr val="tx1"/>
                          </a:solidFill>
                          <a:effectLst/>
                          <a:latin typeface="+mn-lt"/>
                          <a:ea typeface="+mn-ea"/>
                          <a:cs typeface="+mn-cs"/>
                        </a:rPr>
                        <a:t>2017/18 1 Annual implementation report signed off by the Minister 30 April 2018.</a:t>
                      </a:r>
                    </a:p>
                    <a:p>
                      <a:endParaRPr lang="en-ZA" sz="1400" kern="1200" dirty="0">
                        <a:solidFill>
                          <a:schemeClr val="tx1"/>
                        </a:solidFill>
                        <a:effectLst/>
                        <a:latin typeface="+mn-lt"/>
                        <a:ea typeface="+mn-ea"/>
                        <a:cs typeface="+mn-cs"/>
                      </a:endParaRPr>
                    </a:p>
                    <a:p>
                      <a:r>
                        <a:rPr lang="en-ZA" sz="1400" kern="1200" dirty="0">
                          <a:solidFill>
                            <a:schemeClr val="tx1"/>
                          </a:solidFill>
                          <a:effectLst/>
                          <a:latin typeface="+mn-lt"/>
                          <a:ea typeface="+mn-ea"/>
                          <a:cs typeface="+mn-cs"/>
                        </a:rPr>
                        <a:t>1 Mid –term implementation report signed off by the Minister by 31 October 2018.</a:t>
                      </a:r>
                    </a:p>
                    <a:p>
                      <a:endParaRPr lang="en-ZA" sz="1800" kern="1200" dirty="0">
                        <a:solidFill>
                          <a:schemeClr val="tx1"/>
                        </a:solidFill>
                        <a:effectLst/>
                        <a:latin typeface="+mn-lt"/>
                        <a:ea typeface="+mn-ea"/>
                        <a:cs typeface="+mn-cs"/>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0" dirty="0">
                          <a:solidFill>
                            <a:schemeClr val="tx1"/>
                          </a:solidFill>
                          <a:effectLst/>
                          <a:latin typeface="+mn-lt"/>
                          <a:ea typeface="Times New Roman"/>
                        </a:rPr>
                        <a:t>None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0" dirty="0">
                          <a:effectLst/>
                          <a:latin typeface="+mn-lt"/>
                          <a:ea typeface="Times New Roman"/>
                        </a:rPr>
                        <a:t>None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59439" name="Slide Number Placeholder 3"/>
          <p:cNvSpPr>
            <a:spLocks noGrp="1"/>
          </p:cNvSpPr>
          <p:nvPr>
            <p:ph type="sldNum" sz="quarter" idx="12"/>
          </p:nvPr>
        </p:nvSpPr>
        <p:spPr bwMode="auto">
          <a:xfrm>
            <a:off x="6836230" y="6591168"/>
            <a:ext cx="2307770" cy="2668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chemeClr val="bg1"/>
                </a:solidFill>
              </a:rPr>
              <a:pPr/>
              <a:t>48</a:t>
            </a:fld>
            <a:endParaRPr lang="en-US" altLang="en-US" sz="1200" dirty="0">
              <a:solidFill>
                <a:schemeClr val="bg1"/>
              </a:solidFill>
            </a:endParaRPr>
          </a:p>
        </p:txBody>
      </p:sp>
    </p:spTree>
    <p:extLst>
      <p:ext uri="{BB962C8B-B14F-4D97-AF65-F5344CB8AC3E}">
        <p14:creationId xmlns:p14="http://schemas.microsoft.com/office/powerpoint/2010/main" xmlns="" val="1773766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55625" y="206375"/>
            <a:ext cx="8229600" cy="936625"/>
          </a:xfrm>
        </p:spPr>
        <p:txBody>
          <a:bodyPr/>
          <a:lstStyle/>
          <a:p>
            <a:pPr eaLnBrk="1" fontAlgn="auto" hangingPunct="1">
              <a:lnSpc>
                <a:spcPct val="115000"/>
              </a:lnSpc>
              <a:spcBef>
                <a:spcPts val="0"/>
              </a:spcBef>
              <a:spcAft>
                <a:spcPts val="0"/>
              </a:spcAft>
              <a:defRPr/>
            </a:pPr>
            <a:r>
              <a:rPr lang="en-ZA" sz="2000" b="1" dirty="0">
                <a:ea typeface="Times New Roman"/>
                <a:cs typeface="Times New Roman"/>
              </a:rPr>
              <a:t>LP &amp; IR</a:t>
            </a:r>
            <a:endParaRPr lang="en-US" sz="2000" b="1" dirty="0">
              <a:solidFill>
                <a:prstClr val="white"/>
              </a:solidFill>
              <a:ea typeface="+mn-ea"/>
              <a:cs typeface="+mn-cs"/>
            </a:endParaRPr>
          </a:p>
        </p:txBody>
      </p:sp>
      <p:sp>
        <p:nvSpPr>
          <p:cNvPr id="60419" name="Slide Number Placeholder 3"/>
          <p:cNvSpPr>
            <a:spLocks noGrp="1"/>
          </p:cNvSpPr>
          <p:nvPr>
            <p:ph type="sldNum" sz="quarter" idx="12"/>
          </p:nvPr>
        </p:nvSpPr>
        <p:spPr bwMode="auto">
          <a:xfrm>
            <a:off x="6837362" y="6486525"/>
            <a:ext cx="2306637" cy="49339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CA72A1F-0F62-45CC-BD27-62EF2F23BEB8}" type="slidenum">
              <a:rPr lang="en-US" altLang="en-US" sz="1200" smtClean="0">
                <a:solidFill>
                  <a:schemeClr val="bg1"/>
                </a:solidFill>
              </a:rPr>
              <a:pPr/>
              <a:t>49</a:t>
            </a:fld>
            <a:endParaRPr lang="en-US" altLang="en-US" sz="1200" dirty="0">
              <a:solidFill>
                <a:schemeClr val="bg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625957303"/>
              </p:ext>
            </p:extLst>
          </p:nvPr>
        </p:nvGraphicFramePr>
        <p:xfrm>
          <a:off x="190500" y="1387475"/>
          <a:ext cx="8780463" cy="5191125"/>
        </p:xfrm>
        <a:graphic>
          <a:graphicData uri="http://schemas.openxmlformats.org/drawingml/2006/table">
            <a:tbl>
              <a:tblPr/>
              <a:tblGrid>
                <a:gridCol w="1944524">
                  <a:extLst>
                    <a:ext uri="{9D8B030D-6E8A-4147-A177-3AD203B41FA5}">
                      <a16:colId xmlns:a16="http://schemas.microsoft.com/office/drawing/2014/main" xmlns="" val="20000"/>
                    </a:ext>
                  </a:extLst>
                </a:gridCol>
                <a:gridCol w="1166385">
                  <a:extLst>
                    <a:ext uri="{9D8B030D-6E8A-4147-A177-3AD203B41FA5}">
                      <a16:colId xmlns:a16="http://schemas.microsoft.com/office/drawing/2014/main" xmlns="" val="20001"/>
                    </a:ext>
                  </a:extLst>
                </a:gridCol>
                <a:gridCol w="1945505">
                  <a:extLst>
                    <a:ext uri="{9D8B030D-6E8A-4147-A177-3AD203B41FA5}">
                      <a16:colId xmlns:a16="http://schemas.microsoft.com/office/drawing/2014/main" xmlns="" val="20002"/>
                    </a:ext>
                  </a:extLst>
                </a:gridCol>
                <a:gridCol w="1807029">
                  <a:extLst>
                    <a:ext uri="{9D8B030D-6E8A-4147-A177-3AD203B41FA5}">
                      <a16:colId xmlns:a16="http://schemas.microsoft.com/office/drawing/2014/main" xmlns="" val="20003"/>
                    </a:ext>
                  </a:extLst>
                </a:gridCol>
                <a:gridCol w="1917020">
                  <a:extLst>
                    <a:ext uri="{9D8B030D-6E8A-4147-A177-3AD203B41FA5}">
                      <a16:colId xmlns:a16="http://schemas.microsoft.com/office/drawing/2014/main" xmlns="" val="20004"/>
                    </a:ext>
                  </a:extLst>
                </a:gridCol>
              </a:tblGrid>
              <a:tr h="73614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PROGRAMME PERFORMANCE INDICATOR</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35966">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Strategic Goal 6: Promote sound labour relations (Outcome 4: DECENT EMPLOYMENT THROUGH INCLUSIVE ECONOMIC GROWTH ) </a:t>
                      </a:r>
                      <a:r>
                        <a:rPr kumimoji="0" lang="en-US" sz="1400" b="1" i="0" u="none" strike="noStrike" cap="none" normalizeH="0" baseline="0" dirty="0">
                          <a:ln>
                            <a:noFill/>
                          </a:ln>
                          <a:solidFill>
                            <a:schemeClr val="bg1"/>
                          </a:solidFill>
                          <a:effectLst/>
                          <a:latin typeface="Calibri" pitchFamily="34" charset="0"/>
                          <a:ea typeface="Times New Roman" pitchFamily="18" charset="0"/>
                          <a:cs typeface="Maiandra GD" pitchFamily="34" charset="0"/>
                        </a:rPr>
                        <a:t> </a:t>
                      </a:r>
                      <a:endParaRPr kumimoji="0" lang="en-US" sz="1400" b="0" i="0" u="none" strike="noStrike" cap="none" normalizeH="0" baseline="0" dirty="0">
                        <a:ln>
                          <a:noFill/>
                        </a:ln>
                        <a:solidFill>
                          <a:schemeClr val="bg1"/>
                        </a:solidFill>
                        <a:effectLst/>
                        <a:latin typeface="Calibri" pitchFamily="34" charset="0"/>
                        <a:ea typeface="Times New Roman" pitchFamily="18" charset="0"/>
                        <a:cs typeface="Maiandra GD" pitchFamily="34" charset="0"/>
                      </a:endParaRPr>
                    </a:p>
                  </a:txBody>
                  <a:tcPr marL="68595" marR="685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9190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GB" sz="1400" dirty="0">
                          <a:effectLst/>
                          <a:latin typeface="+mn-lt"/>
                          <a:ea typeface="Calibri"/>
                          <a:cs typeface="Calibri"/>
                        </a:rPr>
                        <a:t>4.1 </a:t>
                      </a:r>
                      <a:r>
                        <a:rPr lang="en-ZA" sz="1400" dirty="0">
                          <a:effectLst/>
                          <a:latin typeface="+mn-lt"/>
                          <a:ea typeface="Calibri"/>
                          <a:cs typeface="Calibri"/>
                        </a:rPr>
                        <a:t>Percentage of Collective agreements extended within 90 calendar days of receipt by end of March each year.</a:t>
                      </a:r>
                      <a:endParaRPr kumimoji="0" lang="en-US" sz="1400" b="0" i="0" u="none" strike="noStrike" cap="none" normalizeH="0" baseline="0" dirty="0">
                        <a:ln>
                          <a:noFill/>
                        </a:ln>
                        <a:solidFill>
                          <a:schemeClr val="tx1"/>
                        </a:solidFill>
                        <a:effectLst/>
                        <a:latin typeface="Calibri" pitchFamily="34" charset="0"/>
                        <a:ea typeface="Times New Roman" pitchFamily="18" charset="0"/>
                        <a:cs typeface="Maiandra GD" pitchFamily="34" charset="0"/>
                      </a:endParaRPr>
                    </a:p>
                  </a:txBody>
                  <a:tcPr marL="68595" marR="685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mn-lt"/>
                          <a:ea typeface="ＭＳ Ｐゴシック" pitchFamily="34" charset="-128"/>
                          <a:cs typeface="Times New Roman" pitchFamily="18" charset="0"/>
                        </a:rPr>
                        <a:t>100% </a:t>
                      </a:r>
                      <a:r>
                        <a:rPr kumimoji="0" lang="en-ZA" sz="1400" b="0" i="0" u="none" strike="noStrike" cap="none" normalizeH="0" baseline="0" dirty="0">
                          <a:ln>
                            <a:noFill/>
                          </a:ln>
                          <a:solidFill>
                            <a:srgbClr val="000000"/>
                          </a:solidFill>
                          <a:effectLst/>
                          <a:latin typeface="+mn-lt"/>
                          <a:ea typeface="ＭＳ Ｐゴシック" pitchFamily="34" charset="-128"/>
                          <a:cs typeface="Times New Roman" pitchFamily="18" charset="0"/>
                        </a:rPr>
                        <a:t>of collective agreements extended within 90 calendar days of receipt by end of March 2019</a:t>
                      </a:r>
                      <a:endParaRPr kumimoji="0" lang="en-US" sz="1400" b="0" i="0" u="none" strike="noStrike" cap="none" normalizeH="0" baseline="0" dirty="0">
                        <a:ln>
                          <a:noFill/>
                        </a:ln>
                        <a:solidFill>
                          <a:srgbClr val="000000"/>
                        </a:solidFill>
                        <a:effectLst/>
                        <a:latin typeface="+mn-lt"/>
                        <a:ea typeface="ＭＳ Ｐゴシック" pitchFamily="34" charset="-128"/>
                        <a:cs typeface="Times New Roman" pitchFamily="18" charset="0"/>
                      </a:endParaRPr>
                    </a:p>
                  </a:txBody>
                  <a:tcPr marL="68595" marR="685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b="1" dirty="0">
                          <a:solidFill>
                            <a:srgbClr val="FF0000"/>
                          </a:solidFill>
                          <a:effectLst/>
                          <a:latin typeface="Calibri"/>
                          <a:ea typeface="Times New Roman"/>
                          <a:cs typeface="Arial"/>
                        </a:rPr>
                        <a:t>NOT</a:t>
                      </a:r>
                      <a:r>
                        <a:rPr lang="en-US" sz="1400" b="1" baseline="0" dirty="0">
                          <a:solidFill>
                            <a:srgbClr val="FF0000"/>
                          </a:solidFill>
                          <a:effectLst/>
                          <a:latin typeface="Calibri"/>
                          <a:ea typeface="Times New Roman"/>
                          <a:cs typeface="Arial"/>
                        </a:rPr>
                        <a:t> </a:t>
                      </a:r>
                      <a:r>
                        <a:rPr lang="en-US" sz="1400" b="1" dirty="0">
                          <a:solidFill>
                            <a:srgbClr val="FF0000"/>
                          </a:solidFill>
                          <a:effectLst/>
                          <a:latin typeface="Calibri"/>
                          <a:ea typeface="Times New Roman"/>
                          <a:cs typeface="Arial"/>
                        </a:rPr>
                        <a:t>ACHIEVED</a:t>
                      </a:r>
                    </a:p>
                    <a:p>
                      <a:endParaRPr lang="en-ZA" sz="1400" b="1" kern="1200" dirty="0">
                        <a:solidFill>
                          <a:schemeClr val="tx1"/>
                        </a:solidFill>
                        <a:effectLst/>
                        <a:latin typeface="+mn-lt"/>
                        <a:ea typeface="+mn-ea"/>
                        <a:cs typeface="+mn-cs"/>
                      </a:endParaRPr>
                    </a:p>
                    <a:p>
                      <a:r>
                        <a:rPr lang="en-ZA" sz="1400" b="1" kern="1200" dirty="0">
                          <a:solidFill>
                            <a:schemeClr val="tx1"/>
                          </a:solidFill>
                          <a:effectLst/>
                          <a:latin typeface="+mn-lt"/>
                          <a:ea typeface="+mn-ea"/>
                          <a:cs typeface="+mn-cs"/>
                        </a:rPr>
                        <a:t>20 </a:t>
                      </a:r>
                      <a:r>
                        <a:rPr lang="en-ZA" sz="1400" b="0" kern="1200" dirty="0">
                          <a:solidFill>
                            <a:schemeClr val="tx1"/>
                          </a:solidFill>
                          <a:effectLst/>
                          <a:latin typeface="+mn-lt"/>
                          <a:ea typeface="+mn-ea"/>
                          <a:cs typeface="+mn-cs"/>
                        </a:rPr>
                        <a:t>(Twenty) collective agreements were received </a:t>
                      </a:r>
                    </a:p>
                    <a:p>
                      <a:endParaRPr lang="en-ZA" sz="1400" b="1" kern="1200" dirty="0">
                        <a:solidFill>
                          <a:schemeClr val="tx1"/>
                        </a:solidFill>
                        <a:effectLst/>
                        <a:latin typeface="+mn-lt"/>
                        <a:ea typeface="+mn-ea"/>
                        <a:cs typeface="+mn-cs"/>
                      </a:endParaRPr>
                    </a:p>
                    <a:p>
                      <a:r>
                        <a:rPr lang="en-ZA" sz="1400" b="1" kern="1200" dirty="0">
                          <a:solidFill>
                            <a:schemeClr val="tx1"/>
                          </a:solidFill>
                          <a:effectLst/>
                          <a:latin typeface="+mn-lt"/>
                          <a:ea typeface="+mn-ea"/>
                          <a:cs typeface="+mn-cs"/>
                        </a:rPr>
                        <a:t>16 </a:t>
                      </a:r>
                      <a:r>
                        <a:rPr lang="en-ZA" sz="1400" b="0" kern="1200" dirty="0">
                          <a:solidFill>
                            <a:schemeClr val="tx1"/>
                          </a:solidFill>
                          <a:effectLst/>
                          <a:latin typeface="+mn-lt"/>
                          <a:ea typeface="+mn-ea"/>
                          <a:cs typeface="+mn-cs"/>
                        </a:rPr>
                        <a:t>(Sixteen) Extended within 90 calendar days of receipt =</a:t>
                      </a:r>
                      <a:r>
                        <a:rPr lang="en-ZA" sz="1400" b="1" kern="1200" dirty="0">
                          <a:solidFill>
                            <a:schemeClr val="tx1"/>
                          </a:solidFill>
                          <a:effectLst/>
                          <a:latin typeface="+mn-lt"/>
                          <a:ea typeface="+mn-ea"/>
                          <a:cs typeface="+mn-cs"/>
                        </a:rPr>
                        <a:t> 80%</a:t>
                      </a:r>
                    </a:p>
                    <a:p>
                      <a:endParaRPr lang="en-ZA" sz="1400" b="1" kern="1200" dirty="0">
                        <a:solidFill>
                          <a:schemeClr val="tx1"/>
                        </a:solidFill>
                        <a:effectLst/>
                        <a:latin typeface="+mn-lt"/>
                        <a:ea typeface="+mn-ea"/>
                        <a:cs typeface="+mn-cs"/>
                      </a:endParaRPr>
                    </a:p>
                    <a:p>
                      <a:r>
                        <a:rPr lang="en-ZA" sz="1400" b="1" kern="1200" dirty="0">
                          <a:solidFill>
                            <a:schemeClr val="tx1"/>
                          </a:solidFill>
                          <a:effectLst/>
                          <a:latin typeface="+mn-lt"/>
                          <a:ea typeface="+mn-ea"/>
                          <a:cs typeface="+mn-cs"/>
                        </a:rPr>
                        <a:t>4 </a:t>
                      </a:r>
                      <a:r>
                        <a:rPr lang="en-ZA" sz="1400" b="0" kern="1200" dirty="0">
                          <a:solidFill>
                            <a:schemeClr val="tx1"/>
                          </a:solidFill>
                          <a:effectLst/>
                          <a:latin typeface="+mn-lt"/>
                          <a:ea typeface="+mn-ea"/>
                          <a:cs typeface="+mn-cs"/>
                        </a:rPr>
                        <a:t>(four) extended in longer than 90 calendar days of receipt = </a:t>
                      </a:r>
                      <a:r>
                        <a:rPr lang="en-ZA" sz="1400" b="1" kern="1200" dirty="0">
                          <a:solidFill>
                            <a:schemeClr val="tx1"/>
                          </a:solidFill>
                          <a:effectLst/>
                          <a:latin typeface="+mn-lt"/>
                          <a:ea typeface="+mn-ea"/>
                          <a:cs typeface="+mn-cs"/>
                        </a:rPr>
                        <a:t>20%</a:t>
                      </a:r>
                    </a:p>
                    <a:p>
                      <a:endParaRPr lang="en-ZA" sz="1400" b="1" kern="1200" dirty="0">
                        <a:solidFill>
                          <a:schemeClr val="tx1"/>
                        </a:solidFill>
                        <a:effectLst/>
                        <a:latin typeface="+mn-lt"/>
                        <a:ea typeface="+mn-ea"/>
                        <a:cs typeface="+mn-cs"/>
                      </a:endParaRPr>
                    </a:p>
                    <a:p>
                      <a:pPr algn="l">
                        <a:spcAft>
                          <a:spcPts val="0"/>
                        </a:spcAft>
                      </a:pPr>
                      <a:endParaRPr lang="en-US" sz="1400" dirty="0">
                        <a:solidFill>
                          <a:srgbClr val="000000"/>
                        </a:solidFill>
                        <a:effectLst/>
                        <a:latin typeface="Calibri"/>
                        <a:ea typeface="Times New Roman"/>
                        <a:cs typeface="Arial"/>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a:effectLst/>
                          <a:latin typeface="Calibri"/>
                          <a:ea typeface="Times New Roman"/>
                          <a:cs typeface="Calibri"/>
                        </a:rPr>
                        <a:t>20%</a:t>
                      </a:r>
                    </a:p>
                    <a:p>
                      <a:pPr>
                        <a:lnSpc>
                          <a:spcPct val="115000"/>
                        </a:lnSpc>
                        <a:spcAft>
                          <a:spcPts val="0"/>
                        </a:spcAft>
                      </a:pPr>
                      <a:r>
                        <a:rPr lang="en-ZA" sz="1400" dirty="0">
                          <a:effectLst/>
                          <a:latin typeface="+mn-lt"/>
                          <a:ea typeface="Times New Roman"/>
                          <a:cs typeface="Calibri"/>
                        </a:rPr>
                        <a:t>The problem is structural especially where agreements must be published for comments. Directorate to reconsider how the target is captured</a:t>
                      </a:r>
                      <a:endParaRPr lang="en-ZA" sz="14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400" dirty="0"/>
                        <a:t>To issue a report, LRA had to be amended, now the Act was amended on 1 January 2019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229600" cy="1058862"/>
          </a:xfrm>
        </p:spPr>
        <p:txBody>
          <a:bodyPr/>
          <a:lstStyle/>
          <a:p>
            <a:pPr>
              <a:defRPr/>
            </a:pPr>
            <a:r>
              <a:rPr lang="en-US" sz="2000" b="1" dirty="0">
                <a:solidFill>
                  <a:prstClr val="black"/>
                </a:solidFill>
                <a:ea typeface="ＭＳ Ｐゴシック" pitchFamily="-80" charset="-128"/>
                <a:cs typeface="+mj-cs"/>
              </a:rPr>
              <a:t>QUARTER 1 PERFORMANCE PER STRATEGIC OBJECTIVE 2018/19</a:t>
            </a:r>
            <a:endParaRPr lang="en-ZA" sz="2000" dirty="0"/>
          </a:p>
        </p:txBody>
      </p:sp>
      <p:sp>
        <p:nvSpPr>
          <p:cNvPr id="28675" name="Slide Number Placeholder 5"/>
          <p:cNvSpPr>
            <a:spLocks noGrp="1"/>
          </p:cNvSpPr>
          <p:nvPr>
            <p:ph type="sldNum" sz="quarter" idx="12"/>
          </p:nvPr>
        </p:nvSpPr>
        <p:spPr bwMode="auto">
          <a:xfrm>
            <a:off x="6831012" y="6573520"/>
            <a:ext cx="2312987" cy="21621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954FD14-77EA-4DAE-BA84-E6F311BA9C63}"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chemeClr val="bg1"/>
              </a:solidFill>
              <a:effectLst/>
              <a:uLnTx/>
              <a:uFillTx/>
              <a:latin typeface="Calibri" pitchFamily="34" charset="0"/>
              <a:ea typeface="ＭＳ Ｐゴシック" pitchFamily="34" charset="-128"/>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729638491"/>
              </p:ext>
            </p:extLst>
          </p:nvPr>
        </p:nvGraphicFramePr>
        <p:xfrm>
          <a:off x="219075" y="925286"/>
          <a:ext cx="8731885" cy="5759995"/>
        </p:xfrm>
        <a:graphic>
          <a:graphicData uri="http://schemas.openxmlformats.org/drawingml/2006/table">
            <a:tbl>
              <a:tblPr/>
              <a:tblGrid>
                <a:gridCol w="2392267">
                  <a:extLst>
                    <a:ext uri="{9D8B030D-6E8A-4147-A177-3AD203B41FA5}">
                      <a16:colId xmlns:a16="http://schemas.microsoft.com/office/drawing/2014/main" xmlns="" val="20000"/>
                    </a:ext>
                  </a:extLst>
                </a:gridCol>
                <a:gridCol w="1249942">
                  <a:extLst>
                    <a:ext uri="{9D8B030D-6E8A-4147-A177-3AD203B41FA5}">
                      <a16:colId xmlns:a16="http://schemas.microsoft.com/office/drawing/2014/main" xmlns="" val="20001"/>
                    </a:ext>
                  </a:extLst>
                </a:gridCol>
                <a:gridCol w="1280578">
                  <a:extLst>
                    <a:ext uri="{9D8B030D-6E8A-4147-A177-3AD203B41FA5}">
                      <a16:colId xmlns:a16="http://schemas.microsoft.com/office/drawing/2014/main" xmlns="" val="20002"/>
                    </a:ext>
                  </a:extLst>
                </a:gridCol>
                <a:gridCol w="1144348">
                  <a:extLst>
                    <a:ext uri="{9D8B030D-6E8A-4147-A177-3AD203B41FA5}">
                      <a16:colId xmlns:a16="http://schemas.microsoft.com/office/drawing/2014/main" xmlns="" val="20003"/>
                    </a:ext>
                  </a:extLst>
                </a:gridCol>
                <a:gridCol w="1144347">
                  <a:extLst>
                    <a:ext uri="{9D8B030D-6E8A-4147-A177-3AD203B41FA5}">
                      <a16:colId xmlns:a16="http://schemas.microsoft.com/office/drawing/2014/main" xmlns="" val="20004"/>
                    </a:ext>
                  </a:extLst>
                </a:gridCol>
                <a:gridCol w="1520403">
                  <a:extLst>
                    <a:ext uri="{9D8B030D-6E8A-4147-A177-3AD203B41FA5}">
                      <a16:colId xmlns:a16="http://schemas.microsoft.com/office/drawing/2014/main" xmlns="" val="20005"/>
                    </a:ext>
                  </a:extLst>
                </a:gridCol>
              </a:tblGrid>
              <a:tr h="676746">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Strategic  Objectives</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Annual Planned Indictors</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effectLst/>
                          <a:latin typeface="+mn-lt"/>
                          <a:ea typeface="Times New Roman"/>
                          <a:cs typeface="Arial" pitchFamily="34" charset="0"/>
                        </a:rPr>
                        <a:t>Indicators with targets reporting in </a:t>
                      </a:r>
                      <a:r>
                        <a:rPr lang="en-GB" sz="1400" b="1" u="sng" kern="1200" dirty="0">
                          <a:solidFill>
                            <a:schemeClr val="tx1"/>
                          </a:solidFill>
                          <a:effectLst/>
                          <a:latin typeface="+mn-lt"/>
                          <a:ea typeface="Times New Roman"/>
                          <a:cs typeface="Arial" pitchFamily="34" charset="0"/>
                        </a:rPr>
                        <a:t>Q1 </a:t>
                      </a:r>
                      <a:endParaRPr lang="en-US" sz="1400" b="1" u="sng" dirty="0">
                        <a:solidFill>
                          <a:schemeClr val="tx1"/>
                        </a:solidFill>
                        <a:effectLst/>
                        <a:latin typeface="+mn-lt"/>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8000"/>
                          </a:solidFill>
                          <a:effectLst/>
                          <a:latin typeface="+mn-lt"/>
                          <a:ea typeface="Times New Roman"/>
                          <a:cs typeface="Arial" pitchFamily="34" charset="0"/>
                        </a:rPr>
                        <a:t>Achieved</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FF0000"/>
                          </a:solidFill>
                          <a:effectLst/>
                          <a:latin typeface="+mn-lt"/>
                          <a:ea typeface="Times New Roman"/>
                          <a:cs typeface="Arial" pitchFamily="34" charset="0"/>
                        </a:rPr>
                        <a:t>Not Achieved</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Overall Achievement %</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465504">
                <a:tc>
                  <a:txBody>
                    <a:bodyPr/>
                    <a:lstStyle/>
                    <a:p>
                      <a:pPr marL="0" marR="0" algn="l" fontAlgn="b">
                        <a:spcBef>
                          <a:spcPts val="0"/>
                        </a:spcBef>
                        <a:spcAft>
                          <a:spcPts val="0"/>
                        </a:spcAft>
                      </a:pPr>
                      <a:r>
                        <a:rPr lang="en-US" sz="1400" b="0" kern="1200" dirty="0">
                          <a:solidFill>
                            <a:srgbClr val="000000"/>
                          </a:solidFill>
                          <a:effectLst/>
                          <a:latin typeface="+mn-lt"/>
                          <a:ea typeface="DengXian"/>
                          <a:cs typeface="Arial"/>
                        </a:rPr>
                        <a:t>Strengthening occupational safety protection</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spcAft>
                          <a:spcPts val="0"/>
                        </a:spcAft>
                      </a:pPr>
                      <a:r>
                        <a:rPr lang="en-US" sz="1400" b="0" kern="1200" dirty="0">
                          <a:solidFill>
                            <a:srgbClr val="000000"/>
                          </a:solidFill>
                          <a:effectLst/>
                          <a:latin typeface="+mn-lt"/>
                          <a:ea typeface="+mn-ea"/>
                          <a:cs typeface="+mn-cs"/>
                        </a:rPr>
                        <a:t>This strategic objective is covered in terms of indicators that are applicable in protecting vulnerable workers.</a:t>
                      </a:r>
                      <a:endParaRPr lang="en-ZA" sz="1400" b="0" dirty="0">
                        <a:effectLst/>
                        <a:latin typeface="Calibri"/>
                        <a:ea typeface="DengXian"/>
                        <a:cs typeface="Arial"/>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spcAft>
                          <a:spcPts val="0"/>
                        </a:spcAft>
                      </a:pPr>
                      <a:endParaRPr lang="en-ZA" sz="1600" dirty="0">
                        <a:effectLst/>
                        <a:latin typeface="Calibri"/>
                        <a:ea typeface="DengXi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0560">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Promote equity in the labour market</a:t>
                      </a:r>
                      <a:endParaRPr lang="en-US" sz="1400" b="0" dirty="0">
                        <a:solidFill>
                          <a:srgbClr val="FF0000"/>
                        </a:solidFill>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00B050"/>
                          </a:solidFill>
                          <a:effectLst/>
                          <a:latin typeface="Calibri"/>
                          <a:ea typeface="Times New Roman"/>
                          <a:cs typeface="Arial"/>
                        </a:rPr>
                        <a:t>100%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5807">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Protecting vulnerable workers</a:t>
                      </a:r>
                      <a:endParaRPr lang="en-US" sz="1400" b="0" dirty="0">
                        <a:solidFill>
                          <a:srgbClr val="FF0000"/>
                        </a:solidFill>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5</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5</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3</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60%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3111">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Strengthening multilateral and bilateral relations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1</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00B050"/>
                          </a:solidFill>
                          <a:effectLst/>
                          <a:latin typeface="Calibri"/>
                          <a:ea typeface="Times New Roman"/>
                          <a:cs typeface="Arial"/>
                        </a:rPr>
                        <a:t>100%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73982">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Contribute to employment creation</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4</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00B050"/>
                          </a:solidFill>
                          <a:effectLst/>
                          <a:latin typeface="Calibri"/>
                          <a:ea typeface="Times New Roman"/>
                          <a:cs typeface="Arial"/>
                        </a:rPr>
                        <a:t>100%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60560">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Promoting sound labour relations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3</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3</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67%</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60560">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Monitoring the impact of legislations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2</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2</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00B050"/>
                          </a:solidFill>
                          <a:effectLst/>
                          <a:latin typeface="Calibri"/>
                          <a:ea typeface="Times New Roman"/>
                          <a:cs typeface="Arial"/>
                        </a:rPr>
                        <a:t>100%</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60560">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Strengthening the institutional capacity of the Department</a:t>
                      </a:r>
                      <a:endParaRPr lang="en-US" sz="1400" b="0" dirty="0">
                        <a:effectLst/>
                        <a:latin typeface="+mn-lt"/>
                        <a:ea typeface="Times New Roman"/>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effectLst/>
                          <a:latin typeface="Calibri"/>
                          <a:ea typeface="Times New Roman"/>
                          <a:cs typeface="Arial"/>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a:solidFill>
                            <a:srgbClr val="00B050"/>
                          </a:solidFill>
                          <a:effectLst/>
                          <a:latin typeface="Calibri"/>
                          <a:ea typeface="Times New Roman"/>
                          <a:cs typeface="Arial"/>
                        </a:rPr>
                        <a:t>3</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1</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a:solidFill>
                            <a:srgbClr val="FF0000"/>
                          </a:solidFill>
                          <a:effectLst/>
                          <a:latin typeface="Calibri"/>
                          <a:ea typeface="Times New Roman"/>
                          <a:cs typeface="Arial"/>
                        </a:rPr>
                        <a:t>75%</a:t>
                      </a:r>
                      <a:endParaRPr lang="en-ZA" sz="1600" dirty="0">
                        <a:effectLst/>
                        <a:latin typeface="Calibri"/>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64629">
                <a:tc>
                  <a:txBody>
                    <a:bodyPr/>
                    <a:lstStyle/>
                    <a:p>
                      <a:pPr marL="0" marR="0" algn="l" fontAlgn="b">
                        <a:spcBef>
                          <a:spcPts val="0"/>
                        </a:spcBef>
                        <a:spcAft>
                          <a:spcPts val="0"/>
                        </a:spcAft>
                      </a:pPr>
                      <a:r>
                        <a:rPr lang="en-GB" sz="1400" b="1" dirty="0">
                          <a:effectLst/>
                          <a:latin typeface="+mn-lt"/>
                          <a:ea typeface="Times New Roman"/>
                        </a:rPr>
                        <a:t>Total number of Indicators</a:t>
                      </a:r>
                      <a:endParaRPr lang="en-US" sz="1400" b="1"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a:effectLst/>
                          <a:latin typeface="Calibri"/>
                          <a:ea typeface="Times New Roman"/>
                          <a:cs typeface="Arial"/>
                        </a:rPr>
                        <a:t>20</a:t>
                      </a:r>
                      <a:endParaRPr lang="en-ZA" sz="1600" dirty="0">
                        <a:effectLst/>
                        <a:latin typeface="Calibri"/>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a:effectLst/>
                          <a:latin typeface="Calibri"/>
                          <a:ea typeface="Times New Roman"/>
                          <a:cs typeface="Arial"/>
                        </a:rPr>
                        <a:t>20</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kern="1200" dirty="0">
                          <a:solidFill>
                            <a:srgbClr val="000000"/>
                          </a:solidFill>
                          <a:effectLst/>
                          <a:latin typeface="Calibri"/>
                          <a:ea typeface="Times New Roman"/>
                          <a:cs typeface="Calibri"/>
                        </a:rPr>
                        <a:t>16</a:t>
                      </a:r>
                      <a:endParaRPr lang="en-ZA" sz="1600" dirty="0">
                        <a:effectLst/>
                        <a:latin typeface="Calibri"/>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600" b="1" kern="1200" dirty="0">
                          <a:solidFill>
                            <a:srgbClr val="000000"/>
                          </a:solidFill>
                          <a:effectLst/>
                          <a:latin typeface="Calibri"/>
                          <a:ea typeface="Times New Roman"/>
                        </a:rPr>
                        <a:t>4</a:t>
                      </a:r>
                      <a:endParaRPr lang="en-ZA" sz="1600" dirty="0">
                        <a:effectLst/>
                        <a:latin typeface="Calibri"/>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fontAlgn="b">
                        <a:spcAft>
                          <a:spcPts val="0"/>
                        </a:spcAft>
                      </a:pPr>
                      <a:r>
                        <a:rPr lang="en-US" sz="2000" b="1" kern="1200" dirty="0">
                          <a:solidFill>
                            <a:srgbClr val="FF0000"/>
                          </a:solidFill>
                          <a:effectLst/>
                          <a:latin typeface="Calibri"/>
                          <a:ea typeface="Times New Roman"/>
                          <a:cs typeface="Calibri"/>
                        </a:rPr>
                        <a:t>80%</a:t>
                      </a:r>
                      <a:endParaRPr lang="en-ZA" sz="2000" dirty="0">
                        <a:effectLst/>
                        <a:latin typeface="Calibri"/>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xmlns="" val="10009"/>
                  </a:ext>
                </a:extLst>
              </a:tr>
              <a:tr h="757976">
                <a:tc>
                  <a:txBody>
                    <a:bodyPr/>
                    <a:lstStyle/>
                    <a:p>
                      <a:pPr marL="0" marR="0" algn="l" fontAlgn="b">
                        <a:spcBef>
                          <a:spcPts val="0"/>
                        </a:spcBef>
                        <a:spcAft>
                          <a:spcPts val="0"/>
                        </a:spcAft>
                      </a:pPr>
                      <a:r>
                        <a:rPr lang="en-GB" sz="1400" b="1" kern="1200" dirty="0">
                          <a:solidFill>
                            <a:srgbClr val="000000"/>
                          </a:solidFill>
                          <a:effectLst/>
                          <a:latin typeface="+mn-lt"/>
                          <a:ea typeface="Times New Roman"/>
                        </a:rPr>
                        <a:t>Overall  Performance</a:t>
                      </a:r>
                      <a:endParaRPr lang="en-US" sz="1400" b="1" dirty="0">
                        <a:effectLst/>
                        <a:latin typeface="+mn-lt"/>
                        <a:ea typeface="Times New Roman"/>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r>
                        <a:rPr lang="en-ZA" sz="1100" b="1" dirty="0">
                          <a:effectLst/>
                          <a:latin typeface="+mn-lt"/>
                          <a:ea typeface="Times New Roman"/>
                        </a:rPr>
                        <a:t> </a:t>
                      </a: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800" b="1" dirty="0">
                          <a:effectLst/>
                          <a:latin typeface="Calibri"/>
                          <a:ea typeface="Calibri"/>
                          <a:cs typeface="Times New Roman"/>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a:effectLst/>
                          <a:latin typeface="Calibri"/>
                          <a:ea typeface="Calibri"/>
                          <a:cs typeface="Times New Roman"/>
                        </a:rPr>
                        <a:t>20%</a:t>
                      </a: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dirty="0"/>
                    </a:p>
                  </a:txBody>
                  <a:tcPr>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744543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55625" y="300038"/>
            <a:ext cx="8229600" cy="936625"/>
          </a:xfrm>
        </p:spPr>
        <p:txBody>
          <a:bodyPr/>
          <a:lstStyle/>
          <a:p>
            <a:pPr eaLnBrk="1" fontAlgn="auto" hangingPunct="1">
              <a:lnSpc>
                <a:spcPct val="115000"/>
              </a:lnSpc>
              <a:spcBef>
                <a:spcPts val="0"/>
              </a:spcBef>
              <a:spcAft>
                <a:spcPts val="0"/>
              </a:spcAft>
              <a:defRPr/>
            </a:pPr>
            <a:r>
              <a:rPr lang="en-ZA" sz="2000" b="1" dirty="0">
                <a:ea typeface="Times New Roman"/>
                <a:cs typeface="Times New Roman"/>
              </a:rPr>
              <a:t>LP &amp; IR</a:t>
            </a:r>
            <a:endParaRPr lang="en-US" sz="2000" b="1" dirty="0">
              <a:solidFill>
                <a:prstClr val="white"/>
              </a:solidFill>
              <a:ea typeface="+mn-ea"/>
              <a:cs typeface="+mn-cs"/>
            </a:endParaRPr>
          </a:p>
        </p:txBody>
      </p:sp>
      <p:sp>
        <p:nvSpPr>
          <p:cNvPr id="61443" name="Slide Number Placeholder 3"/>
          <p:cNvSpPr>
            <a:spLocks noGrp="1"/>
          </p:cNvSpPr>
          <p:nvPr>
            <p:ph type="sldNum" sz="quarter" idx="12"/>
          </p:nvPr>
        </p:nvSpPr>
        <p:spPr bwMode="auto">
          <a:xfrm>
            <a:off x="6837362" y="6486525"/>
            <a:ext cx="2306637" cy="49339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C90EFA69-BF54-4C8C-B2F8-5ACD5B15F266}" type="slidenum">
              <a:rPr lang="en-US" altLang="en-US" sz="1200" smtClean="0">
                <a:solidFill>
                  <a:schemeClr val="bg1"/>
                </a:solidFill>
              </a:rPr>
              <a:pPr/>
              <a:t>50</a:t>
            </a:fld>
            <a:endParaRPr lang="en-US" altLang="en-US" sz="1200" dirty="0">
              <a:solidFill>
                <a:schemeClr val="bg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027392104"/>
              </p:ext>
            </p:extLst>
          </p:nvPr>
        </p:nvGraphicFramePr>
        <p:xfrm>
          <a:off x="190500" y="1230086"/>
          <a:ext cx="8763001" cy="5357104"/>
        </p:xfrm>
        <a:graphic>
          <a:graphicData uri="http://schemas.openxmlformats.org/drawingml/2006/table">
            <a:tbl>
              <a:tblPr/>
              <a:tblGrid>
                <a:gridCol w="1903095">
                  <a:extLst>
                    <a:ext uri="{9D8B030D-6E8A-4147-A177-3AD203B41FA5}">
                      <a16:colId xmlns:a16="http://schemas.microsoft.com/office/drawing/2014/main" xmlns="" val="20000"/>
                    </a:ext>
                  </a:extLst>
                </a:gridCol>
                <a:gridCol w="1141535">
                  <a:extLst>
                    <a:ext uri="{9D8B030D-6E8A-4147-A177-3AD203B41FA5}">
                      <a16:colId xmlns:a16="http://schemas.microsoft.com/office/drawing/2014/main" xmlns="" val="20001"/>
                    </a:ext>
                  </a:extLst>
                </a:gridCol>
                <a:gridCol w="1968241">
                  <a:extLst>
                    <a:ext uri="{9D8B030D-6E8A-4147-A177-3AD203B41FA5}">
                      <a16:colId xmlns:a16="http://schemas.microsoft.com/office/drawing/2014/main" xmlns="" val="20002"/>
                    </a:ext>
                  </a:extLst>
                </a:gridCol>
                <a:gridCol w="1894115">
                  <a:extLst>
                    <a:ext uri="{9D8B030D-6E8A-4147-A177-3AD203B41FA5}">
                      <a16:colId xmlns:a16="http://schemas.microsoft.com/office/drawing/2014/main" xmlns="" val="20003"/>
                    </a:ext>
                  </a:extLst>
                </a:gridCol>
                <a:gridCol w="1856015">
                  <a:extLst>
                    <a:ext uri="{9D8B030D-6E8A-4147-A177-3AD203B41FA5}">
                      <a16:colId xmlns:a16="http://schemas.microsoft.com/office/drawing/2014/main" xmlns="" val="20004"/>
                    </a:ext>
                  </a:extLst>
                </a:gridCol>
              </a:tblGrid>
              <a:tr h="73476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PROGRAMME PERFORMANCE INDICATOR</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27937">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Strategic Goal 6: Promote sound labour relations (Outcome 4: DECENT EMPLOYMENT THROUGH INCLUSIVE ECONOMIC GROWTH ) </a:t>
                      </a:r>
                      <a:r>
                        <a:rPr kumimoji="0" lang="en-US" sz="1400" b="1" i="0" u="none" strike="noStrike" cap="none" normalizeH="0" baseline="0" dirty="0">
                          <a:ln>
                            <a:noFill/>
                          </a:ln>
                          <a:solidFill>
                            <a:schemeClr val="bg1"/>
                          </a:solidFill>
                          <a:effectLst/>
                          <a:latin typeface="Calibri" pitchFamily="34" charset="0"/>
                          <a:ea typeface="Times New Roman" pitchFamily="18" charset="0"/>
                          <a:cs typeface="Maiandra GD" pitchFamily="34" charset="0"/>
                        </a:rPr>
                        <a:t> </a:t>
                      </a:r>
                      <a:endParaRPr kumimoji="0" lang="en-US" sz="1400" b="0" i="0" u="none" strike="noStrike" cap="none" normalizeH="0" baseline="0" dirty="0">
                        <a:ln>
                          <a:noFill/>
                        </a:ln>
                        <a:solidFill>
                          <a:schemeClr val="bg1"/>
                        </a:solidFill>
                        <a:effectLst/>
                        <a:latin typeface="Calibri" pitchFamily="34" charset="0"/>
                        <a:ea typeface="Times New Roman" pitchFamily="18" charset="0"/>
                        <a:cs typeface="Maiandra GD" pitchFamily="34"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0930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Times New Roman" pitchFamily="18" charset="0"/>
                          <a:cs typeface="Maiandra GD" pitchFamily="34" charset="0"/>
                        </a:rPr>
                        <a:t>4.2 </a:t>
                      </a:r>
                      <a:r>
                        <a:rPr kumimoji="0" lang="en-ZA" sz="1400" b="0" i="0" u="none" strike="noStrike" cap="none" normalizeH="0" baseline="0" dirty="0">
                          <a:ln>
                            <a:noFill/>
                          </a:ln>
                          <a:solidFill>
                            <a:schemeClr val="tx1"/>
                          </a:solidFill>
                          <a:effectLst/>
                          <a:latin typeface="Calibri" pitchFamily="34" charset="0"/>
                          <a:ea typeface="Times New Roman" pitchFamily="18" charset="0"/>
                          <a:cs typeface="DIN-Regular"/>
                        </a:rPr>
                        <a:t>Percentage of labour organisation competent applications for registration approved or refused within 90 calendar days of receipt by end of March each year</a:t>
                      </a:r>
                      <a:endPar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GB" sz="1400" b="1" kern="1200" dirty="0">
                          <a:solidFill>
                            <a:schemeClr val="tx1"/>
                          </a:solidFill>
                          <a:effectLst/>
                          <a:latin typeface="+mn-lt"/>
                          <a:ea typeface="+mn-ea"/>
                          <a:cs typeface="+mn-cs"/>
                        </a:rPr>
                        <a:t>100%</a:t>
                      </a:r>
                      <a:r>
                        <a:rPr lang="en-GB" sz="1400" kern="1200" dirty="0">
                          <a:solidFill>
                            <a:schemeClr val="tx1"/>
                          </a:solidFill>
                          <a:effectLst/>
                          <a:latin typeface="+mn-lt"/>
                          <a:ea typeface="+mn-ea"/>
                          <a:cs typeface="+mn-cs"/>
                        </a:rPr>
                        <a:t> of labour organisation competent applications for registration approved or refused within 90 calendar days of receipt by end of March 2019</a:t>
                      </a:r>
                      <a:endParaRPr kumimoji="0" lang="en-US" sz="14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Symbol" pitchFamily="18" charset="2"/>
                        <a:buNone/>
                        <a:tabLst/>
                      </a:pPr>
                      <a:r>
                        <a:rPr lang="en-US" sz="1400" b="1" dirty="0">
                          <a:solidFill>
                            <a:srgbClr val="00682F"/>
                          </a:solidFill>
                          <a:effectLst/>
                          <a:latin typeface="+mn-lt"/>
                          <a:ea typeface="Times New Roman"/>
                          <a:cs typeface="Arial"/>
                        </a:rPr>
                        <a:t>ACHIEVED</a:t>
                      </a:r>
                    </a:p>
                    <a:p>
                      <a:r>
                        <a:rPr lang="en-US" sz="1400" b="1" kern="1200" dirty="0">
                          <a:solidFill>
                            <a:schemeClr val="tx1"/>
                          </a:solidFill>
                          <a:effectLst/>
                          <a:latin typeface="+mn-lt"/>
                          <a:ea typeface="+mn-ea"/>
                          <a:cs typeface="+mn-cs"/>
                        </a:rPr>
                        <a:t> </a:t>
                      </a:r>
                      <a:endParaRPr lang="en-ZA"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133</a:t>
                      </a:r>
                      <a:r>
                        <a:rPr lang="en-US" sz="1400" kern="1200" dirty="0">
                          <a:solidFill>
                            <a:schemeClr val="tx1"/>
                          </a:solidFill>
                          <a:effectLst/>
                          <a:latin typeface="+mn-lt"/>
                          <a:ea typeface="+mn-ea"/>
                          <a:cs typeface="+mn-cs"/>
                        </a:rPr>
                        <a:t> (One hundred and thirty-three) application received </a:t>
                      </a:r>
                      <a:endParaRPr lang="en-Z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endParaRPr lang="en-Z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114</a:t>
                      </a:r>
                      <a:r>
                        <a:rPr lang="en-US" sz="1400" kern="1200" dirty="0">
                          <a:solidFill>
                            <a:schemeClr val="tx1"/>
                          </a:solidFill>
                          <a:effectLst/>
                          <a:latin typeface="+mn-lt"/>
                          <a:ea typeface="+mn-ea"/>
                          <a:cs typeface="+mn-cs"/>
                        </a:rPr>
                        <a:t> (One hundred and fourteen) </a:t>
                      </a:r>
                      <a:endParaRPr lang="en-Z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refused within 90 calendar days of </a:t>
                      </a:r>
                      <a:endParaRPr lang="en-Z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receipt </a:t>
                      </a:r>
                      <a:endParaRPr lang="en-Z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endParaRPr lang="en-Z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19</a:t>
                      </a:r>
                      <a:r>
                        <a:rPr lang="en-US" sz="1400" kern="1200" dirty="0">
                          <a:solidFill>
                            <a:schemeClr val="tx1"/>
                          </a:solidFill>
                          <a:effectLst/>
                          <a:latin typeface="+mn-lt"/>
                          <a:ea typeface="+mn-ea"/>
                          <a:cs typeface="+mn-cs"/>
                        </a:rPr>
                        <a:t> (Nineteen) approved within 90 </a:t>
                      </a:r>
                      <a:endParaRPr lang="en-Z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calendar days of receipt </a:t>
                      </a:r>
                      <a:endParaRPr lang="en-Z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endParaRPr lang="en-ZA" sz="1400" kern="1200" dirty="0">
                        <a:solidFill>
                          <a:schemeClr val="tx1"/>
                        </a:solidFill>
                        <a:effectLst/>
                        <a:latin typeface="+mn-lt"/>
                        <a:ea typeface="+mn-ea"/>
                        <a:cs typeface="+mn-cs"/>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0" kern="1200" dirty="0">
                          <a:solidFill>
                            <a:schemeClr val="tx1"/>
                          </a:solidFill>
                          <a:effectLst/>
                          <a:latin typeface="+mn-lt"/>
                          <a:ea typeface="+mn-ea"/>
                          <a:cs typeface="+mn-cs"/>
                        </a:rPr>
                        <a:t>None</a:t>
                      </a:r>
                      <a:endParaRPr kumimoji="0" lang="en-ZA" sz="1400" b="0" i="0" u="none" strike="noStrike" cap="none" normalizeH="0" baseline="0" dirty="0">
                        <a:ln>
                          <a:noFill/>
                        </a:ln>
                        <a:solidFill>
                          <a:schemeClr val="tx1"/>
                        </a:solidFill>
                        <a:effectLst/>
                        <a:latin typeface="Calibri" pitchFamily="34" charset="0"/>
                        <a:ea typeface="ＭＳ Ｐゴシック" pitchFamily="34" charset="-128"/>
                        <a:cs typeface="Times New Roman" pitchFamily="18" charset="0"/>
                      </a:endParaRPr>
                    </a:p>
                  </a:txBody>
                  <a:tcPr marL="68585" marR="6858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dirty="0">
                          <a:effectLst/>
                          <a:latin typeface="Calibri"/>
                          <a:ea typeface="Times New Roman"/>
                          <a:cs typeface="Calibri"/>
                        </a:rPr>
                        <a:t>None</a:t>
                      </a:r>
                      <a:endParaRPr lang="en-ZA" sz="14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55625" y="293688"/>
            <a:ext cx="8229600" cy="936625"/>
          </a:xfrm>
        </p:spPr>
        <p:txBody>
          <a:bodyPr/>
          <a:lstStyle/>
          <a:p>
            <a:pPr eaLnBrk="1" fontAlgn="auto" hangingPunct="1">
              <a:lnSpc>
                <a:spcPct val="115000"/>
              </a:lnSpc>
              <a:spcBef>
                <a:spcPts val="0"/>
              </a:spcBef>
              <a:spcAft>
                <a:spcPts val="0"/>
              </a:spcAft>
              <a:defRPr/>
            </a:pPr>
            <a:r>
              <a:rPr lang="en-ZA" sz="2000" b="1" dirty="0">
                <a:ea typeface="Times New Roman"/>
                <a:cs typeface="Times New Roman"/>
              </a:rPr>
              <a:t>LP &amp; IR</a:t>
            </a:r>
            <a:endParaRPr lang="en-US" sz="2000" b="1" dirty="0">
              <a:solidFill>
                <a:prstClr val="white"/>
              </a:solidFill>
              <a:ea typeface="+mn-ea"/>
              <a:cs typeface="+mn-cs"/>
            </a:endParaRPr>
          </a:p>
        </p:txBody>
      </p:sp>
      <p:sp>
        <p:nvSpPr>
          <p:cNvPr id="62467" name="Slide Number Placeholder 3"/>
          <p:cNvSpPr>
            <a:spLocks noGrp="1"/>
          </p:cNvSpPr>
          <p:nvPr>
            <p:ph type="sldNum" sz="quarter" idx="12"/>
          </p:nvPr>
        </p:nvSpPr>
        <p:spPr bwMode="auto">
          <a:xfrm>
            <a:off x="6837362" y="6486525"/>
            <a:ext cx="2306637" cy="49339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BC7C23-EC00-4DBD-B0F9-956BB520E5F9}" type="slidenum">
              <a:rPr lang="en-US" altLang="en-US" sz="1200" smtClean="0">
                <a:solidFill>
                  <a:schemeClr val="bg1"/>
                </a:solidFill>
              </a:rPr>
              <a:pPr/>
              <a:t>51</a:t>
            </a:fld>
            <a:endParaRPr lang="en-US" altLang="en-US" sz="1200" dirty="0">
              <a:solidFill>
                <a:schemeClr val="bg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777080624"/>
              </p:ext>
            </p:extLst>
          </p:nvPr>
        </p:nvGraphicFramePr>
        <p:xfrm>
          <a:off x="217488" y="1414463"/>
          <a:ext cx="8753475" cy="5203825"/>
        </p:xfrm>
        <a:graphic>
          <a:graphicData uri="http://schemas.openxmlformats.org/drawingml/2006/table">
            <a:tbl>
              <a:tblPr/>
              <a:tblGrid>
                <a:gridCol w="1938656">
                  <a:extLst>
                    <a:ext uri="{9D8B030D-6E8A-4147-A177-3AD203B41FA5}">
                      <a16:colId xmlns:a16="http://schemas.microsoft.com/office/drawing/2014/main" xmlns="" val="20000"/>
                    </a:ext>
                  </a:extLst>
                </a:gridCol>
                <a:gridCol w="1316399">
                  <a:extLst>
                    <a:ext uri="{9D8B030D-6E8A-4147-A177-3AD203B41FA5}">
                      <a16:colId xmlns:a16="http://schemas.microsoft.com/office/drawing/2014/main" xmlns="" val="20001"/>
                    </a:ext>
                  </a:extLst>
                </a:gridCol>
                <a:gridCol w="2373086">
                  <a:extLst>
                    <a:ext uri="{9D8B030D-6E8A-4147-A177-3AD203B41FA5}">
                      <a16:colId xmlns:a16="http://schemas.microsoft.com/office/drawing/2014/main" xmlns="" val="20002"/>
                    </a:ext>
                  </a:extLst>
                </a:gridCol>
                <a:gridCol w="1611085">
                  <a:extLst>
                    <a:ext uri="{9D8B030D-6E8A-4147-A177-3AD203B41FA5}">
                      <a16:colId xmlns:a16="http://schemas.microsoft.com/office/drawing/2014/main" xmlns="" val="20003"/>
                    </a:ext>
                  </a:extLst>
                </a:gridCol>
                <a:gridCol w="1514249">
                  <a:extLst>
                    <a:ext uri="{9D8B030D-6E8A-4147-A177-3AD203B41FA5}">
                      <a16:colId xmlns:a16="http://schemas.microsoft.com/office/drawing/2014/main" xmlns="" val="20004"/>
                    </a:ext>
                  </a:extLst>
                </a:gridCol>
              </a:tblGrid>
              <a:tr h="83209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PROGRAMME PERFORMANCE INDICATOR</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55557">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Strategic Goal 6: Promote sound labour relations (Outcome 4: DECENT EMPLOYMENT THROUGH INCLUSIVE ECONOMIC GROWTH ) </a:t>
                      </a:r>
                      <a:r>
                        <a:rPr kumimoji="0" lang="en-US" sz="1400" b="1" i="0" u="none" strike="noStrike" cap="none" normalizeH="0" baseline="0" dirty="0">
                          <a:ln>
                            <a:noFill/>
                          </a:ln>
                          <a:solidFill>
                            <a:schemeClr val="bg1"/>
                          </a:solidFill>
                          <a:effectLst/>
                          <a:latin typeface="Calibri" pitchFamily="34" charset="0"/>
                          <a:ea typeface="Times New Roman" pitchFamily="18" charset="0"/>
                          <a:cs typeface="Maiandra GD" pitchFamily="34" charset="0"/>
                        </a:rPr>
                        <a:t> </a:t>
                      </a:r>
                      <a:endParaRPr kumimoji="0" lang="en-US" sz="1400" b="0" i="0" u="none" strike="noStrike" cap="none" normalizeH="0" baseline="0" dirty="0">
                        <a:ln>
                          <a:noFill/>
                        </a:ln>
                        <a:solidFill>
                          <a:schemeClr val="bg1"/>
                        </a:solidFill>
                        <a:effectLst/>
                        <a:latin typeface="Calibri" pitchFamily="34" charset="0"/>
                        <a:ea typeface="Times New Roman" pitchFamily="18" charset="0"/>
                        <a:cs typeface="Maiandra GD" pitchFamily="34"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1617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GB" sz="1400" kern="100" dirty="0">
                          <a:effectLst/>
                          <a:latin typeface="+mn-lt"/>
                          <a:ea typeface="SimSun"/>
                          <a:cs typeface="Arial"/>
                        </a:rPr>
                        <a:t>4.3 </a:t>
                      </a:r>
                      <a:r>
                        <a:rPr lang="en-ZA" sz="1400" kern="100" dirty="0">
                          <a:effectLst/>
                          <a:latin typeface="+mn-lt"/>
                          <a:ea typeface="SimSun"/>
                          <a:cs typeface="Arial"/>
                        </a:rPr>
                        <a:t>Moderating Workplace Conflict by amending Labour Relation Act and measuring the impact thereof.</a:t>
                      </a:r>
                      <a:endPar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mn-lt"/>
                          <a:ea typeface="ＭＳ Ｐゴシック" pitchFamily="34" charset="-128"/>
                          <a:cs typeface="Times New Roman" pitchFamily="18" charset="0"/>
                        </a:rPr>
                        <a:t>Report on impact of amendments on workplace conflict by 31 March 2019</a:t>
                      </a:r>
                      <a:endParaRPr kumimoji="0" lang="en-US" sz="14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FF0000"/>
                          </a:solidFill>
                          <a:effectLst/>
                          <a:latin typeface="+mn-lt"/>
                          <a:ea typeface="+mn-ea"/>
                          <a:cs typeface="+mn-cs"/>
                        </a:rPr>
                        <a:t>NOT</a:t>
                      </a:r>
                      <a:r>
                        <a:rPr lang="en-US" sz="1400" b="1" kern="1200" baseline="0" dirty="0">
                          <a:solidFill>
                            <a:srgbClr val="FF0000"/>
                          </a:solidFill>
                          <a:effectLst/>
                          <a:latin typeface="+mn-lt"/>
                          <a:ea typeface="+mn-ea"/>
                          <a:cs typeface="+mn-cs"/>
                        </a:rPr>
                        <a:t> </a:t>
                      </a:r>
                      <a:r>
                        <a:rPr lang="en-US" sz="1400" b="1" kern="1200" dirty="0">
                          <a:solidFill>
                            <a:srgbClr val="FF0000"/>
                          </a:solidFill>
                          <a:effectLst/>
                          <a:latin typeface="+mn-lt"/>
                          <a:ea typeface="+mn-ea"/>
                          <a:cs typeface="+mn-cs"/>
                        </a:rPr>
                        <a:t>ACHIEVED</a:t>
                      </a:r>
                    </a:p>
                    <a:p>
                      <a:endParaRPr lang="en-ZA" sz="1400" kern="1200" dirty="0">
                        <a:solidFill>
                          <a:schemeClr val="tx1"/>
                        </a:solidFill>
                        <a:effectLst/>
                        <a:latin typeface="+mn-lt"/>
                        <a:ea typeface="+mn-ea"/>
                        <a:cs typeface="+mn-cs"/>
                      </a:endParaRPr>
                    </a:p>
                    <a:p>
                      <a:r>
                        <a:rPr lang="en-ZA" sz="1400" kern="1200" dirty="0">
                          <a:solidFill>
                            <a:schemeClr val="tx1"/>
                          </a:solidFill>
                          <a:effectLst/>
                          <a:latin typeface="+mn-lt"/>
                          <a:ea typeface="+mn-ea"/>
                          <a:cs typeface="+mn-cs"/>
                        </a:rPr>
                        <a:t>LRA Amendments promulgated 1 January 2019.</a:t>
                      </a:r>
                    </a:p>
                    <a:p>
                      <a:pPr>
                        <a:spcAft>
                          <a:spcPts val="0"/>
                        </a:spcAft>
                      </a:pPr>
                      <a:endParaRPr lang="en-ZA" sz="1400" b="0" dirty="0">
                        <a:solidFill>
                          <a:schemeClr val="tx1"/>
                        </a:solidFill>
                        <a:effectLst/>
                        <a:latin typeface="+mn-lt"/>
                        <a:ea typeface="Times New Roman"/>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mn-lt"/>
                          <a:ea typeface="+mn-ea"/>
                          <a:cs typeface="+mn-cs"/>
                        </a:rPr>
                        <a:t>The report on the impact can be only assessed during season of the industrial actions </a:t>
                      </a:r>
                      <a:endParaRPr lang="en-ZA" sz="13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dirty="0">
                          <a:effectLst/>
                          <a:latin typeface="+mn-lt"/>
                          <a:ea typeface="Times New Roman"/>
                        </a:rPr>
                        <a:t>Due to delays the Department had to follow up with the parliamentary processes resulting in the National Minimum Wage Act being assented to by the President on 27 November 2018. Government gazette No. 42060 and promulgated on 1 January 2019.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90538" y="0"/>
            <a:ext cx="8229600" cy="1143000"/>
          </a:xfrm>
        </p:spPr>
        <p:txBody>
          <a:bodyPr/>
          <a:lstStyle/>
          <a:p>
            <a:r>
              <a:rPr lang="en-ZA" altLang="en-US" sz="2000" b="1" dirty="0">
                <a:ea typeface="ＭＳ Ｐゴシック" pitchFamily="34" charset="-128"/>
                <a:cs typeface="Times New Roman" pitchFamily="18" charset="0"/>
              </a:rPr>
              <a:t>LP &amp; IR</a:t>
            </a:r>
            <a:endParaRPr lang="en-US" altLang="en-US" sz="20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52969702"/>
              </p:ext>
            </p:extLst>
          </p:nvPr>
        </p:nvGraphicFramePr>
        <p:xfrm>
          <a:off x="238125" y="996270"/>
          <a:ext cx="8715376" cy="5638209"/>
        </p:xfrm>
        <a:graphic>
          <a:graphicData uri="http://schemas.openxmlformats.org/drawingml/2006/table">
            <a:tbl>
              <a:tblPr/>
              <a:tblGrid>
                <a:gridCol w="1538007">
                  <a:extLst>
                    <a:ext uri="{9D8B030D-6E8A-4147-A177-3AD203B41FA5}">
                      <a16:colId xmlns:a16="http://schemas.microsoft.com/office/drawing/2014/main" xmlns="" val="20000"/>
                    </a:ext>
                  </a:extLst>
                </a:gridCol>
                <a:gridCol w="1772611">
                  <a:extLst>
                    <a:ext uri="{9D8B030D-6E8A-4147-A177-3AD203B41FA5}">
                      <a16:colId xmlns:a16="http://schemas.microsoft.com/office/drawing/2014/main" xmlns="" val="20001"/>
                    </a:ext>
                  </a:extLst>
                </a:gridCol>
                <a:gridCol w="3037114">
                  <a:extLst>
                    <a:ext uri="{9D8B030D-6E8A-4147-A177-3AD203B41FA5}">
                      <a16:colId xmlns:a16="http://schemas.microsoft.com/office/drawing/2014/main" xmlns="" val="20002"/>
                    </a:ext>
                  </a:extLst>
                </a:gridCol>
                <a:gridCol w="1208314">
                  <a:extLst>
                    <a:ext uri="{9D8B030D-6E8A-4147-A177-3AD203B41FA5}">
                      <a16:colId xmlns:a16="http://schemas.microsoft.com/office/drawing/2014/main" xmlns="" val="20003"/>
                    </a:ext>
                  </a:extLst>
                </a:gridCol>
                <a:gridCol w="1159330">
                  <a:extLst>
                    <a:ext uri="{9D8B030D-6E8A-4147-A177-3AD203B41FA5}">
                      <a16:colId xmlns:a16="http://schemas.microsoft.com/office/drawing/2014/main" xmlns="" val="20004"/>
                    </a:ext>
                  </a:extLst>
                </a:gridCol>
              </a:tblGrid>
              <a:tr h="820647">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  </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83506">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ea typeface="ＭＳ Ｐゴシック" pitchFamily="34" charset="-128"/>
                        </a:rPr>
                        <a:t>Strategic Goal  3: Monitor the Impact of Policy and Legislation (Outcome 4: DECENT EMPLOYMENT THROUGH INCLUSIVE ECONOMIC GROWTH )</a:t>
                      </a:r>
                      <a:endParaRPr kumimoji="0" lang="en-US" sz="1400" b="0" i="0" u="none" strike="noStrike" cap="none" normalizeH="0" baseline="0" dirty="0">
                        <a:ln>
                          <a:noFill/>
                        </a:ln>
                        <a:solidFill>
                          <a:srgbClr val="FFFFFF"/>
                        </a:solidFill>
                        <a:effectLst/>
                        <a:latin typeface="Calibri" pitchFamily="34" charset="0"/>
                        <a:ea typeface="Times New Roman" pitchFamily="18" charset="0"/>
                        <a:cs typeface="Maiandra GD" pitchFamily="34"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334056">
                <a:tc>
                  <a:txBody>
                    <a:bodyPr/>
                    <a:lstStyle/>
                    <a:p>
                      <a:pPr algn="l">
                        <a:spcAft>
                          <a:spcPts val="0"/>
                        </a:spcAft>
                      </a:pPr>
                      <a:r>
                        <a:rPr lang="en-US" sz="1400" dirty="0">
                          <a:effectLst/>
                          <a:latin typeface="Calibri"/>
                          <a:ea typeface="Times New Roman"/>
                          <a:cs typeface="Maiandra GD"/>
                        </a:rPr>
                        <a:t>5.1 </a:t>
                      </a:r>
                      <a:r>
                        <a:rPr lang="en-ZA" sz="1400" dirty="0">
                          <a:effectLst/>
                          <a:latin typeface="+mn-lt"/>
                          <a:ea typeface="Times New Roman"/>
                          <a:cs typeface="DIN-Regular"/>
                        </a:rPr>
                        <a:t>Number of labour market trends reports produced annually. </a:t>
                      </a:r>
                      <a:endParaRPr lang="en-ZA" sz="1400" dirty="0">
                        <a:effectLst/>
                        <a:latin typeface="Times New Roman"/>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1" dirty="0">
                          <a:effectLst/>
                          <a:latin typeface="+mn-lt"/>
                          <a:ea typeface="Arial"/>
                          <a:cs typeface="Arial"/>
                        </a:rPr>
                        <a:t>4 (Four) </a:t>
                      </a:r>
                      <a:r>
                        <a:rPr lang="en-ZA" sz="1400" b="0" dirty="0">
                          <a:effectLst/>
                          <a:latin typeface="+mn-lt"/>
                          <a:ea typeface="Arial"/>
                          <a:cs typeface="Arial"/>
                        </a:rPr>
                        <a:t>Annual labour market trend reports produced by March 2019</a:t>
                      </a:r>
                      <a:endParaRPr lang="en-ZA" sz="1400" b="0" dirty="0">
                        <a:effectLst/>
                        <a:latin typeface="Times New Roman"/>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b="1" dirty="0">
                          <a:solidFill>
                            <a:srgbClr val="00682F"/>
                          </a:solidFill>
                          <a:effectLst/>
                          <a:latin typeface="Calibri"/>
                          <a:ea typeface="Times New Roman"/>
                          <a:cs typeface="Arial"/>
                        </a:rPr>
                        <a:t>ACHIEVED</a:t>
                      </a:r>
                    </a:p>
                    <a:p>
                      <a:pPr algn="l">
                        <a:spcAft>
                          <a:spcPts val="0"/>
                        </a:spcAft>
                      </a:pPr>
                      <a:endParaRPr lang="en-US" sz="1400" dirty="0">
                        <a:effectLst/>
                        <a:latin typeface="Calibri"/>
                        <a:ea typeface="Times New Roman"/>
                        <a:cs typeface="Arial"/>
                      </a:endParaRPr>
                    </a:p>
                    <a:p>
                      <a:r>
                        <a:rPr lang="en-US" sz="1400" b="1" kern="1200" dirty="0">
                          <a:solidFill>
                            <a:schemeClr val="tx1"/>
                          </a:solidFill>
                          <a:effectLst/>
                          <a:latin typeface="+mn-lt"/>
                          <a:ea typeface="+mn-ea"/>
                          <a:cs typeface="+mn-cs"/>
                        </a:rPr>
                        <a:t>4</a:t>
                      </a:r>
                      <a:r>
                        <a:rPr lang="en-US" sz="1400" kern="1200" dirty="0">
                          <a:solidFill>
                            <a:schemeClr val="tx1"/>
                          </a:solidFill>
                          <a:effectLst/>
                          <a:latin typeface="+mn-lt"/>
                          <a:ea typeface="+mn-ea"/>
                          <a:cs typeface="+mn-cs"/>
                        </a:rPr>
                        <a:t> Annual </a:t>
                      </a:r>
                      <a:r>
                        <a:rPr lang="en-US" sz="1400" kern="1200" dirty="0" err="1">
                          <a:solidFill>
                            <a:schemeClr val="tx1"/>
                          </a:solidFill>
                          <a:effectLst/>
                          <a:latin typeface="+mn-lt"/>
                          <a:ea typeface="+mn-ea"/>
                          <a:cs typeface="+mn-cs"/>
                        </a:rPr>
                        <a:t>labour</a:t>
                      </a:r>
                      <a:r>
                        <a:rPr lang="en-US" sz="1400" kern="1200" dirty="0">
                          <a:solidFill>
                            <a:schemeClr val="tx1"/>
                          </a:solidFill>
                          <a:effectLst/>
                          <a:latin typeface="+mn-lt"/>
                          <a:ea typeface="+mn-ea"/>
                          <a:cs typeface="+mn-cs"/>
                        </a:rPr>
                        <a:t> market trend reports produced by 31st March 2019. </a:t>
                      </a:r>
                      <a:endParaRPr lang="en-Z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endParaRPr lang="en-Z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These reports include: Industrial Action report 2018; Annual Administrative Statistics for </a:t>
                      </a:r>
                      <a:r>
                        <a:rPr lang="en-US" sz="1400" kern="1200" dirty="0" err="1">
                          <a:solidFill>
                            <a:schemeClr val="tx1"/>
                          </a:solidFill>
                          <a:effectLst/>
                          <a:latin typeface="+mn-lt"/>
                          <a:ea typeface="+mn-ea"/>
                          <a:cs typeface="+mn-cs"/>
                        </a:rPr>
                        <a:t>DoL</a:t>
                      </a:r>
                      <a:r>
                        <a:rPr lang="en-US" sz="1400" kern="1200" dirty="0">
                          <a:solidFill>
                            <a:schemeClr val="tx1"/>
                          </a:solidFill>
                          <a:effectLst/>
                          <a:latin typeface="+mn-lt"/>
                          <a:ea typeface="+mn-ea"/>
                          <a:cs typeface="+mn-cs"/>
                        </a:rPr>
                        <a:t> 2018; Job Opportunity and Unemployment in the SA </a:t>
                      </a:r>
                      <a:r>
                        <a:rPr lang="en-US" sz="1400" kern="1200" dirty="0" err="1">
                          <a:solidFill>
                            <a:schemeClr val="tx1"/>
                          </a:solidFill>
                          <a:effectLst/>
                          <a:latin typeface="+mn-lt"/>
                          <a:ea typeface="+mn-ea"/>
                          <a:cs typeface="+mn-cs"/>
                        </a:rPr>
                        <a:t>Labour</a:t>
                      </a:r>
                      <a:r>
                        <a:rPr lang="en-US" sz="1400" kern="1200" dirty="0">
                          <a:solidFill>
                            <a:schemeClr val="tx1"/>
                          </a:solidFill>
                          <a:effectLst/>
                          <a:latin typeface="+mn-lt"/>
                          <a:ea typeface="+mn-ea"/>
                          <a:cs typeface="+mn-cs"/>
                        </a:rPr>
                        <a:t> market 2017/18 and Annual </a:t>
                      </a:r>
                      <a:r>
                        <a:rPr lang="en-US" sz="1400" kern="1200" dirty="0" err="1">
                          <a:solidFill>
                            <a:schemeClr val="tx1"/>
                          </a:solidFill>
                          <a:effectLst/>
                          <a:latin typeface="+mn-lt"/>
                          <a:ea typeface="+mn-ea"/>
                          <a:cs typeface="+mn-cs"/>
                        </a:rPr>
                        <a:t>Labour</a:t>
                      </a:r>
                      <a:r>
                        <a:rPr lang="en-US" sz="1400" kern="1200" dirty="0">
                          <a:solidFill>
                            <a:schemeClr val="tx1"/>
                          </a:solidFill>
                          <a:effectLst/>
                          <a:latin typeface="+mn-lt"/>
                          <a:ea typeface="+mn-ea"/>
                          <a:cs typeface="+mn-cs"/>
                        </a:rPr>
                        <a:t> Market Bulletin 2017/18.  </a:t>
                      </a:r>
                      <a:endParaRPr lang="en-ZA" sz="1400" kern="1200" dirty="0">
                        <a:solidFill>
                          <a:schemeClr val="tx1"/>
                        </a:solidFill>
                        <a:effectLst/>
                        <a:latin typeface="+mn-lt"/>
                        <a:ea typeface="+mn-ea"/>
                        <a:cs typeface="+mn-cs"/>
                      </a:endParaRPr>
                    </a:p>
                    <a:p>
                      <a:pPr algn="l">
                        <a:spcAft>
                          <a:spcPts val="0"/>
                        </a:spcAft>
                      </a:pPr>
                      <a:endParaRPr lang="en-US" sz="1400" dirty="0">
                        <a:effectLst/>
                        <a:latin typeface="Calibri"/>
                        <a:ea typeface="Times New Roman"/>
                        <a:cs typeface="Arial"/>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300" b="0" dirty="0">
                          <a:effectLst/>
                          <a:latin typeface="+mn-lt"/>
                          <a:ea typeface="Times New Roman"/>
                        </a:rPr>
                        <a:t>None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300" dirty="0">
                          <a:effectLst/>
                          <a:latin typeface="+mn-lt"/>
                          <a:ea typeface="Times New Roman"/>
                        </a:rPr>
                        <a:t>None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63517" name="Slide Number Placeholder 3"/>
          <p:cNvSpPr>
            <a:spLocks noGrp="1"/>
          </p:cNvSpPr>
          <p:nvPr>
            <p:ph type="sldNum" sz="quarter" idx="12"/>
          </p:nvPr>
        </p:nvSpPr>
        <p:spPr bwMode="auto">
          <a:xfrm>
            <a:off x="6819900" y="6553200"/>
            <a:ext cx="2324100" cy="406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E86986-BCCB-436A-B7B4-267F67BB9A36}" type="slidenum">
              <a:rPr lang="en-US" altLang="en-US" sz="1200" smtClean="0">
                <a:solidFill>
                  <a:schemeClr val="bg1"/>
                </a:solidFill>
              </a:rPr>
              <a:pPr/>
              <a:t>52</a:t>
            </a:fld>
            <a:endParaRPr lang="en-US" altLang="en-US" sz="1200" dirty="0">
              <a:solidFill>
                <a:schemeClr val="bg1"/>
              </a:solidFill>
            </a:endParaRPr>
          </a:p>
        </p:txBody>
      </p:sp>
    </p:spTree>
    <p:extLst>
      <p:ext uri="{BB962C8B-B14F-4D97-AF65-F5344CB8AC3E}">
        <p14:creationId xmlns:p14="http://schemas.microsoft.com/office/powerpoint/2010/main" xmlns="" val="2488990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90538" y="0"/>
            <a:ext cx="8229600" cy="1143000"/>
          </a:xfrm>
        </p:spPr>
        <p:txBody>
          <a:bodyPr/>
          <a:lstStyle/>
          <a:p>
            <a:r>
              <a:rPr lang="en-ZA" altLang="en-US" sz="2000" b="1" dirty="0">
                <a:ea typeface="ＭＳ Ｐゴシック" pitchFamily="34" charset="-128"/>
                <a:cs typeface="Times New Roman" pitchFamily="18" charset="0"/>
              </a:rPr>
              <a:t>LP &amp; IR</a:t>
            </a:r>
            <a:endParaRPr lang="en-US" altLang="en-US" sz="20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72712740"/>
              </p:ext>
            </p:extLst>
          </p:nvPr>
        </p:nvGraphicFramePr>
        <p:xfrm>
          <a:off x="238125" y="887413"/>
          <a:ext cx="8715376" cy="5745162"/>
        </p:xfrm>
        <a:graphic>
          <a:graphicData uri="http://schemas.openxmlformats.org/drawingml/2006/table">
            <a:tbl>
              <a:tblPr/>
              <a:tblGrid>
                <a:gridCol w="1538007">
                  <a:extLst>
                    <a:ext uri="{9D8B030D-6E8A-4147-A177-3AD203B41FA5}">
                      <a16:colId xmlns:a16="http://schemas.microsoft.com/office/drawing/2014/main" xmlns="" val="20000"/>
                    </a:ext>
                  </a:extLst>
                </a:gridCol>
                <a:gridCol w="1685525">
                  <a:extLst>
                    <a:ext uri="{9D8B030D-6E8A-4147-A177-3AD203B41FA5}">
                      <a16:colId xmlns:a16="http://schemas.microsoft.com/office/drawing/2014/main" xmlns="" val="20001"/>
                    </a:ext>
                  </a:extLst>
                </a:gridCol>
                <a:gridCol w="3243943">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952501">
                  <a:extLst>
                    <a:ext uri="{9D8B030D-6E8A-4147-A177-3AD203B41FA5}">
                      <a16:colId xmlns:a16="http://schemas.microsoft.com/office/drawing/2014/main" xmlns="" val="20004"/>
                    </a:ext>
                  </a:extLst>
                </a:gridCol>
              </a:tblGrid>
              <a:tr h="836215">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US" sz="1400" b="1" kern="1200" dirty="0">
                          <a:solidFill>
                            <a:schemeClr val="bg1"/>
                          </a:solidFill>
                          <a:effectLst>
                            <a:outerShdw blurRad="38100" dist="38100" dir="2700000" algn="tl">
                              <a:srgbClr val="000000">
                                <a:alpha val="43137"/>
                              </a:srgbClr>
                            </a:outerShdw>
                          </a:effectLst>
                          <a:latin typeface="+mn-lt"/>
                        </a:rPr>
                        <a:t>ANNUAL</a:t>
                      </a:r>
                      <a:r>
                        <a:rPr lang="en-US" sz="1400" b="1" kern="1200" baseline="0" dirty="0">
                          <a:solidFill>
                            <a:schemeClr val="bg1"/>
                          </a:solidFill>
                          <a:effectLst>
                            <a:outerShdw blurRad="38100" dist="38100" dir="2700000" algn="tl">
                              <a:srgbClr val="000000">
                                <a:alpha val="43137"/>
                              </a:srgbClr>
                            </a:outerShdw>
                          </a:effectLst>
                          <a:latin typeface="+mn-lt"/>
                        </a:rPr>
                        <a:t> </a:t>
                      </a:r>
                      <a:r>
                        <a:rPr lang="en-US" sz="1400" b="1" kern="1200" dirty="0">
                          <a:solidFill>
                            <a:schemeClr val="bg1"/>
                          </a:solidFill>
                          <a:effectLst>
                            <a:outerShdw blurRad="38100" dist="38100" dir="2700000" algn="tl">
                              <a:srgbClr val="000000">
                                <a:alpha val="43137"/>
                              </a:srgbClr>
                            </a:outerShdw>
                          </a:effectLst>
                          <a:latin typeface="+mn-lt"/>
                        </a:rPr>
                        <a:t>TARGET</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REMEDIAL ACTION  </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9267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ea typeface="ＭＳ Ｐゴシック" pitchFamily="34" charset="-128"/>
                        </a:rPr>
                        <a:t>Strategic Goal  3: Monitor the Impact of Policy and Legislation (Outcome 4: DECENT EMPLOYMENT THROUGH INCLUSIVE ECONOMIC GROWTH )</a:t>
                      </a:r>
                      <a:endParaRPr kumimoji="0" lang="en-US" sz="1400" b="0" i="0" u="none" strike="noStrike" cap="none" normalizeH="0" baseline="0" dirty="0">
                        <a:ln>
                          <a:noFill/>
                        </a:ln>
                        <a:solidFill>
                          <a:srgbClr val="FFFFFF"/>
                        </a:solidFill>
                        <a:effectLst/>
                        <a:latin typeface="Calibri" pitchFamily="34" charset="0"/>
                        <a:ea typeface="Times New Roman" pitchFamily="18" charset="0"/>
                        <a:cs typeface="Maiandra GD" pitchFamily="34"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41626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GB" sz="1400" dirty="0">
                          <a:effectLst/>
                          <a:latin typeface="+mn-lt"/>
                          <a:ea typeface="Calibri"/>
                          <a:cs typeface="Calibri"/>
                        </a:rPr>
                        <a:t>5.2 </a:t>
                      </a:r>
                      <a:r>
                        <a:rPr lang="en-ZA" sz="1400" dirty="0">
                          <a:effectLst/>
                          <a:latin typeface="+mn-lt"/>
                          <a:ea typeface="Calibri"/>
                          <a:cs typeface="Calibri"/>
                        </a:rPr>
                        <a:t>Number research reports on labour market research produced and submitted to the Deputy Director General: LP&amp;IR by 31 March 2019</a:t>
                      </a:r>
                      <a:endParaRPr kumimoji="0" lang="en-ZA" sz="1400" b="0" i="0" u="none" strike="noStrike" cap="none" normalizeH="0" baseline="0" dirty="0">
                        <a:ln>
                          <a:noFill/>
                        </a:ln>
                        <a:solidFill>
                          <a:srgbClr val="000000"/>
                        </a:solidFill>
                        <a:effectLst/>
                        <a:latin typeface="Calibri" pitchFamily="34" charset="0"/>
                        <a:ea typeface="ＭＳ Ｐゴシック" pitchFamily="34" charset="-128"/>
                      </a:endParaRPr>
                    </a:p>
                  </a:txBody>
                  <a:tcPr marL="91439" marR="91439"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1" dirty="0">
                          <a:effectLst/>
                          <a:latin typeface="+mn-lt"/>
                          <a:ea typeface="Times New Roman"/>
                        </a:rPr>
                        <a:t>4 (Four) </a:t>
                      </a:r>
                      <a:r>
                        <a:rPr lang="en-ZA" sz="1400" b="0" dirty="0">
                          <a:effectLst/>
                          <a:latin typeface="+mn-lt"/>
                          <a:ea typeface="Times New Roman"/>
                        </a:rPr>
                        <a:t>Research reports in line with RME Agenda produced and submitted to the Deputy Director General: LP&amp;IR by 31 March 2019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kern="1200" dirty="0">
                          <a:solidFill>
                            <a:srgbClr val="00682F"/>
                          </a:solidFill>
                          <a:effectLst/>
                          <a:latin typeface="+mn-lt"/>
                          <a:ea typeface="+mn-ea"/>
                          <a:cs typeface="+mn-cs"/>
                        </a:rPr>
                        <a:t>ACHIEVED</a:t>
                      </a:r>
                    </a:p>
                    <a:p>
                      <a:pPr algn="l">
                        <a:spcAft>
                          <a:spcPts val="0"/>
                        </a:spcAft>
                      </a:pPr>
                      <a:endParaRPr lang="en-ZA" sz="1300" b="0" dirty="0">
                        <a:effectLst/>
                        <a:latin typeface="+mn-lt"/>
                        <a:ea typeface="Times New Roman"/>
                      </a:endParaRPr>
                    </a:p>
                    <a:p>
                      <a:pPr algn="l">
                        <a:spcAft>
                          <a:spcPts val="0"/>
                        </a:spcAft>
                      </a:pPr>
                      <a:r>
                        <a:rPr lang="en-US" sz="1400" b="0" kern="1200" dirty="0">
                          <a:solidFill>
                            <a:schemeClr val="tx1"/>
                          </a:solidFill>
                          <a:effectLst/>
                          <a:latin typeface="+mn-lt"/>
                          <a:ea typeface="+mn-ea"/>
                          <a:cs typeface="+mn-cs"/>
                        </a:rPr>
                        <a:t>4 (Four) Research Reports produced</a:t>
                      </a:r>
                    </a:p>
                    <a:p>
                      <a:pPr algn="l">
                        <a:spcAft>
                          <a:spcPts val="0"/>
                        </a:spcAft>
                      </a:pPr>
                      <a:endParaRPr lang="en-US" sz="1400" b="1" kern="1200" dirty="0">
                        <a:solidFill>
                          <a:schemeClr val="tx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300" b="0" dirty="0">
                          <a:effectLst/>
                          <a:latin typeface="+mn-lt"/>
                          <a:ea typeface="Times New Roman"/>
                        </a:rPr>
                        <a:t>None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300" dirty="0">
                          <a:effectLst/>
                          <a:latin typeface="+mn-lt"/>
                          <a:ea typeface="Times New Roman"/>
                        </a:rPr>
                        <a:t>None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63517" name="Slide Number Placeholder 3"/>
          <p:cNvSpPr>
            <a:spLocks noGrp="1"/>
          </p:cNvSpPr>
          <p:nvPr>
            <p:ph type="sldNum" sz="quarter" idx="12"/>
          </p:nvPr>
        </p:nvSpPr>
        <p:spPr bwMode="auto">
          <a:xfrm>
            <a:off x="6819900" y="6632574"/>
            <a:ext cx="2324100" cy="2254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E86986-BCCB-436A-B7B4-267F67BB9A36}" type="slidenum">
              <a:rPr lang="en-US" altLang="en-US" sz="1200" smtClean="0">
                <a:solidFill>
                  <a:schemeClr val="bg1"/>
                </a:solidFill>
              </a:rPr>
              <a:pPr/>
              <a:t>53</a:t>
            </a:fld>
            <a:endParaRPr lang="en-US" altLang="en-US" sz="1200"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New_Powerpoint presentation-01.jpg">
            <a:extLst>
              <a:ext uri="{FF2B5EF4-FFF2-40B4-BE49-F238E27FC236}">
                <a16:creationId xmlns:a16="http://schemas.microsoft.com/office/drawing/2014/main" xmlns="" id="{0DC63542-64BC-D14F-B745-D73B1ED109CF}"/>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15805"/>
          <a:stretch/>
        </p:blipFill>
        <p:spPr bwMode="auto">
          <a:xfrm>
            <a:off x="0" y="0"/>
            <a:ext cx="9144000" cy="5774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6">
            <a:extLst>
              <a:ext uri="{FF2B5EF4-FFF2-40B4-BE49-F238E27FC236}">
                <a16:creationId xmlns:a16="http://schemas.microsoft.com/office/drawing/2014/main" xmlns="" id="{689C141B-9D52-8A48-8A53-6B08F9E0092F}"/>
              </a:ext>
            </a:extLst>
          </p:cNvPr>
          <p:cNvSpPr txBox="1">
            <a:spLocks/>
          </p:cNvSpPr>
          <p:nvPr/>
        </p:nvSpPr>
        <p:spPr bwMode="auto">
          <a:xfrm>
            <a:off x="604157" y="930729"/>
            <a:ext cx="7873093" cy="1064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0" marR="0" lvl="0" indent="0" algn="ctr" defTabSz="457200" rtl="0" eaLnBrk="1" fontAlgn="base" latinLnBrk="0" hangingPunct="1">
              <a:lnSpc>
                <a:spcPct val="90000"/>
              </a:lnSpc>
              <a:spcBef>
                <a:spcPct val="0"/>
              </a:spcBef>
              <a:spcAft>
                <a:spcPct val="0"/>
              </a:spcAft>
              <a:buClrTx/>
              <a:buSzTx/>
              <a:buFont typeface="Arial" charset="0"/>
              <a:buNone/>
              <a:tabLst/>
              <a:defRPr/>
            </a:pPr>
            <a:r>
              <a:rPr kumimoji="0" lang="en-US" sz="3000" b="1" i="0" u="none" strike="noStrike" kern="1200" cap="none" spc="0" normalizeH="0" baseline="0" noProof="0" dirty="0">
                <a:ln>
                  <a:noFill/>
                </a:ln>
                <a:solidFill>
                  <a:prstClr val="white"/>
                </a:solidFill>
                <a:effectLst/>
                <a:uLnTx/>
                <a:uFillTx/>
                <a:latin typeface="Arial" charset="0"/>
                <a:ea typeface="ＭＳ Ｐゴシック" pitchFamily="-111" charset="-128"/>
                <a:cs typeface="Arial" charset="0"/>
              </a:rPr>
              <a:t>DEPARTMENT OF LABOUR</a:t>
            </a:r>
          </a:p>
          <a:p>
            <a:pPr marL="0" marR="0" lvl="0" indent="0" algn="ctr" defTabSz="457200" rtl="0" eaLnBrk="1" fontAlgn="base" latinLnBrk="0" hangingPunct="1">
              <a:lnSpc>
                <a:spcPct val="90000"/>
              </a:lnSpc>
              <a:spcBef>
                <a:spcPct val="0"/>
              </a:spcBef>
              <a:spcAft>
                <a:spcPct val="0"/>
              </a:spcAft>
              <a:buClrTx/>
              <a:buSzTx/>
              <a:buFont typeface="Arial" charset="0"/>
              <a:buNone/>
              <a:tabLst/>
              <a:defRPr/>
            </a:pPr>
            <a:r>
              <a:rPr kumimoji="0" lang="en-US" sz="3000" b="1" i="0" u="none" strike="noStrike" kern="1200" cap="none" spc="0" normalizeH="0" baseline="0" noProof="0" dirty="0">
                <a:ln>
                  <a:noFill/>
                </a:ln>
                <a:solidFill>
                  <a:prstClr val="white"/>
                </a:solidFill>
                <a:effectLst/>
                <a:uLnTx/>
                <a:uFillTx/>
                <a:latin typeface="Arial" charset="0"/>
                <a:ea typeface="ＭＳ Ｐゴシック" pitchFamily="-111" charset="-128"/>
                <a:cs typeface="Arial" charset="0"/>
              </a:rPr>
              <a:t>VOTE:28</a:t>
            </a:r>
          </a:p>
          <a:p>
            <a:pPr marL="0" marR="0" lvl="0" indent="0" algn="ctr" defTabSz="457200" rtl="0" eaLnBrk="1" fontAlgn="base" latinLnBrk="0" hangingPunct="1">
              <a:lnSpc>
                <a:spcPct val="90000"/>
              </a:lnSpc>
              <a:spcBef>
                <a:spcPct val="0"/>
              </a:spcBef>
              <a:spcAft>
                <a:spcPct val="0"/>
              </a:spcAft>
              <a:buClrTx/>
              <a:buSzTx/>
              <a:buFont typeface="Arial" charset="0"/>
              <a:buNone/>
              <a:tabLst/>
              <a:defRPr/>
            </a:pPr>
            <a:r>
              <a:rPr kumimoji="0" lang="en-US" sz="3000" b="1" i="0" u="none" strike="noStrike" kern="1200" cap="none" spc="0" normalizeH="0" baseline="0" noProof="0" dirty="0">
                <a:ln>
                  <a:noFill/>
                </a:ln>
                <a:solidFill>
                  <a:prstClr val="white"/>
                </a:solidFill>
                <a:effectLst/>
                <a:uLnTx/>
                <a:uFillTx/>
                <a:latin typeface="Arial" charset="0"/>
                <a:ea typeface="ＭＳ Ｐゴシック" pitchFamily="-111" charset="-128"/>
                <a:cs typeface="Arial" charset="0"/>
              </a:rPr>
              <a:t>2018/2019</a:t>
            </a:r>
            <a:endParaRPr kumimoji="0" lang="en-US" sz="1800" b="1" i="0" u="none" strike="noStrike" kern="1200" cap="none" spc="0" normalizeH="0" baseline="0" noProof="0" dirty="0">
              <a:ln>
                <a:noFill/>
              </a:ln>
              <a:solidFill>
                <a:prstClr val="white"/>
              </a:solidFill>
              <a:effectLst/>
              <a:uLnTx/>
              <a:uFillTx/>
              <a:latin typeface="Arial" charset="0"/>
              <a:ea typeface="ＭＳ Ｐゴシック" pitchFamily="-111" charset="-128"/>
              <a:cs typeface="Arial" charset="0"/>
            </a:endParaRPr>
          </a:p>
        </p:txBody>
      </p:sp>
      <p:sp>
        <p:nvSpPr>
          <p:cNvPr id="12" name="Subtitle 17">
            <a:extLst>
              <a:ext uri="{FF2B5EF4-FFF2-40B4-BE49-F238E27FC236}">
                <a16:creationId xmlns:a16="http://schemas.microsoft.com/office/drawing/2014/main" xmlns="" id="{BBBF6199-60BB-CA43-9BE6-974014ED394A}"/>
              </a:ext>
            </a:extLst>
          </p:cNvPr>
          <p:cNvSpPr txBox="1">
            <a:spLocks/>
          </p:cNvSpPr>
          <p:nvPr/>
        </p:nvSpPr>
        <p:spPr bwMode="auto">
          <a:xfrm>
            <a:off x="1524001" y="2008188"/>
            <a:ext cx="7342598"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0" marR="0" lvl="0" indent="0" defTabSz="457200" rtl="0" eaLnBrk="1" fontAlgn="base" latinLnBrk="0" hangingPunct="1">
              <a:lnSpc>
                <a:spcPct val="100000"/>
              </a:lnSpc>
              <a:spcBef>
                <a:spcPct val="20000"/>
              </a:spcBef>
              <a:spcAft>
                <a:spcPct val="0"/>
              </a:spcAft>
              <a:buClrTx/>
              <a:buSzTx/>
              <a:buFont typeface="Arial" charset="0"/>
              <a:buNone/>
              <a:tabLst/>
              <a:defRPr/>
            </a:pPr>
            <a:r>
              <a:rPr kumimoji="0" lang="en-US" sz="2500" b="1" i="0" u="sng" strike="noStrike" kern="1200" cap="none" spc="0" normalizeH="0" baseline="0" noProof="0" dirty="0">
                <a:ln>
                  <a:noFill/>
                </a:ln>
                <a:solidFill>
                  <a:srgbClr val="C00000"/>
                </a:solidFill>
                <a:effectLst/>
                <a:uLnTx/>
                <a:uFillTx/>
                <a:latin typeface="Calibri" pitchFamily="-111" charset="0"/>
                <a:ea typeface="ＭＳ Ｐゴシック" pitchFamily="-111" charset="-128"/>
                <a:cs typeface="+mn-cs"/>
              </a:rPr>
              <a:t>ANNUAL REVIEW AS AT 31 MARCH 2019</a:t>
            </a:r>
            <a:endParaRPr kumimoji="0" lang="en-US" sz="2500" b="1" i="0" u="sng" strike="noStrike" kern="1200" cap="all" spc="0" normalizeH="0" baseline="0" noProof="0" dirty="0">
              <a:ln>
                <a:noFill/>
              </a:ln>
              <a:solidFill>
                <a:srgbClr val="C00000"/>
              </a:solidFill>
              <a:effectLst/>
              <a:uLnTx/>
              <a:uFillTx/>
              <a:latin typeface="Calibri" pitchFamily="-111" charset="0"/>
              <a:ea typeface="ＭＳ Ｐゴシック" pitchFamily="-111" charset="-128"/>
              <a:cs typeface="+mn-cs"/>
            </a:endParaRPr>
          </a:p>
        </p:txBody>
      </p:sp>
      <p:pic>
        <p:nvPicPr>
          <p:cNvPr id="13" name="Picture 12">
            <a:extLst>
              <a:ext uri="{FF2B5EF4-FFF2-40B4-BE49-F238E27FC236}">
                <a16:creationId xmlns:a16="http://schemas.microsoft.com/office/drawing/2014/main" xmlns="" id="{4AD35E89-6DC6-CD48-8CED-ACF88A61C37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23690" y="5914879"/>
            <a:ext cx="842908" cy="842908"/>
          </a:xfrm>
          <a:prstGeom prst="rect">
            <a:avLst/>
          </a:prstGeom>
        </p:spPr>
      </p:pic>
      <p:pic>
        <p:nvPicPr>
          <p:cNvPr id="14" name="Picture 13">
            <a:extLst>
              <a:ext uri="{FF2B5EF4-FFF2-40B4-BE49-F238E27FC236}">
                <a16:creationId xmlns:a16="http://schemas.microsoft.com/office/drawing/2014/main" xmlns="" id="{477A308C-C6F9-B245-8DC2-58B9323D1DF5}"/>
              </a:ext>
            </a:extLst>
          </p:cNvPr>
          <p:cNvPicPr>
            <a:picLocks noChangeAspect="1"/>
          </p:cNvPicPr>
          <p:nvPr/>
        </p:nvPicPr>
        <p:blipFill>
          <a:blip r:embed="rId4"/>
          <a:stretch>
            <a:fillRect/>
          </a:stretch>
        </p:blipFill>
        <p:spPr>
          <a:xfrm>
            <a:off x="101143" y="5774076"/>
            <a:ext cx="2845715" cy="842908"/>
          </a:xfrm>
          <a:prstGeom prst="rect">
            <a:avLst/>
          </a:prstGeom>
        </p:spPr>
      </p:pic>
    </p:spTree>
    <p:extLst>
      <p:ext uri="{BB962C8B-B14F-4D97-AF65-F5344CB8AC3E}">
        <p14:creationId xmlns:p14="http://schemas.microsoft.com/office/powerpoint/2010/main" xmlns="" val="253529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xfrm>
            <a:off x="6553200" y="6461760"/>
            <a:ext cx="2590800" cy="3962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60D4EF3-EC5D-42C4-B06E-DB367742CEB8}" type="slidenum">
              <a:rPr kumimoji="0" 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chemeClr val="bg1"/>
              </a:solidFill>
              <a:effectLst/>
              <a:uLnTx/>
              <a:uFillTx/>
              <a:latin typeface="Calibri" pitchFamily="34" charset="0"/>
              <a:ea typeface="ＭＳ Ｐゴシック" pitchFamily="34" charset="-128"/>
              <a:cs typeface="+mn-cs"/>
            </a:endParaRPr>
          </a:p>
        </p:txBody>
      </p:sp>
      <p:sp>
        <p:nvSpPr>
          <p:cNvPr id="3" name="Rectangle 2"/>
          <p:cNvSpPr/>
          <p:nvPr/>
        </p:nvSpPr>
        <p:spPr>
          <a:xfrm>
            <a:off x="695325" y="1677988"/>
            <a:ext cx="7724775" cy="116046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000000"/>
                </a:solidFill>
                <a:effectLst/>
                <a:uLnTx/>
                <a:uFillTx/>
                <a:latin typeface="Calibri"/>
                <a:ea typeface="+mn-ea"/>
                <a:cs typeface="Times New Roman" pitchFamily="18" charset="0"/>
              </a:rPr>
              <a:t>Implication:  </a:t>
            </a:r>
            <a:r>
              <a:rPr kumimoji="0" lang="en-US" sz="1800" b="1" i="0" u="none" strike="noStrike" kern="1200" cap="none" spc="0" normalizeH="0" baseline="0" noProof="0" dirty="0">
                <a:ln>
                  <a:noFill/>
                </a:ln>
                <a:solidFill>
                  <a:srgbClr val="00B050"/>
                </a:solidFill>
                <a:effectLst/>
                <a:uLnTx/>
                <a:uFillTx/>
                <a:latin typeface="Calibri"/>
                <a:ea typeface="+mn-ea"/>
                <a:cs typeface="Times New Roman" pitchFamily="18" charset="0"/>
              </a:rPr>
              <a:t>Achieved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Calibri"/>
                <a:ea typeface="+mn-ea"/>
                <a:cs typeface="+mn-cs"/>
              </a:rPr>
              <a:t>		Performance Indicator is on track  or reflects complete 					implementation. Target achieved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00B050"/>
                </a:solidFill>
                <a:effectLst/>
                <a:uLnTx/>
                <a:uFillTx/>
                <a:latin typeface="Calibri"/>
                <a:ea typeface="+mn-ea"/>
                <a:cs typeface="Times New Roman" pitchFamily="18" charset="0"/>
              </a:rPr>
              <a:t>100% +  Complete</a:t>
            </a:r>
            <a:endParaRPr kumimoji="0" lang="en-ZA" sz="1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Rectangle 3"/>
          <p:cNvSpPr/>
          <p:nvPr/>
        </p:nvSpPr>
        <p:spPr>
          <a:xfrm>
            <a:off x="695325" y="3275013"/>
            <a:ext cx="7724775" cy="1119187"/>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000000"/>
                </a:solidFill>
                <a:effectLst/>
                <a:uLnTx/>
                <a:uFillTx/>
                <a:latin typeface="Calibri"/>
                <a:ea typeface="+mn-ea"/>
                <a:cs typeface="Times New Roman" pitchFamily="18" charset="0"/>
              </a:rPr>
              <a:t>Implication:  </a:t>
            </a:r>
            <a:r>
              <a:rPr kumimoji="0" lang="en-US" sz="1800" b="1" i="0" u="none" strike="noStrike" kern="1200" cap="none" spc="0" normalizeH="0" baseline="0" noProof="0" dirty="0">
                <a:ln>
                  <a:noFill/>
                </a:ln>
                <a:solidFill>
                  <a:srgbClr val="FF6600"/>
                </a:solidFill>
                <a:effectLst/>
                <a:uLnTx/>
                <a:uFillTx/>
                <a:latin typeface="Calibri"/>
                <a:ea typeface="+mn-ea"/>
                <a:cs typeface="Times New Roman" pitchFamily="18" charset="0"/>
              </a:rPr>
              <a:t>Partially Achieved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Calibri"/>
                <a:ea typeface="+mn-ea"/>
                <a:cs typeface="+mn-cs"/>
              </a:rPr>
              <a:t>		Performance Indicator is on track  or reflects complete 					implementation. Target achieved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FF6600"/>
                </a:solidFill>
                <a:effectLst/>
                <a:uLnTx/>
                <a:uFillTx/>
                <a:latin typeface="Calibri"/>
                <a:ea typeface="+mn-ea"/>
                <a:cs typeface="Times New Roman" pitchFamily="18" charset="0"/>
              </a:rPr>
              <a:t>75-99%  Complete</a:t>
            </a:r>
            <a:endParaRPr kumimoji="0" lang="en-ZA" sz="1800" b="0" i="0" u="none" strike="noStrike" kern="1200" cap="none" spc="0" normalizeH="0" baseline="0" noProof="0" dirty="0">
              <a:ln>
                <a:noFill/>
              </a:ln>
              <a:solidFill>
                <a:srgbClr val="FF6600"/>
              </a:solidFill>
              <a:effectLst/>
              <a:uLnTx/>
              <a:uFillTx/>
              <a:latin typeface="Times New Roman" pitchFamily="18" charset="0"/>
              <a:ea typeface="+mn-ea"/>
              <a:cs typeface="Times New Roman" pitchFamily="18" charset="0"/>
            </a:endParaRPr>
          </a:p>
        </p:txBody>
      </p:sp>
      <p:sp>
        <p:nvSpPr>
          <p:cNvPr id="6" name="Oval 5"/>
          <p:cNvSpPr/>
          <p:nvPr/>
        </p:nvSpPr>
        <p:spPr>
          <a:xfrm>
            <a:off x="831850" y="1862138"/>
            <a:ext cx="838200" cy="792162"/>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p:cNvSpPr/>
          <p:nvPr/>
        </p:nvSpPr>
        <p:spPr>
          <a:xfrm>
            <a:off x="831850" y="3438525"/>
            <a:ext cx="838200" cy="792163"/>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3854450" y="596900"/>
            <a:ext cx="1373646" cy="52322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LEGEND</a:t>
            </a:r>
          </a:p>
        </p:txBody>
      </p:sp>
      <p:sp>
        <p:nvSpPr>
          <p:cNvPr id="9" name="Rectangle 8"/>
          <p:cNvSpPr/>
          <p:nvPr/>
        </p:nvSpPr>
        <p:spPr>
          <a:xfrm>
            <a:off x="695325" y="4830763"/>
            <a:ext cx="7724775" cy="1525587"/>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000000"/>
                </a:solidFill>
                <a:effectLst/>
                <a:uLnTx/>
                <a:uFillTx/>
                <a:latin typeface="Calibri"/>
                <a:ea typeface="+mn-ea"/>
                <a:cs typeface="Times New Roman" pitchFamily="18" charset="0"/>
              </a:rPr>
              <a:t>Implication:</a:t>
            </a: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none" strike="noStrike" kern="1200" cap="none" spc="0" normalizeH="0" baseline="0" noProof="0" dirty="0">
                <a:ln>
                  <a:noFill/>
                </a:ln>
                <a:solidFill>
                  <a:srgbClr val="FF0000"/>
                </a:solidFill>
                <a:effectLst/>
                <a:uLnTx/>
                <a:uFillTx/>
                <a:latin typeface="Calibri"/>
                <a:ea typeface="+mn-ea"/>
                <a:cs typeface="Times New Roman" pitchFamily="18" charset="0"/>
              </a:rPr>
              <a:t>Not Achieved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Calibri"/>
                <a:ea typeface="+mn-ea"/>
                <a:cs typeface="+mn-cs"/>
              </a:rPr>
              <a:t>		Performance Indicator behind schedule. Target not achieved 				immediate intervention is needed.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FF0000"/>
                </a:solidFill>
                <a:effectLst/>
                <a:uLnTx/>
                <a:uFillTx/>
                <a:latin typeface="Calibri"/>
                <a:ea typeface="+mn-ea"/>
                <a:cs typeface="Times New Roman" pitchFamily="18" charset="0"/>
              </a:rPr>
              <a:t>0% - 75% Complete</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p:cNvSpPr/>
          <p:nvPr/>
        </p:nvSpPr>
        <p:spPr>
          <a:xfrm>
            <a:off x="831850" y="5113338"/>
            <a:ext cx="838200" cy="79216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4276674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23875" y="0"/>
            <a:ext cx="8229600" cy="1143000"/>
          </a:xfrm>
        </p:spPr>
        <p:txBody>
          <a:bodyPr/>
          <a:lstStyle/>
          <a:p>
            <a:r>
              <a:rPr lang="en-US" sz="2400" b="1" dirty="0">
                <a:solidFill>
                  <a:srgbClr val="000000"/>
                </a:solidFill>
                <a:ea typeface="ＭＳ Ｐゴシック" pitchFamily="34" charset="-128"/>
              </a:rPr>
              <a:t>PERFORMANCE PER PROGRAMME: APP 2018/19</a:t>
            </a:r>
            <a:endParaRPr lang="en-US" sz="24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87131219"/>
              </p:ext>
            </p:extLst>
          </p:nvPr>
        </p:nvGraphicFramePr>
        <p:xfrm>
          <a:off x="237944" y="1091912"/>
          <a:ext cx="8686799" cy="5593547"/>
        </p:xfrm>
        <a:graphic>
          <a:graphicData uri="http://schemas.openxmlformats.org/drawingml/2006/table">
            <a:tbl>
              <a:tblPr firstRow="1" bandRow="1">
                <a:tableStyleId>{5C22544A-7EE6-4342-B048-85BDC9FD1C3A}</a:tableStyleId>
              </a:tblPr>
              <a:tblGrid>
                <a:gridCol w="1928073">
                  <a:extLst>
                    <a:ext uri="{9D8B030D-6E8A-4147-A177-3AD203B41FA5}">
                      <a16:colId xmlns:a16="http://schemas.microsoft.com/office/drawing/2014/main" xmlns="" val="20000"/>
                    </a:ext>
                  </a:extLst>
                </a:gridCol>
                <a:gridCol w="1505153">
                  <a:extLst>
                    <a:ext uri="{9D8B030D-6E8A-4147-A177-3AD203B41FA5}">
                      <a16:colId xmlns:a16="http://schemas.microsoft.com/office/drawing/2014/main" xmlns="" val="20001"/>
                    </a:ext>
                  </a:extLst>
                </a:gridCol>
                <a:gridCol w="1867952">
                  <a:extLst>
                    <a:ext uri="{9D8B030D-6E8A-4147-A177-3AD203B41FA5}">
                      <a16:colId xmlns:a16="http://schemas.microsoft.com/office/drawing/2014/main" xmlns="" val="20002"/>
                    </a:ext>
                  </a:extLst>
                </a:gridCol>
                <a:gridCol w="1713044">
                  <a:extLst>
                    <a:ext uri="{9D8B030D-6E8A-4147-A177-3AD203B41FA5}">
                      <a16:colId xmlns:a16="http://schemas.microsoft.com/office/drawing/2014/main" xmlns="" val="20003"/>
                    </a:ext>
                  </a:extLst>
                </a:gridCol>
                <a:gridCol w="1672577">
                  <a:extLst>
                    <a:ext uri="{9D8B030D-6E8A-4147-A177-3AD203B41FA5}">
                      <a16:colId xmlns:a16="http://schemas.microsoft.com/office/drawing/2014/main" xmlns="" val="20004"/>
                    </a:ext>
                  </a:extLst>
                </a:gridCol>
              </a:tblGrid>
              <a:tr h="954602">
                <a:tc>
                  <a:txBody>
                    <a:bodyPr/>
                    <a:lstStyle/>
                    <a:p>
                      <a:pPr marL="0" marR="0" algn="ctr" fontAlgn="b">
                        <a:spcBef>
                          <a:spcPts val="0"/>
                        </a:spcBef>
                        <a:spcAft>
                          <a:spcPts val="0"/>
                        </a:spcAft>
                      </a:pPr>
                      <a:r>
                        <a:rPr lang="en-GB" sz="1200" b="1" kern="1200" dirty="0">
                          <a:solidFill>
                            <a:srgbClr val="000000"/>
                          </a:solidFill>
                          <a:effectLst/>
                          <a:latin typeface="Arial"/>
                          <a:ea typeface="Times New Roman"/>
                        </a:rPr>
                        <a:t>BRANCH</a:t>
                      </a:r>
                    </a:p>
                    <a:p>
                      <a:pPr marL="0" marR="0" algn="ctr" fontAlgn="b">
                        <a:spcBef>
                          <a:spcPts val="0"/>
                        </a:spcBef>
                        <a:spcAft>
                          <a:spcPts val="0"/>
                        </a:spcAft>
                      </a:pPr>
                      <a:endParaRPr lang="en-GB" sz="1200" b="1" kern="1200" dirty="0">
                        <a:solidFill>
                          <a:srgbClr val="000000"/>
                        </a:solidFill>
                        <a:effectLst/>
                        <a:latin typeface="Arial"/>
                        <a:ea typeface="Times New Roman"/>
                      </a:endParaRPr>
                    </a:p>
                    <a:p>
                      <a:pPr marL="0" marR="0" algn="ctr" fontAlgn="b">
                        <a:spcBef>
                          <a:spcPts val="0"/>
                        </a:spcBef>
                        <a:spcAft>
                          <a:spcPts val="0"/>
                        </a:spcAft>
                      </a:pPr>
                      <a:endParaRPr lang="en-US" sz="1200" dirty="0">
                        <a:effectLst/>
                        <a:latin typeface="Times New Roman"/>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lang="en-GB" sz="1400" b="1" kern="1200" dirty="0">
                          <a:solidFill>
                            <a:srgbClr val="000000"/>
                          </a:solidFill>
                          <a:effectLst/>
                          <a:latin typeface="+mj-lt"/>
                          <a:ea typeface="Times New Roman"/>
                        </a:rPr>
                        <a:t>Total Number of Indicators</a:t>
                      </a:r>
                    </a:p>
                    <a:p>
                      <a:pPr marL="0" marR="0" algn="ctr" fontAlgn="b">
                        <a:spcBef>
                          <a:spcPts val="0"/>
                        </a:spcBef>
                        <a:spcAft>
                          <a:spcPts val="0"/>
                        </a:spcAft>
                      </a:pPr>
                      <a:endParaRPr lang="en-GB" sz="1400" b="1" kern="1200" dirty="0">
                        <a:solidFill>
                          <a:srgbClr val="000000"/>
                        </a:solidFill>
                        <a:effectLst/>
                        <a:latin typeface="+mj-lt"/>
                        <a:ea typeface="Times New Roman"/>
                      </a:endParaRPr>
                    </a:p>
                    <a:p>
                      <a:pPr marL="0" marR="0" algn="ctr" fontAlgn="b">
                        <a:spcBef>
                          <a:spcPts val="0"/>
                        </a:spcBef>
                        <a:spcAft>
                          <a:spcPts val="0"/>
                        </a:spcAft>
                      </a:pPr>
                      <a:endParaRPr lang="en-US" sz="1400" dirty="0">
                        <a:effectLst/>
                        <a:latin typeface="+mj-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lang="en-GB" sz="1400" kern="1200" dirty="0">
                          <a:solidFill>
                            <a:srgbClr val="00B050"/>
                          </a:solidFill>
                          <a:effectLst/>
                          <a:latin typeface="+mj-lt"/>
                          <a:ea typeface="Times New Roman"/>
                        </a:rPr>
                        <a:t>Achieved</a:t>
                      </a:r>
                    </a:p>
                    <a:p>
                      <a:pPr marL="0" marR="0" algn="ctr" fontAlgn="b">
                        <a:spcBef>
                          <a:spcPts val="0"/>
                        </a:spcBef>
                        <a:spcAft>
                          <a:spcPts val="0"/>
                        </a:spcAft>
                      </a:pPr>
                      <a:endParaRPr lang="en-GB" sz="1400" kern="1200" dirty="0">
                        <a:solidFill>
                          <a:srgbClr val="00B050"/>
                        </a:solidFill>
                        <a:effectLst/>
                        <a:latin typeface="+mj-lt"/>
                        <a:ea typeface="Times New Roman"/>
                      </a:endParaRPr>
                    </a:p>
                    <a:p>
                      <a:pPr marL="0" marR="0" algn="ctr" fontAlgn="b">
                        <a:spcBef>
                          <a:spcPts val="0"/>
                        </a:spcBef>
                        <a:spcAft>
                          <a:spcPts val="0"/>
                        </a:spcAft>
                      </a:pPr>
                      <a:endParaRPr lang="en-GB" sz="1400" kern="1200" dirty="0">
                        <a:solidFill>
                          <a:srgbClr val="00B050"/>
                        </a:solidFill>
                        <a:effectLst/>
                        <a:latin typeface="+mj-lt"/>
                        <a:ea typeface="Times New Roman"/>
                      </a:endParaRPr>
                    </a:p>
                    <a:p>
                      <a:pPr marL="0" marR="0" algn="ctr" fontAlgn="b">
                        <a:spcBef>
                          <a:spcPts val="0"/>
                        </a:spcBef>
                        <a:spcAft>
                          <a:spcPts val="0"/>
                        </a:spcAft>
                      </a:pPr>
                      <a:endParaRPr lang="en-US" sz="1400" dirty="0">
                        <a:solidFill>
                          <a:schemeClr val="tx1"/>
                        </a:solidFill>
                        <a:effectLst/>
                        <a:latin typeface="+mj-lt"/>
                        <a:ea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lang="en-US" sz="1400" dirty="0">
                          <a:solidFill>
                            <a:srgbClr val="FF6600"/>
                          </a:solidFill>
                          <a:effectLst/>
                          <a:latin typeface="+mj-lt"/>
                          <a:ea typeface="Times New Roman"/>
                        </a:rPr>
                        <a:t>Partially </a:t>
                      </a:r>
                    </a:p>
                    <a:p>
                      <a:pPr marL="0" marR="0" algn="ctr" fontAlgn="b">
                        <a:spcBef>
                          <a:spcPts val="0"/>
                        </a:spcBef>
                        <a:spcAft>
                          <a:spcPts val="0"/>
                        </a:spcAft>
                      </a:pPr>
                      <a:r>
                        <a:rPr lang="en-US" sz="1400" dirty="0">
                          <a:solidFill>
                            <a:srgbClr val="FF6600"/>
                          </a:solidFill>
                          <a:effectLst/>
                          <a:latin typeface="+mj-lt"/>
                          <a:ea typeface="Times New Roman"/>
                        </a:rPr>
                        <a:t>Achieved</a:t>
                      </a:r>
                    </a:p>
                    <a:p>
                      <a:pPr marL="0" marR="0" algn="ctr" fontAlgn="b">
                        <a:spcBef>
                          <a:spcPts val="0"/>
                        </a:spcBef>
                        <a:spcAft>
                          <a:spcPts val="0"/>
                        </a:spcAft>
                      </a:pPr>
                      <a:endParaRPr lang="en-US" sz="1400" dirty="0">
                        <a:solidFill>
                          <a:srgbClr val="FF6600"/>
                        </a:solidFill>
                        <a:effectLst/>
                        <a:latin typeface="+mj-lt"/>
                        <a:ea typeface="Times New Roman"/>
                      </a:endParaRPr>
                    </a:p>
                    <a:p>
                      <a:pPr marL="0" marR="0" algn="ctr" fontAlgn="b">
                        <a:spcBef>
                          <a:spcPts val="0"/>
                        </a:spcBef>
                        <a:spcAft>
                          <a:spcPts val="0"/>
                        </a:spcAft>
                      </a:pPr>
                      <a:endParaRPr lang="en-US" sz="1400" dirty="0">
                        <a:solidFill>
                          <a:srgbClr val="FF6600"/>
                        </a:solidFill>
                        <a:effectLst/>
                        <a:latin typeface="+mj-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lang="en-GB" sz="1400" kern="1200" dirty="0">
                          <a:solidFill>
                            <a:srgbClr val="FF0000"/>
                          </a:solidFill>
                          <a:effectLst/>
                          <a:latin typeface="+mj-lt"/>
                          <a:ea typeface="Times New Roman"/>
                        </a:rPr>
                        <a:t>Not Achieved</a:t>
                      </a:r>
                    </a:p>
                    <a:p>
                      <a:pPr marL="0" marR="0" algn="ctr" fontAlgn="b">
                        <a:spcBef>
                          <a:spcPts val="0"/>
                        </a:spcBef>
                        <a:spcAft>
                          <a:spcPts val="0"/>
                        </a:spcAft>
                      </a:pPr>
                      <a:endParaRPr lang="en-GB" sz="1400" kern="1200" dirty="0">
                        <a:solidFill>
                          <a:srgbClr val="FF0000"/>
                        </a:solidFill>
                        <a:effectLst/>
                        <a:latin typeface="+mj-lt"/>
                        <a:ea typeface="Times New Roman"/>
                      </a:endParaRPr>
                    </a:p>
                    <a:p>
                      <a:pPr marL="0" marR="0" algn="ctr" fontAlgn="b">
                        <a:spcBef>
                          <a:spcPts val="0"/>
                        </a:spcBef>
                        <a:spcAft>
                          <a:spcPts val="0"/>
                        </a:spcAft>
                      </a:pPr>
                      <a:endParaRPr lang="en-GB" sz="1400" kern="1200" dirty="0">
                        <a:solidFill>
                          <a:srgbClr val="FF0000"/>
                        </a:solidFill>
                        <a:effectLst/>
                        <a:latin typeface="+mj-lt"/>
                        <a:ea typeface="Times New Roman"/>
                      </a:endParaRPr>
                    </a:p>
                    <a:p>
                      <a:pPr marL="0" marR="0" algn="ctr" fontAlgn="b">
                        <a:spcBef>
                          <a:spcPts val="0"/>
                        </a:spcBef>
                        <a:spcAft>
                          <a:spcPts val="0"/>
                        </a:spcAft>
                      </a:pPr>
                      <a:endParaRPr lang="en-US" sz="1400" dirty="0">
                        <a:solidFill>
                          <a:schemeClr val="tx1"/>
                        </a:solidFill>
                        <a:effectLst/>
                        <a:latin typeface="+mj-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706828">
                <a:tc>
                  <a:txBody>
                    <a:bodyPr/>
                    <a:lstStyle/>
                    <a:p>
                      <a:pPr marL="0" marR="0" algn="l" fontAlgn="b">
                        <a:spcBef>
                          <a:spcPts val="0"/>
                        </a:spcBef>
                        <a:spcAft>
                          <a:spcPts val="0"/>
                        </a:spcAft>
                      </a:pPr>
                      <a:r>
                        <a:rPr lang="en-GB" sz="1600" kern="1200" dirty="0">
                          <a:solidFill>
                            <a:srgbClr val="000000"/>
                          </a:solidFill>
                          <a:effectLst/>
                          <a:latin typeface="+mn-lt"/>
                          <a:ea typeface="Times New Roman"/>
                        </a:rPr>
                        <a:t>Administration </a:t>
                      </a:r>
                    </a:p>
                    <a:p>
                      <a:pPr marL="0" marR="0" algn="l"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500"/>
                        </a:spcBef>
                        <a:spcAft>
                          <a:spcPts val="0"/>
                        </a:spcAft>
                      </a:pPr>
                      <a:r>
                        <a:rPr lang="en-US" sz="1600" b="1" dirty="0">
                          <a:solidFill>
                            <a:srgbClr val="00B050"/>
                          </a:solidFill>
                          <a:effectLst/>
                          <a:latin typeface="Calibri"/>
                          <a:ea typeface="Times New Roman"/>
                        </a:rPr>
                        <a:t>3</a:t>
                      </a:r>
                      <a:endParaRPr lang="en-ZA"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solidFill>
                            <a:srgbClr val="FF6600"/>
                          </a:solidFill>
                          <a:effectLst/>
                          <a:latin typeface="+mn-lt"/>
                          <a:ea typeface="Times New Roman"/>
                          <a:cs typeface="Arial"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500"/>
                        </a:spcBef>
                        <a:spcAft>
                          <a:spcPts val="0"/>
                        </a:spcAft>
                      </a:pPr>
                      <a:r>
                        <a:rPr lang="en-US" sz="1600" b="1" dirty="0">
                          <a:solidFill>
                            <a:srgbClr val="FF0000"/>
                          </a:solidFill>
                          <a:effectLst/>
                          <a:latin typeface="Calibri"/>
                          <a:ea typeface="Times New Roman"/>
                        </a:rPr>
                        <a:t>1</a:t>
                      </a:r>
                      <a:endParaRPr lang="en-ZA"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09547">
                <a:tc>
                  <a:txBody>
                    <a:bodyPr/>
                    <a:lstStyle/>
                    <a:p>
                      <a:pPr marL="0" marR="0" algn="l" fontAlgn="b">
                        <a:spcBef>
                          <a:spcPts val="0"/>
                        </a:spcBef>
                        <a:spcAft>
                          <a:spcPts val="0"/>
                        </a:spcAft>
                      </a:pPr>
                      <a:r>
                        <a:rPr lang="en-GB" sz="1600" kern="1200" dirty="0">
                          <a:solidFill>
                            <a:srgbClr val="000000"/>
                          </a:solidFill>
                          <a:effectLst/>
                          <a:latin typeface="+mn-lt"/>
                          <a:ea typeface="Times New Roman"/>
                        </a:rPr>
                        <a:t>Inspections and Enforcement </a:t>
                      </a:r>
                    </a:p>
                    <a:p>
                      <a:pPr marL="0" marR="0" algn="l" fontAlgn="b">
                        <a:spcBef>
                          <a:spcPts val="0"/>
                        </a:spcBef>
                        <a:spcAft>
                          <a:spcPts val="0"/>
                        </a:spcAft>
                      </a:pPr>
                      <a:r>
                        <a:rPr lang="en-GB" sz="1600" kern="1200" dirty="0">
                          <a:solidFill>
                            <a:srgbClr val="000000"/>
                          </a:solidFill>
                          <a:effectLst/>
                          <a:latin typeface="+mn-lt"/>
                          <a:ea typeface="Times New Roman"/>
                        </a:rPr>
                        <a:t>Services</a:t>
                      </a:r>
                    </a:p>
                    <a:p>
                      <a:pPr marL="0" marR="0" algn="l"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a:solidFill>
                            <a:srgbClr val="00B050"/>
                          </a:solidFill>
                          <a:effectLst/>
                          <a:latin typeface="Calibri"/>
                          <a:ea typeface="Times New Roman"/>
                          <a:cs typeface="Arial"/>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b="1" dirty="0">
                        <a:solidFill>
                          <a:srgbClr val="FF6600"/>
                        </a:solidFill>
                        <a:effectLst/>
                        <a:latin typeface="+mn-lt"/>
                        <a:ea typeface="Times New Roman"/>
                        <a:cs typeface="Arial" pitchFamily="34" charset="0"/>
                      </a:endParaRPr>
                    </a:p>
                    <a:p>
                      <a:pPr marL="0" marR="0" algn="ctr">
                        <a:spcBef>
                          <a:spcPts val="0"/>
                        </a:spcBef>
                        <a:spcAft>
                          <a:spcPts val="0"/>
                        </a:spcAft>
                      </a:pPr>
                      <a:endParaRPr lang="en-US" sz="1600" b="1" dirty="0">
                        <a:solidFill>
                          <a:srgbClr val="FF6600"/>
                        </a:solidFill>
                        <a:effectLst/>
                        <a:latin typeface="+mn-lt"/>
                        <a:ea typeface="Times New Roman"/>
                        <a:cs typeface="Arial" pitchFamily="34" charset="0"/>
                      </a:endParaRPr>
                    </a:p>
                    <a:p>
                      <a:pPr marL="0" marR="0" algn="ctr">
                        <a:spcBef>
                          <a:spcPts val="0"/>
                        </a:spcBef>
                        <a:spcAft>
                          <a:spcPts val="0"/>
                        </a:spcAft>
                      </a:pPr>
                      <a:r>
                        <a:rPr lang="en-US" sz="1600" b="1" dirty="0">
                          <a:solidFill>
                            <a:srgbClr val="FF6600"/>
                          </a:solidFill>
                          <a:effectLst/>
                          <a:latin typeface="+mn-lt"/>
                          <a:ea typeface="Times New Roman"/>
                          <a:cs typeface="Arial"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a:solidFill>
                            <a:srgbClr val="FF0000"/>
                          </a:solidFill>
                          <a:effectLst/>
                          <a:latin typeface="Calibri"/>
                          <a:ea typeface="Times New Roman"/>
                          <a:cs typeface="Arial"/>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885960">
                <a:tc>
                  <a:txBody>
                    <a:bodyPr/>
                    <a:lstStyle/>
                    <a:p>
                      <a:pPr marL="0" marR="0" algn="l" fontAlgn="b">
                        <a:spcBef>
                          <a:spcPts val="0"/>
                        </a:spcBef>
                        <a:spcAft>
                          <a:spcPts val="0"/>
                        </a:spcAft>
                      </a:pPr>
                      <a:r>
                        <a:rPr lang="en-GB" sz="1600" kern="1200" dirty="0">
                          <a:solidFill>
                            <a:srgbClr val="000000"/>
                          </a:solidFill>
                          <a:effectLst/>
                          <a:latin typeface="+mn-lt"/>
                          <a:ea typeface="Times New Roman"/>
                        </a:rPr>
                        <a:t>Public Employment Services</a:t>
                      </a:r>
                    </a:p>
                    <a:p>
                      <a:pPr marL="0" marR="0" algn="l"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a:solidFill>
                            <a:srgbClr val="00B050"/>
                          </a:solidFill>
                          <a:effectLst/>
                          <a:latin typeface="Calibri"/>
                          <a:ea typeface="Times New Roman"/>
                          <a:cs typeface="Arial"/>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b="1" dirty="0">
                        <a:solidFill>
                          <a:srgbClr val="FF6600"/>
                        </a:solidFill>
                        <a:effectLst/>
                        <a:latin typeface="+mn-lt"/>
                        <a:ea typeface="Times New Roman"/>
                        <a:cs typeface="Arial" pitchFamily="34" charset="0"/>
                      </a:endParaRPr>
                    </a:p>
                    <a:p>
                      <a:pPr marL="0" marR="0" algn="ctr">
                        <a:spcBef>
                          <a:spcPts val="0"/>
                        </a:spcBef>
                        <a:spcAft>
                          <a:spcPts val="0"/>
                        </a:spcAft>
                      </a:pPr>
                      <a:endParaRPr lang="en-US" sz="1600" b="1" dirty="0">
                        <a:solidFill>
                          <a:srgbClr val="FF6600"/>
                        </a:solidFill>
                        <a:effectLst/>
                        <a:latin typeface="+mn-lt"/>
                        <a:ea typeface="Times New Roman"/>
                        <a:cs typeface="Arial" pitchFamily="34" charset="0"/>
                      </a:endParaRPr>
                    </a:p>
                    <a:p>
                      <a:pPr marL="0" marR="0" algn="ctr">
                        <a:spcBef>
                          <a:spcPts val="0"/>
                        </a:spcBef>
                        <a:spcAft>
                          <a:spcPts val="0"/>
                        </a:spcAft>
                      </a:pPr>
                      <a:r>
                        <a:rPr lang="en-US" sz="1600" b="1" dirty="0">
                          <a:solidFill>
                            <a:srgbClr val="FF6600"/>
                          </a:solidFill>
                          <a:effectLst/>
                          <a:latin typeface="+mn-lt"/>
                          <a:ea typeface="Times New Roman"/>
                          <a:cs typeface="Arial"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a:solidFill>
                            <a:srgbClr val="FF0000"/>
                          </a:solidFill>
                          <a:effectLst/>
                          <a:latin typeface="Calibri"/>
                          <a:ea typeface="Times New Roman"/>
                          <a:cs typeface="Arial"/>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76395">
                <a:tc>
                  <a:txBody>
                    <a:bodyPr/>
                    <a:lstStyle/>
                    <a:p>
                      <a:pPr marL="0" marR="0" algn="l" fontAlgn="b">
                        <a:spcBef>
                          <a:spcPts val="0"/>
                        </a:spcBef>
                        <a:spcAft>
                          <a:spcPts val="0"/>
                        </a:spcAft>
                      </a:pPr>
                      <a:r>
                        <a:rPr lang="en-US" sz="1600" kern="1200" dirty="0">
                          <a:solidFill>
                            <a:srgbClr val="000000"/>
                          </a:solidFill>
                          <a:effectLst/>
                          <a:latin typeface="+mn-lt"/>
                          <a:ea typeface="Times New Roman"/>
                        </a:rPr>
                        <a:t>Labour Policy and Industrial Relations</a:t>
                      </a:r>
                    </a:p>
                    <a:p>
                      <a:pPr marL="0" marR="0" algn="l" fontAlgn="b">
                        <a:spcBef>
                          <a:spcPts val="0"/>
                        </a:spcBef>
                        <a:spcAft>
                          <a:spcPts val="0"/>
                        </a:spcAft>
                      </a:pPr>
                      <a:endParaRPr lang="en-US" sz="1600" kern="1200" dirty="0">
                        <a:solidFill>
                          <a:srgbClr val="000000"/>
                        </a:solidFill>
                        <a:effectLst/>
                        <a:latin typeface="+mn-lt"/>
                        <a:ea typeface="Times New Roman"/>
                      </a:endParaRPr>
                    </a:p>
                    <a:p>
                      <a:pPr marL="0" marR="0" algn="l"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a:ea typeface="Times New Roman"/>
                          <a:cs typeface="Calibri"/>
                        </a:rPr>
                        <a:t>8</a:t>
                      </a:r>
                      <a:endParaRPr lang="en-ZA" sz="16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a:solidFill>
                            <a:srgbClr val="00B050"/>
                          </a:solidFill>
                          <a:effectLst/>
                          <a:latin typeface="Calibri"/>
                          <a:ea typeface="Times New Roman"/>
                          <a:cs typeface="Arial"/>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solidFill>
                            <a:srgbClr val="FF6600"/>
                          </a:solidFill>
                          <a:effectLst/>
                          <a:latin typeface="+mn-lt"/>
                          <a:ea typeface="Times New Roman"/>
                          <a:cs typeface="Arial"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a:solidFill>
                            <a:srgbClr val="FF0000"/>
                          </a:solidFill>
                          <a:effectLst/>
                          <a:latin typeface="Calibri"/>
                          <a:ea typeface="Times New Roman"/>
                          <a:cs typeface="Arial"/>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863020">
                <a:tc>
                  <a:txBody>
                    <a:bodyPr/>
                    <a:lstStyle/>
                    <a:p>
                      <a:pPr marL="0" marR="0" algn="l" fontAlgn="b">
                        <a:spcBef>
                          <a:spcPts val="0"/>
                        </a:spcBef>
                        <a:spcAft>
                          <a:spcPts val="0"/>
                        </a:spcAft>
                      </a:pPr>
                      <a:r>
                        <a:rPr lang="en-GB" sz="1600" b="1" kern="1200" dirty="0">
                          <a:solidFill>
                            <a:srgbClr val="000000"/>
                          </a:solidFill>
                          <a:effectLst/>
                          <a:latin typeface="+mn-lt"/>
                          <a:ea typeface="Times New Roman"/>
                        </a:rPr>
                        <a:t>OVERALL  PERFORMANCE</a:t>
                      </a:r>
                    </a:p>
                    <a:p>
                      <a:pPr marL="0" marR="0" algn="ctr" fontAlgn="b">
                        <a:spcBef>
                          <a:spcPts val="0"/>
                        </a:spcBef>
                        <a:spcAft>
                          <a:spcPts val="0"/>
                        </a:spcAft>
                      </a:pPr>
                      <a:endParaRPr lang="en-GB" sz="1600" b="1" kern="1200" dirty="0">
                        <a:solidFill>
                          <a:srgbClr val="000000"/>
                        </a:solidFill>
                        <a:effectLst/>
                        <a:latin typeface="+mn-lt"/>
                        <a:ea typeface="Times New Roman"/>
                      </a:endParaRPr>
                    </a:p>
                    <a:p>
                      <a:pPr marL="0" marR="0" algn="ctr"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kern="1200" dirty="0">
                          <a:solidFill>
                            <a:srgbClr val="000000"/>
                          </a:solidFill>
                          <a:effectLst/>
                          <a:latin typeface="+mn-lt"/>
                          <a:ea typeface="Times New Roman"/>
                          <a:cs typeface="Arial" pitchFamily="34" charset="0"/>
                        </a:rPr>
                        <a:t>20</a:t>
                      </a:r>
                    </a:p>
                    <a:p>
                      <a:pPr marL="0" marR="0" algn="ctr">
                        <a:spcBef>
                          <a:spcPts val="0"/>
                        </a:spcBef>
                        <a:spcAft>
                          <a:spcPts val="0"/>
                        </a:spcAft>
                      </a:pPr>
                      <a:endParaRPr lang="en-US" sz="1600" b="1" dirty="0">
                        <a:effectLst/>
                        <a:latin typeface="+mn-lt"/>
                        <a:ea typeface="Times New Roman"/>
                        <a:cs typeface="Arial" pitchFamily="34" charset="0"/>
                      </a:endParaRPr>
                    </a:p>
                  </a:txBody>
                  <a:tcPr marL="9524" marR="952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effectLst/>
                          <a:latin typeface="+mn-lt"/>
                          <a:ea typeface="Times New Roman"/>
                          <a:cs typeface="Arial" pitchFamily="34" charset="0"/>
                        </a:rPr>
                        <a:t>16</a:t>
                      </a:r>
                    </a:p>
                    <a:p>
                      <a:pPr marL="0" marR="0" algn="ctr">
                        <a:spcBef>
                          <a:spcPts val="0"/>
                        </a:spcBef>
                        <a:spcAft>
                          <a:spcPts val="0"/>
                        </a:spcAft>
                      </a:pPr>
                      <a:r>
                        <a:rPr lang="en-US" sz="1600" b="1" dirty="0">
                          <a:effectLst/>
                          <a:latin typeface="+mn-lt"/>
                          <a:ea typeface="Times New Roman"/>
                          <a:cs typeface="Arial" pitchFamily="34" charset="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600" b="1" dirty="0">
                          <a:solidFill>
                            <a:schemeClr val="tx1"/>
                          </a:solidFill>
                          <a:effectLst/>
                          <a:latin typeface="+mn-lt"/>
                          <a:ea typeface="Times New Roman"/>
                          <a:cs typeface="Arial" pitchFamily="34" charset="0"/>
                        </a:rPr>
                        <a:t>1</a:t>
                      </a:r>
                    </a:p>
                    <a:p>
                      <a:pPr marL="0" marR="0" algn="ctr">
                        <a:spcBef>
                          <a:spcPts val="0"/>
                        </a:spcBef>
                        <a:spcAft>
                          <a:spcPts val="0"/>
                        </a:spcAft>
                      </a:pPr>
                      <a:r>
                        <a:rPr lang="en-US" sz="1600" b="1" dirty="0">
                          <a:solidFill>
                            <a:schemeClr val="tx1"/>
                          </a:solidFill>
                          <a:effectLst/>
                          <a:latin typeface="+mn-lt"/>
                          <a:ea typeface="Times New Roman"/>
                          <a:cs typeface="Arial"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1600" b="1" kern="1200" dirty="0">
                          <a:solidFill>
                            <a:srgbClr val="000000"/>
                          </a:solidFill>
                          <a:effectLst/>
                          <a:latin typeface="+mn-lt"/>
                          <a:ea typeface="Times New Roman"/>
                          <a:cs typeface="Arial" pitchFamily="34" charset="0"/>
                        </a:rPr>
                        <a:t>3</a:t>
                      </a:r>
                    </a:p>
                    <a:p>
                      <a:pPr marL="0" marR="0" algn="ctr">
                        <a:spcBef>
                          <a:spcPts val="0"/>
                        </a:spcBef>
                        <a:spcAft>
                          <a:spcPts val="0"/>
                        </a:spcAft>
                      </a:pPr>
                      <a:r>
                        <a:rPr lang="en-US" sz="1600" b="1" kern="1200" dirty="0">
                          <a:solidFill>
                            <a:srgbClr val="000000"/>
                          </a:solidFill>
                          <a:effectLst/>
                          <a:latin typeface="+mn-lt"/>
                          <a:ea typeface="Times New Roman"/>
                          <a:cs typeface="Arial" pitchFamily="34" charset="0"/>
                        </a:rPr>
                        <a:t>(15%)</a:t>
                      </a:r>
                      <a:endParaRPr lang="en-US" sz="1600" b="1" dirty="0">
                        <a:effectLst/>
                        <a:latin typeface="+mn-lt"/>
                        <a:ea typeface="Times New Roman"/>
                        <a:cs typeface="Arial" pitchFamily="34" charset="0"/>
                      </a:endParaRPr>
                    </a:p>
                  </a:txBody>
                  <a:tcPr marL="9524" marR="952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bl>
          </a:graphicData>
        </a:graphic>
      </p:graphicFrame>
      <p:sp>
        <p:nvSpPr>
          <p:cNvPr id="53309" name="Slide Number Placeholder 3"/>
          <p:cNvSpPr>
            <a:spLocks noGrp="1"/>
          </p:cNvSpPr>
          <p:nvPr>
            <p:ph type="sldNum" sz="quarter" idx="12"/>
          </p:nvPr>
        </p:nvSpPr>
        <p:spPr bwMode="auto">
          <a:xfrm>
            <a:off x="6899274" y="6685458"/>
            <a:ext cx="2244726" cy="1725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CC6A353-FF85-41FE-A776-D330ED43902A}" type="slidenum">
              <a:rPr kumimoji="0" 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chemeClr val="bg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882083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2018/2019</a:t>
            </a:r>
            <a:br>
              <a:rPr lang="en-ZA" sz="2800" b="1" dirty="0"/>
            </a:br>
            <a:r>
              <a:rPr lang="en-ZA" sz="2800" b="1" dirty="0"/>
              <a:t>BUDGET INFORMATION</a:t>
            </a:r>
            <a:endParaRPr lang="en-ZA" sz="28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8" name="Rectangle 1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9" name="Rectangle 18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graphicFrame>
        <p:nvGraphicFramePr>
          <p:cNvPr id="12" name="Object 11"/>
          <p:cNvGraphicFramePr>
            <a:graphicFrameLocks noChangeAspect="1"/>
          </p:cNvGraphicFramePr>
          <p:nvPr>
            <p:extLst>
              <p:ext uri="{D42A27DB-BD31-4B8C-83A1-F6EECF244321}">
                <p14:modId xmlns:p14="http://schemas.microsoft.com/office/powerpoint/2010/main" xmlns="" val="2280863340"/>
              </p:ext>
            </p:extLst>
          </p:nvPr>
        </p:nvGraphicFramePr>
        <p:xfrm>
          <a:off x="346869" y="1615941"/>
          <a:ext cx="8450262" cy="4519612"/>
        </p:xfrm>
        <a:graphic>
          <a:graphicData uri="http://schemas.openxmlformats.org/presentationml/2006/ole">
            <p:oleObj spid="_x0000_s1037" name="Worksheet" r:id="rId3" imgW="7056228" imgH="2263140" progId="Excel.Sheet.12">
              <p:embed/>
            </p:oleObj>
          </a:graphicData>
        </a:graphic>
      </p:graphicFrame>
      <p:sp>
        <p:nvSpPr>
          <p:cNvPr id="11" name="Slide Number Placeholder 10"/>
          <p:cNvSpPr>
            <a:spLocks noGrp="1"/>
          </p:cNvSpPr>
          <p:nvPr>
            <p:ph type="sldNum" sz="quarter" idx="12"/>
          </p:nvPr>
        </p:nvSpPr>
        <p:spPr>
          <a:xfrm>
            <a:off x="6553199" y="6356350"/>
            <a:ext cx="2407919" cy="365125"/>
          </a:xfrm>
        </p:spPr>
        <p:txBody>
          <a:bodyPr/>
          <a:lstStyle/>
          <a:p>
            <a:fld id="{B6D01DFA-62F0-4702-B6E4-FBA5F7F9C748}" type="slidenum">
              <a:rPr lang="en-US" smtClean="0">
                <a:solidFill>
                  <a:schemeClr val="bg1"/>
                </a:solidFill>
              </a:rPr>
              <a:pPr/>
              <a:t>57</a:t>
            </a:fld>
            <a:endParaRPr lang="en-US">
              <a:solidFill>
                <a:schemeClr val="bg1"/>
              </a:solidFill>
            </a:endParaRPr>
          </a:p>
        </p:txBody>
      </p:sp>
    </p:spTree>
    <p:extLst>
      <p:ext uri="{BB962C8B-B14F-4D97-AF65-F5344CB8AC3E}">
        <p14:creationId xmlns:p14="http://schemas.microsoft.com/office/powerpoint/2010/main" xmlns="" val="299180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2018/2019 </a:t>
            </a:r>
            <a:br>
              <a:rPr lang="en-ZA" sz="2800" b="1" dirty="0"/>
            </a:br>
            <a:r>
              <a:rPr lang="en-ZA" sz="2800" b="1" dirty="0"/>
              <a:t>BUDGET INFORMATION</a:t>
            </a:r>
            <a:endParaRPr lang="en-ZA" sz="2800"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7" name="Rectangle 6"/>
          <p:cNvSpPr/>
          <p:nvPr/>
        </p:nvSpPr>
        <p:spPr>
          <a:xfrm>
            <a:off x="622169" y="5122452"/>
            <a:ext cx="7588580" cy="369332"/>
          </a:xfrm>
          <a:prstGeom prst="rect">
            <a:avLst/>
          </a:prstGeom>
        </p:spPr>
        <p:txBody>
          <a:bodyPr wrap="square">
            <a:spAutoFit/>
          </a:bodyPr>
          <a:lstStyle/>
          <a:p>
            <a:pPr marL="0" marR="0" lvl="0" indent="0" algn="just" defTabSz="457200" rtl="0" eaLnBrk="1" fontAlgn="base"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imes New Roman"/>
                <a:ea typeface="Times New Roman"/>
                <a:cs typeface="+mn-cs"/>
              </a:rPr>
              <a:t> </a:t>
            </a: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111" charset="-128"/>
              <a:cs typeface="+mn-cs"/>
            </a:endParaRPr>
          </a:p>
        </p:txBody>
      </p:sp>
      <p:sp>
        <p:nvSpPr>
          <p:cNvPr id="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2" name="Rectangle 11"/>
          <p:cNvSpPr/>
          <p:nvPr/>
        </p:nvSpPr>
        <p:spPr>
          <a:xfrm>
            <a:off x="359923" y="4714312"/>
            <a:ext cx="7685857" cy="646331"/>
          </a:xfrm>
          <a:prstGeom prst="rect">
            <a:avLst/>
          </a:prstGeom>
        </p:spPr>
        <p:txBody>
          <a:bodyPr wrap="square">
            <a:spAutoFit/>
          </a:bodyPr>
          <a:lstStyle/>
          <a:p>
            <a:pPr marL="0" marR="0" lvl="0" indent="0" algn="just" defTabSz="457200" rtl="0" eaLnBrk="1" fontAlgn="base"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imes New Roman"/>
                <a:ea typeface="Times New Roman"/>
                <a:cs typeface="+mn-cs"/>
              </a:rPr>
              <a:t> </a:t>
            </a:r>
            <a:endParaRPr kumimoji="0" lang="en-ZA" sz="1800" b="0" i="0"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just" defTabSz="457200" rtl="0" eaLnBrk="1" fontAlgn="base" latinLnBrk="0" hangingPunct="1">
              <a:lnSpc>
                <a:spcPct val="100000"/>
              </a:lnSpc>
              <a:spcBef>
                <a:spcPct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111" charset="-128"/>
              <a:cs typeface="+mn-cs"/>
            </a:endParaRPr>
          </a:p>
        </p:txBody>
      </p:sp>
      <p:sp>
        <p:nvSpPr>
          <p:cNvPr id="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9" name="Rectangle 7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8" name="Rectangle 1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 name="Rectangle 16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1" name="Rectangle 19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3" name="Rectangle 20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graphicFrame>
        <p:nvGraphicFramePr>
          <p:cNvPr id="15" name="Object 14"/>
          <p:cNvGraphicFramePr>
            <a:graphicFrameLocks noChangeAspect="1"/>
          </p:cNvGraphicFramePr>
          <p:nvPr>
            <p:extLst>
              <p:ext uri="{D42A27DB-BD31-4B8C-83A1-F6EECF244321}">
                <p14:modId xmlns:p14="http://schemas.microsoft.com/office/powerpoint/2010/main" xmlns="" val="849961632"/>
              </p:ext>
            </p:extLst>
          </p:nvPr>
        </p:nvGraphicFramePr>
        <p:xfrm>
          <a:off x="359923" y="1608462"/>
          <a:ext cx="8475606" cy="2732184"/>
        </p:xfrm>
        <a:graphic>
          <a:graphicData uri="http://schemas.openxmlformats.org/presentationml/2006/ole">
            <p:oleObj spid="_x0000_s2061" name="Worksheet" r:id="rId3" imgW="7056228" imgH="1592652" progId="Excel.Sheet.12">
              <p:embed/>
            </p:oleObj>
          </a:graphicData>
        </a:graphic>
      </p:graphicFrame>
      <p:sp>
        <p:nvSpPr>
          <p:cNvPr id="16" name="Rectangle 15"/>
          <p:cNvSpPr/>
          <p:nvPr/>
        </p:nvSpPr>
        <p:spPr>
          <a:xfrm>
            <a:off x="856034" y="4714312"/>
            <a:ext cx="7431932" cy="830997"/>
          </a:xfrm>
          <a:prstGeom prst="rect">
            <a:avLst/>
          </a:prstGeom>
        </p:spPr>
        <p:txBody>
          <a:bodyPr wrap="square">
            <a:spAutoFit/>
          </a:bodyPr>
          <a:lstStyle/>
          <a:p>
            <a:pPr marL="0" marR="0" lvl="0" indent="0" algn="just" defTabSz="457200" rtl="0" eaLnBrk="1" fontAlgn="base"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Times New Roman"/>
                <a:cs typeface="+mn-cs"/>
              </a:rPr>
              <a:t>As at 31 March 2019, the Department has defrayed expenditure to the value of R 3,087 billion against its final appropriation of R3, 283 billion. This represents an expenditure level of </a:t>
            </a:r>
            <a:r>
              <a:rPr kumimoji="0" lang="en-GB" sz="1600" b="0" i="0" u="none" strike="noStrike" kern="1200" cap="none" spc="0" normalizeH="0" baseline="0" noProof="0" dirty="0">
                <a:ln>
                  <a:noFill/>
                </a:ln>
                <a:solidFill>
                  <a:srgbClr val="000000"/>
                </a:solidFill>
                <a:effectLst/>
                <a:uLnTx/>
                <a:uFillTx/>
                <a:latin typeface="+mn-lt"/>
                <a:ea typeface="Times New Roman"/>
                <a:cs typeface="+mn-cs"/>
              </a:rPr>
              <a:t>94 </a:t>
            </a:r>
            <a:r>
              <a:rPr kumimoji="0" lang="en-GB" sz="1600" b="0" i="0" u="none" strike="noStrike" kern="1200" cap="none" spc="0" normalizeH="0" baseline="0" noProof="0" dirty="0">
                <a:ln>
                  <a:noFill/>
                </a:ln>
                <a:solidFill>
                  <a:prstClr val="black"/>
                </a:solidFill>
                <a:effectLst/>
                <a:uLnTx/>
                <a:uFillTx/>
                <a:latin typeface="+mn-lt"/>
                <a:ea typeface="Times New Roman"/>
                <a:cs typeface="+mn-cs"/>
              </a:rPr>
              <a:t>% against a time expiration of 100%.  </a:t>
            </a:r>
            <a:endParaRPr kumimoji="0" lang="en-ZA" sz="1600" b="0" i="0" u="none" strike="noStrike" kern="1200" cap="none" spc="0" normalizeH="0" baseline="0" noProof="0" dirty="0">
              <a:ln>
                <a:noFill/>
              </a:ln>
              <a:solidFill>
                <a:prstClr val="black"/>
              </a:solidFill>
              <a:effectLst/>
              <a:uLnTx/>
              <a:uFillTx/>
              <a:latin typeface="+mn-lt"/>
              <a:ea typeface="Times New Roman"/>
              <a:cs typeface="+mn-cs"/>
            </a:endParaRPr>
          </a:p>
        </p:txBody>
      </p:sp>
      <p:sp>
        <p:nvSpPr>
          <p:cNvPr id="4" name="Slide Number Placeholder 3"/>
          <p:cNvSpPr>
            <a:spLocks noGrp="1"/>
          </p:cNvSpPr>
          <p:nvPr>
            <p:ph type="sldNum" sz="quarter" idx="12"/>
          </p:nvPr>
        </p:nvSpPr>
        <p:spPr>
          <a:xfrm>
            <a:off x="6553199" y="6356350"/>
            <a:ext cx="2367279" cy="365125"/>
          </a:xfrm>
        </p:spPr>
        <p:txBody>
          <a:bodyPr/>
          <a:lstStyle/>
          <a:p>
            <a:fld id="{B6D01DFA-62F0-4702-B6E4-FBA5F7F9C748}" type="slidenum">
              <a:rPr lang="en-US" smtClean="0">
                <a:solidFill>
                  <a:schemeClr val="bg1"/>
                </a:solidFill>
              </a:rPr>
              <a:pPr/>
              <a:t>58</a:t>
            </a:fld>
            <a:endParaRPr lang="en-US">
              <a:solidFill>
                <a:schemeClr val="bg1"/>
              </a:solidFill>
            </a:endParaRPr>
          </a:p>
        </p:txBody>
      </p:sp>
    </p:spTree>
    <p:extLst>
      <p:ext uri="{BB962C8B-B14F-4D97-AF65-F5344CB8AC3E}">
        <p14:creationId xmlns:p14="http://schemas.microsoft.com/office/powerpoint/2010/main" xmlns="" val="3564972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CURRENT PAYMENTS</a:t>
            </a:r>
            <a:endParaRPr lang="en-ZA" sz="2800" b="1"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7"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4" name="Rectangle 3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8" name="Rectangle 7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9" name="Rectangle 15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 name="Rectangle 15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6" name="Rectangle 18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2" name="Rectangle 19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graphicFrame>
        <p:nvGraphicFramePr>
          <p:cNvPr id="13" name="Object 12"/>
          <p:cNvGraphicFramePr>
            <a:graphicFrameLocks noChangeAspect="1"/>
          </p:cNvGraphicFramePr>
          <p:nvPr>
            <p:extLst>
              <p:ext uri="{D42A27DB-BD31-4B8C-83A1-F6EECF244321}">
                <p14:modId xmlns:p14="http://schemas.microsoft.com/office/powerpoint/2010/main" xmlns="" val="2288326427"/>
              </p:ext>
            </p:extLst>
          </p:nvPr>
        </p:nvGraphicFramePr>
        <p:xfrm>
          <a:off x="341523" y="1564394"/>
          <a:ext cx="8345277" cy="3062689"/>
        </p:xfrm>
        <a:graphic>
          <a:graphicData uri="http://schemas.openxmlformats.org/presentationml/2006/ole">
            <p:oleObj spid="_x0000_s3085" name="Worksheet" r:id="rId3" imgW="7391508" imgH="1196268" progId="Excel.Sheet.12">
              <p:embed/>
            </p:oleObj>
          </a:graphicData>
        </a:graphic>
      </p:graphicFrame>
      <p:sp>
        <p:nvSpPr>
          <p:cNvPr id="5" name="Slide Number Placeholder 4"/>
          <p:cNvSpPr>
            <a:spLocks noGrp="1"/>
          </p:cNvSpPr>
          <p:nvPr>
            <p:ph type="sldNum" sz="quarter" idx="12"/>
          </p:nvPr>
        </p:nvSpPr>
        <p:spPr>
          <a:xfrm>
            <a:off x="6553200" y="6356350"/>
            <a:ext cx="2438400" cy="365125"/>
          </a:xfrm>
        </p:spPr>
        <p:txBody>
          <a:bodyPr/>
          <a:lstStyle/>
          <a:p>
            <a:fld id="{B6D01DFA-62F0-4702-B6E4-FBA5F7F9C748}" type="slidenum">
              <a:rPr lang="en-US" smtClean="0">
                <a:solidFill>
                  <a:schemeClr val="bg1"/>
                </a:solidFill>
              </a:rPr>
              <a:pPr/>
              <a:t>59</a:t>
            </a:fld>
            <a:endParaRPr lang="en-US">
              <a:solidFill>
                <a:schemeClr val="bg1"/>
              </a:solidFill>
            </a:endParaRPr>
          </a:p>
        </p:txBody>
      </p:sp>
    </p:spTree>
    <p:extLst>
      <p:ext uri="{BB962C8B-B14F-4D97-AF65-F5344CB8AC3E}">
        <p14:creationId xmlns:p14="http://schemas.microsoft.com/office/powerpoint/2010/main" xmlns="" val="327922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a:solidFill>
                  <a:prstClr val="black"/>
                </a:solidFill>
                <a:ea typeface="ＭＳ Ｐゴシック" pitchFamily="-80" charset="-128"/>
                <a:cs typeface="+mj-cs"/>
              </a:rPr>
              <a:t>QUARTER 1 PERFORMANCE PER PROGRAMME 2018/19</a:t>
            </a:r>
            <a:endParaRPr lang="en-ZA" sz="2000" dirty="0"/>
          </a:p>
        </p:txBody>
      </p:sp>
      <p:sp>
        <p:nvSpPr>
          <p:cNvPr id="29699" name="Slide Number Placeholder 4"/>
          <p:cNvSpPr>
            <a:spLocks noGrp="1"/>
          </p:cNvSpPr>
          <p:nvPr>
            <p:ph type="sldNum" sz="quarter" idx="12"/>
          </p:nvPr>
        </p:nvSpPr>
        <p:spPr bwMode="auto">
          <a:xfrm>
            <a:off x="6738938" y="6492875"/>
            <a:ext cx="24050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chemeClr val="bg1"/>
                </a:solidFill>
              </a:rPr>
              <a:pPr/>
              <a:t>6</a:t>
            </a:fld>
            <a:endParaRPr lang="en-US" altLang="en-US" sz="120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85029906"/>
              </p:ext>
            </p:extLst>
          </p:nvPr>
        </p:nvGraphicFramePr>
        <p:xfrm>
          <a:off x="233679" y="1308100"/>
          <a:ext cx="8696958" cy="5306060"/>
        </p:xfrm>
        <a:graphic>
          <a:graphicData uri="http://schemas.openxmlformats.org/drawingml/2006/table">
            <a:tbl>
              <a:tblPr firstRow="1" firstCol="1" bandRow="1"/>
              <a:tblGrid>
                <a:gridCol w="2331258">
                  <a:extLst>
                    <a:ext uri="{9D8B030D-6E8A-4147-A177-3AD203B41FA5}">
                      <a16:colId xmlns:a16="http://schemas.microsoft.com/office/drawing/2014/main" xmlns="" val="20000"/>
                    </a:ext>
                  </a:extLst>
                </a:gridCol>
                <a:gridCol w="1157360">
                  <a:extLst>
                    <a:ext uri="{9D8B030D-6E8A-4147-A177-3AD203B41FA5}">
                      <a16:colId xmlns:a16="http://schemas.microsoft.com/office/drawing/2014/main" xmlns="" val="20001"/>
                    </a:ext>
                  </a:extLst>
                </a:gridCol>
                <a:gridCol w="1488036">
                  <a:extLst>
                    <a:ext uri="{9D8B030D-6E8A-4147-A177-3AD203B41FA5}">
                      <a16:colId xmlns:a16="http://schemas.microsoft.com/office/drawing/2014/main" xmlns="" val="20002"/>
                    </a:ext>
                  </a:extLst>
                </a:gridCol>
                <a:gridCol w="1157360">
                  <a:extLst>
                    <a:ext uri="{9D8B030D-6E8A-4147-A177-3AD203B41FA5}">
                      <a16:colId xmlns:a16="http://schemas.microsoft.com/office/drawing/2014/main" xmlns="" val="20003"/>
                    </a:ext>
                  </a:extLst>
                </a:gridCol>
                <a:gridCol w="1240029">
                  <a:extLst>
                    <a:ext uri="{9D8B030D-6E8A-4147-A177-3AD203B41FA5}">
                      <a16:colId xmlns:a16="http://schemas.microsoft.com/office/drawing/2014/main" xmlns="" val="20004"/>
                    </a:ext>
                  </a:extLst>
                </a:gridCol>
                <a:gridCol w="1322915">
                  <a:extLst>
                    <a:ext uri="{9D8B030D-6E8A-4147-A177-3AD203B41FA5}">
                      <a16:colId xmlns:a16="http://schemas.microsoft.com/office/drawing/2014/main" xmlns="" val="20005"/>
                    </a:ext>
                  </a:extLst>
                </a:gridCol>
              </a:tblGrid>
              <a:tr h="980286">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Branch </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Indicators with targets   reporting in Quarter 1</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B050"/>
                          </a:solidFill>
                          <a:effectLst/>
                          <a:latin typeface="+mn-lt"/>
                          <a:ea typeface="Times New Roman"/>
                          <a:cs typeface="Times New Roman"/>
                        </a:rPr>
                        <a:t>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Times New Roman"/>
                        </a:rPr>
                        <a:t>Not 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Overall % Achievement</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566323">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Administration </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3</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75%</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27633">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Inspections and Enforcement Services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rPr>
                        <a:t>3</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75%</a:t>
                      </a:r>
                      <a:endParaRPr lang="en-ZA" sz="1600"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27633">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Public Employment Services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4</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100%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27633">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Labour Policy and Industrial Relations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8</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8</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6</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75%</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27633">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20</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20</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16</a:t>
                      </a:r>
                      <a:endParaRPr lang="en-ZA" sz="1600" dirty="0">
                        <a:effectLst/>
                        <a:latin typeface="Calibri"/>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rPr>
                        <a:t>4</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spcAft>
                          <a:spcPts val="0"/>
                        </a:spcAft>
                      </a:pPr>
                      <a:endParaRPr lang="en-US" sz="2000" b="1" dirty="0">
                        <a:solidFill>
                          <a:srgbClr val="FF0000"/>
                        </a:solidFill>
                        <a:effectLst/>
                        <a:latin typeface="Calibri"/>
                        <a:ea typeface="Times New Roman"/>
                        <a:cs typeface="Calibri"/>
                      </a:endParaRPr>
                    </a:p>
                    <a:p>
                      <a:pPr algn="ctr">
                        <a:spcAft>
                          <a:spcPts val="0"/>
                        </a:spcAft>
                      </a:pPr>
                      <a:r>
                        <a:rPr lang="en-US" sz="2000" b="1" dirty="0">
                          <a:solidFill>
                            <a:srgbClr val="FF0000"/>
                          </a:solidFill>
                          <a:effectLst/>
                          <a:latin typeface="Calibri"/>
                          <a:ea typeface="Times New Roman"/>
                          <a:cs typeface="Calibri"/>
                        </a:rPr>
                        <a:t>80%</a:t>
                      </a:r>
                      <a:endParaRPr lang="en-ZA" sz="20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84891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a:solidFill>
                            <a:srgbClr val="000000"/>
                          </a:solidFill>
                          <a:effectLst/>
                          <a:latin typeface="+mn-lt"/>
                          <a:ea typeface="Times New Roman"/>
                        </a:rPr>
                        <a:t>Overall  Performance</a:t>
                      </a:r>
                      <a:endParaRPr lang="en-US" sz="1600" b="1" dirty="0">
                        <a:effectLst/>
                        <a:latin typeface="+mn-lt"/>
                        <a:ea typeface="Times New Roman"/>
                      </a:endParaRPr>
                    </a:p>
                    <a:p>
                      <a:pPr marL="0" marR="0" fontAlgn="b">
                        <a:spcBef>
                          <a:spcPts val="0"/>
                        </a:spcBef>
                        <a:spcAft>
                          <a:spcPts val="0"/>
                        </a:spcAft>
                      </a:pPr>
                      <a:endParaRPr lang="en-US" sz="1600" b="1" dirty="0">
                        <a:effectLst/>
                        <a:latin typeface="+mn-lt"/>
                        <a:ea typeface="Times New Roman"/>
                        <a:cs typeface="Times New Roman"/>
                      </a:endParaRPr>
                    </a:p>
                  </a:txBody>
                  <a:tcPr marL="68574" marR="685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2">
                  <a:txBody>
                    <a:bodyPr/>
                    <a:lstStyle/>
                    <a:p>
                      <a:pPr algn="ctr">
                        <a:lnSpc>
                          <a:spcPct val="115000"/>
                        </a:lnSpc>
                        <a:spcAft>
                          <a:spcPts val="0"/>
                        </a:spcAft>
                      </a:pPr>
                      <a:endParaRPr lang="en-ZA" sz="1100" dirty="0">
                        <a:effectLst/>
                        <a:latin typeface="Calibri"/>
                        <a:ea typeface="Calibri"/>
                        <a:cs typeface="Times New Roman"/>
                      </a:endParaRPr>
                    </a:p>
                  </a:txBody>
                  <a:tcPr marL="9524" marR="9524"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n-ZA" sz="1800" b="1" dirty="0">
                          <a:effectLst/>
                          <a:latin typeface="Calibri"/>
                          <a:ea typeface="Calibri"/>
                          <a:cs typeface="Times New Roman"/>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a:effectLst/>
                          <a:latin typeface="Calibri"/>
                          <a:ea typeface="Calibri"/>
                          <a:cs typeface="Times New Roman"/>
                        </a:rPr>
                        <a:t>20%</a:t>
                      </a: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ctr" fontAlgn="b">
                        <a:spcAft>
                          <a:spcPts val="0"/>
                        </a:spcAft>
                      </a:pPr>
                      <a:endParaRPr lang="en-ZA" sz="1600" b="1" dirty="0">
                        <a:effectLst/>
                        <a:latin typeface="Calibri"/>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709629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2018/2019 </a:t>
            </a:r>
            <a:br>
              <a:rPr lang="en-ZA" sz="2800" b="1" dirty="0"/>
            </a:br>
            <a:r>
              <a:rPr lang="en-ZA" sz="2800" b="1" dirty="0"/>
              <a:t>BUDGET INFORMATION LESS TR*</a:t>
            </a:r>
            <a:endParaRPr lang="en-ZA" sz="28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6" name="Rectangle 7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7" name="Rectangle 15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8" name="Rectangle 16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9" name="Rectangle 18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 name="Rectangle 19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graphicFrame>
        <p:nvGraphicFramePr>
          <p:cNvPr id="12" name="Object 11"/>
          <p:cNvGraphicFramePr>
            <a:graphicFrameLocks noChangeAspect="1"/>
          </p:cNvGraphicFramePr>
          <p:nvPr>
            <p:extLst>
              <p:ext uri="{D42A27DB-BD31-4B8C-83A1-F6EECF244321}">
                <p14:modId xmlns:p14="http://schemas.microsoft.com/office/powerpoint/2010/main" xmlns="" val="732644316"/>
              </p:ext>
            </p:extLst>
          </p:nvPr>
        </p:nvGraphicFramePr>
        <p:xfrm>
          <a:off x="330506" y="1586428"/>
          <a:ext cx="8449938" cy="4187309"/>
        </p:xfrm>
        <a:graphic>
          <a:graphicData uri="http://schemas.openxmlformats.org/presentationml/2006/ole">
            <p:oleObj spid="_x0000_s4109" name="Worksheet" r:id="rId3" imgW="7040880" imgH="2263140" progId="Excel.Sheet.12">
              <p:embed/>
            </p:oleObj>
          </a:graphicData>
        </a:graphic>
      </p:graphicFrame>
      <p:sp>
        <p:nvSpPr>
          <p:cNvPr id="11" name="Slide Number Placeholder 10"/>
          <p:cNvSpPr>
            <a:spLocks noGrp="1"/>
          </p:cNvSpPr>
          <p:nvPr>
            <p:ph type="sldNum" sz="quarter" idx="12"/>
          </p:nvPr>
        </p:nvSpPr>
        <p:spPr>
          <a:xfrm>
            <a:off x="6553200" y="6356350"/>
            <a:ext cx="2407920" cy="365125"/>
          </a:xfrm>
        </p:spPr>
        <p:txBody>
          <a:bodyPr/>
          <a:lstStyle/>
          <a:p>
            <a:fld id="{B6D01DFA-62F0-4702-B6E4-FBA5F7F9C748}"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xmlns="" val="1201945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2018/2019</a:t>
            </a:r>
            <a:br>
              <a:rPr lang="en-ZA" sz="2800" b="1" dirty="0"/>
            </a:br>
            <a:r>
              <a:rPr lang="en-ZA" sz="2800" b="1" dirty="0"/>
              <a:t>BUDGET INFORMATION LESS TR*</a:t>
            </a:r>
            <a:endParaRPr lang="en-ZA" sz="28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4" name="Rectangle 3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6" name="Rectangle 7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7" name="Rectangle 1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2" name="Rectangle 15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8" name="Rectangle 1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 name="Rectangle 1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9" name="Rectangle 19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4" name="Rectangle 19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1" name="Rectangle 20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graphicFrame>
        <p:nvGraphicFramePr>
          <p:cNvPr id="17" name="Object 16"/>
          <p:cNvGraphicFramePr>
            <a:graphicFrameLocks noChangeAspect="1"/>
          </p:cNvGraphicFramePr>
          <p:nvPr>
            <p:extLst>
              <p:ext uri="{D42A27DB-BD31-4B8C-83A1-F6EECF244321}">
                <p14:modId xmlns:p14="http://schemas.microsoft.com/office/powerpoint/2010/main" xmlns="" val="32074838"/>
              </p:ext>
            </p:extLst>
          </p:nvPr>
        </p:nvGraphicFramePr>
        <p:xfrm>
          <a:off x="360363" y="1520327"/>
          <a:ext cx="8431097" cy="3415229"/>
        </p:xfrm>
        <a:graphic>
          <a:graphicData uri="http://schemas.openxmlformats.org/presentationml/2006/ole">
            <p:oleObj spid="_x0000_s5133" name="Worksheet" r:id="rId3" imgW="7078926" imgH="1394460" progId="Excel.Sheet.12">
              <p:embed/>
            </p:oleObj>
          </a:graphicData>
        </a:graphic>
      </p:graphicFrame>
      <p:sp>
        <p:nvSpPr>
          <p:cNvPr id="15" name="Slide Number Placeholder 14"/>
          <p:cNvSpPr>
            <a:spLocks noGrp="1"/>
          </p:cNvSpPr>
          <p:nvPr>
            <p:ph type="sldNum" sz="quarter" idx="12"/>
          </p:nvPr>
        </p:nvSpPr>
        <p:spPr>
          <a:xfrm>
            <a:off x="6553200" y="6356350"/>
            <a:ext cx="2499360" cy="365125"/>
          </a:xfrm>
        </p:spPr>
        <p:txBody>
          <a:bodyPr/>
          <a:lstStyle/>
          <a:p>
            <a:fld id="{B6D01DFA-62F0-4702-B6E4-FBA5F7F9C748}" type="slidenum">
              <a:rPr lang="en-US" smtClean="0">
                <a:solidFill>
                  <a:schemeClr val="bg1"/>
                </a:solidFill>
              </a:rPr>
              <a:pPr/>
              <a:t>61</a:t>
            </a:fld>
            <a:endParaRPr lang="en-US">
              <a:solidFill>
                <a:schemeClr val="bg1"/>
              </a:solidFill>
            </a:endParaRPr>
          </a:p>
        </p:txBody>
      </p:sp>
    </p:spTree>
    <p:extLst>
      <p:ext uri="{BB962C8B-B14F-4D97-AF65-F5344CB8AC3E}">
        <p14:creationId xmlns:p14="http://schemas.microsoft.com/office/powerpoint/2010/main" xmlns="" val="28718975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TRANFERS</a:t>
            </a:r>
            <a:endParaRPr lang="en-ZA" sz="2800" b="1" dirty="0"/>
          </a:p>
        </p:txBody>
      </p:sp>
      <p:graphicFrame>
        <p:nvGraphicFramePr>
          <p:cNvPr id="3" name="Table 2"/>
          <p:cNvGraphicFramePr>
            <a:graphicFrameLocks noGrp="1"/>
          </p:cNvGraphicFramePr>
          <p:nvPr>
            <p:extLst>
              <p:ext uri="{D42A27DB-BD31-4B8C-83A1-F6EECF244321}">
                <p14:modId xmlns:p14="http://schemas.microsoft.com/office/powerpoint/2010/main" xmlns="" val="1694542273"/>
              </p:ext>
            </p:extLst>
          </p:nvPr>
        </p:nvGraphicFramePr>
        <p:xfrm>
          <a:off x="284481" y="1417638"/>
          <a:ext cx="8524239" cy="4846975"/>
        </p:xfrm>
        <a:graphic>
          <a:graphicData uri="http://schemas.openxmlformats.org/drawingml/2006/table">
            <a:tbl>
              <a:tblPr/>
              <a:tblGrid>
                <a:gridCol w="2109920">
                  <a:extLst>
                    <a:ext uri="{9D8B030D-6E8A-4147-A177-3AD203B41FA5}">
                      <a16:colId xmlns:a16="http://schemas.microsoft.com/office/drawing/2014/main" xmlns="" val="20000"/>
                    </a:ext>
                  </a:extLst>
                </a:gridCol>
                <a:gridCol w="2113946">
                  <a:extLst>
                    <a:ext uri="{9D8B030D-6E8A-4147-A177-3AD203B41FA5}">
                      <a16:colId xmlns:a16="http://schemas.microsoft.com/office/drawing/2014/main" xmlns="" val="20001"/>
                    </a:ext>
                  </a:extLst>
                </a:gridCol>
                <a:gridCol w="1143546">
                  <a:extLst>
                    <a:ext uri="{9D8B030D-6E8A-4147-A177-3AD203B41FA5}">
                      <a16:colId xmlns:a16="http://schemas.microsoft.com/office/drawing/2014/main" xmlns="" val="20002"/>
                    </a:ext>
                  </a:extLst>
                </a:gridCol>
                <a:gridCol w="1127439">
                  <a:extLst>
                    <a:ext uri="{9D8B030D-6E8A-4147-A177-3AD203B41FA5}">
                      <a16:colId xmlns:a16="http://schemas.microsoft.com/office/drawing/2014/main" xmlns="" val="20003"/>
                    </a:ext>
                  </a:extLst>
                </a:gridCol>
                <a:gridCol w="1014694">
                  <a:extLst>
                    <a:ext uri="{9D8B030D-6E8A-4147-A177-3AD203B41FA5}">
                      <a16:colId xmlns:a16="http://schemas.microsoft.com/office/drawing/2014/main" xmlns="" val="20004"/>
                    </a:ext>
                  </a:extLst>
                </a:gridCol>
                <a:gridCol w="1014694">
                  <a:extLst>
                    <a:ext uri="{9D8B030D-6E8A-4147-A177-3AD203B41FA5}">
                      <a16:colId xmlns:a16="http://schemas.microsoft.com/office/drawing/2014/main" xmlns="" val="20005"/>
                    </a:ext>
                  </a:extLst>
                </a:gridCol>
              </a:tblGrid>
              <a:tr h="549307">
                <a:tc>
                  <a:txBody>
                    <a:bodyPr/>
                    <a:lstStyle/>
                    <a:p>
                      <a:pPr algn="ctr" fontAlgn="ctr"/>
                      <a:r>
                        <a:rPr lang="en-ZA" sz="1200" b="1"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rowSpan="3">
                  <a:txBody>
                    <a:bodyPr/>
                    <a:lstStyle/>
                    <a:p>
                      <a:pPr algn="ctr" fontAlgn="ctr"/>
                      <a:r>
                        <a:rPr lang="en-ZA" sz="1200" b="1" i="0" u="none" strike="noStrike">
                          <a:solidFill>
                            <a:srgbClr val="000000"/>
                          </a:solidFill>
                          <a:effectLst/>
                          <a:latin typeface="+mn-lt"/>
                        </a:rPr>
                        <a:t>Institution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n-ZA" sz="1200" b="1" i="0" u="none" strike="noStrike">
                          <a:solidFill>
                            <a:srgbClr val="000000"/>
                          </a:solidFill>
                          <a:effectLst/>
                          <a:latin typeface="+mn-lt"/>
                        </a:rPr>
                        <a:t>FINAL APPROPRIATION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n-ZA" sz="1200" b="1" i="0" u="none" strike="noStrike">
                          <a:solidFill>
                            <a:srgbClr val="000000"/>
                          </a:solidFill>
                          <a:effectLst/>
                          <a:latin typeface="+mn-lt"/>
                        </a:rPr>
                        <a:t>Exp as at  31/03/2019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n-ZA" sz="1200" b="1" i="0" u="none" strike="noStrike">
                          <a:solidFill>
                            <a:srgbClr val="000000"/>
                          </a:solidFill>
                          <a:effectLst/>
                          <a:latin typeface="+mn-lt"/>
                        </a:rPr>
                        <a:t>Transfers yet to be expensed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n-ZA" sz="1200" b="1" i="0" u="none" strike="noStrike" dirty="0">
                          <a:solidFill>
                            <a:srgbClr val="000000"/>
                          </a:solidFill>
                          <a:effectLst/>
                          <a:latin typeface="+mn-lt"/>
                        </a:rPr>
                        <a:t>% </a:t>
                      </a:r>
                      <a:r>
                        <a:rPr lang="en-ZA" sz="1200" b="1" i="0" u="none" strike="noStrike" dirty="0" err="1">
                          <a:solidFill>
                            <a:srgbClr val="000000"/>
                          </a:solidFill>
                          <a:effectLst/>
                          <a:latin typeface="+mn-lt"/>
                        </a:rPr>
                        <a:t>Exp</a:t>
                      </a:r>
                      <a:r>
                        <a:rPr lang="en-ZA" sz="1200" b="1" i="0" u="none" strike="noStrike" dirty="0">
                          <a:solidFill>
                            <a:srgbClr val="000000"/>
                          </a:solidFill>
                          <a:effectLst/>
                          <a:latin typeface="+mn-lt"/>
                        </a:rPr>
                        <a:t> Spent as at 31/03/2019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274653">
                <a:tc>
                  <a:txBody>
                    <a:bodyPr/>
                    <a:lstStyle/>
                    <a:p>
                      <a:pPr algn="ctr" fontAlgn="ctr"/>
                      <a:r>
                        <a:rPr lang="en-ZA" sz="1200" b="1" i="0" u="none" strike="noStrike" dirty="0">
                          <a:solidFill>
                            <a:srgbClr val="000000"/>
                          </a:solidFill>
                          <a:effectLst/>
                          <a:latin typeface="+mn-lt"/>
                        </a:rPr>
                        <a:t>Programme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264190">
                <a:tc>
                  <a:txBody>
                    <a:bodyPr/>
                    <a:lstStyle/>
                    <a:p>
                      <a:pPr algn="ctr" fontAlgn="ctr"/>
                      <a:r>
                        <a:rPr lang="en-ZA" sz="1200" b="1"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fontAlgn="ctr"/>
                      <a:r>
                        <a:rPr lang="en-ZA" sz="1200" b="1" i="0" u="none" strike="noStrike" dirty="0">
                          <a:solidFill>
                            <a:srgbClr val="000000"/>
                          </a:solidFill>
                          <a:effectLst/>
                          <a:latin typeface="+mn-lt"/>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2"/>
                  </a:ext>
                </a:extLst>
              </a:tr>
              <a:tr h="771645">
                <a:tc>
                  <a:txBody>
                    <a:bodyPr/>
                    <a:lstStyle/>
                    <a:p>
                      <a:pPr algn="l" fontAlgn="ctr"/>
                      <a:r>
                        <a:rPr lang="en-ZA" sz="1200" b="1" i="0" u="none" strike="noStrike" dirty="0">
                          <a:solidFill>
                            <a:srgbClr val="000000"/>
                          </a:solidFill>
                          <a:effectLst/>
                          <a:latin typeface="+mn-lt"/>
                        </a:rPr>
                        <a:t>Programme 3-Public Employment Services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mn-lt"/>
                        </a:rPr>
                        <a:t>Subsidised Workshops for the Blind*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12 420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10 125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2 295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5301">
                <a:tc rowSpan="8">
                  <a:txBody>
                    <a:bodyPr/>
                    <a:lstStyle/>
                    <a:p>
                      <a:pPr algn="l" fontAlgn="ctr"/>
                      <a:r>
                        <a:rPr lang="en-ZA" sz="12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mn-lt"/>
                        </a:rPr>
                        <a:t>Subsidised Work-centres for the 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146 779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136 779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49307">
                <a:tc vMerge="1">
                  <a:txBody>
                    <a:bodyPr/>
                    <a:lstStyle/>
                    <a:p>
                      <a:endParaRPr lang="en-ZA"/>
                    </a:p>
                  </a:txBody>
                  <a:tcPr/>
                </a:tc>
                <a:tc>
                  <a:txBody>
                    <a:bodyPr/>
                    <a:lstStyle/>
                    <a:p>
                      <a:pPr algn="l" fontAlgn="ctr"/>
                      <a:r>
                        <a:rPr lang="en-ZA" sz="1200" b="0" i="0" u="none" strike="noStrike" dirty="0">
                          <a:solidFill>
                            <a:srgbClr val="000000"/>
                          </a:solidFill>
                          <a:effectLst/>
                          <a:latin typeface="+mn-lt"/>
                        </a:rPr>
                        <a:t>National Council for the Blind*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4653">
                <a:tc vMerge="1">
                  <a:txBody>
                    <a:bodyPr/>
                    <a:lstStyle/>
                    <a:p>
                      <a:endParaRPr lang="en-ZA"/>
                    </a:p>
                  </a:txBody>
                  <a:tcPr/>
                </a:tc>
                <a:tc>
                  <a:txBody>
                    <a:bodyPr/>
                    <a:lstStyle/>
                    <a:p>
                      <a:pPr algn="l" fontAlgn="ctr"/>
                      <a:r>
                        <a:rPr lang="en-ZA" sz="1200" b="0" i="0" u="none" strike="noStrike">
                          <a:solidFill>
                            <a:srgbClr val="000000"/>
                          </a:solidFill>
                          <a:effectLst/>
                          <a:latin typeface="+mn-lt"/>
                        </a:rPr>
                        <a:t>DEAFSA*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49307">
                <a:tc vMerge="1">
                  <a:txBody>
                    <a:bodyPr/>
                    <a:lstStyle/>
                    <a:p>
                      <a:endParaRPr lang="en-ZA"/>
                    </a:p>
                  </a:txBody>
                  <a:tcPr/>
                </a:tc>
                <a:tc>
                  <a:txBody>
                    <a:bodyPr/>
                    <a:lstStyle/>
                    <a:p>
                      <a:pPr algn="l" fontAlgn="ctr"/>
                      <a:r>
                        <a:rPr lang="en-ZA" sz="1200" b="0" i="0" u="none" strike="noStrike">
                          <a:solidFill>
                            <a:srgbClr val="000000"/>
                          </a:solidFill>
                          <a:effectLst/>
                          <a:latin typeface="+mn-lt"/>
                        </a:rPr>
                        <a:t>National Council for the Physically 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4653">
                <a:tc vMerge="1">
                  <a:txBody>
                    <a:bodyPr/>
                    <a:lstStyle/>
                    <a:p>
                      <a:endParaRPr lang="en-ZA"/>
                    </a:p>
                  </a:txBody>
                  <a:tcPr/>
                </a:tc>
                <a:tc>
                  <a:txBody>
                    <a:bodyPr/>
                    <a:lstStyle/>
                    <a:p>
                      <a:pPr algn="l" fontAlgn="ctr"/>
                      <a:r>
                        <a:rPr lang="en-ZA" sz="1200" b="0" i="0" u="none" strike="noStrike">
                          <a:solidFill>
                            <a:srgbClr val="000000"/>
                          </a:solidFill>
                          <a:effectLst/>
                          <a:latin typeface="+mn-lt"/>
                        </a:rPr>
                        <a:t>Productivity 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78 361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78 361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4653">
                <a:tc vMerge="1">
                  <a:txBody>
                    <a:bodyPr/>
                    <a:lstStyle/>
                    <a:p>
                      <a:endParaRPr lang="en-ZA"/>
                    </a:p>
                  </a:txBody>
                  <a:tcPr/>
                </a:tc>
                <a:tc>
                  <a:txBody>
                    <a:bodyPr/>
                    <a:lstStyle/>
                    <a:p>
                      <a:pPr algn="l" fontAlgn="ctr"/>
                      <a:r>
                        <a:rPr lang="en-ZA" sz="1200" b="0" i="0" u="none" strike="noStrike">
                          <a:solidFill>
                            <a:srgbClr val="000000"/>
                          </a:solidFill>
                          <a:effectLst/>
                          <a:latin typeface="+mn-lt"/>
                        </a:rPr>
                        <a:t>UIF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4653">
                <a:tc vMerge="1">
                  <a:txBody>
                    <a:bodyPr/>
                    <a:lstStyle/>
                    <a:p>
                      <a:endParaRPr lang="en-ZA"/>
                    </a:p>
                  </a:txBody>
                  <a:tcPr/>
                </a:tc>
                <a:tc>
                  <a:txBody>
                    <a:bodyPr/>
                    <a:lstStyle/>
                    <a:p>
                      <a:pPr algn="l" fontAlgn="ctr"/>
                      <a:r>
                        <a:rPr lang="en-ZA" sz="1200" b="0" i="0" u="none" strike="noStrike" dirty="0">
                          <a:solidFill>
                            <a:srgbClr val="000000"/>
                          </a:solidFill>
                          <a:effectLst/>
                          <a:latin typeface="+mn-lt"/>
                        </a:rPr>
                        <a:t>Compensation Fund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16 107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16 100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4653">
                <a:tc vMerge="1">
                  <a:txBody>
                    <a:bodyPr/>
                    <a:lstStyle/>
                    <a:p>
                      <a:endParaRPr lang="en-ZA"/>
                    </a:p>
                  </a:txBody>
                  <a:tcPr/>
                </a:tc>
                <a:tc>
                  <a:txBody>
                    <a:bodyPr/>
                    <a:lstStyle/>
                    <a:p>
                      <a:pPr algn="l" fontAlgn="ctr"/>
                      <a:r>
                        <a:rPr lang="en-ZA" sz="1200" b="1" i="0" u="none" strike="noStrike" dirty="0">
                          <a:solidFill>
                            <a:srgbClr val="000000"/>
                          </a:solidFill>
                          <a:effectLst/>
                          <a:latin typeface="+mn-l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254 708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241 365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13 343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ZA" sz="1200" b="1" i="0" u="none" strike="noStrike" dirty="0">
                          <a:solidFill>
                            <a:srgbClr val="000000"/>
                          </a:solidFill>
                          <a:effectLst/>
                          <a:latin typeface="+mn-lt"/>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6553200" y="6356350"/>
            <a:ext cx="2387600" cy="365125"/>
          </a:xfrm>
        </p:spPr>
        <p:txBody>
          <a:bodyPr/>
          <a:lstStyle/>
          <a:p>
            <a:fld id="{B6D01DFA-62F0-4702-B6E4-FBA5F7F9C748}" type="slidenum">
              <a:rPr lang="en-US" smtClean="0">
                <a:solidFill>
                  <a:schemeClr val="bg1"/>
                </a:solidFill>
              </a:rPr>
              <a:pPr/>
              <a:t>62</a:t>
            </a:fld>
            <a:endParaRPr lang="en-US">
              <a:solidFill>
                <a:schemeClr val="bg1"/>
              </a:solidFill>
            </a:endParaRPr>
          </a:p>
        </p:txBody>
      </p:sp>
    </p:spTree>
    <p:extLst>
      <p:ext uri="{BB962C8B-B14F-4D97-AF65-F5344CB8AC3E}">
        <p14:creationId xmlns:p14="http://schemas.microsoft.com/office/powerpoint/2010/main" xmlns="" val="25795548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TRANFERS CONT.</a:t>
            </a:r>
            <a:endParaRPr lang="en-ZA" sz="2800" b="1" dirty="0"/>
          </a:p>
        </p:txBody>
      </p:sp>
      <p:graphicFrame>
        <p:nvGraphicFramePr>
          <p:cNvPr id="3" name="Table 2"/>
          <p:cNvGraphicFramePr>
            <a:graphicFrameLocks noGrp="1"/>
          </p:cNvGraphicFramePr>
          <p:nvPr>
            <p:extLst>
              <p:ext uri="{D42A27DB-BD31-4B8C-83A1-F6EECF244321}">
                <p14:modId xmlns:p14="http://schemas.microsoft.com/office/powerpoint/2010/main" xmlns="" val="2826073298"/>
              </p:ext>
            </p:extLst>
          </p:nvPr>
        </p:nvGraphicFramePr>
        <p:xfrm>
          <a:off x="274321" y="1417638"/>
          <a:ext cx="8595359" cy="4915068"/>
        </p:xfrm>
        <a:graphic>
          <a:graphicData uri="http://schemas.openxmlformats.org/drawingml/2006/table">
            <a:tbl>
              <a:tblPr/>
              <a:tblGrid>
                <a:gridCol w="2127525">
                  <a:extLst>
                    <a:ext uri="{9D8B030D-6E8A-4147-A177-3AD203B41FA5}">
                      <a16:colId xmlns:a16="http://schemas.microsoft.com/office/drawing/2014/main" xmlns="" val="20000"/>
                    </a:ext>
                  </a:extLst>
                </a:gridCol>
                <a:gridCol w="2131585">
                  <a:extLst>
                    <a:ext uri="{9D8B030D-6E8A-4147-A177-3AD203B41FA5}">
                      <a16:colId xmlns:a16="http://schemas.microsoft.com/office/drawing/2014/main" xmlns="" val="20001"/>
                    </a:ext>
                  </a:extLst>
                </a:gridCol>
                <a:gridCol w="1153086">
                  <a:extLst>
                    <a:ext uri="{9D8B030D-6E8A-4147-A177-3AD203B41FA5}">
                      <a16:colId xmlns:a16="http://schemas.microsoft.com/office/drawing/2014/main" xmlns="" val="20002"/>
                    </a:ext>
                  </a:extLst>
                </a:gridCol>
                <a:gridCol w="1136845">
                  <a:extLst>
                    <a:ext uri="{9D8B030D-6E8A-4147-A177-3AD203B41FA5}">
                      <a16:colId xmlns:a16="http://schemas.microsoft.com/office/drawing/2014/main" xmlns="" val="20003"/>
                    </a:ext>
                  </a:extLst>
                </a:gridCol>
                <a:gridCol w="1023159">
                  <a:extLst>
                    <a:ext uri="{9D8B030D-6E8A-4147-A177-3AD203B41FA5}">
                      <a16:colId xmlns:a16="http://schemas.microsoft.com/office/drawing/2014/main" xmlns="" val="20004"/>
                    </a:ext>
                  </a:extLst>
                </a:gridCol>
                <a:gridCol w="1023159">
                  <a:extLst>
                    <a:ext uri="{9D8B030D-6E8A-4147-A177-3AD203B41FA5}">
                      <a16:colId xmlns:a16="http://schemas.microsoft.com/office/drawing/2014/main" xmlns="" val="20005"/>
                    </a:ext>
                  </a:extLst>
                </a:gridCol>
              </a:tblGrid>
              <a:tr h="1215098">
                <a:tc>
                  <a:txBody>
                    <a:bodyPr/>
                    <a:lstStyle/>
                    <a:p>
                      <a:pPr algn="l" fontAlgn="ctr"/>
                      <a:r>
                        <a:rPr lang="en-ZA" sz="1200" b="1" i="0" u="none" strike="noStrike" dirty="0">
                          <a:solidFill>
                            <a:srgbClr val="000000"/>
                          </a:solidFill>
                          <a:effectLst/>
                          <a:latin typeface="+mn-lt"/>
                        </a:rPr>
                        <a:t>Programme 4-Labour Policy and Industrial Relations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mn-lt"/>
                        </a:rPr>
                        <a:t>ILO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23 984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19 241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4 743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06812">
                <a:tc rowSpan="5">
                  <a:txBody>
                    <a:bodyPr/>
                    <a:lstStyle/>
                    <a:p>
                      <a:pPr algn="l" fontAlgn="ctr"/>
                      <a:r>
                        <a:rPr lang="en-ZA" sz="1200" b="0"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mn-lt"/>
                        </a:rPr>
                        <a:t>ARLAC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1 037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98435">
                <a:tc vMerge="1">
                  <a:txBody>
                    <a:bodyPr/>
                    <a:lstStyle/>
                    <a:p>
                      <a:endParaRPr lang="en-ZA"/>
                    </a:p>
                  </a:txBody>
                  <a:tcPr/>
                </a:tc>
                <a:tc>
                  <a:txBody>
                    <a:bodyPr/>
                    <a:lstStyle/>
                    <a:p>
                      <a:pPr algn="l" fontAlgn="ctr"/>
                      <a:r>
                        <a:rPr lang="en-ZA" sz="1200" b="0" i="0" u="none" strike="noStrike" dirty="0">
                          <a:solidFill>
                            <a:srgbClr val="000000"/>
                          </a:solidFill>
                          <a:effectLst/>
                          <a:latin typeface="+mn-lt"/>
                        </a:rPr>
                        <a:t>Strengthening Civil Society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20 973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20 973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8963">
                <a:tc vMerge="1">
                  <a:txBody>
                    <a:bodyPr/>
                    <a:lstStyle/>
                    <a:p>
                      <a:endParaRPr lang="en-ZA"/>
                    </a:p>
                  </a:txBody>
                  <a:tcPr/>
                </a:tc>
                <a:tc>
                  <a:txBody>
                    <a:bodyPr/>
                    <a:lstStyle/>
                    <a:p>
                      <a:pPr algn="l" fontAlgn="ctr"/>
                      <a:r>
                        <a:rPr lang="en-ZA" sz="1200" b="0" i="0" u="none" strike="noStrike" dirty="0">
                          <a:solidFill>
                            <a:srgbClr val="000000"/>
                          </a:solidFill>
                          <a:effectLst/>
                          <a:latin typeface="+mn-lt"/>
                        </a:rPr>
                        <a:t>CCMA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963 066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963 066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18963">
                <a:tc vMerge="1">
                  <a:txBody>
                    <a:bodyPr/>
                    <a:lstStyle/>
                    <a:p>
                      <a:endParaRPr lang="en-ZA"/>
                    </a:p>
                  </a:txBody>
                  <a:tcPr/>
                </a:tc>
                <a:tc>
                  <a:txBody>
                    <a:bodyPr/>
                    <a:lstStyle/>
                    <a:p>
                      <a:pPr algn="l" fontAlgn="ctr"/>
                      <a:r>
                        <a:rPr lang="en-ZA" sz="1200" b="0" i="0" u="none" strike="noStrike" dirty="0">
                          <a:solidFill>
                            <a:srgbClr val="000000"/>
                          </a:solidFill>
                          <a:effectLst/>
                          <a:latin typeface="+mn-lt"/>
                        </a:rPr>
                        <a:t>NEDLAC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45 981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45 980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6812">
                <a:tc vMerge="1">
                  <a:txBody>
                    <a:bodyPr/>
                    <a:lstStyle/>
                    <a:p>
                      <a:endParaRPr lang="en-ZA"/>
                    </a:p>
                  </a:txBody>
                  <a:tcPr/>
                </a:tc>
                <a:tc>
                  <a:txBody>
                    <a:bodyPr/>
                    <a:lstStyle/>
                    <a:p>
                      <a:pPr algn="l" fontAlgn="ctr"/>
                      <a:r>
                        <a:rPr lang="en-ZA" sz="1200" b="1" i="0" u="none" strike="noStrike" dirty="0">
                          <a:solidFill>
                            <a:srgbClr val="000000"/>
                          </a:solidFill>
                          <a:effectLst/>
                          <a:latin typeface="+mn-l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a:solidFill>
                            <a:srgbClr val="000000"/>
                          </a:solidFill>
                          <a:effectLst/>
                          <a:latin typeface="+mn-lt"/>
                        </a:rPr>
                        <a:t>1 055 238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a:solidFill>
                            <a:srgbClr val="000000"/>
                          </a:solidFill>
                          <a:effectLst/>
                          <a:latin typeface="+mn-lt"/>
                        </a:rPr>
                        <a:t>1 050 297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a:solidFill>
                            <a:srgbClr val="000000"/>
                          </a:solidFill>
                          <a:effectLst/>
                          <a:latin typeface="+mn-lt"/>
                        </a:rPr>
                        <a:t>4 941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1200" b="1" i="0" u="none" strike="noStrike" dirty="0">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5"/>
                  </a:ext>
                </a:extLst>
              </a:tr>
              <a:tr h="318963">
                <a:tc rowSpan="4">
                  <a:txBody>
                    <a:bodyPr/>
                    <a:lstStyle/>
                    <a:p>
                      <a:pPr algn="l" fontAlgn="ctr"/>
                      <a:r>
                        <a:rPr lang="en-ZA" sz="12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mn-lt"/>
                        </a:rPr>
                        <a:t>Households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4 312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98435">
                <a:tc vMerge="1">
                  <a:txBody>
                    <a:bodyPr/>
                    <a:lstStyle/>
                    <a:p>
                      <a:endParaRPr lang="en-ZA"/>
                    </a:p>
                  </a:txBody>
                  <a:tcPr/>
                </a:tc>
                <a:tc>
                  <a:txBody>
                    <a:bodyPr/>
                    <a:lstStyle/>
                    <a:p>
                      <a:pPr algn="l" fontAlgn="ctr"/>
                      <a:r>
                        <a:rPr lang="en-ZA" sz="1200" b="0" i="0" u="none" strike="noStrike">
                          <a:solidFill>
                            <a:srgbClr val="000000"/>
                          </a:solidFill>
                          <a:effectLst/>
                          <a:latin typeface="+mn-lt"/>
                        </a:rPr>
                        <a:t>Provinces and Municipalities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6812">
                <a:tc vMerge="1">
                  <a:txBody>
                    <a:bodyPr/>
                    <a:lstStyle/>
                    <a:p>
                      <a:endParaRPr lang="en-ZA"/>
                    </a:p>
                  </a:txBody>
                  <a:tcPr/>
                </a:tc>
                <a:tc>
                  <a:txBody>
                    <a:bodyPr/>
                    <a:lstStyle/>
                    <a:p>
                      <a:pPr algn="l" fontAlgn="ctr"/>
                      <a:r>
                        <a:rPr lang="en-ZA" sz="1200" b="0" i="0" u="none" strike="noStrike">
                          <a:solidFill>
                            <a:srgbClr val="000000"/>
                          </a:solidFill>
                          <a:effectLst/>
                          <a:latin typeface="+mn-lt"/>
                        </a:rPr>
                        <a:t>Com:Licences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6812">
                <a:tc vMerge="1">
                  <a:txBody>
                    <a:bodyPr/>
                    <a:lstStyle/>
                    <a:p>
                      <a:endParaRPr lang="en-ZA"/>
                    </a:p>
                  </a:txBody>
                  <a:tcPr/>
                </a:tc>
                <a:tc>
                  <a:txBody>
                    <a:bodyPr/>
                    <a:lstStyle/>
                    <a:p>
                      <a:pPr algn="l" fontAlgn="ctr"/>
                      <a:r>
                        <a:rPr lang="en-ZA" sz="1200" b="0" i="0" u="none" strike="noStrike">
                          <a:solidFill>
                            <a:srgbClr val="000000"/>
                          </a:solidFill>
                          <a:effectLst/>
                          <a:latin typeface="+mn-lt"/>
                        </a:rPr>
                        <a:t>Donations &amp; Gifts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18963">
                <a:tc>
                  <a:txBody>
                    <a:bodyPr/>
                    <a:lstStyle/>
                    <a:p>
                      <a:pPr algn="l" fontAlgn="ctr"/>
                      <a:r>
                        <a:rPr lang="en-ZA" sz="1200" b="1"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mn-lt"/>
                        </a:rPr>
                        <a:t>GRAND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t"/>
                      <a:r>
                        <a:rPr lang="en-ZA" sz="1200" b="1" i="0" u="none" strike="noStrike" dirty="0">
                          <a:solidFill>
                            <a:srgbClr val="000000"/>
                          </a:solidFill>
                          <a:effectLst/>
                          <a:latin typeface="+mn-lt"/>
                        </a:rPr>
                        <a:t>1 315 142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t"/>
                      <a:r>
                        <a:rPr lang="en-ZA" sz="1200" b="1" i="0" u="none" strike="noStrike" dirty="0">
                          <a:solidFill>
                            <a:srgbClr val="000000"/>
                          </a:solidFill>
                          <a:effectLst/>
                          <a:latin typeface="+mn-lt"/>
                        </a:rPr>
                        <a:t>1 296 766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t"/>
                      <a:r>
                        <a:rPr lang="en-ZA" sz="1200" b="1" i="0" u="none" strike="noStrike" dirty="0">
                          <a:solidFill>
                            <a:srgbClr val="000000"/>
                          </a:solidFill>
                          <a:effectLst/>
                          <a:latin typeface="+mn-lt"/>
                        </a:rPr>
                        <a:t>18 376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t"/>
                      <a:r>
                        <a:rPr lang="en-ZA" sz="1200" b="1" i="0" u="none" strike="noStrike" dirty="0">
                          <a:solidFill>
                            <a:srgbClr val="000000"/>
                          </a:solidFill>
                          <a:effectLst/>
                          <a:latin typeface="+mn-lt"/>
                        </a:rPr>
                        <a:t>99%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10"/>
                  </a:ext>
                </a:extLst>
              </a:tr>
            </a:tbl>
          </a:graphicData>
        </a:graphic>
      </p:graphicFrame>
      <p:sp>
        <p:nvSpPr>
          <p:cNvPr id="4" name="Slide Number Placeholder 3"/>
          <p:cNvSpPr>
            <a:spLocks noGrp="1"/>
          </p:cNvSpPr>
          <p:nvPr>
            <p:ph type="sldNum" sz="quarter" idx="12"/>
          </p:nvPr>
        </p:nvSpPr>
        <p:spPr>
          <a:xfrm>
            <a:off x="6553200" y="6356350"/>
            <a:ext cx="2489200" cy="410210"/>
          </a:xfrm>
        </p:spPr>
        <p:txBody>
          <a:bodyPr/>
          <a:lstStyle/>
          <a:p>
            <a:fld id="{B6D01DFA-62F0-4702-B6E4-FBA5F7F9C748}"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xmlns="" val="971612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DISCUSSION</a:t>
            </a:r>
          </a:p>
        </p:txBody>
      </p:sp>
      <p:sp>
        <p:nvSpPr>
          <p:cNvPr id="3" name="Content Placeholder 2"/>
          <p:cNvSpPr>
            <a:spLocks noGrp="1"/>
          </p:cNvSpPr>
          <p:nvPr>
            <p:ph idx="1"/>
          </p:nvPr>
        </p:nvSpPr>
        <p:spPr>
          <a:xfrm>
            <a:off x="457200" y="1417638"/>
            <a:ext cx="8229600" cy="5022073"/>
          </a:xfrm>
        </p:spPr>
        <p:txBody>
          <a:bodyPr/>
          <a:lstStyle/>
          <a:p>
            <a:pPr lvl="0"/>
            <a:r>
              <a:rPr lang="en-ZA" sz="2000" b="1" dirty="0"/>
              <a:t>COE</a:t>
            </a:r>
            <a:r>
              <a:rPr lang="en-ZA" sz="2000" dirty="0"/>
              <a:t> – Due to vacancies that were not filled and internal promotions</a:t>
            </a:r>
            <a:r>
              <a:rPr lang="en-ZA" sz="2000" dirty="0" smtClean="0"/>
              <a:t>.</a:t>
            </a:r>
          </a:p>
          <a:p>
            <a:pPr lvl="0"/>
            <a:endParaRPr lang="en-ZA" sz="2000" dirty="0"/>
          </a:p>
          <a:p>
            <a:pPr lvl="0"/>
            <a:r>
              <a:rPr lang="en-ZA" sz="2000" b="1" dirty="0"/>
              <a:t>Goods &amp; Services </a:t>
            </a:r>
            <a:r>
              <a:rPr lang="en-ZA" sz="2000" dirty="0"/>
              <a:t>– Payments for SITA services did not go through as planned</a:t>
            </a:r>
            <a:r>
              <a:rPr lang="en-ZA" sz="2000" dirty="0" smtClean="0"/>
              <a:t>.</a:t>
            </a:r>
          </a:p>
          <a:p>
            <a:pPr lvl="0"/>
            <a:endParaRPr lang="en-ZA" sz="2000" dirty="0"/>
          </a:p>
          <a:p>
            <a:r>
              <a:rPr lang="en-ZA" sz="2000" b="1" dirty="0"/>
              <a:t>Non Profit Institutions </a:t>
            </a:r>
            <a:r>
              <a:rPr lang="en-ZA" sz="2000" dirty="0"/>
              <a:t>– There are 2 non profit institutions that did not take the subsidy due to concerns about the Minimum Wage; whether they will be be able to afford to remunerate their employees</a:t>
            </a:r>
            <a:r>
              <a:rPr lang="en-ZA" sz="2000" dirty="0" smtClean="0"/>
              <a:t>.</a:t>
            </a:r>
          </a:p>
          <a:p>
            <a:endParaRPr lang="en-ZA" sz="2000" dirty="0"/>
          </a:p>
          <a:p>
            <a:r>
              <a:rPr lang="en-ZA" sz="2000" b="1" dirty="0"/>
              <a:t>Buildings &amp; Other Fixed Structures </a:t>
            </a:r>
            <a:r>
              <a:rPr lang="en-ZA" sz="2000" dirty="0"/>
              <a:t>– The department applied for a rollover to complete the projects that are already in progress</a:t>
            </a:r>
            <a:r>
              <a:rPr lang="en-ZA" sz="2000" dirty="0" smtClean="0"/>
              <a:t>.</a:t>
            </a:r>
          </a:p>
          <a:p>
            <a:endParaRPr lang="en-ZA" sz="2000" dirty="0"/>
          </a:p>
          <a:p>
            <a:r>
              <a:rPr lang="en-ZA" sz="2000" b="1" dirty="0"/>
              <a:t>Machinery &amp; Equipment </a:t>
            </a:r>
            <a:r>
              <a:rPr lang="en-ZA" sz="2000" dirty="0"/>
              <a:t>–  Server Mainframes that were procured were not delivered by the end of the financial year.</a:t>
            </a:r>
          </a:p>
          <a:p>
            <a:endParaRPr lang="en-ZA" sz="2400" dirty="0"/>
          </a:p>
        </p:txBody>
      </p:sp>
      <p:sp>
        <p:nvSpPr>
          <p:cNvPr id="4" name="Slide Number Placeholder 3"/>
          <p:cNvSpPr>
            <a:spLocks noGrp="1"/>
          </p:cNvSpPr>
          <p:nvPr>
            <p:ph type="sldNum" sz="quarter" idx="12"/>
          </p:nvPr>
        </p:nvSpPr>
        <p:spPr>
          <a:xfrm>
            <a:off x="6553200" y="6356350"/>
            <a:ext cx="2448560" cy="365125"/>
          </a:xfrm>
        </p:spPr>
        <p:txBody>
          <a:bodyPr/>
          <a:lstStyle/>
          <a:p>
            <a:fld id="{B6D01DFA-62F0-4702-B6E4-FBA5F7F9C748}" type="slidenum">
              <a:rPr lang="en-US" smtClean="0">
                <a:solidFill>
                  <a:schemeClr val="bg1"/>
                </a:solidFill>
              </a:rPr>
              <a:pPr/>
              <a:t>64</a:t>
            </a:fld>
            <a:endParaRPr lang="en-US" dirty="0">
              <a:solidFill>
                <a:schemeClr val="bg1"/>
              </a:solidFill>
            </a:endParaRPr>
          </a:p>
        </p:txBody>
      </p:sp>
    </p:spTree>
    <p:extLst>
      <p:ext uri="{BB962C8B-B14F-4D97-AF65-F5344CB8AC3E}">
        <p14:creationId xmlns:p14="http://schemas.microsoft.com/office/powerpoint/2010/main" xmlns="" val="1261407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40792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3956306-7E5F-4CA0-9EBE-11CD676DDEDC}" type="slidenum">
              <a:rPr kumimoji="0" lang="en-GB" sz="1200" b="0" i="0" u="none" strike="noStrike" kern="1200" cap="none" spc="0" normalizeH="0" baseline="0" noProof="0">
                <a:ln>
                  <a:noFill/>
                </a:ln>
                <a:solidFill>
                  <a:schemeClr val="bg1"/>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65</a:t>
            </a:fld>
            <a:endParaRPr kumimoji="0" lang="en-GB" sz="1200" b="0" i="0" u="none" strike="noStrike" kern="1200" cap="none" spc="0" normalizeH="0" baseline="0" noProof="0">
              <a:ln>
                <a:noFill/>
              </a:ln>
              <a:solidFill>
                <a:schemeClr val="bg1"/>
              </a:solidFill>
              <a:effectLst/>
              <a:uLnTx/>
              <a:uFillTx/>
              <a:latin typeface="Calibri" pitchFamily="-111" charset="0"/>
              <a:ea typeface="ＭＳ Ｐゴシック" pitchFamily="-111" charset="-128"/>
              <a:cs typeface="+mn-cs"/>
            </a:endParaRPr>
          </a:p>
        </p:txBody>
      </p:sp>
      <p:sp>
        <p:nvSpPr>
          <p:cNvPr id="120834" name="Rectangle 2"/>
          <p:cNvSpPr>
            <a:spLocks noGrp="1" noChangeArrowheads="1"/>
          </p:cNvSpPr>
          <p:nvPr>
            <p:ph type="title"/>
          </p:nvPr>
        </p:nvSpPr>
        <p:spPr/>
        <p:txBody>
          <a:bodyPr/>
          <a:lstStyle/>
          <a:p>
            <a:r>
              <a:rPr lang="en-ZA" sz="2800" b="1" dirty="0"/>
              <a:t>2018/2019</a:t>
            </a:r>
            <a:br>
              <a:rPr lang="en-ZA" sz="2800" b="1" dirty="0"/>
            </a:br>
            <a:r>
              <a:rPr lang="en-ZA" sz="2800" b="1" dirty="0"/>
              <a:t>COE EXPENDITURE INFORMATION (1)</a:t>
            </a:r>
            <a:endParaRPr lang="en-GB" sz="2800" b="1"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3451231459"/>
              </p:ext>
            </p:extLst>
          </p:nvPr>
        </p:nvGraphicFramePr>
        <p:xfrm>
          <a:off x="263525" y="731521"/>
          <a:ext cx="8697595" cy="5112068"/>
        </p:xfrm>
        <a:graphic>
          <a:graphicData uri="http://schemas.openxmlformats.org/presentationml/2006/ole">
            <p:oleObj spid="_x0000_s6156" name="Worksheet" r:id="rId4" imgW="5772124" imgH="2578192" progId="Excel.Sheet.12">
              <p:embed/>
            </p:oleObj>
          </a:graphicData>
        </a:graphic>
      </p:graphicFrame>
    </p:spTree>
    <p:extLst>
      <p:ext uri="{BB962C8B-B14F-4D97-AF65-F5344CB8AC3E}">
        <p14:creationId xmlns:p14="http://schemas.microsoft.com/office/powerpoint/2010/main" xmlns="" val="2076132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EXPENDITURE VS BUDGET FOR THE PAST 2 FINANCIAL YEARS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2957399943"/>
              </p:ext>
            </p:extLst>
          </p:nvPr>
        </p:nvGraphicFramePr>
        <p:xfrm>
          <a:off x="263525" y="1608462"/>
          <a:ext cx="8572003" cy="3492347"/>
        </p:xfrm>
        <a:graphic>
          <a:graphicData uri="http://schemas.openxmlformats.org/presentationml/2006/ole">
            <p:oleObj spid="_x0000_s7180" name="Worksheet" r:id="rId3" imgW="8282994" imgH="2773608" progId="Excel.Sheet.12">
              <p:embed/>
            </p:oleObj>
          </a:graphicData>
        </a:graphic>
      </p:graphicFrame>
      <p:sp>
        <p:nvSpPr>
          <p:cNvPr id="4" name="Slide Number Placeholder 3"/>
          <p:cNvSpPr>
            <a:spLocks noGrp="1"/>
          </p:cNvSpPr>
          <p:nvPr>
            <p:ph type="sldNum" sz="quarter" idx="12"/>
          </p:nvPr>
        </p:nvSpPr>
        <p:spPr>
          <a:xfrm>
            <a:off x="6553200" y="6356350"/>
            <a:ext cx="2489200" cy="365125"/>
          </a:xfrm>
        </p:spPr>
        <p:txBody>
          <a:bodyPr/>
          <a:lstStyle/>
          <a:p>
            <a:fld id="{B6D01DFA-62F0-4702-B6E4-FBA5F7F9C748}" type="slidenum">
              <a:rPr lang="en-US" smtClean="0">
                <a:solidFill>
                  <a:schemeClr val="bg1"/>
                </a:solidFill>
              </a:rPr>
              <a:pPr/>
              <a:t>66</a:t>
            </a:fld>
            <a:endParaRPr lang="en-US" dirty="0">
              <a:solidFill>
                <a:schemeClr val="bg1"/>
              </a:solidFill>
            </a:endParaRPr>
          </a:p>
        </p:txBody>
      </p:sp>
    </p:spTree>
    <p:extLst>
      <p:ext uri="{BB962C8B-B14F-4D97-AF65-F5344CB8AC3E}">
        <p14:creationId xmlns:p14="http://schemas.microsoft.com/office/powerpoint/2010/main" xmlns="" val="37366742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EXPENDITURE VS BUDGET FOR THE PAST 2 FINANCIAL YEARS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3969142964"/>
              </p:ext>
            </p:extLst>
          </p:nvPr>
        </p:nvGraphicFramePr>
        <p:xfrm>
          <a:off x="319489" y="1619480"/>
          <a:ext cx="8580669" cy="3970108"/>
        </p:xfrm>
        <a:graphic>
          <a:graphicData uri="http://schemas.openxmlformats.org/presentationml/2006/ole">
            <p:oleObj spid="_x0000_s8204" name="Worksheet" r:id="rId3" imgW="8282994" imgH="3558612" progId="Excel.Sheet.12">
              <p:embed/>
            </p:oleObj>
          </a:graphicData>
        </a:graphic>
      </p:graphicFrame>
      <p:sp>
        <p:nvSpPr>
          <p:cNvPr id="4" name="Slide Number Placeholder 3"/>
          <p:cNvSpPr>
            <a:spLocks noGrp="1"/>
          </p:cNvSpPr>
          <p:nvPr>
            <p:ph type="sldNum" sz="quarter" idx="12"/>
          </p:nvPr>
        </p:nvSpPr>
        <p:spPr>
          <a:xfrm>
            <a:off x="6553199" y="6356350"/>
            <a:ext cx="2346959" cy="365125"/>
          </a:xfrm>
        </p:spPr>
        <p:txBody>
          <a:bodyPr/>
          <a:lstStyle/>
          <a:p>
            <a:fld id="{B6D01DFA-62F0-4702-B6E4-FBA5F7F9C748}" type="slidenum">
              <a:rPr lang="en-US" smtClean="0">
                <a:solidFill>
                  <a:schemeClr val="bg1"/>
                </a:solidFill>
              </a:rPr>
              <a:pPr/>
              <a:t>67</a:t>
            </a:fld>
            <a:endParaRPr lang="en-US">
              <a:solidFill>
                <a:schemeClr val="bg1"/>
              </a:solidFill>
            </a:endParaRPr>
          </a:p>
        </p:txBody>
      </p:sp>
    </p:spTree>
    <p:extLst>
      <p:ext uri="{BB962C8B-B14F-4D97-AF65-F5344CB8AC3E}">
        <p14:creationId xmlns:p14="http://schemas.microsoft.com/office/powerpoint/2010/main" xmlns="" val="3130099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81644"/>
            <a:ext cx="8229600" cy="985838"/>
          </a:xfrm>
        </p:spPr>
        <p:txBody>
          <a:bodyPr/>
          <a:lstStyle/>
          <a:p>
            <a:pPr>
              <a:defRPr/>
            </a:pPr>
            <a:r>
              <a:rPr lang="en-ZA" sz="2400" b="1" dirty="0">
                <a:solidFill>
                  <a:srgbClr val="000000"/>
                </a:solidFill>
                <a:ea typeface="ＭＳ Ｐゴシック" pitchFamily="-80" charset="-128"/>
                <a:cs typeface="+mj-cs"/>
              </a:rPr>
              <a:t/>
            </a:r>
            <a:br>
              <a:rPr lang="en-ZA" sz="2400" b="1" dirty="0">
                <a:solidFill>
                  <a:srgbClr val="000000"/>
                </a:solidFill>
                <a:ea typeface="ＭＳ Ｐゴシック" pitchFamily="-80" charset="-128"/>
                <a:cs typeface="+mj-cs"/>
              </a:rPr>
            </a:br>
            <a:r>
              <a:rPr lang="en-ZA" sz="2400" b="1" dirty="0">
                <a:solidFill>
                  <a:srgbClr val="000000"/>
                </a:solidFill>
                <a:ea typeface="ＭＳ Ｐゴシック" pitchFamily="-80" charset="-128"/>
                <a:cs typeface="+mj-cs"/>
              </a:rPr>
              <a:t>CONCLUSION</a:t>
            </a:r>
            <a:endParaRPr lang="en-ZA" dirty="0"/>
          </a:p>
        </p:txBody>
      </p:sp>
      <p:sp>
        <p:nvSpPr>
          <p:cNvPr id="71683" name="Content Placeholder 2"/>
          <p:cNvSpPr>
            <a:spLocks noGrp="1"/>
          </p:cNvSpPr>
          <p:nvPr>
            <p:ph idx="1"/>
          </p:nvPr>
        </p:nvSpPr>
        <p:spPr>
          <a:xfrm>
            <a:off x="204788" y="1350963"/>
            <a:ext cx="8786812" cy="5254625"/>
          </a:xfrm>
          <a:ln>
            <a:solidFill>
              <a:srgbClr val="FFFF00"/>
            </a:solidFill>
          </a:ln>
        </p:spPr>
        <p:txBody>
          <a:bodyPr/>
          <a:lstStyle/>
          <a:p>
            <a:pPr>
              <a:defRPr/>
            </a:pPr>
            <a:endParaRPr lang="en-ZA" sz="1800" dirty="0">
              <a:ea typeface="ＭＳ Ｐゴシック" pitchFamily="34" charset="-128"/>
            </a:endParaRPr>
          </a:p>
          <a:p>
            <a:pPr>
              <a:defRPr/>
            </a:pPr>
            <a:r>
              <a:rPr lang="en-ZA" sz="1800" dirty="0">
                <a:ea typeface="ＭＳ Ｐゴシック" pitchFamily="34" charset="-128"/>
              </a:rPr>
              <a:t>The 2018/19 Annual performance is at </a:t>
            </a:r>
            <a:r>
              <a:rPr lang="en-ZA" sz="1800" b="1" dirty="0">
                <a:ea typeface="ＭＳ Ｐゴシック" pitchFamily="34" charset="-128"/>
              </a:rPr>
              <a:t>80%</a:t>
            </a:r>
            <a:r>
              <a:rPr lang="en-ZA" sz="1800" dirty="0">
                <a:ea typeface="ＭＳ Ｐゴシック" pitchFamily="34" charset="-128"/>
              </a:rPr>
              <a:t> , with 20 Indicators reporting, 16 were achieved whilst 4 were not achieved.</a:t>
            </a:r>
          </a:p>
          <a:p>
            <a:pPr marL="0" indent="0">
              <a:buFont typeface="Arial" pitchFamily="34" charset="0"/>
              <a:buNone/>
              <a:defRPr/>
            </a:pPr>
            <a:r>
              <a:rPr lang="en-ZA" sz="1800" dirty="0">
                <a:ea typeface="ＭＳ Ｐゴシック" pitchFamily="34" charset="-128"/>
              </a:rPr>
              <a:t> </a:t>
            </a:r>
            <a:endParaRPr lang="en-ZA" sz="1800" dirty="0">
              <a:solidFill>
                <a:srgbClr val="FF0000"/>
              </a:solidFill>
              <a:ea typeface="ＭＳ Ｐゴシック" pitchFamily="34" charset="-128"/>
            </a:endParaRPr>
          </a:p>
          <a:p>
            <a:pPr>
              <a:defRPr/>
            </a:pPr>
            <a:r>
              <a:rPr lang="en-ZA" sz="1800" dirty="0">
                <a:ea typeface="ＭＳ Ｐゴシック" pitchFamily="34" charset="-128"/>
              </a:rPr>
              <a:t>The DoL programmes have devised strategies to address under and over performance and these </a:t>
            </a:r>
            <a:r>
              <a:rPr lang="en-ZA" sz="1800" dirty="0" smtClean="0">
                <a:ea typeface="ＭＳ Ｐゴシック" pitchFamily="34" charset="-128"/>
              </a:rPr>
              <a:t>are </a:t>
            </a:r>
            <a:r>
              <a:rPr lang="en-ZA" sz="1800" dirty="0">
                <a:ea typeface="ＭＳ Ｐゴシック" pitchFamily="34" charset="-128"/>
              </a:rPr>
              <a:t>continuously monitored to ensure improvement in performance.</a:t>
            </a:r>
          </a:p>
          <a:p>
            <a:pPr>
              <a:defRPr/>
            </a:pPr>
            <a:endParaRPr lang="en-ZA" sz="1800" dirty="0">
              <a:ea typeface="ＭＳ Ｐゴシック" pitchFamily="34" charset="-128"/>
            </a:endParaRPr>
          </a:p>
          <a:p>
            <a:pPr>
              <a:defRPr/>
            </a:pPr>
            <a:r>
              <a:rPr lang="en-ZA" sz="1800" dirty="0">
                <a:ea typeface="ＭＳ Ｐゴシック" pitchFamily="34" charset="-128"/>
              </a:rPr>
              <a:t>A number of these improvement strategies have been factored into the APP for 19/20.</a:t>
            </a:r>
          </a:p>
          <a:p>
            <a:pPr>
              <a:defRPr/>
            </a:pPr>
            <a:endParaRPr lang="en-ZA" sz="1800" dirty="0">
              <a:ea typeface="ＭＳ Ｐゴシック" pitchFamily="34" charset="-128"/>
            </a:endParaRPr>
          </a:p>
          <a:p>
            <a:pPr>
              <a:defRPr/>
            </a:pPr>
            <a:r>
              <a:rPr lang="en-ZA" sz="1800" dirty="0">
                <a:ea typeface="ＭＳ Ｐゴシック" pitchFamily="34" charset="-128"/>
              </a:rPr>
              <a:t>Monitoring and oversight of performance is prioritised at all levels in the DoL.</a:t>
            </a:r>
          </a:p>
          <a:p>
            <a:pPr>
              <a:defRPr/>
            </a:pPr>
            <a:endParaRPr lang="en-ZA" dirty="0">
              <a:ea typeface="ＭＳ Ｐゴシック" pitchFamily="34" charset="-128"/>
            </a:endParaRPr>
          </a:p>
          <a:p>
            <a:pPr marL="0" indent="0">
              <a:buFont typeface="Arial" pitchFamily="34" charset="0"/>
              <a:buNone/>
              <a:defRPr/>
            </a:pPr>
            <a:endParaRPr lang="en-ZA" dirty="0">
              <a:ea typeface="ＭＳ Ｐゴシック" pitchFamily="34" charset="-128"/>
            </a:endParaRPr>
          </a:p>
        </p:txBody>
      </p:sp>
      <p:sp>
        <p:nvSpPr>
          <p:cNvPr id="64516" name="Slide Number Placeholder 2"/>
          <p:cNvSpPr>
            <a:spLocks noGrp="1"/>
          </p:cNvSpPr>
          <p:nvPr>
            <p:ph type="sldNum" sz="quarter" idx="12"/>
          </p:nvPr>
        </p:nvSpPr>
        <p:spPr bwMode="auto">
          <a:xfrm>
            <a:off x="6858000" y="6605588"/>
            <a:ext cx="2204720" cy="2524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5BBDDB5-2D8D-43FF-9BFB-3DAEF33D93A3}" type="slidenum">
              <a:rPr lang="en-US" altLang="en-US" sz="1200" smtClean="0">
                <a:solidFill>
                  <a:schemeClr val="bg1"/>
                </a:solidFill>
              </a:rPr>
              <a:pPr/>
              <a:t>68</a:t>
            </a:fld>
            <a:endParaRPr lang="en-US" altLang="en-US" sz="1200" dirty="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2000" b="1" dirty="0">
                <a:solidFill>
                  <a:srgbClr val="FFAB16"/>
                </a:solidFill>
                <a:latin typeface="Arial" pitchFamily="34" charset="0"/>
                <a:cs typeface="Arial" pitchFamily="34" charset="0"/>
              </a:rPr>
              <a:t>Thank </a:t>
            </a:r>
            <a:r>
              <a:rPr lang="en-US" altLang="en-US" sz="2000" b="1" dirty="0">
                <a:solidFill>
                  <a:schemeClr val="bg1"/>
                </a:solidFill>
                <a:latin typeface="Arial" pitchFamily="34" charset="0"/>
                <a:cs typeface="Arial" pitchFamily="34" charset="0"/>
              </a:rPr>
              <a:t>You</a:t>
            </a:r>
            <a:r>
              <a:rPr lang="en-US" altLang="en-US" sz="2000"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xfrm>
            <a:off x="6553200" y="6356350"/>
            <a:ext cx="2471738" cy="501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smtClean="0">
                <a:solidFill>
                  <a:schemeClr val="bg1"/>
                </a:solidFill>
              </a:rPr>
              <a:pPr/>
              <a:t>69</a:t>
            </a:fld>
            <a:endParaRPr lang="en-US" altLang="en-US" sz="12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2400" b="1" dirty="0">
                <a:ea typeface="ＭＳ Ｐゴシック" pitchFamily="34" charset="-128"/>
              </a:rPr>
              <a:t>QUARTER 2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a:solidFill>
                  <a:prstClr val="black"/>
                </a:solidFill>
                <a:ea typeface="ＭＳ Ｐゴシック" pitchFamily="-80" charset="-128"/>
                <a:cs typeface="+mj-cs"/>
              </a:rPr>
              <a:t>OVERALL ACHIEVEMENTS PER STRATEGIC OBJECTIVE AND PER BRANCH  DURING </a:t>
            </a:r>
            <a:r>
              <a:rPr lang="en-US" sz="2400" b="1" u="sng" dirty="0">
                <a:solidFill>
                  <a:srgbClr val="FF0000"/>
                </a:solidFill>
                <a:ea typeface="ＭＳ Ｐゴシック" pitchFamily="-80" charset="-128"/>
                <a:cs typeface="+mj-cs"/>
              </a:rPr>
              <a:t>QUARTER 2 </a:t>
            </a:r>
          </a:p>
          <a:p>
            <a:pPr algn="ctr">
              <a:buFont typeface="Arial" charset="0"/>
              <a:buChar char="•"/>
              <a:defRPr/>
            </a:pPr>
            <a:r>
              <a:rPr lang="en-US" sz="2400" b="1" dirty="0">
                <a:solidFill>
                  <a:prstClr val="black"/>
                </a:solidFill>
                <a:ea typeface="ＭＳ Ｐゴシック" pitchFamily="-80" charset="-128"/>
                <a:cs typeface="+mj-cs"/>
              </a:rPr>
              <a:t>JULY TO SEPTEMBER 2018-19</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4580" name="Slide Number Placeholder 1"/>
          <p:cNvSpPr>
            <a:spLocks noGrp="1"/>
          </p:cNvSpPr>
          <p:nvPr>
            <p:ph type="sldNum" sz="quarter" idx="12"/>
          </p:nvPr>
        </p:nvSpPr>
        <p:spPr bwMode="auto">
          <a:xfrm>
            <a:off x="6705600" y="6399213"/>
            <a:ext cx="2346960" cy="4587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71B71DF6-2438-4BC2-A108-2658703CEF41}" type="slidenum">
              <a:rPr lang="en-US" altLang="en-US" sz="1200" smtClean="0">
                <a:solidFill>
                  <a:schemeClr val="bg1"/>
                </a:solidFill>
              </a:rPr>
              <a:pPr/>
              <a:t>7</a:t>
            </a:fld>
            <a:endParaRPr lang="en-US" altLang="en-US" sz="1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229600" cy="1058862"/>
          </a:xfrm>
        </p:spPr>
        <p:txBody>
          <a:bodyPr/>
          <a:lstStyle/>
          <a:p>
            <a:pPr>
              <a:defRPr/>
            </a:pPr>
            <a:r>
              <a:rPr lang="en-US" sz="2000" b="1" dirty="0">
                <a:solidFill>
                  <a:prstClr val="black"/>
                </a:solidFill>
                <a:ea typeface="ＭＳ Ｐゴシック" pitchFamily="-80" charset="-128"/>
                <a:cs typeface="+mj-cs"/>
              </a:rPr>
              <a:t/>
            </a:r>
            <a:br>
              <a:rPr lang="en-US" sz="2000" b="1" dirty="0">
                <a:solidFill>
                  <a:prstClr val="black"/>
                </a:solidFill>
                <a:ea typeface="ＭＳ Ｐゴシック" pitchFamily="-80" charset="-128"/>
                <a:cs typeface="+mj-cs"/>
              </a:rPr>
            </a:br>
            <a:r>
              <a:rPr lang="en-US" sz="2000" b="1" dirty="0">
                <a:solidFill>
                  <a:prstClr val="black"/>
                </a:solidFill>
                <a:ea typeface="ＭＳ Ｐゴシック" pitchFamily="-80" charset="-128"/>
                <a:cs typeface="+mj-cs"/>
              </a:rPr>
              <a:t>QUARTER 2 PERFORMANCE PER STRATEGIC OBJECTIVE 2018/19</a:t>
            </a:r>
            <a:endParaRPr lang="en-ZA" sz="2000" dirty="0"/>
          </a:p>
        </p:txBody>
      </p:sp>
      <p:sp>
        <p:nvSpPr>
          <p:cNvPr id="28675" name="Slide Number Placeholder 5"/>
          <p:cNvSpPr>
            <a:spLocks noGrp="1"/>
          </p:cNvSpPr>
          <p:nvPr>
            <p:ph type="sldNum" sz="quarter" idx="12"/>
          </p:nvPr>
        </p:nvSpPr>
        <p:spPr bwMode="auto">
          <a:xfrm>
            <a:off x="6831012" y="6424613"/>
            <a:ext cx="2312987" cy="4333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chemeClr val="bg1"/>
                </a:solidFill>
              </a:rPr>
              <a:pPr/>
              <a:t>8</a:t>
            </a:fld>
            <a:endParaRPr lang="en-US" altLang="en-US" sz="12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140260575"/>
              </p:ext>
            </p:extLst>
          </p:nvPr>
        </p:nvGraphicFramePr>
        <p:xfrm>
          <a:off x="233681" y="1320800"/>
          <a:ext cx="8707120" cy="5293360"/>
        </p:xfrm>
        <a:graphic>
          <a:graphicData uri="http://schemas.openxmlformats.org/drawingml/2006/table">
            <a:tbl>
              <a:tblPr/>
              <a:tblGrid>
                <a:gridCol w="2945821">
                  <a:extLst>
                    <a:ext uri="{9D8B030D-6E8A-4147-A177-3AD203B41FA5}">
                      <a16:colId xmlns:a16="http://schemas.microsoft.com/office/drawing/2014/main" xmlns="" val="58793969"/>
                    </a:ext>
                  </a:extLst>
                </a:gridCol>
                <a:gridCol w="1445143">
                  <a:extLst>
                    <a:ext uri="{9D8B030D-6E8A-4147-A177-3AD203B41FA5}">
                      <a16:colId xmlns:a16="http://schemas.microsoft.com/office/drawing/2014/main" xmlns="" val="4001614195"/>
                    </a:ext>
                  </a:extLst>
                </a:gridCol>
                <a:gridCol w="1296660">
                  <a:extLst>
                    <a:ext uri="{9D8B030D-6E8A-4147-A177-3AD203B41FA5}">
                      <a16:colId xmlns:a16="http://schemas.microsoft.com/office/drawing/2014/main" xmlns="" val="4114163842"/>
                    </a:ext>
                  </a:extLst>
                </a:gridCol>
                <a:gridCol w="861418">
                  <a:extLst>
                    <a:ext uri="{9D8B030D-6E8A-4147-A177-3AD203B41FA5}">
                      <a16:colId xmlns:a16="http://schemas.microsoft.com/office/drawing/2014/main" xmlns="" val="1199128848"/>
                    </a:ext>
                  </a:extLst>
                </a:gridCol>
                <a:gridCol w="861418">
                  <a:extLst>
                    <a:ext uri="{9D8B030D-6E8A-4147-A177-3AD203B41FA5}">
                      <a16:colId xmlns:a16="http://schemas.microsoft.com/office/drawing/2014/main" xmlns="" val="2100466688"/>
                    </a:ext>
                  </a:extLst>
                </a:gridCol>
                <a:gridCol w="1296660">
                  <a:extLst>
                    <a:ext uri="{9D8B030D-6E8A-4147-A177-3AD203B41FA5}">
                      <a16:colId xmlns:a16="http://schemas.microsoft.com/office/drawing/2014/main" xmlns="" val="4058661709"/>
                    </a:ext>
                  </a:extLst>
                </a:gridCol>
              </a:tblGrid>
              <a:tr h="771017">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OBJECTIVES</a:t>
                      </a:r>
                      <a:endParaRPr lang="en-ZA" sz="1400"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Planned Indictors</a:t>
                      </a:r>
                      <a:endParaRPr lang="en-ZA" sz="1400"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Q2</a:t>
                      </a:r>
                      <a:endParaRPr lang="en-ZA" sz="1400"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solidFill>
                            <a:srgbClr val="008000"/>
                          </a:solidFill>
                          <a:effectLst/>
                          <a:latin typeface="Calibri" panose="020F0502020204030204" pitchFamily="34" charset="0"/>
                          <a:ea typeface="DengXian"/>
                          <a:cs typeface="Arial" panose="020B0604020202020204" pitchFamily="34" charset="0"/>
                        </a:rPr>
                        <a:t>Achieved</a:t>
                      </a:r>
                      <a:endParaRPr lang="en-ZA" sz="140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solidFill>
                            <a:srgbClr val="FF0000"/>
                          </a:solidFill>
                          <a:effectLst/>
                          <a:latin typeface="Calibri" panose="020F0502020204030204" pitchFamily="34" charset="0"/>
                          <a:ea typeface="DengXian"/>
                          <a:cs typeface="Arial" panose="020B0604020202020204" pitchFamily="34" charset="0"/>
                        </a:rPr>
                        <a:t>Not Achieved</a:t>
                      </a:r>
                      <a:endParaRPr lang="en-ZA" sz="140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solidFill>
                            <a:srgbClr val="000000"/>
                          </a:solidFill>
                          <a:effectLst/>
                          <a:latin typeface="Calibri" panose="020F0502020204030204" pitchFamily="34" charset="0"/>
                          <a:ea typeface="DengXian"/>
                          <a:cs typeface="Arial" panose="020B0604020202020204" pitchFamily="34" charset="0"/>
                        </a:rPr>
                        <a:t>Overall Achievement</a:t>
                      </a:r>
                      <a:endParaRPr lang="en-ZA" sz="140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438208781"/>
                  </a:ext>
                </a:extLst>
              </a:tr>
              <a:tr h="451310">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05094353"/>
                  </a:ext>
                </a:extLst>
              </a:tr>
              <a:tr h="452950">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6358883"/>
                  </a:ext>
                </a:extLst>
              </a:tr>
              <a:tr h="451310">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4041134"/>
                  </a:ext>
                </a:extLst>
              </a:tr>
              <a:tr h="538619">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1334396"/>
                  </a:ext>
                </a:extLst>
              </a:tr>
              <a:tr h="45021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217714"/>
                  </a:ext>
                </a:extLst>
              </a:tr>
              <a:tr h="447482">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6995749"/>
                  </a:ext>
                </a:extLst>
              </a:tr>
              <a:tr h="45021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1</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945017"/>
                  </a:ext>
                </a:extLst>
              </a:tr>
              <a:tr h="672359">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Department</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565653"/>
                  </a:ext>
                </a:extLst>
              </a:tr>
              <a:tr h="607883">
                <a:tc>
                  <a:txBody>
                    <a:bodyPr/>
                    <a:lstStyle/>
                    <a:p>
                      <a:pPr algn="ctr" fontAlgn="b">
                        <a:spcAft>
                          <a:spcPts val="0"/>
                        </a:spcAft>
                      </a:pPr>
                      <a:r>
                        <a:rPr lang="en-US" sz="1400" b="1" kern="1200">
                          <a:solidFill>
                            <a:srgbClr val="000000"/>
                          </a:solidFill>
                          <a:effectLst/>
                          <a:latin typeface="Calibri" panose="020F0502020204030204" pitchFamily="34" charset="0"/>
                          <a:ea typeface="DengXian"/>
                          <a:cs typeface="Arial" panose="020B0604020202020204" pitchFamily="34" charset="0"/>
                        </a:rPr>
                        <a:t>OVERALL PERFORMANCE</a:t>
                      </a:r>
                      <a:endParaRPr lang="en-ZA" sz="140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a:solidFill>
                            <a:srgbClr val="000000"/>
                          </a:solidFill>
                          <a:effectLst/>
                          <a:latin typeface="Calibri" panose="020F0502020204030204" pitchFamily="34" charset="0"/>
                          <a:ea typeface="DengXian"/>
                          <a:cs typeface="Arial" panose="020B0604020202020204" pitchFamily="34" charset="0"/>
                        </a:rPr>
                        <a:t> </a:t>
                      </a:r>
                      <a:endParaRPr lang="en-ZA" sz="140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20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2178391"/>
                  </a:ext>
                </a:extLst>
              </a:tr>
            </a:tbl>
          </a:graphicData>
        </a:graphic>
      </p:graphicFrame>
    </p:spTree>
    <p:extLst>
      <p:ext uri="{BB962C8B-B14F-4D97-AF65-F5344CB8AC3E}">
        <p14:creationId xmlns:p14="http://schemas.microsoft.com/office/powerpoint/2010/main" xmlns="" val="4241566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a:solidFill>
                  <a:prstClr val="black"/>
                </a:solidFill>
                <a:ea typeface="ＭＳ Ｐゴシック" pitchFamily="-80" charset="-128"/>
                <a:cs typeface="+mj-cs"/>
              </a:rPr>
              <a:t>QUARTER 2 PERFORMANCE PER PROGRAMME 2018/19</a:t>
            </a:r>
            <a:endParaRPr lang="en-ZA" sz="2000" dirty="0"/>
          </a:p>
        </p:txBody>
      </p:sp>
      <p:sp>
        <p:nvSpPr>
          <p:cNvPr id="6" name="Slide Number Placeholder 1"/>
          <p:cNvSpPr txBox="1">
            <a:spLocks/>
          </p:cNvSpPr>
          <p:nvPr/>
        </p:nvSpPr>
        <p:spPr bwMode="auto">
          <a:xfrm>
            <a:off x="6716712" y="6634480"/>
            <a:ext cx="2356167" cy="10763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chemeClr val="bg1"/>
                </a:solidFill>
              </a:rPr>
              <a:pPr/>
              <a:t>9</a:t>
            </a:fld>
            <a:endParaRPr lang="en-US" altLang="en-US" sz="1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91121395"/>
              </p:ext>
            </p:extLst>
          </p:nvPr>
        </p:nvGraphicFramePr>
        <p:xfrm>
          <a:off x="243838" y="1277939"/>
          <a:ext cx="8676642" cy="5356541"/>
        </p:xfrm>
        <a:graphic>
          <a:graphicData uri="http://schemas.openxmlformats.org/drawingml/2006/table">
            <a:tbl>
              <a:tblPr/>
              <a:tblGrid>
                <a:gridCol w="2885416">
                  <a:extLst>
                    <a:ext uri="{9D8B030D-6E8A-4147-A177-3AD203B41FA5}">
                      <a16:colId xmlns:a16="http://schemas.microsoft.com/office/drawing/2014/main" xmlns="" val="1085446327"/>
                    </a:ext>
                  </a:extLst>
                </a:gridCol>
                <a:gridCol w="1305065">
                  <a:extLst>
                    <a:ext uri="{9D8B030D-6E8A-4147-A177-3AD203B41FA5}">
                      <a16:colId xmlns:a16="http://schemas.microsoft.com/office/drawing/2014/main" xmlns="" val="2287847642"/>
                    </a:ext>
                  </a:extLst>
                </a:gridCol>
                <a:gridCol w="1111344">
                  <a:extLst>
                    <a:ext uri="{9D8B030D-6E8A-4147-A177-3AD203B41FA5}">
                      <a16:colId xmlns:a16="http://schemas.microsoft.com/office/drawing/2014/main" xmlns="" val="984017635"/>
                    </a:ext>
                  </a:extLst>
                </a:gridCol>
                <a:gridCol w="1101149">
                  <a:extLst>
                    <a:ext uri="{9D8B030D-6E8A-4147-A177-3AD203B41FA5}">
                      <a16:colId xmlns:a16="http://schemas.microsoft.com/office/drawing/2014/main" xmlns="" val="59271099"/>
                    </a:ext>
                  </a:extLst>
                </a:gridCol>
                <a:gridCol w="1121540">
                  <a:extLst>
                    <a:ext uri="{9D8B030D-6E8A-4147-A177-3AD203B41FA5}">
                      <a16:colId xmlns:a16="http://schemas.microsoft.com/office/drawing/2014/main" xmlns="" val="1369106986"/>
                    </a:ext>
                  </a:extLst>
                </a:gridCol>
                <a:gridCol w="1152128">
                  <a:extLst>
                    <a:ext uri="{9D8B030D-6E8A-4147-A177-3AD203B41FA5}">
                      <a16:colId xmlns:a16="http://schemas.microsoft.com/office/drawing/2014/main" xmlns="" val="3578915492"/>
                    </a:ext>
                  </a:extLst>
                </a:gridCol>
              </a:tblGrid>
              <a:tr h="1164905">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Annual Planned Indicators</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effectLst/>
                          <a:latin typeface="Calibri" panose="020F0502020204030204" pitchFamily="34" charset="0"/>
                          <a:ea typeface="DengXian"/>
                          <a:cs typeface="Arial" panose="020B0604020202020204" pitchFamily="34" charset="0"/>
                        </a:rPr>
                        <a:t>Indicators with Targets for Q2</a:t>
                      </a:r>
                      <a:endParaRPr lang="en-ZA" sz="140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B050"/>
                          </a:solidFill>
                          <a:effectLst/>
                          <a:latin typeface="Calibri" panose="020F0502020204030204" pitchFamily="34" charset="0"/>
                          <a:ea typeface="DengXian"/>
                          <a:cs typeface="Arial" panose="020B0604020202020204" pitchFamily="34" charset="0"/>
                        </a:rPr>
                        <a:t>Achieved</a:t>
                      </a:r>
                    </a:p>
                    <a:p>
                      <a:pPr algn="ct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p>
                    <a:p>
                      <a:pPr algn="ct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Overall % Achievement</a:t>
                      </a:r>
                    </a:p>
                    <a:p>
                      <a:pPr algn="ct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689762427"/>
                  </a:ext>
                </a:extLst>
              </a:tr>
              <a:tr h="81189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Administration</a:t>
                      </a:r>
                    </a:p>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497931"/>
                  </a:ext>
                </a:extLst>
              </a:tr>
              <a:tr h="791848">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Inspections and Enforcement Services</a:t>
                      </a:r>
                    </a:p>
                    <a:p>
                      <a:pP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1269208"/>
                  </a:ext>
                </a:extLst>
              </a:tr>
              <a:tr h="84196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Public Employment Services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1879744"/>
                  </a:ext>
                </a:extLst>
              </a:tr>
              <a:tr h="862011">
                <a:tc>
                  <a:txBody>
                    <a:bodyPr/>
                    <a:lstStyle/>
                    <a:p>
                      <a:pPr fontAlgn="b">
                        <a:spcAft>
                          <a:spcPts val="0"/>
                        </a:spcAft>
                      </a:pP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Policy and Industrial Relations</a:t>
                      </a:r>
                    </a:p>
                    <a:p>
                      <a:pPr fontAlgn="b">
                        <a:spcAft>
                          <a:spcPts val="0"/>
                        </a:spcAft>
                      </a:pPr>
                      <a:endParaRPr lang="en-ZA" sz="1400" b="1"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8</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831494"/>
                  </a:ext>
                </a:extLst>
              </a:tr>
              <a:tr h="883917">
                <a:tc>
                  <a:txBody>
                    <a:bodyPr/>
                    <a:lstStyle/>
                    <a:p>
                      <a:pPr algn="ctr" fontAlgn="b">
                        <a:spcAft>
                          <a:spcPts val="0"/>
                        </a:spcAft>
                      </a:pPr>
                      <a:endParaRPr lang="en-US" sz="1400" b="1" kern="1200" dirty="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 </a:t>
                      </a:r>
                    </a:p>
                    <a:p>
                      <a:pPr algn="ct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400" b="1"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20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400" b="1"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400" b="1"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en-US" sz="1400" b="1"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endPar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3776797"/>
                  </a:ext>
                </a:extLst>
              </a:tr>
            </a:tbl>
          </a:graphicData>
        </a:graphic>
      </p:graphicFrame>
    </p:spTree>
    <p:extLst>
      <p:ext uri="{BB962C8B-B14F-4D97-AF65-F5344CB8AC3E}">
        <p14:creationId xmlns:p14="http://schemas.microsoft.com/office/powerpoint/2010/main" xmlns="" val="2240337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TotalTime>
  <Words>5656</Words>
  <Application>Microsoft Office PowerPoint</Application>
  <PresentationFormat>On-screen Show (4:3)</PresentationFormat>
  <Paragraphs>2206</Paragraphs>
  <Slides>69</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69</vt:i4>
      </vt:variant>
    </vt:vector>
  </HeadingPairs>
  <TitlesOfParts>
    <vt:vector size="74" baseType="lpstr">
      <vt:lpstr>Office Theme</vt:lpstr>
      <vt:lpstr>2_Office Theme</vt:lpstr>
      <vt:lpstr>1_Office Theme</vt:lpstr>
      <vt:lpstr>3_Office Theme</vt:lpstr>
      <vt:lpstr>Worksheet</vt:lpstr>
      <vt:lpstr>Slide 1</vt:lpstr>
      <vt:lpstr>TABLE OF CONTENTS</vt:lpstr>
      <vt:lpstr>Slide 3</vt:lpstr>
      <vt:lpstr>QUARTER 1 OVERALL PERFORMANCE</vt:lpstr>
      <vt:lpstr>QUARTER 1 PERFORMANCE PER STRATEGIC OBJECTIVE 2018/19</vt:lpstr>
      <vt:lpstr>QUARTER 1 PERFORMANCE PER PROGRAMME 2018/19</vt:lpstr>
      <vt:lpstr>QUARTER 2 OVERALL PERFORMANCE</vt:lpstr>
      <vt:lpstr> QUARTER 2 PERFORMANCE PER STRATEGIC OBJECTIVE 2018/19</vt:lpstr>
      <vt:lpstr>QUARTER 2 PERFORMANCE PER PROGRAMME 2018/19</vt:lpstr>
      <vt:lpstr>QUARTER 3 OVERALL PERFORMANCE</vt:lpstr>
      <vt:lpstr> QUARTER 3 PERFORMANCE PER STRATEGIC OBJECTIVE 2018/19</vt:lpstr>
      <vt:lpstr>QUARTER 3 PERFORMANCE PER PROGRAMME 2018/19</vt:lpstr>
      <vt:lpstr>QUARTER 4 OVERALL PERFORMANCE</vt:lpstr>
      <vt:lpstr> FINAL: QUARTER 4 PERFORMANCE PER STRATEGIC OBJECTIVE 2018/19</vt:lpstr>
      <vt:lpstr>FINAL QUARTER 4 PERFORMANCE PER PROGRAMME 2018/19</vt:lpstr>
      <vt:lpstr>  COMPARATIVE ANALYSIS PER PROGRAMME FOR Q1  TO Q4  2018/2019  </vt:lpstr>
      <vt:lpstr>PERFORMANCE TRENDS FROM 2017/18 TO DATE</vt:lpstr>
      <vt:lpstr>ANNUAL PERFORMANCE PER STRATEGIC OBJECTIVE 2018/19</vt:lpstr>
      <vt:lpstr>ANNUAL PERFORMANCE PER PROGRAMME 2018/19</vt:lpstr>
      <vt:lpstr>  QUARTER 3 &amp; 4 INSPECTIONS AND ENFORCEMENT SERVICES PERFORMANCE PER PROVINCE</vt:lpstr>
      <vt:lpstr>  QUARTER 3 &amp; 4 PUBLIC EMPLOYMENT SERVICES PERFORMANCE PER PROVINCE</vt:lpstr>
      <vt:lpstr>  ANNUAL REPORT 2017/18 PES AND IES  PERFORMANCE PER PROVINCE</vt:lpstr>
      <vt:lpstr>ANNUAL PERFORMANCE PLAN 2018/19</vt:lpstr>
      <vt:lpstr>PROGRAMME 1 </vt:lpstr>
      <vt:lpstr>ADMINISTRATION</vt:lpstr>
      <vt:lpstr>ADMINISTRATION</vt:lpstr>
      <vt:lpstr>ADMINISTRATION </vt:lpstr>
      <vt:lpstr>PROGRAMME 2 </vt:lpstr>
      <vt:lpstr>INSPECTION AND ENFORCEMENT SERVICES (IES)</vt:lpstr>
      <vt:lpstr> IES</vt:lpstr>
      <vt:lpstr>IES</vt:lpstr>
      <vt:lpstr>IES</vt:lpstr>
      <vt:lpstr>Slide 33</vt:lpstr>
      <vt:lpstr>Slide 34</vt:lpstr>
      <vt:lpstr>Slide 35</vt:lpstr>
      <vt:lpstr>IES PROVINCIAL PERFORMANCE</vt:lpstr>
      <vt:lpstr>IES PROVINCIAL PERFORMANCE</vt:lpstr>
      <vt:lpstr>  PROGRAMME 3 </vt:lpstr>
      <vt:lpstr>  PUBLIC EMPLOYMENT SERVICES</vt:lpstr>
      <vt:lpstr>  PES </vt:lpstr>
      <vt:lpstr>  PES</vt:lpstr>
      <vt:lpstr> PES</vt:lpstr>
      <vt:lpstr>  PES  </vt:lpstr>
      <vt:lpstr>Slide 44</vt:lpstr>
      <vt:lpstr>  PROGRAMME 4: </vt:lpstr>
      <vt:lpstr>LABOUR POLICY &amp; INDUSTRIAL RELATIONS (LP &amp; IR)</vt:lpstr>
      <vt:lpstr>LABOUR POLICY &amp; INDUSTRIAL RELATIONS (LP &amp; IR)</vt:lpstr>
      <vt:lpstr>LABOUR POLICY &amp; INDUSTRIAL RELATIONS (LP &amp; IR)</vt:lpstr>
      <vt:lpstr>LP &amp; IR</vt:lpstr>
      <vt:lpstr>LP &amp; IR</vt:lpstr>
      <vt:lpstr>LP &amp; IR</vt:lpstr>
      <vt:lpstr>LP &amp; IR</vt:lpstr>
      <vt:lpstr>LP &amp; IR</vt:lpstr>
      <vt:lpstr>Slide 54</vt:lpstr>
      <vt:lpstr>Slide 55</vt:lpstr>
      <vt:lpstr>PERFORMANCE PER PROGRAMME: APP 2018/19</vt:lpstr>
      <vt:lpstr>2018/2019 BUDGET INFORMATION</vt:lpstr>
      <vt:lpstr>2018/2019  BUDGET INFORMATION</vt:lpstr>
      <vt:lpstr>CURRENT PAYMENTS</vt:lpstr>
      <vt:lpstr>2018/2019  BUDGET INFORMATION LESS TR*</vt:lpstr>
      <vt:lpstr>2018/2019 BUDGET INFORMATION LESS TR*</vt:lpstr>
      <vt:lpstr>TRANFERS</vt:lpstr>
      <vt:lpstr>TRANFERS CONT.</vt:lpstr>
      <vt:lpstr>DISCUSSION</vt:lpstr>
      <vt:lpstr>2018/2019 COE EXPENDITURE INFORMATION (1)</vt:lpstr>
      <vt:lpstr>EXPENDITURE VS BUDGET FOR THE PAST 2 FINANCIAL YEARS</vt:lpstr>
      <vt:lpstr>EXPENDITURE VS BUDGET FOR THE PAST 2 FINANCIAL YEARS</vt:lpstr>
      <vt:lpstr> CONCLUSION</vt:lpstr>
      <vt:lpstr>Slide 69</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1235</cp:revision>
  <cp:lastPrinted>2019-09-10T08:53:22Z</cp:lastPrinted>
  <dcterms:created xsi:type="dcterms:W3CDTF">2013-03-07T12:06:52Z</dcterms:created>
  <dcterms:modified xsi:type="dcterms:W3CDTF">2019-09-19T09:47:44Z</dcterms:modified>
</cp:coreProperties>
</file>