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1"/>
  </p:notesMasterIdLst>
  <p:handoutMasterIdLst>
    <p:handoutMasterId r:id="rId12"/>
  </p:handoutMasterIdLst>
  <p:sldIdLst>
    <p:sldId id="275" r:id="rId2"/>
    <p:sldId id="382" r:id="rId3"/>
    <p:sldId id="384" r:id="rId4"/>
    <p:sldId id="383" r:id="rId5"/>
    <p:sldId id="375" r:id="rId6"/>
    <p:sldId id="366" r:id="rId7"/>
    <p:sldId id="378" r:id="rId8"/>
    <p:sldId id="361" r:id="rId9"/>
    <p:sldId id="372" r:id="rId10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kor3" initials="A" lastIdx="3" clrIdx="0">
    <p:extLst>
      <p:ext uri="{19B8F6BF-5375-455C-9EA6-DF929625EA0E}">
        <p15:presenceInfo xmlns:p15="http://schemas.microsoft.com/office/powerpoint/2012/main" xmlns="" userId="Alexkor3" providerId="None"/>
      </p:ext>
    </p:extLst>
  </p:cmAuthor>
  <p:cmAuthor id="2" name="Lloyd McPatie" initials="LM" lastIdx="7" clrIdx="1">
    <p:extLst>
      <p:ext uri="{19B8F6BF-5375-455C-9EA6-DF929625EA0E}">
        <p15:presenceInfo xmlns:p15="http://schemas.microsoft.com/office/powerpoint/2012/main" xmlns="" userId="cfc80c8f587feb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2C7E8"/>
    <a:srgbClr val="F2A3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80364" autoAdjust="0"/>
  </p:normalViewPr>
  <p:slideViewPr>
    <p:cSldViewPr snapToGrid="0">
      <p:cViewPr>
        <p:scale>
          <a:sx n="100" d="100"/>
          <a:sy n="100" d="100"/>
        </p:scale>
        <p:origin x="-648" y="450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0" y="534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0A631729-8677-DE4A-B785-FB62C0541D74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90148C59-4E40-F642-B0A2-DB5D9C265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4063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E2CB1F77-D57E-41CD-AD5B-77679A78397B}" type="datetimeFigureOut">
              <a:rPr lang="en-ZA" smtClean="0"/>
              <a:pPr/>
              <a:t>2019/09/19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40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90C02F46-6978-424F-BA74-774D229EF2D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57595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A1399-9A21-994B-88D9-3CC346E30B7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064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Excluding about 40 Alexkor FTEs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A1399-9A21-994B-88D9-3CC346E30B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519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Excluding about 40 Alexkor FTEs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A1399-9A21-994B-88D9-3CC346E30B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527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Excluding about 40 Alexkor FTEs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A1399-9A21-994B-88D9-3CC346E30B7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931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bg2">
                <a:lumMod val="75000"/>
                <a:alpha val="22000"/>
              </a:schemeClr>
            </a:gs>
            <a:gs pos="83000">
              <a:schemeClr val="bg2">
                <a:lumMod val="75000"/>
              </a:schemeClr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045040"/>
            <a:ext cx="7886700" cy="1011407"/>
          </a:xfrm>
        </p:spPr>
        <p:txBody>
          <a:bodyPr anchor="t">
            <a:normAutofit/>
          </a:bodyPr>
          <a:lstStyle>
            <a:lvl1pPr algn="ctr">
              <a:defRPr sz="24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4573892"/>
            <a:ext cx="7886700" cy="60185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1426" y="622308"/>
            <a:ext cx="2528082" cy="185719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8" name="Freeform 7"/>
          <p:cNvSpPr>
            <a:spLocks/>
          </p:cNvSpPr>
          <p:nvPr/>
        </p:nvSpPr>
        <p:spPr bwMode="auto">
          <a:xfrm>
            <a:off x="1593092" y="5139432"/>
            <a:ext cx="7550908" cy="4561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9900" y="5424176"/>
            <a:ext cx="9223899" cy="7369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Freeform 9"/>
          <p:cNvSpPr/>
          <p:nvPr/>
        </p:nvSpPr>
        <p:spPr>
          <a:xfrm>
            <a:off x="-1" y="5424177"/>
            <a:ext cx="9144000" cy="1433824"/>
          </a:xfrm>
          <a:custGeom>
            <a:avLst/>
            <a:gdLst>
              <a:gd name="connsiteX0" fmla="*/ 0 w 9152878"/>
              <a:gd name="connsiteY0" fmla="*/ 0 h 1731145"/>
              <a:gd name="connsiteX1" fmla="*/ 0 w 9152878"/>
              <a:gd name="connsiteY1" fmla="*/ 1731145 h 1731145"/>
              <a:gd name="connsiteX2" fmla="*/ 9152878 w 9152878"/>
              <a:gd name="connsiteY2" fmla="*/ 1731145 h 1731145"/>
              <a:gd name="connsiteX3" fmla="*/ 9152878 w 9152878"/>
              <a:gd name="connsiteY3" fmla="*/ 648069 h 1731145"/>
              <a:gd name="connsiteX4" fmla="*/ 0 w 9152878"/>
              <a:gd name="connsiteY4" fmla="*/ 0 h 173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2878" h="1731145">
                <a:moveTo>
                  <a:pt x="0" y="0"/>
                </a:moveTo>
                <a:lnTo>
                  <a:pt x="0" y="1731145"/>
                </a:lnTo>
                <a:lnTo>
                  <a:pt x="9152878" y="1731145"/>
                </a:lnTo>
                <a:lnTo>
                  <a:pt x="9152878" y="6480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8009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1761"/>
            <a:ext cx="7886700" cy="864000"/>
          </a:xfrm>
        </p:spPr>
        <p:txBody>
          <a:bodyPr lIns="0"/>
          <a:lstStyle>
            <a:lvl1pPr>
              <a:spcAft>
                <a:spcPts val="600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spcBef>
                <a:spcPts val="1200"/>
              </a:spcBef>
              <a:defRPr b="0"/>
            </a:lvl1pPr>
            <a:lvl2pPr>
              <a:spcBef>
                <a:spcPts val="600"/>
              </a:spcBef>
              <a:spcAft>
                <a:spcPts val="0"/>
              </a:spcAft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0000" y="6480000"/>
            <a:ext cx="1004841" cy="365125"/>
          </a:xfrm>
        </p:spPr>
        <p:txBody>
          <a:bodyPr/>
          <a:lstStyle>
            <a:lvl1pPr>
              <a:defRPr sz="1100"/>
            </a:lvl1pPr>
          </a:lstStyle>
          <a:p>
            <a:fld id="{848B9F9C-3149-4584-AF86-1FA49F8A5CD2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8650" y="679713"/>
            <a:ext cx="7886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-94642" y="5836565"/>
            <a:ext cx="5352343" cy="1035506"/>
            <a:chOff x="-94642" y="5836565"/>
            <a:chExt cx="5352343" cy="1035506"/>
          </a:xfrm>
        </p:grpSpPr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-94642" y="5950995"/>
              <a:ext cx="5352343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3163" tIns="51581" rIns="103163" bIns="51581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242710" y="5938621"/>
              <a:ext cx="3997989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chemeClr val="bg2">
                <a:lumMod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3163" tIns="51581" rIns="103163" bIns="51581" anchor="t" compatLnSpc="1"/>
            <a:lstStyle/>
            <a:p>
              <a:endParaRPr kumimoji="0" lang="en-US" sz="1800" dirty="0"/>
            </a:p>
          </p:txBody>
        </p:sp>
        <p:sp>
          <p:nvSpPr>
            <p:cNvPr id="4" name="Right Triangle 3"/>
            <p:cNvSpPr/>
            <p:nvPr/>
          </p:nvSpPr>
          <p:spPr>
            <a:xfrm>
              <a:off x="-1" y="5836565"/>
              <a:ext cx="3688789" cy="1035506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6932" y="6086072"/>
              <a:ext cx="885680" cy="6509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43125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1760"/>
            <a:ext cx="7886700" cy="658314"/>
          </a:xfrm>
        </p:spPr>
        <p:txBody>
          <a:bodyPr l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018" y="1144257"/>
            <a:ext cx="3996000" cy="515493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ysClr val="windowText" lastClr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1018" y="1720303"/>
            <a:ext cx="3996000" cy="3329611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1400" b="0"/>
            </a:lvl1pPr>
            <a:lvl2pPr>
              <a:spcBef>
                <a:spcPts val="300"/>
              </a:spcBef>
              <a:defRPr sz="1400"/>
            </a:lvl2pPr>
            <a:lvl3pPr>
              <a:spcBef>
                <a:spcPts val="300"/>
              </a:spcBef>
              <a:defRPr sz="1200"/>
            </a:lvl3pPr>
            <a:lvl4pPr>
              <a:spcBef>
                <a:spcPts val="300"/>
              </a:spcBef>
              <a:defRPr sz="1200"/>
            </a:lvl4pPr>
            <a:lvl5pPr>
              <a:spcBef>
                <a:spcPts val="300"/>
              </a:spcBef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9892" y="1144257"/>
            <a:ext cx="3996000" cy="515493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 smtClean="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892" y="1720303"/>
            <a:ext cx="3996000" cy="3329611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1400" b="0"/>
            </a:lvl1pPr>
            <a:lvl2pPr>
              <a:spcBef>
                <a:spcPts val="300"/>
              </a:spcBef>
              <a:defRPr sz="1400"/>
            </a:lvl2pPr>
            <a:lvl3pPr>
              <a:spcBef>
                <a:spcPts val="300"/>
              </a:spcBef>
              <a:defRPr sz="1200"/>
            </a:lvl3pPr>
            <a:lvl4pPr>
              <a:spcBef>
                <a:spcPts val="300"/>
              </a:spcBef>
              <a:defRPr sz="1200"/>
            </a:lvl4pPr>
            <a:lvl5pPr>
              <a:spcBef>
                <a:spcPts val="300"/>
              </a:spcBef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28650" y="679713"/>
            <a:ext cx="7886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0000" y="6480000"/>
            <a:ext cx="1004841" cy="365125"/>
          </a:xfrm>
        </p:spPr>
        <p:txBody>
          <a:bodyPr/>
          <a:lstStyle>
            <a:lvl1pPr>
              <a:defRPr sz="1100"/>
            </a:lvl1pPr>
          </a:lstStyle>
          <a:p>
            <a:fld id="{848B9F9C-3149-4584-AF86-1FA49F8A5CD2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14" name="Group 13"/>
          <p:cNvGrpSpPr/>
          <p:nvPr/>
        </p:nvGrpSpPr>
        <p:grpSpPr>
          <a:xfrm>
            <a:off x="-94642" y="5836565"/>
            <a:ext cx="5352343" cy="1035506"/>
            <a:chOff x="-94642" y="5836565"/>
            <a:chExt cx="5352343" cy="1035506"/>
          </a:xfrm>
        </p:grpSpPr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-94642" y="5950995"/>
              <a:ext cx="5352343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3163" tIns="51581" rIns="103163" bIns="51581" anchor="t" compatLnSpc="1"/>
            <a:lstStyle/>
            <a:p>
              <a:endParaRPr kumimoji="0" lang="en-US" sz="1800" dirty="0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242710" y="5938621"/>
              <a:ext cx="3997989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chemeClr val="bg2">
                <a:lumMod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3163" tIns="51581" rIns="103163" bIns="51581" anchor="t" compatLnSpc="1"/>
            <a:lstStyle/>
            <a:p>
              <a:endParaRPr kumimoji="0" lang="en-US" sz="1800" dirty="0"/>
            </a:p>
          </p:txBody>
        </p:sp>
        <p:sp>
          <p:nvSpPr>
            <p:cNvPr id="17" name="Right Triangle 16"/>
            <p:cNvSpPr/>
            <p:nvPr/>
          </p:nvSpPr>
          <p:spPr>
            <a:xfrm>
              <a:off x="-1" y="5836565"/>
              <a:ext cx="3688789" cy="1035506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6932" y="6086072"/>
              <a:ext cx="885680" cy="6509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412135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1761"/>
            <a:ext cx="7886700" cy="864000"/>
          </a:xfrm>
        </p:spPr>
        <p:txBody>
          <a:bodyPr l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679713"/>
            <a:ext cx="7886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0000" y="6480000"/>
            <a:ext cx="1004841" cy="365125"/>
          </a:xfrm>
        </p:spPr>
        <p:txBody>
          <a:bodyPr/>
          <a:lstStyle>
            <a:lvl1pPr>
              <a:defRPr sz="1100"/>
            </a:lvl1pPr>
          </a:lstStyle>
          <a:p>
            <a:fld id="{848B9F9C-3149-4584-AF86-1FA49F8A5CD2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10" name="Group 9"/>
          <p:cNvGrpSpPr/>
          <p:nvPr/>
        </p:nvGrpSpPr>
        <p:grpSpPr>
          <a:xfrm>
            <a:off x="-94642" y="5836565"/>
            <a:ext cx="5352343" cy="1035506"/>
            <a:chOff x="-94642" y="5836565"/>
            <a:chExt cx="5352343" cy="1035506"/>
          </a:xfrm>
        </p:grpSpPr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-94642" y="5950995"/>
              <a:ext cx="5352343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3163" tIns="51581" rIns="103163" bIns="51581" anchor="t" compatLnSpc="1"/>
            <a:lstStyle/>
            <a:p>
              <a:endParaRPr kumimoji="0" lang="en-US" sz="1800" dirty="0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242710" y="5938621"/>
              <a:ext cx="3997989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chemeClr val="bg2">
                <a:lumMod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3163" tIns="51581" rIns="103163" bIns="51581" anchor="t" compatLnSpc="1"/>
            <a:lstStyle/>
            <a:p>
              <a:endParaRPr kumimoji="0" lang="en-US" sz="1800" dirty="0"/>
            </a:p>
          </p:txBody>
        </p:sp>
        <p:sp>
          <p:nvSpPr>
            <p:cNvPr id="13" name="Right Triangle 12"/>
            <p:cNvSpPr/>
            <p:nvPr/>
          </p:nvSpPr>
          <p:spPr>
            <a:xfrm>
              <a:off x="-1" y="5836565"/>
              <a:ext cx="3688789" cy="1035506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6932" y="6086072"/>
              <a:ext cx="885680" cy="6509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105108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5017"/>
            <a:ext cx="7886700" cy="473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0000" y="6480000"/>
            <a:ext cx="1004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9F9C-3149-4584-AF86-1FA49F8A5CD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7568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—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302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69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636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49" y="2588540"/>
            <a:ext cx="7886700" cy="944246"/>
          </a:xfrm>
        </p:spPr>
        <p:txBody>
          <a:bodyPr anchor="b">
            <a:noAutofit/>
          </a:bodyPr>
          <a:lstStyle/>
          <a:p>
            <a:r>
              <a:rPr lang="en-US" dirty="0"/>
              <a:t> 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49" y="2783900"/>
            <a:ext cx="7886700" cy="2391846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/>
                <a:cs typeface="Arial"/>
              </a:rPr>
              <a:t>PORTFOLIO COMMITTEE BRIEFING</a:t>
            </a:r>
          </a:p>
          <a:p>
            <a:endParaRPr lang="en-US" sz="1600" dirty="0">
              <a:latin typeface="Arial"/>
              <a:cs typeface="Arial"/>
            </a:endParaRPr>
          </a:p>
          <a:p>
            <a:r>
              <a:rPr lang="en-US" sz="1600" dirty="0">
                <a:latin typeface="Arial"/>
                <a:cs typeface="Arial"/>
              </a:rPr>
              <a:t/>
            </a:r>
            <a:br>
              <a:rPr lang="en-US" sz="1600" dirty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Progress on Governance Challenges and Financial Performance of Alexkor SOC Limited</a:t>
            </a:r>
            <a:br>
              <a:rPr lang="en-US" sz="1600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 </a:t>
            </a:r>
            <a:br>
              <a:rPr lang="en-US" dirty="0">
                <a:latin typeface="Arial"/>
                <a:cs typeface="Arial"/>
              </a:rPr>
            </a:br>
            <a:endParaRPr lang="en-US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 18 September 2019 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83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FC78-64DF-844B-B7B4-0E8C55DD341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29841" y="391760"/>
            <a:ext cx="7886700" cy="864000"/>
          </a:xfrm>
        </p:spPr>
        <p:txBody>
          <a:bodyPr/>
          <a:lstStyle/>
          <a:p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b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D9CCCFA4-639F-4C64-AD42-08BB58AA3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4925"/>
            <a:ext cx="7886700" cy="4732338"/>
          </a:xfrm>
        </p:spPr>
        <p:txBody>
          <a:bodyPr>
            <a:normAutofit fontScale="97500"/>
          </a:bodyPr>
          <a:lstStyle/>
          <a:p>
            <a:pPr algn="l"/>
            <a:r>
              <a:rPr lang="en-US" sz="2200" dirty="0">
                <a:latin typeface="Arial"/>
                <a:cs typeface="Arial"/>
              </a:rPr>
              <a:t/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Key Focal Areas 2018/19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/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Overview of the PSJV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/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Deed of Settlement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/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PSJV Financial Challenges</a:t>
            </a:r>
          </a:p>
          <a:p>
            <a:pPr algn="l"/>
            <a:r>
              <a:rPr lang="en-US" sz="2200" dirty="0">
                <a:latin typeface="Arial"/>
                <a:cs typeface="Arial"/>
              </a:rPr>
              <a:t>Alexkor Challenges</a:t>
            </a:r>
          </a:p>
          <a:p>
            <a:pPr algn="l"/>
            <a:r>
              <a:rPr lang="en-US" sz="2200" dirty="0">
                <a:latin typeface="Arial"/>
                <a:cs typeface="Arial"/>
              </a:rPr>
              <a:t>Forward Looking</a:t>
            </a:r>
            <a:br>
              <a:rPr lang="en-US" sz="2200" dirty="0">
                <a:latin typeface="Arial"/>
                <a:cs typeface="Arial"/>
              </a:rPr>
            </a:br>
            <a:endParaRPr lang="en-ZA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50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490" y="1166448"/>
            <a:ext cx="7886700" cy="4728514"/>
          </a:xfrm>
        </p:spPr>
        <p:txBody>
          <a:bodyPr>
            <a:normAutofit/>
          </a:bodyPr>
          <a:lstStyle/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The notable key areas to be considered are:</a:t>
            </a:r>
          </a:p>
          <a:p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Liquidity: Alexkor and the PSJV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Going Concern Challenge</a:t>
            </a:r>
          </a:p>
          <a:p>
            <a:pPr lvl="0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Appointment of Administrator in September 2019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FC78-64DF-844B-B7B4-0E8C55DD341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29841" y="391760"/>
            <a:ext cx="7886700" cy="864000"/>
          </a:xfrm>
        </p:spPr>
        <p:txBody>
          <a:bodyPr/>
          <a:lstStyle/>
          <a:p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The Year under Review: Key Focal Areas</a:t>
            </a:r>
            <a:b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01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Down 12">
            <a:extLst>
              <a:ext uri="{FF2B5EF4-FFF2-40B4-BE49-F238E27FC236}">
                <a16:creationId xmlns="" xmlns:a16="http://schemas.microsoft.com/office/drawing/2014/main" id="{42D06EFB-F67B-4DCF-8FEF-ACDF53F44F3B}"/>
              </a:ext>
            </a:extLst>
          </p:cNvPr>
          <p:cNvSpPr/>
          <p:nvPr/>
        </p:nvSpPr>
        <p:spPr>
          <a:xfrm rot="1883271">
            <a:off x="5469335" y="1414122"/>
            <a:ext cx="1041013" cy="1208663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E6FD2-ABC4-4495-8F3A-885AAE11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joint venture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F6733AB-1462-4276-AF98-DEDB1956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5689" y="6371520"/>
            <a:ext cx="1004841" cy="365125"/>
          </a:xfrm>
        </p:spPr>
        <p:txBody>
          <a:bodyPr/>
          <a:lstStyle/>
          <a:p>
            <a:fld id="{848B9F9C-3149-4584-AF86-1FA49F8A5CD2}" type="slidenum">
              <a:rPr lang="en-ZA" smtClean="0"/>
              <a:pPr/>
              <a:t>4</a:t>
            </a:fld>
            <a:endParaRPr lang="en-ZA"/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99626212-4088-4B7F-A6B6-A5FCD4CA7F0F}"/>
              </a:ext>
            </a:extLst>
          </p:cNvPr>
          <p:cNvSpPr/>
          <p:nvPr/>
        </p:nvSpPr>
        <p:spPr>
          <a:xfrm>
            <a:off x="225286" y="800937"/>
            <a:ext cx="4055166" cy="660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Alexkor SOC LTD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05B4B2F3-792F-43BC-AD19-B238A179B9D2}"/>
              </a:ext>
            </a:extLst>
          </p:cNvPr>
          <p:cNvSpPr/>
          <p:nvPr/>
        </p:nvSpPr>
        <p:spPr>
          <a:xfrm>
            <a:off x="4975364" y="800937"/>
            <a:ext cx="4055166" cy="660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Richtersveld Mining Community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8F8C369E-6D1C-4CF2-B13B-E5B1AA34117F}"/>
              </a:ext>
            </a:extLst>
          </p:cNvPr>
          <p:cNvSpPr/>
          <p:nvPr/>
        </p:nvSpPr>
        <p:spPr>
          <a:xfrm>
            <a:off x="2252868" y="2459352"/>
            <a:ext cx="4055166" cy="997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Pooling &amp; Sharing Joint Venture (PSJV)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8C42EA28-D9EE-4EF6-9D25-35B73E2E47D9}"/>
              </a:ext>
            </a:extLst>
          </p:cNvPr>
          <p:cNvSpPr/>
          <p:nvPr/>
        </p:nvSpPr>
        <p:spPr>
          <a:xfrm rot="19914093">
            <a:off x="2639240" y="1509105"/>
            <a:ext cx="1041013" cy="107932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52A6522-6577-487A-9FB7-5C8619414CB0}"/>
              </a:ext>
            </a:extLst>
          </p:cNvPr>
          <p:cNvSpPr txBox="1"/>
          <p:nvPr/>
        </p:nvSpPr>
        <p:spPr>
          <a:xfrm>
            <a:off x="2894376" y="1896059"/>
            <a:ext cx="70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51%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8ED1AB2-E41B-4473-AE82-A3A91B878A0D}"/>
              </a:ext>
            </a:extLst>
          </p:cNvPr>
          <p:cNvSpPr txBox="1"/>
          <p:nvPr/>
        </p:nvSpPr>
        <p:spPr>
          <a:xfrm>
            <a:off x="5618187" y="1972417"/>
            <a:ext cx="70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49%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C023199-ADDD-453B-99AE-CBDAB71AD30D}"/>
              </a:ext>
            </a:extLst>
          </p:cNvPr>
          <p:cNvSpPr txBox="1"/>
          <p:nvPr/>
        </p:nvSpPr>
        <p:spPr>
          <a:xfrm>
            <a:off x="1343025" y="3813236"/>
            <a:ext cx="61034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Unincorporated Joint Venture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Governed by the Deed of Settlement and Unanimous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Managed by an executive team comprising of eight individuals led by a Chief Executive Officer/GM.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Executive team oversight provided by the PSJV board</a:t>
            </a:r>
          </a:p>
        </p:txBody>
      </p:sp>
    </p:spTree>
    <p:extLst>
      <p:ext uri="{BB962C8B-B14F-4D97-AF65-F5344CB8AC3E}">
        <p14:creationId xmlns:p14="http://schemas.microsoft.com/office/powerpoint/2010/main" xmlns="" val="24218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5720" y="823760"/>
            <a:ext cx="7886700" cy="4576626"/>
          </a:xfrm>
        </p:spPr>
        <p:txBody>
          <a:bodyPr>
            <a:normAutofit/>
          </a:bodyPr>
          <a:lstStyle/>
          <a:p>
            <a:pPr algn="just"/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</a:t>
            </a: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in respect of implementation of DoS: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Transfer of Alexander Bay Township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Handover of properties of Richtersveld to communities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Management of Municipal Services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1700" dirty="0">
                <a:latin typeface="Arial" panose="020B0604020202020204" pitchFamily="34" charset="0"/>
                <a:cs typeface="Arial" panose="020B0604020202020204" pitchFamily="34" charset="0"/>
              </a:rPr>
              <a:t>Payment of R45million in lieu of rental for ten </a:t>
            </a:r>
            <a:r>
              <a:rPr lang="en-ZA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FC78-64DF-844B-B7B4-0E8C55DD341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29841" y="391760"/>
            <a:ext cx="7886700" cy="864000"/>
          </a:xfrm>
        </p:spPr>
        <p:txBody>
          <a:bodyPr/>
          <a:lstStyle/>
          <a:p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 Deed Of Settlement Progress</a:t>
            </a:r>
            <a:b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zh-CN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49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Unincorporated Structure (PSJV) Challenges</a:t>
            </a:r>
            <a:endParaRPr lang="en-ZA" dirty="0">
              <a:latin typeface="Arial"/>
              <a:cs typeface="Arial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9407" y="990963"/>
            <a:ext cx="7886700" cy="5044350"/>
          </a:xfrm>
        </p:spPr>
        <p:txBody>
          <a:bodyPr/>
          <a:lstStyle/>
          <a:p>
            <a:pPr marL="285750" indent="-285750">
              <a:buFont typeface="Wingdings" charset="2"/>
              <a:buChar char="²"/>
            </a:pPr>
            <a:r>
              <a:rPr lang="en-US" dirty="0">
                <a:latin typeface="Arial"/>
                <a:cs typeface="Arial"/>
              </a:rPr>
              <a:t>Non compliance with statutory payments PAYE and VAT </a:t>
            </a:r>
            <a:endParaRPr lang="en-ZA" dirty="0"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²"/>
            </a:pPr>
            <a:r>
              <a:rPr lang="en-US" dirty="0">
                <a:latin typeface="Arial"/>
                <a:cs typeface="Arial"/>
              </a:rPr>
              <a:t>Non compliance with l</a:t>
            </a:r>
            <a:r>
              <a:rPr lang="en-US" dirty="0" smtClean="0">
                <a:latin typeface="Arial"/>
                <a:cs typeface="Arial"/>
              </a:rPr>
              <a:t>abour </a:t>
            </a:r>
            <a:r>
              <a:rPr lang="en-US" dirty="0">
                <a:latin typeface="Arial"/>
                <a:cs typeface="Arial"/>
              </a:rPr>
              <a:t>legislation including pension contribution and</a:t>
            </a:r>
          </a:p>
          <a:p>
            <a:r>
              <a:rPr lang="en-US" dirty="0">
                <a:latin typeface="Arial"/>
                <a:cs typeface="Arial"/>
              </a:rPr>
              <a:t>      retrenched employees packages </a:t>
            </a:r>
            <a:r>
              <a:rPr lang="en-US" dirty="0" smtClean="0">
                <a:latin typeface="Arial"/>
                <a:cs typeface="Arial"/>
              </a:rPr>
              <a:t>outstanding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²"/>
            </a:pPr>
            <a:r>
              <a:rPr lang="en-US" dirty="0">
                <a:latin typeface="Arial"/>
                <a:cs typeface="Arial"/>
              </a:rPr>
              <a:t>Non compliance with the </a:t>
            </a:r>
            <a:r>
              <a:rPr lang="en-US" dirty="0" smtClean="0">
                <a:latin typeface="Arial"/>
                <a:cs typeface="Arial"/>
              </a:rPr>
              <a:t>PFMA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²"/>
            </a:pPr>
            <a:r>
              <a:rPr lang="en-US" dirty="0">
                <a:latin typeface="Arial"/>
                <a:cs typeface="Arial"/>
              </a:rPr>
              <a:t>Inability to meet due debts including electricity cost and </a:t>
            </a:r>
            <a:r>
              <a:rPr lang="en-US" dirty="0" smtClean="0">
                <a:latin typeface="Arial"/>
                <a:cs typeface="Arial"/>
              </a:rPr>
              <a:t>suppliers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²"/>
            </a:pPr>
            <a:r>
              <a:rPr lang="en-US" dirty="0" smtClean="0">
                <a:latin typeface="Arial"/>
                <a:cs typeface="Arial"/>
              </a:rPr>
              <a:t>Lack </a:t>
            </a:r>
            <a:r>
              <a:rPr lang="en-US" dirty="0">
                <a:latin typeface="Arial"/>
                <a:cs typeface="Arial"/>
              </a:rPr>
              <a:t>of good corporate </a:t>
            </a:r>
            <a:r>
              <a:rPr lang="en-US" dirty="0" smtClean="0">
                <a:latin typeface="Arial"/>
                <a:cs typeface="Arial"/>
              </a:rPr>
              <a:t>governance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F9C-3149-4584-AF86-1FA49F8A5CD2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5317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56" y="309322"/>
            <a:ext cx="7886700" cy="101156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: Alexkor and PSJV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F9C-3149-4584-AF86-1FA49F8A5CD2}" type="slidenum">
              <a:rPr lang="en-ZA" smtClean="0"/>
              <a:pPr/>
              <a:t>7</a:t>
            </a:fld>
            <a:endParaRPr lang="en-Z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2360143"/>
              </p:ext>
            </p:extLst>
          </p:nvPr>
        </p:nvGraphicFramePr>
        <p:xfrm>
          <a:off x="483022" y="953444"/>
          <a:ext cx="7853234" cy="419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617"/>
                <a:gridCol w="3926617"/>
              </a:tblGrid>
              <a:tr h="317467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Alexkor 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PSJV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17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Disclaimer Audit opinion – risk of going concern</a:t>
                      </a:r>
                    </a:p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Retrenchment of over 150 staff at the mine</a:t>
                      </a:r>
                    </a:p>
                  </a:txBody>
                  <a:tcPr/>
                </a:tc>
              </a:tr>
              <a:tr h="5301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Liquidity 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Liquidity challenges</a:t>
                      </a: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 structure implications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/>
                          <a:cs typeface="Arial"/>
                        </a:rPr>
                        <a:t>Inability to sustain the business</a:t>
                      </a: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Protracted transfer of township</a:t>
                      </a:r>
                      <a:endParaRPr lang="en-GB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financial model and contracts</a:t>
                      </a:r>
                    </a:p>
                  </a:txBody>
                  <a:tcPr/>
                </a:tc>
              </a:tr>
              <a:tr h="101763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Reportable Irregularity: Reckless trading (s22 of the Companies Act)</a:t>
                      </a:r>
                    </a:p>
                    <a:p>
                      <a:endParaRPr lang="en-ZA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027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9425"/>
            <a:ext cx="7886700" cy="864000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Forward Looking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5917"/>
            <a:ext cx="7886700" cy="4731799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Extensive review of the mining and marketing 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Confirm the geology in order to develop a revenue enhancing 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Review the operating model with particular focus on the cost structures, security and policies and procedures.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>
                <a:latin typeface="Arial"/>
                <a:cs typeface="Arial"/>
              </a:rPr>
              <a:t>Review of the governance structure of both Alexkor and the PSJV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>
                <a:latin typeface="Arial"/>
                <a:cs typeface="Arial"/>
              </a:rPr>
              <a:t>Regularisation of the Richtersveld CPA</a:t>
            </a:r>
          </a:p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51B9D-3A39-4F33-98A3-630E4731359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511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000" b="1" dirty="0">
                <a:latin typeface="Arial"/>
                <a:cs typeface="Arial"/>
              </a:rPr>
              <a:t>Thank you </a:t>
            </a:r>
            <a:endParaRPr lang="en-ZA" sz="2000" b="1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F9C-3149-4584-AF86-1FA49F8A5CD2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68087962"/>
      </p:ext>
    </p:extLst>
  </p:cSld>
  <p:clrMapOvr>
    <a:masterClrMapping/>
  </p:clrMapOvr>
</p:sld>
</file>

<file path=ppt/theme/theme1.xml><?xml version="1.0" encoding="utf-8"?>
<a:theme xmlns:a="http://schemas.openxmlformats.org/drawingml/2006/main" name="Alexkor template new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exkor template new2.potx" id="{6C9B3104-1656-45A5-94B7-E6907DA3F07B}" vid="{16054E83-F0E3-4895-B58A-52427BED8D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Alexkor AGM HR September 2013 v2</Template>
  <TotalTime>11132</TotalTime>
  <Words>323</Words>
  <Application>Microsoft Office PowerPoint</Application>
  <PresentationFormat>On-screen Show (4:3)</PresentationFormat>
  <Paragraphs>83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Alexkor template new2</vt:lpstr>
      <vt:lpstr>  </vt:lpstr>
      <vt:lpstr>CONTENTS   </vt:lpstr>
      <vt:lpstr>The Year under Review: Key Focal Areas   </vt:lpstr>
      <vt:lpstr>Overview of joint venture </vt:lpstr>
      <vt:lpstr> Deed Of Settlement Progress  </vt:lpstr>
      <vt:lpstr>Unincorporated Structure (PSJV) Challenges</vt:lpstr>
      <vt:lpstr>Challenges : Alexkor and PSJV  </vt:lpstr>
      <vt:lpstr> Forward Looking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Alexkor AGM  Report of the Social, Ethics and Human Resources Committee</dc:title>
  <dc:creator>Vimal Bansi</dc:creator>
  <cp:lastModifiedBy>PUMZA</cp:lastModifiedBy>
  <cp:revision>358</cp:revision>
  <cp:lastPrinted>2019-09-16T07:51:32Z</cp:lastPrinted>
  <dcterms:created xsi:type="dcterms:W3CDTF">2013-08-30T10:00:25Z</dcterms:created>
  <dcterms:modified xsi:type="dcterms:W3CDTF">2019-09-19T09:39:25Z</dcterms:modified>
</cp:coreProperties>
</file>