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rawings/drawing4.xml" ContentType="application/vnd.openxmlformats-officedocument.drawingml.chartshap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rawings/drawing3.xml" ContentType="application/vnd.openxmlformats-officedocument.drawingml.chartshape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273" r:id="rId3"/>
    <p:sldId id="270" r:id="rId4"/>
    <p:sldId id="268" r:id="rId5"/>
    <p:sldId id="267" r:id="rId6"/>
    <p:sldId id="266" r:id="rId7"/>
    <p:sldId id="264" r:id="rId8"/>
    <p:sldId id="282" r:id="rId9"/>
    <p:sldId id="283" r:id="rId10"/>
    <p:sldId id="263" r:id="rId11"/>
    <p:sldId id="284" r:id="rId12"/>
    <p:sldId id="285" r:id="rId13"/>
    <p:sldId id="286" r:id="rId14"/>
    <p:sldId id="278" r:id="rId15"/>
    <p:sldId id="290" r:id="rId16"/>
    <p:sldId id="291" r:id="rId17"/>
    <p:sldId id="292" r:id="rId18"/>
    <p:sldId id="299" r:id="rId19"/>
    <p:sldId id="293" r:id="rId20"/>
    <p:sldId id="294" r:id="rId21"/>
    <p:sldId id="295" r:id="rId22"/>
    <p:sldId id="296" r:id="rId23"/>
    <p:sldId id="297" r:id="rId24"/>
    <p:sldId id="298" r:id="rId25"/>
    <p:sldId id="262"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D712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530" y="-10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Office_Excel_Worksheet2.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Office_Excel_Worksheet3.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Office_Excel_Worksheet4.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lang val="en-ZA"/>
  <c:chart>
    <c:view3D>
      <c:rAngAx val="1"/>
    </c:view3D>
    <c:plotArea>
      <c:layout/>
      <c:bar3DChart>
        <c:barDir val="col"/>
        <c:grouping val="stacked"/>
        <c:ser>
          <c:idx val="0"/>
          <c:order val="0"/>
          <c:dPt>
            <c:idx val="1"/>
            <c:spPr>
              <a:solidFill>
                <a:srgbClr val="00B050"/>
              </a:solidFill>
            </c:spPr>
          </c:dPt>
          <c:dPt>
            <c:idx val="2"/>
            <c:spPr>
              <a:solidFill>
                <a:srgbClr val="FF0000"/>
              </a:solidFill>
            </c:spPr>
          </c:dPt>
          <c:dLbls>
            <c:dLbl>
              <c:idx val="0"/>
              <c:layout>
                <c:manualLayout>
                  <c:x val="1.9444515381523281E-2"/>
                  <c:y val="-0.44235340932642492"/>
                </c:manualLayout>
              </c:layout>
              <c:tx>
                <c:rich>
                  <a:bodyPr/>
                  <a:lstStyle/>
                  <a:p>
                    <a:pPr>
                      <a:defRPr sz="1000" b="1"/>
                    </a:pPr>
                    <a:r>
                      <a:rPr lang="en-US" sz="1000" b="1"/>
                      <a:t>29 (100%)</a:t>
                    </a:r>
                    <a:endParaRPr lang="en-US" sz="1000"/>
                  </a:p>
                </c:rich>
              </c:tx>
              <c:spPr>
                <a:noFill/>
                <a:ln>
                  <a:noFill/>
                </a:ln>
                <a:effectLst/>
              </c:spPr>
              <c:showVal val="1"/>
              <c:extLst>
                <c:ext xmlns:c15="http://schemas.microsoft.com/office/drawing/2012/chart" uri="{CE6537A1-D6FC-4f65-9D91-7224C49458BB}"/>
              </c:extLst>
            </c:dLbl>
            <c:dLbl>
              <c:idx val="1"/>
              <c:layout>
                <c:manualLayout>
                  <c:x val="2.2973020264358851E-2"/>
                  <c:y val="-0.32870370370370378"/>
                </c:manualLayout>
              </c:layout>
              <c:tx>
                <c:rich>
                  <a:bodyPr/>
                  <a:lstStyle/>
                  <a:p>
                    <a:pPr>
                      <a:defRPr sz="1000" b="1"/>
                    </a:pPr>
                    <a:r>
                      <a:rPr lang="en-US" sz="1000" b="1" baseline="0" dirty="0" smtClean="0"/>
                      <a:t>21 </a:t>
                    </a:r>
                    <a:r>
                      <a:rPr lang="en-US" sz="1000" b="1" dirty="0" smtClean="0"/>
                      <a:t> (72%)</a:t>
                    </a:r>
                    <a:endParaRPr lang="en-US" sz="1000" dirty="0"/>
                  </a:p>
                </c:rich>
              </c:tx>
              <c:spPr>
                <a:noFill/>
                <a:ln>
                  <a:noFill/>
                </a:ln>
                <a:effectLst/>
              </c:spPr>
              <c:showVal val="1"/>
              <c:extLst>
                <c:ext xmlns:c15="http://schemas.microsoft.com/office/drawing/2012/chart" uri="{CE6537A1-D6FC-4f65-9D91-7224C49458BB}"/>
              </c:extLst>
            </c:dLbl>
            <c:dLbl>
              <c:idx val="2"/>
              <c:layout>
                <c:manualLayout>
                  <c:x val="2.3723818306495472E-2"/>
                  <c:y val="-0.17592592592592593"/>
                </c:manualLayout>
              </c:layout>
              <c:tx>
                <c:rich>
                  <a:bodyPr/>
                  <a:lstStyle/>
                  <a:p>
                    <a:pPr>
                      <a:defRPr sz="1000" b="1"/>
                    </a:pPr>
                    <a:r>
                      <a:rPr lang="en-US" sz="1000" b="1" dirty="0" smtClean="0"/>
                      <a:t>8 (28%)</a:t>
                    </a:r>
                    <a:endParaRPr lang="en-US" sz="1000" dirty="0"/>
                  </a:p>
                </c:rich>
              </c:tx>
              <c:spPr>
                <a:noFill/>
                <a:ln>
                  <a:noFill/>
                </a:ln>
                <a:effectLst/>
              </c:spPr>
              <c:showVal val="1"/>
              <c:extLst>
                <c:ext xmlns:c15="http://schemas.microsoft.com/office/drawing/2012/chart" uri="{CE6537A1-D6FC-4f65-9D91-7224C49458BB}"/>
              </c:extLst>
            </c:dLbl>
            <c:spPr>
              <a:noFill/>
              <a:ln>
                <a:noFill/>
              </a:ln>
              <a:effectLst/>
            </c:spPr>
            <c:txPr>
              <a:bodyPr/>
              <a:lstStyle/>
              <a:p>
                <a:pPr>
                  <a:defRPr sz="800" b="1"/>
                </a:pPr>
                <a:endParaRPr lang="en-US"/>
              </a:p>
            </c:txPr>
            <c:showVal val="1"/>
            <c:extLst>
              <c:ext xmlns:c15="http://schemas.microsoft.com/office/drawing/2012/chart" uri="{CE6537A1-D6FC-4f65-9D91-7224C49458BB}">
                <c15:showLeaderLines val="0"/>
              </c:ext>
            </c:extLst>
          </c:dLbls>
          <c:cat>
            <c:strRef>
              <c:f>Sheet1!$A$68:$C$68</c:f>
              <c:strCache>
                <c:ptCount val="3"/>
                <c:pt idx="0">
                  <c:v>Total Targets</c:v>
                </c:pt>
                <c:pt idx="1">
                  <c:v>Achieved</c:v>
                </c:pt>
                <c:pt idx="2">
                  <c:v> Not Achieved </c:v>
                </c:pt>
              </c:strCache>
            </c:strRef>
          </c:cat>
          <c:val>
            <c:numRef>
              <c:f>Sheet1!$A$69:$C$69</c:f>
              <c:numCache>
                <c:formatCode>General</c:formatCode>
                <c:ptCount val="3"/>
                <c:pt idx="0">
                  <c:v>29</c:v>
                </c:pt>
                <c:pt idx="1">
                  <c:v>21</c:v>
                </c:pt>
                <c:pt idx="2">
                  <c:v>8</c:v>
                </c:pt>
              </c:numCache>
            </c:numRef>
          </c:val>
        </c:ser>
        <c:dLbls/>
        <c:shape val="box"/>
        <c:axId val="73578752"/>
        <c:axId val="73465856"/>
        <c:axId val="0"/>
      </c:bar3DChart>
      <c:catAx>
        <c:axId val="73578752"/>
        <c:scaling>
          <c:orientation val="minMax"/>
        </c:scaling>
        <c:axPos val="b"/>
        <c:numFmt formatCode="General" sourceLinked="0"/>
        <c:tickLblPos val="nextTo"/>
        <c:txPr>
          <a:bodyPr/>
          <a:lstStyle/>
          <a:p>
            <a:pPr>
              <a:defRPr b="1"/>
            </a:pPr>
            <a:endParaRPr lang="en-US"/>
          </a:p>
        </c:txPr>
        <c:crossAx val="73465856"/>
        <c:crosses val="autoZero"/>
        <c:auto val="1"/>
        <c:lblAlgn val="ctr"/>
        <c:lblOffset val="100"/>
      </c:catAx>
      <c:valAx>
        <c:axId val="73465856"/>
        <c:scaling>
          <c:orientation val="minMax"/>
        </c:scaling>
        <c:axPos val="l"/>
        <c:majorGridlines/>
        <c:numFmt formatCode="General" sourceLinked="1"/>
        <c:tickLblPos val="nextTo"/>
        <c:crossAx val="73578752"/>
        <c:crosses val="autoZero"/>
        <c:crossBetween val="between"/>
        <c:majorUnit val="1"/>
      </c:valAx>
    </c:plotArea>
    <c:legend>
      <c:legendPos val="r"/>
      <c:layout/>
      <c:txPr>
        <a:bodyPr/>
        <a:lstStyle/>
        <a:p>
          <a:pPr>
            <a:defRPr sz="1000" b="1"/>
          </a:pPr>
          <a:endParaRPr lang="en-US"/>
        </a:p>
      </c:txPr>
    </c:legend>
    <c:plotVisOnly val="1"/>
    <c:dispBlanksAs val="gap"/>
  </c:chart>
  <c:spPr>
    <a:solidFill>
      <a:schemeClr val="bg2">
        <a:lumMod val="90000"/>
      </a:schemeClr>
    </a:solidFill>
  </c:sp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view3D>
      <c:rAngAx val="1"/>
    </c:view3D>
    <c:plotArea>
      <c:layout/>
      <c:bar3DChart>
        <c:barDir val="col"/>
        <c:grouping val="stacked"/>
        <c:ser>
          <c:idx val="0"/>
          <c:order val="0"/>
          <c:dPt>
            <c:idx val="1"/>
            <c:spPr>
              <a:solidFill>
                <a:srgbClr val="00B050"/>
              </a:solidFill>
            </c:spPr>
          </c:dPt>
          <c:dPt>
            <c:idx val="2"/>
            <c:spPr>
              <a:solidFill>
                <a:srgbClr val="FF0000"/>
              </a:solidFill>
            </c:spPr>
          </c:dPt>
          <c:dLbls>
            <c:dLbl>
              <c:idx val="0"/>
              <c:layout>
                <c:manualLayout>
                  <c:x val="8.3334091909031613E-3"/>
                  <c:y val="-0.42592592592592604"/>
                </c:manualLayout>
              </c:layout>
              <c:tx>
                <c:rich>
                  <a:bodyPr/>
                  <a:lstStyle/>
                  <a:p>
                    <a:r>
                      <a:rPr lang="en-US" b="1"/>
                      <a:t>13 (100%)</a:t>
                    </a:r>
                    <a:endParaRPr lang="en-US"/>
                  </a:p>
                </c:rich>
              </c:tx>
              <c:showVal val="1"/>
              <c:extLst>
                <c:ext xmlns:c15="http://schemas.microsoft.com/office/drawing/2012/chart" uri="{CE6537A1-D6FC-4f65-9D91-7224C49458BB}"/>
              </c:extLst>
            </c:dLbl>
            <c:dLbl>
              <c:idx val="1"/>
              <c:layout>
                <c:manualLayout>
                  <c:x val="1.6666413808100581E-2"/>
                  <c:y val="-0.31481517935258102"/>
                </c:manualLayout>
              </c:layout>
              <c:tx>
                <c:rich>
                  <a:bodyPr/>
                  <a:lstStyle/>
                  <a:p>
                    <a:r>
                      <a:rPr lang="en-US" b="1"/>
                      <a:t>9 (69%)</a:t>
                    </a:r>
                    <a:endParaRPr lang="en-US"/>
                  </a:p>
                </c:rich>
              </c:tx>
              <c:showVal val="1"/>
              <c:extLst>
                <c:ext xmlns:c15="http://schemas.microsoft.com/office/drawing/2012/chart" uri="{CE6537A1-D6FC-4f65-9D91-7224C49458BB}"/>
              </c:extLst>
            </c:dLbl>
            <c:dLbl>
              <c:idx val="2"/>
              <c:layout>
                <c:manualLayout>
                  <c:x val="2.7569068317327389E-2"/>
                  <c:y val="-0.18055555555555555"/>
                </c:manualLayout>
              </c:layout>
              <c:tx>
                <c:rich>
                  <a:bodyPr/>
                  <a:lstStyle/>
                  <a:p>
                    <a:r>
                      <a:rPr lang="en-US" b="1"/>
                      <a:t>4 (31%)</a:t>
                    </a:r>
                    <a:endParaRPr lang="en-US"/>
                  </a:p>
                </c:rich>
              </c:tx>
              <c:showVal val="1"/>
              <c:extLst>
                <c:ext xmlns:c15="http://schemas.microsoft.com/office/drawing/2012/chart" uri="{CE6537A1-D6FC-4f65-9D91-7224C49458BB}"/>
              </c:extLst>
            </c:dLbl>
            <c:spPr>
              <a:noFill/>
              <a:ln>
                <a:noFill/>
              </a:ln>
              <a:effectLst/>
            </c:spPr>
            <c:txPr>
              <a:bodyPr/>
              <a:lstStyle/>
              <a:p>
                <a:pPr>
                  <a:defRPr b="1"/>
                </a:pPr>
                <a:endParaRPr lang="en-US"/>
              </a:p>
            </c:txPr>
            <c:showVal val="1"/>
            <c:extLst>
              <c:ext xmlns:c15="http://schemas.microsoft.com/office/drawing/2012/chart" uri="{CE6537A1-D6FC-4f65-9D91-7224C49458BB}">
                <c15:showLeaderLines val="0"/>
              </c:ext>
            </c:extLst>
          </c:dLbls>
          <c:cat>
            <c:strRef>
              <c:f>Sheet1!$A$269:$C$269</c:f>
              <c:strCache>
                <c:ptCount val="3"/>
                <c:pt idx="0">
                  <c:v>Total Targets</c:v>
                </c:pt>
                <c:pt idx="1">
                  <c:v>Achieved</c:v>
                </c:pt>
                <c:pt idx="2">
                  <c:v> Not Achieved </c:v>
                </c:pt>
              </c:strCache>
            </c:strRef>
          </c:cat>
          <c:val>
            <c:numRef>
              <c:f>Sheet1!$A$270:$C$270</c:f>
              <c:numCache>
                <c:formatCode>General</c:formatCode>
                <c:ptCount val="3"/>
                <c:pt idx="0">
                  <c:v>13</c:v>
                </c:pt>
                <c:pt idx="1">
                  <c:v>9</c:v>
                </c:pt>
                <c:pt idx="2">
                  <c:v>4</c:v>
                </c:pt>
              </c:numCache>
            </c:numRef>
          </c:val>
        </c:ser>
        <c:dLbls/>
        <c:shape val="box"/>
        <c:axId val="83463168"/>
        <c:axId val="83470592"/>
        <c:axId val="0"/>
      </c:bar3DChart>
      <c:catAx>
        <c:axId val="83463168"/>
        <c:scaling>
          <c:orientation val="minMax"/>
        </c:scaling>
        <c:axPos val="b"/>
        <c:numFmt formatCode="General" sourceLinked="0"/>
        <c:tickLblPos val="nextTo"/>
        <c:txPr>
          <a:bodyPr/>
          <a:lstStyle/>
          <a:p>
            <a:pPr>
              <a:defRPr b="1"/>
            </a:pPr>
            <a:endParaRPr lang="en-US"/>
          </a:p>
        </c:txPr>
        <c:crossAx val="83470592"/>
        <c:crosses val="autoZero"/>
        <c:auto val="1"/>
        <c:lblAlgn val="ctr"/>
        <c:lblOffset val="100"/>
      </c:catAx>
      <c:valAx>
        <c:axId val="83470592"/>
        <c:scaling>
          <c:orientation val="minMax"/>
          <c:max val="13"/>
        </c:scaling>
        <c:axPos val="l"/>
        <c:majorGridlines/>
        <c:numFmt formatCode="General" sourceLinked="1"/>
        <c:tickLblPos val="nextTo"/>
        <c:crossAx val="83463168"/>
        <c:crosses val="autoZero"/>
        <c:crossBetween val="between"/>
        <c:majorUnit val="1"/>
      </c:valAx>
    </c:plotArea>
    <c:legend>
      <c:legendPos val="r"/>
      <c:txPr>
        <a:bodyPr/>
        <a:lstStyle/>
        <a:p>
          <a:pPr>
            <a:defRPr b="1"/>
          </a:pPr>
          <a:endParaRPr lang="en-US"/>
        </a:p>
      </c:txPr>
    </c:legend>
    <c:plotVisOnly val="1"/>
    <c:dispBlanksAs val="gap"/>
  </c:chart>
  <c:spPr>
    <a:solidFill>
      <a:schemeClr val="bg2">
        <a:lumMod val="90000"/>
      </a:schemeClr>
    </a:solidFill>
  </c:spPr>
  <c:externalData r:id="rId2"/>
  <c:userShapes r:id="rId3"/>
</c:chartSpace>
</file>

<file path=ppt/charts/chart3.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view3D>
      <c:rAngAx val="1"/>
    </c:view3D>
    <c:plotArea>
      <c:layout>
        <c:manualLayout>
          <c:layoutTarget val="inner"/>
          <c:xMode val="edge"/>
          <c:yMode val="edge"/>
          <c:x val="7.195304075362674E-2"/>
          <c:y val="5.1400554097404488E-2"/>
          <c:w val="0.6840680380068771"/>
          <c:h val="0.8326195683872849"/>
        </c:manualLayout>
      </c:layout>
      <c:bar3DChart>
        <c:barDir val="col"/>
        <c:grouping val="stacked"/>
        <c:ser>
          <c:idx val="0"/>
          <c:order val="0"/>
          <c:spPr>
            <a:solidFill>
              <a:schemeClr val="accent1"/>
            </a:solidFill>
          </c:spPr>
          <c:dPt>
            <c:idx val="1"/>
            <c:spPr>
              <a:solidFill>
                <a:srgbClr val="00B050"/>
              </a:solidFill>
            </c:spPr>
          </c:dPt>
          <c:dPt>
            <c:idx val="2"/>
            <c:spPr>
              <a:solidFill>
                <a:srgbClr val="FF0000"/>
              </a:solidFill>
            </c:spPr>
          </c:dPt>
          <c:dLbls>
            <c:dLbl>
              <c:idx val="0"/>
              <c:layout>
                <c:manualLayout>
                  <c:x val="4.5864615760239282E-3"/>
                  <c:y val="-0.43055555555555558"/>
                </c:manualLayout>
              </c:layout>
              <c:tx>
                <c:rich>
                  <a:bodyPr/>
                  <a:lstStyle/>
                  <a:p>
                    <a:r>
                      <a:rPr lang="en-US" b="1"/>
                      <a:t>4  (100%)</a:t>
                    </a:r>
                    <a:endParaRPr lang="en-US"/>
                  </a:p>
                </c:rich>
              </c:tx>
              <c:showVal val="1"/>
              <c:extLst>
                <c:ext xmlns:c15="http://schemas.microsoft.com/office/drawing/2012/chart" uri="{CE6537A1-D6FC-4f65-9D91-7224C49458BB}"/>
              </c:extLst>
            </c:dLbl>
            <c:dLbl>
              <c:idx val="1"/>
              <c:layout>
                <c:manualLayout>
                  <c:x val="1.1757105943152409E-2"/>
                  <c:y val="-0.1527777777777779"/>
                </c:manualLayout>
              </c:layout>
              <c:tx>
                <c:rich>
                  <a:bodyPr/>
                  <a:lstStyle/>
                  <a:p>
                    <a:r>
                      <a:rPr lang="en-US" b="1" dirty="0"/>
                      <a:t>1 (25%)</a:t>
                    </a:r>
                    <a:endParaRPr lang="en-US" dirty="0"/>
                  </a:p>
                </c:rich>
              </c:tx>
              <c:showVal val="1"/>
              <c:extLst>
                <c:ext xmlns:c15="http://schemas.microsoft.com/office/drawing/2012/chart" uri="{CE6537A1-D6FC-4f65-9D91-7224C49458BB}"/>
              </c:extLst>
            </c:dLbl>
            <c:dLbl>
              <c:idx val="2"/>
              <c:layout>
                <c:manualLayout>
                  <c:x val="1.9250645994831946E-2"/>
                  <c:y val="-0.33333333333333331"/>
                </c:manualLayout>
              </c:layout>
              <c:tx>
                <c:rich>
                  <a:bodyPr/>
                  <a:lstStyle/>
                  <a:p>
                    <a:r>
                      <a:rPr lang="en-US"/>
                      <a:t>3 (75%)</a:t>
                    </a:r>
                  </a:p>
                </c:rich>
              </c:tx>
              <c:showVal val="1"/>
              <c:extLst>
                <c:ext xmlns:c15="http://schemas.microsoft.com/office/drawing/2012/chart" uri="{CE6537A1-D6FC-4f65-9D91-7224C49458BB}"/>
              </c:extLst>
            </c:dLbl>
            <c:spPr>
              <a:noFill/>
              <a:ln>
                <a:noFill/>
              </a:ln>
              <a:effectLst/>
            </c:spPr>
            <c:txPr>
              <a:bodyPr/>
              <a:lstStyle/>
              <a:p>
                <a:pPr>
                  <a:defRPr b="1"/>
                </a:pPr>
                <a:endParaRPr lang="en-US"/>
              </a:p>
            </c:txPr>
            <c:showVal val="1"/>
            <c:extLst>
              <c:ext xmlns:c15="http://schemas.microsoft.com/office/drawing/2012/chart" uri="{CE6537A1-D6FC-4f65-9D91-7224C49458BB}">
                <c15:showLeaderLines val="0"/>
              </c:ext>
            </c:extLst>
          </c:dLbls>
          <c:cat>
            <c:strRef>
              <c:f>Sheet1!$A$253:$C$253</c:f>
              <c:strCache>
                <c:ptCount val="3"/>
                <c:pt idx="0">
                  <c:v>Total Targets</c:v>
                </c:pt>
                <c:pt idx="1">
                  <c:v>Achieved</c:v>
                </c:pt>
                <c:pt idx="2">
                  <c:v> Not Achieved </c:v>
                </c:pt>
              </c:strCache>
            </c:strRef>
          </c:cat>
          <c:val>
            <c:numRef>
              <c:f>Sheet1!$A$254:$C$254</c:f>
              <c:numCache>
                <c:formatCode>General</c:formatCode>
                <c:ptCount val="3"/>
                <c:pt idx="0">
                  <c:v>4</c:v>
                </c:pt>
                <c:pt idx="1">
                  <c:v>1</c:v>
                </c:pt>
                <c:pt idx="2">
                  <c:v>3</c:v>
                </c:pt>
              </c:numCache>
            </c:numRef>
          </c:val>
        </c:ser>
        <c:dLbls/>
        <c:shape val="box"/>
        <c:axId val="99432320"/>
        <c:axId val="99433856"/>
        <c:axId val="0"/>
      </c:bar3DChart>
      <c:catAx>
        <c:axId val="99432320"/>
        <c:scaling>
          <c:orientation val="minMax"/>
        </c:scaling>
        <c:axPos val="b"/>
        <c:numFmt formatCode="General" sourceLinked="0"/>
        <c:tickLblPos val="nextTo"/>
        <c:txPr>
          <a:bodyPr/>
          <a:lstStyle/>
          <a:p>
            <a:pPr>
              <a:defRPr b="1"/>
            </a:pPr>
            <a:endParaRPr lang="en-US"/>
          </a:p>
        </c:txPr>
        <c:crossAx val="99433856"/>
        <c:crosses val="autoZero"/>
        <c:auto val="1"/>
        <c:lblAlgn val="ctr"/>
        <c:lblOffset val="100"/>
      </c:catAx>
      <c:valAx>
        <c:axId val="99433856"/>
        <c:scaling>
          <c:orientation val="minMax"/>
        </c:scaling>
        <c:axPos val="l"/>
        <c:majorGridlines/>
        <c:numFmt formatCode="General" sourceLinked="1"/>
        <c:tickLblPos val="nextTo"/>
        <c:crossAx val="99432320"/>
        <c:crosses val="autoZero"/>
        <c:crossBetween val="between"/>
        <c:majorUnit val="1"/>
        <c:minorUnit val="0.1"/>
      </c:valAx>
    </c:plotArea>
    <c:legend>
      <c:legendPos val="r"/>
      <c:txPr>
        <a:bodyPr/>
        <a:lstStyle/>
        <a:p>
          <a:pPr>
            <a:defRPr b="1"/>
          </a:pPr>
          <a:endParaRPr lang="en-US"/>
        </a:p>
      </c:txPr>
    </c:legend>
    <c:plotVisOnly val="1"/>
    <c:dispBlanksAs val="gap"/>
  </c:chart>
  <c:spPr>
    <a:solidFill>
      <a:schemeClr val="bg2">
        <a:lumMod val="90000"/>
      </a:schemeClr>
    </a:solidFill>
  </c:spPr>
  <c:externalData r:id="rId2"/>
  <c:userShapes r:id="rId3"/>
</c:chartSpace>
</file>

<file path=ppt/charts/chart4.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view3D>
      <c:rAngAx val="1"/>
    </c:view3D>
    <c:plotArea>
      <c:layout/>
      <c:bar3DChart>
        <c:barDir val="col"/>
        <c:grouping val="clustered"/>
        <c:ser>
          <c:idx val="0"/>
          <c:order val="0"/>
          <c:dPt>
            <c:idx val="1"/>
            <c:spPr>
              <a:solidFill>
                <a:srgbClr val="00B050"/>
              </a:solidFill>
            </c:spPr>
          </c:dPt>
          <c:dPt>
            <c:idx val="2"/>
            <c:spPr>
              <a:solidFill>
                <a:srgbClr val="FF0000"/>
              </a:solidFill>
            </c:spPr>
          </c:dPt>
          <c:dLbls>
            <c:dLbl>
              <c:idx val="0"/>
              <c:layout>
                <c:manualLayout>
                  <c:x val="2.777777777777779E-2"/>
                  <c:y val="-4.6296296296296259E-3"/>
                </c:manualLayout>
              </c:layout>
              <c:tx>
                <c:rich>
                  <a:bodyPr/>
                  <a:lstStyle/>
                  <a:p>
                    <a:r>
                      <a:rPr lang="en-US" sz="1100" b="1"/>
                      <a:t>12 (100%)</a:t>
                    </a:r>
                    <a:endParaRPr lang="en-US"/>
                  </a:p>
                </c:rich>
              </c:tx>
              <c:showVal val="1"/>
              <c:extLst>
                <c:ext xmlns:c15="http://schemas.microsoft.com/office/drawing/2012/chart" uri="{CE6537A1-D6FC-4f65-9D91-7224C49458BB}"/>
              </c:extLst>
            </c:dLbl>
            <c:dLbl>
              <c:idx val="1"/>
              <c:layout>
                <c:manualLayout>
                  <c:x val="2.7777777777777745E-2"/>
                  <c:y val="-1.3888888888888871E-2"/>
                </c:manualLayout>
              </c:layout>
              <c:tx>
                <c:rich>
                  <a:bodyPr/>
                  <a:lstStyle/>
                  <a:p>
                    <a:r>
                      <a:rPr lang="en-US" sz="1100" b="1"/>
                      <a:t>11 (92%)</a:t>
                    </a:r>
                    <a:endParaRPr lang="en-US"/>
                  </a:p>
                </c:rich>
              </c:tx>
              <c:showVal val="1"/>
              <c:extLst>
                <c:ext xmlns:c15="http://schemas.microsoft.com/office/drawing/2012/chart" uri="{CE6537A1-D6FC-4f65-9D91-7224C49458BB}"/>
              </c:extLst>
            </c:dLbl>
            <c:dLbl>
              <c:idx val="2"/>
              <c:layout>
                <c:manualLayout>
                  <c:x val="2.5000000000000001E-2"/>
                  <c:y val="-9.2592592592592622E-3"/>
                </c:manualLayout>
              </c:layout>
              <c:tx>
                <c:rich>
                  <a:bodyPr/>
                  <a:lstStyle/>
                  <a:p>
                    <a:r>
                      <a:rPr lang="en-US"/>
                      <a:t>1 (8%)</a:t>
                    </a:r>
                  </a:p>
                </c:rich>
              </c:tx>
              <c:showVal val="1"/>
              <c:extLst>
                <c:ext xmlns:c15="http://schemas.microsoft.com/office/drawing/2012/chart" uri="{CE6537A1-D6FC-4f65-9D91-7224C49458BB}"/>
              </c:extLst>
            </c:dLbl>
            <c:spPr>
              <a:noFill/>
              <a:ln>
                <a:noFill/>
              </a:ln>
              <a:effectLst/>
            </c:spPr>
            <c:txPr>
              <a:bodyPr/>
              <a:lstStyle/>
              <a:p>
                <a:pPr>
                  <a:defRPr sz="1100" b="1"/>
                </a:pPr>
                <a:endParaRPr lang="en-US"/>
              </a:p>
            </c:txPr>
            <c:showVal val="1"/>
            <c:extLst>
              <c:ext xmlns:c15="http://schemas.microsoft.com/office/drawing/2012/chart" uri="{CE6537A1-D6FC-4f65-9D91-7224C49458BB}">
                <c15:showLeaderLines val="0"/>
              </c:ext>
            </c:extLst>
          </c:dLbls>
          <c:cat>
            <c:strRef>
              <c:f>Sheet1!$A$142:$C$142</c:f>
              <c:strCache>
                <c:ptCount val="3"/>
                <c:pt idx="0">
                  <c:v>Total Targets</c:v>
                </c:pt>
                <c:pt idx="1">
                  <c:v>Achieved</c:v>
                </c:pt>
                <c:pt idx="2">
                  <c:v> Not Achieved </c:v>
                </c:pt>
              </c:strCache>
            </c:strRef>
          </c:cat>
          <c:val>
            <c:numRef>
              <c:f>Sheet1!$A$143:$C$143</c:f>
              <c:numCache>
                <c:formatCode>General</c:formatCode>
                <c:ptCount val="3"/>
                <c:pt idx="0">
                  <c:v>13</c:v>
                </c:pt>
                <c:pt idx="1">
                  <c:v>10</c:v>
                </c:pt>
                <c:pt idx="2">
                  <c:v>3</c:v>
                </c:pt>
              </c:numCache>
            </c:numRef>
          </c:val>
        </c:ser>
        <c:dLbls/>
        <c:shape val="box"/>
        <c:axId val="101415168"/>
        <c:axId val="101429248"/>
        <c:axId val="0"/>
      </c:bar3DChart>
      <c:catAx>
        <c:axId val="101415168"/>
        <c:scaling>
          <c:orientation val="minMax"/>
        </c:scaling>
        <c:axPos val="b"/>
        <c:numFmt formatCode="General" sourceLinked="0"/>
        <c:tickLblPos val="nextTo"/>
        <c:txPr>
          <a:bodyPr/>
          <a:lstStyle/>
          <a:p>
            <a:pPr>
              <a:defRPr sz="1100" b="1"/>
            </a:pPr>
            <a:endParaRPr lang="en-US"/>
          </a:p>
        </c:txPr>
        <c:crossAx val="101429248"/>
        <c:crosses val="autoZero"/>
        <c:auto val="1"/>
        <c:lblAlgn val="ctr"/>
        <c:lblOffset val="100"/>
      </c:catAx>
      <c:valAx>
        <c:axId val="101429248"/>
        <c:scaling>
          <c:orientation val="minMax"/>
          <c:max val="12"/>
        </c:scaling>
        <c:axPos val="l"/>
        <c:majorGridlines/>
        <c:numFmt formatCode="General" sourceLinked="1"/>
        <c:tickLblPos val="nextTo"/>
        <c:crossAx val="101415168"/>
        <c:crosses val="autoZero"/>
        <c:crossBetween val="between"/>
      </c:valAx>
    </c:plotArea>
    <c:legend>
      <c:legendPos val="r"/>
      <c:txPr>
        <a:bodyPr/>
        <a:lstStyle/>
        <a:p>
          <a:pPr>
            <a:defRPr sz="1100" b="1"/>
          </a:pPr>
          <a:endParaRPr lang="en-US"/>
        </a:p>
      </c:txPr>
    </c:legend>
    <c:plotVisOnly val="1"/>
    <c:dispBlanksAs val="gap"/>
  </c:chart>
  <c:spPr>
    <a:solidFill>
      <a:schemeClr val="bg2">
        <a:lumMod val="90000"/>
      </a:schemeClr>
    </a:solidFill>
  </c:spPr>
  <c:externalData r:id="rId2"/>
  <c:userShapes r:id="rId3"/>
</c:chartSpace>
</file>

<file path=ppt/drawings/drawing1.xml><?xml version="1.0" encoding="utf-8"?>
<c:userShapes xmlns:c="http://schemas.openxmlformats.org/drawingml/2006/chart">
  <cdr:relSizeAnchor xmlns:cdr="http://schemas.openxmlformats.org/drawingml/2006/chartDrawing">
    <cdr:from>
      <cdr:x>0.36384</cdr:x>
      <cdr:y>0.047</cdr:y>
    </cdr:from>
    <cdr:to>
      <cdr:x>0.89307</cdr:x>
      <cdr:y>0.12674</cdr:y>
    </cdr:to>
    <cdr:sp macro="" textlink="">
      <cdr:nvSpPr>
        <cdr:cNvPr id="5" name="TextBox 1"/>
        <cdr:cNvSpPr txBox="1"/>
      </cdr:nvSpPr>
      <cdr:spPr>
        <a:xfrm xmlns:a="http://schemas.openxmlformats.org/drawingml/2006/main">
          <a:off x="1663498" y="128938"/>
          <a:ext cx="2419604" cy="218725"/>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ysClr val="windowText" lastClr="000000"/>
              </a:solidFill>
              <a:effectLst/>
              <a:uLnTx/>
              <a:uFillTx/>
              <a:latin typeface="+mn-lt"/>
              <a:ea typeface="+mn-ea"/>
              <a:cs typeface="+mn-cs"/>
            </a:rPr>
            <a:t>DoW Overall Quarter 4</a:t>
          </a:r>
          <a:r>
            <a:rPr kumimoji="0" lang="en-US" sz="1000" b="1" i="0" u="none" strike="noStrike" kern="0" cap="none" spc="0" normalizeH="0" baseline="0" noProof="0" dirty="0" smtClean="0">
              <a:ln>
                <a:noFill/>
              </a:ln>
              <a:solidFill>
                <a:sysClr val="windowText" lastClr="000000"/>
              </a:solidFill>
              <a:effectLst/>
              <a:uLnTx/>
              <a:uFillTx/>
              <a:latin typeface="+mn-lt"/>
              <a:ea typeface="+mn-ea"/>
              <a:cs typeface="+mn-cs"/>
            </a:rPr>
            <a:t> Performance for 2018/19</a:t>
          </a:r>
          <a:endParaRPr kumimoji="0" lang="en-US" sz="1000" b="1" i="0" u="none" strike="noStrike" kern="0" cap="none" spc="0" normalizeH="0" baseline="0" noProof="0" dirty="0">
            <a:ln>
              <a:noFill/>
            </a:ln>
            <a:solidFill>
              <a:sysClr val="windowText" lastClr="000000"/>
            </a:solidFill>
            <a:effectLst/>
            <a:uLnTx/>
            <a:uFillTx/>
            <a:latin typeface="+mn-lt"/>
            <a:ea typeface="+mn-ea"/>
            <a:cs typeface="+mn-cs"/>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0.41736</cdr:x>
      <cdr:y>0.03588</cdr:y>
    </cdr:from>
    <cdr:to>
      <cdr:x>0.98583</cdr:x>
      <cdr:y>0.14699</cdr:y>
    </cdr:to>
    <cdr:sp macro="" textlink="">
      <cdr:nvSpPr>
        <cdr:cNvPr id="2" name="TextBox 1"/>
        <cdr:cNvSpPr txBox="1"/>
      </cdr:nvSpPr>
      <cdr:spPr>
        <a:xfrm xmlns:a="http://schemas.openxmlformats.org/drawingml/2006/main">
          <a:off x="1908175" y="98425"/>
          <a:ext cx="2599060" cy="30479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ZA" sz="1100" b="1"/>
            <a:t>Programme 1</a:t>
          </a:r>
          <a:r>
            <a:rPr lang="en-ZA" sz="1100"/>
            <a:t> </a:t>
          </a:r>
          <a:r>
            <a:rPr lang="en-ZA" sz="1100" b="1"/>
            <a:t>Performance for Q4 2018/19</a:t>
          </a:r>
        </a:p>
      </cdr:txBody>
    </cdr:sp>
  </cdr:relSizeAnchor>
</c:userShapes>
</file>

<file path=ppt/drawings/drawing3.xml><?xml version="1.0" encoding="utf-8"?>
<c:userShapes xmlns:c="http://schemas.openxmlformats.org/drawingml/2006/chart">
  <cdr:relSizeAnchor xmlns:cdr="http://schemas.openxmlformats.org/drawingml/2006/chartDrawing">
    <cdr:from>
      <cdr:x>0.8</cdr:x>
      <cdr:y>0.10069</cdr:y>
    </cdr:from>
    <cdr:to>
      <cdr:x>1</cdr:x>
      <cdr:y>0.43403</cdr:y>
    </cdr:to>
    <cdr:sp macro="" textlink="">
      <cdr:nvSpPr>
        <cdr:cNvPr id="2" name="TextBox 1"/>
        <cdr:cNvSpPr txBox="1"/>
      </cdr:nvSpPr>
      <cdr:spPr>
        <a:xfrm xmlns:a="http://schemas.openxmlformats.org/drawingml/2006/main">
          <a:off x="3790950" y="27622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ZA" sz="1100"/>
        </a:p>
      </cdr:txBody>
    </cdr:sp>
  </cdr:relSizeAnchor>
  <cdr:relSizeAnchor xmlns:cdr="http://schemas.openxmlformats.org/drawingml/2006/chartDrawing">
    <cdr:from>
      <cdr:x>0.4208</cdr:x>
      <cdr:y>0.02199</cdr:y>
    </cdr:from>
    <cdr:to>
      <cdr:x>0.99031</cdr:x>
      <cdr:y>0.1331</cdr:y>
    </cdr:to>
    <cdr:sp macro="" textlink="">
      <cdr:nvSpPr>
        <cdr:cNvPr id="3" name="TextBox 1"/>
        <cdr:cNvSpPr txBox="1"/>
      </cdr:nvSpPr>
      <cdr:spPr>
        <a:xfrm xmlns:a="http://schemas.openxmlformats.org/drawingml/2006/main">
          <a:off x="2068191" y="60323"/>
          <a:ext cx="2799084" cy="30479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ZA" sz="1100" b="1"/>
            <a:t>Programme 2</a:t>
          </a:r>
          <a:r>
            <a:rPr lang="en-ZA" sz="1100"/>
            <a:t> </a:t>
          </a:r>
          <a:r>
            <a:rPr lang="en-ZA" sz="1100" b="1"/>
            <a:t>Performance for Q4 2018/19</a:t>
          </a:r>
        </a:p>
      </cdr:txBody>
    </cdr:sp>
  </cdr:relSizeAnchor>
</c:userShapes>
</file>

<file path=ppt/drawings/drawing4.xml><?xml version="1.0" encoding="utf-8"?>
<c:userShapes xmlns:c="http://schemas.openxmlformats.org/drawingml/2006/chart">
  <cdr:relSizeAnchor xmlns:cdr="http://schemas.openxmlformats.org/drawingml/2006/chartDrawing">
    <cdr:from>
      <cdr:x>0.8</cdr:x>
      <cdr:y>0.10069</cdr:y>
    </cdr:from>
    <cdr:to>
      <cdr:x>1</cdr:x>
      <cdr:y>0.43403</cdr:y>
    </cdr:to>
    <cdr:sp macro="" textlink="">
      <cdr:nvSpPr>
        <cdr:cNvPr id="2" name="TextBox 1"/>
        <cdr:cNvSpPr txBox="1"/>
      </cdr:nvSpPr>
      <cdr:spPr>
        <a:xfrm xmlns:a="http://schemas.openxmlformats.org/drawingml/2006/main">
          <a:off x="3790950" y="27622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ZA" sz="1100"/>
        </a:p>
      </cdr:txBody>
    </cdr:sp>
  </cdr:relSizeAnchor>
  <cdr:relSizeAnchor xmlns:cdr="http://schemas.openxmlformats.org/drawingml/2006/chartDrawing">
    <cdr:from>
      <cdr:x>0.41111</cdr:x>
      <cdr:y>0.02546</cdr:y>
    </cdr:from>
    <cdr:to>
      <cdr:x>0.97778</cdr:x>
      <cdr:y>0.13657</cdr:y>
    </cdr:to>
    <cdr:sp macro="" textlink="">
      <cdr:nvSpPr>
        <cdr:cNvPr id="3" name="TextBox 1"/>
        <cdr:cNvSpPr txBox="1"/>
      </cdr:nvSpPr>
      <cdr:spPr>
        <a:xfrm xmlns:a="http://schemas.openxmlformats.org/drawingml/2006/main">
          <a:off x="1879600" y="69850"/>
          <a:ext cx="2590800" cy="3048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ZA" sz="1100" b="1"/>
            <a:t>Programme 3</a:t>
          </a:r>
          <a:r>
            <a:rPr lang="en-ZA" sz="1100"/>
            <a:t> </a:t>
          </a:r>
          <a:r>
            <a:rPr lang="en-ZA" sz="1100" b="1"/>
            <a:t>Performance for Q4 2018/19</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C87B15-7881-46BE-90FF-160912E4047F}" type="datetimeFigureOut">
              <a:rPr lang="en-ZA" smtClean="0"/>
              <a:pPr/>
              <a:t>2019/09/19</a:t>
            </a:fld>
            <a:endParaRPr lang="en-Z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7403B9-9FCC-40B3-A166-933A8E68B90A}" type="slidenum">
              <a:rPr lang="en-ZA" smtClean="0"/>
              <a:pPr/>
              <a:t>‹#›</a:t>
            </a:fld>
            <a:endParaRPr lang="en-ZA"/>
          </a:p>
        </p:txBody>
      </p:sp>
    </p:spTree>
    <p:extLst>
      <p:ext uri="{BB962C8B-B14F-4D97-AF65-F5344CB8AC3E}">
        <p14:creationId xmlns:p14="http://schemas.microsoft.com/office/powerpoint/2010/main" xmlns="" val="1468345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E7403B9-9FCC-40B3-A166-933A8E68B90A}" type="slidenum">
              <a:rPr lang="en-ZA" smtClean="0"/>
              <a:pPr/>
              <a:t>6</a:t>
            </a:fld>
            <a:endParaRPr lang="en-ZA"/>
          </a:p>
        </p:txBody>
      </p:sp>
    </p:spTree>
    <p:extLst>
      <p:ext uri="{BB962C8B-B14F-4D97-AF65-F5344CB8AC3E}">
        <p14:creationId xmlns:p14="http://schemas.microsoft.com/office/powerpoint/2010/main" xmlns="" val="3288678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72B7BADB-288D-450F-AAD6-1E0881D06FB0}" type="datetimeFigureOut">
              <a:rPr lang="en-ZA" smtClean="0"/>
              <a:pPr/>
              <a:t>2019/09/19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EC14093-6EF6-45A3-9019-800B61B9C884}" type="slidenum">
              <a:rPr lang="en-ZA" smtClean="0"/>
              <a:pPr/>
              <a:t>‹#›</a:t>
            </a:fld>
            <a:endParaRPr lang="en-ZA"/>
          </a:p>
        </p:txBody>
      </p:sp>
    </p:spTree>
    <p:extLst>
      <p:ext uri="{BB962C8B-B14F-4D97-AF65-F5344CB8AC3E}">
        <p14:creationId xmlns:p14="http://schemas.microsoft.com/office/powerpoint/2010/main" xmlns="" val="143895336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72B7BADB-288D-450F-AAD6-1E0881D06FB0}" type="datetimeFigureOut">
              <a:rPr lang="en-ZA" smtClean="0"/>
              <a:pPr/>
              <a:t>2019/09/19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EC14093-6EF6-45A3-9019-800B61B9C884}" type="slidenum">
              <a:rPr lang="en-ZA" smtClean="0"/>
              <a:pPr/>
              <a:t>‹#›</a:t>
            </a:fld>
            <a:endParaRPr lang="en-ZA"/>
          </a:p>
        </p:txBody>
      </p:sp>
    </p:spTree>
    <p:extLst>
      <p:ext uri="{BB962C8B-B14F-4D97-AF65-F5344CB8AC3E}">
        <p14:creationId xmlns:p14="http://schemas.microsoft.com/office/powerpoint/2010/main" xmlns="" val="2694238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72B7BADB-288D-450F-AAD6-1E0881D06FB0}" type="datetimeFigureOut">
              <a:rPr lang="en-ZA" smtClean="0"/>
              <a:pPr/>
              <a:t>2019/09/19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EC14093-6EF6-45A3-9019-800B61B9C884}" type="slidenum">
              <a:rPr lang="en-ZA" smtClean="0"/>
              <a:pPr/>
              <a:t>‹#›</a:t>
            </a:fld>
            <a:endParaRPr lang="en-ZA"/>
          </a:p>
        </p:txBody>
      </p:sp>
    </p:spTree>
    <p:extLst>
      <p:ext uri="{BB962C8B-B14F-4D97-AF65-F5344CB8AC3E}">
        <p14:creationId xmlns:p14="http://schemas.microsoft.com/office/powerpoint/2010/main" xmlns="" val="1855374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72B7BADB-288D-450F-AAD6-1E0881D06FB0}" type="datetimeFigureOut">
              <a:rPr lang="en-ZA" smtClean="0"/>
              <a:pPr/>
              <a:t>2019/09/19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EC14093-6EF6-45A3-9019-800B61B9C884}" type="slidenum">
              <a:rPr lang="en-ZA" smtClean="0"/>
              <a:pPr/>
              <a:t>‹#›</a:t>
            </a:fld>
            <a:endParaRPr lang="en-ZA"/>
          </a:p>
        </p:txBody>
      </p:sp>
    </p:spTree>
    <p:extLst>
      <p:ext uri="{BB962C8B-B14F-4D97-AF65-F5344CB8AC3E}">
        <p14:creationId xmlns:p14="http://schemas.microsoft.com/office/powerpoint/2010/main" xmlns="" val="3797717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B7BADB-288D-450F-AAD6-1E0881D06FB0}" type="datetimeFigureOut">
              <a:rPr lang="en-ZA" smtClean="0"/>
              <a:pPr/>
              <a:t>2019/09/19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EC14093-6EF6-45A3-9019-800B61B9C884}" type="slidenum">
              <a:rPr lang="en-ZA" smtClean="0"/>
              <a:pPr/>
              <a:t>‹#›</a:t>
            </a:fld>
            <a:endParaRPr lang="en-ZA"/>
          </a:p>
        </p:txBody>
      </p:sp>
    </p:spTree>
    <p:extLst>
      <p:ext uri="{BB962C8B-B14F-4D97-AF65-F5344CB8AC3E}">
        <p14:creationId xmlns:p14="http://schemas.microsoft.com/office/powerpoint/2010/main" xmlns="" val="3673759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72B7BADB-288D-450F-AAD6-1E0881D06FB0}" type="datetimeFigureOut">
              <a:rPr lang="en-ZA" smtClean="0"/>
              <a:pPr/>
              <a:t>2019/09/19</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BEC14093-6EF6-45A3-9019-800B61B9C884}" type="slidenum">
              <a:rPr lang="en-ZA" smtClean="0"/>
              <a:pPr/>
              <a:t>‹#›</a:t>
            </a:fld>
            <a:endParaRPr lang="en-ZA"/>
          </a:p>
        </p:txBody>
      </p:sp>
    </p:spTree>
    <p:extLst>
      <p:ext uri="{BB962C8B-B14F-4D97-AF65-F5344CB8AC3E}">
        <p14:creationId xmlns:p14="http://schemas.microsoft.com/office/powerpoint/2010/main" xmlns="" val="2847342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72B7BADB-288D-450F-AAD6-1E0881D06FB0}" type="datetimeFigureOut">
              <a:rPr lang="en-ZA" smtClean="0"/>
              <a:pPr/>
              <a:t>2019/09/19</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BEC14093-6EF6-45A3-9019-800B61B9C884}" type="slidenum">
              <a:rPr lang="en-ZA" smtClean="0"/>
              <a:pPr/>
              <a:t>‹#›</a:t>
            </a:fld>
            <a:endParaRPr lang="en-ZA"/>
          </a:p>
        </p:txBody>
      </p:sp>
    </p:spTree>
    <p:extLst>
      <p:ext uri="{BB962C8B-B14F-4D97-AF65-F5344CB8AC3E}">
        <p14:creationId xmlns:p14="http://schemas.microsoft.com/office/powerpoint/2010/main" xmlns="" val="3210308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72B7BADB-288D-450F-AAD6-1E0881D06FB0}" type="datetimeFigureOut">
              <a:rPr lang="en-ZA" smtClean="0"/>
              <a:pPr/>
              <a:t>2019/09/19</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BEC14093-6EF6-45A3-9019-800B61B9C884}" type="slidenum">
              <a:rPr lang="en-ZA" smtClean="0"/>
              <a:pPr/>
              <a:t>‹#›</a:t>
            </a:fld>
            <a:endParaRPr lang="en-ZA"/>
          </a:p>
        </p:txBody>
      </p:sp>
    </p:spTree>
    <p:extLst>
      <p:ext uri="{BB962C8B-B14F-4D97-AF65-F5344CB8AC3E}">
        <p14:creationId xmlns:p14="http://schemas.microsoft.com/office/powerpoint/2010/main" xmlns="" val="1974666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B7BADB-288D-450F-AAD6-1E0881D06FB0}" type="datetimeFigureOut">
              <a:rPr lang="en-ZA" smtClean="0"/>
              <a:pPr/>
              <a:t>2019/09/19</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BEC14093-6EF6-45A3-9019-800B61B9C884}" type="slidenum">
              <a:rPr lang="en-ZA" smtClean="0"/>
              <a:pPr/>
              <a:t>‹#›</a:t>
            </a:fld>
            <a:endParaRPr lang="en-ZA"/>
          </a:p>
        </p:txBody>
      </p:sp>
    </p:spTree>
    <p:extLst>
      <p:ext uri="{BB962C8B-B14F-4D97-AF65-F5344CB8AC3E}">
        <p14:creationId xmlns:p14="http://schemas.microsoft.com/office/powerpoint/2010/main" xmlns="" val="193381019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B7BADB-288D-450F-AAD6-1E0881D06FB0}" type="datetimeFigureOut">
              <a:rPr lang="en-ZA" smtClean="0"/>
              <a:pPr/>
              <a:t>2019/09/19</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BEC14093-6EF6-45A3-9019-800B61B9C884}" type="slidenum">
              <a:rPr lang="en-ZA" smtClean="0"/>
              <a:pPr/>
              <a:t>‹#›</a:t>
            </a:fld>
            <a:endParaRPr lang="en-ZA"/>
          </a:p>
        </p:txBody>
      </p:sp>
    </p:spTree>
    <p:extLst>
      <p:ext uri="{BB962C8B-B14F-4D97-AF65-F5344CB8AC3E}">
        <p14:creationId xmlns:p14="http://schemas.microsoft.com/office/powerpoint/2010/main" xmlns="" val="860496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B7BADB-288D-450F-AAD6-1E0881D06FB0}" type="datetimeFigureOut">
              <a:rPr lang="en-ZA" smtClean="0"/>
              <a:pPr/>
              <a:t>2019/09/19</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BEC14093-6EF6-45A3-9019-800B61B9C884}" type="slidenum">
              <a:rPr lang="en-ZA" smtClean="0"/>
              <a:pPr/>
              <a:t>‹#›</a:t>
            </a:fld>
            <a:endParaRPr lang="en-ZA"/>
          </a:p>
        </p:txBody>
      </p:sp>
    </p:spTree>
    <p:extLst>
      <p:ext uri="{BB962C8B-B14F-4D97-AF65-F5344CB8AC3E}">
        <p14:creationId xmlns:p14="http://schemas.microsoft.com/office/powerpoint/2010/main" xmlns="" val="1929705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B7BADB-288D-450F-AAD6-1E0881D06FB0}" type="datetimeFigureOut">
              <a:rPr lang="en-ZA" smtClean="0"/>
              <a:pPr/>
              <a:t>2019/09/19</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C14093-6EF6-45A3-9019-800B61B9C884}" type="slidenum">
              <a:rPr lang="en-ZA" smtClean="0"/>
              <a:pPr/>
              <a:t>‹#›</a:t>
            </a:fld>
            <a:endParaRPr lang="en-ZA"/>
          </a:p>
        </p:txBody>
      </p:sp>
    </p:spTree>
    <p:extLst>
      <p:ext uri="{BB962C8B-B14F-4D97-AF65-F5344CB8AC3E}">
        <p14:creationId xmlns:p14="http://schemas.microsoft.com/office/powerpoint/2010/main" xmlns="" val="5756744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chart" Target="../charts/chart4.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chart" Target="../charts/chart1.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1520" y="116633"/>
            <a:ext cx="2376264" cy="864096"/>
          </a:xfrm>
          <a:prstGeom prst="rect">
            <a:avLst/>
          </a:prstGeom>
        </p:spPr>
      </p:pic>
      <p:sp>
        <p:nvSpPr>
          <p:cNvPr id="5" name="Rectangle 4"/>
          <p:cNvSpPr/>
          <p:nvPr/>
        </p:nvSpPr>
        <p:spPr>
          <a:xfrm>
            <a:off x="0" y="980729"/>
            <a:ext cx="9144000" cy="72007"/>
          </a:xfrm>
          <a:prstGeom prst="rect">
            <a:avLst/>
          </a:prstGeom>
          <a:solidFill>
            <a:srgbClr val="0D7127"/>
          </a:solidFill>
          <a:ln>
            <a:solidFill>
              <a:srgbClr val="0D71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7" name="Straight Connector 6"/>
          <p:cNvCxnSpPr/>
          <p:nvPr/>
        </p:nvCxnSpPr>
        <p:spPr>
          <a:xfrm>
            <a:off x="0" y="1124744"/>
            <a:ext cx="9144000" cy="0"/>
          </a:xfrm>
          <a:prstGeom prst="line">
            <a:avLst/>
          </a:prstGeom>
          <a:ln>
            <a:solidFill>
              <a:srgbClr val="0D7127"/>
            </a:solidFill>
          </a:ln>
        </p:spPr>
        <p:style>
          <a:lnRef idx="1">
            <a:schemeClr val="dk1"/>
          </a:lnRef>
          <a:fillRef idx="0">
            <a:schemeClr val="dk1"/>
          </a:fillRef>
          <a:effectRef idx="0">
            <a:schemeClr val="dk1"/>
          </a:effectRef>
          <a:fontRef idx="minor">
            <a:schemeClr val="tx1"/>
          </a:fontRef>
        </p:style>
      </p:cxnSp>
      <p:sp>
        <p:nvSpPr>
          <p:cNvPr id="16" name="TextBox 15"/>
          <p:cNvSpPr txBox="1"/>
          <p:nvPr/>
        </p:nvSpPr>
        <p:spPr>
          <a:xfrm>
            <a:off x="953598" y="1772816"/>
            <a:ext cx="4122458" cy="584775"/>
          </a:xfrm>
          <a:prstGeom prst="rect">
            <a:avLst/>
          </a:prstGeom>
          <a:noFill/>
          <a:ln>
            <a:solidFill>
              <a:schemeClr val="bg1"/>
            </a:solidFill>
          </a:ln>
        </p:spPr>
        <p:txBody>
          <a:bodyPr wrap="square" rtlCol="0">
            <a:spAutoFit/>
          </a:bodyPr>
          <a:lstStyle/>
          <a:p>
            <a:endParaRPr lang="en-ZA" sz="3200" b="1" dirty="0">
              <a:ln w="12700">
                <a:solidFill>
                  <a:srgbClr val="0D7127"/>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Rounded MT Bold" pitchFamily="34" charset="0"/>
            </a:endParaRPr>
          </a:p>
        </p:txBody>
      </p:sp>
      <p:sp>
        <p:nvSpPr>
          <p:cNvPr id="19" name="Title 18"/>
          <p:cNvSpPr>
            <a:spLocks noGrp="1"/>
          </p:cNvSpPr>
          <p:nvPr>
            <p:ph type="ctrTitle"/>
          </p:nvPr>
        </p:nvSpPr>
        <p:spPr>
          <a:xfrm>
            <a:off x="323528" y="1196752"/>
            <a:ext cx="8028892" cy="4032448"/>
          </a:xfrm>
        </p:spPr>
        <p:txBody>
          <a:bodyPr>
            <a:normAutofit/>
          </a:bodyPr>
          <a:lstStyle/>
          <a:p>
            <a:pPr lvl="0" algn="l">
              <a:spcBef>
                <a:spcPct val="20000"/>
              </a:spcBef>
              <a:defRPr/>
            </a:pPr>
            <a:r>
              <a:rPr lang="en-US" sz="3200" b="1" dirty="0" smtClean="0">
                <a:solidFill>
                  <a:prstClr val="black"/>
                </a:solidFill>
                <a:latin typeface="Arial" pitchFamily="34" charset="0"/>
                <a:ea typeface="+mn-ea"/>
                <a:cs typeface="Arial" pitchFamily="34" charset="0"/>
              </a:rPr>
              <a:t>DEPARTMENT </a:t>
            </a:r>
            <a:r>
              <a:rPr lang="en-US" sz="3200" b="1" dirty="0">
                <a:solidFill>
                  <a:prstClr val="black"/>
                </a:solidFill>
                <a:latin typeface="Arial" pitchFamily="34" charset="0"/>
                <a:ea typeface="+mn-ea"/>
                <a:cs typeface="Arial" pitchFamily="34" charset="0"/>
              </a:rPr>
              <a:t>OF WOMEN (DOW)</a:t>
            </a:r>
            <a:br>
              <a:rPr lang="en-US" sz="3200" b="1" dirty="0">
                <a:solidFill>
                  <a:prstClr val="black"/>
                </a:solidFill>
                <a:latin typeface="Arial" pitchFamily="34" charset="0"/>
                <a:ea typeface="+mn-ea"/>
                <a:cs typeface="Arial" pitchFamily="34" charset="0"/>
              </a:rPr>
            </a:br>
            <a:r>
              <a:rPr lang="en-US" sz="3200" b="1" dirty="0" smtClean="0">
                <a:solidFill>
                  <a:prstClr val="black"/>
                </a:solidFill>
                <a:latin typeface="Arial" pitchFamily="34" charset="0"/>
                <a:ea typeface="+mn-ea"/>
                <a:cs typeface="Arial" pitchFamily="34" charset="0"/>
              </a:rPr>
              <a:t>4</a:t>
            </a:r>
            <a:r>
              <a:rPr lang="en-US" sz="3200" b="1" baseline="30000" dirty="0" smtClean="0">
                <a:solidFill>
                  <a:prstClr val="black"/>
                </a:solidFill>
                <a:latin typeface="Arial" pitchFamily="34" charset="0"/>
                <a:ea typeface="+mn-ea"/>
                <a:cs typeface="Arial" pitchFamily="34" charset="0"/>
              </a:rPr>
              <a:t>th</a:t>
            </a:r>
            <a:r>
              <a:rPr lang="en-US" sz="3200" b="1" dirty="0" smtClean="0">
                <a:solidFill>
                  <a:prstClr val="black"/>
                </a:solidFill>
                <a:latin typeface="Arial" pitchFamily="34" charset="0"/>
                <a:ea typeface="+mn-ea"/>
                <a:cs typeface="Arial" pitchFamily="34" charset="0"/>
              </a:rPr>
              <a:t> QUARTER </a:t>
            </a:r>
            <a:r>
              <a:rPr lang="en-US" sz="3200" b="1" dirty="0">
                <a:solidFill>
                  <a:prstClr val="black"/>
                </a:solidFill>
                <a:latin typeface="Arial" pitchFamily="34" charset="0"/>
                <a:ea typeface="+mn-ea"/>
                <a:cs typeface="Arial" pitchFamily="34" charset="0"/>
              </a:rPr>
              <a:t>PERFORMANCE INFORMATION 2018/19</a:t>
            </a:r>
            <a:r>
              <a:rPr lang="en-US" sz="1800" b="1" dirty="0">
                <a:solidFill>
                  <a:prstClr val="black"/>
                </a:solidFill>
                <a:latin typeface="Arial" pitchFamily="34" charset="0"/>
                <a:ea typeface="+mn-ea"/>
                <a:cs typeface="Arial" pitchFamily="34" charset="0"/>
              </a:rPr>
              <a:t/>
            </a:r>
            <a:br>
              <a:rPr lang="en-US" sz="1800" b="1" dirty="0">
                <a:solidFill>
                  <a:prstClr val="black"/>
                </a:solidFill>
                <a:latin typeface="Arial" pitchFamily="34" charset="0"/>
                <a:ea typeface="+mn-ea"/>
                <a:cs typeface="Arial" pitchFamily="34" charset="0"/>
              </a:rPr>
            </a:br>
            <a:r>
              <a:rPr lang="en-US" sz="1800" b="1" dirty="0" smtClean="0">
                <a:solidFill>
                  <a:prstClr val="black"/>
                </a:solidFill>
                <a:latin typeface="Arial" pitchFamily="34" charset="0"/>
                <a:ea typeface="+mn-ea"/>
                <a:cs typeface="Arial" pitchFamily="34" charset="0"/>
              </a:rPr>
              <a:t/>
            </a:r>
            <a:br>
              <a:rPr lang="en-US" sz="1800" b="1" dirty="0" smtClean="0">
                <a:solidFill>
                  <a:prstClr val="black"/>
                </a:solidFill>
                <a:latin typeface="Arial" pitchFamily="34" charset="0"/>
                <a:ea typeface="+mn-ea"/>
                <a:cs typeface="Arial" pitchFamily="34" charset="0"/>
              </a:rPr>
            </a:br>
            <a:r>
              <a:rPr lang="en-US" sz="1800" b="1" dirty="0">
                <a:solidFill>
                  <a:prstClr val="black"/>
                </a:solidFill>
                <a:latin typeface="Arial" pitchFamily="34" charset="0"/>
                <a:ea typeface="+mn-ea"/>
                <a:cs typeface="Arial" pitchFamily="34" charset="0"/>
              </a:rPr>
              <a:t/>
            </a:r>
            <a:br>
              <a:rPr lang="en-US" sz="1800" b="1" dirty="0">
                <a:solidFill>
                  <a:prstClr val="black"/>
                </a:solidFill>
                <a:latin typeface="Arial" pitchFamily="34" charset="0"/>
                <a:ea typeface="+mn-ea"/>
                <a:cs typeface="Arial" pitchFamily="34" charset="0"/>
              </a:rPr>
            </a:br>
            <a:r>
              <a:rPr lang="en-US" sz="1800" b="1" dirty="0" smtClean="0">
                <a:solidFill>
                  <a:prstClr val="black"/>
                </a:solidFill>
                <a:latin typeface="Arial" pitchFamily="34" charset="0"/>
                <a:ea typeface="+mn-ea"/>
                <a:cs typeface="Arial" pitchFamily="34" charset="0"/>
              </a:rPr>
              <a:t/>
            </a:r>
            <a:br>
              <a:rPr lang="en-US" sz="1800" b="1" dirty="0" smtClean="0">
                <a:solidFill>
                  <a:prstClr val="black"/>
                </a:solidFill>
                <a:latin typeface="Arial" pitchFamily="34" charset="0"/>
                <a:ea typeface="+mn-ea"/>
                <a:cs typeface="Arial" pitchFamily="34" charset="0"/>
              </a:rPr>
            </a:br>
            <a:r>
              <a:rPr lang="en-US" sz="1800" b="1" dirty="0">
                <a:solidFill>
                  <a:prstClr val="black"/>
                </a:solidFill>
                <a:latin typeface="Arial" pitchFamily="34" charset="0"/>
                <a:ea typeface="+mn-ea"/>
                <a:cs typeface="Arial" pitchFamily="34" charset="0"/>
              </a:rPr>
              <a:t/>
            </a:r>
            <a:br>
              <a:rPr lang="en-US" sz="1800" b="1" dirty="0">
                <a:solidFill>
                  <a:prstClr val="black"/>
                </a:solidFill>
                <a:latin typeface="Arial" pitchFamily="34" charset="0"/>
                <a:ea typeface="+mn-ea"/>
                <a:cs typeface="Arial" pitchFamily="34" charset="0"/>
              </a:rPr>
            </a:br>
            <a:r>
              <a:rPr lang="en-US" sz="1800" b="1" dirty="0">
                <a:solidFill>
                  <a:prstClr val="black"/>
                </a:solidFill>
                <a:latin typeface="Arial" pitchFamily="34" charset="0"/>
                <a:ea typeface="+mn-ea"/>
                <a:cs typeface="Arial" pitchFamily="34" charset="0"/>
              </a:rPr>
              <a:t/>
            </a:r>
            <a:br>
              <a:rPr lang="en-US" sz="1800" b="1" dirty="0">
                <a:solidFill>
                  <a:prstClr val="black"/>
                </a:solidFill>
                <a:latin typeface="Arial" pitchFamily="34" charset="0"/>
                <a:ea typeface="+mn-ea"/>
                <a:cs typeface="Arial" pitchFamily="34" charset="0"/>
              </a:rPr>
            </a:br>
            <a:r>
              <a:rPr lang="en-US" sz="2200" b="1" dirty="0">
                <a:solidFill>
                  <a:prstClr val="black"/>
                </a:solidFill>
                <a:latin typeface="Arial" pitchFamily="34" charset="0"/>
                <a:ea typeface="+mn-ea"/>
                <a:cs typeface="Arial" pitchFamily="34" charset="0"/>
              </a:rPr>
              <a:t>Presentation </a:t>
            </a:r>
            <a:r>
              <a:rPr lang="en-US" sz="2200" b="1" dirty="0" smtClean="0">
                <a:solidFill>
                  <a:prstClr val="black"/>
                </a:solidFill>
                <a:latin typeface="Arial" pitchFamily="34" charset="0"/>
                <a:ea typeface="+mn-ea"/>
                <a:cs typeface="Arial" pitchFamily="34" charset="0"/>
              </a:rPr>
              <a:t>to Portfolio Committee</a:t>
            </a:r>
            <a:br>
              <a:rPr lang="en-US" sz="2200" b="1" dirty="0" smtClean="0">
                <a:solidFill>
                  <a:prstClr val="black"/>
                </a:solidFill>
                <a:latin typeface="Arial" pitchFamily="34" charset="0"/>
                <a:ea typeface="+mn-ea"/>
                <a:cs typeface="Arial" pitchFamily="34" charset="0"/>
              </a:rPr>
            </a:br>
            <a:r>
              <a:rPr lang="en-US" sz="2200" b="1" smtClean="0">
                <a:solidFill>
                  <a:prstClr val="black"/>
                </a:solidFill>
                <a:latin typeface="Arial" pitchFamily="34" charset="0"/>
                <a:ea typeface="+mn-ea"/>
                <a:cs typeface="Arial" pitchFamily="34" charset="0"/>
              </a:rPr>
              <a:t>17 September 2019</a:t>
            </a:r>
            <a:r>
              <a:rPr lang="en-US" sz="2200" b="1" dirty="0">
                <a:solidFill>
                  <a:prstClr val="black"/>
                </a:solidFill>
                <a:latin typeface="Arial" pitchFamily="34" charset="0"/>
                <a:ea typeface="+mn-ea"/>
                <a:cs typeface="Arial" pitchFamily="34" charset="0"/>
              </a:rPr>
              <a:t/>
            </a:r>
            <a:br>
              <a:rPr lang="en-US" sz="2200" b="1" dirty="0">
                <a:solidFill>
                  <a:prstClr val="black"/>
                </a:solidFill>
                <a:latin typeface="Arial" pitchFamily="34" charset="0"/>
                <a:ea typeface="+mn-ea"/>
                <a:cs typeface="Arial" pitchFamily="34" charset="0"/>
              </a:rPr>
            </a:br>
            <a:endParaRPr lang="en-ZA" sz="1800" dirty="0">
              <a:solidFill>
                <a:srgbClr val="0D7127"/>
              </a:solidFill>
              <a:latin typeface="Arial Rounded MT Bold"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84368" y="155807"/>
            <a:ext cx="936104" cy="7857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 name="Picture 16"/>
          <p:cNvPicPr/>
          <p:nvPr/>
        </p:nvPicPr>
        <p:blipFill>
          <a:blip r:embed="rId4" cstate="print"/>
          <a:stretch>
            <a:fillRect/>
          </a:stretch>
        </p:blipFill>
        <p:spPr>
          <a:xfrm>
            <a:off x="3673901" y="6093296"/>
            <a:ext cx="1371600" cy="670689"/>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228184" y="1767579"/>
            <a:ext cx="1905000" cy="2758440"/>
          </a:xfrm>
          <a:prstGeom prst="rect">
            <a:avLst/>
          </a:prstGeom>
        </p:spPr>
      </p:pic>
    </p:spTree>
    <p:extLst>
      <p:ext uri="{BB962C8B-B14F-4D97-AF65-F5344CB8AC3E}">
        <p14:creationId xmlns:p14="http://schemas.microsoft.com/office/powerpoint/2010/main" xmlns="" val="24105858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1520" y="116633"/>
            <a:ext cx="2376264" cy="864096"/>
          </a:xfrm>
          <a:prstGeom prst="rect">
            <a:avLst/>
          </a:prstGeom>
        </p:spPr>
      </p:pic>
      <p:sp>
        <p:nvSpPr>
          <p:cNvPr id="5" name="Rectangle 4"/>
          <p:cNvSpPr/>
          <p:nvPr/>
        </p:nvSpPr>
        <p:spPr>
          <a:xfrm>
            <a:off x="0" y="980729"/>
            <a:ext cx="9144000" cy="72007"/>
          </a:xfrm>
          <a:prstGeom prst="rect">
            <a:avLst/>
          </a:prstGeom>
          <a:solidFill>
            <a:srgbClr val="0D7127"/>
          </a:solidFill>
          <a:ln>
            <a:solidFill>
              <a:srgbClr val="0D71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7" name="Straight Connector 6"/>
          <p:cNvCxnSpPr/>
          <p:nvPr/>
        </p:nvCxnSpPr>
        <p:spPr>
          <a:xfrm>
            <a:off x="0" y="1124744"/>
            <a:ext cx="9144000" cy="0"/>
          </a:xfrm>
          <a:prstGeom prst="line">
            <a:avLst/>
          </a:prstGeom>
          <a:ln>
            <a:solidFill>
              <a:srgbClr val="0D7127"/>
            </a:solidFill>
          </a:ln>
        </p:spPr>
        <p:style>
          <a:lnRef idx="1">
            <a:schemeClr val="dk1"/>
          </a:lnRef>
          <a:fillRef idx="0">
            <a:schemeClr val="dk1"/>
          </a:fillRef>
          <a:effectRef idx="0">
            <a:schemeClr val="dk1"/>
          </a:effectRef>
          <a:fontRef idx="minor">
            <a:schemeClr val="tx1"/>
          </a:fontRef>
        </p:style>
      </p:cxnSp>
      <p:sp>
        <p:nvSpPr>
          <p:cNvPr id="19" name="Title 18"/>
          <p:cNvSpPr>
            <a:spLocks noGrp="1"/>
          </p:cNvSpPr>
          <p:nvPr>
            <p:ph type="ctrTitle"/>
          </p:nvPr>
        </p:nvSpPr>
        <p:spPr>
          <a:xfrm>
            <a:off x="2411760" y="548681"/>
            <a:ext cx="5616624" cy="434479"/>
          </a:xfrm>
        </p:spPr>
        <p:txBody>
          <a:bodyPr>
            <a:normAutofit/>
          </a:bodyPr>
          <a:lstStyle/>
          <a:p>
            <a:r>
              <a:rPr lang="en-ZA" sz="1800" b="1" dirty="0">
                <a:solidFill>
                  <a:prstClr val="black"/>
                </a:solidFill>
                <a:latin typeface="FunctionPro-BookOblique"/>
              </a:rPr>
              <a:t>Programme 1</a:t>
            </a:r>
            <a:r>
              <a:rPr lang="en-ZA" sz="1800" b="1" dirty="0" smtClean="0">
                <a:solidFill>
                  <a:prstClr val="black"/>
                </a:solidFill>
                <a:latin typeface="FunctionPro-BookOblique"/>
              </a:rPr>
              <a:t>:  </a:t>
            </a:r>
            <a:r>
              <a:rPr lang="en-ZA" sz="1800" b="1" dirty="0">
                <a:solidFill>
                  <a:prstClr val="black"/>
                </a:solidFill>
                <a:latin typeface="FunctionPro-BookOblique"/>
              </a:rPr>
              <a:t>Quarter </a:t>
            </a:r>
            <a:r>
              <a:rPr lang="en-ZA" sz="1800" b="1" dirty="0" smtClean="0">
                <a:solidFill>
                  <a:prstClr val="black"/>
                </a:solidFill>
                <a:latin typeface="FunctionPro-BookOblique"/>
              </a:rPr>
              <a:t>4 </a:t>
            </a:r>
            <a:r>
              <a:rPr lang="en-ZA" sz="1800" b="1" dirty="0">
                <a:solidFill>
                  <a:prstClr val="black"/>
                </a:solidFill>
                <a:latin typeface="FunctionPro-BookOblique"/>
              </a:rPr>
              <a:t>Performance 2018/19</a:t>
            </a:r>
            <a:endParaRPr lang="en-ZA" sz="1800" dirty="0"/>
          </a:p>
        </p:txBody>
      </p:sp>
      <p:sp>
        <p:nvSpPr>
          <p:cNvPr id="20" name="Subtitle 19"/>
          <p:cNvSpPr>
            <a:spLocks noGrp="1"/>
          </p:cNvSpPr>
          <p:nvPr>
            <p:ph type="subTitle" idx="1"/>
          </p:nvPr>
        </p:nvSpPr>
        <p:spPr/>
        <p:txBody>
          <a:bodyPr/>
          <a:lstStyle/>
          <a:p>
            <a:r>
              <a:rPr lang="en-US" dirty="0" smtClean="0"/>
              <a:t>Click to add subtitle</a:t>
            </a:r>
            <a:endParaRPr lang="en-ZA"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84368" y="155807"/>
            <a:ext cx="936104" cy="7857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 name="Picture 16"/>
          <p:cNvPicPr/>
          <p:nvPr/>
        </p:nvPicPr>
        <p:blipFill>
          <a:blip r:embed="rId4" cstate="print"/>
          <a:stretch>
            <a:fillRect/>
          </a:stretch>
        </p:blipFill>
        <p:spPr>
          <a:xfrm>
            <a:off x="3673901" y="6093296"/>
            <a:ext cx="1371600" cy="670689"/>
          </a:xfrm>
          <a:prstGeom prst="rect">
            <a:avLst/>
          </a:prstGeom>
        </p:spPr>
      </p:pic>
      <p:graphicFrame>
        <p:nvGraphicFramePr>
          <p:cNvPr id="11" name="Content Placeholder 2"/>
          <p:cNvGraphicFramePr>
            <a:graphicFrameLocks/>
          </p:cNvGraphicFramePr>
          <p:nvPr>
            <p:extLst>
              <p:ext uri="{D42A27DB-BD31-4B8C-83A1-F6EECF244321}">
                <p14:modId xmlns:p14="http://schemas.microsoft.com/office/powerpoint/2010/main" xmlns="" val="185791630"/>
              </p:ext>
            </p:extLst>
          </p:nvPr>
        </p:nvGraphicFramePr>
        <p:xfrm>
          <a:off x="251521" y="1101725"/>
          <a:ext cx="8653434" cy="5584647"/>
        </p:xfrm>
        <a:graphic>
          <a:graphicData uri="http://schemas.openxmlformats.org/drawingml/2006/table">
            <a:tbl>
              <a:tblPr firstRow="1" firstCol="1" bandRow="1"/>
              <a:tblGrid>
                <a:gridCol w="1179440"/>
                <a:gridCol w="1065283"/>
                <a:gridCol w="1008112"/>
                <a:gridCol w="1152128"/>
                <a:gridCol w="533409"/>
                <a:gridCol w="416273"/>
                <a:gridCol w="971570"/>
                <a:gridCol w="1040417"/>
                <a:gridCol w="1286802"/>
              </a:tblGrid>
              <a:tr h="394871">
                <a:tc rowSpan="2">
                  <a:txBody>
                    <a:bodyPr/>
                    <a:lstStyle/>
                    <a:p>
                      <a:pPr>
                        <a:lnSpc>
                          <a:spcPct val="115000"/>
                        </a:lnSpc>
                        <a:spcAft>
                          <a:spcPts val="0"/>
                        </a:spcAft>
                      </a:pPr>
                      <a:r>
                        <a:rPr lang="en-ZA" sz="1200" b="1" dirty="0" smtClean="0">
                          <a:solidFill>
                            <a:schemeClr val="bg1"/>
                          </a:solidFill>
                          <a:effectLst/>
                          <a:latin typeface="+mn-lt"/>
                          <a:ea typeface="Times New Roman"/>
                          <a:cs typeface="Times New Roman"/>
                        </a:rPr>
                        <a:t>Performance Indicator</a:t>
                      </a:r>
                      <a:endParaRPr lang="en-ZA" sz="1200" b="1" dirty="0">
                        <a:solidFill>
                          <a:schemeClr val="bg1"/>
                        </a:solidFill>
                        <a:effectLst/>
                        <a:latin typeface="+mn-lt"/>
                        <a:ea typeface="Times New Roman"/>
                        <a:cs typeface="Times New Roman"/>
                      </a:endParaRPr>
                    </a:p>
                  </a:txBody>
                  <a:tcPr marL="61649" marR="61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50000"/>
                      </a:schemeClr>
                    </a:solidFill>
                  </a:tcPr>
                </a:tc>
                <a:tc rowSpan="2">
                  <a:txBody>
                    <a:bodyPr/>
                    <a:lstStyle/>
                    <a:p>
                      <a:pPr>
                        <a:lnSpc>
                          <a:spcPct val="115000"/>
                        </a:lnSpc>
                        <a:spcAft>
                          <a:spcPts val="0"/>
                        </a:spcAft>
                      </a:pPr>
                      <a:r>
                        <a:rPr lang="en-US" sz="1200" b="1" dirty="0">
                          <a:solidFill>
                            <a:schemeClr val="bg1"/>
                          </a:solidFill>
                          <a:effectLst/>
                          <a:latin typeface="+mn-lt"/>
                          <a:ea typeface="Times New Roman"/>
                          <a:cs typeface="Arial"/>
                        </a:rPr>
                        <a:t>Annual Target </a:t>
                      </a:r>
                      <a:r>
                        <a:rPr lang="en-US" sz="1200" b="1" dirty="0" smtClean="0">
                          <a:solidFill>
                            <a:schemeClr val="bg1"/>
                          </a:solidFill>
                          <a:effectLst/>
                          <a:latin typeface="+mn-lt"/>
                          <a:ea typeface="Times New Roman"/>
                          <a:cs typeface="Arial"/>
                        </a:rPr>
                        <a:t>2018/19</a:t>
                      </a:r>
                      <a:endParaRPr lang="en-ZA" sz="1200" b="1" dirty="0">
                        <a:solidFill>
                          <a:schemeClr val="bg1"/>
                        </a:solidFill>
                        <a:effectLst/>
                        <a:latin typeface="+mn-lt"/>
                        <a:ea typeface="Times New Roman"/>
                        <a:cs typeface="Times New Roman"/>
                      </a:endParaRPr>
                    </a:p>
                  </a:txBody>
                  <a:tcPr marL="61649" marR="61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schemeClr val="bg1"/>
                        </a:solidFill>
                        <a:effectLst/>
                        <a:uLnTx/>
                        <a:uFillTx/>
                        <a:latin typeface="+mn-lt"/>
                        <a:ea typeface="Calibri"/>
                        <a:cs typeface="Arial"/>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bg1"/>
                          </a:solidFill>
                          <a:effectLst/>
                          <a:uLnTx/>
                          <a:uFillTx/>
                          <a:latin typeface="+mn-lt"/>
                          <a:ea typeface="Calibri"/>
                          <a:cs typeface="Arial"/>
                        </a:rPr>
                        <a:t>Q4 Target as per APP</a:t>
                      </a:r>
                      <a:endParaRPr lang="en-ZA" sz="1200" b="1" dirty="0">
                        <a:solidFill>
                          <a:schemeClr val="bg1"/>
                        </a:solidFill>
                        <a:effectLst/>
                        <a:latin typeface="+mn-lt"/>
                        <a:ea typeface="Times New Roman"/>
                        <a:cs typeface="Times New Roman"/>
                      </a:endParaRPr>
                    </a:p>
                  </a:txBody>
                  <a:tcPr marL="61649" marR="61649"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rPr>
                        <a:t>Description of progress made   for Q4</a:t>
                      </a:r>
                      <a:endParaRPr kumimoji="0" lang="en-ZA" sz="1200" b="1" i="0" u="none" strike="noStrike" kern="1200" cap="none" spc="0" normalizeH="0" baseline="0" noProof="0" dirty="0">
                        <a:ln>
                          <a:noFill/>
                        </a:ln>
                        <a:solidFill>
                          <a:schemeClr val="bg1"/>
                        </a:solidFill>
                        <a:effectLst/>
                        <a:uLnTx/>
                        <a:uFillTx/>
                        <a:latin typeface="+mn-lt"/>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50000"/>
                      </a:schemeClr>
                    </a:solidFill>
                  </a:tcPr>
                </a:tc>
                <a:tc gridSpan="2">
                  <a:txBody>
                    <a:bodyPr/>
                    <a:lstStyle/>
                    <a:p>
                      <a:pPr>
                        <a:lnSpc>
                          <a:spcPct val="115000"/>
                        </a:lnSpc>
                        <a:spcAft>
                          <a:spcPts val="0"/>
                        </a:spcAft>
                      </a:pPr>
                      <a:r>
                        <a:rPr lang="en-ZA" sz="1200" b="1" dirty="0" smtClean="0">
                          <a:solidFill>
                            <a:schemeClr val="bg1"/>
                          </a:solidFill>
                          <a:effectLst/>
                          <a:latin typeface="+mn-lt"/>
                          <a:ea typeface="Times New Roman"/>
                          <a:cs typeface="Times New Roman"/>
                        </a:rPr>
                        <a:t>Performance  Status</a:t>
                      </a:r>
                      <a:endParaRPr lang="en-ZA" sz="1200" b="1" dirty="0">
                        <a:solidFill>
                          <a:schemeClr val="bg1"/>
                        </a:solidFill>
                        <a:effectLst/>
                        <a:latin typeface="+mn-lt"/>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50000"/>
                      </a:schemeClr>
                    </a:solidFill>
                  </a:tcPr>
                </a:tc>
                <a:tc hMerge="1">
                  <a:txBody>
                    <a:bodyPr/>
                    <a:lstStyle/>
                    <a:p>
                      <a:endParaRPr lang="en-ZA"/>
                    </a:p>
                  </a:txBody>
                  <a:tcPr/>
                </a:tc>
                <a:tc rowSpan="2">
                  <a:txBody>
                    <a:bodyPr/>
                    <a:lstStyle/>
                    <a:p>
                      <a:pPr>
                        <a:lnSpc>
                          <a:spcPct val="115000"/>
                        </a:lnSpc>
                        <a:spcAft>
                          <a:spcPts val="0"/>
                        </a:spcAft>
                      </a:pPr>
                      <a:endParaRPr lang="en-ZA" sz="1200" b="1" dirty="0" smtClean="0">
                        <a:solidFill>
                          <a:schemeClr val="bg1"/>
                        </a:solidFill>
                        <a:effectLst/>
                        <a:latin typeface="+mn-lt"/>
                        <a:ea typeface="Times New Roman"/>
                        <a:cs typeface="Times New Roman"/>
                      </a:endParaRPr>
                    </a:p>
                    <a:p>
                      <a:pPr>
                        <a:lnSpc>
                          <a:spcPct val="115000"/>
                        </a:lnSpc>
                        <a:spcAft>
                          <a:spcPts val="0"/>
                        </a:spcAft>
                      </a:pPr>
                      <a:r>
                        <a:rPr lang="en-ZA" sz="1200" b="1" dirty="0" smtClean="0">
                          <a:solidFill>
                            <a:schemeClr val="bg1"/>
                          </a:solidFill>
                          <a:effectLst/>
                          <a:latin typeface="+mn-lt"/>
                          <a:ea typeface="Times New Roman"/>
                          <a:cs typeface="Times New Roman"/>
                        </a:rPr>
                        <a:t>Reason for Deviation</a:t>
                      </a:r>
                      <a:endParaRPr lang="en-ZA" sz="1200" b="1" dirty="0">
                        <a:solidFill>
                          <a:schemeClr val="bg1"/>
                        </a:solidFill>
                        <a:effectLst/>
                        <a:latin typeface="+mn-lt"/>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rPr>
                        <a:t>Interventions / corrective actions  to be taken</a:t>
                      </a: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50000"/>
                      </a:schemeClr>
                    </a:solidFill>
                  </a:tcPr>
                </a:tc>
                <a:tc rowSpan="2">
                  <a:txBody>
                    <a:bodyPr/>
                    <a:lstStyle/>
                    <a:p>
                      <a:pPr>
                        <a:lnSpc>
                          <a:spcPct val="115000"/>
                        </a:lnSpc>
                        <a:spcAft>
                          <a:spcPts val="0"/>
                        </a:spcAft>
                      </a:pPr>
                      <a:endParaRPr lang="en-ZA" sz="1200" b="1" dirty="0" smtClean="0">
                        <a:solidFill>
                          <a:schemeClr val="bg1"/>
                        </a:solidFill>
                        <a:effectLst/>
                        <a:latin typeface="+mn-lt"/>
                        <a:ea typeface="Times New Roman"/>
                        <a:cs typeface="Times New Roman"/>
                      </a:endParaRPr>
                    </a:p>
                    <a:p>
                      <a:pPr>
                        <a:lnSpc>
                          <a:spcPct val="115000"/>
                        </a:lnSpc>
                        <a:spcAft>
                          <a:spcPts val="0"/>
                        </a:spcAft>
                      </a:pPr>
                      <a:r>
                        <a:rPr lang="en-ZA" sz="1200" b="1" dirty="0" smtClean="0">
                          <a:solidFill>
                            <a:schemeClr val="bg1"/>
                          </a:solidFill>
                          <a:effectLst/>
                          <a:latin typeface="+mn-lt"/>
                          <a:ea typeface="Times New Roman"/>
                          <a:cs typeface="Times New Roman"/>
                        </a:rPr>
                        <a:t>Verification Source</a:t>
                      </a:r>
                      <a:endParaRPr lang="en-ZA" sz="1200" b="1" dirty="0">
                        <a:solidFill>
                          <a:schemeClr val="bg1"/>
                        </a:solidFill>
                        <a:effectLst/>
                        <a:latin typeface="+mn-lt"/>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50000"/>
                      </a:schemeClr>
                    </a:solidFill>
                  </a:tcPr>
                </a:tc>
              </a:tr>
              <a:tr h="610177">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endParaRPr lang="en-ZA"/>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endParaRPr lang="en-ZA" sz="1200" b="1" dirty="0">
                        <a:solidFill>
                          <a:schemeClr val="bg1"/>
                        </a:solidFill>
                        <a:effectLst/>
                        <a:latin typeface="Calibri"/>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vMerge="1">
                  <a:txBody>
                    <a:bodyPr/>
                    <a:lstStyle/>
                    <a:p>
                      <a:endParaRPr lang="en-ZA"/>
                    </a:p>
                  </a:txBody>
                  <a:tcPr/>
                </a:tc>
                <a:tc vMerge="1">
                  <a:txBody>
                    <a:bodyPr/>
                    <a:lstStyle/>
                    <a:p>
                      <a:endParaRPr lang="en-ZA"/>
                    </a:p>
                  </a:txBody>
                  <a:tcPr/>
                </a:tc>
                <a:tc vMerge="1">
                  <a:txBody>
                    <a:bodyPr/>
                    <a:lstStyle/>
                    <a:p>
                      <a:endParaRPr lang="en-ZA"/>
                    </a:p>
                  </a:txBody>
                  <a:tcPr/>
                </a:tc>
              </a:tr>
              <a:tr h="190128">
                <a:tc gridSpan="9">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prstClr val="white"/>
                          </a:solidFill>
                          <a:effectLst/>
                          <a:uLnTx/>
                          <a:uFillTx/>
                          <a:latin typeface="Arial Narrow"/>
                          <a:ea typeface="Calibri"/>
                          <a:cs typeface="Arial"/>
                        </a:rPr>
                        <a:t>Sub-programme: </a:t>
                      </a:r>
                      <a:r>
                        <a:rPr kumimoji="0" lang="en-ZA" sz="1200" b="1" i="0" u="none" strike="noStrike" kern="1200" cap="none" spc="0" normalizeH="0" baseline="0" noProof="0" dirty="0" smtClean="0">
                          <a:ln>
                            <a:noFill/>
                          </a:ln>
                          <a:solidFill>
                            <a:prstClr val="white"/>
                          </a:solidFill>
                          <a:effectLst/>
                          <a:uLnTx/>
                          <a:uFillTx/>
                          <a:latin typeface="Arial Narrow"/>
                          <a:ea typeface="Times New Roman"/>
                          <a:cs typeface="Arial"/>
                        </a:rPr>
                        <a:t>Departmental Management</a:t>
                      </a:r>
                      <a:endParaRPr kumimoji="0" lang="en-ZA" sz="1200" b="0" i="0" u="none" strike="noStrike" kern="1200" cap="none" spc="0" normalizeH="0" baseline="0" noProof="0" dirty="0">
                        <a:ln>
                          <a:noFill/>
                        </a:ln>
                        <a:solidFill>
                          <a:prstClr val="white"/>
                        </a:solidFill>
                        <a:effectLst/>
                        <a:uLnTx/>
                        <a:uFillTx/>
                        <a:latin typeface="+mn-lt"/>
                        <a:ea typeface="Times New Roman"/>
                        <a:cs typeface="Times New Roman"/>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2216821">
                <a:tc>
                  <a:txBody>
                    <a:bodyPr/>
                    <a:lstStyle/>
                    <a:p>
                      <a:pPr>
                        <a:lnSpc>
                          <a:spcPct val="115000"/>
                        </a:lnSpc>
                        <a:spcAft>
                          <a:spcPts val="0"/>
                        </a:spcAft>
                      </a:pPr>
                      <a:r>
                        <a:rPr lang="en-ZA" sz="1000" b="1" dirty="0" smtClean="0">
                          <a:effectLst/>
                          <a:latin typeface="Arial" pitchFamily="34" charset="0"/>
                          <a:ea typeface="Times New Roman"/>
                          <a:cs typeface="Arial" pitchFamily="34" charset="0"/>
                        </a:rPr>
                        <a:t>Number of Internal Audit progress reports against the Annual  Internal Audit Coverage Plan produced </a:t>
                      </a:r>
                      <a:endParaRPr lang="en-ZA" sz="1000" b="1"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15000"/>
                        </a:lnSpc>
                        <a:spcAft>
                          <a:spcPts val="1000"/>
                        </a:spcAft>
                      </a:pPr>
                      <a:r>
                        <a:rPr lang="en-ZA" sz="1000" dirty="0" smtClean="0">
                          <a:effectLst/>
                          <a:latin typeface="Arial" pitchFamily="34" charset="0"/>
                          <a:ea typeface="Calibri"/>
                          <a:cs typeface="Arial" pitchFamily="34" charset="0"/>
                        </a:rPr>
                        <a:t>5 Internal Audit reports against the Annual Internal Audit coverage plan produced</a:t>
                      </a:r>
                      <a:endParaRPr lang="en-ZA" sz="10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15000"/>
                        </a:lnSpc>
                        <a:spcAft>
                          <a:spcPts val="1000"/>
                        </a:spcAft>
                      </a:pPr>
                      <a:r>
                        <a:rPr lang="en-ZA" sz="1000" dirty="0" smtClean="0">
                          <a:effectLst/>
                          <a:latin typeface="Arial" pitchFamily="34" charset="0"/>
                          <a:ea typeface="Calibri"/>
                          <a:cs typeface="Arial" pitchFamily="34" charset="0"/>
                        </a:rPr>
                        <a:t>One Internal Audit progress report of the 3rd quarter against the Annual Internal Audit coverage plan produced</a:t>
                      </a:r>
                      <a:endParaRPr lang="en-ZA" sz="10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lvl="0" indent="0">
                        <a:lnSpc>
                          <a:spcPct val="115000"/>
                        </a:lnSpc>
                        <a:spcAft>
                          <a:spcPts val="1000"/>
                        </a:spcAft>
                        <a:buFont typeface="Symbol"/>
                        <a:buNone/>
                      </a:pPr>
                      <a:r>
                        <a:rPr lang="en-ZA" sz="1000" dirty="0" smtClean="0">
                          <a:latin typeface="Arial" pitchFamily="34" charset="0"/>
                          <a:cs typeface="Arial" pitchFamily="34" charset="0"/>
                        </a:rPr>
                        <a:t>Internal Audit progress report for the 3rd quarter against the Annual Internal Audit coverage plan produced</a:t>
                      </a:r>
                      <a:endParaRPr lang="en-ZA" sz="1000" dirty="0">
                        <a:latin typeface="Arial" pitchFamily="34" charset="0"/>
                        <a:cs typeface="Arial" pitchFamily="34" charset="0"/>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Achieved</a:t>
                      </a: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tab pos="595630" algn="l"/>
                        </a:tabLst>
                        <a:defRPr/>
                      </a:pPr>
                      <a:r>
                        <a:rPr kumimoji="0" lang="en-ZA" sz="1000" b="0" i="0" u="none" strike="noStrike" kern="1200" cap="none" spc="0" normalizeH="0" baseline="0" noProof="0" dirty="0" smtClean="0">
                          <a:ln>
                            <a:noFill/>
                          </a:ln>
                          <a:solidFill>
                            <a:prstClr val="black"/>
                          </a:solidFill>
                          <a:effectLst/>
                          <a:uLnTx/>
                          <a:uFillTx/>
                          <a:latin typeface="Arial" pitchFamily="34" charset="0"/>
                          <a:ea typeface="Calibri"/>
                          <a:cs typeface="Arial" pitchFamily="34" charset="0"/>
                        </a:rPr>
                        <a:t>No Deviation</a:t>
                      </a:r>
                    </a:p>
                  </a:txBody>
                  <a:tcPr marL="61649" marR="61649"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tab pos="595630" algn="l"/>
                        </a:tabLst>
                        <a:defRPr/>
                      </a:pPr>
                      <a:r>
                        <a:rPr kumimoji="0" lang="en-ZA" sz="1000" b="0" i="0" u="none" strike="noStrike" kern="1200" cap="none" spc="0" normalizeH="0" baseline="0" noProof="0" dirty="0" smtClean="0">
                          <a:ln>
                            <a:noFill/>
                          </a:ln>
                          <a:solidFill>
                            <a:prstClr val="black"/>
                          </a:solidFill>
                          <a:effectLst/>
                          <a:uLnTx/>
                          <a:uFillTx/>
                          <a:latin typeface="Arial" pitchFamily="34" charset="0"/>
                          <a:ea typeface="Calibri"/>
                          <a:cs typeface="Arial" pitchFamily="34" charset="0"/>
                        </a:rPr>
                        <a:t>N/A</a:t>
                      </a: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r>
                        <a:rPr lang="en-ZA" sz="1000" dirty="0" smtClean="0">
                          <a:effectLst/>
                          <a:latin typeface="Arial" pitchFamily="34" charset="0"/>
                          <a:ea typeface="Calibri"/>
                          <a:cs typeface="Arial" pitchFamily="34" charset="0"/>
                        </a:rPr>
                        <a:t>Third Quarter Internal Audit Report against the Annual Internal Audit Coverage Plan</a:t>
                      </a:r>
                    </a:p>
                    <a:p>
                      <a:r>
                        <a:rPr lang="en-ZA" sz="1000" dirty="0" smtClean="0">
                          <a:effectLst/>
                          <a:latin typeface="Arial" pitchFamily="34" charset="0"/>
                          <a:ea typeface="Calibri"/>
                          <a:cs typeface="Arial" pitchFamily="34" charset="0"/>
                        </a:rPr>
                        <a:t>-Audit of predetermined objectives.</a:t>
                      </a:r>
                    </a:p>
                    <a:p>
                      <a:r>
                        <a:rPr lang="en-ZA" sz="1000" dirty="0" smtClean="0">
                          <a:effectLst/>
                          <a:latin typeface="Arial" pitchFamily="34" charset="0"/>
                          <a:ea typeface="Calibri"/>
                          <a:cs typeface="Arial" pitchFamily="34" charset="0"/>
                        </a:rPr>
                        <a:t>-2nd   Quarter Human Resource Management Oversight Report.</a:t>
                      </a:r>
                    </a:p>
                    <a:p>
                      <a:r>
                        <a:rPr lang="en-ZA" sz="1000" dirty="0" smtClean="0">
                          <a:effectLst/>
                          <a:latin typeface="Arial" pitchFamily="34" charset="0"/>
                          <a:ea typeface="Calibri"/>
                          <a:cs typeface="Arial" pitchFamily="34" charset="0"/>
                        </a:rPr>
                        <a:t>-Information Communication and Technology Governance</a:t>
                      </a:r>
                    </a:p>
                    <a:p>
                      <a:endParaRPr lang="en-US" sz="1000" dirty="0" smtClean="0">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1579575">
                <a:tc>
                  <a:txBody>
                    <a:bodyPr/>
                    <a:lstStyle/>
                    <a:p>
                      <a:pPr>
                        <a:lnSpc>
                          <a:spcPct val="115000"/>
                        </a:lnSpc>
                        <a:spcAft>
                          <a:spcPts val="1000"/>
                        </a:spcAft>
                      </a:pPr>
                      <a:r>
                        <a:rPr lang="en-ZA" sz="1000" b="1" dirty="0" smtClean="0">
                          <a:effectLst/>
                          <a:latin typeface="Arial" pitchFamily="34" charset="0"/>
                          <a:ea typeface="Times New Roman"/>
                          <a:cs typeface="Arial" pitchFamily="34" charset="0"/>
                        </a:rPr>
                        <a:t>Number of Quarterly reports on Gender communications and information made available on </a:t>
                      </a:r>
                      <a:r>
                        <a:rPr lang="en-ZA" sz="1000" b="1" dirty="0" err="1" smtClean="0">
                          <a:effectLst/>
                          <a:latin typeface="Arial" pitchFamily="34" charset="0"/>
                          <a:ea typeface="Times New Roman"/>
                          <a:cs typeface="Arial" pitchFamily="34" charset="0"/>
                        </a:rPr>
                        <a:t>DoW</a:t>
                      </a:r>
                      <a:r>
                        <a:rPr lang="en-ZA" sz="1000" b="1" dirty="0" smtClean="0">
                          <a:effectLst/>
                          <a:latin typeface="Arial" pitchFamily="34" charset="0"/>
                          <a:ea typeface="Times New Roman"/>
                          <a:cs typeface="Arial" pitchFamily="34" charset="0"/>
                        </a:rPr>
                        <a:t> media platforms</a:t>
                      </a:r>
                      <a:endParaRPr lang="en-ZA" sz="1000" b="1"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nSpc>
                          <a:spcPct val="115000"/>
                        </a:lnSpc>
                        <a:spcAft>
                          <a:spcPts val="1000"/>
                        </a:spcAft>
                      </a:pPr>
                      <a:r>
                        <a:rPr lang="en-ZA" sz="1000" dirty="0" smtClean="0">
                          <a:effectLst/>
                          <a:latin typeface="Arial" pitchFamily="34" charset="0"/>
                          <a:ea typeface="Calibri"/>
                          <a:cs typeface="Arial" pitchFamily="34" charset="0"/>
                        </a:rPr>
                        <a:t>4 Quarterly reports on Gender communications and information made available on </a:t>
                      </a:r>
                      <a:r>
                        <a:rPr lang="en-ZA" sz="1000" dirty="0" err="1" smtClean="0">
                          <a:effectLst/>
                          <a:latin typeface="Arial" pitchFamily="34" charset="0"/>
                          <a:ea typeface="Calibri"/>
                          <a:cs typeface="Arial" pitchFamily="34" charset="0"/>
                        </a:rPr>
                        <a:t>DoW</a:t>
                      </a:r>
                      <a:r>
                        <a:rPr lang="en-ZA" sz="1000" dirty="0" smtClean="0">
                          <a:effectLst/>
                          <a:latin typeface="Arial" pitchFamily="34" charset="0"/>
                          <a:ea typeface="Calibri"/>
                          <a:cs typeface="Arial" pitchFamily="34" charset="0"/>
                        </a:rPr>
                        <a:t> media platforms</a:t>
                      </a:r>
                      <a:endParaRPr lang="en-ZA" sz="10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nSpc>
                          <a:spcPct val="115000"/>
                        </a:lnSpc>
                        <a:spcAft>
                          <a:spcPts val="1000"/>
                        </a:spcAft>
                      </a:pPr>
                      <a:r>
                        <a:rPr lang="en-ZA" sz="1000" dirty="0" smtClean="0">
                          <a:effectLst/>
                          <a:latin typeface="Arial" pitchFamily="34" charset="0"/>
                          <a:ea typeface="Calibri"/>
                          <a:cs typeface="Arial" pitchFamily="34" charset="0"/>
                        </a:rPr>
                        <a:t>1 Quarterly report on Gender communications and information made available on </a:t>
                      </a:r>
                      <a:r>
                        <a:rPr lang="en-ZA" sz="1000" dirty="0" err="1" smtClean="0">
                          <a:effectLst/>
                          <a:latin typeface="Arial" pitchFamily="34" charset="0"/>
                          <a:ea typeface="Calibri"/>
                          <a:cs typeface="Arial" pitchFamily="34" charset="0"/>
                        </a:rPr>
                        <a:t>DoW</a:t>
                      </a:r>
                      <a:r>
                        <a:rPr lang="en-ZA" sz="1000" dirty="0" smtClean="0">
                          <a:effectLst/>
                          <a:latin typeface="Arial" pitchFamily="34" charset="0"/>
                          <a:ea typeface="Calibri"/>
                          <a:cs typeface="Arial" pitchFamily="34" charset="0"/>
                        </a:rPr>
                        <a:t> media platforms</a:t>
                      </a:r>
                      <a:endParaRPr lang="en-ZA" sz="10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indent="0">
                        <a:buFontTx/>
                        <a:buNone/>
                      </a:pPr>
                      <a:r>
                        <a:rPr lang="en-ZA" sz="1000" dirty="0" smtClean="0">
                          <a:effectLst/>
                          <a:latin typeface="Arial" pitchFamily="34" charset="0"/>
                          <a:ea typeface="Times New Roman"/>
                          <a:cs typeface="Arial" pitchFamily="34" charset="0"/>
                        </a:rPr>
                        <a:t>Quarter 4 report on Gender communications and  information made available on Dow media platform  produced and approved </a:t>
                      </a:r>
                      <a:endParaRPr lang="en-ZA" sz="1000" dirty="0">
                        <a:latin typeface="Arial" pitchFamily="34" charset="0"/>
                        <a:cs typeface="Arial" pitchFamily="34" charset="0"/>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Achieved</a:t>
                      </a:r>
                    </a:p>
                    <a:p>
                      <a:endParaRPr lang="en-ZA" sz="1000" dirty="0">
                        <a:latin typeface="Arial" pitchFamily="34" charset="0"/>
                        <a:cs typeface="Arial" pitchFamily="34" charset="0"/>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a:txBody>
                    <a:bodyPr/>
                    <a:lstStyle/>
                    <a:p>
                      <a:r>
                        <a:rPr lang="en-ZA" sz="1000" dirty="0" smtClean="0">
                          <a:latin typeface="Arial" pitchFamily="34" charset="0"/>
                          <a:cs typeface="Arial" pitchFamily="34" charset="0"/>
                        </a:rPr>
                        <a:t>No Deviation</a:t>
                      </a:r>
                      <a:endParaRPr lang="en-ZA" sz="1000" dirty="0">
                        <a:latin typeface="Arial"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r>
                        <a:rPr lang="en-ZA" sz="1000" dirty="0" smtClean="0">
                          <a:latin typeface="Arial" pitchFamily="34" charset="0"/>
                          <a:cs typeface="Arial" pitchFamily="34" charset="0"/>
                        </a:rPr>
                        <a:t>N/A</a:t>
                      </a:r>
                      <a:endParaRPr lang="en-ZA" sz="1000" dirty="0">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nSpc>
                          <a:spcPct val="115000"/>
                        </a:lnSpc>
                        <a:spcAft>
                          <a:spcPts val="0"/>
                        </a:spcAft>
                        <a:tabLst>
                          <a:tab pos="595630" algn="l"/>
                        </a:tabLst>
                      </a:pPr>
                      <a:r>
                        <a:rPr lang="en-ZA" sz="1000" dirty="0" smtClean="0">
                          <a:effectLst/>
                          <a:latin typeface="Arial" pitchFamily="34" charset="0"/>
                          <a:ea typeface="Times New Roman"/>
                          <a:cs typeface="Arial" pitchFamily="34" charset="0"/>
                        </a:rPr>
                        <a:t>-</a:t>
                      </a:r>
                      <a:r>
                        <a:rPr lang="en-ZA" sz="1000" dirty="0" err="1" smtClean="0">
                          <a:effectLst/>
                          <a:latin typeface="Arial" pitchFamily="34" charset="0"/>
                          <a:ea typeface="Times New Roman"/>
                          <a:cs typeface="Arial" pitchFamily="34" charset="0"/>
                        </a:rPr>
                        <a:t>DoW</a:t>
                      </a:r>
                      <a:r>
                        <a:rPr lang="en-ZA" sz="1000" dirty="0" smtClean="0">
                          <a:effectLst/>
                          <a:latin typeface="Arial" pitchFamily="34" charset="0"/>
                          <a:ea typeface="Times New Roman"/>
                          <a:cs typeface="Arial" pitchFamily="34" charset="0"/>
                        </a:rPr>
                        <a:t> Website</a:t>
                      </a:r>
                    </a:p>
                    <a:p>
                      <a:pPr>
                        <a:lnSpc>
                          <a:spcPct val="115000"/>
                        </a:lnSpc>
                        <a:spcAft>
                          <a:spcPts val="0"/>
                        </a:spcAft>
                        <a:tabLst>
                          <a:tab pos="595630" algn="l"/>
                        </a:tabLst>
                      </a:pPr>
                      <a:r>
                        <a:rPr lang="en-ZA" sz="1000" dirty="0" smtClean="0">
                          <a:effectLst/>
                          <a:latin typeface="Arial" pitchFamily="34" charset="0"/>
                          <a:ea typeface="Times New Roman"/>
                          <a:cs typeface="Arial" pitchFamily="34" charset="0"/>
                        </a:rPr>
                        <a:t>-</a:t>
                      </a:r>
                      <a:r>
                        <a:rPr lang="en-ZA" sz="1000" dirty="0" err="1" smtClean="0">
                          <a:effectLst/>
                          <a:latin typeface="Arial" pitchFamily="34" charset="0"/>
                          <a:ea typeface="Times New Roman"/>
                          <a:cs typeface="Arial" pitchFamily="34" charset="0"/>
                        </a:rPr>
                        <a:t>DoW</a:t>
                      </a:r>
                      <a:r>
                        <a:rPr lang="en-ZA" sz="1000" dirty="0" smtClean="0">
                          <a:effectLst/>
                          <a:latin typeface="Arial" pitchFamily="34" charset="0"/>
                          <a:ea typeface="Times New Roman"/>
                          <a:cs typeface="Arial" pitchFamily="34" charset="0"/>
                        </a:rPr>
                        <a:t> intranet</a:t>
                      </a:r>
                    </a:p>
                    <a:p>
                      <a:pPr>
                        <a:lnSpc>
                          <a:spcPct val="115000"/>
                        </a:lnSpc>
                        <a:spcAft>
                          <a:spcPts val="0"/>
                        </a:spcAft>
                        <a:tabLst>
                          <a:tab pos="595630" algn="l"/>
                        </a:tabLst>
                      </a:pPr>
                      <a:r>
                        <a:rPr lang="en-ZA" sz="1000" dirty="0" smtClean="0">
                          <a:effectLst/>
                          <a:latin typeface="Arial" pitchFamily="34" charset="0"/>
                          <a:ea typeface="Times New Roman"/>
                          <a:cs typeface="Arial" pitchFamily="34" charset="0"/>
                        </a:rPr>
                        <a:t>-</a:t>
                      </a:r>
                      <a:r>
                        <a:rPr lang="en-ZA" sz="1000" dirty="0" err="1" smtClean="0">
                          <a:effectLst/>
                          <a:latin typeface="Arial" pitchFamily="34" charset="0"/>
                          <a:ea typeface="Times New Roman"/>
                          <a:cs typeface="Arial" pitchFamily="34" charset="0"/>
                        </a:rPr>
                        <a:t>DoW</a:t>
                      </a:r>
                      <a:r>
                        <a:rPr lang="en-ZA" sz="1000" dirty="0" smtClean="0">
                          <a:effectLst/>
                          <a:latin typeface="Arial" pitchFamily="34" charset="0"/>
                          <a:ea typeface="Times New Roman"/>
                          <a:cs typeface="Arial" pitchFamily="34" charset="0"/>
                        </a:rPr>
                        <a:t> social media pages (twitter and </a:t>
                      </a:r>
                      <a:r>
                        <a:rPr lang="en-ZA" sz="1000" dirty="0" err="1" smtClean="0">
                          <a:effectLst/>
                          <a:latin typeface="Arial" pitchFamily="34" charset="0"/>
                          <a:ea typeface="Times New Roman"/>
                          <a:cs typeface="Arial" pitchFamily="34" charset="0"/>
                        </a:rPr>
                        <a:t>facebook</a:t>
                      </a:r>
                      <a:r>
                        <a:rPr lang="en-ZA" sz="1000" dirty="0" smtClean="0">
                          <a:effectLst/>
                          <a:latin typeface="Arial" pitchFamily="34" charset="0"/>
                          <a:ea typeface="Times New Roman"/>
                          <a:cs typeface="Arial" pitchFamily="34" charset="0"/>
                        </a:rPr>
                        <a:t>)</a:t>
                      </a:r>
                    </a:p>
                    <a:p>
                      <a:pPr>
                        <a:lnSpc>
                          <a:spcPct val="115000"/>
                        </a:lnSpc>
                        <a:spcAft>
                          <a:spcPts val="0"/>
                        </a:spcAft>
                        <a:tabLst>
                          <a:tab pos="595630" algn="l"/>
                        </a:tabLst>
                      </a:pPr>
                      <a:r>
                        <a:rPr lang="en-ZA" sz="1000" dirty="0" smtClean="0">
                          <a:effectLst/>
                          <a:latin typeface="Arial" pitchFamily="34" charset="0"/>
                          <a:ea typeface="Times New Roman"/>
                          <a:cs typeface="Arial" pitchFamily="34" charset="0"/>
                        </a:rPr>
                        <a:t>-</a:t>
                      </a:r>
                      <a:r>
                        <a:rPr lang="en-ZA" sz="1000" dirty="0" err="1" smtClean="0">
                          <a:effectLst/>
                          <a:latin typeface="Arial" pitchFamily="34" charset="0"/>
                          <a:ea typeface="Times New Roman"/>
                          <a:cs typeface="Arial" pitchFamily="34" charset="0"/>
                        </a:rPr>
                        <a:t>DoW</a:t>
                      </a:r>
                      <a:r>
                        <a:rPr lang="en-ZA" sz="1000" dirty="0" smtClean="0">
                          <a:effectLst/>
                          <a:latin typeface="Arial" pitchFamily="34" charset="0"/>
                          <a:ea typeface="Times New Roman"/>
                          <a:cs typeface="Arial" pitchFamily="34" charset="0"/>
                        </a:rPr>
                        <a:t> emails</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bl>
          </a:graphicData>
        </a:graphic>
      </p:graphicFrame>
    </p:spTree>
    <p:extLst>
      <p:ext uri="{BB962C8B-B14F-4D97-AF65-F5344CB8AC3E}">
        <p14:creationId xmlns:p14="http://schemas.microsoft.com/office/powerpoint/2010/main" xmlns="" val="41880324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1520" y="116633"/>
            <a:ext cx="2376264" cy="864096"/>
          </a:xfrm>
          <a:prstGeom prst="rect">
            <a:avLst/>
          </a:prstGeom>
        </p:spPr>
      </p:pic>
      <p:sp>
        <p:nvSpPr>
          <p:cNvPr id="5" name="Rectangle 4"/>
          <p:cNvSpPr/>
          <p:nvPr/>
        </p:nvSpPr>
        <p:spPr>
          <a:xfrm>
            <a:off x="0" y="980729"/>
            <a:ext cx="9144000" cy="72007"/>
          </a:xfrm>
          <a:prstGeom prst="rect">
            <a:avLst/>
          </a:prstGeom>
          <a:solidFill>
            <a:srgbClr val="0D7127"/>
          </a:solidFill>
          <a:ln>
            <a:solidFill>
              <a:srgbClr val="0D71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7" name="Straight Connector 6"/>
          <p:cNvCxnSpPr/>
          <p:nvPr/>
        </p:nvCxnSpPr>
        <p:spPr>
          <a:xfrm>
            <a:off x="0" y="1124744"/>
            <a:ext cx="9144000" cy="0"/>
          </a:xfrm>
          <a:prstGeom prst="line">
            <a:avLst/>
          </a:prstGeom>
          <a:ln>
            <a:solidFill>
              <a:srgbClr val="0D7127"/>
            </a:solidFill>
          </a:ln>
        </p:spPr>
        <p:style>
          <a:lnRef idx="1">
            <a:schemeClr val="dk1"/>
          </a:lnRef>
          <a:fillRef idx="0">
            <a:schemeClr val="dk1"/>
          </a:fillRef>
          <a:effectRef idx="0">
            <a:schemeClr val="dk1"/>
          </a:effectRef>
          <a:fontRef idx="minor">
            <a:schemeClr val="tx1"/>
          </a:fontRef>
        </p:style>
      </p:cxnSp>
      <p:sp>
        <p:nvSpPr>
          <p:cNvPr id="19" name="Title 18"/>
          <p:cNvSpPr>
            <a:spLocks noGrp="1"/>
          </p:cNvSpPr>
          <p:nvPr>
            <p:ph type="ctrTitle"/>
          </p:nvPr>
        </p:nvSpPr>
        <p:spPr>
          <a:xfrm>
            <a:off x="2411760" y="548681"/>
            <a:ext cx="5616624" cy="434479"/>
          </a:xfrm>
        </p:spPr>
        <p:txBody>
          <a:bodyPr>
            <a:normAutofit/>
          </a:bodyPr>
          <a:lstStyle/>
          <a:p>
            <a:r>
              <a:rPr lang="en-ZA" sz="1800" b="1" dirty="0">
                <a:solidFill>
                  <a:prstClr val="black"/>
                </a:solidFill>
                <a:latin typeface="FunctionPro-BookOblique"/>
              </a:rPr>
              <a:t>Programme 1</a:t>
            </a:r>
            <a:r>
              <a:rPr lang="en-ZA" sz="1800" b="1" dirty="0" smtClean="0">
                <a:solidFill>
                  <a:prstClr val="black"/>
                </a:solidFill>
                <a:latin typeface="FunctionPro-BookOblique"/>
              </a:rPr>
              <a:t>:  </a:t>
            </a:r>
            <a:r>
              <a:rPr lang="en-ZA" sz="1800" b="1" dirty="0">
                <a:solidFill>
                  <a:prstClr val="black"/>
                </a:solidFill>
                <a:latin typeface="FunctionPro-BookOblique"/>
              </a:rPr>
              <a:t>Quarter </a:t>
            </a:r>
            <a:r>
              <a:rPr lang="en-ZA" sz="1800" b="1" dirty="0" smtClean="0">
                <a:solidFill>
                  <a:prstClr val="black"/>
                </a:solidFill>
                <a:latin typeface="FunctionPro-BookOblique"/>
              </a:rPr>
              <a:t>4 </a:t>
            </a:r>
            <a:r>
              <a:rPr lang="en-ZA" sz="1800" b="1" dirty="0">
                <a:solidFill>
                  <a:prstClr val="black"/>
                </a:solidFill>
                <a:latin typeface="FunctionPro-BookOblique"/>
              </a:rPr>
              <a:t>Performance 2018/19</a:t>
            </a:r>
            <a:endParaRPr lang="en-ZA" sz="1800" dirty="0"/>
          </a:p>
        </p:txBody>
      </p:sp>
      <p:sp>
        <p:nvSpPr>
          <p:cNvPr id="20" name="Subtitle 19"/>
          <p:cNvSpPr>
            <a:spLocks noGrp="1"/>
          </p:cNvSpPr>
          <p:nvPr>
            <p:ph type="subTitle" idx="1"/>
          </p:nvPr>
        </p:nvSpPr>
        <p:spPr/>
        <p:txBody>
          <a:bodyPr/>
          <a:lstStyle/>
          <a:p>
            <a:r>
              <a:rPr lang="en-US" dirty="0" smtClean="0"/>
              <a:t>Click to add subtitle</a:t>
            </a:r>
            <a:endParaRPr lang="en-ZA"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84368" y="155807"/>
            <a:ext cx="936104" cy="7857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 name="Picture 16"/>
          <p:cNvPicPr/>
          <p:nvPr/>
        </p:nvPicPr>
        <p:blipFill>
          <a:blip r:embed="rId4" cstate="print"/>
          <a:stretch>
            <a:fillRect/>
          </a:stretch>
        </p:blipFill>
        <p:spPr>
          <a:xfrm>
            <a:off x="3673901" y="6093296"/>
            <a:ext cx="1371600" cy="670689"/>
          </a:xfrm>
          <a:prstGeom prst="rect">
            <a:avLst/>
          </a:prstGeom>
        </p:spPr>
      </p:pic>
      <p:graphicFrame>
        <p:nvGraphicFramePr>
          <p:cNvPr id="11" name="Content Placeholder 2"/>
          <p:cNvGraphicFramePr>
            <a:graphicFrameLocks/>
          </p:cNvGraphicFramePr>
          <p:nvPr>
            <p:extLst>
              <p:ext uri="{D42A27DB-BD31-4B8C-83A1-F6EECF244321}">
                <p14:modId xmlns:p14="http://schemas.microsoft.com/office/powerpoint/2010/main" xmlns="" val="1056184676"/>
              </p:ext>
            </p:extLst>
          </p:nvPr>
        </p:nvGraphicFramePr>
        <p:xfrm>
          <a:off x="251521" y="1101725"/>
          <a:ext cx="8653434" cy="5480812"/>
        </p:xfrm>
        <a:graphic>
          <a:graphicData uri="http://schemas.openxmlformats.org/drawingml/2006/table">
            <a:tbl>
              <a:tblPr firstRow="1" firstCol="1" bandRow="1"/>
              <a:tblGrid>
                <a:gridCol w="1008111"/>
                <a:gridCol w="936104"/>
                <a:gridCol w="1008112"/>
                <a:gridCol w="1224136"/>
                <a:gridCol w="432048"/>
                <a:gridCol w="576064"/>
                <a:gridCol w="1368152"/>
                <a:gridCol w="1008112"/>
                <a:gridCol w="1092595"/>
              </a:tblGrid>
              <a:tr h="394871">
                <a:tc rowSpan="2">
                  <a:txBody>
                    <a:bodyPr/>
                    <a:lstStyle/>
                    <a:p>
                      <a:pPr>
                        <a:lnSpc>
                          <a:spcPct val="115000"/>
                        </a:lnSpc>
                        <a:spcAft>
                          <a:spcPts val="0"/>
                        </a:spcAft>
                      </a:pPr>
                      <a:r>
                        <a:rPr lang="en-ZA" sz="1200" b="1" dirty="0" smtClean="0">
                          <a:solidFill>
                            <a:schemeClr val="bg1"/>
                          </a:solidFill>
                          <a:effectLst/>
                          <a:latin typeface="+mn-lt"/>
                          <a:ea typeface="Times New Roman"/>
                          <a:cs typeface="Times New Roman"/>
                        </a:rPr>
                        <a:t>Performance Indicator</a:t>
                      </a:r>
                      <a:endParaRPr lang="en-ZA" sz="1200" b="1" dirty="0">
                        <a:solidFill>
                          <a:schemeClr val="bg1"/>
                        </a:solidFill>
                        <a:effectLst/>
                        <a:latin typeface="+mn-lt"/>
                        <a:ea typeface="Times New Roman"/>
                        <a:cs typeface="Times New Roman"/>
                      </a:endParaRPr>
                    </a:p>
                  </a:txBody>
                  <a:tcPr marL="61649" marR="61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50000"/>
                      </a:schemeClr>
                    </a:solidFill>
                  </a:tcPr>
                </a:tc>
                <a:tc rowSpan="2">
                  <a:txBody>
                    <a:bodyPr/>
                    <a:lstStyle/>
                    <a:p>
                      <a:pPr>
                        <a:lnSpc>
                          <a:spcPct val="115000"/>
                        </a:lnSpc>
                        <a:spcAft>
                          <a:spcPts val="0"/>
                        </a:spcAft>
                      </a:pPr>
                      <a:r>
                        <a:rPr lang="en-US" sz="1200" b="1" dirty="0">
                          <a:solidFill>
                            <a:schemeClr val="bg1"/>
                          </a:solidFill>
                          <a:effectLst/>
                          <a:latin typeface="+mn-lt"/>
                          <a:ea typeface="Times New Roman"/>
                          <a:cs typeface="Arial"/>
                        </a:rPr>
                        <a:t>Annual Target </a:t>
                      </a:r>
                      <a:r>
                        <a:rPr lang="en-US" sz="1200" b="1" dirty="0" smtClean="0">
                          <a:solidFill>
                            <a:schemeClr val="bg1"/>
                          </a:solidFill>
                          <a:effectLst/>
                          <a:latin typeface="+mn-lt"/>
                          <a:ea typeface="Times New Roman"/>
                          <a:cs typeface="Arial"/>
                        </a:rPr>
                        <a:t>2018/19</a:t>
                      </a:r>
                      <a:endParaRPr lang="en-ZA" sz="1200" b="1" dirty="0">
                        <a:solidFill>
                          <a:schemeClr val="bg1"/>
                        </a:solidFill>
                        <a:effectLst/>
                        <a:latin typeface="+mn-lt"/>
                        <a:ea typeface="Times New Roman"/>
                        <a:cs typeface="Times New Roman"/>
                      </a:endParaRPr>
                    </a:p>
                  </a:txBody>
                  <a:tcPr marL="61649" marR="61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schemeClr val="bg1"/>
                        </a:solidFill>
                        <a:effectLst/>
                        <a:uLnTx/>
                        <a:uFillTx/>
                        <a:latin typeface="+mn-lt"/>
                        <a:ea typeface="Calibri"/>
                        <a:cs typeface="Arial"/>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bg1"/>
                          </a:solidFill>
                          <a:effectLst/>
                          <a:uLnTx/>
                          <a:uFillTx/>
                          <a:latin typeface="+mn-lt"/>
                          <a:ea typeface="Calibri"/>
                          <a:cs typeface="Arial"/>
                        </a:rPr>
                        <a:t>Q4 Target as per APP</a:t>
                      </a:r>
                      <a:endParaRPr lang="en-ZA" sz="1200" b="1" dirty="0">
                        <a:solidFill>
                          <a:schemeClr val="bg1"/>
                        </a:solidFill>
                        <a:effectLst/>
                        <a:latin typeface="+mn-lt"/>
                        <a:ea typeface="Times New Roman"/>
                        <a:cs typeface="Times New Roman"/>
                      </a:endParaRPr>
                    </a:p>
                  </a:txBody>
                  <a:tcPr marL="61649" marR="61649"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rPr>
                        <a:t>Description of progress made   for Q4</a:t>
                      </a:r>
                      <a:endParaRPr kumimoji="0" lang="en-ZA" sz="1200" b="1" i="0" u="none" strike="noStrike" kern="1200" cap="none" spc="0" normalizeH="0" baseline="0" noProof="0" dirty="0">
                        <a:ln>
                          <a:noFill/>
                        </a:ln>
                        <a:solidFill>
                          <a:schemeClr val="bg1"/>
                        </a:solidFill>
                        <a:effectLst/>
                        <a:uLnTx/>
                        <a:uFillTx/>
                        <a:latin typeface="+mn-lt"/>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50000"/>
                      </a:schemeClr>
                    </a:solidFill>
                  </a:tcPr>
                </a:tc>
                <a:tc gridSpan="2">
                  <a:txBody>
                    <a:bodyPr/>
                    <a:lstStyle/>
                    <a:p>
                      <a:pPr>
                        <a:lnSpc>
                          <a:spcPct val="115000"/>
                        </a:lnSpc>
                        <a:spcAft>
                          <a:spcPts val="0"/>
                        </a:spcAft>
                      </a:pPr>
                      <a:r>
                        <a:rPr lang="en-ZA" sz="1200" b="1" dirty="0" smtClean="0">
                          <a:solidFill>
                            <a:schemeClr val="bg1"/>
                          </a:solidFill>
                          <a:effectLst/>
                          <a:latin typeface="+mn-lt"/>
                          <a:ea typeface="Times New Roman"/>
                          <a:cs typeface="Times New Roman"/>
                        </a:rPr>
                        <a:t>Performance  Status</a:t>
                      </a:r>
                      <a:endParaRPr lang="en-ZA" sz="1200" b="1" dirty="0">
                        <a:solidFill>
                          <a:schemeClr val="bg1"/>
                        </a:solidFill>
                        <a:effectLst/>
                        <a:latin typeface="+mn-lt"/>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50000"/>
                      </a:schemeClr>
                    </a:solidFill>
                  </a:tcPr>
                </a:tc>
                <a:tc hMerge="1">
                  <a:txBody>
                    <a:bodyPr/>
                    <a:lstStyle/>
                    <a:p>
                      <a:endParaRPr lang="en-ZA"/>
                    </a:p>
                  </a:txBody>
                  <a:tcPr/>
                </a:tc>
                <a:tc rowSpan="2">
                  <a:txBody>
                    <a:bodyPr/>
                    <a:lstStyle/>
                    <a:p>
                      <a:pPr>
                        <a:lnSpc>
                          <a:spcPct val="115000"/>
                        </a:lnSpc>
                        <a:spcAft>
                          <a:spcPts val="0"/>
                        </a:spcAft>
                      </a:pPr>
                      <a:endParaRPr lang="en-ZA" sz="1200" b="1" dirty="0" smtClean="0">
                        <a:solidFill>
                          <a:schemeClr val="bg1"/>
                        </a:solidFill>
                        <a:effectLst/>
                        <a:latin typeface="+mn-lt"/>
                        <a:ea typeface="Times New Roman"/>
                        <a:cs typeface="Times New Roman"/>
                      </a:endParaRPr>
                    </a:p>
                    <a:p>
                      <a:pPr>
                        <a:lnSpc>
                          <a:spcPct val="115000"/>
                        </a:lnSpc>
                        <a:spcAft>
                          <a:spcPts val="0"/>
                        </a:spcAft>
                      </a:pPr>
                      <a:r>
                        <a:rPr lang="en-ZA" sz="1200" b="1" dirty="0" smtClean="0">
                          <a:solidFill>
                            <a:schemeClr val="bg1"/>
                          </a:solidFill>
                          <a:effectLst/>
                          <a:latin typeface="+mn-lt"/>
                          <a:ea typeface="Times New Roman"/>
                          <a:cs typeface="Times New Roman"/>
                        </a:rPr>
                        <a:t>Reason for Deviation</a:t>
                      </a:r>
                      <a:endParaRPr lang="en-ZA" sz="1200" b="1" dirty="0">
                        <a:solidFill>
                          <a:schemeClr val="bg1"/>
                        </a:solidFill>
                        <a:effectLst/>
                        <a:latin typeface="+mn-lt"/>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rPr>
                        <a:t>Interventions / corrective actions  to be taken</a:t>
                      </a: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50000"/>
                      </a:schemeClr>
                    </a:solidFill>
                  </a:tcPr>
                </a:tc>
                <a:tc rowSpan="2">
                  <a:txBody>
                    <a:bodyPr/>
                    <a:lstStyle/>
                    <a:p>
                      <a:pPr>
                        <a:lnSpc>
                          <a:spcPct val="115000"/>
                        </a:lnSpc>
                        <a:spcAft>
                          <a:spcPts val="0"/>
                        </a:spcAft>
                      </a:pPr>
                      <a:endParaRPr lang="en-ZA" sz="1200" b="1" dirty="0" smtClean="0">
                        <a:solidFill>
                          <a:schemeClr val="bg1"/>
                        </a:solidFill>
                        <a:effectLst/>
                        <a:latin typeface="+mn-lt"/>
                        <a:ea typeface="Times New Roman"/>
                        <a:cs typeface="Times New Roman"/>
                      </a:endParaRPr>
                    </a:p>
                    <a:p>
                      <a:pPr>
                        <a:lnSpc>
                          <a:spcPct val="115000"/>
                        </a:lnSpc>
                        <a:spcAft>
                          <a:spcPts val="0"/>
                        </a:spcAft>
                      </a:pPr>
                      <a:r>
                        <a:rPr lang="en-ZA" sz="1200" b="1" dirty="0" smtClean="0">
                          <a:solidFill>
                            <a:schemeClr val="bg1"/>
                          </a:solidFill>
                          <a:effectLst/>
                          <a:latin typeface="+mn-lt"/>
                          <a:ea typeface="Times New Roman"/>
                          <a:cs typeface="Times New Roman"/>
                        </a:rPr>
                        <a:t>Verification Source</a:t>
                      </a:r>
                      <a:endParaRPr lang="en-ZA" sz="1200" b="1" dirty="0">
                        <a:solidFill>
                          <a:schemeClr val="bg1"/>
                        </a:solidFill>
                        <a:effectLst/>
                        <a:latin typeface="+mn-lt"/>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50000"/>
                      </a:schemeClr>
                    </a:solidFill>
                  </a:tcPr>
                </a:tc>
              </a:tr>
              <a:tr h="610177">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endParaRPr lang="en-ZA"/>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endParaRPr lang="en-ZA" sz="1200" b="1" dirty="0">
                        <a:solidFill>
                          <a:schemeClr val="bg1"/>
                        </a:solidFill>
                        <a:effectLst/>
                        <a:latin typeface="Calibri"/>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vMerge="1">
                  <a:txBody>
                    <a:bodyPr/>
                    <a:lstStyle/>
                    <a:p>
                      <a:endParaRPr lang="en-ZA"/>
                    </a:p>
                  </a:txBody>
                  <a:tcPr/>
                </a:tc>
                <a:tc vMerge="1">
                  <a:txBody>
                    <a:bodyPr/>
                    <a:lstStyle/>
                    <a:p>
                      <a:endParaRPr lang="en-ZA"/>
                    </a:p>
                  </a:txBody>
                  <a:tcPr/>
                </a:tc>
                <a:tc vMerge="1">
                  <a:txBody>
                    <a:bodyPr/>
                    <a:lstStyle/>
                    <a:p>
                      <a:endParaRPr lang="en-ZA"/>
                    </a:p>
                  </a:txBody>
                  <a:tcPr/>
                </a:tc>
              </a:tr>
              <a:tr h="190128">
                <a:tc gridSpan="9">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prstClr val="white"/>
                          </a:solidFill>
                          <a:effectLst/>
                          <a:uLnTx/>
                          <a:uFillTx/>
                          <a:latin typeface="Arial Narrow"/>
                          <a:ea typeface="Calibri"/>
                          <a:cs typeface="Arial"/>
                        </a:rPr>
                        <a:t>Sub-programme: Financial </a:t>
                      </a:r>
                      <a:r>
                        <a:rPr kumimoji="0" lang="en-ZA" sz="1200" b="1" i="0" u="none" strike="noStrike" kern="1200" cap="none" spc="0" normalizeH="0" baseline="0" noProof="0" dirty="0" smtClean="0">
                          <a:ln>
                            <a:noFill/>
                          </a:ln>
                          <a:solidFill>
                            <a:prstClr val="white"/>
                          </a:solidFill>
                          <a:effectLst/>
                          <a:uLnTx/>
                          <a:uFillTx/>
                          <a:latin typeface="Arial Narrow"/>
                          <a:ea typeface="Times New Roman"/>
                          <a:cs typeface="Arial"/>
                        </a:rPr>
                        <a:t> Management</a:t>
                      </a:r>
                      <a:endParaRPr kumimoji="0" lang="en-ZA" sz="1200" b="0" i="0" u="none" strike="noStrike" kern="1200" cap="none" spc="0" normalizeH="0" baseline="0" noProof="0" dirty="0">
                        <a:ln>
                          <a:noFill/>
                        </a:ln>
                        <a:solidFill>
                          <a:prstClr val="white"/>
                        </a:solidFill>
                        <a:effectLst/>
                        <a:uLnTx/>
                        <a:uFillTx/>
                        <a:latin typeface="+mn-lt"/>
                        <a:ea typeface="Times New Roman"/>
                        <a:cs typeface="Times New Roman"/>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791087">
                <a:tc>
                  <a:txBody>
                    <a:bodyPr/>
                    <a:lstStyle/>
                    <a:p>
                      <a:pPr>
                        <a:lnSpc>
                          <a:spcPct val="115000"/>
                        </a:lnSpc>
                        <a:spcAft>
                          <a:spcPts val="0"/>
                        </a:spcAft>
                      </a:pPr>
                      <a:r>
                        <a:rPr lang="en-ZA" sz="1000" b="1" dirty="0" smtClean="0">
                          <a:effectLst/>
                          <a:latin typeface="Arial" pitchFamily="34" charset="0"/>
                          <a:ea typeface="Times New Roman"/>
                          <a:cs typeface="Arial" pitchFamily="34" charset="0"/>
                        </a:rPr>
                        <a:t>% of invoices paid within 30 days</a:t>
                      </a:r>
                      <a:endParaRPr lang="en-ZA" sz="1000" b="1"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15000"/>
                        </a:lnSpc>
                        <a:spcAft>
                          <a:spcPts val="1000"/>
                        </a:spcAft>
                      </a:pPr>
                      <a:r>
                        <a:rPr lang="en-ZA" sz="1000" dirty="0" smtClean="0">
                          <a:effectLst/>
                          <a:latin typeface="Arial" pitchFamily="34" charset="0"/>
                          <a:ea typeface="Calibri"/>
                          <a:cs typeface="Arial" pitchFamily="34" charset="0"/>
                        </a:rPr>
                        <a:t>100% payment of all valid invoices paid within 30 days</a:t>
                      </a:r>
                      <a:endParaRPr lang="en-ZA" sz="10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15000"/>
                        </a:lnSpc>
                        <a:spcAft>
                          <a:spcPts val="1000"/>
                        </a:spcAft>
                      </a:pPr>
                      <a:r>
                        <a:rPr lang="en-ZA" sz="1000" dirty="0" smtClean="0">
                          <a:effectLst/>
                          <a:latin typeface="Arial" pitchFamily="34" charset="0"/>
                          <a:ea typeface="Calibri"/>
                          <a:cs typeface="Arial" pitchFamily="34" charset="0"/>
                        </a:rPr>
                        <a:t>100% payment of all valid invoices paid within 30 days</a:t>
                      </a:r>
                      <a:endParaRPr lang="en-ZA" sz="10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lvl="0" indent="0">
                        <a:lnSpc>
                          <a:spcPct val="115000"/>
                        </a:lnSpc>
                        <a:spcAft>
                          <a:spcPts val="1000"/>
                        </a:spcAft>
                        <a:buFont typeface="Symbol"/>
                        <a:buNone/>
                      </a:pPr>
                      <a:r>
                        <a:rPr lang="en-ZA" sz="1000" dirty="0" smtClean="0">
                          <a:latin typeface="Arial" pitchFamily="34" charset="0"/>
                          <a:cs typeface="Arial" pitchFamily="34" charset="0"/>
                        </a:rPr>
                        <a:t>Out of 2 213 invoices received, 2 144 invoices or 96.88% were paid within 30 days.</a:t>
                      </a:r>
                      <a:endParaRPr lang="en-ZA" sz="1000" dirty="0">
                        <a:latin typeface="Arial" pitchFamily="34" charset="0"/>
                        <a:cs typeface="Arial" pitchFamily="34" charset="0"/>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Not Achieved</a:t>
                      </a: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lang="en-ZA"/>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tab pos="595630" algn="l"/>
                        </a:tabLst>
                        <a:defRPr/>
                      </a:pPr>
                      <a:r>
                        <a:rPr lang="en-ZA" sz="1000" dirty="0" smtClean="0">
                          <a:effectLst/>
                          <a:latin typeface="Arial"/>
                          <a:ea typeface="Times New Roman"/>
                        </a:rPr>
                        <a:t>The reason for late payment of invoices is due to line managers not available to certify invoices due to official events and duties outside of the office, BAS system that is down in the department and payment must be processed at SITA  </a:t>
                      </a:r>
                      <a:endParaRPr kumimoji="0" lang="en-ZA" sz="1000" b="0" i="0" u="none" strike="noStrike" kern="1200" cap="none" spc="0" normalizeH="0" baseline="0" noProof="0" dirty="0" smtClean="0">
                        <a:ln>
                          <a:noFill/>
                        </a:ln>
                        <a:solidFill>
                          <a:prstClr val="black"/>
                        </a:solidFill>
                        <a:effectLst/>
                        <a:uLnTx/>
                        <a:uFillTx/>
                        <a:latin typeface="Arial" pitchFamily="34" charset="0"/>
                        <a:ea typeface="Calibri"/>
                        <a:cs typeface="Arial" pitchFamily="34" charset="0"/>
                      </a:endParaRPr>
                    </a:p>
                  </a:txBody>
                  <a:tcPr marL="61649" marR="61649"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endParaRPr lang="en-ZA" dirty="0"/>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r>
                        <a:rPr lang="en-ZA" sz="1000" dirty="0" smtClean="0">
                          <a:effectLst/>
                          <a:latin typeface="Arial"/>
                          <a:ea typeface="Times New Roman"/>
                        </a:rPr>
                        <a:t>Instruction Note 34 for Jan, Feb and Mar 2019</a:t>
                      </a:r>
                      <a:endParaRPr lang="en-US" sz="1000" dirty="0" smtClean="0">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1482563">
                <a:tc>
                  <a:txBody>
                    <a:bodyPr/>
                    <a:lstStyle/>
                    <a:p>
                      <a:pPr>
                        <a:lnSpc>
                          <a:spcPct val="115000"/>
                        </a:lnSpc>
                        <a:spcAft>
                          <a:spcPts val="1000"/>
                        </a:spcAft>
                      </a:pPr>
                      <a:r>
                        <a:rPr lang="en-ZA" sz="1000" b="1" dirty="0" smtClean="0">
                          <a:effectLst/>
                          <a:latin typeface="Arial" pitchFamily="34" charset="0"/>
                          <a:ea typeface="Times New Roman"/>
                          <a:cs typeface="Arial" pitchFamily="34" charset="0"/>
                        </a:rPr>
                        <a:t>Percentage expenditure in relation to budget allocated</a:t>
                      </a:r>
                      <a:endParaRPr lang="en-ZA" sz="1000" b="1"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15000"/>
                        </a:lnSpc>
                        <a:spcAft>
                          <a:spcPts val="1000"/>
                        </a:spcAft>
                      </a:pPr>
                      <a:r>
                        <a:rPr lang="en-ZA" sz="1000" dirty="0" smtClean="0">
                          <a:effectLst/>
                          <a:latin typeface="Arial" pitchFamily="34" charset="0"/>
                          <a:ea typeface="Calibri"/>
                          <a:cs typeface="Arial" pitchFamily="34" charset="0"/>
                        </a:rPr>
                        <a:t>Maintain a less than 2% under spending in expenditure against budget allocation</a:t>
                      </a:r>
                      <a:endParaRPr lang="en-ZA" sz="10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15000"/>
                        </a:lnSpc>
                        <a:spcAft>
                          <a:spcPts val="1000"/>
                        </a:spcAft>
                      </a:pPr>
                      <a:r>
                        <a:rPr lang="en-ZA" sz="1000" dirty="0" smtClean="0">
                          <a:effectLst/>
                          <a:latin typeface="Arial" pitchFamily="34" charset="0"/>
                          <a:ea typeface="Calibri"/>
                          <a:cs typeface="Arial" pitchFamily="34" charset="0"/>
                        </a:rPr>
                        <a:t>Maintain a less than 2% under spending against annual budget allocation</a:t>
                      </a:r>
                      <a:endParaRPr lang="en-ZA" sz="10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15000"/>
                        </a:lnSpc>
                        <a:spcAft>
                          <a:spcPts val="1000"/>
                        </a:spcAft>
                      </a:pPr>
                      <a:r>
                        <a:rPr lang="en-ZA" sz="1000" dirty="0" smtClean="0">
                          <a:solidFill>
                            <a:schemeClr val="tx1"/>
                          </a:solidFill>
                          <a:effectLst/>
                          <a:latin typeface="Arial"/>
                          <a:ea typeface="Times New Roman"/>
                          <a:cs typeface="Times New Roman"/>
                        </a:rPr>
                        <a:t>The preliminary spending percentage as at 31 Mar 2019 is 96.5% of the total allocation of the department. </a:t>
                      </a:r>
                      <a:endParaRPr lang="en-ZA" sz="1100" dirty="0" smtClean="0">
                        <a:solidFill>
                          <a:schemeClr val="tx1"/>
                        </a:solidFill>
                        <a:effectLst/>
                        <a:latin typeface="+mn-lt"/>
                        <a:ea typeface="Times New Roman"/>
                        <a:cs typeface="Times New Roman"/>
                      </a:endParaRPr>
                    </a:p>
                    <a:p>
                      <a:r>
                        <a:rPr lang="en-ZA" sz="1000" dirty="0" smtClean="0">
                          <a:solidFill>
                            <a:schemeClr val="tx1"/>
                          </a:solidFill>
                          <a:effectLst/>
                          <a:latin typeface="Arial"/>
                          <a:ea typeface="Times New Roman"/>
                        </a:rPr>
                        <a:t>The final percentage spend will be available post the closure of the financial year</a:t>
                      </a:r>
                      <a:endParaRPr lang="en-ZA" sz="1000" dirty="0">
                        <a:solidFill>
                          <a:schemeClr val="tx1"/>
                        </a:solidFill>
                        <a:latin typeface="Arial" pitchFamily="34" charset="0"/>
                        <a:cs typeface="Arial" pitchFamily="34" charset="0"/>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Not Achieved</a:t>
                      </a:r>
                    </a:p>
                    <a:p>
                      <a:endParaRPr lang="en-ZA" sz="1000" dirty="0">
                        <a:latin typeface="Arial" pitchFamily="34" charset="0"/>
                        <a:cs typeface="Arial" pitchFamily="34" charset="0"/>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lang="en-ZA"/>
                    </a:p>
                  </a:txBody>
                  <a:tcPr/>
                </a:tc>
                <a:tc>
                  <a:txBody>
                    <a:bodyPr/>
                    <a:lstStyle/>
                    <a:p>
                      <a:r>
                        <a:rPr lang="en-ZA" sz="1000" dirty="0" smtClean="0">
                          <a:effectLst/>
                          <a:latin typeface="Arial"/>
                          <a:ea typeface="Times New Roman"/>
                        </a:rPr>
                        <a:t>The under spending is mainly on Compensation of Employee and it due to vacancies that were not filled by the end of the financial year</a:t>
                      </a:r>
                      <a:endParaRPr lang="en-ZA" sz="1000" dirty="0">
                        <a:latin typeface="Arial"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r>
                        <a:rPr lang="en-ZA" sz="1000" dirty="0" smtClean="0">
                          <a:latin typeface="Arial" pitchFamily="34" charset="0"/>
                          <a:cs typeface="Arial" pitchFamily="34" charset="0"/>
                        </a:rPr>
                        <a:t>Prioritise the filling of vacancies in 2019/20 financial </a:t>
                      </a:r>
                      <a:endParaRPr lang="en-ZA" sz="1000" dirty="0">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r>
                        <a:rPr lang="en-ZA" sz="1000" dirty="0" smtClean="0">
                          <a:latin typeface="Arial" pitchFamily="34" charset="0"/>
                          <a:cs typeface="Arial" pitchFamily="34" charset="0"/>
                        </a:rPr>
                        <a:t>Financial spending  presentation</a:t>
                      </a:r>
                      <a:endParaRPr lang="en-ZA" sz="1000" dirty="0">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bl>
          </a:graphicData>
        </a:graphic>
      </p:graphicFrame>
    </p:spTree>
    <p:extLst>
      <p:ext uri="{BB962C8B-B14F-4D97-AF65-F5344CB8AC3E}">
        <p14:creationId xmlns:p14="http://schemas.microsoft.com/office/powerpoint/2010/main" xmlns="" val="8785210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1520" y="116633"/>
            <a:ext cx="2376264" cy="864096"/>
          </a:xfrm>
          <a:prstGeom prst="rect">
            <a:avLst/>
          </a:prstGeom>
        </p:spPr>
      </p:pic>
      <p:sp>
        <p:nvSpPr>
          <p:cNvPr id="5" name="Rectangle 4"/>
          <p:cNvSpPr/>
          <p:nvPr/>
        </p:nvSpPr>
        <p:spPr>
          <a:xfrm>
            <a:off x="0" y="980729"/>
            <a:ext cx="9144000" cy="72007"/>
          </a:xfrm>
          <a:prstGeom prst="rect">
            <a:avLst/>
          </a:prstGeom>
          <a:solidFill>
            <a:srgbClr val="0D7127"/>
          </a:solidFill>
          <a:ln>
            <a:solidFill>
              <a:srgbClr val="0D71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7" name="Straight Connector 6"/>
          <p:cNvCxnSpPr/>
          <p:nvPr/>
        </p:nvCxnSpPr>
        <p:spPr>
          <a:xfrm>
            <a:off x="0" y="1124744"/>
            <a:ext cx="9144000" cy="0"/>
          </a:xfrm>
          <a:prstGeom prst="line">
            <a:avLst/>
          </a:prstGeom>
          <a:ln>
            <a:solidFill>
              <a:srgbClr val="0D7127"/>
            </a:solidFill>
          </a:ln>
        </p:spPr>
        <p:style>
          <a:lnRef idx="1">
            <a:schemeClr val="dk1"/>
          </a:lnRef>
          <a:fillRef idx="0">
            <a:schemeClr val="dk1"/>
          </a:fillRef>
          <a:effectRef idx="0">
            <a:schemeClr val="dk1"/>
          </a:effectRef>
          <a:fontRef idx="minor">
            <a:schemeClr val="tx1"/>
          </a:fontRef>
        </p:style>
      </p:cxnSp>
      <p:sp>
        <p:nvSpPr>
          <p:cNvPr id="19" name="Title 18"/>
          <p:cNvSpPr>
            <a:spLocks noGrp="1"/>
          </p:cNvSpPr>
          <p:nvPr>
            <p:ph type="ctrTitle"/>
          </p:nvPr>
        </p:nvSpPr>
        <p:spPr>
          <a:xfrm>
            <a:off x="2411760" y="548681"/>
            <a:ext cx="5616624" cy="434479"/>
          </a:xfrm>
        </p:spPr>
        <p:txBody>
          <a:bodyPr>
            <a:normAutofit/>
          </a:bodyPr>
          <a:lstStyle/>
          <a:p>
            <a:r>
              <a:rPr lang="en-ZA" sz="1800" b="1" dirty="0">
                <a:solidFill>
                  <a:prstClr val="black"/>
                </a:solidFill>
                <a:latin typeface="FunctionPro-BookOblique"/>
              </a:rPr>
              <a:t>Programme 1</a:t>
            </a:r>
            <a:r>
              <a:rPr lang="en-ZA" sz="1800" b="1" dirty="0" smtClean="0">
                <a:solidFill>
                  <a:prstClr val="black"/>
                </a:solidFill>
                <a:latin typeface="FunctionPro-BookOblique"/>
              </a:rPr>
              <a:t>:  </a:t>
            </a:r>
            <a:r>
              <a:rPr lang="en-ZA" sz="1800" b="1" dirty="0">
                <a:solidFill>
                  <a:prstClr val="black"/>
                </a:solidFill>
                <a:latin typeface="FunctionPro-BookOblique"/>
              </a:rPr>
              <a:t>Quarter </a:t>
            </a:r>
            <a:r>
              <a:rPr lang="en-ZA" sz="1800" b="1" dirty="0" smtClean="0">
                <a:solidFill>
                  <a:prstClr val="black"/>
                </a:solidFill>
                <a:latin typeface="FunctionPro-BookOblique"/>
              </a:rPr>
              <a:t>4 </a:t>
            </a:r>
            <a:r>
              <a:rPr lang="en-ZA" sz="1800" b="1" dirty="0">
                <a:solidFill>
                  <a:prstClr val="black"/>
                </a:solidFill>
                <a:latin typeface="FunctionPro-BookOblique"/>
              </a:rPr>
              <a:t>Performance 2018/19</a:t>
            </a:r>
            <a:endParaRPr lang="en-ZA" sz="1800" dirty="0"/>
          </a:p>
        </p:txBody>
      </p:sp>
      <p:sp>
        <p:nvSpPr>
          <p:cNvPr id="20" name="Subtitle 19"/>
          <p:cNvSpPr>
            <a:spLocks noGrp="1"/>
          </p:cNvSpPr>
          <p:nvPr>
            <p:ph type="subTitle" idx="1"/>
          </p:nvPr>
        </p:nvSpPr>
        <p:spPr/>
        <p:txBody>
          <a:bodyPr/>
          <a:lstStyle/>
          <a:p>
            <a:r>
              <a:rPr lang="en-US" dirty="0" smtClean="0"/>
              <a:t>Click to add subtitle</a:t>
            </a:r>
            <a:endParaRPr lang="en-ZA"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84368" y="155807"/>
            <a:ext cx="936104" cy="7857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 name="Picture 16"/>
          <p:cNvPicPr/>
          <p:nvPr/>
        </p:nvPicPr>
        <p:blipFill>
          <a:blip r:embed="rId4" cstate="print"/>
          <a:stretch>
            <a:fillRect/>
          </a:stretch>
        </p:blipFill>
        <p:spPr>
          <a:xfrm>
            <a:off x="3673901" y="6093296"/>
            <a:ext cx="1371600" cy="670689"/>
          </a:xfrm>
          <a:prstGeom prst="rect">
            <a:avLst/>
          </a:prstGeom>
        </p:spPr>
      </p:pic>
      <p:graphicFrame>
        <p:nvGraphicFramePr>
          <p:cNvPr id="11" name="Content Placeholder 2"/>
          <p:cNvGraphicFramePr>
            <a:graphicFrameLocks/>
          </p:cNvGraphicFramePr>
          <p:nvPr>
            <p:extLst>
              <p:ext uri="{D42A27DB-BD31-4B8C-83A1-F6EECF244321}">
                <p14:modId xmlns:p14="http://schemas.microsoft.com/office/powerpoint/2010/main" xmlns="" val="903679912"/>
              </p:ext>
            </p:extLst>
          </p:nvPr>
        </p:nvGraphicFramePr>
        <p:xfrm>
          <a:off x="251521" y="1101725"/>
          <a:ext cx="8653434" cy="5366846"/>
        </p:xfrm>
        <a:graphic>
          <a:graphicData uri="http://schemas.openxmlformats.org/drawingml/2006/table">
            <a:tbl>
              <a:tblPr firstRow="1" firstCol="1" bandRow="1"/>
              <a:tblGrid>
                <a:gridCol w="1179440"/>
                <a:gridCol w="1065283"/>
                <a:gridCol w="1008112"/>
                <a:gridCol w="1152128"/>
                <a:gridCol w="533409"/>
                <a:gridCol w="416273"/>
                <a:gridCol w="971570"/>
                <a:gridCol w="1040417"/>
                <a:gridCol w="1286802"/>
              </a:tblGrid>
              <a:tr h="394871">
                <a:tc rowSpan="2">
                  <a:txBody>
                    <a:bodyPr/>
                    <a:lstStyle/>
                    <a:p>
                      <a:pPr>
                        <a:lnSpc>
                          <a:spcPct val="115000"/>
                        </a:lnSpc>
                        <a:spcAft>
                          <a:spcPts val="0"/>
                        </a:spcAft>
                      </a:pPr>
                      <a:r>
                        <a:rPr lang="en-ZA" sz="1200" b="1" dirty="0" smtClean="0">
                          <a:solidFill>
                            <a:schemeClr val="bg1"/>
                          </a:solidFill>
                          <a:effectLst/>
                          <a:latin typeface="+mn-lt"/>
                          <a:ea typeface="Times New Roman"/>
                          <a:cs typeface="Times New Roman"/>
                        </a:rPr>
                        <a:t>Performance Indicator</a:t>
                      </a:r>
                      <a:endParaRPr lang="en-ZA" sz="1200" b="1" dirty="0">
                        <a:solidFill>
                          <a:schemeClr val="bg1"/>
                        </a:solidFill>
                        <a:effectLst/>
                        <a:latin typeface="+mn-lt"/>
                        <a:ea typeface="Times New Roman"/>
                        <a:cs typeface="Times New Roman"/>
                      </a:endParaRPr>
                    </a:p>
                  </a:txBody>
                  <a:tcPr marL="61649" marR="61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50000"/>
                      </a:schemeClr>
                    </a:solidFill>
                  </a:tcPr>
                </a:tc>
                <a:tc rowSpan="2">
                  <a:txBody>
                    <a:bodyPr/>
                    <a:lstStyle/>
                    <a:p>
                      <a:pPr>
                        <a:lnSpc>
                          <a:spcPct val="115000"/>
                        </a:lnSpc>
                        <a:spcAft>
                          <a:spcPts val="0"/>
                        </a:spcAft>
                      </a:pPr>
                      <a:r>
                        <a:rPr lang="en-US" sz="1200" b="1" dirty="0">
                          <a:solidFill>
                            <a:schemeClr val="bg1"/>
                          </a:solidFill>
                          <a:effectLst/>
                          <a:latin typeface="+mn-lt"/>
                          <a:ea typeface="Times New Roman"/>
                          <a:cs typeface="Arial"/>
                        </a:rPr>
                        <a:t>Annual Target </a:t>
                      </a:r>
                      <a:r>
                        <a:rPr lang="en-US" sz="1200" b="1" dirty="0" smtClean="0">
                          <a:solidFill>
                            <a:schemeClr val="bg1"/>
                          </a:solidFill>
                          <a:effectLst/>
                          <a:latin typeface="+mn-lt"/>
                          <a:ea typeface="Times New Roman"/>
                          <a:cs typeface="Arial"/>
                        </a:rPr>
                        <a:t>2018/19</a:t>
                      </a:r>
                      <a:endParaRPr lang="en-ZA" sz="1200" b="1" dirty="0">
                        <a:solidFill>
                          <a:schemeClr val="bg1"/>
                        </a:solidFill>
                        <a:effectLst/>
                        <a:latin typeface="+mn-lt"/>
                        <a:ea typeface="Times New Roman"/>
                        <a:cs typeface="Times New Roman"/>
                      </a:endParaRPr>
                    </a:p>
                  </a:txBody>
                  <a:tcPr marL="61649" marR="61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schemeClr val="bg1"/>
                        </a:solidFill>
                        <a:effectLst/>
                        <a:uLnTx/>
                        <a:uFillTx/>
                        <a:latin typeface="+mn-lt"/>
                        <a:ea typeface="Calibri"/>
                        <a:cs typeface="Arial"/>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bg1"/>
                          </a:solidFill>
                          <a:effectLst/>
                          <a:uLnTx/>
                          <a:uFillTx/>
                          <a:latin typeface="+mn-lt"/>
                          <a:ea typeface="Calibri"/>
                          <a:cs typeface="Arial"/>
                        </a:rPr>
                        <a:t>Q4 Target as per APP</a:t>
                      </a:r>
                      <a:endParaRPr lang="en-ZA" sz="1200" b="1" dirty="0">
                        <a:solidFill>
                          <a:schemeClr val="bg1"/>
                        </a:solidFill>
                        <a:effectLst/>
                        <a:latin typeface="+mn-lt"/>
                        <a:ea typeface="Times New Roman"/>
                        <a:cs typeface="Times New Roman"/>
                      </a:endParaRPr>
                    </a:p>
                  </a:txBody>
                  <a:tcPr marL="61649" marR="61649"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rPr>
                        <a:t>Description of progress made   for Q4</a:t>
                      </a:r>
                      <a:endParaRPr kumimoji="0" lang="en-ZA" sz="1200" b="1" i="0" u="none" strike="noStrike" kern="1200" cap="none" spc="0" normalizeH="0" baseline="0" noProof="0" dirty="0">
                        <a:ln>
                          <a:noFill/>
                        </a:ln>
                        <a:solidFill>
                          <a:schemeClr val="bg1"/>
                        </a:solidFill>
                        <a:effectLst/>
                        <a:uLnTx/>
                        <a:uFillTx/>
                        <a:latin typeface="+mn-lt"/>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50000"/>
                      </a:schemeClr>
                    </a:solidFill>
                  </a:tcPr>
                </a:tc>
                <a:tc gridSpan="2">
                  <a:txBody>
                    <a:bodyPr/>
                    <a:lstStyle/>
                    <a:p>
                      <a:pPr>
                        <a:lnSpc>
                          <a:spcPct val="115000"/>
                        </a:lnSpc>
                        <a:spcAft>
                          <a:spcPts val="0"/>
                        </a:spcAft>
                      </a:pPr>
                      <a:r>
                        <a:rPr lang="en-ZA" sz="1200" b="1" dirty="0" smtClean="0">
                          <a:solidFill>
                            <a:schemeClr val="bg1"/>
                          </a:solidFill>
                          <a:effectLst/>
                          <a:latin typeface="+mn-lt"/>
                          <a:ea typeface="Times New Roman"/>
                          <a:cs typeface="Times New Roman"/>
                        </a:rPr>
                        <a:t>Performance  Status</a:t>
                      </a:r>
                      <a:endParaRPr lang="en-ZA" sz="1200" b="1" dirty="0">
                        <a:solidFill>
                          <a:schemeClr val="bg1"/>
                        </a:solidFill>
                        <a:effectLst/>
                        <a:latin typeface="+mn-lt"/>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50000"/>
                      </a:schemeClr>
                    </a:solidFill>
                  </a:tcPr>
                </a:tc>
                <a:tc hMerge="1">
                  <a:txBody>
                    <a:bodyPr/>
                    <a:lstStyle/>
                    <a:p>
                      <a:endParaRPr lang="en-ZA"/>
                    </a:p>
                  </a:txBody>
                  <a:tcPr/>
                </a:tc>
                <a:tc rowSpan="2">
                  <a:txBody>
                    <a:bodyPr/>
                    <a:lstStyle/>
                    <a:p>
                      <a:pPr>
                        <a:lnSpc>
                          <a:spcPct val="115000"/>
                        </a:lnSpc>
                        <a:spcAft>
                          <a:spcPts val="0"/>
                        </a:spcAft>
                      </a:pPr>
                      <a:endParaRPr lang="en-ZA" sz="1200" b="1" dirty="0" smtClean="0">
                        <a:solidFill>
                          <a:schemeClr val="bg1"/>
                        </a:solidFill>
                        <a:effectLst/>
                        <a:latin typeface="+mn-lt"/>
                        <a:ea typeface="Times New Roman"/>
                        <a:cs typeface="Times New Roman"/>
                      </a:endParaRPr>
                    </a:p>
                    <a:p>
                      <a:pPr>
                        <a:lnSpc>
                          <a:spcPct val="115000"/>
                        </a:lnSpc>
                        <a:spcAft>
                          <a:spcPts val="0"/>
                        </a:spcAft>
                      </a:pPr>
                      <a:r>
                        <a:rPr lang="en-ZA" sz="1200" b="1" dirty="0" smtClean="0">
                          <a:solidFill>
                            <a:schemeClr val="bg1"/>
                          </a:solidFill>
                          <a:effectLst/>
                          <a:latin typeface="+mn-lt"/>
                          <a:ea typeface="Times New Roman"/>
                          <a:cs typeface="Times New Roman"/>
                        </a:rPr>
                        <a:t>Reason for Deviation</a:t>
                      </a:r>
                      <a:endParaRPr lang="en-ZA" sz="1200" b="1" dirty="0">
                        <a:solidFill>
                          <a:schemeClr val="bg1"/>
                        </a:solidFill>
                        <a:effectLst/>
                        <a:latin typeface="+mn-lt"/>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rPr>
                        <a:t>Interventions / corrective actions  to be taken</a:t>
                      </a: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50000"/>
                      </a:schemeClr>
                    </a:solidFill>
                  </a:tcPr>
                </a:tc>
                <a:tc rowSpan="2">
                  <a:txBody>
                    <a:bodyPr/>
                    <a:lstStyle/>
                    <a:p>
                      <a:pPr>
                        <a:lnSpc>
                          <a:spcPct val="115000"/>
                        </a:lnSpc>
                        <a:spcAft>
                          <a:spcPts val="0"/>
                        </a:spcAft>
                      </a:pPr>
                      <a:endParaRPr lang="en-ZA" sz="1200" b="1" dirty="0" smtClean="0">
                        <a:solidFill>
                          <a:schemeClr val="bg1"/>
                        </a:solidFill>
                        <a:effectLst/>
                        <a:latin typeface="+mn-lt"/>
                        <a:ea typeface="Times New Roman"/>
                        <a:cs typeface="Times New Roman"/>
                      </a:endParaRPr>
                    </a:p>
                    <a:p>
                      <a:pPr>
                        <a:lnSpc>
                          <a:spcPct val="115000"/>
                        </a:lnSpc>
                        <a:spcAft>
                          <a:spcPts val="0"/>
                        </a:spcAft>
                      </a:pPr>
                      <a:r>
                        <a:rPr lang="en-ZA" sz="1200" b="1" dirty="0" smtClean="0">
                          <a:solidFill>
                            <a:schemeClr val="bg1"/>
                          </a:solidFill>
                          <a:effectLst/>
                          <a:latin typeface="+mn-lt"/>
                          <a:ea typeface="Times New Roman"/>
                          <a:cs typeface="Times New Roman"/>
                        </a:rPr>
                        <a:t>Verification Source</a:t>
                      </a:r>
                      <a:endParaRPr lang="en-ZA" sz="1200" b="1" dirty="0">
                        <a:solidFill>
                          <a:schemeClr val="bg1"/>
                        </a:solidFill>
                        <a:effectLst/>
                        <a:latin typeface="+mn-lt"/>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50000"/>
                      </a:schemeClr>
                    </a:solidFill>
                  </a:tcPr>
                </a:tc>
              </a:tr>
              <a:tr h="610177">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endParaRPr lang="en-ZA"/>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endParaRPr lang="en-ZA" sz="1200" b="1" dirty="0">
                        <a:solidFill>
                          <a:schemeClr val="bg1"/>
                        </a:solidFill>
                        <a:effectLst/>
                        <a:latin typeface="Calibri"/>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vMerge="1">
                  <a:txBody>
                    <a:bodyPr/>
                    <a:lstStyle/>
                    <a:p>
                      <a:endParaRPr lang="en-ZA"/>
                    </a:p>
                  </a:txBody>
                  <a:tcPr/>
                </a:tc>
                <a:tc vMerge="1">
                  <a:txBody>
                    <a:bodyPr/>
                    <a:lstStyle/>
                    <a:p>
                      <a:endParaRPr lang="en-ZA"/>
                    </a:p>
                  </a:txBody>
                  <a:tcPr/>
                </a:tc>
                <a:tc vMerge="1">
                  <a:txBody>
                    <a:bodyPr/>
                    <a:lstStyle/>
                    <a:p>
                      <a:endParaRPr lang="en-ZA"/>
                    </a:p>
                  </a:txBody>
                  <a:tcPr/>
                </a:tc>
              </a:tr>
              <a:tr h="190128">
                <a:tc gridSpan="9">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prstClr val="white"/>
                          </a:solidFill>
                          <a:effectLst/>
                          <a:uLnTx/>
                          <a:uFillTx/>
                          <a:latin typeface="Arial Narrow"/>
                          <a:ea typeface="Times New Roman"/>
                          <a:cs typeface="Arial"/>
                        </a:rPr>
                        <a:t>Sub-programme: Financial  Management</a:t>
                      </a:r>
                      <a:endParaRPr kumimoji="0" lang="en-ZA" sz="1200" b="0" i="0" u="none" strike="noStrike" kern="1200" cap="none" spc="0" normalizeH="0" baseline="0" noProof="0" dirty="0">
                        <a:ln>
                          <a:noFill/>
                        </a:ln>
                        <a:solidFill>
                          <a:prstClr val="white"/>
                        </a:solidFill>
                        <a:effectLst/>
                        <a:uLnTx/>
                        <a:uFillTx/>
                        <a:latin typeface="+mn-lt"/>
                        <a:ea typeface="Times New Roman"/>
                        <a:cs typeface="Times New Roman"/>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791087">
                <a:tc>
                  <a:txBody>
                    <a:bodyPr/>
                    <a:lstStyle/>
                    <a:p>
                      <a:pPr>
                        <a:lnSpc>
                          <a:spcPct val="115000"/>
                        </a:lnSpc>
                        <a:spcAft>
                          <a:spcPts val="1000"/>
                        </a:spcAft>
                      </a:pPr>
                      <a:r>
                        <a:rPr lang="en-ZA" sz="1000" b="1" dirty="0" smtClean="0">
                          <a:effectLst/>
                          <a:latin typeface="Arial" pitchFamily="34" charset="0"/>
                          <a:ea typeface="Times New Roman"/>
                          <a:cs typeface="Arial" pitchFamily="34" charset="0"/>
                        </a:rPr>
                        <a:t>Percentage of external audit recommendations implemented</a:t>
                      </a:r>
                      <a:endParaRPr lang="en-ZA" sz="1000" b="1"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15000"/>
                        </a:lnSpc>
                        <a:spcAft>
                          <a:spcPts val="1000"/>
                        </a:spcAft>
                      </a:pPr>
                      <a:r>
                        <a:rPr lang="en-ZA" sz="1000" dirty="0" smtClean="0">
                          <a:effectLst/>
                          <a:latin typeface="Arial" pitchFamily="34" charset="0"/>
                          <a:ea typeface="Times New Roman"/>
                          <a:cs typeface="Arial" pitchFamily="34" charset="0"/>
                        </a:rPr>
                        <a:t>95% of external audit recommendations implemented</a:t>
                      </a:r>
                      <a:endParaRPr lang="en-ZA" sz="10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15000"/>
                        </a:lnSpc>
                        <a:spcAft>
                          <a:spcPts val="1000"/>
                        </a:spcAft>
                      </a:pPr>
                      <a:r>
                        <a:rPr lang="en-ZA" sz="1000" dirty="0" smtClean="0">
                          <a:effectLst/>
                          <a:latin typeface="Arial" pitchFamily="34" charset="0"/>
                          <a:ea typeface="Times New Roman"/>
                          <a:cs typeface="Arial" pitchFamily="34" charset="0"/>
                        </a:rPr>
                        <a:t>75% of external audit recommendations implemented</a:t>
                      </a:r>
                      <a:endParaRPr lang="en-ZA" sz="10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r>
                        <a:rPr lang="en-ZA" sz="1000" dirty="0" smtClean="0">
                          <a:latin typeface="Arial" pitchFamily="34" charset="0"/>
                          <a:cs typeface="Arial" pitchFamily="34" charset="0"/>
                        </a:rPr>
                        <a:t>68.42% has been achieved in clearing / resolving of audit findings.</a:t>
                      </a:r>
                      <a:endParaRPr lang="en-ZA" sz="1000" dirty="0">
                        <a:latin typeface="Arial" pitchFamily="34" charset="0"/>
                        <a:cs typeface="Arial" pitchFamily="34" charset="0"/>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gridSpan="2">
                  <a:txBody>
                    <a:bodyPr/>
                    <a:lstStyle/>
                    <a:p>
                      <a:r>
                        <a:rPr lang="en-ZA" sz="1000" dirty="0" smtClean="0">
                          <a:latin typeface="Arial" pitchFamily="34" charset="0"/>
                          <a:cs typeface="Arial" pitchFamily="34" charset="0"/>
                        </a:rPr>
                        <a:t>Not Achieved</a:t>
                      </a:r>
                      <a:endParaRPr lang="en-ZA" sz="1000" dirty="0">
                        <a:latin typeface="Arial" pitchFamily="34" charset="0"/>
                        <a:cs typeface="Arial" pitchFamily="34" charset="0"/>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lang="en-ZA"/>
                    </a:p>
                  </a:txBody>
                  <a:tcPr/>
                </a:tc>
                <a:tc>
                  <a:txBody>
                    <a:bodyPr/>
                    <a:lstStyle/>
                    <a:p>
                      <a:r>
                        <a:rPr lang="en-ZA" sz="1000" dirty="0" smtClean="0">
                          <a:latin typeface="Arial" pitchFamily="34" charset="0"/>
                          <a:cs typeface="Arial" pitchFamily="34" charset="0"/>
                        </a:rPr>
                        <a:t>Capacity challenges in the Finance and SCM environment is the major contributing factor.</a:t>
                      </a:r>
                      <a:endParaRPr lang="en-ZA" sz="1000" dirty="0">
                        <a:latin typeface="Arial"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r>
                        <a:rPr lang="en-ZA" sz="1000" dirty="0" smtClean="0">
                          <a:latin typeface="Arial" pitchFamily="34" charset="0"/>
                          <a:cs typeface="Arial" pitchFamily="34" charset="0"/>
                        </a:rPr>
                        <a:t>The AAP will be discussed in the ARC meeting of 3 May 2019. Outstanding matters will be followed up monthly until June</a:t>
                      </a:r>
                      <a:endParaRPr lang="en-ZA" sz="1000" dirty="0">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r>
                        <a:rPr lang="en-US" sz="1000" dirty="0" smtClean="0">
                          <a:effectLst/>
                          <a:latin typeface="Arial" pitchFamily="34" charset="0"/>
                          <a:ea typeface="Calibri"/>
                          <a:cs typeface="Arial" pitchFamily="34" charset="0"/>
                        </a:rPr>
                        <a:t>Report on cleared </a:t>
                      </a:r>
                      <a:r>
                        <a:rPr lang="en-US" sz="1000" smtClean="0">
                          <a:effectLst/>
                          <a:latin typeface="Arial" pitchFamily="34" charset="0"/>
                          <a:ea typeface="Calibri"/>
                          <a:cs typeface="Arial" pitchFamily="34" charset="0"/>
                        </a:rPr>
                        <a:t>audit findings</a:t>
                      </a:r>
                      <a:endParaRPr lang="en-US" sz="1000" dirty="0" smtClean="0">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202308">
                <a:tc gridSpan="9">
                  <a:txBody>
                    <a:bodyPr/>
                    <a:lstStyle/>
                    <a:p>
                      <a:pPr>
                        <a:lnSpc>
                          <a:spcPct val="115000"/>
                        </a:lnSpc>
                        <a:spcAft>
                          <a:spcPts val="0"/>
                        </a:spcAft>
                      </a:pPr>
                      <a:r>
                        <a:rPr kumimoji="0" lang="en-ZA" sz="1200" b="1" i="0" u="none" strike="noStrike" kern="1200" cap="none" spc="0" normalizeH="0" baseline="0" noProof="0" dirty="0" smtClean="0">
                          <a:ln>
                            <a:noFill/>
                          </a:ln>
                          <a:solidFill>
                            <a:prstClr val="white"/>
                          </a:solidFill>
                          <a:effectLst/>
                          <a:uLnTx/>
                          <a:uFillTx/>
                          <a:latin typeface="Arial Narrow"/>
                          <a:ea typeface="Calibri"/>
                          <a:cs typeface="Arial"/>
                        </a:rPr>
                        <a:t>Sub-programme: Corporate </a:t>
                      </a:r>
                      <a:r>
                        <a:rPr kumimoji="0" lang="en-ZA" sz="1200" b="1" i="0" u="none" strike="noStrike" kern="1200" cap="none" spc="0" normalizeH="0" baseline="0" noProof="0" dirty="0" smtClean="0">
                          <a:ln>
                            <a:noFill/>
                          </a:ln>
                          <a:solidFill>
                            <a:prstClr val="white"/>
                          </a:solidFill>
                          <a:effectLst/>
                          <a:uLnTx/>
                          <a:uFillTx/>
                          <a:latin typeface="Arial Narrow"/>
                          <a:ea typeface="Times New Roman"/>
                          <a:cs typeface="Arial"/>
                        </a:rPr>
                        <a:t>Management</a:t>
                      </a:r>
                      <a:endParaRPr lang="en-ZA" sz="1000" b="1"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hMerge="1">
                  <a:txBody>
                    <a:bodyPr/>
                    <a:lstStyle/>
                    <a:p>
                      <a:pPr>
                        <a:lnSpc>
                          <a:spcPct val="115000"/>
                        </a:lnSpc>
                        <a:spcAft>
                          <a:spcPts val="1000"/>
                        </a:spcAft>
                      </a:pPr>
                      <a:endParaRPr lang="en-ZA" sz="10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hMerge="1">
                  <a:txBody>
                    <a:bodyPr/>
                    <a:lstStyle/>
                    <a:p>
                      <a:pPr>
                        <a:lnSpc>
                          <a:spcPct val="115000"/>
                        </a:lnSpc>
                        <a:spcAft>
                          <a:spcPts val="1000"/>
                        </a:spcAft>
                      </a:pPr>
                      <a:endParaRPr lang="en-ZA" sz="10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hMerge="1">
                  <a:txBody>
                    <a:bodyPr/>
                    <a:lstStyle/>
                    <a:p>
                      <a:pPr marL="0" lvl="0" indent="0">
                        <a:lnSpc>
                          <a:spcPct val="115000"/>
                        </a:lnSpc>
                        <a:spcAft>
                          <a:spcPts val="1000"/>
                        </a:spcAft>
                        <a:buFont typeface="Symbol"/>
                        <a:buNone/>
                      </a:pPr>
                      <a:endParaRPr lang="en-ZA" sz="1000" dirty="0">
                        <a:latin typeface="Arial" pitchFamily="34" charset="0"/>
                        <a:cs typeface="Arial" pitchFamily="34" charset="0"/>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0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pPr marL="0" marR="0" lvl="0" indent="0" algn="l" defTabSz="914400" rtl="0" eaLnBrk="1" fontAlgn="auto" latinLnBrk="0" hangingPunct="1">
                        <a:lnSpc>
                          <a:spcPct val="115000"/>
                        </a:lnSpc>
                        <a:spcBef>
                          <a:spcPts val="0"/>
                        </a:spcBef>
                        <a:spcAft>
                          <a:spcPts val="0"/>
                        </a:spcAft>
                        <a:buClrTx/>
                        <a:buSzTx/>
                        <a:buFontTx/>
                        <a:buNone/>
                        <a:tabLst>
                          <a:tab pos="595630" algn="l"/>
                        </a:tabLst>
                        <a:defRPr/>
                      </a:pPr>
                      <a:endParaRPr kumimoji="0" lang="en-ZA" sz="1000" b="0" i="0" u="none" strike="noStrike" kern="1200" cap="none" spc="0" normalizeH="0" baseline="0" noProof="0" dirty="0" smtClean="0">
                        <a:ln>
                          <a:noFill/>
                        </a:ln>
                        <a:solidFill>
                          <a:prstClr val="black"/>
                        </a:solidFill>
                        <a:effectLst/>
                        <a:uLnTx/>
                        <a:uFillTx/>
                        <a:latin typeface="Arial" pitchFamily="34" charset="0"/>
                        <a:ea typeface="Calibri"/>
                        <a:cs typeface="Arial" pitchFamily="34" charset="0"/>
                      </a:endParaRPr>
                    </a:p>
                  </a:txBody>
                  <a:tcPr marL="61649" marR="61649"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hMerge="1">
                  <a:txBody>
                    <a:bodyPr/>
                    <a:lstStyle/>
                    <a:p>
                      <a:pPr marL="0" marR="0" lvl="0" indent="0" algn="l" defTabSz="914400" rtl="0" eaLnBrk="1" fontAlgn="auto" latinLnBrk="0" hangingPunct="1">
                        <a:lnSpc>
                          <a:spcPct val="115000"/>
                        </a:lnSpc>
                        <a:spcBef>
                          <a:spcPts val="0"/>
                        </a:spcBef>
                        <a:spcAft>
                          <a:spcPts val="0"/>
                        </a:spcAft>
                        <a:buClrTx/>
                        <a:buSzTx/>
                        <a:buFontTx/>
                        <a:buNone/>
                        <a:tabLst>
                          <a:tab pos="595630" algn="l"/>
                        </a:tabLst>
                        <a:defRPr/>
                      </a:pPr>
                      <a:endParaRPr kumimoji="0" lang="en-ZA" sz="1000" b="0" i="0" u="none" strike="noStrike" kern="1200" cap="none" spc="0" normalizeH="0" baseline="0" noProof="0" dirty="0" smtClean="0">
                        <a:ln>
                          <a:noFill/>
                        </a:ln>
                        <a:solidFill>
                          <a:prstClr val="black"/>
                        </a:solidFill>
                        <a:effectLst/>
                        <a:uLnTx/>
                        <a:uFillTx/>
                        <a:latin typeface="Arial" pitchFamily="34" charset="0"/>
                        <a:ea typeface="Calibri"/>
                        <a:cs typeface="Arial" pitchFamily="34" charset="0"/>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hMerge="1">
                  <a:txBody>
                    <a:bodyPr/>
                    <a:lstStyle/>
                    <a:p>
                      <a:endParaRPr lang="en-US" sz="1000" dirty="0" smtClean="0">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791087">
                <a:tc>
                  <a:txBody>
                    <a:bodyPr/>
                    <a:lstStyle/>
                    <a:p>
                      <a:pPr>
                        <a:lnSpc>
                          <a:spcPct val="115000"/>
                        </a:lnSpc>
                        <a:spcAft>
                          <a:spcPts val="0"/>
                        </a:spcAft>
                      </a:pPr>
                      <a:r>
                        <a:rPr lang="en-ZA" sz="1000" b="1" dirty="0" smtClean="0">
                          <a:effectLst/>
                          <a:latin typeface="Arial" pitchFamily="34" charset="0"/>
                          <a:ea typeface="Times New Roman"/>
                          <a:cs typeface="Arial" pitchFamily="34" charset="0"/>
                        </a:rPr>
                        <a:t>Percentage vacancy rate</a:t>
                      </a:r>
                      <a:endParaRPr lang="en-ZA" sz="1000" b="1"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15000"/>
                        </a:lnSpc>
                        <a:spcAft>
                          <a:spcPts val="1000"/>
                        </a:spcAft>
                      </a:pPr>
                      <a:r>
                        <a:rPr lang="en-ZA" sz="1000" dirty="0" smtClean="0">
                          <a:effectLst/>
                          <a:latin typeface="Arial" pitchFamily="34" charset="0"/>
                          <a:ea typeface="Calibri"/>
                          <a:cs typeface="Arial" pitchFamily="34" charset="0"/>
                        </a:rPr>
                        <a:t>Maintain a vacancy rate of less than10% annually</a:t>
                      </a:r>
                      <a:endParaRPr lang="en-ZA" sz="10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15000"/>
                        </a:lnSpc>
                        <a:spcAft>
                          <a:spcPts val="1000"/>
                        </a:spcAft>
                      </a:pPr>
                      <a:r>
                        <a:rPr lang="en-ZA" sz="1000" dirty="0" smtClean="0">
                          <a:effectLst/>
                          <a:latin typeface="Arial" pitchFamily="34" charset="0"/>
                          <a:ea typeface="Times New Roman"/>
                          <a:cs typeface="Arial" pitchFamily="34" charset="0"/>
                        </a:rPr>
                        <a:t>&lt;10% </a:t>
                      </a:r>
                      <a:endParaRPr lang="en-ZA" sz="10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lvl="0" indent="0">
                        <a:lnSpc>
                          <a:spcPct val="115000"/>
                        </a:lnSpc>
                        <a:spcAft>
                          <a:spcPts val="1000"/>
                        </a:spcAft>
                        <a:buFont typeface="Symbol"/>
                        <a:buNone/>
                      </a:pPr>
                      <a:r>
                        <a:rPr lang="en-ZA" sz="1000" dirty="0" smtClean="0">
                          <a:latin typeface="Arial" pitchFamily="34" charset="0"/>
                          <a:cs typeface="Arial" pitchFamily="34" charset="0"/>
                        </a:rPr>
                        <a:t>As at 30 March 2019, vacancy rate was 7.0%</a:t>
                      </a:r>
                      <a:endParaRPr lang="en-ZA" sz="1000" dirty="0">
                        <a:latin typeface="Arial" pitchFamily="34" charset="0"/>
                        <a:cs typeface="Arial" pitchFamily="34" charset="0"/>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Achieved</a:t>
                      </a: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tab pos="595630" algn="l"/>
                        </a:tabLst>
                        <a:defRPr/>
                      </a:pPr>
                      <a:r>
                        <a:rPr kumimoji="0" lang="en-ZA" sz="1000" b="0" i="0" u="none" strike="noStrike" kern="1200" cap="none" spc="0" normalizeH="0" baseline="0" noProof="0" dirty="0" smtClean="0">
                          <a:ln>
                            <a:noFill/>
                          </a:ln>
                          <a:solidFill>
                            <a:prstClr val="black"/>
                          </a:solidFill>
                          <a:effectLst/>
                          <a:uLnTx/>
                          <a:uFillTx/>
                          <a:latin typeface="Arial" pitchFamily="34" charset="0"/>
                          <a:ea typeface="Calibri"/>
                          <a:cs typeface="Arial" pitchFamily="34" charset="0"/>
                        </a:rPr>
                        <a:t>No Deviation</a:t>
                      </a:r>
                    </a:p>
                  </a:txBody>
                  <a:tcPr marL="61649" marR="61649"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tab pos="595630" algn="l"/>
                        </a:tabLst>
                        <a:defRPr/>
                      </a:pPr>
                      <a:r>
                        <a:rPr kumimoji="0" lang="en-ZA" sz="1000" b="0" i="0" u="none" strike="noStrike" kern="1200" cap="none" spc="0" normalizeH="0" baseline="0" noProof="0" dirty="0" smtClean="0">
                          <a:ln>
                            <a:noFill/>
                          </a:ln>
                          <a:solidFill>
                            <a:prstClr val="black"/>
                          </a:solidFill>
                          <a:effectLst/>
                          <a:uLnTx/>
                          <a:uFillTx/>
                          <a:latin typeface="Arial" pitchFamily="34" charset="0"/>
                          <a:ea typeface="Calibri"/>
                          <a:cs typeface="Arial" pitchFamily="34" charset="0"/>
                        </a:rPr>
                        <a:t>N/A</a:t>
                      </a: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r>
                        <a:rPr lang="en-US" sz="1000" dirty="0" smtClean="0">
                          <a:effectLst/>
                          <a:latin typeface="Arial" pitchFamily="34" charset="0"/>
                          <a:ea typeface="Calibri"/>
                          <a:cs typeface="Arial" pitchFamily="34" charset="0"/>
                        </a:rPr>
                        <a:t>Establishment Report, March 2019</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1579575">
                <a:tc>
                  <a:txBody>
                    <a:bodyPr/>
                    <a:lstStyle/>
                    <a:p>
                      <a:pPr>
                        <a:lnSpc>
                          <a:spcPct val="115000"/>
                        </a:lnSpc>
                        <a:spcAft>
                          <a:spcPts val="1000"/>
                        </a:spcAft>
                      </a:pPr>
                      <a:r>
                        <a:rPr lang="en-ZA" sz="1000" b="1" dirty="0" smtClean="0">
                          <a:effectLst/>
                          <a:latin typeface="Arial" pitchFamily="34" charset="0"/>
                          <a:ea typeface="Times New Roman"/>
                          <a:cs typeface="Arial" pitchFamily="34" charset="0"/>
                        </a:rPr>
                        <a:t>% of disciplinary cases finalised internally within 90 days from date disciplinary cases being initiated</a:t>
                      </a:r>
                      <a:endParaRPr lang="en-ZA" sz="1000" b="1"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15000"/>
                        </a:lnSpc>
                        <a:spcAft>
                          <a:spcPts val="1000"/>
                        </a:spcAft>
                      </a:pPr>
                      <a:r>
                        <a:rPr lang="en-ZA" sz="1000" dirty="0" smtClean="0">
                          <a:effectLst/>
                          <a:latin typeface="Arial" pitchFamily="34" charset="0"/>
                          <a:ea typeface="Calibri"/>
                          <a:cs typeface="Arial" pitchFamily="34" charset="0"/>
                        </a:rPr>
                        <a:t>100% of all disciplinary cases resolved internally within 90 days of the cases being initiated</a:t>
                      </a:r>
                      <a:endParaRPr lang="en-ZA" sz="10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15000"/>
                        </a:lnSpc>
                        <a:spcAft>
                          <a:spcPts val="1000"/>
                        </a:spcAft>
                      </a:pPr>
                      <a:r>
                        <a:rPr lang="en-ZA" sz="1000" dirty="0" smtClean="0">
                          <a:effectLst/>
                          <a:latin typeface="Arial" pitchFamily="34" charset="0"/>
                          <a:ea typeface="Times New Roman"/>
                          <a:cs typeface="Arial" pitchFamily="34" charset="0"/>
                        </a:rPr>
                        <a:t>100% of all disciplinary cases resolved internally  within 90 days</a:t>
                      </a:r>
                      <a:endParaRPr lang="en-ZA" sz="10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indent="0">
                        <a:buFontTx/>
                        <a:buNone/>
                      </a:pPr>
                      <a:r>
                        <a:rPr lang="en-ZA" sz="1000" dirty="0" smtClean="0">
                          <a:latin typeface="Arial" pitchFamily="34" charset="0"/>
                          <a:cs typeface="Arial" pitchFamily="34" charset="0"/>
                        </a:rPr>
                        <a:t>100% of all  disciplinary cases were finalized. There are no disciplinary cases pending</a:t>
                      </a:r>
                      <a:endParaRPr lang="en-ZA" sz="1000" dirty="0">
                        <a:latin typeface="Arial" pitchFamily="34" charset="0"/>
                        <a:cs typeface="Arial" pitchFamily="34" charset="0"/>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gridSpan="2">
                  <a:txBody>
                    <a:bodyPr/>
                    <a:lstStyle/>
                    <a:p>
                      <a:r>
                        <a:rPr lang="en-ZA" sz="1000" dirty="0" smtClean="0">
                          <a:latin typeface="Arial" pitchFamily="34" charset="0"/>
                          <a:cs typeface="Arial" pitchFamily="34" charset="0"/>
                        </a:rPr>
                        <a:t>Achieved</a:t>
                      </a:r>
                      <a:endParaRPr lang="en-ZA" sz="1000" dirty="0">
                        <a:latin typeface="Arial" pitchFamily="34" charset="0"/>
                        <a:cs typeface="Arial" pitchFamily="34" charset="0"/>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a:txBody>
                    <a:bodyPr/>
                    <a:lstStyle/>
                    <a:p>
                      <a:r>
                        <a:rPr lang="en-ZA" sz="1000" dirty="0" smtClean="0">
                          <a:latin typeface="Arial" pitchFamily="34" charset="0"/>
                          <a:cs typeface="Arial" pitchFamily="34" charset="0"/>
                        </a:rPr>
                        <a:t>No Deviation</a:t>
                      </a:r>
                      <a:endParaRPr lang="en-ZA" sz="1000" dirty="0">
                        <a:latin typeface="Arial"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r>
                        <a:rPr lang="en-ZA" sz="1000" dirty="0" smtClean="0">
                          <a:latin typeface="Arial" pitchFamily="34" charset="0"/>
                          <a:cs typeface="Arial" pitchFamily="34" charset="0"/>
                        </a:rPr>
                        <a:t>N/A</a:t>
                      </a:r>
                      <a:endParaRPr lang="en-ZA" sz="1000" dirty="0">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nSpc>
                          <a:spcPct val="115000"/>
                        </a:lnSpc>
                        <a:spcAft>
                          <a:spcPts val="0"/>
                        </a:spcAft>
                        <a:tabLst>
                          <a:tab pos="595630" algn="l"/>
                        </a:tabLst>
                      </a:pPr>
                      <a:r>
                        <a:rPr lang="en-ZA" sz="1000" dirty="0" smtClean="0">
                          <a:effectLst/>
                          <a:latin typeface="Arial" pitchFamily="34" charset="0"/>
                          <a:ea typeface="Times New Roman"/>
                          <a:cs typeface="Arial"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bl>
          </a:graphicData>
        </a:graphic>
      </p:graphicFrame>
    </p:spTree>
    <p:extLst>
      <p:ext uri="{BB962C8B-B14F-4D97-AF65-F5344CB8AC3E}">
        <p14:creationId xmlns:p14="http://schemas.microsoft.com/office/powerpoint/2010/main" xmlns="" val="33253378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1520" y="116633"/>
            <a:ext cx="2376264" cy="864096"/>
          </a:xfrm>
          <a:prstGeom prst="rect">
            <a:avLst/>
          </a:prstGeom>
        </p:spPr>
      </p:pic>
      <p:sp>
        <p:nvSpPr>
          <p:cNvPr id="5" name="Rectangle 4"/>
          <p:cNvSpPr/>
          <p:nvPr/>
        </p:nvSpPr>
        <p:spPr>
          <a:xfrm>
            <a:off x="0" y="980729"/>
            <a:ext cx="9144000" cy="72007"/>
          </a:xfrm>
          <a:prstGeom prst="rect">
            <a:avLst/>
          </a:prstGeom>
          <a:solidFill>
            <a:srgbClr val="0D7127"/>
          </a:solidFill>
          <a:ln>
            <a:solidFill>
              <a:srgbClr val="0D71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7" name="Straight Connector 6"/>
          <p:cNvCxnSpPr/>
          <p:nvPr/>
        </p:nvCxnSpPr>
        <p:spPr>
          <a:xfrm>
            <a:off x="0" y="1124744"/>
            <a:ext cx="9144000" cy="0"/>
          </a:xfrm>
          <a:prstGeom prst="line">
            <a:avLst/>
          </a:prstGeom>
          <a:ln>
            <a:solidFill>
              <a:srgbClr val="0D7127"/>
            </a:solidFill>
          </a:ln>
        </p:spPr>
        <p:style>
          <a:lnRef idx="1">
            <a:schemeClr val="dk1"/>
          </a:lnRef>
          <a:fillRef idx="0">
            <a:schemeClr val="dk1"/>
          </a:fillRef>
          <a:effectRef idx="0">
            <a:schemeClr val="dk1"/>
          </a:effectRef>
          <a:fontRef idx="minor">
            <a:schemeClr val="tx1"/>
          </a:fontRef>
        </p:style>
      </p:cxnSp>
      <p:sp>
        <p:nvSpPr>
          <p:cNvPr id="19" name="Title 18"/>
          <p:cNvSpPr>
            <a:spLocks noGrp="1"/>
          </p:cNvSpPr>
          <p:nvPr>
            <p:ph type="ctrTitle"/>
          </p:nvPr>
        </p:nvSpPr>
        <p:spPr>
          <a:xfrm>
            <a:off x="2411760" y="548681"/>
            <a:ext cx="5616624" cy="434479"/>
          </a:xfrm>
        </p:spPr>
        <p:txBody>
          <a:bodyPr>
            <a:normAutofit/>
          </a:bodyPr>
          <a:lstStyle/>
          <a:p>
            <a:r>
              <a:rPr lang="en-ZA" sz="1800" b="1" dirty="0">
                <a:solidFill>
                  <a:prstClr val="black"/>
                </a:solidFill>
                <a:latin typeface="FunctionPro-BookOblique"/>
              </a:rPr>
              <a:t>Programme 1</a:t>
            </a:r>
            <a:r>
              <a:rPr lang="en-ZA" sz="1800" b="1" dirty="0" smtClean="0">
                <a:solidFill>
                  <a:prstClr val="black"/>
                </a:solidFill>
                <a:latin typeface="FunctionPro-BookOblique"/>
              </a:rPr>
              <a:t>:  </a:t>
            </a:r>
            <a:r>
              <a:rPr lang="en-ZA" sz="1800" b="1" dirty="0">
                <a:solidFill>
                  <a:prstClr val="black"/>
                </a:solidFill>
                <a:latin typeface="FunctionPro-BookOblique"/>
              </a:rPr>
              <a:t>Quarter </a:t>
            </a:r>
            <a:r>
              <a:rPr lang="en-ZA" sz="1800" b="1" dirty="0" smtClean="0">
                <a:solidFill>
                  <a:prstClr val="black"/>
                </a:solidFill>
                <a:latin typeface="FunctionPro-BookOblique"/>
              </a:rPr>
              <a:t>4 </a:t>
            </a:r>
            <a:r>
              <a:rPr lang="en-ZA" sz="1800" b="1" dirty="0">
                <a:solidFill>
                  <a:prstClr val="black"/>
                </a:solidFill>
                <a:latin typeface="FunctionPro-BookOblique"/>
              </a:rPr>
              <a:t>Performance 2018/19</a:t>
            </a:r>
            <a:endParaRPr lang="en-ZA" sz="1800" dirty="0"/>
          </a:p>
        </p:txBody>
      </p:sp>
      <p:sp>
        <p:nvSpPr>
          <p:cNvPr id="20" name="Subtitle 19"/>
          <p:cNvSpPr>
            <a:spLocks noGrp="1"/>
          </p:cNvSpPr>
          <p:nvPr>
            <p:ph type="subTitle" idx="1"/>
          </p:nvPr>
        </p:nvSpPr>
        <p:spPr/>
        <p:txBody>
          <a:bodyPr/>
          <a:lstStyle/>
          <a:p>
            <a:r>
              <a:rPr lang="en-US" dirty="0" smtClean="0"/>
              <a:t>Click to add subtitle</a:t>
            </a:r>
            <a:endParaRPr lang="en-ZA"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84368" y="155807"/>
            <a:ext cx="936104" cy="7857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 name="Picture 16"/>
          <p:cNvPicPr/>
          <p:nvPr/>
        </p:nvPicPr>
        <p:blipFill>
          <a:blip r:embed="rId4" cstate="print"/>
          <a:stretch>
            <a:fillRect/>
          </a:stretch>
        </p:blipFill>
        <p:spPr>
          <a:xfrm>
            <a:off x="3673901" y="6093296"/>
            <a:ext cx="1371600" cy="670689"/>
          </a:xfrm>
          <a:prstGeom prst="rect">
            <a:avLst/>
          </a:prstGeom>
        </p:spPr>
      </p:pic>
      <p:graphicFrame>
        <p:nvGraphicFramePr>
          <p:cNvPr id="11" name="Content Placeholder 2"/>
          <p:cNvGraphicFramePr>
            <a:graphicFrameLocks/>
          </p:cNvGraphicFramePr>
          <p:nvPr>
            <p:extLst>
              <p:ext uri="{D42A27DB-BD31-4B8C-83A1-F6EECF244321}">
                <p14:modId xmlns:p14="http://schemas.microsoft.com/office/powerpoint/2010/main" xmlns="" val="1704645697"/>
              </p:ext>
            </p:extLst>
          </p:nvPr>
        </p:nvGraphicFramePr>
        <p:xfrm>
          <a:off x="251521" y="1101725"/>
          <a:ext cx="8653434" cy="4165092"/>
        </p:xfrm>
        <a:graphic>
          <a:graphicData uri="http://schemas.openxmlformats.org/drawingml/2006/table">
            <a:tbl>
              <a:tblPr firstRow="1" firstCol="1" bandRow="1"/>
              <a:tblGrid>
                <a:gridCol w="1179440"/>
                <a:gridCol w="1065283"/>
                <a:gridCol w="1008112"/>
                <a:gridCol w="1152128"/>
                <a:gridCol w="533409"/>
                <a:gridCol w="416273"/>
                <a:gridCol w="971570"/>
                <a:gridCol w="1040417"/>
                <a:gridCol w="1286802"/>
              </a:tblGrid>
              <a:tr h="394871">
                <a:tc rowSpan="2">
                  <a:txBody>
                    <a:bodyPr/>
                    <a:lstStyle/>
                    <a:p>
                      <a:pPr>
                        <a:lnSpc>
                          <a:spcPct val="115000"/>
                        </a:lnSpc>
                        <a:spcAft>
                          <a:spcPts val="0"/>
                        </a:spcAft>
                      </a:pPr>
                      <a:r>
                        <a:rPr lang="en-ZA" sz="1200" b="1" dirty="0" smtClean="0">
                          <a:solidFill>
                            <a:schemeClr val="bg1"/>
                          </a:solidFill>
                          <a:effectLst/>
                          <a:latin typeface="+mn-lt"/>
                          <a:ea typeface="Times New Roman"/>
                          <a:cs typeface="Times New Roman"/>
                        </a:rPr>
                        <a:t>Performance Indicator</a:t>
                      </a:r>
                      <a:endParaRPr lang="en-ZA" sz="1200" b="1" dirty="0">
                        <a:solidFill>
                          <a:schemeClr val="bg1"/>
                        </a:solidFill>
                        <a:effectLst/>
                        <a:latin typeface="+mn-lt"/>
                        <a:ea typeface="Times New Roman"/>
                        <a:cs typeface="Times New Roman"/>
                      </a:endParaRPr>
                    </a:p>
                  </a:txBody>
                  <a:tcPr marL="61649" marR="61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50000"/>
                      </a:schemeClr>
                    </a:solidFill>
                  </a:tcPr>
                </a:tc>
                <a:tc rowSpan="2">
                  <a:txBody>
                    <a:bodyPr/>
                    <a:lstStyle/>
                    <a:p>
                      <a:pPr>
                        <a:lnSpc>
                          <a:spcPct val="115000"/>
                        </a:lnSpc>
                        <a:spcAft>
                          <a:spcPts val="0"/>
                        </a:spcAft>
                      </a:pPr>
                      <a:r>
                        <a:rPr lang="en-US" sz="1200" b="1" dirty="0">
                          <a:solidFill>
                            <a:schemeClr val="bg1"/>
                          </a:solidFill>
                          <a:effectLst/>
                          <a:latin typeface="+mn-lt"/>
                          <a:ea typeface="Times New Roman"/>
                          <a:cs typeface="Arial"/>
                        </a:rPr>
                        <a:t>Annual Target </a:t>
                      </a:r>
                      <a:r>
                        <a:rPr lang="en-US" sz="1200" b="1" dirty="0" smtClean="0">
                          <a:solidFill>
                            <a:schemeClr val="bg1"/>
                          </a:solidFill>
                          <a:effectLst/>
                          <a:latin typeface="+mn-lt"/>
                          <a:ea typeface="Times New Roman"/>
                          <a:cs typeface="Arial"/>
                        </a:rPr>
                        <a:t>2018/19</a:t>
                      </a:r>
                      <a:endParaRPr lang="en-ZA" sz="1200" b="1" dirty="0">
                        <a:solidFill>
                          <a:schemeClr val="bg1"/>
                        </a:solidFill>
                        <a:effectLst/>
                        <a:latin typeface="+mn-lt"/>
                        <a:ea typeface="Times New Roman"/>
                        <a:cs typeface="Times New Roman"/>
                      </a:endParaRPr>
                    </a:p>
                  </a:txBody>
                  <a:tcPr marL="61649" marR="61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schemeClr val="bg1"/>
                        </a:solidFill>
                        <a:effectLst/>
                        <a:uLnTx/>
                        <a:uFillTx/>
                        <a:latin typeface="+mn-lt"/>
                        <a:ea typeface="Calibri"/>
                        <a:cs typeface="Arial"/>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bg1"/>
                          </a:solidFill>
                          <a:effectLst/>
                          <a:uLnTx/>
                          <a:uFillTx/>
                          <a:latin typeface="+mn-lt"/>
                          <a:ea typeface="Calibri"/>
                          <a:cs typeface="Arial"/>
                        </a:rPr>
                        <a:t>Q4 Target as per APP</a:t>
                      </a:r>
                      <a:endParaRPr lang="en-ZA" sz="1200" b="1" dirty="0">
                        <a:solidFill>
                          <a:schemeClr val="bg1"/>
                        </a:solidFill>
                        <a:effectLst/>
                        <a:latin typeface="+mn-lt"/>
                        <a:ea typeface="Times New Roman"/>
                        <a:cs typeface="Times New Roman"/>
                      </a:endParaRPr>
                    </a:p>
                  </a:txBody>
                  <a:tcPr marL="61649" marR="61649"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rPr>
                        <a:t>Description of progress made   for Q4</a:t>
                      </a:r>
                      <a:endParaRPr kumimoji="0" lang="en-ZA" sz="1200" b="1" i="0" u="none" strike="noStrike" kern="1200" cap="none" spc="0" normalizeH="0" baseline="0" noProof="0" dirty="0">
                        <a:ln>
                          <a:noFill/>
                        </a:ln>
                        <a:solidFill>
                          <a:schemeClr val="bg1"/>
                        </a:solidFill>
                        <a:effectLst/>
                        <a:uLnTx/>
                        <a:uFillTx/>
                        <a:latin typeface="+mn-lt"/>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50000"/>
                      </a:schemeClr>
                    </a:solidFill>
                  </a:tcPr>
                </a:tc>
                <a:tc gridSpan="2">
                  <a:txBody>
                    <a:bodyPr/>
                    <a:lstStyle/>
                    <a:p>
                      <a:pPr>
                        <a:lnSpc>
                          <a:spcPct val="115000"/>
                        </a:lnSpc>
                        <a:spcAft>
                          <a:spcPts val="0"/>
                        </a:spcAft>
                      </a:pPr>
                      <a:r>
                        <a:rPr lang="en-ZA" sz="1200" b="1" dirty="0" smtClean="0">
                          <a:solidFill>
                            <a:schemeClr val="bg1"/>
                          </a:solidFill>
                          <a:effectLst/>
                          <a:latin typeface="+mn-lt"/>
                          <a:ea typeface="Times New Roman"/>
                          <a:cs typeface="Times New Roman"/>
                        </a:rPr>
                        <a:t>Performance  Status</a:t>
                      </a:r>
                      <a:endParaRPr lang="en-ZA" sz="1200" b="1" dirty="0">
                        <a:solidFill>
                          <a:schemeClr val="bg1"/>
                        </a:solidFill>
                        <a:effectLst/>
                        <a:latin typeface="+mn-lt"/>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50000"/>
                      </a:schemeClr>
                    </a:solidFill>
                  </a:tcPr>
                </a:tc>
                <a:tc hMerge="1">
                  <a:txBody>
                    <a:bodyPr/>
                    <a:lstStyle/>
                    <a:p>
                      <a:endParaRPr lang="en-ZA"/>
                    </a:p>
                  </a:txBody>
                  <a:tcPr/>
                </a:tc>
                <a:tc rowSpan="2">
                  <a:txBody>
                    <a:bodyPr/>
                    <a:lstStyle/>
                    <a:p>
                      <a:pPr>
                        <a:lnSpc>
                          <a:spcPct val="115000"/>
                        </a:lnSpc>
                        <a:spcAft>
                          <a:spcPts val="0"/>
                        </a:spcAft>
                      </a:pPr>
                      <a:endParaRPr lang="en-ZA" sz="1200" b="1" dirty="0" smtClean="0">
                        <a:solidFill>
                          <a:schemeClr val="bg1"/>
                        </a:solidFill>
                        <a:effectLst/>
                        <a:latin typeface="+mn-lt"/>
                        <a:ea typeface="Times New Roman"/>
                        <a:cs typeface="Times New Roman"/>
                      </a:endParaRPr>
                    </a:p>
                    <a:p>
                      <a:pPr>
                        <a:lnSpc>
                          <a:spcPct val="115000"/>
                        </a:lnSpc>
                        <a:spcAft>
                          <a:spcPts val="0"/>
                        </a:spcAft>
                      </a:pPr>
                      <a:r>
                        <a:rPr lang="en-ZA" sz="1200" b="1" dirty="0" smtClean="0">
                          <a:solidFill>
                            <a:schemeClr val="bg1"/>
                          </a:solidFill>
                          <a:effectLst/>
                          <a:latin typeface="+mn-lt"/>
                          <a:ea typeface="Times New Roman"/>
                          <a:cs typeface="Times New Roman"/>
                        </a:rPr>
                        <a:t>Reason for Deviation</a:t>
                      </a:r>
                      <a:endParaRPr lang="en-ZA" sz="1200" b="1" dirty="0">
                        <a:solidFill>
                          <a:schemeClr val="bg1"/>
                        </a:solidFill>
                        <a:effectLst/>
                        <a:latin typeface="+mn-lt"/>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rPr>
                        <a:t>Interventions / corrective actions  to be taken</a:t>
                      </a: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50000"/>
                      </a:schemeClr>
                    </a:solidFill>
                  </a:tcPr>
                </a:tc>
                <a:tc rowSpan="2">
                  <a:txBody>
                    <a:bodyPr/>
                    <a:lstStyle/>
                    <a:p>
                      <a:pPr>
                        <a:lnSpc>
                          <a:spcPct val="115000"/>
                        </a:lnSpc>
                        <a:spcAft>
                          <a:spcPts val="0"/>
                        </a:spcAft>
                      </a:pPr>
                      <a:endParaRPr lang="en-ZA" sz="1200" b="1" dirty="0" smtClean="0">
                        <a:solidFill>
                          <a:schemeClr val="bg1"/>
                        </a:solidFill>
                        <a:effectLst/>
                        <a:latin typeface="+mn-lt"/>
                        <a:ea typeface="Times New Roman"/>
                        <a:cs typeface="Times New Roman"/>
                      </a:endParaRPr>
                    </a:p>
                    <a:p>
                      <a:pPr>
                        <a:lnSpc>
                          <a:spcPct val="115000"/>
                        </a:lnSpc>
                        <a:spcAft>
                          <a:spcPts val="0"/>
                        </a:spcAft>
                      </a:pPr>
                      <a:r>
                        <a:rPr lang="en-ZA" sz="1200" b="1" dirty="0" smtClean="0">
                          <a:solidFill>
                            <a:schemeClr val="bg1"/>
                          </a:solidFill>
                          <a:effectLst/>
                          <a:latin typeface="+mn-lt"/>
                          <a:ea typeface="Times New Roman"/>
                          <a:cs typeface="Times New Roman"/>
                        </a:rPr>
                        <a:t>Verification Source</a:t>
                      </a:r>
                      <a:endParaRPr lang="en-ZA" sz="1200" b="1" dirty="0">
                        <a:solidFill>
                          <a:schemeClr val="bg1"/>
                        </a:solidFill>
                        <a:effectLst/>
                        <a:latin typeface="+mn-lt"/>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50000"/>
                      </a:schemeClr>
                    </a:solidFill>
                  </a:tcPr>
                </a:tc>
              </a:tr>
              <a:tr h="610177">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endParaRPr lang="en-ZA"/>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endParaRPr lang="en-ZA" sz="1200" b="1" dirty="0">
                        <a:solidFill>
                          <a:schemeClr val="bg1"/>
                        </a:solidFill>
                        <a:effectLst/>
                        <a:latin typeface="Calibri"/>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vMerge="1">
                  <a:txBody>
                    <a:bodyPr/>
                    <a:lstStyle/>
                    <a:p>
                      <a:endParaRPr lang="en-ZA"/>
                    </a:p>
                  </a:txBody>
                  <a:tcPr/>
                </a:tc>
                <a:tc vMerge="1">
                  <a:txBody>
                    <a:bodyPr/>
                    <a:lstStyle/>
                    <a:p>
                      <a:endParaRPr lang="en-ZA"/>
                    </a:p>
                  </a:txBody>
                  <a:tcPr/>
                </a:tc>
                <a:tc vMerge="1">
                  <a:txBody>
                    <a:bodyPr/>
                    <a:lstStyle/>
                    <a:p>
                      <a:endParaRPr lang="en-ZA"/>
                    </a:p>
                  </a:txBody>
                  <a:tcPr/>
                </a:tc>
              </a:tr>
              <a:tr h="190128">
                <a:tc gridSpan="9">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prstClr val="white"/>
                          </a:solidFill>
                          <a:effectLst/>
                          <a:uLnTx/>
                          <a:uFillTx/>
                          <a:latin typeface="Arial Narrow"/>
                          <a:ea typeface="Calibri"/>
                          <a:cs typeface="Arial"/>
                        </a:rPr>
                        <a:t>Sub-programme: Corporate </a:t>
                      </a:r>
                      <a:r>
                        <a:rPr kumimoji="0" lang="en-ZA" sz="1200" b="1" i="0" u="none" strike="noStrike" kern="1200" cap="none" spc="0" normalizeH="0" baseline="0" noProof="0" dirty="0" smtClean="0">
                          <a:ln>
                            <a:noFill/>
                          </a:ln>
                          <a:solidFill>
                            <a:prstClr val="white"/>
                          </a:solidFill>
                          <a:effectLst/>
                          <a:uLnTx/>
                          <a:uFillTx/>
                          <a:latin typeface="Arial Narrow"/>
                          <a:ea typeface="Times New Roman"/>
                          <a:cs typeface="Arial"/>
                        </a:rPr>
                        <a:t>Management</a:t>
                      </a:r>
                      <a:endParaRPr kumimoji="0" lang="en-ZA" sz="1200" b="0" i="0" u="none" strike="noStrike" kern="1200" cap="none" spc="0" normalizeH="0" baseline="0" noProof="0" dirty="0">
                        <a:ln>
                          <a:noFill/>
                        </a:ln>
                        <a:solidFill>
                          <a:prstClr val="white"/>
                        </a:solidFill>
                        <a:effectLst/>
                        <a:uLnTx/>
                        <a:uFillTx/>
                        <a:latin typeface="+mn-lt"/>
                        <a:ea typeface="Times New Roman"/>
                        <a:cs typeface="Times New Roman"/>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791087">
                <a:tc>
                  <a:txBody>
                    <a:bodyPr/>
                    <a:lstStyle/>
                    <a:p>
                      <a:pPr>
                        <a:lnSpc>
                          <a:spcPct val="115000"/>
                        </a:lnSpc>
                        <a:spcAft>
                          <a:spcPts val="1000"/>
                        </a:spcAft>
                      </a:pPr>
                      <a:r>
                        <a:rPr lang="en-ZA" sz="1000" b="1" dirty="0" smtClean="0">
                          <a:effectLst/>
                          <a:latin typeface="Arial" pitchFamily="34" charset="0"/>
                          <a:ea typeface="Times New Roman"/>
                          <a:cs typeface="Arial" pitchFamily="34" charset="0"/>
                        </a:rPr>
                        <a:t>% of achievement of ICT systems availability</a:t>
                      </a:r>
                      <a:endParaRPr lang="en-ZA" sz="1000" b="1"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15000"/>
                        </a:lnSpc>
                        <a:spcAft>
                          <a:spcPts val="1000"/>
                        </a:spcAft>
                      </a:pPr>
                      <a:r>
                        <a:rPr lang="en-ZA" sz="1000" dirty="0" smtClean="0">
                          <a:effectLst/>
                          <a:latin typeface="Arial" pitchFamily="34" charset="0"/>
                          <a:ea typeface="Times New Roman"/>
                          <a:cs typeface="Arial" pitchFamily="34" charset="0"/>
                        </a:rPr>
                        <a:t>95% availability of ICT system achieved and annual progress report produced</a:t>
                      </a:r>
                      <a:endParaRPr lang="en-ZA" sz="10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15000"/>
                        </a:lnSpc>
                        <a:spcAft>
                          <a:spcPts val="1000"/>
                        </a:spcAft>
                      </a:pPr>
                      <a:r>
                        <a:rPr lang="en-ZA" sz="1000" dirty="0" smtClean="0">
                          <a:effectLst/>
                          <a:latin typeface="Arial" pitchFamily="34" charset="0"/>
                          <a:ea typeface="Times New Roman"/>
                          <a:cs typeface="Arial" pitchFamily="34" charset="0"/>
                        </a:rPr>
                        <a:t>95% availability of ICT system achieved and annual progress report produced</a:t>
                      </a:r>
                      <a:endParaRPr lang="en-ZA" sz="10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indent="0">
                        <a:buFontTx/>
                        <a:buNone/>
                      </a:pPr>
                      <a:r>
                        <a:rPr lang="en-ZA" sz="1000" dirty="0" smtClean="0">
                          <a:latin typeface="Arial" pitchFamily="34" charset="0"/>
                          <a:cs typeface="Arial" pitchFamily="34" charset="0"/>
                        </a:rPr>
                        <a:t>95% availability of ICT systems  was achieved despite onsite hard drives crashed business continuity offside (at SITA)</a:t>
                      </a:r>
                      <a:endParaRPr lang="en-ZA" sz="1000" dirty="0">
                        <a:latin typeface="Arial" pitchFamily="34" charset="0"/>
                        <a:cs typeface="Arial" pitchFamily="34" charset="0"/>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Achieved</a:t>
                      </a: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a:txBody>
                    <a:bodyPr/>
                    <a:lstStyle/>
                    <a:p>
                      <a:r>
                        <a:rPr lang="en-ZA" sz="1000" dirty="0" smtClean="0">
                          <a:latin typeface="Arial" pitchFamily="34" charset="0"/>
                          <a:cs typeface="Arial" pitchFamily="34" charset="0"/>
                        </a:rPr>
                        <a:t>No Deviation</a:t>
                      </a:r>
                      <a:endParaRPr lang="en-ZA" sz="1000" dirty="0">
                        <a:latin typeface="Arial"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r>
                        <a:rPr lang="en-ZA" sz="1000" dirty="0" smtClean="0">
                          <a:latin typeface="Arial" pitchFamily="34" charset="0"/>
                          <a:cs typeface="Arial" pitchFamily="34" charset="0"/>
                        </a:rPr>
                        <a:t>N/A</a:t>
                      </a:r>
                      <a:endParaRPr lang="en-ZA" sz="1000" dirty="0">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nSpc>
                          <a:spcPct val="115000"/>
                        </a:lnSpc>
                        <a:spcAft>
                          <a:spcPts val="0"/>
                        </a:spcAft>
                        <a:tabLst>
                          <a:tab pos="595630" algn="l"/>
                        </a:tabLst>
                      </a:pPr>
                      <a:r>
                        <a:rPr lang="en-ZA" sz="1000" dirty="0" smtClean="0">
                          <a:effectLst/>
                          <a:latin typeface="Arial" pitchFamily="34" charset="0"/>
                          <a:ea typeface="Times New Roman"/>
                          <a:cs typeface="Arial" pitchFamily="34" charset="0"/>
                        </a:rPr>
                        <a:t>Signed SITA SLA Reports for Jan, Feb and Mar 2019</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1579575">
                <a:tc>
                  <a:txBody>
                    <a:bodyPr/>
                    <a:lstStyle/>
                    <a:p>
                      <a:r>
                        <a:rPr lang="en-ZA" sz="1000" b="1" dirty="0" smtClean="0">
                          <a:latin typeface="Arial" pitchFamily="34" charset="0"/>
                          <a:cs typeface="Arial" pitchFamily="34" charset="0"/>
                        </a:rPr>
                        <a:t>Number of progress reports on implementation of </a:t>
                      </a:r>
                      <a:r>
                        <a:rPr lang="en-ZA" sz="1000" b="1" dirty="0" err="1" smtClean="0">
                          <a:latin typeface="Arial" pitchFamily="34" charset="0"/>
                          <a:cs typeface="Arial" pitchFamily="34" charset="0"/>
                        </a:rPr>
                        <a:t>DoW</a:t>
                      </a:r>
                      <a:r>
                        <a:rPr lang="en-ZA" sz="1000" b="1" dirty="0" smtClean="0">
                          <a:latin typeface="Arial" pitchFamily="34" charset="0"/>
                          <a:cs typeface="Arial" pitchFamily="34" charset="0"/>
                        </a:rPr>
                        <a:t> Business Systems Implementation Plan</a:t>
                      </a:r>
                      <a:endParaRPr lang="en-ZA" sz="1000" b="1" dirty="0">
                        <a:latin typeface="Arial"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r>
                        <a:rPr lang="en-ZA" sz="1000" dirty="0" smtClean="0">
                          <a:latin typeface="Arial" pitchFamily="34" charset="0"/>
                          <a:cs typeface="Arial" pitchFamily="34" charset="0"/>
                        </a:rPr>
                        <a:t>Four progress (annual) reports on implementation of Year 1 of the Business Systems Implementation Plan</a:t>
                      </a:r>
                      <a:endParaRPr lang="en-ZA" sz="1000" dirty="0">
                        <a:latin typeface="Arial"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r>
                        <a:rPr lang="en-ZA" sz="1000" dirty="0" smtClean="0">
                          <a:latin typeface="Arial" pitchFamily="34" charset="0"/>
                          <a:cs typeface="Arial" pitchFamily="34" charset="0"/>
                        </a:rPr>
                        <a:t>Progress (annual) report on delivery against the quarterly targets of the year 1 business systems implementation plan</a:t>
                      </a:r>
                      <a:endParaRPr lang="en-ZA" sz="1000" dirty="0">
                        <a:latin typeface="Arial"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r>
                        <a:rPr lang="en-ZA" sz="1000" dirty="0" smtClean="0">
                          <a:latin typeface="Arial" pitchFamily="34" charset="0"/>
                          <a:cs typeface="Arial" pitchFamily="34" charset="0"/>
                        </a:rPr>
                        <a:t>Business Systems Implementation Progress  Report for Q4 produced</a:t>
                      </a:r>
                      <a:endParaRPr lang="en-ZA" sz="1000" dirty="0">
                        <a:latin typeface="Arial" pitchFamily="34" charset="0"/>
                        <a:cs typeface="Arial" pitchFamily="34" charset="0"/>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gridSpan="2">
                  <a:txBody>
                    <a:bodyPr/>
                    <a:lstStyle/>
                    <a:p>
                      <a:r>
                        <a:rPr lang="en-ZA" sz="1000" dirty="0" smtClean="0">
                          <a:latin typeface="Arial" pitchFamily="34" charset="0"/>
                          <a:cs typeface="Arial" pitchFamily="34" charset="0"/>
                        </a:rPr>
                        <a:t>Achieved</a:t>
                      </a:r>
                      <a:endParaRPr lang="en-ZA" sz="1000" dirty="0">
                        <a:latin typeface="Arial" pitchFamily="34" charset="0"/>
                        <a:cs typeface="Arial" pitchFamily="34" charset="0"/>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a:txBody>
                    <a:bodyPr/>
                    <a:lstStyle/>
                    <a:p>
                      <a:r>
                        <a:rPr lang="en-ZA" sz="1000" dirty="0" smtClean="0">
                          <a:latin typeface="Arial" pitchFamily="34" charset="0"/>
                          <a:cs typeface="Arial" pitchFamily="34" charset="0"/>
                        </a:rPr>
                        <a:t>No Deviation</a:t>
                      </a:r>
                      <a:endParaRPr lang="en-ZA" sz="1000" dirty="0">
                        <a:latin typeface="Arial"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r>
                        <a:rPr lang="en-ZA" sz="1000" dirty="0" smtClean="0">
                          <a:latin typeface="Arial" pitchFamily="34" charset="0"/>
                          <a:cs typeface="Arial" pitchFamily="34" charset="0"/>
                        </a:rPr>
                        <a:t>N/A</a:t>
                      </a:r>
                      <a:endParaRPr lang="en-ZA" sz="1000" dirty="0">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r>
                        <a:rPr lang="en-ZA" sz="1000" dirty="0" smtClean="0">
                          <a:latin typeface="Arial" pitchFamily="34" charset="0"/>
                          <a:cs typeface="Arial" pitchFamily="34" charset="0"/>
                        </a:rPr>
                        <a:t>Signed-off  Progress Q4 Report on Implementation of Business Systems Implementation Plan (BSIP)</a:t>
                      </a:r>
                      <a:endParaRPr lang="en-ZA" sz="1000" dirty="0">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bl>
          </a:graphicData>
        </a:graphic>
      </p:graphicFrame>
    </p:spTree>
    <p:extLst>
      <p:ext uri="{BB962C8B-B14F-4D97-AF65-F5344CB8AC3E}">
        <p14:creationId xmlns:p14="http://schemas.microsoft.com/office/powerpoint/2010/main" xmlns="" val="42703906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1520" y="116633"/>
            <a:ext cx="2376264" cy="864096"/>
          </a:xfrm>
          <a:prstGeom prst="rect">
            <a:avLst/>
          </a:prstGeom>
        </p:spPr>
      </p:pic>
      <p:sp>
        <p:nvSpPr>
          <p:cNvPr id="5" name="Rectangle 4"/>
          <p:cNvSpPr/>
          <p:nvPr/>
        </p:nvSpPr>
        <p:spPr>
          <a:xfrm>
            <a:off x="0" y="980729"/>
            <a:ext cx="9144000" cy="72007"/>
          </a:xfrm>
          <a:prstGeom prst="rect">
            <a:avLst/>
          </a:prstGeom>
          <a:solidFill>
            <a:srgbClr val="0D7127"/>
          </a:solidFill>
          <a:ln>
            <a:solidFill>
              <a:srgbClr val="0D71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7" name="Straight Connector 6"/>
          <p:cNvCxnSpPr/>
          <p:nvPr/>
        </p:nvCxnSpPr>
        <p:spPr>
          <a:xfrm>
            <a:off x="0" y="1124744"/>
            <a:ext cx="9144000" cy="0"/>
          </a:xfrm>
          <a:prstGeom prst="line">
            <a:avLst/>
          </a:prstGeom>
          <a:ln>
            <a:solidFill>
              <a:srgbClr val="0D7127"/>
            </a:solidFill>
          </a:ln>
        </p:spPr>
        <p:style>
          <a:lnRef idx="1">
            <a:schemeClr val="dk1"/>
          </a:lnRef>
          <a:fillRef idx="0">
            <a:schemeClr val="dk1"/>
          </a:fillRef>
          <a:effectRef idx="0">
            <a:schemeClr val="dk1"/>
          </a:effectRef>
          <a:fontRef idx="minor">
            <a:schemeClr val="tx1"/>
          </a:fontRef>
        </p:style>
      </p:cxnSp>
      <p:sp>
        <p:nvSpPr>
          <p:cNvPr id="19" name="Title 18"/>
          <p:cNvSpPr>
            <a:spLocks noGrp="1"/>
          </p:cNvSpPr>
          <p:nvPr>
            <p:ph type="ctrTitle"/>
          </p:nvPr>
        </p:nvSpPr>
        <p:spPr>
          <a:xfrm>
            <a:off x="2411760" y="548681"/>
            <a:ext cx="5616624" cy="434479"/>
          </a:xfrm>
        </p:spPr>
        <p:txBody>
          <a:bodyPr>
            <a:normAutofit fontScale="90000"/>
          </a:bodyPr>
          <a:lstStyle/>
          <a:p>
            <a:r>
              <a:rPr lang="en-ZA" sz="2000" b="1" dirty="0">
                <a:solidFill>
                  <a:prstClr val="black"/>
                </a:solidFill>
                <a:latin typeface="FunctionPro-BookOblique"/>
              </a:rPr>
              <a:t>Programme 2: Performance Information for </a:t>
            </a:r>
            <a:r>
              <a:rPr lang="en-ZA" sz="2000" b="1" dirty="0" smtClean="0">
                <a:solidFill>
                  <a:prstClr val="black"/>
                </a:solidFill>
                <a:latin typeface="FunctionPro-BookOblique"/>
              </a:rPr>
              <a:t>Q4</a:t>
            </a:r>
            <a:r>
              <a:rPr lang="en-ZA" sz="1800" b="1" dirty="0">
                <a:solidFill>
                  <a:prstClr val="black"/>
                </a:solidFill>
                <a:latin typeface="FunctionPro-BookOblique"/>
              </a:rPr>
              <a:t/>
            </a:r>
            <a:br>
              <a:rPr lang="en-ZA" sz="1800" b="1" dirty="0">
                <a:solidFill>
                  <a:prstClr val="black"/>
                </a:solidFill>
                <a:latin typeface="FunctionPro-BookOblique"/>
              </a:rPr>
            </a:br>
            <a:endParaRPr lang="en-ZA" sz="1800" dirty="0"/>
          </a:p>
        </p:txBody>
      </p:sp>
      <p:sp>
        <p:nvSpPr>
          <p:cNvPr id="20" name="Subtitle 19"/>
          <p:cNvSpPr>
            <a:spLocks noGrp="1"/>
          </p:cNvSpPr>
          <p:nvPr>
            <p:ph type="subTitle" idx="1"/>
          </p:nvPr>
        </p:nvSpPr>
        <p:spPr>
          <a:xfrm>
            <a:off x="1371600" y="2564904"/>
            <a:ext cx="6400800" cy="1752600"/>
          </a:xfrm>
        </p:spPr>
        <p:txBody>
          <a:bodyPr/>
          <a:lstStyle/>
          <a:p>
            <a:r>
              <a:rPr lang="en-US" dirty="0" smtClean="0"/>
              <a:t>Click to add subtitle</a:t>
            </a:r>
            <a:endParaRPr lang="en-ZA"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84368" y="155807"/>
            <a:ext cx="936104" cy="7857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 name="Picture 16"/>
          <p:cNvPicPr/>
          <p:nvPr/>
        </p:nvPicPr>
        <p:blipFill>
          <a:blip r:embed="rId4" cstate="print"/>
          <a:stretch>
            <a:fillRect/>
          </a:stretch>
        </p:blipFill>
        <p:spPr>
          <a:xfrm>
            <a:off x="3673901" y="6093296"/>
            <a:ext cx="1371600" cy="670689"/>
          </a:xfrm>
          <a:prstGeom prst="rect">
            <a:avLst/>
          </a:prstGeom>
        </p:spPr>
      </p:pic>
      <p:sp>
        <p:nvSpPr>
          <p:cNvPr id="2" name="Rectangle 1"/>
          <p:cNvSpPr/>
          <p:nvPr/>
        </p:nvSpPr>
        <p:spPr>
          <a:xfrm>
            <a:off x="395536" y="1268760"/>
            <a:ext cx="8208911" cy="923330"/>
          </a:xfrm>
          <a:prstGeom prst="rect">
            <a:avLst/>
          </a:prstGeom>
        </p:spPr>
        <p:txBody>
          <a:bodyPr wrap="square">
            <a:spAutoFit/>
          </a:bodyPr>
          <a:lstStyle/>
          <a:p>
            <a:pPr algn="just"/>
            <a:r>
              <a:rPr lang="en-ZA" dirty="0">
                <a:solidFill>
                  <a:prstClr val="black"/>
                </a:solidFill>
                <a:latin typeface="Arial Narrow" pitchFamily="34" charset="0"/>
                <a:ea typeface="+mj-ea"/>
                <a:cs typeface="Arial" pitchFamily="34" charset="0"/>
              </a:rPr>
              <a:t>Figure below provides a graphic of overall performance of Programme 2 in relation to set Quarter </a:t>
            </a:r>
            <a:r>
              <a:rPr lang="en-ZA" dirty="0" smtClean="0">
                <a:solidFill>
                  <a:prstClr val="black"/>
                </a:solidFill>
                <a:latin typeface="Arial Narrow" pitchFamily="34" charset="0"/>
                <a:ea typeface="+mj-ea"/>
                <a:cs typeface="Arial" pitchFamily="34" charset="0"/>
              </a:rPr>
              <a:t>4 </a:t>
            </a:r>
            <a:r>
              <a:rPr lang="en-ZA" dirty="0">
                <a:solidFill>
                  <a:prstClr val="black"/>
                </a:solidFill>
                <a:latin typeface="Arial Narrow" pitchFamily="34" charset="0"/>
                <a:ea typeface="+mj-ea"/>
                <a:cs typeface="Arial" pitchFamily="34" charset="0"/>
              </a:rPr>
              <a:t>targets outlined in the 2018/19 Annual Performance Plan. Out of </a:t>
            </a:r>
            <a:r>
              <a:rPr lang="en-ZA" dirty="0" smtClean="0">
                <a:solidFill>
                  <a:prstClr val="black"/>
                </a:solidFill>
                <a:latin typeface="Arial Narrow" pitchFamily="34" charset="0"/>
                <a:ea typeface="+mj-ea"/>
                <a:cs typeface="Arial" pitchFamily="34" charset="0"/>
              </a:rPr>
              <a:t>4 </a:t>
            </a:r>
            <a:r>
              <a:rPr lang="en-ZA" dirty="0">
                <a:solidFill>
                  <a:prstClr val="black"/>
                </a:solidFill>
                <a:latin typeface="Arial Narrow" pitchFamily="34" charset="0"/>
                <a:ea typeface="+mj-ea"/>
                <a:cs typeface="Arial" pitchFamily="34" charset="0"/>
              </a:rPr>
              <a:t>targets planned, </a:t>
            </a:r>
            <a:r>
              <a:rPr lang="en-ZA" dirty="0" smtClean="0">
                <a:solidFill>
                  <a:prstClr val="black"/>
                </a:solidFill>
                <a:latin typeface="Arial Narrow" pitchFamily="34" charset="0"/>
                <a:ea typeface="+mj-ea"/>
                <a:cs typeface="Arial" pitchFamily="34" charset="0"/>
              </a:rPr>
              <a:t>1 (25%) target was achieved, while 3 (75%) targets were not achieved.</a:t>
            </a:r>
            <a:endParaRPr lang="en-ZA" dirty="0"/>
          </a:p>
        </p:txBody>
      </p:sp>
      <p:graphicFrame>
        <p:nvGraphicFramePr>
          <p:cNvPr id="11" name="Chart 10"/>
          <p:cNvGraphicFramePr>
            <a:graphicFrameLocks/>
          </p:cNvGraphicFramePr>
          <p:nvPr>
            <p:extLst>
              <p:ext uri="{D42A27DB-BD31-4B8C-83A1-F6EECF244321}">
                <p14:modId xmlns:p14="http://schemas.microsoft.com/office/powerpoint/2010/main" xmlns="" val="1413715784"/>
              </p:ext>
            </p:extLst>
          </p:nvPr>
        </p:nvGraphicFramePr>
        <p:xfrm>
          <a:off x="2123728" y="2348880"/>
          <a:ext cx="49149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xmlns="" val="31132552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1520" y="116633"/>
            <a:ext cx="2376264" cy="864096"/>
          </a:xfrm>
          <a:prstGeom prst="rect">
            <a:avLst/>
          </a:prstGeom>
        </p:spPr>
      </p:pic>
      <p:sp>
        <p:nvSpPr>
          <p:cNvPr id="5" name="Rectangle 4"/>
          <p:cNvSpPr/>
          <p:nvPr/>
        </p:nvSpPr>
        <p:spPr>
          <a:xfrm>
            <a:off x="0" y="980729"/>
            <a:ext cx="9144000" cy="72007"/>
          </a:xfrm>
          <a:prstGeom prst="rect">
            <a:avLst/>
          </a:prstGeom>
          <a:solidFill>
            <a:srgbClr val="0D7127"/>
          </a:solidFill>
          <a:ln>
            <a:solidFill>
              <a:srgbClr val="0D71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7" name="Straight Connector 6"/>
          <p:cNvCxnSpPr/>
          <p:nvPr/>
        </p:nvCxnSpPr>
        <p:spPr>
          <a:xfrm>
            <a:off x="0" y="1124744"/>
            <a:ext cx="9144000" cy="0"/>
          </a:xfrm>
          <a:prstGeom prst="line">
            <a:avLst/>
          </a:prstGeom>
          <a:ln>
            <a:solidFill>
              <a:srgbClr val="0D7127"/>
            </a:solidFill>
          </a:ln>
        </p:spPr>
        <p:style>
          <a:lnRef idx="1">
            <a:schemeClr val="dk1"/>
          </a:lnRef>
          <a:fillRef idx="0">
            <a:schemeClr val="dk1"/>
          </a:fillRef>
          <a:effectRef idx="0">
            <a:schemeClr val="dk1"/>
          </a:effectRef>
          <a:fontRef idx="minor">
            <a:schemeClr val="tx1"/>
          </a:fontRef>
        </p:style>
      </p:cxnSp>
      <p:sp>
        <p:nvSpPr>
          <p:cNvPr id="19" name="Title 18"/>
          <p:cNvSpPr>
            <a:spLocks noGrp="1"/>
          </p:cNvSpPr>
          <p:nvPr>
            <p:ph type="ctrTitle"/>
          </p:nvPr>
        </p:nvSpPr>
        <p:spPr>
          <a:xfrm>
            <a:off x="2411760" y="548681"/>
            <a:ext cx="5616624" cy="434479"/>
          </a:xfrm>
        </p:spPr>
        <p:txBody>
          <a:bodyPr>
            <a:normAutofit fontScale="90000"/>
          </a:bodyPr>
          <a:lstStyle/>
          <a:p>
            <a:r>
              <a:rPr lang="en-ZA" sz="2000" b="1" dirty="0">
                <a:solidFill>
                  <a:prstClr val="black"/>
                </a:solidFill>
                <a:latin typeface="FunctionPro-BookOblique"/>
              </a:rPr>
              <a:t>Programme 2: Performance Information for </a:t>
            </a:r>
            <a:r>
              <a:rPr lang="en-ZA" sz="2000" b="1" dirty="0" smtClean="0">
                <a:solidFill>
                  <a:prstClr val="black"/>
                </a:solidFill>
                <a:latin typeface="FunctionPro-BookOblique"/>
              </a:rPr>
              <a:t>Q4</a:t>
            </a:r>
            <a:r>
              <a:rPr lang="en-ZA" sz="1800" b="1" dirty="0">
                <a:solidFill>
                  <a:prstClr val="black"/>
                </a:solidFill>
                <a:latin typeface="FunctionPro-BookOblique"/>
              </a:rPr>
              <a:t/>
            </a:r>
            <a:br>
              <a:rPr lang="en-ZA" sz="1800" b="1" dirty="0">
                <a:solidFill>
                  <a:prstClr val="black"/>
                </a:solidFill>
                <a:latin typeface="FunctionPro-BookOblique"/>
              </a:rPr>
            </a:br>
            <a:endParaRPr lang="en-ZA" sz="1800" dirty="0"/>
          </a:p>
        </p:txBody>
      </p:sp>
      <p:sp>
        <p:nvSpPr>
          <p:cNvPr id="20" name="Subtitle 19"/>
          <p:cNvSpPr>
            <a:spLocks noGrp="1"/>
          </p:cNvSpPr>
          <p:nvPr>
            <p:ph type="subTitle" idx="1"/>
          </p:nvPr>
        </p:nvSpPr>
        <p:spPr/>
        <p:txBody>
          <a:bodyPr/>
          <a:lstStyle/>
          <a:p>
            <a:r>
              <a:rPr lang="en-US" dirty="0" smtClean="0"/>
              <a:t>Click to add subtitle</a:t>
            </a:r>
            <a:endParaRPr lang="en-ZA"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84368" y="155807"/>
            <a:ext cx="936104" cy="7857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 name="Picture 16"/>
          <p:cNvPicPr/>
          <p:nvPr/>
        </p:nvPicPr>
        <p:blipFill>
          <a:blip r:embed="rId4" cstate="print"/>
          <a:stretch>
            <a:fillRect/>
          </a:stretch>
        </p:blipFill>
        <p:spPr>
          <a:xfrm>
            <a:off x="3673901" y="6093296"/>
            <a:ext cx="1371600" cy="670689"/>
          </a:xfrm>
          <a:prstGeom prst="rect">
            <a:avLst/>
          </a:prstGeom>
        </p:spPr>
      </p:pic>
      <p:graphicFrame>
        <p:nvGraphicFramePr>
          <p:cNvPr id="11" name="Content Placeholder 2"/>
          <p:cNvGraphicFramePr>
            <a:graphicFrameLocks/>
          </p:cNvGraphicFramePr>
          <p:nvPr>
            <p:extLst>
              <p:ext uri="{D42A27DB-BD31-4B8C-83A1-F6EECF244321}">
                <p14:modId xmlns:p14="http://schemas.microsoft.com/office/powerpoint/2010/main" xmlns="" val="2670812165"/>
              </p:ext>
            </p:extLst>
          </p:nvPr>
        </p:nvGraphicFramePr>
        <p:xfrm>
          <a:off x="251521" y="1101725"/>
          <a:ext cx="8712968" cy="4927410"/>
        </p:xfrm>
        <a:graphic>
          <a:graphicData uri="http://schemas.openxmlformats.org/drawingml/2006/table">
            <a:tbl>
              <a:tblPr firstRow="1" firstCol="1" bandRow="1"/>
              <a:tblGrid>
                <a:gridCol w="698423"/>
                <a:gridCol w="1050738"/>
                <a:gridCol w="909564"/>
                <a:gridCol w="1539263"/>
                <a:gridCol w="419799"/>
                <a:gridCol w="487667"/>
                <a:gridCol w="878818"/>
                <a:gridCol w="1049498"/>
                <a:gridCol w="1679198"/>
              </a:tblGrid>
              <a:tr h="394871">
                <a:tc rowSpan="2">
                  <a:txBody>
                    <a:bodyPr/>
                    <a:lstStyle/>
                    <a:p>
                      <a:pPr>
                        <a:lnSpc>
                          <a:spcPct val="115000"/>
                        </a:lnSpc>
                        <a:spcAft>
                          <a:spcPts val="0"/>
                        </a:spcAft>
                      </a:pPr>
                      <a:r>
                        <a:rPr lang="en-ZA" sz="1200" b="1" dirty="0" smtClean="0">
                          <a:solidFill>
                            <a:schemeClr val="bg1"/>
                          </a:solidFill>
                          <a:effectLst/>
                          <a:latin typeface="+mn-lt"/>
                          <a:ea typeface="Times New Roman"/>
                          <a:cs typeface="Times New Roman"/>
                        </a:rPr>
                        <a:t>Performance Indicator</a:t>
                      </a:r>
                      <a:endParaRPr lang="en-ZA" sz="1200" b="1" dirty="0">
                        <a:solidFill>
                          <a:schemeClr val="bg1"/>
                        </a:solidFill>
                        <a:effectLst/>
                        <a:latin typeface="+mn-lt"/>
                        <a:ea typeface="Times New Roman"/>
                        <a:cs typeface="Times New Roman"/>
                      </a:endParaRPr>
                    </a:p>
                  </a:txBody>
                  <a:tcPr marL="61649" marR="61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50000"/>
                      </a:schemeClr>
                    </a:solidFill>
                  </a:tcPr>
                </a:tc>
                <a:tc rowSpan="2">
                  <a:txBody>
                    <a:bodyPr/>
                    <a:lstStyle/>
                    <a:p>
                      <a:pPr>
                        <a:lnSpc>
                          <a:spcPct val="115000"/>
                        </a:lnSpc>
                        <a:spcAft>
                          <a:spcPts val="0"/>
                        </a:spcAft>
                      </a:pPr>
                      <a:r>
                        <a:rPr lang="en-US" sz="1200" b="1" dirty="0">
                          <a:solidFill>
                            <a:schemeClr val="bg1"/>
                          </a:solidFill>
                          <a:effectLst/>
                          <a:latin typeface="+mn-lt"/>
                          <a:ea typeface="Times New Roman"/>
                          <a:cs typeface="Arial"/>
                        </a:rPr>
                        <a:t>Annual Target </a:t>
                      </a:r>
                      <a:r>
                        <a:rPr lang="en-US" sz="1200" b="1" dirty="0" smtClean="0">
                          <a:solidFill>
                            <a:schemeClr val="bg1"/>
                          </a:solidFill>
                          <a:effectLst/>
                          <a:latin typeface="+mn-lt"/>
                          <a:ea typeface="Times New Roman"/>
                          <a:cs typeface="Arial"/>
                        </a:rPr>
                        <a:t>2018/19</a:t>
                      </a:r>
                      <a:endParaRPr lang="en-ZA" sz="1200" b="1" dirty="0">
                        <a:solidFill>
                          <a:schemeClr val="bg1"/>
                        </a:solidFill>
                        <a:effectLst/>
                        <a:latin typeface="+mn-lt"/>
                        <a:ea typeface="Times New Roman"/>
                        <a:cs typeface="Times New Roman"/>
                      </a:endParaRPr>
                    </a:p>
                  </a:txBody>
                  <a:tcPr marL="61649" marR="61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schemeClr val="bg1"/>
                        </a:solidFill>
                        <a:effectLst/>
                        <a:uLnTx/>
                        <a:uFillTx/>
                        <a:latin typeface="+mn-lt"/>
                        <a:ea typeface="Calibri"/>
                        <a:cs typeface="Arial"/>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bg1"/>
                          </a:solidFill>
                          <a:effectLst/>
                          <a:uLnTx/>
                          <a:uFillTx/>
                          <a:latin typeface="+mn-lt"/>
                          <a:ea typeface="Calibri"/>
                          <a:cs typeface="Arial"/>
                        </a:rPr>
                        <a:t>Q4 Target as per APP</a:t>
                      </a:r>
                      <a:endParaRPr lang="en-ZA" sz="1200" b="1" dirty="0">
                        <a:solidFill>
                          <a:schemeClr val="bg1"/>
                        </a:solidFill>
                        <a:effectLst/>
                        <a:latin typeface="+mn-lt"/>
                        <a:ea typeface="Times New Roman"/>
                        <a:cs typeface="Times New Roman"/>
                      </a:endParaRPr>
                    </a:p>
                  </a:txBody>
                  <a:tcPr marL="61649" marR="61649"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rPr>
                        <a:t>Description of progress made   for Q4</a:t>
                      </a:r>
                      <a:endParaRPr kumimoji="0" lang="en-ZA" sz="1200" b="1" i="0" u="none" strike="noStrike" kern="1200" cap="none" spc="0" normalizeH="0" baseline="0" noProof="0" dirty="0">
                        <a:ln>
                          <a:noFill/>
                        </a:ln>
                        <a:solidFill>
                          <a:schemeClr val="bg1"/>
                        </a:solidFill>
                        <a:effectLst/>
                        <a:uLnTx/>
                        <a:uFillTx/>
                        <a:latin typeface="+mn-lt"/>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50000"/>
                      </a:schemeClr>
                    </a:solidFill>
                  </a:tcPr>
                </a:tc>
                <a:tc gridSpan="2">
                  <a:txBody>
                    <a:bodyPr/>
                    <a:lstStyle/>
                    <a:p>
                      <a:pPr>
                        <a:lnSpc>
                          <a:spcPct val="115000"/>
                        </a:lnSpc>
                        <a:spcAft>
                          <a:spcPts val="0"/>
                        </a:spcAft>
                      </a:pPr>
                      <a:r>
                        <a:rPr lang="en-ZA" sz="1200" b="1" dirty="0" smtClean="0">
                          <a:solidFill>
                            <a:schemeClr val="bg1"/>
                          </a:solidFill>
                          <a:effectLst/>
                          <a:latin typeface="+mn-lt"/>
                          <a:ea typeface="Times New Roman"/>
                          <a:cs typeface="Times New Roman"/>
                        </a:rPr>
                        <a:t>Performance  Status</a:t>
                      </a:r>
                      <a:endParaRPr lang="en-ZA" sz="1200" b="1" dirty="0">
                        <a:solidFill>
                          <a:schemeClr val="bg1"/>
                        </a:solidFill>
                        <a:effectLst/>
                        <a:latin typeface="+mn-lt"/>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50000"/>
                      </a:schemeClr>
                    </a:solidFill>
                  </a:tcPr>
                </a:tc>
                <a:tc hMerge="1">
                  <a:txBody>
                    <a:bodyPr/>
                    <a:lstStyle/>
                    <a:p>
                      <a:endParaRPr lang="en-ZA"/>
                    </a:p>
                  </a:txBody>
                  <a:tcPr/>
                </a:tc>
                <a:tc rowSpan="2">
                  <a:txBody>
                    <a:bodyPr/>
                    <a:lstStyle/>
                    <a:p>
                      <a:pPr>
                        <a:lnSpc>
                          <a:spcPct val="115000"/>
                        </a:lnSpc>
                        <a:spcAft>
                          <a:spcPts val="0"/>
                        </a:spcAft>
                      </a:pPr>
                      <a:endParaRPr lang="en-ZA" sz="1200" b="1" dirty="0" smtClean="0">
                        <a:solidFill>
                          <a:schemeClr val="bg1"/>
                        </a:solidFill>
                        <a:effectLst/>
                        <a:latin typeface="+mn-lt"/>
                        <a:ea typeface="Times New Roman"/>
                        <a:cs typeface="Times New Roman"/>
                      </a:endParaRPr>
                    </a:p>
                    <a:p>
                      <a:pPr>
                        <a:lnSpc>
                          <a:spcPct val="115000"/>
                        </a:lnSpc>
                        <a:spcAft>
                          <a:spcPts val="0"/>
                        </a:spcAft>
                      </a:pPr>
                      <a:r>
                        <a:rPr lang="en-ZA" sz="1200" b="1" dirty="0" smtClean="0">
                          <a:solidFill>
                            <a:schemeClr val="bg1"/>
                          </a:solidFill>
                          <a:effectLst/>
                          <a:latin typeface="+mn-lt"/>
                          <a:ea typeface="Times New Roman"/>
                          <a:cs typeface="Times New Roman"/>
                        </a:rPr>
                        <a:t>Reason for Deviation</a:t>
                      </a:r>
                      <a:endParaRPr lang="en-ZA" sz="1200" b="1" dirty="0">
                        <a:solidFill>
                          <a:schemeClr val="bg1"/>
                        </a:solidFill>
                        <a:effectLst/>
                        <a:latin typeface="+mn-lt"/>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rPr>
                        <a:t>Interventions / corrective actions  to be taken</a:t>
                      </a: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50000"/>
                      </a:schemeClr>
                    </a:solidFill>
                  </a:tcPr>
                </a:tc>
                <a:tc rowSpan="2">
                  <a:txBody>
                    <a:bodyPr/>
                    <a:lstStyle/>
                    <a:p>
                      <a:pPr>
                        <a:lnSpc>
                          <a:spcPct val="115000"/>
                        </a:lnSpc>
                        <a:spcAft>
                          <a:spcPts val="0"/>
                        </a:spcAft>
                      </a:pPr>
                      <a:endParaRPr lang="en-ZA" sz="1200" b="1" dirty="0" smtClean="0">
                        <a:solidFill>
                          <a:schemeClr val="bg1"/>
                        </a:solidFill>
                        <a:effectLst/>
                        <a:latin typeface="+mn-lt"/>
                        <a:ea typeface="Times New Roman"/>
                        <a:cs typeface="Times New Roman"/>
                      </a:endParaRPr>
                    </a:p>
                    <a:p>
                      <a:pPr>
                        <a:lnSpc>
                          <a:spcPct val="115000"/>
                        </a:lnSpc>
                        <a:spcAft>
                          <a:spcPts val="0"/>
                        </a:spcAft>
                      </a:pPr>
                      <a:r>
                        <a:rPr lang="en-ZA" sz="1200" b="1" dirty="0" smtClean="0">
                          <a:solidFill>
                            <a:schemeClr val="bg1"/>
                          </a:solidFill>
                          <a:effectLst/>
                          <a:latin typeface="+mn-lt"/>
                          <a:ea typeface="Times New Roman"/>
                          <a:cs typeface="Times New Roman"/>
                        </a:rPr>
                        <a:t>Verification Source</a:t>
                      </a:r>
                      <a:endParaRPr lang="en-ZA" sz="1200" b="1" dirty="0">
                        <a:solidFill>
                          <a:schemeClr val="bg1"/>
                        </a:solidFill>
                        <a:effectLst/>
                        <a:latin typeface="+mn-lt"/>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50000"/>
                      </a:schemeClr>
                    </a:solidFill>
                  </a:tcPr>
                </a:tc>
              </a:tr>
              <a:tr h="610177">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endParaRPr lang="en-ZA"/>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endParaRPr lang="en-ZA" sz="1200" b="1" dirty="0">
                        <a:solidFill>
                          <a:schemeClr val="bg1"/>
                        </a:solidFill>
                        <a:effectLst/>
                        <a:latin typeface="Calibri"/>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vMerge="1">
                  <a:txBody>
                    <a:bodyPr/>
                    <a:lstStyle/>
                    <a:p>
                      <a:endParaRPr lang="en-ZA"/>
                    </a:p>
                  </a:txBody>
                  <a:tcPr/>
                </a:tc>
                <a:tc vMerge="1">
                  <a:txBody>
                    <a:bodyPr/>
                    <a:lstStyle/>
                    <a:p>
                      <a:endParaRPr lang="en-ZA"/>
                    </a:p>
                  </a:txBody>
                  <a:tcPr/>
                </a:tc>
                <a:tc vMerge="1">
                  <a:txBody>
                    <a:bodyPr/>
                    <a:lstStyle/>
                    <a:p>
                      <a:endParaRPr lang="en-ZA"/>
                    </a:p>
                  </a:txBody>
                  <a:tcPr/>
                </a:tc>
              </a:tr>
              <a:tr h="190128">
                <a:tc gridSpan="9">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prstClr val="white"/>
                          </a:solidFill>
                          <a:effectLst/>
                          <a:uLnTx/>
                          <a:uFillTx/>
                          <a:latin typeface="Arial Narrow"/>
                          <a:ea typeface="Calibri"/>
                          <a:cs typeface="Arial"/>
                        </a:rPr>
                        <a:t>Sub-programme: Social Empowerment and Transformation</a:t>
                      </a:r>
                      <a:endParaRPr kumimoji="0" lang="en-ZA" sz="1200" b="0" i="0" u="none" strike="noStrike" kern="1200" cap="none" spc="0" normalizeH="0" baseline="0" noProof="0" dirty="0">
                        <a:ln>
                          <a:noFill/>
                        </a:ln>
                        <a:solidFill>
                          <a:prstClr val="white"/>
                        </a:solidFill>
                        <a:effectLst/>
                        <a:uLnTx/>
                        <a:uFillTx/>
                        <a:latin typeface="+mn-lt"/>
                        <a:ea typeface="Times New Roman"/>
                        <a:cs typeface="Times New Roman"/>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hMerge="1">
                  <a:txBody>
                    <a:bodyPr/>
                    <a:lstStyle/>
                    <a:p>
                      <a:pPr>
                        <a:lnSpc>
                          <a:spcPct val="115000"/>
                        </a:lnSpc>
                        <a:spcAft>
                          <a:spcPts val="0"/>
                        </a:spcAft>
                      </a:pPr>
                      <a:endParaRPr lang="en-ZA" sz="1400" dirty="0">
                        <a:solidFill>
                          <a:schemeClr val="bg1"/>
                        </a:solidFill>
                        <a:effectLst/>
                        <a:latin typeface="Calibri"/>
                        <a:ea typeface="Times New Roman"/>
                        <a:cs typeface="Times New Roman"/>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2216821">
                <a:tc>
                  <a:txBody>
                    <a:bodyPr/>
                    <a:lstStyle/>
                    <a:p>
                      <a:pPr>
                        <a:lnSpc>
                          <a:spcPct val="115000"/>
                        </a:lnSpc>
                        <a:spcAft>
                          <a:spcPts val="0"/>
                        </a:spcAft>
                      </a:pPr>
                      <a:r>
                        <a:rPr lang="en-ZA" sz="1000" b="1" dirty="0" smtClean="0">
                          <a:effectLst/>
                          <a:latin typeface="Arial" pitchFamily="34" charset="0"/>
                          <a:ea typeface="Times New Roman"/>
                          <a:cs typeface="Arial" pitchFamily="34" charset="0"/>
                        </a:rPr>
                        <a:t>Revised draft sanitary dignity framework</a:t>
                      </a:r>
                      <a:endParaRPr lang="en-ZA" sz="1000" b="1"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15000"/>
                        </a:lnSpc>
                        <a:spcAft>
                          <a:spcPts val="1000"/>
                        </a:spcAft>
                      </a:pPr>
                      <a:r>
                        <a:rPr lang="en-ZA" sz="1000" dirty="0" smtClean="0">
                          <a:effectLst/>
                          <a:latin typeface="Arial" pitchFamily="34" charset="0"/>
                          <a:ea typeface="Calibri"/>
                          <a:cs typeface="Arial" pitchFamily="34" charset="0"/>
                        </a:rPr>
                        <a:t>Revised Draft Framework for Sanitary Dignity and Implementation plan for piloting sanitary dignity framework to indigent girls and women produced</a:t>
                      </a:r>
                      <a:endParaRPr lang="en-ZA" sz="10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15000"/>
                        </a:lnSpc>
                        <a:spcAft>
                          <a:spcPts val="1000"/>
                        </a:spcAft>
                      </a:pPr>
                      <a:r>
                        <a:rPr lang="en-ZA" sz="1000" dirty="0" smtClean="0">
                          <a:effectLst/>
                          <a:latin typeface="Arial" pitchFamily="34" charset="0"/>
                          <a:ea typeface="Calibri"/>
                          <a:cs typeface="Arial" pitchFamily="34" charset="0"/>
                        </a:rPr>
                        <a:t>Dignity and Revised Draft Framework for Sanitary Implementation plan for piloting sanitary dignity framework to indigent girls and women produced</a:t>
                      </a:r>
                      <a:endParaRPr lang="en-ZA" sz="10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lvl="0" indent="0">
                        <a:lnSpc>
                          <a:spcPct val="115000"/>
                        </a:lnSpc>
                        <a:spcAft>
                          <a:spcPts val="1000"/>
                        </a:spcAft>
                        <a:buFont typeface="Symbol"/>
                        <a:buNone/>
                      </a:pPr>
                      <a:r>
                        <a:rPr lang="en-ZA" sz="1000" dirty="0" smtClean="0">
                          <a:solidFill>
                            <a:schemeClr val="tx1"/>
                          </a:solidFill>
                          <a:effectLst/>
                          <a:latin typeface="Arial" pitchFamily="34" charset="0"/>
                          <a:ea typeface="Times New Roman"/>
                          <a:cs typeface="Arial" pitchFamily="34" charset="0"/>
                        </a:rPr>
                        <a:t>Revised Draft Framework for Sanitary Dignity and Implementation plan for piloting sanitary dignity framework to indigent girls and women produced</a:t>
                      </a:r>
                      <a:endParaRPr lang="en-ZA" sz="1000" dirty="0">
                        <a:latin typeface="Arial" pitchFamily="34" charset="0"/>
                        <a:cs typeface="Arial" pitchFamily="34" charset="0"/>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Not Achieved</a:t>
                      </a:r>
                    </a:p>
                    <a:p>
                      <a:endParaRPr lang="en-ZA" sz="1000" dirty="0">
                        <a:latin typeface="Arial" pitchFamily="34" charset="0"/>
                        <a:cs typeface="Arial" pitchFamily="34" charset="0"/>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lang="en-ZA"/>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tab pos="595630" algn="l"/>
                        </a:tabLst>
                        <a:defRPr/>
                      </a:pPr>
                      <a:r>
                        <a:rPr kumimoji="0" lang="en-US" sz="1000" b="0" i="0" u="none" strike="noStrike" kern="1200" cap="none" spc="0" normalizeH="0" baseline="0" noProof="0" dirty="0" smtClean="0">
                          <a:ln>
                            <a:noFill/>
                          </a:ln>
                          <a:solidFill>
                            <a:prstClr val="black"/>
                          </a:solidFill>
                          <a:effectLst/>
                          <a:uLnTx/>
                          <a:uFillTx/>
                          <a:latin typeface="Arial" pitchFamily="34" charset="0"/>
                          <a:ea typeface="Calibri"/>
                          <a:cs typeface="Arial" pitchFamily="34" charset="0"/>
                        </a:rPr>
                        <a:t>Revised Draft Framework for Sanitary Dignity and Implementation plan was produced however due to the advice from  National Treasury  that department should go on a National Rollout and not pilot as initially planned</a:t>
                      </a:r>
                      <a:endParaRPr kumimoji="0" lang="en-ZA" sz="1000" b="0" i="0" u="none" strike="noStrike" kern="1200" cap="none" spc="0" normalizeH="0" baseline="0" noProof="0" dirty="0" smtClean="0">
                        <a:ln>
                          <a:noFill/>
                        </a:ln>
                        <a:solidFill>
                          <a:prstClr val="black"/>
                        </a:solidFill>
                        <a:effectLst/>
                        <a:uLnTx/>
                        <a:uFillTx/>
                        <a:latin typeface="Arial" pitchFamily="34" charset="0"/>
                        <a:ea typeface="Calibri"/>
                        <a:cs typeface="Arial" pitchFamily="34" charset="0"/>
                      </a:endParaRPr>
                    </a:p>
                  </a:txBody>
                  <a:tcPr marL="61649" marR="61649"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Arial" pitchFamily="34" charset="0"/>
                          <a:ea typeface="Times New Roman"/>
                          <a:cs typeface="Arial" pitchFamily="34" charset="0"/>
                        </a:rPr>
                        <a:t>To submit the  Revised Draft Framework for Sanitary Dignity to the Minister for approval to Cabinet in 2019/20 financial year</a:t>
                      </a:r>
                      <a:endParaRPr kumimoji="0" lang="en-ZA" sz="1000" b="0" i="0" u="none" strike="noStrike" kern="1200" cap="none" spc="0" normalizeH="0" baseline="0" noProof="0" dirty="0" smtClean="0">
                        <a:ln>
                          <a:noFill/>
                        </a:ln>
                        <a:solidFill>
                          <a:prstClr val="black"/>
                        </a:solidFill>
                        <a:effectLst/>
                        <a:uLnTx/>
                        <a:uFillTx/>
                        <a:latin typeface="Arial" pitchFamily="34" charset="0"/>
                        <a:ea typeface="Calibri"/>
                        <a:cs typeface="Arial" pitchFamily="34" charset="0"/>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r>
                        <a:rPr kumimoji="0" lang="en-ZA" sz="1000" b="0" i="0" u="none" strike="noStrike" kern="1200" cap="none" spc="0" normalizeH="0" baseline="0" noProof="0" dirty="0" smtClean="0">
                          <a:ln>
                            <a:noFill/>
                          </a:ln>
                          <a:solidFill>
                            <a:schemeClr val="tx1"/>
                          </a:solidFill>
                          <a:effectLst/>
                          <a:uLnTx/>
                          <a:uFillTx/>
                          <a:latin typeface="Arial" pitchFamily="34" charset="0"/>
                          <a:ea typeface="Times New Roman"/>
                          <a:cs typeface="Arial" pitchFamily="34" charset="0"/>
                        </a:rPr>
                        <a:t>- Revised Draft Framework for Sanitary Dignity </a:t>
                      </a:r>
                    </a:p>
                    <a:p>
                      <a:r>
                        <a:rPr kumimoji="0" lang="en-ZA" sz="1000" b="0" i="0" u="none" strike="noStrike" kern="1200" cap="none" spc="0" normalizeH="0" baseline="0" noProof="0" dirty="0" smtClean="0">
                          <a:ln>
                            <a:noFill/>
                          </a:ln>
                          <a:solidFill>
                            <a:schemeClr val="tx1"/>
                          </a:solidFill>
                          <a:effectLst/>
                          <a:uLnTx/>
                          <a:uFillTx/>
                          <a:latin typeface="Arial" pitchFamily="34" charset="0"/>
                          <a:ea typeface="Times New Roman"/>
                          <a:cs typeface="Arial" pitchFamily="34" charset="0"/>
                        </a:rPr>
                        <a:t>- Implementation plan for piloting and national roll-out sanitary dignity framework to indigent girls and women produced</a:t>
                      </a:r>
                    </a:p>
                    <a:p>
                      <a:r>
                        <a:rPr kumimoji="0" lang="en-ZA" sz="1000" b="0" i="0" u="none" strike="noStrike" kern="1200" cap="none" spc="0" normalizeH="0" baseline="0" noProof="0" dirty="0" smtClean="0">
                          <a:ln>
                            <a:noFill/>
                          </a:ln>
                          <a:solidFill>
                            <a:schemeClr val="tx1"/>
                          </a:solidFill>
                          <a:effectLst/>
                          <a:uLnTx/>
                          <a:uFillTx/>
                          <a:latin typeface="Arial" pitchFamily="34" charset="0"/>
                          <a:ea typeface="Times New Roman"/>
                          <a:cs typeface="Arial" pitchFamily="34" charset="0"/>
                        </a:rPr>
                        <a:t>- Cost for the programme and National Treasury allocation</a:t>
                      </a:r>
                    </a:p>
                    <a:p>
                      <a:r>
                        <a:rPr kumimoji="0" lang="en-ZA" sz="1000" b="0" i="0" u="none" strike="noStrike" kern="1200" cap="none" spc="0" normalizeH="0" baseline="0" noProof="0" dirty="0" smtClean="0">
                          <a:ln>
                            <a:noFill/>
                          </a:ln>
                          <a:solidFill>
                            <a:schemeClr val="tx1"/>
                          </a:solidFill>
                          <a:effectLst/>
                          <a:uLnTx/>
                          <a:uFillTx/>
                          <a:latin typeface="Arial" pitchFamily="34" charset="0"/>
                          <a:ea typeface="Times New Roman"/>
                          <a:cs typeface="Arial" pitchFamily="34" charset="0"/>
                        </a:rPr>
                        <a:t>- Back to office reports</a:t>
                      </a:r>
                    </a:p>
                    <a:p>
                      <a:r>
                        <a:rPr kumimoji="0" lang="en-ZA" sz="1000" b="0" i="0" u="none" strike="noStrike" kern="1200" cap="none" spc="0" normalizeH="0" baseline="0" noProof="0" dirty="0" smtClean="0">
                          <a:ln>
                            <a:noFill/>
                          </a:ln>
                          <a:solidFill>
                            <a:schemeClr val="tx1"/>
                          </a:solidFill>
                          <a:effectLst/>
                          <a:uLnTx/>
                          <a:uFillTx/>
                          <a:latin typeface="Arial" pitchFamily="34" charset="0"/>
                          <a:ea typeface="Times New Roman"/>
                          <a:cs typeface="Arial" pitchFamily="34" charset="0"/>
                        </a:rPr>
                        <a:t>- Research reports</a:t>
                      </a:r>
                    </a:p>
                    <a:p>
                      <a:r>
                        <a:rPr kumimoji="0" lang="en-ZA" sz="1000" b="0" i="0" u="none" strike="noStrike" kern="1200" cap="none" spc="0" normalizeH="0" baseline="0" noProof="0" dirty="0" smtClean="0">
                          <a:ln>
                            <a:noFill/>
                          </a:ln>
                          <a:solidFill>
                            <a:schemeClr val="tx1"/>
                          </a:solidFill>
                          <a:effectLst/>
                          <a:uLnTx/>
                          <a:uFillTx/>
                          <a:latin typeface="Arial" pitchFamily="34" charset="0"/>
                          <a:ea typeface="Times New Roman"/>
                          <a:cs typeface="Arial" pitchFamily="34" charset="0"/>
                        </a:rPr>
                        <a:t>- Submission for the study tours</a:t>
                      </a:r>
                    </a:p>
                    <a:p>
                      <a:r>
                        <a:rPr kumimoji="0" lang="en-ZA" sz="1000" b="0" i="0" u="none" strike="noStrike" kern="1200" cap="none" spc="0" normalizeH="0" baseline="0" noProof="0" dirty="0" smtClean="0">
                          <a:ln>
                            <a:noFill/>
                          </a:ln>
                          <a:solidFill>
                            <a:schemeClr val="tx1"/>
                          </a:solidFill>
                          <a:effectLst/>
                          <a:uLnTx/>
                          <a:uFillTx/>
                          <a:latin typeface="Arial" pitchFamily="34" charset="0"/>
                          <a:ea typeface="Times New Roman"/>
                          <a:cs typeface="Arial" pitchFamily="34" charset="0"/>
                        </a:rPr>
                        <a:t>- National Task Team meeting - Attendance register and agenda</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bl>
          </a:graphicData>
        </a:graphic>
      </p:graphicFrame>
    </p:spTree>
    <p:extLst>
      <p:ext uri="{BB962C8B-B14F-4D97-AF65-F5344CB8AC3E}">
        <p14:creationId xmlns:p14="http://schemas.microsoft.com/office/powerpoint/2010/main" xmlns="" val="6888506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1520" y="116633"/>
            <a:ext cx="2376264" cy="864096"/>
          </a:xfrm>
          <a:prstGeom prst="rect">
            <a:avLst/>
          </a:prstGeom>
        </p:spPr>
      </p:pic>
      <p:sp>
        <p:nvSpPr>
          <p:cNvPr id="5" name="Rectangle 4"/>
          <p:cNvSpPr/>
          <p:nvPr/>
        </p:nvSpPr>
        <p:spPr>
          <a:xfrm>
            <a:off x="0" y="980729"/>
            <a:ext cx="9144000" cy="72007"/>
          </a:xfrm>
          <a:prstGeom prst="rect">
            <a:avLst/>
          </a:prstGeom>
          <a:solidFill>
            <a:srgbClr val="0D7127"/>
          </a:solidFill>
          <a:ln>
            <a:solidFill>
              <a:srgbClr val="0D71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7" name="Straight Connector 6"/>
          <p:cNvCxnSpPr/>
          <p:nvPr/>
        </p:nvCxnSpPr>
        <p:spPr>
          <a:xfrm>
            <a:off x="0" y="1124744"/>
            <a:ext cx="9144000" cy="0"/>
          </a:xfrm>
          <a:prstGeom prst="line">
            <a:avLst/>
          </a:prstGeom>
          <a:ln>
            <a:solidFill>
              <a:srgbClr val="0D7127"/>
            </a:solidFill>
          </a:ln>
        </p:spPr>
        <p:style>
          <a:lnRef idx="1">
            <a:schemeClr val="dk1"/>
          </a:lnRef>
          <a:fillRef idx="0">
            <a:schemeClr val="dk1"/>
          </a:fillRef>
          <a:effectRef idx="0">
            <a:schemeClr val="dk1"/>
          </a:effectRef>
          <a:fontRef idx="minor">
            <a:schemeClr val="tx1"/>
          </a:fontRef>
        </p:style>
      </p:cxnSp>
      <p:sp>
        <p:nvSpPr>
          <p:cNvPr id="19" name="Title 18"/>
          <p:cNvSpPr>
            <a:spLocks noGrp="1"/>
          </p:cNvSpPr>
          <p:nvPr>
            <p:ph type="ctrTitle"/>
          </p:nvPr>
        </p:nvSpPr>
        <p:spPr>
          <a:xfrm>
            <a:off x="2411760" y="548681"/>
            <a:ext cx="5616624" cy="434479"/>
          </a:xfrm>
        </p:spPr>
        <p:txBody>
          <a:bodyPr>
            <a:normAutofit fontScale="90000"/>
          </a:bodyPr>
          <a:lstStyle/>
          <a:p>
            <a:r>
              <a:rPr lang="en-ZA" sz="2000" b="1" dirty="0">
                <a:solidFill>
                  <a:prstClr val="black"/>
                </a:solidFill>
                <a:latin typeface="FunctionPro-BookOblique"/>
              </a:rPr>
              <a:t>Programme 2: Performance Information for </a:t>
            </a:r>
            <a:r>
              <a:rPr lang="en-ZA" sz="2000" b="1" dirty="0" smtClean="0">
                <a:solidFill>
                  <a:prstClr val="black"/>
                </a:solidFill>
                <a:latin typeface="FunctionPro-BookOblique"/>
              </a:rPr>
              <a:t>Q4</a:t>
            </a:r>
            <a:r>
              <a:rPr lang="en-ZA" sz="1800" b="1" dirty="0">
                <a:solidFill>
                  <a:prstClr val="black"/>
                </a:solidFill>
                <a:latin typeface="FunctionPro-BookOblique"/>
              </a:rPr>
              <a:t/>
            </a:r>
            <a:br>
              <a:rPr lang="en-ZA" sz="1800" b="1" dirty="0">
                <a:solidFill>
                  <a:prstClr val="black"/>
                </a:solidFill>
                <a:latin typeface="FunctionPro-BookOblique"/>
              </a:rPr>
            </a:br>
            <a:endParaRPr lang="en-ZA" sz="1800" dirty="0"/>
          </a:p>
        </p:txBody>
      </p:sp>
      <p:sp>
        <p:nvSpPr>
          <p:cNvPr id="20" name="Subtitle 19"/>
          <p:cNvSpPr>
            <a:spLocks noGrp="1"/>
          </p:cNvSpPr>
          <p:nvPr>
            <p:ph type="subTitle" idx="1"/>
          </p:nvPr>
        </p:nvSpPr>
        <p:spPr/>
        <p:txBody>
          <a:bodyPr/>
          <a:lstStyle/>
          <a:p>
            <a:r>
              <a:rPr lang="en-US" dirty="0" smtClean="0"/>
              <a:t>Click to add subtitle</a:t>
            </a:r>
            <a:endParaRPr lang="en-ZA"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84368" y="155807"/>
            <a:ext cx="936104" cy="7857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 name="Picture 16"/>
          <p:cNvPicPr/>
          <p:nvPr/>
        </p:nvPicPr>
        <p:blipFill>
          <a:blip r:embed="rId4" cstate="print"/>
          <a:stretch>
            <a:fillRect/>
          </a:stretch>
        </p:blipFill>
        <p:spPr>
          <a:xfrm>
            <a:off x="3673901" y="6093296"/>
            <a:ext cx="1371600" cy="670689"/>
          </a:xfrm>
          <a:prstGeom prst="rect">
            <a:avLst/>
          </a:prstGeom>
        </p:spPr>
      </p:pic>
      <p:graphicFrame>
        <p:nvGraphicFramePr>
          <p:cNvPr id="11" name="Content Placeholder 2"/>
          <p:cNvGraphicFramePr>
            <a:graphicFrameLocks/>
          </p:cNvGraphicFramePr>
          <p:nvPr>
            <p:extLst>
              <p:ext uri="{D42A27DB-BD31-4B8C-83A1-F6EECF244321}">
                <p14:modId xmlns:p14="http://schemas.microsoft.com/office/powerpoint/2010/main" xmlns="" val="3229111936"/>
              </p:ext>
            </p:extLst>
          </p:nvPr>
        </p:nvGraphicFramePr>
        <p:xfrm>
          <a:off x="251521" y="1101725"/>
          <a:ext cx="8712968" cy="5043623"/>
        </p:xfrm>
        <a:graphic>
          <a:graphicData uri="http://schemas.openxmlformats.org/drawingml/2006/table">
            <a:tbl>
              <a:tblPr firstRow="1" firstCol="1" bandRow="1"/>
              <a:tblGrid>
                <a:gridCol w="698423"/>
                <a:gridCol w="1050738"/>
                <a:gridCol w="909564"/>
                <a:gridCol w="1539263"/>
                <a:gridCol w="419799"/>
                <a:gridCol w="487667"/>
                <a:gridCol w="878818"/>
                <a:gridCol w="1049498"/>
                <a:gridCol w="1679198"/>
              </a:tblGrid>
              <a:tr h="394871">
                <a:tc rowSpan="2">
                  <a:txBody>
                    <a:bodyPr/>
                    <a:lstStyle/>
                    <a:p>
                      <a:pPr>
                        <a:lnSpc>
                          <a:spcPct val="115000"/>
                        </a:lnSpc>
                        <a:spcAft>
                          <a:spcPts val="0"/>
                        </a:spcAft>
                      </a:pPr>
                      <a:r>
                        <a:rPr lang="en-ZA" sz="1200" b="1" dirty="0" smtClean="0">
                          <a:solidFill>
                            <a:schemeClr val="bg1"/>
                          </a:solidFill>
                          <a:effectLst/>
                          <a:latin typeface="+mn-lt"/>
                          <a:ea typeface="Times New Roman"/>
                          <a:cs typeface="Times New Roman"/>
                        </a:rPr>
                        <a:t>Performance Indicator</a:t>
                      </a:r>
                      <a:endParaRPr lang="en-ZA" sz="1200" b="1" dirty="0">
                        <a:solidFill>
                          <a:schemeClr val="bg1"/>
                        </a:solidFill>
                        <a:effectLst/>
                        <a:latin typeface="+mn-lt"/>
                        <a:ea typeface="Times New Roman"/>
                        <a:cs typeface="Times New Roman"/>
                      </a:endParaRPr>
                    </a:p>
                  </a:txBody>
                  <a:tcPr marL="61649" marR="61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50000"/>
                      </a:schemeClr>
                    </a:solidFill>
                  </a:tcPr>
                </a:tc>
                <a:tc rowSpan="2">
                  <a:txBody>
                    <a:bodyPr/>
                    <a:lstStyle/>
                    <a:p>
                      <a:pPr>
                        <a:lnSpc>
                          <a:spcPct val="115000"/>
                        </a:lnSpc>
                        <a:spcAft>
                          <a:spcPts val="0"/>
                        </a:spcAft>
                      </a:pPr>
                      <a:r>
                        <a:rPr lang="en-US" sz="1200" b="1" dirty="0">
                          <a:solidFill>
                            <a:schemeClr val="bg1"/>
                          </a:solidFill>
                          <a:effectLst/>
                          <a:latin typeface="+mn-lt"/>
                          <a:ea typeface="Times New Roman"/>
                          <a:cs typeface="Arial"/>
                        </a:rPr>
                        <a:t>Annual Target </a:t>
                      </a:r>
                      <a:r>
                        <a:rPr lang="en-US" sz="1200" b="1" dirty="0" smtClean="0">
                          <a:solidFill>
                            <a:schemeClr val="bg1"/>
                          </a:solidFill>
                          <a:effectLst/>
                          <a:latin typeface="+mn-lt"/>
                          <a:ea typeface="Times New Roman"/>
                          <a:cs typeface="Arial"/>
                        </a:rPr>
                        <a:t>2018/19</a:t>
                      </a:r>
                      <a:endParaRPr lang="en-ZA" sz="1200" b="1" dirty="0">
                        <a:solidFill>
                          <a:schemeClr val="bg1"/>
                        </a:solidFill>
                        <a:effectLst/>
                        <a:latin typeface="+mn-lt"/>
                        <a:ea typeface="Times New Roman"/>
                        <a:cs typeface="Times New Roman"/>
                      </a:endParaRPr>
                    </a:p>
                  </a:txBody>
                  <a:tcPr marL="61649" marR="61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schemeClr val="bg1"/>
                        </a:solidFill>
                        <a:effectLst/>
                        <a:uLnTx/>
                        <a:uFillTx/>
                        <a:latin typeface="+mn-lt"/>
                        <a:ea typeface="Calibri"/>
                        <a:cs typeface="Arial"/>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bg1"/>
                          </a:solidFill>
                          <a:effectLst/>
                          <a:uLnTx/>
                          <a:uFillTx/>
                          <a:latin typeface="+mn-lt"/>
                          <a:ea typeface="Calibri"/>
                          <a:cs typeface="Arial"/>
                        </a:rPr>
                        <a:t>Q4 Target as per APP</a:t>
                      </a:r>
                      <a:endParaRPr lang="en-ZA" sz="1200" b="1" dirty="0">
                        <a:solidFill>
                          <a:schemeClr val="bg1"/>
                        </a:solidFill>
                        <a:effectLst/>
                        <a:latin typeface="+mn-lt"/>
                        <a:ea typeface="Times New Roman"/>
                        <a:cs typeface="Times New Roman"/>
                      </a:endParaRPr>
                    </a:p>
                  </a:txBody>
                  <a:tcPr marL="61649" marR="61649"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rPr>
                        <a:t>Description of progress made   for Q4</a:t>
                      </a:r>
                      <a:endParaRPr kumimoji="0" lang="en-ZA" sz="1200" b="1" i="0" u="none" strike="noStrike" kern="1200" cap="none" spc="0" normalizeH="0" baseline="0" noProof="0" dirty="0">
                        <a:ln>
                          <a:noFill/>
                        </a:ln>
                        <a:solidFill>
                          <a:schemeClr val="bg1"/>
                        </a:solidFill>
                        <a:effectLst/>
                        <a:uLnTx/>
                        <a:uFillTx/>
                        <a:latin typeface="+mn-lt"/>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50000"/>
                      </a:schemeClr>
                    </a:solidFill>
                  </a:tcPr>
                </a:tc>
                <a:tc gridSpan="2">
                  <a:txBody>
                    <a:bodyPr/>
                    <a:lstStyle/>
                    <a:p>
                      <a:pPr>
                        <a:lnSpc>
                          <a:spcPct val="115000"/>
                        </a:lnSpc>
                        <a:spcAft>
                          <a:spcPts val="0"/>
                        </a:spcAft>
                      </a:pPr>
                      <a:r>
                        <a:rPr lang="en-ZA" sz="1200" b="1" dirty="0" smtClean="0">
                          <a:solidFill>
                            <a:schemeClr val="bg1"/>
                          </a:solidFill>
                          <a:effectLst/>
                          <a:latin typeface="+mn-lt"/>
                          <a:ea typeface="Times New Roman"/>
                          <a:cs typeface="Times New Roman"/>
                        </a:rPr>
                        <a:t>Performance  Status</a:t>
                      </a:r>
                      <a:endParaRPr lang="en-ZA" sz="1200" b="1" dirty="0">
                        <a:solidFill>
                          <a:schemeClr val="bg1"/>
                        </a:solidFill>
                        <a:effectLst/>
                        <a:latin typeface="+mn-lt"/>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50000"/>
                      </a:schemeClr>
                    </a:solidFill>
                  </a:tcPr>
                </a:tc>
                <a:tc hMerge="1">
                  <a:txBody>
                    <a:bodyPr/>
                    <a:lstStyle/>
                    <a:p>
                      <a:endParaRPr lang="en-ZA"/>
                    </a:p>
                  </a:txBody>
                  <a:tcPr/>
                </a:tc>
                <a:tc rowSpan="2">
                  <a:txBody>
                    <a:bodyPr/>
                    <a:lstStyle/>
                    <a:p>
                      <a:pPr>
                        <a:lnSpc>
                          <a:spcPct val="115000"/>
                        </a:lnSpc>
                        <a:spcAft>
                          <a:spcPts val="0"/>
                        </a:spcAft>
                      </a:pPr>
                      <a:endParaRPr lang="en-ZA" sz="1200" b="1" dirty="0" smtClean="0">
                        <a:solidFill>
                          <a:schemeClr val="bg1"/>
                        </a:solidFill>
                        <a:effectLst/>
                        <a:latin typeface="+mn-lt"/>
                        <a:ea typeface="Times New Roman"/>
                        <a:cs typeface="Times New Roman"/>
                      </a:endParaRPr>
                    </a:p>
                    <a:p>
                      <a:pPr>
                        <a:lnSpc>
                          <a:spcPct val="115000"/>
                        </a:lnSpc>
                        <a:spcAft>
                          <a:spcPts val="0"/>
                        </a:spcAft>
                      </a:pPr>
                      <a:r>
                        <a:rPr lang="en-ZA" sz="1200" b="1" dirty="0" smtClean="0">
                          <a:solidFill>
                            <a:schemeClr val="bg1"/>
                          </a:solidFill>
                          <a:effectLst/>
                          <a:latin typeface="+mn-lt"/>
                          <a:ea typeface="Times New Roman"/>
                          <a:cs typeface="Times New Roman"/>
                        </a:rPr>
                        <a:t>Reason for Deviation</a:t>
                      </a:r>
                      <a:endParaRPr lang="en-ZA" sz="1200" b="1" dirty="0">
                        <a:solidFill>
                          <a:schemeClr val="bg1"/>
                        </a:solidFill>
                        <a:effectLst/>
                        <a:latin typeface="+mn-lt"/>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rPr>
                        <a:t>Interventions / corrective actions  to be taken</a:t>
                      </a: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50000"/>
                      </a:schemeClr>
                    </a:solidFill>
                  </a:tcPr>
                </a:tc>
                <a:tc rowSpan="2">
                  <a:txBody>
                    <a:bodyPr/>
                    <a:lstStyle/>
                    <a:p>
                      <a:pPr>
                        <a:lnSpc>
                          <a:spcPct val="115000"/>
                        </a:lnSpc>
                        <a:spcAft>
                          <a:spcPts val="0"/>
                        </a:spcAft>
                      </a:pPr>
                      <a:endParaRPr lang="en-ZA" sz="1200" b="1" dirty="0" smtClean="0">
                        <a:solidFill>
                          <a:schemeClr val="bg1"/>
                        </a:solidFill>
                        <a:effectLst/>
                        <a:latin typeface="+mn-lt"/>
                        <a:ea typeface="Times New Roman"/>
                        <a:cs typeface="Times New Roman"/>
                      </a:endParaRPr>
                    </a:p>
                    <a:p>
                      <a:pPr>
                        <a:lnSpc>
                          <a:spcPct val="115000"/>
                        </a:lnSpc>
                        <a:spcAft>
                          <a:spcPts val="0"/>
                        </a:spcAft>
                      </a:pPr>
                      <a:r>
                        <a:rPr lang="en-ZA" sz="1200" b="1" dirty="0" smtClean="0">
                          <a:solidFill>
                            <a:schemeClr val="bg1"/>
                          </a:solidFill>
                          <a:effectLst/>
                          <a:latin typeface="+mn-lt"/>
                          <a:ea typeface="Times New Roman"/>
                          <a:cs typeface="Times New Roman"/>
                        </a:rPr>
                        <a:t>Verification Source</a:t>
                      </a:r>
                      <a:endParaRPr lang="en-ZA" sz="1200" b="1" dirty="0">
                        <a:solidFill>
                          <a:schemeClr val="bg1"/>
                        </a:solidFill>
                        <a:effectLst/>
                        <a:latin typeface="+mn-lt"/>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50000"/>
                      </a:schemeClr>
                    </a:solidFill>
                  </a:tcPr>
                </a:tc>
              </a:tr>
              <a:tr h="610177">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endParaRPr lang="en-ZA"/>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endParaRPr lang="en-ZA" sz="1200" b="1" dirty="0">
                        <a:solidFill>
                          <a:schemeClr val="bg1"/>
                        </a:solidFill>
                        <a:effectLst/>
                        <a:latin typeface="Calibri"/>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vMerge="1">
                  <a:txBody>
                    <a:bodyPr/>
                    <a:lstStyle/>
                    <a:p>
                      <a:endParaRPr lang="en-ZA"/>
                    </a:p>
                  </a:txBody>
                  <a:tcPr/>
                </a:tc>
                <a:tc vMerge="1">
                  <a:txBody>
                    <a:bodyPr/>
                    <a:lstStyle/>
                    <a:p>
                      <a:endParaRPr lang="en-ZA"/>
                    </a:p>
                  </a:txBody>
                  <a:tcPr/>
                </a:tc>
                <a:tc vMerge="1">
                  <a:txBody>
                    <a:bodyPr/>
                    <a:lstStyle/>
                    <a:p>
                      <a:endParaRPr lang="en-ZA"/>
                    </a:p>
                  </a:txBody>
                  <a:tcPr/>
                </a:tc>
              </a:tr>
              <a:tr h="190128">
                <a:tc gridSpan="9">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prstClr val="white"/>
                          </a:solidFill>
                          <a:effectLst/>
                          <a:uLnTx/>
                          <a:uFillTx/>
                          <a:latin typeface="Arial Narrow"/>
                          <a:ea typeface="Calibri"/>
                          <a:cs typeface="Arial"/>
                        </a:rPr>
                        <a:t>Sub-programme: Economic Empowerment and Participation</a:t>
                      </a:r>
                      <a:endParaRPr kumimoji="0" lang="en-ZA" sz="1200" b="0" i="0" u="none" strike="noStrike" kern="1200" cap="none" spc="0" normalizeH="0" baseline="0" noProof="0" dirty="0">
                        <a:ln>
                          <a:noFill/>
                        </a:ln>
                        <a:solidFill>
                          <a:prstClr val="white"/>
                        </a:solidFill>
                        <a:effectLst/>
                        <a:uLnTx/>
                        <a:uFillTx/>
                        <a:latin typeface="+mn-lt"/>
                        <a:ea typeface="Times New Roman"/>
                        <a:cs typeface="Times New Roman"/>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hMerge="1">
                  <a:txBody>
                    <a:bodyPr/>
                    <a:lstStyle/>
                    <a:p>
                      <a:pPr>
                        <a:lnSpc>
                          <a:spcPct val="115000"/>
                        </a:lnSpc>
                        <a:spcAft>
                          <a:spcPts val="0"/>
                        </a:spcAft>
                      </a:pPr>
                      <a:endParaRPr lang="en-ZA" sz="1400" dirty="0">
                        <a:solidFill>
                          <a:schemeClr val="bg1"/>
                        </a:solidFill>
                        <a:effectLst/>
                        <a:latin typeface="Calibri"/>
                        <a:ea typeface="Times New Roman"/>
                        <a:cs typeface="Times New Roman"/>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1151127">
                <a:tc>
                  <a:txBody>
                    <a:bodyPr/>
                    <a:lstStyle/>
                    <a:p>
                      <a:pPr>
                        <a:lnSpc>
                          <a:spcPct val="115000"/>
                        </a:lnSpc>
                        <a:spcAft>
                          <a:spcPts val="0"/>
                        </a:spcAft>
                      </a:pPr>
                      <a:r>
                        <a:rPr lang="en-ZA" sz="1000" b="1" dirty="0" smtClean="0">
                          <a:effectLst/>
                          <a:latin typeface="Arial" pitchFamily="34" charset="0"/>
                          <a:ea typeface="Times New Roman"/>
                          <a:cs typeface="Arial" pitchFamily="34" charset="0"/>
                        </a:rPr>
                        <a:t>Women’s financial inclusion</a:t>
                      </a:r>
                    </a:p>
                    <a:p>
                      <a:pPr>
                        <a:lnSpc>
                          <a:spcPct val="115000"/>
                        </a:lnSpc>
                        <a:spcAft>
                          <a:spcPts val="0"/>
                        </a:spcAft>
                      </a:pPr>
                      <a:r>
                        <a:rPr lang="en-ZA" sz="1000" b="1" dirty="0" smtClean="0">
                          <a:effectLst/>
                          <a:latin typeface="Arial" pitchFamily="34" charset="0"/>
                          <a:ea typeface="Times New Roman"/>
                          <a:cs typeface="Arial" pitchFamily="34" charset="0"/>
                        </a:rPr>
                        <a:t>framework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15000"/>
                        </a:lnSpc>
                        <a:spcAft>
                          <a:spcPts val="1000"/>
                        </a:spcAft>
                      </a:pPr>
                      <a:r>
                        <a:rPr lang="en-ZA" sz="1000" dirty="0" smtClean="0">
                          <a:effectLst/>
                          <a:latin typeface="Arial" pitchFamily="34" charset="0"/>
                          <a:ea typeface="Calibri"/>
                          <a:cs typeface="Arial" pitchFamily="34" charset="0"/>
                        </a:rPr>
                        <a:t>Framework on Women’s financial inclusion developed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15000"/>
                        </a:lnSpc>
                        <a:spcAft>
                          <a:spcPts val="1000"/>
                        </a:spcAft>
                      </a:pPr>
                      <a:r>
                        <a:rPr lang="en-ZA" sz="1000" dirty="0" smtClean="0">
                          <a:effectLst/>
                          <a:latin typeface="Arial" pitchFamily="34" charset="0"/>
                          <a:ea typeface="Calibri"/>
                          <a:cs typeface="Arial" pitchFamily="34" charset="0"/>
                        </a:rPr>
                        <a:t>Framework on Women’s financial inclusion developed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lvl="0" indent="0">
                        <a:lnSpc>
                          <a:spcPct val="115000"/>
                        </a:lnSpc>
                        <a:spcAft>
                          <a:spcPts val="1000"/>
                        </a:spcAft>
                        <a:buFont typeface="Symbol"/>
                        <a:buNone/>
                      </a:pPr>
                      <a:r>
                        <a:rPr lang="en-ZA" sz="1000" dirty="0" smtClean="0">
                          <a:solidFill>
                            <a:schemeClr val="tx1"/>
                          </a:solidFill>
                          <a:effectLst/>
                          <a:latin typeface="Arial" pitchFamily="34" charset="0"/>
                          <a:ea typeface="Times New Roman"/>
                          <a:cs typeface="Arial" pitchFamily="34" charset="0"/>
                        </a:rPr>
                        <a:t>Women’s Financial Inclusion Framework developed</a:t>
                      </a:r>
                      <a:endParaRPr lang="en-ZA" sz="1000" dirty="0">
                        <a:latin typeface="Arial" pitchFamily="34" charset="0"/>
                        <a:cs typeface="Arial" pitchFamily="34" charset="0"/>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Not Achieved</a:t>
                      </a:r>
                    </a:p>
                    <a:p>
                      <a:endParaRPr lang="en-ZA" sz="1000" dirty="0">
                        <a:latin typeface="Arial" pitchFamily="34" charset="0"/>
                        <a:cs typeface="Arial" pitchFamily="34" charset="0"/>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lang="en-ZA"/>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tab pos="595630" algn="l"/>
                        </a:tabLst>
                        <a:defRPr/>
                      </a:pPr>
                      <a:r>
                        <a:rPr kumimoji="0" lang="en-US" sz="1000" b="0" i="0" u="none" strike="noStrike" kern="1200" cap="none" spc="0" normalizeH="0" baseline="0" noProof="0" dirty="0" smtClean="0">
                          <a:ln>
                            <a:noFill/>
                          </a:ln>
                          <a:solidFill>
                            <a:prstClr val="black"/>
                          </a:solidFill>
                          <a:effectLst/>
                          <a:uLnTx/>
                          <a:uFillTx/>
                          <a:latin typeface="Arial" pitchFamily="34" charset="0"/>
                          <a:ea typeface="Calibri"/>
                          <a:cs typeface="Arial" pitchFamily="34" charset="0"/>
                        </a:rPr>
                        <a:t>Framework on Women’s financial inclusion  developed however not yet consulted through Government Cluster System</a:t>
                      </a:r>
                      <a:endParaRPr kumimoji="0" lang="en-ZA" sz="1000" b="0" i="0" u="none" strike="noStrike" kern="1200" cap="none" spc="0" normalizeH="0" baseline="0" noProof="0" dirty="0" smtClean="0">
                        <a:ln>
                          <a:noFill/>
                        </a:ln>
                        <a:solidFill>
                          <a:prstClr val="black"/>
                        </a:solidFill>
                        <a:effectLst/>
                        <a:uLnTx/>
                        <a:uFillTx/>
                        <a:latin typeface="Arial" pitchFamily="34" charset="0"/>
                        <a:ea typeface="Calibri"/>
                        <a:cs typeface="Arial" pitchFamily="34" charset="0"/>
                      </a:endParaRPr>
                    </a:p>
                  </a:txBody>
                  <a:tcPr marL="61649" marR="61649"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Arial" pitchFamily="34" charset="0"/>
                          <a:ea typeface="Times New Roman"/>
                          <a:cs typeface="Arial" pitchFamily="34" charset="0"/>
                        </a:rPr>
                        <a:t>Women’s financial inclusion framework will be consulted through Government Cluster System    in 2019/20 financial year</a:t>
                      </a:r>
                      <a:endParaRPr kumimoji="0" lang="en-ZA" sz="1000" b="0" i="0" u="none" strike="noStrike" kern="1200" cap="none" spc="0" normalizeH="0" baseline="0" noProof="0" dirty="0" smtClean="0">
                        <a:ln>
                          <a:noFill/>
                        </a:ln>
                        <a:solidFill>
                          <a:prstClr val="black"/>
                        </a:solidFill>
                        <a:effectLst/>
                        <a:uLnTx/>
                        <a:uFillTx/>
                        <a:latin typeface="Arial" pitchFamily="34" charset="0"/>
                        <a:ea typeface="Calibri"/>
                        <a:cs typeface="Arial" pitchFamily="34" charset="0"/>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r>
                        <a:rPr kumimoji="0" lang="en-ZA" sz="1000" b="0" i="0" u="none" strike="noStrike" kern="1200" cap="none" spc="0" normalizeH="0" baseline="0" noProof="0" dirty="0" smtClean="0">
                          <a:ln>
                            <a:noFill/>
                          </a:ln>
                          <a:solidFill>
                            <a:schemeClr val="tx1"/>
                          </a:solidFill>
                          <a:effectLst/>
                          <a:uLnTx/>
                          <a:uFillTx/>
                          <a:latin typeface="Arial" pitchFamily="34" charset="0"/>
                          <a:ea typeface="Times New Roman"/>
                          <a:cs typeface="Arial" pitchFamily="34" charset="0"/>
                        </a:rPr>
                        <a:t>Women’s Financial Inclusion Framework developed</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274316">
                <a:tc gridSpan="9">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prstClr val="white"/>
                          </a:solidFill>
                          <a:effectLst/>
                          <a:uLnTx/>
                          <a:uFillTx/>
                          <a:latin typeface="Arial Narrow"/>
                          <a:ea typeface="Calibri"/>
                          <a:cs typeface="Arial"/>
                        </a:rPr>
                        <a:t>Sub-programme: Governance Transformation, Justice and Security</a:t>
                      </a:r>
                      <a:endParaRPr lang="en-ZA" sz="1000" b="1" dirty="0" smtClean="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hMerge="1">
                  <a:txBody>
                    <a:bodyPr/>
                    <a:lstStyle/>
                    <a:p>
                      <a:pPr>
                        <a:lnSpc>
                          <a:spcPct val="115000"/>
                        </a:lnSpc>
                        <a:spcAft>
                          <a:spcPts val="1000"/>
                        </a:spcAft>
                      </a:pPr>
                      <a:endParaRPr lang="en-ZA" sz="1000" dirty="0" smtClean="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hMerge="1">
                  <a:txBody>
                    <a:bodyPr/>
                    <a:lstStyle/>
                    <a:p>
                      <a:pPr>
                        <a:lnSpc>
                          <a:spcPct val="115000"/>
                        </a:lnSpc>
                        <a:spcAft>
                          <a:spcPts val="1000"/>
                        </a:spcAft>
                      </a:pPr>
                      <a:endParaRPr lang="en-ZA" sz="1000" dirty="0" smtClean="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hMerge="1">
                  <a:txBody>
                    <a:bodyPr/>
                    <a:lstStyle/>
                    <a:p>
                      <a:pPr marL="0" lvl="0" indent="0">
                        <a:lnSpc>
                          <a:spcPct val="115000"/>
                        </a:lnSpc>
                        <a:spcAft>
                          <a:spcPts val="1000"/>
                        </a:spcAft>
                        <a:buFont typeface="Symbol"/>
                        <a:buNone/>
                      </a:pPr>
                      <a:endParaRPr lang="en-ZA" sz="1000" dirty="0">
                        <a:latin typeface="Arial" pitchFamily="34" charset="0"/>
                        <a:cs typeface="Arial" pitchFamily="34" charset="0"/>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hMerge="1">
                  <a:txBody>
                    <a:bodyPr/>
                    <a:lstStyle/>
                    <a:p>
                      <a:endParaRPr lang="en-ZA" sz="1000" dirty="0">
                        <a:latin typeface="Arial" pitchFamily="34" charset="0"/>
                        <a:cs typeface="Arial" pitchFamily="34" charset="0"/>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pPr marL="0" marR="0" lvl="0" indent="0" algn="l" defTabSz="914400" rtl="0" eaLnBrk="1" fontAlgn="auto" latinLnBrk="0" hangingPunct="1">
                        <a:lnSpc>
                          <a:spcPct val="115000"/>
                        </a:lnSpc>
                        <a:spcBef>
                          <a:spcPts val="0"/>
                        </a:spcBef>
                        <a:spcAft>
                          <a:spcPts val="0"/>
                        </a:spcAft>
                        <a:buClrTx/>
                        <a:buSzTx/>
                        <a:buFontTx/>
                        <a:buNone/>
                        <a:tabLst>
                          <a:tab pos="595630" algn="l"/>
                        </a:tabLst>
                        <a:defRPr/>
                      </a:pPr>
                      <a:endParaRPr kumimoji="0" lang="en-ZA" sz="1000" b="0" i="0" u="none" strike="noStrike" kern="1200" cap="none" spc="0" normalizeH="0" baseline="0" noProof="0" dirty="0" smtClean="0">
                        <a:ln>
                          <a:noFill/>
                        </a:ln>
                        <a:solidFill>
                          <a:prstClr val="black"/>
                        </a:solidFill>
                        <a:effectLst/>
                        <a:uLnTx/>
                        <a:uFillTx/>
                        <a:latin typeface="Arial" pitchFamily="34" charset="0"/>
                        <a:ea typeface="Calibri"/>
                        <a:cs typeface="Arial" pitchFamily="34" charset="0"/>
                      </a:endParaRPr>
                    </a:p>
                  </a:txBody>
                  <a:tcPr marL="61649" marR="61649"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hMerge="1">
                  <a:txBody>
                    <a:bodyPr/>
                    <a:lstStyle/>
                    <a:p>
                      <a:pPr marL="0" marR="0" lvl="0" indent="0" algn="l" defTabSz="914400" rtl="0" eaLnBrk="1" fontAlgn="auto" latinLnBrk="0" hangingPunct="1">
                        <a:lnSpc>
                          <a:spcPct val="115000"/>
                        </a:lnSpc>
                        <a:spcBef>
                          <a:spcPts val="0"/>
                        </a:spcBef>
                        <a:spcAft>
                          <a:spcPts val="0"/>
                        </a:spcAft>
                        <a:buClrTx/>
                        <a:buSzTx/>
                        <a:buFontTx/>
                        <a:buNone/>
                        <a:tabLst>
                          <a:tab pos="595630" algn="l"/>
                        </a:tabLst>
                        <a:defRPr/>
                      </a:pPr>
                      <a:endParaRPr kumimoji="0" lang="en-ZA" sz="1000" b="0" i="0" u="none" strike="noStrike" kern="1200" cap="none" spc="0" normalizeH="0" baseline="0" noProof="0" dirty="0" smtClean="0">
                        <a:ln>
                          <a:noFill/>
                        </a:ln>
                        <a:solidFill>
                          <a:prstClr val="black"/>
                        </a:solidFill>
                        <a:effectLst/>
                        <a:uLnTx/>
                        <a:uFillTx/>
                        <a:latin typeface="Arial" pitchFamily="34" charset="0"/>
                        <a:ea typeface="Calibri"/>
                        <a:cs typeface="Arial" pitchFamily="34" charset="0"/>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hMerge="1">
                  <a:txBody>
                    <a:bodyPr/>
                    <a:lstStyle/>
                    <a:p>
                      <a:endParaRPr kumimoji="0" lang="en-ZA" sz="1000" b="0" i="0" u="none" strike="noStrike" kern="1200" cap="none" spc="0" normalizeH="0" baseline="0" noProof="0" dirty="0" smtClean="0">
                        <a:ln>
                          <a:noFill/>
                        </a:ln>
                        <a:solidFill>
                          <a:schemeClr val="tx1"/>
                        </a:solidFill>
                        <a:effectLst/>
                        <a:uLnTx/>
                        <a:uFillTx/>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1579575">
                <a:tc>
                  <a:txBody>
                    <a:bodyPr/>
                    <a:lstStyle/>
                    <a:p>
                      <a:pPr>
                        <a:lnSpc>
                          <a:spcPct val="115000"/>
                        </a:lnSpc>
                        <a:spcAft>
                          <a:spcPts val="1000"/>
                        </a:spcAft>
                      </a:pPr>
                      <a:r>
                        <a:rPr lang="en-ZA" sz="1000" b="1" dirty="0" smtClean="0">
                          <a:effectLst/>
                          <a:latin typeface="Arial" pitchFamily="34" charset="0"/>
                          <a:ea typeface="Times New Roman"/>
                          <a:cs typeface="Arial" pitchFamily="34" charset="0"/>
                        </a:rPr>
                        <a:t>Number of programmes in 365 days POA coordinated</a:t>
                      </a:r>
                      <a:endParaRPr lang="en-ZA" sz="1000" b="1"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nSpc>
                          <a:spcPct val="115000"/>
                        </a:lnSpc>
                        <a:spcAft>
                          <a:spcPts val="1000"/>
                        </a:spcAft>
                      </a:pPr>
                      <a:r>
                        <a:rPr lang="en-ZA" sz="1000" dirty="0" smtClean="0">
                          <a:effectLst/>
                          <a:latin typeface="Arial" pitchFamily="34" charset="0"/>
                          <a:ea typeface="Calibri"/>
                          <a:cs typeface="Arial" pitchFamily="34" charset="0"/>
                        </a:rPr>
                        <a:t>3 Programmes on the 365 days POA coordinated</a:t>
                      </a:r>
                      <a:endParaRPr lang="en-ZA" sz="10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nSpc>
                          <a:spcPct val="115000"/>
                        </a:lnSpc>
                        <a:spcAft>
                          <a:spcPts val="1000"/>
                        </a:spcAft>
                      </a:pPr>
                      <a:r>
                        <a:rPr lang="en-ZA" sz="1000" dirty="0" smtClean="0">
                          <a:effectLst/>
                          <a:latin typeface="Arial" pitchFamily="34" charset="0"/>
                          <a:ea typeface="Times New Roman"/>
                          <a:cs typeface="Arial" pitchFamily="34" charset="0"/>
                        </a:rPr>
                        <a:t>-</a:t>
                      </a:r>
                      <a:endParaRPr lang="en-ZA" sz="10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indent="0">
                        <a:buFontTx/>
                        <a:buNone/>
                      </a:pPr>
                      <a:r>
                        <a:rPr lang="en-ZA" sz="1000" dirty="0" smtClean="0">
                          <a:latin typeface="Arial" pitchFamily="34" charset="0"/>
                          <a:cs typeface="Arial" pitchFamily="34" charset="0"/>
                        </a:rPr>
                        <a:t>-</a:t>
                      </a:r>
                      <a:endParaRPr lang="en-ZA" sz="1000" dirty="0">
                        <a:latin typeface="Arial" pitchFamily="34" charset="0"/>
                        <a:cs typeface="Arial" pitchFamily="34" charset="0"/>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a:t>
                      </a:r>
                    </a:p>
                    <a:p>
                      <a:endParaRPr lang="en-ZA" sz="1000" dirty="0">
                        <a:latin typeface="Arial" pitchFamily="34" charset="0"/>
                        <a:cs typeface="Arial" pitchFamily="34" charset="0"/>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hMerge="1">
                  <a:txBody>
                    <a:bodyPr/>
                    <a:lstStyle/>
                    <a:p>
                      <a:endParaRPr lang="en-ZA"/>
                    </a:p>
                  </a:txBody>
                  <a:tcPr/>
                </a:tc>
                <a:tc>
                  <a:txBody>
                    <a:bodyPr/>
                    <a:lstStyle/>
                    <a:p>
                      <a:r>
                        <a:rPr lang="en-ZA" sz="1000" dirty="0" smtClean="0">
                          <a:latin typeface="Arial" pitchFamily="34" charset="0"/>
                          <a:cs typeface="Arial" pitchFamily="34" charset="0"/>
                        </a:rPr>
                        <a:t>-</a:t>
                      </a:r>
                      <a:endParaRPr lang="en-ZA" sz="1000" dirty="0">
                        <a:latin typeface="Arial"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r>
                        <a:rPr lang="en-ZA" sz="1000" dirty="0" smtClean="0">
                          <a:latin typeface="Arial" pitchFamily="34" charset="0"/>
                          <a:cs typeface="Arial" pitchFamily="34" charset="0"/>
                        </a:rPr>
                        <a:t>-</a:t>
                      </a:r>
                      <a:endParaRPr lang="en-ZA" sz="1000" dirty="0">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nSpc>
                          <a:spcPct val="115000"/>
                        </a:lnSpc>
                        <a:spcAft>
                          <a:spcPts val="0"/>
                        </a:spcAft>
                        <a:tabLst>
                          <a:tab pos="595630" algn="l"/>
                        </a:tabLst>
                      </a:pPr>
                      <a:r>
                        <a:rPr lang="en-US" sz="1000" dirty="0" smtClean="0">
                          <a:effectLst/>
                          <a:latin typeface="Arial" pitchFamily="34" charset="0"/>
                          <a:ea typeface="Calibri"/>
                          <a:cs typeface="Arial"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bl>
          </a:graphicData>
        </a:graphic>
      </p:graphicFrame>
    </p:spTree>
    <p:extLst>
      <p:ext uri="{BB962C8B-B14F-4D97-AF65-F5344CB8AC3E}">
        <p14:creationId xmlns:p14="http://schemas.microsoft.com/office/powerpoint/2010/main" xmlns="" val="32328197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1520" y="116633"/>
            <a:ext cx="2376264" cy="864096"/>
          </a:xfrm>
          <a:prstGeom prst="rect">
            <a:avLst/>
          </a:prstGeom>
        </p:spPr>
      </p:pic>
      <p:sp>
        <p:nvSpPr>
          <p:cNvPr id="5" name="Rectangle 4"/>
          <p:cNvSpPr/>
          <p:nvPr/>
        </p:nvSpPr>
        <p:spPr>
          <a:xfrm>
            <a:off x="0" y="980729"/>
            <a:ext cx="9144000" cy="72007"/>
          </a:xfrm>
          <a:prstGeom prst="rect">
            <a:avLst/>
          </a:prstGeom>
          <a:solidFill>
            <a:srgbClr val="0D7127"/>
          </a:solidFill>
          <a:ln>
            <a:solidFill>
              <a:srgbClr val="0D71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7" name="Straight Connector 6"/>
          <p:cNvCxnSpPr/>
          <p:nvPr/>
        </p:nvCxnSpPr>
        <p:spPr>
          <a:xfrm>
            <a:off x="0" y="1124744"/>
            <a:ext cx="9144000" cy="0"/>
          </a:xfrm>
          <a:prstGeom prst="line">
            <a:avLst/>
          </a:prstGeom>
          <a:ln>
            <a:solidFill>
              <a:srgbClr val="0D7127"/>
            </a:solidFill>
          </a:ln>
        </p:spPr>
        <p:style>
          <a:lnRef idx="1">
            <a:schemeClr val="dk1"/>
          </a:lnRef>
          <a:fillRef idx="0">
            <a:schemeClr val="dk1"/>
          </a:fillRef>
          <a:effectRef idx="0">
            <a:schemeClr val="dk1"/>
          </a:effectRef>
          <a:fontRef idx="minor">
            <a:schemeClr val="tx1"/>
          </a:fontRef>
        </p:style>
      </p:cxnSp>
      <p:sp>
        <p:nvSpPr>
          <p:cNvPr id="19" name="Title 18"/>
          <p:cNvSpPr>
            <a:spLocks noGrp="1"/>
          </p:cNvSpPr>
          <p:nvPr>
            <p:ph type="ctrTitle"/>
          </p:nvPr>
        </p:nvSpPr>
        <p:spPr>
          <a:xfrm>
            <a:off x="2411760" y="548681"/>
            <a:ext cx="5616624" cy="434479"/>
          </a:xfrm>
        </p:spPr>
        <p:txBody>
          <a:bodyPr>
            <a:normAutofit fontScale="90000"/>
          </a:bodyPr>
          <a:lstStyle/>
          <a:p>
            <a:r>
              <a:rPr lang="en-ZA" sz="2000" b="1" dirty="0">
                <a:solidFill>
                  <a:prstClr val="black"/>
                </a:solidFill>
                <a:latin typeface="FunctionPro-BookOblique"/>
              </a:rPr>
              <a:t>Programme 2: Performance Information for </a:t>
            </a:r>
            <a:r>
              <a:rPr lang="en-ZA" sz="2000" b="1" dirty="0" smtClean="0">
                <a:solidFill>
                  <a:prstClr val="black"/>
                </a:solidFill>
                <a:latin typeface="FunctionPro-BookOblique"/>
              </a:rPr>
              <a:t>Q4</a:t>
            </a:r>
            <a:r>
              <a:rPr lang="en-ZA" sz="1800" b="1" dirty="0">
                <a:solidFill>
                  <a:prstClr val="black"/>
                </a:solidFill>
                <a:latin typeface="FunctionPro-BookOblique"/>
              </a:rPr>
              <a:t/>
            </a:r>
            <a:br>
              <a:rPr lang="en-ZA" sz="1800" b="1" dirty="0">
                <a:solidFill>
                  <a:prstClr val="black"/>
                </a:solidFill>
                <a:latin typeface="FunctionPro-BookOblique"/>
              </a:rPr>
            </a:br>
            <a:endParaRPr lang="en-ZA" sz="1800" dirty="0"/>
          </a:p>
        </p:txBody>
      </p:sp>
      <p:sp>
        <p:nvSpPr>
          <p:cNvPr id="20" name="Subtitle 19"/>
          <p:cNvSpPr>
            <a:spLocks noGrp="1"/>
          </p:cNvSpPr>
          <p:nvPr>
            <p:ph type="subTitle" idx="1"/>
          </p:nvPr>
        </p:nvSpPr>
        <p:spPr/>
        <p:txBody>
          <a:bodyPr/>
          <a:lstStyle/>
          <a:p>
            <a:r>
              <a:rPr lang="en-US" dirty="0" smtClean="0"/>
              <a:t>Click to add subtitle</a:t>
            </a:r>
            <a:endParaRPr lang="en-ZA"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84368" y="155807"/>
            <a:ext cx="936104" cy="7857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 name="Picture 16"/>
          <p:cNvPicPr/>
          <p:nvPr/>
        </p:nvPicPr>
        <p:blipFill>
          <a:blip r:embed="rId4" cstate="print"/>
          <a:stretch>
            <a:fillRect/>
          </a:stretch>
        </p:blipFill>
        <p:spPr>
          <a:xfrm>
            <a:off x="3673901" y="6093296"/>
            <a:ext cx="1371600" cy="670689"/>
          </a:xfrm>
          <a:prstGeom prst="rect">
            <a:avLst/>
          </a:prstGeom>
        </p:spPr>
      </p:pic>
      <p:graphicFrame>
        <p:nvGraphicFramePr>
          <p:cNvPr id="11" name="Content Placeholder 2"/>
          <p:cNvGraphicFramePr>
            <a:graphicFrameLocks/>
          </p:cNvGraphicFramePr>
          <p:nvPr>
            <p:extLst>
              <p:ext uri="{D42A27DB-BD31-4B8C-83A1-F6EECF244321}">
                <p14:modId xmlns:p14="http://schemas.microsoft.com/office/powerpoint/2010/main" xmlns="" val="439908010"/>
              </p:ext>
            </p:extLst>
          </p:nvPr>
        </p:nvGraphicFramePr>
        <p:xfrm>
          <a:off x="251521" y="1101725"/>
          <a:ext cx="8712968" cy="5041899"/>
        </p:xfrm>
        <a:graphic>
          <a:graphicData uri="http://schemas.openxmlformats.org/drawingml/2006/table">
            <a:tbl>
              <a:tblPr firstRow="1" firstCol="1" bandRow="1"/>
              <a:tblGrid>
                <a:gridCol w="698423"/>
                <a:gridCol w="1050738"/>
                <a:gridCol w="909564"/>
                <a:gridCol w="1539263"/>
                <a:gridCol w="419799"/>
                <a:gridCol w="487667"/>
                <a:gridCol w="878818"/>
                <a:gridCol w="1049498"/>
                <a:gridCol w="1679198"/>
              </a:tblGrid>
              <a:tr h="394871">
                <a:tc rowSpan="2">
                  <a:txBody>
                    <a:bodyPr/>
                    <a:lstStyle/>
                    <a:p>
                      <a:pPr>
                        <a:lnSpc>
                          <a:spcPct val="115000"/>
                        </a:lnSpc>
                        <a:spcAft>
                          <a:spcPts val="0"/>
                        </a:spcAft>
                      </a:pPr>
                      <a:r>
                        <a:rPr lang="en-ZA" sz="1200" b="1" dirty="0" smtClean="0">
                          <a:solidFill>
                            <a:schemeClr val="bg1"/>
                          </a:solidFill>
                          <a:effectLst/>
                          <a:latin typeface="+mn-lt"/>
                          <a:ea typeface="Times New Roman"/>
                          <a:cs typeface="Times New Roman"/>
                        </a:rPr>
                        <a:t>Performance Indicator</a:t>
                      </a:r>
                      <a:endParaRPr lang="en-ZA" sz="1200" b="1" dirty="0">
                        <a:solidFill>
                          <a:schemeClr val="bg1"/>
                        </a:solidFill>
                        <a:effectLst/>
                        <a:latin typeface="+mn-lt"/>
                        <a:ea typeface="Times New Roman"/>
                        <a:cs typeface="Times New Roman"/>
                      </a:endParaRPr>
                    </a:p>
                  </a:txBody>
                  <a:tcPr marL="61649" marR="61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50000"/>
                      </a:schemeClr>
                    </a:solidFill>
                  </a:tcPr>
                </a:tc>
                <a:tc rowSpan="2">
                  <a:txBody>
                    <a:bodyPr/>
                    <a:lstStyle/>
                    <a:p>
                      <a:pPr>
                        <a:lnSpc>
                          <a:spcPct val="115000"/>
                        </a:lnSpc>
                        <a:spcAft>
                          <a:spcPts val="0"/>
                        </a:spcAft>
                      </a:pPr>
                      <a:r>
                        <a:rPr lang="en-US" sz="1200" b="1" dirty="0">
                          <a:solidFill>
                            <a:schemeClr val="bg1"/>
                          </a:solidFill>
                          <a:effectLst/>
                          <a:latin typeface="+mn-lt"/>
                          <a:ea typeface="Times New Roman"/>
                          <a:cs typeface="Arial"/>
                        </a:rPr>
                        <a:t>Annual Target </a:t>
                      </a:r>
                      <a:r>
                        <a:rPr lang="en-US" sz="1200" b="1" dirty="0" smtClean="0">
                          <a:solidFill>
                            <a:schemeClr val="bg1"/>
                          </a:solidFill>
                          <a:effectLst/>
                          <a:latin typeface="+mn-lt"/>
                          <a:ea typeface="Times New Roman"/>
                          <a:cs typeface="Arial"/>
                        </a:rPr>
                        <a:t>2018/19</a:t>
                      </a:r>
                      <a:endParaRPr lang="en-ZA" sz="1200" b="1" dirty="0">
                        <a:solidFill>
                          <a:schemeClr val="bg1"/>
                        </a:solidFill>
                        <a:effectLst/>
                        <a:latin typeface="+mn-lt"/>
                        <a:ea typeface="Times New Roman"/>
                        <a:cs typeface="Times New Roman"/>
                      </a:endParaRPr>
                    </a:p>
                  </a:txBody>
                  <a:tcPr marL="61649" marR="61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schemeClr val="bg1"/>
                        </a:solidFill>
                        <a:effectLst/>
                        <a:uLnTx/>
                        <a:uFillTx/>
                        <a:latin typeface="+mn-lt"/>
                        <a:ea typeface="Calibri"/>
                        <a:cs typeface="Arial"/>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bg1"/>
                          </a:solidFill>
                          <a:effectLst/>
                          <a:uLnTx/>
                          <a:uFillTx/>
                          <a:latin typeface="+mn-lt"/>
                          <a:ea typeface="Calibri"/>
                          <a:cs typeface="Arial"/>
                        </a:rPr>
                        <a:t>Q4 Target as per APP</a:t>
                      </a:r>
                      <a:endParaRPr lang="en-ZA" sz="1200" b="1" dirty="0">
                        <a:solidFill>
                          <a:schemeClr val="bg1"/>
                        </a:solidFill>
                        <a:effectLst/>
                        <a:latin typeface="+mn-lt"/>
                        <a:ea typeface="Times New Roman"/>
                        <a:cs typeface="Times New Roman"/>
                      </a:endParaRPr>
                    </a:p>
                  </a:txBody>
                  <a:tcPr marL="61649" marR="61649"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rPr>
                        <a:t>Description of progress made   for Q4</a:t>
                      </a:r>
                      <a:endParaRPr kumimoji="0" lang="en-ZA" sz="1200" b="1" i="0" u="none" strike="noStrike" kern="1200" cap="none" spc="0" normalizeH="0" baseline="0" noProof="0" dirty="0">
                        <a:ln>
                          <a:noFill/>
                        </a:ln>
                        <a:solidFill>
                          <a:schemeClr val="bg1"/>
                        </a:solidFill>
                        <a:effectLst/>
                        <a:uLnTx/>
                        <a:uFillTx/>
                        <a:latin typeface="+mn-lt"/>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50000"/>
                      </a:schemeClr>
                    </a:solidFill>
                  </a:tcPr>
                </a:tc>
                <a:tc gridSpan="2">
                  <a:txBody>
                    <a:bodyPr/>
                    <a:lstStyle/>
                    <a:p>
                      <a:pPr>
                        <a:lnSpc>
                          <a:spcPct val="115000"/>
                        </a:lnSpc>
                        <a:spcAft>
                          <a:spcPts val="0"/>
                        </a:spcAft>
                      </a:pPr>
                      <a:r>
                        <a:rPr lang="en-ZA" sz="1200" b="1" dirty="0" smtClean="0">
                          <a:solidFill>
                            <a:schemeClr val="bg1"/>
                          </a:solidFill>
                          <a:effectLst/>
                          <a:latin typeface="+mn-lt"/>
                          <a:ea typeface="Times New Roman"/>
                          <a:cs typeface="Times New Roman"/>
                        </a:rPr>
                        <a:t>Performance  Status</a:t>
                      </a:r>
                      <a:endParaRPr lang="en-ZA" sz="1200" b="1" dirty="0">
                        <a:solidFill>
                          <a:schemeClr val="bg1"/>
                        </a:solidFill>
                        <a:effectLst/>
                        <a:latin typeface="+mn-lt"/>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50000"/>
                      </a:schemeClr>
                    </a:solidFill>
                  </a:tcPr>
                </a:tc>
                <a:tc hMerge="1">
                  <a:txBody>
                    <a:bodyPr/>
                    <a:lstStyle/>
                    <a:p>
                      <a:endParaRPr lang="en-ZA"/>
                    </a:p>
                  </a:txBody>
                  <a:tcPr/>
                </a:tc>
                <a:tc rowSpan="2">
                  <a:txBody>
                    <a:bodyPr/>
                    <a:lstStyle/>
                    <a:p>
                      <a:pPr>
                        <a:lnSpc>
                          <a:spcPct val="115000"/>
                        </a:lnSpc>
                        <a:spcAft>
                          <a:spcPts val="0"/>
                        </a:spcAft>
                      </a:pPr>
                      <a:endParaRPr lang="en-ZA" sz="1200" b="1" dirty="0" smtClean="0">
                        <a:solidFill>
                          <a:schemeClr val="bg1"/>
                        </a:solidFill>
                        <a:effectLst/>
                        <a:latin typeface="+mn-lt"/>
                        <a:ea typeface="Times New Roman"/>
                        <a:cs typeface="Times New Roman"/>
                      </a:endParaRPr>
                    </a:p>
                    <a:p>
                      <a:pPr>
                        <a:lnSpc>
                          <a:spcPct val="115000"/>
                        </a:lnSpc>
                        <a:spcAft>
                          <a:spcPts val="0"/>
                        </a:spcAft>
                      </a:pPr>
                      <a:r>
                        <a:rPr lang="en-ZA" sz="1200" b="1" dirty="0" smtClean="0">
                          <a:solidFill>
                            <a:schemeClr val="bg1"/>
                          </a:solidFill>
                          <a:effectLst/>
                          <a:latin typeface="+mn-lt"/>
                          <a:ea typeface="Times New Roman"/>
                          <a:cs typeface="Times New Roman"/>
                        </a:rPr>
                        <a:t>Reason for Deviation</a:t>
                      </a:r>
                      <a:endParaRPr lang="en-ZA" sz="1200" b="1" dirty="0">
                        <a:solidFill>
                          <a:schemeClr val="bg1"/>
                        </a:solidFill>
                        <a:effectLst/>
                        <a:latin typeface="+mn-lt"/>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rPr>
                        <a:t>Interventions / corrective actions  to be taken</a:t>
                      </a: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50000"/>
                      </a:schemeClr>
                    </a:solidFill>
                  </a:tcPr>
                </a:tc>
                <a:tc rowSpan="2">
                  <a:txBody>
                    <a:bodyPr/>
                    <a:lstStyle/>
                    <a:p>
                      <a:pPr>
                        <a:lnSpc>
                          <a:spcPct val="115000"/>
                        </a:lnSpc>
                        <a:spcAft>
                          <a:spcPts val="0"/>
                        </a:spcAft>
                      </a:pPr>
                      <a:endParaRPr lang="en-ZA" sz="1200" b="1" dirty="0" smtClean="0">
                        <a:solidFill>
                          <a:schemeClr val="bg1"/>
                        </a:solidFill>
                        <a:effectLst/>
                        <a:latin typeface="+mn-lt"/>
                        <a:ea typeface="Times New Roman"/>
                        <a:cs typeface="Times New Roman"/>
                      </a:endParaRPr>
                    </a:p>
                    <a:p>
                      <a:pPr>
                        <a:lnSpc>
                          <a:spcPct val="115000"/>
                        </a:lnSpc>
                        <a:spcAft>
                          <a:spcPts val="0"/>
                        </a:spcAft>
                      </a:pPr>
                      <a:r>
                        <a:rPr lang="en-ZA" sz="1200" b="1" dirty="0" smtClean="0">
                          <a:solidFill>
                            <a:schemeClr val="bg1"/>
                          </a:solidFill>
                          <a:effectLst/>
                          <a:latin typeface="+mn-lt"/>
                          <a:ea typeface="Times New Roman"/>
                          <a:cs typeface="Times New Roman"/>
                        </a:rPr>
                        <a:t>Verification Source</a:t>
                      </a:r>
                      <a:endParaRPr lang="en-ZA" sz="1200" b="1" dirty="0">
                        <a:solidFill>
                          <a:schemeClr val="bg1"/>
                        </a:solidFill>
                        <a:effectLst/>
                        <a:latin typeface="+mn-lt"/>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50000"/>
                      </a:schemeClr>
                    </a:solidFill>
                  </a:tcPr>
                </a:tc>
              </a:tr>
              <a:tr h="610177">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endParaRPr lang="en-ZA"/>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endParaRPr lang="en-ZA" sz="1200" b="1" dirty="0">
                        <a:solidFill>
                          <a:schemeClr val="bg1"/>
                        </a:solidFill>
                        <a:effectLst/>
                        <a:latin typeface="Calibri"/>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vMerge="1">
                  <a:txBody>
                    <a:bodyPr/>
                    <a:lstStyle/>
                    <a:p>
                      <a:endParaRPr lang="en-ZA"/>
                    </a:p>
                  </a:txBody>
                  <a:tcPr/>
                </a:tc>
                <a:tc vMerge="1">
                  <a:txBody>
                    <a:bodyPr/>
                    <a:lstStyle/>
                    <a:p>
                      <a:endParaRPr lang="en-ZA"/>
                    </a:p>
                  </a:txBody>
                  <a:tcPr/>
                </a:tc>
                <a:tc vMerge="1">
                  <a:txBody>
                    <a:bodyPr/>
                    <a:lstStyle/>
                    <a:p>
                      <a:endParaRPr lang="en-ZA"/>
                    </a:p>
                  </a:txBody>
                  <a:tcPr/>
                </a:tc>
              </a:tr>
              <a:tr h="190128">
                <a:tc gridSpan="9">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prstClr val="white"/>
                          </a:solidFill>
                          <a:effectLst/>
                          <a:uLnTx/>
                          <a:uFillTx/>
                          <a:latin typeface="Arial Narrow"/>
                          <a:ea typeface="Calibri"/>
                          <a:cs typeface="Arial"/>
                        </a:rPr>
                        <a:t>Sub-programme: Governance Transformation, Justice and Security</a:t>
                      </a: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hMerge="1">
                  <a:txBody>
                    <a:bodyPr/>
                    <a:lstStyle/>
                    <a:p>
                      <a:pPr>
                        <a:lnSpc>
                          <a:spcPct val="115000"/>
                        </a:lnSpc>
                        <a:spcAft>
                          <a:spcPts val="0"/>
                        </a:spcAft>
                      </a:pPr>
                      <a:endParaRPr lang="en-ZA" sz="1400" dirty="0">
                        <a:solidFill>
                          <a:schemeClr val="bg1"/>
                        </a:solidFill>
                        <a:effectLst/>
                        <a:latin typeface="Calibri"/>
                        <a:ea typeface="Times New Roman"/>
                        <a:cs typeface="Times New Roman"/>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1151127">
                <a:tc>
                  <a:txBody>
                    <a:bodyPr/>
                    <a:lstStyle/>
                    <a:p>
                      <a:pPr>
                        <a:lnSpc>
                          <a:spcPct val="115000"/>
                        </a:lnSpc>
                        <a:spcAft>
                          <a:spcPts val="0"/>
                        </a:spcAft>
                      </a:pPr>
                      <a:r>
                        <a:rPr lang="en-ZA" sz="1000" b="1" dirty="0" smtClean="0">
                          <a:effectLst/>
                          <a:latin typeface="Arial" pitchFamily="34" charset="0"/>
                          <a:ea typeface="Times New Roman"/>
                          <a:cs typeface="Arial" pitchFamily="34" charset="0"/>
                        </a:rPr>
                        <a:t>National Gender Machinery (NGM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15000"/>
                        </a:lnSpc>
                        <a:spcAft>
                          <a:spcPts val="1000"/>
                        </a:spcAft>
                      </a:pPr>
                      <a:r>
                        <a:rPr lang="en-ZA" sz="1000" dirty="0" smtClean="0">
                          <a:effectLst/>
                          <a:latin typeface="Arial" pitchFamily="34" charset="0"/>
                          <a:ea typeface="Calibri"/>
                          <a:cs typeface="Arial" pitchFamily="34" charset="0"/>
                        </a:rPr>
                        <a:t>Diagnostic Report with recommendations on strengthening the NGM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15000"/>
                        </a:lnSpc>
                        <a:spcAft>
                          <a:spcPts val="1000"/>
                        </a:spcAft>
                      </a:pPr>
                      <a:r>
                        <a:rPr lang="en-ZA" sz="1000" dirty="0" smtClean="0">
                          <a:effectLst/>
                          <a:latin typeface="Arial" pitchFamily="34" charset="0"/>
                          <a:ea typeface="Calibri"/>
                          <a:cs typeface="Arial" pitchFamily="34" charset="0"/>
                        </a:rPr>
                        <a:t>Diagnostic Report with recommendations on strengthening the NGM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lvl="0" indent="0">
                        <a:lnSpc>
                          <a:spcPct val="115000"/>
                        </a:lnSpc>
                        <a:spcAft>
                          <a:spcPts val="1000"/>
                        </a:spcAft>
                        <a:buFont typeface="Symbol"/>
                        <a:buNone/>
                      </a:pPr>
                      <a:r>
                        <a:rPr lang="en-ZA" sz="1000" dirty="0" smtClean="0">
                          <a:solidFill>
                            <a:schemeClr val="tx1"/>
                          </a:solidFill>
                          <a:effectLst/>
                          <a:latin typeface="Arial" pitchFamily="34" charset="0"/>
                          <a:ea typeface="Times New Roman"/>
                          <a:cs typeface="Arial" pitchFamily="34" charset="0"/>
                        </a:rPr>
                        <a:t>Completed diagnostic review report with recommendations on the revival and strengthening of the NGM</a:t>
                      </a:r>
                      <a:endParaRPr lang="en-ZA" sz="1000" dirty="0">
                        <a:latin typeface="Arial" pitchFamily="34" charset="0"/>
                        <a:cs typeface="Arial" pitchFamily="34" charset="0"/>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Achieved</a:t>
                      </a:r>
                    </a:p>
                    <a:p>
                      <a:endParaRPr lang="en-ZA" sz="1000" dirty="0">
                        <a:latin typeface="Arial" pitchFamily="34" charset="0"/>
                        <a:cs typeface="Arial" pitchFamily="34" charset="0"/>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tab pos="595630" algn="l"/>
                        </a:tabLst>
                        <a:defRPr/>
                      </a:pPr>
                      <a:r>
                        <a:rPr kumimoji="0" lang="en-ZA" sz="1000" b="0" i="0" u="none" strike="noStrike" kern="1200" cap="none" spc="0" normalizeH="0" baseline="0" noProof="0" dirty="0" smtClean="0">
                          <a:ln>
                            <a:noFill/>
                          </a:ln>
                          <a:solidFill>
                            <a:prstClr val="black"/>
                          </a:solidFill>
                          <a:effectLst/>
                          <a:uLnTx/>
                          <a:uFillTx/>
                          <a:latin typeface="Arial" pitchFamily="34" charset="0"/>
                          <a:ea typeface="Calibri"/>
                          <a:cs typeface="Arial" pitchFamily="34" charset="0"/>
                        </a:rPr>
                        <a:t>No Deviation</a:t>
                      </a:r>
                    </a:p>
                  </a:txBody>
                  <a:tcPr marL="61649" marR="61649"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ZA" sz="1000" b="0" i="0" u="none" strike="noStrike" kern="1200" cap="none" spc="0" normalizeH="0" baseline="0" noProof="0" dirty="0" smtClean="0">
                          <a:ln>
                            <a:noFill/>
                          </a:ln>
                          <a:solidFill>
                            <a:prstClr val="black"/>
                          </a:solidFill>
                          <a:effectLst/>
                          <a:uLnTx/>
                          <a:uFillTx/>
                          <a:latin typeface="Arial" pitchFamily="34" charset="0"/>
                          <a:ea typeface="Times New Roman"/>
                          <a:cs typeface="Arial" pitchFamily="34" charset="0"/>
                        </a:rPr>
                        <a:t>N/A</a:t>
                      </a:r>
                    </a:p>
                    <a:p>
                      <a:pPr marL="0" marR="0" lvl="0" indent="0" algn="l" defTabSz="914400" rtl="0" eaLnBrk="1" fontAlgn="auto" latinLnBrk="0" hangingPunct="1">
                        <a:lnSpc>
                          <a:spcPct val="115000"/>
                        </a:lnSpc>
                        <a:spcBef>
                          <a:spcPts val="0"/>
                        </a:spcBef>
                        <a:spcAft>
                          <a:spcPts val="0"/>
                        </a:spcAft>
                        <a:buClrTx/>
                        <a:buSzTx/>
                        <a:buFontTx/>
                        <a:buNone/>
                        <a:tabLst>
                          <a:tab pos="595630" algn="l"/>
                        </a:tabLst>
                        <a:defRPr/>
                      </a:pPr>
                      <a:endParaRPr kumimoji="0" lang="en-ZA" sz="1000" b="0" i="0" u="none" strike="noStrike" kern="1200" cap="none" spc="0" normalizeH="0" baseline="0" noProof="0" dirty="0" smtClean="0">
                        <a:ln>
                          <a:noFill/>
                        </a:ln>
                        <a:solidFill>
                          <a:prstClr val="black"/>
                        </a:solidFill>
                        <a:effectLst/>
                        <a:uLnTx/>
                        <a:uFillTx/>
                        <a:latin typeface="Arial" pitchFamily="34" charset="0"/>
                        <a:ea typeface="Calibri"/>
                        <a:cs typeface="Arial" pitchFamily="34" charset="0"/>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r>
                        <a:rPr kumimoji="0" lang="en-ZA" sz="1000" b="0" i="0" u="none" strike="noStrike" kern="1200" cap="none" spc="0" normalizeH="0" baseline="0" noProof="0" dirty="0" smtClean="0">
                          <a:ln>
                            <a:noFill/>
                          </a:ln>
                          <a:solidFill>
                            <a:schemeClr val="tx1"/>
                          </a:solidFill>
                          <a:effectLst/>
                          <a:uLnTx/>
                          <a:uFillTx/>
                          <a:latin typeface="Arial" pitchFamily="34" charset="0"/>
                          <a:ea typeface="Times New Roman"/>
                          <a:cs typeface="Arial" pitchFamily="34" charset="0"/>
                        </a:rPr>
                        <a:t>Diagnostic review report with recommendations on strengthening the NGM</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1579575">
                <a:tc>
                  <a:txBody>
                    <a:bodyPr/>
                    <a:lstStyle/>
                    <a:p>
                      <a:pPr>
                        <a:lnSpc>
                          <a:spcPct val="115000"/>
                        </a:lnSpc>
                        <a:spcAft>
                          <a:spcPts val="1000"/>
                        </a:spcAft>
                      </a:pPr>
                      <a:r>
                        <a:rPr lang="en-ZA" sz="1000" b="1" dirty="0" smtClean="0">
                          <a:effectLst/>
                          <a:latin typeface="Arial" pitchFamily="34" charset="0"/>
                          <a:ea typeface="Times New Roman"/>
                          <a:cs typeface="Arial" pitchFamily="34" charset="0"/>
                        </a:rPr>
                        <a:t>Revised IMC-IPOA for addressing Violence Against Women and Children (VAWC) developed</a:t>
                      </a:r>
                      <a:endParaRPr lang="en-ZA" sz="1000" b="1"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nSpc>
                          <a:spcPct val="115000"/>
                        </a:lnSpc>
                        <a:spcAft>
                          <a:spcPts val="1000"/>
                        </a:spcAft>
                      </a:pPr>
                      <a:r>
                        <a:rPr lang="en-ZA" sz="1000" dirty="0" smtClean="0">
                          <a:effectLst/>
                          <a:latin typeface="Arial" pitchFamily="34" charset="0"/>
                          <a:ea typeface="Times New Roman"/>
                          <a:cs typeface="Arial" pitchFamily="34" charset="0"/>
                        </a:rPr>
                        <a:t>Revised Inter-Ministerial Committee Integrated Plan of Action (IMC-IPOA) for addressing Violence Against Women and Children (VAWC) developed</a:t>
                      </a:r>
                      <a:endParaRPr lang="en-ZA" sz="10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nSpc>
                          <a:spcPct val="115000"/>
                        </a:lnSpc>
                        <a:spcAft>
                          <a:spcPts val="1000"/>
                        </a:spcAft>
                      </a:pPr>
                      <a:r>
                        <a:rPr lang="en-ZA" sz="1000" dirty="0" smtClean="0">
                          <a:effectLst/>
                          <a:latin typeface="Arial" pitchFamily="34" charset="0"/>
                          <a:ea typeface="Times New Roman"/>
                          <a:cs typeface="Arial" pitchFamily="34" charset="0"/>
                        </a:rPr>
                        <a:t>Revised Inter-Ministerial Committee Integrated Plan of Action (IMC-IPOA) for addressing Violence Against Women and Children (VAWC) developed </a:t>
                      </a:r>
                      <a:endParaRPr lang="en-ZA" sz="10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indent="0">
                        <a:buFontTx/>
                        <a:buNone/>
                      </a:pPr>
                      <a:r>
                        <a:rPr lang="en-ZA" sz="1000" dirty="0" smtClean="0">
                          <a:latin typeface="Arial" pitchFamily="34" charset="0"/>
                          <a:cs typeface="Arial" pitchFamily="34" charset="0"/>
                        </a:rPr>
                        <a:t>Revised IMC IPOA VAWC and drafted terms of reference for the Gender Based Violence and </a:t>
                      </a:r>
                      <a:r>
                        <a:rPr lang="en-ZA" sz="1000" dirty="0" err="1" smtClean="0">
                          <a:latin typeface="Arial" pitchFamily="34" charset="0"/>
                          <a:cs typeface="Arial" pitchFamily="34" charset="0"/>
                        </a:rPr>
                        <a:t>Femicide</a:t>
                      </a:r>
                      <a:r>
                        <a:rPr lang="en-ZA" sz="1000" dirty="0" smtClean="0">
                          <a:latin typeface="Arial" pitchFamily="34" charset="0"/>
                          <a:cs typeface="Arial" pitchFamily="34" charset="0"/>
                        </a:rPr>
                        <a:t> / Violence Against Women and Girls interim Steering Committee developed</a:t>
                      </a:r>
                      <a:endParaRPr lang="en-ZA" sz="1000" dirty="0">
                        <a:latin typeface="Arial" pitchFamily="34" charset="0"/>
                        <a:cs typeface="Arial" pitchFamily="34" charset="0"/>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Not Achieved</a:t>
                      </a:r>
                    </a:p>
                    <a:p>
                      <a:endParaRPr lang="en-ZA" sz="1000" dirty="0">
                        <a:latin typeface="Arial" pitchFamily="34" charset="0"/>
                        <a:cs typeface="Arial" pitchFamily="34" charset="0"/>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lang="en-ZA"/>
                    </a:p>
                  </a:txBody>
                  <a:tcPr/>
                </a:tc>
                <a:tc>
                  <a:txBody>
                    <a:bodyPr/>
                    <a:lstStyle/>
                    <a:p>
                      <a:r>
                        <a:rPr lang="en-US" sz="1000" dirty="0" smtClean="0">
                          <a:latin typeface="Arial" pitchFamily="34" charset="0"/>
                          <a:cs typeface="Arial" pitchFamily="34" charset="0"/>
                        </a:rPr>
                        <a:t>Revised IMC IPOA for addressing Violence Against Women and Children (VAWC) developed however not approved by the responsible officials</a:t>
                      </a:r>
                      <a:endParaRPr lang="en-ZA" sz="1000" dirty="0">
                        <a:latin typeface="Arial"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r>
                        <a:rPr lang="en-US" sz="1000" dirty="0" smtClean="0">
                          <a:latin typeface="Arial" pitchFamily="34" charset="0"/>
                          <a:cs typeface="Arial" pitchFamily="34" charset="0"/>
                        </a:rPr>
                        <a:t>To reroute submission for approval in quarter 2 of 2019/20 financial year.</a:t>
                      </a:r>
                      <a:endParaRPr lang="en-ZA" sz="1000" dirty="0">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nSpc>
                          <a:spcPct val="115000"/>
                        </a:lnSpc>
                        <a:spcAft>
                          <a:spcPts val="0"/>
                        </a:spcAft>
                        <a:tabLst>
                          <a:tab pos="595630" algn="l"/>
                        </a:tabLst>
                      </a:pPr>
                      <a:r>
                        <a:rPr lang="en-ZA" sz="1000" dirty="0" smtClean="0">
                          <a:effectLst/>
                          <a:latin typeface="Arial" pitchFamily="34" charset="0"/>
                          <a:ea typeface="Calibri"/>
                          <a:cs typeface="Arial" pitchFamily="34" charset="0"/>
                        </a:rPr>
                        <a:t>Revised IPOA addressing VAWC and LGBTIQ persons (2019–2024) developed </a:t>
                      </a:r>
                    </a:p>
                    <a:p>
                      <a:pPr>
                        <a:lnSpc>
                          <a:spcPct val="115000"/>
                        </a:lnSpc>
                        <a:spcAft>
                          <a:spcPts val="0"/>
                        </a:spcAft>
                        <a:tabLst>
                          <a:tab pos="595630" algn="l"/>
                        </a:tabLst>
                      </a:pPr>
                      <a:endParaRPr lang="en-ZA" sz="1000" dirty="0" smtClean="0">
                        <a:effectLst/>
                        <a:latin typeface="Arial" pitchFamily="34" charset="0"/>
                        <a:ea typeface="Calibri"/>
                        <a:cs typeface="Arial" pitchFamily="34" charset="0"/>
                      </a:endParaRPr>
                    </a:p>
                    <a:p>
                      <a:pPr>
                        <a:lnSpc>
                          <a:spcPct val="115000"/>
                        </a:lnSpc>
                        <a:spcAft>
                          <a:spcPts val="0"/>
                        </a:spcAft>
                        <a:tabLst>
                          <a:tab pos="595630" algn="l"/>
                        </a:tabLst>
                      </a:pPr>
                      <a:r>
                        <a:rPr lang="en-ZA" sz="1000" dirty="0" smtClean="0">
                          <a:effectLst/>
                          <a:latin typeface="Arial" pitchFamily="34" charset="0"/>
                          <a:ea typeface="Calibri"/>
                          <a:cs typeface="Arial" pitchFamily="34" charset="0"/>
                        </a:rPr>
                        <a:t>Terms of Reference (TOR) for the Gender Based Violence and </a:t>
                      </a:r>
                      <a:r>
                        <a:rPr lang="en-ZA" sz="1000" dirty="0" err="1" smtClean="0">
                          <a:effectLst/>
                          <a:latin typeface="Arial" pitchFamily="34" charset="0"/>
                          <a:ea typeface="Calibri"/>
                          <a:cs typeface="Arial" pitchFamily="34" charset="0"/>
                        </a:rPr>
                        <a:t>Femicide</a:t>
                      </a:r>
                      <a:r>
                        <a:rPr lang="en-ZA" sz="1000" dirty="0" smtClean="0">
                          <a:effectLst/>
                          <a:latin typeface="Arial" pitchFamily="34" charset="0"/>
                          <a:ea typeface="Calibri"/>
                          <a:cs typeface="Arial" pitchFamily="34" charset="0"/>
                        </a:rPr>
                        <a:t> / Violence Against Women and Girls interim Steering Committee developed</a:t>
                      </a:r>
                    </a:p>
                    <a:p>
                      <a:pPr>
                        <a:lnSpc>
                          <a:spcPct val="115000"/>
                        </a:lnSpc>
                        <a:spcAft>
                          <a:spcPts val="0"/>
                        </a:spcAft>
                        <a:tabLst>
                          <a:tab pos="595630" algn="l"/>
                        </a:tabLst>
                      </a:pPr>
                      <a:endParaRPr lang="en-US" sz="1000" dirty="0" smtClean="0">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bl>
          </a:graphicData>
        </a:graphic>
      </p:graphicFrame>
    </p:spTree>
    <p:extLst>
      <p:ext uri="{BB962C8B-B14F-4D97-AF65-F5344CB8AC3E}">
        <p14:creationId xmlns:p14="http://schemas.microsoft.com/office/powerpoint/2010/main" xmlns="" val="28927482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1520" y="116633"/>
            <a:ext cx="2376264" cy="864096"/>
          </a:xfrm>
          <a:prstGeom prst="rect">
            <a:avLst/>
          </a:prstGeom>
        </p:spPr>
      </p:pic>
      <p:sp>
        <p:nvSpPr>
          <p:cNvPr id="5" name="Rectangle 4"/>
          <p:cNvSpPr/>
          <p:nvPr/>
        </p:nvSpPr>
        <p:spPr>
          <a:xfrm>
            <a:off x="0" y="980729"/>
            <a:ext cx="9144000" cy="72007"/>
          </a:xfrm>
          <a:prstGeom prst="rect">
            <a:avLst/>
          </a:prstGeom>
          <a:solidFill>
            <a:srgbClr val="0D7127"/>
          </a:solidFill>
          <a:ln>
            <a:solidFill>
              <a:srgbClr val="0D71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cxnSp>
        <p:nvCxnSpPr>
          <p:cNvPr id="7" name="Straight Connector 6"/>
          <p:cNvCxnSpPr/>
          <p:nvPr/>
        </p:nvCxnSpPr>
        <p:spPr>
          <a:xfrm>
            <a:off x="0" y="1124744"/>
            <a:ext cx="9144000" cy="0"/>
          </a:xfrm>
          <a:prstGeom prst="line">
            <a:avLst/>
          </a:prstGeom>
          <a:ln>
            <a:solidFill>
              <a:srgbClr val="0D7127"/>
            </a:solidFill>
          </a:ln>
        </p:spPr>
        <p:style>
          <a:lnRef idx="1">
            <a:schemeClr val="dk1"/>
          </a:lnRef>
          <a:fillRef idx="0">
            <a:schemeClr val="dk1"/>
          </a:fillRef>
          <a:effectRef idx="0">
            <a:schemeClr val="dk1"/>
          </a:effectRef>
          <a:fontRef idx="minor">
            <a:schemeClr val="tx1"/>
          </a:fontRef>
        </p:style>
      </p:cxnSp>
      <p:sp>
        <p:nvSpPr>
          <p:cNvPr id="19" name="Title 18"/>
          <p:cNvSpPr>
            <a:spLocks noGrp="1"/>
          </p:cNvSpPr>
          <p:nvPr>
            <p:ph type="ctrTitle"/>
          </p:nvPr>
        </p:nvSpPr>
        <p:spPr>
          <a:xfrm>
            <a:off x="2411760" y="548681"/>
            <a:ext cx="5616624" cy="434479"/>
          </a:xfrm>
        </p:spPr>
        <p:txBody>
          <a:bodyPr>
            <a:normAutofit fontScale="90000"/>
          </a:bodyPr>
          <a:lstStyle/>
          <a:p>
            <a:r>
              <a:rPr lang="en-ZA" sz="2000" b="1" dirty="0">
                <a:solidFill>
                  <a:prstClr val="black"/>
                </a:solidFill>
                <a:latin typeface="FunctionPro-BookOblique"/>
              </a:rPr>
              <a:t>Programme </a:t>
            </a:r>
            <a:r>
              <a:rPr lang="en-ZA" sz="2000" b="1" dirty="0" smtClean="0">
                <a:solidFill>
                  <a:prstClr val="black"/>
                </a:solidFill>
                <a:latin typeface="FunctionPro-BookOblique"/>
              </a:rPr>
              <a:t>3: </a:t>
            </a:r>
            <a:r>
              <a:rPr lang="en-ZA" sz="2000" b="1" dirty="0">
                <a:solidFill>
                  <a:prstClr val="black"/>
                </a:solidFill>
                <a:latin typeface="FunctionPro-BookOblique"/>
              </a:rPr>
              <a:t>Performance Information for </a:t>
            </a:r>
            <a:r>
              <a:rPr lang="en-ZA" sz="2000" b="1" dirty="0" smtClean="0">
                <a:solidFill>
                  <a:prstClr val="black"/>
                </a:solidFill>
                <a:latin typeface="FunctionPro-BookOblique"/>
              </a:rPr>
              <a:t>Q4</a:t>
            </a:r>
            <a:r>
              <a:rPr lang="en-ZA" sz="1800" b="1" dirty="0">
                <a:solidFill>
                  <a:prstClr val="black"/>
                </a:solidFill>
                <a:latin typeface="FunctionPro-BookOblique"/>
              </a:rPr>
              <a:t/>
            </a:r>
            <a:br>
              <a:rPr lang="en-ZA" sz="1800" b="1" dirty="0">
                <a:solidFill>
                  <a:prstClr val="black"/>
                </a:solidFill>
                <a:latin typeface="FunctionPro-BookOblique"/>
              </a:rPr>
            </a:br>
            <a:endParaRPr lang="en-ZA" sz="18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84368" y="155807"/>
            <a:ext cx="936104" cy="7857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 name="Picture 16"/>
          <p:cNvPicPr/>
          <p:nvPr/>
        </p:nvPicPr>
        <p:blipFill>
          <a:blip r:embed="rId4" cstate="print"/>
          <a:stretch>
            <a:fillRect/>
          </a:stretch>
        </p:blipFill>
        <p:spPr>
          <a:xfrm>
            <a:off x="3673901" y="6093296"/>
            <a:ext cx="1371600" cy="670689"/>
          </a:xfrm>
          <a:prstGeom prst="rect">
            <a:avLst/>
          </a:prstGeom>
        </p:spPr>
      </p:pic>
      <p:sp>
        <p:nvSpPr>
          <p:cNvPr id="2" name="Rectangle 1"/>
          <p:cNvSpPr/>
          <p:nvPr/>
        </p:nvSpPr>
        <p:spPr>
          <a:xfrm>
            <a:off x="395536" y="1268760"/>
            <a:ext cx="8208911" cy="923330"/>
          </a:xfrm>
          <a:prstGeom prst="rect">
            <a:avLst/>
          </a:prstGeom>
        </p:spPr>
        <p:txBody>
          <a:bodyPr wrap="square">
            <a:spAutoFit/>
          </a:bodyPr>
          <a:lstStyle/>
          <a:p>
            <a:pPr algn="just"/>
            <a:r>
              <a:rPr lang="en-ZA" dirty="0">
                <a:solidFill>
                  <a:prstClr val="black"/>
                </a:solidFill>
                <a:latin typeface="Arial Narrow" pitchFamily="34" charset="0"/>
                <a:cs typeface="Arial" pitchFamily="34" charset="0"/>
              </a:rPr>
              <a:t>Figure below provides a graphic of overall performance of Programme </a:t>
            </a:r>
            <a:r>
              <a:rPr lang="en-ZA" dirty="0" smtClean="0">
                <a:solidFill>
                  <a:prstClr val="black"/>
                </a:solidFill>
                <a:latin typeface="Arial Narrow" pitchFamily="34" charset="0"/>
                <a:cs typeface="Arial" pitchFamily="34" charset="0"/>
              </a:rPr>
              <a:t>3 </a:t>
            </a:r>
            <a:r>
              <a:rPr lang="en-ZA" dirty="0">
                <a:solidFill>
                  <a:prstClr val="black"/>
                </a:solidFill>
                <a:latin typeface="Arial Narrow" pitchFamily="34" charset="0"/>
                <a:cs typeface="Arial" pitchFamily="34" charset="0"/>
              </a:rPr>
              <a:t>in relation to set Quarter </a:t>
            </a:r>
            <a:r>
              <a:rPr lang="en-ZA" dirty="0" smtClean="0">
                <a:solidFill>
                  <a:prstClr val="black"/>
                </a:solidFill>
                <a:latin typeface="Arial Narrow" pitchFamily="34" charset="0"/>
                <a:cs typeface="Arial" pitchFamily="34" charset="0"/>
              </a:rPr>
              <a:t>4 </a:t>
            </a:r>
            <a:r>
              <a:rPr lang="en-ZA" dirty="0">
                <a:solidFill>
                  <a:prstClr val="black"/>
                </a:solidFill>
                <a:latin typeface="Arial Narrow" pitchFamily="34" charset="0"/>
                <a:cs typeface="Arial" pitchFamily="34" charset="0"/>
              </a:rPr>
              <a:t>targets outlined in the 2018/19 Annual Performance Plan. Out of </a:t>
            </a:r>
            <a:r>
              <a:rPr lang="en-ZA" dirty="0" smtClean="0">
                <a:solidFill>
                  <a:prstClr val="black"/>
                </a:solidFill>
                <a:latin typeface="Arial Narrow" pitchFamily="34" charset="0"/>
                <a:cs typeface="Arial" pitchFamily="34" charset="0"/>
              </a:rPr>
              <a:t>12 </a:t>
            </a:r>
            <a:r>
              <a:rPr lang="en-ZA" dirty="0">
                <a:solidFill>
                  <a:prstClr val="black"/>
                </a:solidFill>
                <a:latin typeface="Arial Narrow" pitchFamily="34" charset="0"/>
                <a:cs typeface="Arial" pitchFamily="34" charset="0"/>
              </a:rPr>
              <a:t>targets planned, </a:t>
            </a:r>
            <a:r>
              <a:rPr lang="en-ZA" dirty="0" smtClean="0">
                <a:solidFill>
                  <a:prstClr val="black"/>
                </a:solidFill>
                <a:latin typeface="Arial Narrow" pitchFamily="34" charset="0"/>
                <a:cs typeface="Arial" pitchFamily="34" charset="0"/>
              </a:rPr>
              <a:t>11 (92%) targets </a:t>
            </a:r>
            <a:r>
              <a:rPr lang="en-ZA" dirty="0">
                <a:solidFill>
                  <a:prstClr val="black"/>
                </a:solidFill>
                <a:latin typeface="Arial Narrow" pitchFamily="34" charset="0"/>
                <a:cs typeface="Arial" pitchFamily="34" charset="0"/>
              </a:rPr>
              <a:t>were </a:t>
            </a:r>
            <a:r>
              <a:rPr lang="en-ZA" dirty="0" smtClean="0">
                <a:solidFill>
                  <a:prstClr val="black"/>
                </a:solidFill>
                <a:latin typeface="Arial Narrow" pitchFamily="34" charset="0"/>
                <a:cs typeface="Arial" pitchFamily="34" charset="0"/>
              </a:rPr>
              <a:t>achieved </a:t>
            </a:r>
            <a:r>
              <a:rPr lang="en-US" dirty="0" smtClean="0">
                <a:solidFill>
                  <a:prstClr val="black"/>
                </a:solidFill>
                <a:latin typeface="Arial Narrow" pitchFamily="34" charset="0"/>
                <a:cs typeface="Arial" pitchFamily="34" charset="0"/>
              </a:rPr>
              <a:t>were </a:t>
            </a:r>
            <a:r>
              <a:rPr lang="en-US" dirty="0">
                <a:solidFill>
                  <a:prstClr val="black"/>
                </a:solidFill>
                <a:latin typeface="Arial Narrow" pitchFamily="34" charset="0"/>
                <a:cs typeface="Arial" pitchFamily="34" charset="0"/>
              </a:rPr>
              <a:t>achieved, while </a:t>
            </a:r>
            <a:r>
              <a:rPr lang="en-US" dirty="0" smtClean="0">
                <a:solidFill>
                  <a:prstClr val="black"/>
                </a:solidFill>
                <a:latin typeface="Arial Narrow" pitchFamily="34" charset="0"/>
                <a:cs typeface="Arial" pitchFamily="34" charset="0"/>
              </a:rPr>
              <a:t>1 (8%) target was </a:t>
            </a:r>
            <a:r>
              <a:rPr lang="en-US" dirty="0">
                <a:solidFill>
                  <a:prstClr val="black"/>
                </a:solidFill>
                <a:latin typeface="Arial Narrow" pitchFamily="34" charset="0"/>
                <a:cs typeface="Arial" pitchFamily="34" charset="0"/>
              </a:rPr>
              <a:t>not achieved.</a:t>
            </a:r>
            <a:endParaRPr lang="en-ZA" dirty="0">
              <a:solidFill>
                <a:prstClr val="black"/>
              </a:solidFill>
            </a:endParaRPr>
          </a:p>
        </p:txBody>
      </p:sp>
      <p:graphicFrame>
        <p:nvGraphicFramePr>
          <p:cNvPr id="11" name="Chart 10"/>
          <p:cNvGraphicFramePr>
            <a:graphicFrameLocks/>
          </p:cNvGraphicFramePr>
          <p:nvPr>
            <p:extLst>
              <p:ext uri="{D42A27DB-BD31-4B8C-83A1-F6EECF244321}">
                <p14:modId xmlns:p14="http://schemas.microsoft.com/office/powerpoint/2010/main" xmlns="" val="2092470458"/>
              </p:ext>
            </p:extLst>
          </p:nvPr>
        </p:nvGraphicFramePr>
        <p:xfrm>
          <a:off x="2195736" y="2420888"/>
          <a:ext cx="45720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xmlns="" val="6002016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1520" y="116633"/>
            <a:ext cx="2376264" cy="864096"/>
          </a:xfrm>
          <a:prstGeom prst="rect">
            <a:avLst/>
          </a:prstGeom>
        </p:spPr>
      </p:pic>
      <p:sp>
        <p:nvSpPr>
          <p:cNvPr id="5" name="Rectangle 4"/>
          <p:cNvSpPr/>
          <p:nvPr/>
        </p:nvSpPr>
        <p:spPr>
          <a:xfrm>
            <a:off x="0" y="980729"/>
            <a:ext cx="9144000" cy="72007"/>
          </a:xfrm>
          <a:prstGeom prst="rect">
            <a:avLst/>
          </a:prstGeom>
          <a:solidFill>
            <a:srgbClr val="0D7127"/>
          </a:solidFill>
          <a:ln>
            <a:solidFill>
              <a:srgbClr val="0D71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7" name="Straight Connector 6"/>
          <p:cNvCxnSpPr/>
          <p:nvPr/>
        </p:nvCxnSpPr>
        <p:spPr>
          <a:xfrm>
            <a:off x="0" y="1124744"/>
            <a:ext cx="9144000" cy="0"/>
          </a:xfrm>
          <a:prstGeom prst="line">
            <a:avLst/>
          </a:prstGeom>
          <a:ln>
            <a:solidFill>
              <a:srgbClr val="0D7127"/>
            </a:solidFill>
          </a:ln>
        </p:spPr>
        <p:style>
          <a:lnRef idx="1">
            <a:schemeClr val="dk1"/>
          </a:lnRef>
          <a:fillRef idx="0">
            <a:schemeClr val="dk1"/>
          </a:fillRef>
          <a:effectRef idx="0">
            <a:schemeClr val="dk1"/>
          </a:effectRef>
          <a:fontRef idx="minor">
            <a:schemeClr val="tx1"/>
          </a:fontRef>
        </p:style>
      </p:cxnSp>
      <p:sp>
        <p:nvSpPr>
          <p:cNvPr id="19" name="Title 18"/>
          <p:cNvSpPr>
            <a:spLocks noGrp="1"/>
          </p:cNvSpPr>
          <p:nvPr>
            <p:ph type="ctrTitle"/>
          </p:nvPr>
        </p:nvSpPr>
        <p:spPr>
          <a:xfrm>
            <a:off x="2411760" y="548681"/>
            <a:ext cx="5616624" cy="434479"/>
          </a:xfrm>
        </p:spPr>
        <p:txBody>
          <a:bodyPr>
            <a:normAutofit fontScale="90000"/>
          </a:bodyPr>
          <a:lstStyle/>
          <a:p>
            <a:r>
              <a:rPr lang="en-ZA" sz="2000" b="1" dirty="0">
                <a:solidFill>
                  <a:prstClr val="black"/>
                </a:solidFill>
                <a:latin typeface="FunctionPro-BookOblique"/>
              </a:rPr>
              <a:t>Programme 3</a:t>
            </a:r>
            <a:r>
              <a:rPr lang="en-ZA" sz="2000" b="1" dirty="0" smtClean="0">
                <a:solidFill>
                  <a:prstClr val="black"/>
                </a:solidFill>
                <a:latin typeface="FunctionPro-BookOblique"/>
              </a:rPr>
              <a:t>: </a:t>
            </a:r>
            <a:r>
              <a:rPr lang="en-ZA" sz="2000" b="1" dirty="0">
                <a:solidFill>
                  <a:prstClr val="black"/>
                </a:solidFill>
                <a:latin typeface="FunctionPro-BookOblique"/>
              </a:rPr>
              <a:t>Performance Information for </a:t>
            </a:r>
            <a:r>
              <a:rPr lang="en-ZA" sz="2000" b="1" dirty="0" smtClean="0">
                <a:solidFill>
                  <a:prstClr val="black"/>
                </a:solidFill>
                <a:latin typeface="FunctionPro-BookOblique"/>
              </a:rPr>
              <a:t>Q4</a:t>
            </a:r>
            <a:r>
              <a:rPr lang="en-ZA" sz="1800" b="1" dirty="0">
                <a:solidFill>
                  <a:prstClr val="black"/>
                </a:solidFill>
                <a:latin typeface="FunctionPro-BookOblique"/>
              </a:rPr>
              <a:t/>
            </a:r>
            <a:br>
              <a:rPr lang="en-ZA" sz="1800" b="1" dirty="0">
                <a:solidFill>
                  <a:prstClr val="black"/>
                </a:solidFill>
                <a:latin typeface="FunctionPro-BookOblique"/>
              </a:rPr>
            </a:br>
            <a:endParaRPr lang="en-ZA" sz="1800" dirty="0"/>
          </a:p>
        </p:txBody>
      </p:sp>
      <p:sp>
        <p:nvSpPr>
          <p:cNvPr id="20" name="Subtitle 19"/>
          <p:cNvSpPr>
            <a:spLocks noGrp="1"/>
          </p:cNvSpPr>
          <p:nvPr>
            <p:ph type="subTitle" idx="1"/>
          </p:nvPr>
        </p:nvSpPr>
        <p:spPr/>
        <p:txBody>
          <a:bodyPr/>
          <a:lstStyle/>
          <a:p>
            <a:r>
              <a:rPr lang="en-US" dirty="0" smtClean="0"/>
              <a:t>Click to add subtitle</a:t>
            </a:r>
            <a:endParaRPr lang="en-ZA"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84368" y="155807"/>
            <a:ext cx="936104" cy="7857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 name="Picture 16"/>
          <p:cNvPicPr/>
          <p:nvPr/>
        </p:nvPicPr>
        <p:blipFill>
          <a:blip r:embed="rId4" cstate="print"/>
          <a:stretch>
            <a:fillRect/>
          </a:stretch>
        </p:blipFill>
        <p:spPr>
          <a:xfrm>
            <a:off x="3673901" y="6093296"/>
            <a:ext cx="1371600" cy="670689"/>
          </a:xfrm>
          <a:prstGeom prst="rect">
            <a:avLst/>
          </a:prstGeom>
        </p:spPr>
      </p:pic>
      <p:graphicFrame>
        <p:nvGraphicFramePr>
          <p:cNvPr id="11" name="Content Placeholder 2"/>
          <p:cNvGraphicFramePr>
            <a:graphicFrameLocks/>
          </p:cNvGraphicFramePr>
          <p:nvPr>
            <p:extLst>
              <p:ext uri="{D42A27DB-BD31-4B8C-83A1-F6EECF244321}">
                <p14:modId xmlns:p14="http://schemas.microsoft.com/office/powerpoint/2010/main" xmlns="" val="1921465131"/>
              </p:ext>
            </p:extLst>
          </p:nvPr>
        </p:nvGraphicFramePr>
        <p:xfrm>
          <a:off x="251521" y="1101725"/>
          <a:ext cx="8712967" cy="5381244"/>
        </p:xfrm>
        <a:graphic>
          <a:graphicData uri="http://schemas.openxmlformats.org/drawingml/2006/table">
            <a:tbl>
              <a:tblPr firstRow="1" firstCol="1" bandRow="1"/>
              <a:tblGrid>
                <a:gridCol w="914482"/>
                <a:gridCol w="1055174"/>
                <a:gridCol w="1336553"/>
                <a:gridCol w="1477243"/>
                <a:gridCol w="422070"/>
                <a:gridCol w="482615"/>
                <a:gridCol w="914483"/>
                <a:gridCol w="914483"/>
                <a:gridCol w="1195864"/>
              </a:tblGrid>
              <a:tr h="394871">
                <a:tc rowSpan="2">
                  <a:txBody>
                    <a:bodyPr/>
                    <a:lstStyle/>
                    <a:p>
                      <a:pPr>
                        <a:lnSpc>
                          <a:spcPct val="115000"/>
                        </a:lnSpc>
                        <a:spcAft>
                          <a:spcPts val="0"/>
                        </a:spcAft>
                      </a:pPr>
                      <a:r>
                        <a:rPr lang="en-ZA" sz="1200" b="1" dirty="0" smtClean="0">
                          <a:solidFill>
                            <a:schemeClr val="bg1"/>
                          </a:solidFill>
                          <a:effectLst/>
                          <a:latin typeface="+mn-lt"/>
                          <a:ea typeface="Times New Roman"/>
                          <a:cs typeface="Times New Roman"/>
                        </a:rPr>
                        <a:t>Performance Indicator</a:t>
                      </a:r>
                      <a:endParaRPr lang="en-ZA" sz="1200" b="1" dirty="0">
                        <a:solidFill>
                          <a:schemeClr val="bg1"/>
                        </a:solidFill>
                        <a:effectLst/>
                        <a:latin typeface="+mn-lt"/>
                        <a:ea typeface="Times New Roman"/>
                        <a:cs typeface="Times New Roman"/>
                      </a:endParaRPr>
                    </a:p>
                  </a:txBody>
                  <a:tcPr marL="61649" marR="61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50000"/>
                      </a:schemeClr>
                    </a:solidFill>
                  </a:tcPr>
                </a:tc>
                <a:tc rowSpan="2">
                  <a:txBody>
                    <a:bodyPr/>
                    <a:lstStyle/>
                    <a:p>
                      <a:pPr>
                        <a:lnSpc>
                          <a:spcPct val="115000"/>
                        </a:lnSpc>
                        <a:spcAft>
                          <a:spcPts val="0"/>
                        </a:spcAft>
                      </a:pPr>
                      <a:r>
                        <a:rPr lang="en-US" sz="1200" b="1" dirty="0">
                          <a:solidFill>
                            <a:schemeClr val="bg1"/>
                          </a:solidFill>
                          <a:effectLst/>
                          <a:latin typeface="+mn-lt"/>
                          <a:ea typeface="Times New Roman"/>
                          <a:cs typeface="Arial"/>
                        </a:rPr>
                        <a:t>Annual Target </a:t>
                      </a:r>
                      <a:r>
                        <a:rPr lang="en-US" sz="1200" b="1" dirty="0" smtClean="0">
                          <a:solidFill>
                            <a:schemeClr val="bg1"/>
                          </a:solidFill>
                          <a:effectLst/>
                          <a:latin typeface="+mn-lt"/>
                          <a:ea typeface="Times New Roman"/>
                          <a:cs typeface="Arial"/>
                        </a:rPr>
                        <a:t>2018/19</a:t>
                      </a:r>
                      <a:endParaRPr lang="en-ZA" sz="1200" b="1" dirty="0">
                        <a:solidFill>
                          <a:schemeClr val="bg1"/>
                        </a:solidFill>
                        <a:effectLst/>
                        <a:latin typeface="+mn-lt"/>
                        <a:ea typeface="Times New Roman"/>
                        <a:cs typeface="Times New Roman"/>
                      </a:endParaRPr>
                    </a:p>
                  </a:txBody>
                  <a:tcPr marL="61649" marR="61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schemeClr val="bg1"/>
                        </a:solidFill>
                        <a:effectLst/>
                        <a:uLnTx/>
                        <a:uFillTx/>
                        <a:latin typeface="+mn-lt"/>
                        <a:ea typeface="Calibri"/>
                        <a:cs typeface="Arial"/>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bg1"/>
                          </a:solidFill>
                          <a:effectLst/>
                          <a:uLnTx/>
                          <a:uFillTx/>
                          <a:latin typeface="+mn-lt"/>
                          <a:ea typeface="Calibri"/>
                          <a:cs typeface="Arial"/>
                        </a:rPr>
                        <a:t>Q4 Target as per APP</a:t>
                      </a:r>
                      <a:endParaRPr lang="en-ZA" sz="1200" b="1" dirty="0">
                        <a:solidFill>
                          <a:schemeClr val="bg1"/>
                        </a:solidFill>
                        <a:effectLst/>
                        <a:latin typeface="+mn-lt"/>
                        <a:ea typeface="Times New Roman"/>
                        <a:cs typeface="Times New Roman"/>
                      </a:endParaRPr>
                    </a:p>
                  </a:txBody>
                  <a:tcPr marL="61649" marR="61649"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rPr>
                        <a:t>Description of progress made   for Q4</a:t>
                      </a:r>
                      <a:endParaRPr kumimoji="0" lang="en-ZA" sz="1200" b="1" i="0" u="none" strike="noStrike" kern="1200" cap="none" spc="0" normalizeH="0" baseline="0" noProof="0" dirty="0">
                        <a:ln>
                          <a:noFill/>
                        </a:ln>
                        <a:solidFill>
                          <a:schemeClr val="bg1"/>
                        </a:solidFill>
                        <a:effectLst/>
                        <a:uLnTx/>
                        <a:uFillTx/>
                        <a:latin typeface="+mn-lt"/>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50000"/>
                      </a:schemeClr>
                    </a:solidFill>
                  </a:tcPr>
                </a:tc>
                <a:tc gridSpan="2">
                  <a:txBody>
                    <a:bodyPr/>
                    <a:lstStyle/>
                    <a:p>
                      <a:pPr>
                        <a:lnSpc>
                          <a:spcPct val="115000"/>
                        </a:lnSpc>
                        <a:spcAft>
                          <a:spcPts val="0"/>
                        </a:spcAft>
                      </a:pPr>
                      <a:r>
                        <a:rPr lang="en-ZA" sz="1200" b="1" dirty="0" smtClean="0">
                          <a:solidFill>
                            <a:schemeClr val="bg1"/>
                          </a:solidFill>
                          <a:effectLst/>
                          <a:latin typeface="+mn-lt"/>
                          <a:ea typeface="Times New Roman"/>
                          <a:cs typeface="Times New Roman"/>
                        </a:rPr>
                        <a:t>Performance  Status</a:t>
                      </a:r>
                      <a:endParaRPr lang="en-ZA" sz="1200" b="1" dirty="0">
                        <a:solidFill>
                          <a:schemeClr val="bg1"/>
                        </a:solidFill>
                        <a:effectLst/>
                        <a:latin typeface="+mn-lt"/>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50000"/>
                      </a:schemeClr>
                    </a:solidFill>
                  </a:tcPr>
                </a:tc>
                <a:tc hMerge="1">
                  <a:txBody>
                    <a:bodyPr/>
                    <a:lstStyle/>
                    <a:p>
                      <a:endParaRPr lang="en-ZA"/>
                    </a:p>
                  </a:txBody>
                  <a:tcPr/>
                </a:tc>
                <a:tc rowSpan="2">
                  <a:txBody>
                    <a:bodyPr/>
                    <a:lstStyle/>
                    <a:p>
                      <a:pPr>
                        <a:lnSpc>
                          <a:spcPct val="115000"/>
                        </a:lnSpc>
                        <a:spcAft>
                          <a:spcPts val="0"/>
                        </a:spcAft>
                      </a:pPr>
                      <a:endParaRPr lang="en-ZA" sz="1200" b="1" dirty="0" smtClean="0">
                        <a:solidFill>
                          <a:schemeClr val="bg1"/>
                        </a:solidFill>
                        <a:effectLst/>
                        <a:latin typeface="+mn-lt"/>
                        <a:ea typeface="Times New Roman"/>
                        <a:cs typeface="Times New Roman"/>
                      </a:endParaRPr>
                    </a:p>
                    <a:p>
                      <a:pPr>
                        <a:lnSpc>
                          <a:spcPct val="115000"/>
                        </a:lnSpc>
                        <a:spcAft>
                          <a:spcPts val="0"/>
                        </a:spcAft>
                      </a:pPr>
                      <a:r>
                        <a:rPr lang="en-ZA" sz="1200" b="1" dirty="0" smtClean="0">
                          <a:solidFill>
                            <a:schemeClr val="bg1"/>
                          </a:solidFill>
                          <a:effectLst/>
                          <a:latin typeface="+mn-lt"/>
                          <a:ea typeface="Times New Roman"/>
                          <a:cs typeface="Times New Roman"/>
                        </a:rPr>
                        <a:t>Reason for Deviation</a:t>
                      </a:r>
                      <a:endParaRPr lang="en-ZA" sz="1200" b="1" dirty="0">
                        <a:solidFill>
                          <a:schemeClr val="bg1"/>
                        </a:solidFill>
                        <a:effectLst/>
                        <a:latin typeface="+mn-lt"/>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rPr>
                        <a:t>Interventions / corrective actions  to be taken</a:t>
                      </a: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50000"/>
                      </a:schemeClr>
                    </a:solidFill>
                  </a:tcPr>
                </a:tc>
                <a:tc rowSpan="2">
                  <a:txBody>
                    <a:bodyPr/>
                    <a:lstStyle/>
                    <a:p>
                      <a:pPr>
                        <a:lnSpc>
                          <a:spcPct val="115000"/>
                        </a:lnSpc>
                        <a:spcAft>
                          <a:spcPts val="0"/>
                        </a:spcAft>
                      </a:pPr>
                      <a:endParaRPr lang="en-ZA" sz="1200" b="1" dirty="0" smtClean="0">
                        <a:solidFill>
                          <a:schemeClr val="bg1"/>
                        </a:solidFill>
                        <a:effectLst/>
                        <a:latin typeface="+mn-lt"/>
                        <a:ea typeface="Times New Roman"/>
                        <a:cs typeface="Times New Roman"/>
                      </a:endParaRPr>
                    </a:p>
                    <a:p>
                      <a:pPr>
                        <a:lnSpc>
                          <a:spcPct val="115000"/>
                        </a:lnSpc>
                        <a:spcAft>
                          <a:spcPts val="0"/>
                        </a:spcAft>
                      </a:pPr>
                      <a:r>
                        <a:rPr lang="en-ZA" sz="1200" b="1" dirty="0" smtClean="0">
                          <a:solidFill>
                            <a:schemeClr val="bg1"/>
                          </a:solidFill>
                          <a:effectLst/>
                          <a:latin typeface="+mn-lt"/>
                          <a:ea typeface="Times New Roman"/>
                          <a:cs typeface="Times New Roman"/>
                        </a:rPr>
                        <a:t>Verification Source</a:t>
                      </a:r>
                      <a:endParaRPr lang="en-ZA" sz="1200" b="1" dirty="0">
                        <a:solidFill>
                          <a:schemeClr val="bg1"/>
                        </a:solidFill>
                        <a:effectLst/>
                        <a:latin typeface="+mn-lt"/>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50000"/>
                      </a:schemeClr>
                    </a:solidFill>
                  </a:tcPr>
                </a:tc>
              </a:tr>
              <a:tr h="610177">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endParaRPr lang="en-ZA"/>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endParaRPr lang="en-ZA" sz="1200" b="1" dirty="0">
                        <a:solidFill>
                          <a:schemeClr val="bg1"/>
                        </a:solidFill>
                        <a:effectLst/>
                        <a:latin typeface="Calibri"/>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vMerge="1">
                  <a:txBody>
                    <a:bodyPr/>
                    <a:lstStyle/>
                    <a:p>
                      <a:endParaRPr lang="en-ZA"/>
                    </a:p>
                  </a:txBody>
                  <a:tcPr/>
                </a:tc>
                <a:tc vMerge="1">
                  <a:txBody>
                    <a:bodyPr/>
                    <a:lstStyle/>
                    <a:p>
                      <a:endParaRPr lang="en-ZA"/>
                    </a:p>
                  </a:txBody>
                  <a:tcPr/>
                </a:tc>
                <a:tc vMerge="1">
                  <a:txBody>
                    <a:bodyPr/>
                    <a:lstStyle/>
                    <a:p>
                      <a:endParaRPr lang="en-ZA"/>
                    </a:p>
                  </a:txBody>
                  <a:tcPr/>
                </a:tc>
              </a:tr>
              <a:tr h="190128">
                <a:tc gridSpan="9">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prstClr val="white"/>
                          </a:solidFill>
                          <a:effectLst/>
                          <a:uLnTx/>
                          <a:uFillTx/>
                          <a:latin typeface="Arial Narrow"/>
                          <a:ea typeface="Calibri"/>
                          <a:cs typeface="Arial"/>
                        </a:rPr>
                        <a:t>Sub-programme: Research, Policy Analysis and Knowledge Management</a:t>
                      </a: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1151127">
                <a:tc>
                  <a:txBody>
                    <a:bodyPr/>
                    <a:lstStyle/>
                    <a:p>
                      <a:pPr>
                        <a:lnSpc>
                          <a:spcPct val="115000"/>
                        </a:lnSpc>
                        <a:spcAft>
                          <a:spcPts val="0"/>
                        </a:spcAft>
                      </a:pPr>
                      <a:r>
                        <a:rPr lang="en-ZA" sz="1000" b="1" dirty="0" smtClean="0">
                          <a:effectLst/>
                          <a:latin typeface="Arial" pitchFamily="34" charset="0"/>
                          <a:ea typeface="Times New Roman"/>
                          <a:cs typeface="Arial" pitchFamily="34" charset="0"/>
                        </a:rPr>
                        <a:t>Number of research reports on policy implementation for  women’s socio-economic empowerment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15000"/>
                        </a:lnSpc>
                        <a:spcAft>
                          <a:spcPts val="1000"/>
                        </a:spcAft>
                      </a:pPr>
                      <a:r>
                        <a:rPr lang="en-ZA" sz="1000" dirty="0" smtClean="0">
                          <a:effectLst/>
                          <a:latin typeface="Arial" pitchFamily="34" charset="0"/>
                          <a:ea typeface="Calibri"/>
                          <a:cs typeface="Arial" pitchFamily="34" charset="0"/>
                        </a:rPr>
                        <a:t>1 End-of-Term Review Report on Socio-Economic Empowerment of women produced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15000"/>
                        </a:lnSpc>
                        <a:spcAft>
                          <a:spcPts val="1000"/>
                        </a:spcAft>
                      </a:pPr>
                      <a:r>
                        <a:rPr lang="en-ZA" sz="1000" dirty="0" smtClean="0">
                          <a:effectLst/>
                          <a:latin typeface="Arial" pitchFamily="34" charset="0"/>
                          <a:ea typeface="Calibri"/>
                          <a:cs typeface="Arial" pitchFamily="34" charset="0"/>
                        </a:rPr>
                        <a:t>1 End-of-Term Review Report on Socio-Economic Empowerment of women finalised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lvl="0" indent="0">
                        <a:lnSpc>
                          <a:spcPct val="115000"/>
                        </a:lnSpc>
                        <a:spcAft>
                          <a:spcPts val="1000"/>
                        </a:spcAft>
                        <a:buFont typeface="Symbol"/>
                        <a:buNone/>
                      </a:pPr>
                      <a:r>
                        <a:rPr lang="en-ZA" sz="1000" dirty="0" smtClean="0">
                          <a:solidFill>
                            <a:schemeClr val="tx1"/>
                          </a:solidFill>
                          <a:effectLst/>
                          <a:latin typeface="Arial" pitchFamily="34" charset="0"/>
                          <a:ea typeface="Times New Roman"/>
                          <a:cs typeface="Arial" pitchFamily="34" charset="0"/>
                        </a:rPr>
                        <a:t>End of Term (25 Year Review) review report finalised </a:t>
                      </a:r>
                      <a:endParaRPr lang="en-ZA" sz="1000" dirty="0">
                        <a:latin typeface="Arial" pitchFamily="34" charset="0"/>
                        <a:cs typeface="Arial" pitchFamily="34" charset="0"/>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Achieved</a:t>
                      </a:r>
                    </a:p>
                    <a:p>
                      <a:endParaRPr lang="en-ZA" sz="1000" dirty="0">
                        <a:latin typeface="Arial" pitchFamily="34" charset="0"/>
                        <a:cs typeface="Arial" pitchFamily="34" charset="0"/>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tab pos="595630" algn="l"/>
                        </a:tabLst>
                        <a:defRPr/>
                      </a:pPr>
                      <a:r>
                        <a:rPr kumimoji="0" lang="en-ZA" sz="1000" b="0" i="0" u="none" strike="noStrike" kern="1200" cap="none" spc="0" normalizeH="0" baseline="0" noProof="0" dirty="0" smtClean="0">
                          <a:ln>
                            <a:noFill/>
                          </a:ln>
                          <a:solidFill>
                            <a:prstClr val="black"/>
                          </a:solidFill>
                          <a:effectLst/>
                          <a:uLnTx/>
                          <a:uFillTx/>
                          <a:latin typeface="Arial" pitchFamily="34" charset="0"/>
                          <a:ea typeface="Calibri"/>
                          <a:cs typeface="Arial" pitchFamily="34" charset="0"/>
                        </a:rPr>
                        <a:t>No Deviation</a:t>
                      </a:r>
                    </a:p>
                  </a:txBody>
                  <a:tcPr marL="61649" marR="61649"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ZA" sz="1000" b="0" i="0" u="none" strike="noStrike" kern="1200" cap="none" spc="0" normalizeH="0" baseline="0" noProof="0" dirty="0" smtClean="0">
                          <a:ln>
                            <a:noFill/>
                          </a:ln>
                          <a:solidFill>
                            <a:prstClr val="black"/>
                          </a:solidFill>
                          <a:effectLst/>
                          <a:uLnTx/>
                          <a:uFillTx/>
                          <a:latin typeface="Arial" pitchFamily="34" charset="0"/>
                          <a:ea typeface="Times New Roman"/>
                          <a:cs typeface="Arial" pitchFamily="34" charset="0"/>
                        </a:rPr>
                        <a:t>N/A</a:t>
                      </a:r>
                    </a:p>
                    <a:p>
                      <a:pPr marL="0" marR="0" lvl="0" indent="0" algn="l" defTabSz="914400" rtl="0" eaLnBrk="1" fontAlgn="auto" latinLnBrk="0" hangingPunct="1">
                        <a:lnSpc>
                          <a:spcPct val="115000"/>
                        </a:lnSpc>
                        <a:spcBef>
                          <a:spcPts val="0"/>
                        </a:spcBef>
                        <a:spcAft>
                          <a:spcPts val="0"/>
                        </a:spcAft>
                        <a:buClrTx/>
                        <a:buSzTx/>
                        <a:buFontTx/>
                        <a:buNone/>
                        <a:tabLst>
                          <a:tab pos="595630" algn="l"/>
                        </a:tabLst>
                        <a:defRPr/>
                      </a:pPr>
                      <a:endParaRPr kumimoji="0" lang="en-ZA" sz="1000" b="0" i="0" u="none" strike="noStrike" kern="1200" cap="none" spc="0" normalizeH="0" baseline="0" noProof="0" dirty="0" smtClean="0">
                        <a:ln>
                          <a:noFill/>
                        </a:ln>
                        <a:solidFill>
                          <a:prstClr val="black"/>
                        </a:solidFill>
                        <a:effectLst/>
                        <a:uLnTx/>
                        <a:uFillTx/>
                        <a:latin typeface="Arial" pitchFamily="34" charset="0"/>
                        <a:ea typeface="Calibri"/>
                        <a:cs typeface="Arial" pitchFamily="34" charset="0"/>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r>
                        <a:rPr kumimoji="0" lang="en-ZA" sz="1000" b="0" i="0" u="none" strike="noStrike" kern="1200" cap="none" spc="0" normalizeH="0" baseline="0" noProof="0" dirty="0" smtClean="0">
                          <a:ln>
                            <a:noFill/>
                          </a:ln>
                          <a:solidFill>
                            <a:schemeClr val="tx1"/>
                          </a:solidFill>
                          <a:effectLst/>
                          <a:uLnTx/>
                          <a:uFillTx/>
                          <a:latin typeface="Arial" pitchFamily="34" charset="0"/>
                          <a:ea typeface="Times New Roman"/>
                          <a:cs typeface="Arial" pitchFamily="34" charset="0"/>
                        </a:rPr>
                        <a:t>End of Term Report</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1579575">
                <a:tc>
                  <a:txBody>
                    <a:bodyPr/>
                    <a:lstStyle/>
                    <a:p>
                      <a:pPr>
                        <a:lnSpc>
                          <a:spcPct val="115000"/>
                        </a:lnSpc>
                        <a:spcAft>
                          <a:spcPts val="1000"/>
                        </a:spcAft>
                      </a:pPr>
                      <a:r>
                        <a:rPr lang="en-ZA" sz="1000" b="1" dirty="0" smtClean="0">
                          <a:effectLst/>
                          <a:latin typeface="Arial" pitchFamily="34" charset="0"/>
                          <a:ea typeface="Times New Roman"/>
                          <a:cs typeface="Arial" pitchFamily="34" charset="0"/>
                        </a:rPr>
                        <a:t>Number of reports on progress made on women’s empowerment in the Economic Departments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nSpc>
                          <a:spcPct val="115000"/>
                        </a:lnSpc>
                        <a:spcAft>
                          <a:spcPts val="1000"/>
                        </a:spcAft>
                      </a:pPr>
                      <a:r>
                        <a:rPr lang="en-ZA" sz="1000" dirty="0" smtClean="0">
                          <a:effectLst/>
                          <a:latin typeface="Arial" pitchFamily="34" charset="0"/>
                          <a:ea typeface="Times New Roman"/>
                          <a:cs typeface="Arial" pitchFamily="34" charset="0"/>
                        </a:rPr>
                        <a:t>Report on socio-economic empowerment of women through government economic incentive schemes produced</a:t>
                      </a:r>
                      <a:endParaRPr lang="en-ZA" sz="10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a:r>
                        <a:rPr lang="en-ZA" sz="1000" b="0" i="0" u="none" strike="noStrike" baseline="0" dirty="0" smtClean="0">
                          <a:latin typeface="MyriadPro-Light"/>
                        </a:rPr>
                        <a:t>Gender Analysis</a:t>
                      </a:r>
                    </a:p>
                    <a:p>
                      <a:pPr algn="l"/>
                      <a:r>
                        <a:rPr lang="en-ZA" sz="1000" b="0" i="0" u="none" strike="noStrike" baseline="0" dirty="0" smtClean="0">
                          <a:latin typeface="MyriadPro-Light"/>
                        </a:rPr>
                        <a:t>Report on the Incentives</a:t>
                      </a:r>
                    </a:p>
                    <a:p>
                      <a:pPr algn="l"/>
                      <a:r>
                        <a:rPr lang="en-ZA" sz="1000" b="0" i="0" u="none" strike="noStrike" baseline="0" dirty="0" smtClean="0">
                          <a:latin typeface="MyriadPro-Light"/>
                        </a:rPr>
                        <a:t>Schemes</a:t>
                      </a:r>
                    </a:p>
                    <a:p>
                      <a:pPr algn="l"/>
                      <a:r>
                        <a:rPr lang="en-ZA" sz="1000" b="0" i="0" u="none" strike="noStrike" baseline="0" dirty="0" smtClean="0">
                          <a:latin typeface="MyriadPro-Light"/>
                        </a:rPr>
                        <a:t>Administered by</a:t>
                      </a:r>
                    </a:p>
                    <a:p>
                      <a:pPr algn="l"/>
                      <a:r>
                        <a:rPr lang="en-ZA" sz="1000" b="0" i="0" u="none" strike="noStrike" baseline="0" dirty="0" smtClean="0">
                          <a:latin typeface="MyriadPro-Light"/>
                        </a:rPr>
                        <a:t>the </a:t>
                      </a:r>
                      <a:r>
                        <a:rPr lang="en-ZA" sz="1000" b="0" i="0" u="none" strike="noStrike" baseline="0" dirty="0" err="1" smtClean="0">
                          <a:latin typeface="MyriadPro-Light"/>
                        </a:rPr>
                        <a:t>dti</a:t>
                      </a:r>
                      <a:r>
                        <a:rPr lang="en-ZA" sz="1000" b="0" i="0" u="none" strike="noStrike" baseline="0" dirty="0" smtClean="0">
                          <a:latin typeface="MyriadPro-Light"/>
                        </a:rPr>
                        <a:t> produced (</a:t>
                      </a:r>
                      <a:r>
                        <a:rPr lang="en-ZA" sz="1000" dirty="0" smtClean="0">
                          <a:effectLst/>
                          <a:latin typeface="Arial" pitchFamily="34" charset="0"/>
                          <a:ea typeface="Times New Roman"/>
                          <a:cs typeface="Arial" pitchFamily="34" charset="0"/>
                        </a:rPr>
                        <a:t>Report on socio-economic empowerment of women through government economic incentive schemes finalised) </a:t>
                      </a:r>
                      <a:endParaRPr lang="en-ZA" sz="10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indent="0">
                        <a:buFontTx/>
                        <a:buNone/>
                      </a:pPr>
                      <a:r>
                        <a:rPr lang="en-ZA" sz="1000" dirty="0" smtClean="0">
                          <a:latin typeface="Arial" pitchFamily="34" charset="0"/>
                          <a:cs typeface="Arial" pitchFamily="34" charset="0"/>
                        </a:rPr>
                        <a:t>Report on socio economic empowerment of women through government incentive scheme produced.</a:t>
                      </a:r>
                    </a:p>
                    <a:p>
                      <a:pPr marL="0" indent="0">
                        <a:buFontTx/>
                        <a:buNone/>
                      </a:pPr>
                      <a:endParaRPr lang="en-ZA" sz="1000" dirty="0" smtClean="0">
                        <a:latin typeface="Arial" pitchFamily="34" charset="0"/>
                        <a:cs typeface="Arial" pitchFamily="34" charset="0"/>
                      </a:endParaRPr>
                    </a:p>
                    <a:p>
                      <a:pPr marL="0" indent="0">
                        <a:buFontTx/>
                        <a:buNone/>
                      </a:pPr>
                      <a:r>
                        <a:rPr lang="en-ZA" sz="1000" dirty="0" smtClean="0">
                          <a:latin typeface="Arial" pitchFamily="34" charset="0"/>
                          <a:cs typeface="Arial" pitchFamily="34" charset="0"/>
                        </a:rPr>
                        <a:t>Policy Brief on Government Incentive Scheme Produced</a:t>
                      </a:r>
                    </a:p>
                    <a:p>
                      <a:pPr marL="0" indent="0">
                        <a:buFontTx/>
                        <a:buNone/>
                      </a:pPr>
                      <a:endParaRPr lang="en-ZA" sz="1000" dirty="0" smtClean="0">
                        <a:latin typeface="Arial" pitchFamily="34" charset="0"/>
                        <a:cs typeface="Arial" pitchFamily="34" charset="0"/>
                      </a:endParaRPr>
                    </a:p>
                    <a:p>
                      <a:pPr marL="0" indent="0">
                        <a:buFontTx/>
                        <a:buNone/>
                      </a:pPr>
                      <a:r>
                        <a:rPr lang="en-ZA" sz="1000" dirty="0" smtClean="0">
                          <a:latin typeface="Arial" pitchFamily="34" charset="0"/>
                          <a:cs typeface="Arial" pitchFamily="34" charset="0"/>
                        </a:rPr>
                        <a:t>Info-graphics produced</a:t>
                      </a: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Achieved</a:t>
                      </a:r>
                    </a:p>
                    <a:p>
                      <a:endParaRPr lang="en-ZA" sz="1000" dirty="0">
                        <a:latin typeface="Arial" pitchFamily="34" charset="0"/>
                        <a:cs typeface="Arial" pitchFamily="34" charset="0"/>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a:txBody>
                    <a:bodyPr/>
                    <a:lstStyle/>
                    <a:p>
                      <a:r>
                        <a:rPr lang="en-ZA" sz="1000" dirty="0" smtClean="0">
                          <a:latin typeface="Arial" pitchFamily="34" charset="0"/>
                          <a:cs typeface="Arial" pitchFamily="34" charset="0"/>
                        </a:rPr>
                        <a:t>No Deviation</a:t>
                      </a:r>
                      <a:endParaRPr lang="en-ZA" sz="1000" dirty="0">
                        <a:latin typeface="Arial"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r>
                        <a:rPr lang="en-ZA" sz="1000" dirty="0" smtClean="0">
                          <a:latin typeface="Arial" pitchFamily="34" charset="0"/>
                          <a:cs typeface="Arial" pitchFamily="34" charset="0"/>
                        </a:rPr>
                        <a:t>N/A</a:t>
                      </a:r>
                      <a:endParaRPr lang="en-ZA" sz="1000" dirty="0">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nSpc>
                          <a:spcPct val="115000"/>
                        </a:lnSpc>
                        <a:spcAft>
                          <a:spcPts val="0"/>
                        </a:spcAft>
                        <a:tabLst>
                          <a:tab pos="595630" algn="l"/>
                        </a:tabLst>
                      </a:pPr>
                      <a:r>
                        <a:rPr lang="en-ZA" sz="1000" dirty="0" smtClean="0">
                          <a:effectLst/>
                          <a:latin typeface="Arial" pitchFamily="34" charset="0"/>
                          <a:ea typeface="Calibri"/>
                          <a:cs typeface="Arial" pitchFamily="34" charset="0"/>
                        </a:rPr>
                        <a:t>Report</a:t>
                      </a:r>
                    </a:p>
                    <a:p>
                      <a:pPr>
                        <a:lnSpc>
                          <a:spcPct val="115000"/>
                        </a:lnSpc>
                        <a:spcAft>
                          <a:spcPts val="0"/>
                        </a:spcAft>
                        <a:tabLst>
                          <a:tab pos="595630" algn="l"/>
                        </a:tabLst>
                      </a:pPr>
                      <a:endParaRPr lang="en-ZA" sz="1000" dirty="0" smtClean="0">
                        <a:effectLst/>
                        <a:latin typeface="Arial" pitchFamily="34" charset="0"/>
                        <a:ea typeface="Calibri"/>
                        <a:cs typeface="Arial" pitchFamily="34" charset="0"/>
                      </a:endParaRPr>
                    </a:p>
                    <a:p>
                      <a:pPr>
                        <a:lnSpc>
                          <a:spcPct val="115000"/>
                        </a:lnSpc>
                        <a:spcAft>
                          <a:spcPts val="0"/>
                        </a:spcAft>
                        <a:tabLst>
                          <a:tab pos="595630" algn="l"/>
                        </a:tabLst>
                      </a:pPr>
                      <a:r>
                        <a:rPr lang="en-ZA" sz="1000" dirty="0" smtClean="0">
                          <a:effectLst/>
                          <a:latin typeface="Arial" pitchFamily="34" charset="0"/>
                          <a:ea typeface="Calibri"/>
                          <a:cs typeface="Arial" pitchFamily="34" charset="0"/>
                        </a:rPr>
                        <a:t>Policy brief</a:t>
                      </a:r>
                    </a:p>
                    <a:p>
                      <a:pPr>
                        <a:lnSpc>
                          <a:spcPct val="115000"/>
                        </a:lnSpc>
                        <a:spcAft>
                          <a:spcPts val="0"/>
                        </a:spcAft>
                        <a:tabLst>
                          <a:tab pos="595630" algn="l"/>
                        </a:tabLst>
                      </a:pPr>
                      <a:endParaRPr lang="en-ZA" sz="1000" dirty="0" smtClean="0">
                        <a:effectLst/>
                        <a:latin typeface="Arial" pitchFamily="34" charset="0"/>
                        <a:ea typeface="Calibri"/>
                        <a:cs typeface="Arial" pitchFamily="34" charset="0"/>
                      </a:endParaRPr>
                    </a:p>
                    <a:p>
                      <a:pPr>
                        <a:lnSpc>
                          <a:spcPct val="115000"/>
                        </a:lnSpc>
                        <a:spcAft>
                          <a:spcPts val="0"/>
                        </a:spcAft>
                        <a:tabLst>
                          <a:tab pos="595630" algn="l"/>
                        </a:tabLst>
                      </a:pPr>
                      <a:r>
                        <a:rPr lang="en-ZA" sz="1000" dirty="0" smtClean="0">
                          <a:effectLst/>
                          <a:latin typeface="Arial" pitchFamily="34" charset="0"/>
                          <a:ea typeface="Calibri"/>
                          <a:cs typeface="Arial" pitchFamily="34" charset="0"/>
                        </a:rPr>
                        <a:t>Info-graphics</a:t>
                      </a:r>
                    </a:p>
                    <a:p>
                      <a:pPr>
                        <a:lnSpc>
                          <a:spcPct val="115000"/>
                        </a:lnSpc>
                        <a:spcAft>
                          <a:spcPts val="0"/>
                        </a:spcAft>
                        <a:tabLst>
                          <a:tab pos="595630" algn="l"/>
                        </a:tabLst>
                      </a:pPr>
                      <a:endParaRPr lang="en-US" sz="1000" dirty="0" smtClean="0">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bl>
          </a:graphicData>
        </a:graphic>
      </p:graphicFrame>
    </p:spTree>
    <p:extLst>
      <p:ext uri="{BB962C8B-B14F-4D97-AF65-F5344CB8AC3E}">
        <p14:creationId xmlns:p14="http://schemas.microsoft.com/office/powerpoint/2010/main" xmlns="" val="23638936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1520" y="116633"/>
            <a:ext cx="2376264" cy="864096"/>
          </a:xfrm>
          <a:prstGeom prst="rect">
            <a:avLst/>
          </a:prstGeom>
        </p:spPr>
      </p:pic>
      <p:sp>
        <p:nvSpPr>
          <p:cNvPr id="5" name="Rectangle 4"/>
          <p:cNvSpPr/>
          <p:nvPr/>
        </p:nvSpPr>
        <p:spPr>
          <a:xfrm>
            <a:off x="0" y="980729"/>
            <a:ext cx="9144000" cy="72007"/>
          </a:xfrm>
          <a:prstGeom prst="rect">
            <a:avLst/>
          </a:prstGeom>
          <a:solidFill>
            <a:srgbClr val="0D7127"/>
          </a:solidFill>
          <a:ln>
            <a:solidFill>
              <a:srgbClr val="0D71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7" name="Straight Connector 6"/>
          <p:cNvCxnSpPr/>
          <p:nvPr/>
        </p:nvCxnSpPr>
        <p:spPr>
          <a:xfrm>
            <a:off x="0" y="1124744"/>
            <a:ext cx="9144000" cy="0"/>
          </a:xfrm>
          <a:prstGeom prst="line">
            <a:avLst/>
          </a:prstGeom>
          <a:ln>
            <a:solidFill>
              <a:srgbClr val="0D7127"/>
            </a:solidFill>
          </a:ln>
        </p:spPr>
        <p:style>
          <a:lnRef idx="1">
            <a:schemeClr val="dk1"/>
          </a:lnRef>
          <a:fillRef idx="0">
            <a:schemeClr val="dk1"/>
          </a:fillRef>
          <a:effectRef idx="0">
            <a:schemeClr val="dk1"/>
          </a:effectRef>
          <a:fontRef idx="minor">
            <a:schemeClr val="tx1"/>
          </a:fontRef>
        </p:style>
      </p:cxnSp>
      <p:sp>
        <p:nvSpPr>
          <p:cNvPr id="16" name="TextBox 15"/>
          <p:cNvSpPr txBox="1"/>
          <p:nvPr/>
        </p:nvSpPr>
        <p:spPr>
          <a:xfrm>
            <a:off x="953598" y="1772816"/>
            <a:ext cx="4122458" cy="584775"/>
          </a:xfrm>
          <a:prstGeom prst="rect">
            <a:avLst/>
          </a:prstGeom>
          <a:noFill/>
          <a:ln>
            <a:solidFill>
              <a:schemeClr val="bg1"/>
            </a:solidFill>
          </a:ln>
        </p:spPr>
        <p:txBody>
          <a:bodyPr wrap="square" rtlCol="0">
            <a:spAutoFit/>
          </a:bodyPr>
          <a:lstStyle/>
          <a:p>
            <a:endParaRPr lang="en-ZA" sz="3200" b="1" dirty="0">
              <a:ln w="12700">
                <a:solidFill>
                  <a:srgbClr val="0D7127"/>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Rounded MT Bold" pitchFamily="34" charset="0"/>
            </a:endParaRPr>
          </a:p>
        </p:txBody>
      </p:sp>
      <p:sp>
        <p:nvSpPr>
          <p:cNvPr id="20" name="Subtitle 19"/>
          <p:cNvSpPr>
            <a:spLocks noGrp="1"/>
          </p:cNvSpPr>
          <p:nvPr>
            <p:ph type="subTitle" idx="1"/>
          </p:nvPr>
        </p:nvSpPr>
        <p:spPr/>
        <p:txBody>
          <a:bodyPr/>
          <a:lstStyle/>
          <a:p>
            <a:r>
              <a:rPr lang="en-US" smtClean="0"/>
              <a:t>Click to add subtitle</a:t>
            </a:r>
            <a:endParaRPr lang="en-ZA"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84368" y="155807"/>
            <a:ext cx="936104" cy="7857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 name="Picture 16"/>
          <p:cNvPicPr/>
          <p:nvPr/>
        </p:nvPicPr>
        <p:blipFill>
          <a:blip r:embed="rId4" cstate="print"/>
          <a:stretch>
            <a:fillRect/>
          </a:stretch>
        </p:blipFill>
        <p:spPr>
          <a:xfrm>
            <a:off x="3673901" y="6093296"/>
            <a:ext cx="1371600" cy="670689"/>
          </a:xfrm>
          <a:prstGeom prst="rect">
            <a:avLst/>
          </a:prstGeom>
        </p:spPr>
      </p:pic>
      <p:sp>
        <p:nvSpPr>
          <p:cNvPr id="10" name="Content Placeholder 7"/>
          <p:cNvSpPr txBox="1">
            <a:spLocks noGrp="1"/>
          </p:cNvSpPr>
          <p:nvPr>
            <p:ph type="ctrTitle"/>
          </p:nvPr>
        </p:nvSpPr>
        <p:spPr>
          <a:xfrm>
            <a:off x="683568" y="1268760"/>
            <a:ext cx="7774632" cy="3960440"/>
          </a:xfrm>
          <a:prstGeom prst="rect">
            <a:avLst/>
          </a:prstGeom>
          <a:solidFill>
            <a:schemeClr val="bg1"/>
          </a:solidFill>
          <a:ln>
            <a:solidFill>
              <a:srgbClr val="00B050"/>
            </a:solidFill>
          </a:ln>
        </p:spPr>
        <p:txBody>
          <a:bodyPr>
            <a:normAutofit fontScale="90000"/>
          </a:bodyPr>
          <a:lstStyle/>
          <a:p>
            <a:pPr marL="273050" lvl="1" indent="-273050" eaLnBrk="0" fontAlgn="base" hangingPunct="0">
              <a:spcBef>
                <a:spcPts val="575"/>
              </a:spcBef>
              <a:spcAft>
                <a:spcPct val="0"/>
              </a:spcAft>
              <a:buClr>
                <a:srgbClr val="D34817"/>
              </a:buClr>
              <a:buSzPct val="85000"/>
              <a:buFontTx/>
              <a:buBlip>
                <a:blip r:embed="rId5"/>
              </a:buBlip>
              <a:defRPr/>
            </a:pPr>
            <a:endParaRPr lang="en-ZA" sz="1000" b="1" i="1" dirty="0">
              <a:solidFill>
                <a:prstClr val="black"/>
              </a:solidFill>
              <a:latin typeface="Arial" charset="0"/>
              <a:cs typeface="Arial" charset="0"/>
            </a:endParaRPr>
          </a:p>
          <a:p>
            <a:pPr marL="0" lvl="1" algn="ctr" eaLnBrk="0" fontAlgn="base" hangingPunct="0">
              <a:spcBef>
                <a:spcPts val="575"/>
              </a:spcBef>
              <a:spcAft>
                <a:spcPct val="0"/>
              </a:spcAft>
              <a:buClr>
                <a:srgbClr val="D34817"/>
              </a:buClr>
              <a:buSzPct val="85000"/>
              <a:defRPr/>
            </a:pPr>
            <a:r>
              <a:rPr lang="en-ZA" sz="2000" b="1" i="1" dirty="0" smtClean="0">
                <a:solidFill>
                  <a:prstClr val="black"/>
                </a:solidFill>
                <a:latin typeface="Arial" charset="0"/>
                <a:cs typeface="Arial" charset="0"/>
              </a:rPr>
              <a:t>    			   	</a:t>
            </a:r>
            <a:br>
              <a:rPr lang="en-ZA" sz="2000" b="1" i="1" dirty="0" smtClean="0">
                <a:solidFill>
                  <a:prstClr val="black"/>
                </a:solidFill>
                <a:latin typeface="Arial" charset="0"/>
                <a:cs typeface="Arial" charset="0"/>
              </a:rPr>
            </a:br>
            <a:r>
              <a:rPr lang="en-ZA" sz="2000" b="1" i="1" dirty="0" smtClean="0">
                <a:solidFill>
                  <a:prstClr val="black"/>
                </a:solidFill>
                <a:latin typeface="Arial" charset="0"/>
                <a:cs typeface="Arial" charset="0"/>
              </a:rPr>
              <a:t/>
            </a:r>
            <a:br>
              <a:rPr lang="en-ZA" sz="2000" b="1" i="1" dirty="0" smtClean="0">
                <a:solidFill>
                  <a:prstClr val="black"/>
                </a:solidFill>
                <a:latin typeface="Arial" charset="0"/>
                <a:cs typeface="Arial" charset="0"/>
              </a:rPr>
            </a:br>
            <a:r>
              <a:rPr lang="en-ZA" sz="2000" b="1" i="1" dirty="0">
                <a:solidFill>
                  <a:prstClr val="black"/>
                </a:solidFill>
                <a:latin typeface="Arial" charset="0"/>
                <a:cs typeface="Arial" charset="0"/>
              </a:rPr>
              <a:t/>
            </a:r>
            <a:br>
              <a:rPr lang="en-ZA" sz="2000" b="1" i="1" dirty="0">
                <a:solidFill>
                  <a:prstClr val="black"/>
                </a:solidFill>
                <a:latin typeface="Arial" charset="0"/>
                <a:cs typeface="Arial" charset="0"/>
              </a:rPr>
            </a:br>
            <a:r>
              <a:rPr lang="en-ZA" sz="2000" b="1" i="1" dirty="0" smtClean="0">
                <a:solidFill>
                  <a:prstClr val="black"/>
                </a:solidFill>
                <a:latin typeface="Arial" charset="0"/>
                <a:cs typeface="Arial" charset="0"/>
              </a:rPr>
              <a:t/>
            </a:r>
            <a:br>
              <a:rPr lang="en-ZA" sz="2000" b="1" i="1" dirty="0" smtClean="0">
                <a:solidFill>
                  <a:prstClr val="black"/>
                </a:solidFill>
                <a:latin typeface="Arial" charset="0"/>
                <a:cs typeface="Arial" charset="0"/>
              </a:rPr>
            </a:br>
            <a:r>
              <a:rPr lang="en-ZA" sz="2000" b="1" i="1" dirty="0">
                <a:solidFill>
                  <a:prstClr val="black"/>
                </a:solidFill>
                <a:latin typeface="Arial" charset="0"/>
                <a:cs typeface="Arial" charset="0"/>
              </a:rPr>
              <a:t/>
            </a:r>
            <a:br>
              <a:rPr lang="en-ZA" sz="2000" b="1" i="1" dirty="0">
                <a:solidFill>
                  <a:prstClr val="black"/>
                </a:solidFill>
                <a:latin typeface="Arial" charset="0"/>
                <a:cs typeface="Arial" charset="0"/>
              </a:rPr>
            </a:br>
            <a:r>
              <a:rPr lang="en-ZA" sz="2000" b="1" i="1" dirty="0" smtClean="0">
                <a:solidFill>
                  <a:prstClr val="black"/>
                </a:solidFill>
                <a:latin typeface="Arial" charset="0"/>
                <a:cs typeface="Arial" charset="0"/>
              </a:rPr>
              <a:t/>
            </a:r>
            <a:br>
              <a:rPr lang="en-ZA" sz="2000" b="1" i="1" dirty="0" smtClean="0">
                <a:solidFill>
                  <a:prstClr val="black"/>
                </a:solidFill>
                <a:latin typeface="Arial" charset="0"/>
                <a:cs typeface="Arial" charset="0"/>
              </a:rPr>
            </a:br>
            <a:r>
              <a:rPr lang="en-ZA" sz="2000" dirty="0" smtClean="0">
                <a:solidFill>
                  <a:srgbClr val="00B050"/>
                </a:solidFill>
                <a:latin typeface="Arial" charset="0"/>
                <a:cs typeface="Arial" charset="0"/>
              </a:rPr>
              <a:t>PART A</a:t>
            </a:r>
          </a:p>
          <a:p>
            <a:pPr marL="0" lvl="1" algn="ctr" eaLnBrk="0" fontAlgn="base" hangingPunct="0">
              <a:spcBef>
                <a:spcPts val="575"/>
              </a:spcBef>
              <a:spcAft>
                <a:spcPct val="0"/>
              </a:spcAft>
              <a:buClr>
                <a:srgbClr val="D34817"/>
              </a:buClr>
              <a:buSzPct val="85000"/>
              <a:defRPr/>
            </a:pPr>
            <a:r>
              <a:rPr lang="en-ZA" sz="2000" dirty="0" smtClean="0">
                <a:solidFill>
                  <a:prstClr val="black"/>
                </a:solidFill>
                <a:latin typeface="Arial" charset="0"/>
                <a:cs typeface="Arial" charset="0"/>
              </a:rPr>
              <a:t/>
            </a:r>
            <a:br>
              <a:rPr lang="en-ZA" sz="2000" dirty="0" smtClean="0">
                <a:solidFill>
                  <a:prstClr val="black"/>
                </a:solidFill>
                <a:latin typeface="Arial" charset="0"/>
                <a:cs typeface="Arial" charset="0"/>
              </a:rPr>
            </a:br>
            <a:r>
              <a:rPr lang="en-ZA" sz="2000" dirty="0" smtClean="0">
                <a:solidFill>
                  <a:prstClr val="black"/>
                </a:solidFill>
                <a:latin typeface="Arial" charset="0"/>
                <a:cs typeface="Arial" charset="0"/>
              </a:rPr>
              <a:t>Strategic Focus </a:t>
            </a:r>
            <a:r>
              <a:rPr lang="en-ZA" sz="2000" dirty="0">
                <a:solidFill>
                  <a:prstClr val="black"/>
                </a:solidFill>
                <a:latin typeface="Arial" charset="0"/>
                <a:cs typeface="Arial" charset="0"/>
              </a:rPr>
              <a:t>and General Information </a:t>
            </a:r>
            <a:endParaRPr lang="en-ZA" sz="2000" dirty="0" smtClean="0">
              <a:solidFill>
                <a:prstClr val="black"/>
              </a:solidFill>
              <a:latin typeface="Arial" charset="0"/>
              <a:cs typeface="Arial" charset="0"/>
            </a:endParaRPr>
          </a:p>
          <a:p>
            <a:pPr marL="0" lvl="1" algn="ctr" eaLnBrk="0" fontAlgn="base" hangingPunct="0">
              <a:spcBef>
                <a:spcPts val="2400"/>
              </a:spcBef>
              <a:spcAft>
                <a:spcPct val="0"/>
              </a:spcAft>
              <a:buClr>
                <a:srgbClr val="D34817"/>
              </a:buClr>
              <a:buSzPct val="85000"/>
              <a:defRPr/>
            </a:pPr>
            <a:r>
              <a:rPr lang="en-ZA" sz="2000" dirty="0" smtClean="0">
                <a:solidFill>
                  <a:prstClr val="black"/>
                </a:solidFill>
                <a:latin typeface="Arial" charset="0"/>
                <a:cs typeface="Arial" charset="0"/>
              </a:rPr>
              <a:t> </a:t>
            </a:r>
            <a:r>
              <a:rPr lang="en-ZA" sz="2000" dirty="0" smtClean="0">
                <a:solidFill>
                  <a:srgbClr val="00B050"/>
                </a:solidFill>
                <a:latin typeface="Arial" charset="0"/>
                <a:cs typeface="Arial" charset="0"/>
              </a:rPr>
              <a:t>PART B</a:t>
            </a:r>
          </a:p>
          <a:p>
            <a:pPr marL="0" lvl="1" algn="ctr" eaLnBrk="0" fontAlgn="base" hangingPunct="0">
              <a:spcBef>
                <a:spcPts val="575"/>
              </a:spcBef>
              <a:spcAft>
                <a:spcPct val="0"/>
              </a:spcAft>
              <a:buClr>
                <a:srgbClr val="D34817"/>
              </a:buClr>
              <a:buSzPct val="85000"/>
              <a:defRPr/>
            </a:pPr>
            <a:r>
              <a:rPr lang="en-ZA" sz="2000" dirty="0" smtClean="0">
                <a:solidFill>
                  <a:prstClr val="black"/>
                </a:solidFill>
                <a:latin typeface="Arial" charset="0"/>
                <a:cs typeface="Arial" charset="0"/>
              </a:rPr>
              <a:t>Quarter 4 Departmental Performance Information 2018/19</a:t>
            </a:r>
            <a:br>
              <a:rPr lang="en-ZA" sz="2000" dirty="0" smtClean="0">
                <a:solidFill>
                  <a:prstClr val="black"/>
                </a:solidFill>
                <a:latin typeface="Arial" charset="0"/>
                <a:cs typeface="Arial" charset="0"/>
              </a:rPr>
            </a:br>
            <a:r>
              <a:rPr lang="en-ZA" sz="2000" dirty="0" smtClean="0">
                <a:solidFill>
                  <a:prstClr val="black"/>
                </a:solidFill>
                <a:latin typeface="Arial" charset="0"/>
                <a:cs typeface="Arial" charset="0"/>
              </a:rPr>
              <a:t/>
            </a:r>
            <a:br>
              <a:rPr lang="en-ZA" sz="2000" dirty="0" smtClean="0">
                <a:solidFill>
                  <a:prstClr val="black"/>
                </a:solidFill>
                <a:latin typeface="Arial" charset="0"/>
                <a:cs typeface="Arial" charset="0"/>
              </a:rPr>
            </a:br>
            <a:r>
              <a:rPr lang="en-ZA" sz="2000" dirty="0" smtClean="0">
                <a:solidFill>
                  <a:prstClr val="black"/>
                </a:solidFill>
                <a:latin typeface="Arial" charset="0"/>
                <a:cs typeface="Arial" charset="0"/>
              </a:rPr>
              <a:t/>
            </a:r>
            <a:br>
              <a:rPr lang="en-ZA" sz="2000" dirty="0" smtClean="0">
                <a:solidFill>
                  <a:prstClr val="black"/>
                </a:solidFill>
                <a:latin typeface="Arial" charset="0"/>
                <a:cs typeface="Arial" charset="0"/>
              </a:rPr>
            </a:br>
            <a:r>
              <a:rPr lang="en-ZA" sz="2000" dirty="0" smtClean="0">
                <a:solidFill>
                  <a:prstClr val="black"/>
                </a:solidFill>
                <a:latin typeface="Arial" charset="0"/>
                <a:cs typeface="Arial" charset="0"/>
              </a:rPr>
              <a:t>Five Year (2014/15 – 2019/20) </a:t>
            </a:r>
            <a:r>
              <a:rPr lang="en-ZA" sz="2000" dirty="0" err="1" smtClean="0">
                <a:solidFill>
                  <a:prstClr val="black"/>
                </a:solidFill>
                <a:latin typeface="Arial" charset="0"/>
                <a:cs typeface="Arial" charset="0"/>
              </a:rPr>
              <a:t>DoW</a:t>
            </a:r>
            <a:r>
              <a:rPr lang="en-ZA" sz="2000" dirty="0" smtClean="0">
                <a:solidFill>
                  <a:prstClr val="black"/>
                </a:solidFill>
                <a:latin typeface="Arial" charset="0"/>
                <a:cs typeface="Arial" charset="0"/>
              </a:rPr>
              <a:t> Annual Performance Information</a:t>
            </a:r>
          </a:p>
          <a:p>
            <a:pPr marL="0" lvl="1" algn="ctr" eaLnBrk="0" fontAlgn="base" hangingPunct="0">
              <a:spcBef>
                <a:spcPts val="575"/>
              </a:spcBef>
              <a:spcAft>
                <a:spcPct val="0"/>
              </a:spcAft>
              <a:buClr>
                <a:srgbClr val="D34817"/>
              </a:buClr>
              <a:buSzPct val="85000"/>
              <a:defRPr/>
            </a:pPr>
            <a:r>
              <a:rPr lang="en-ZA" sz="2000" b="1" i="1" dirty="0" smtClean="0">
                <a:solidFill>
                  <a:prstClr val="black"/>
                </a:solidFill>
                <a:latin typeface="Arial" charset="0"/>
                <a:cs typeface="Arial" charset="0"/>
              </a:rPr>
              <a:t/>
            </a:r>
            <a:br>
              <a:rPr lang="en-ZA" sz="2000" b="1" i="1" dirty="0" smtClean="0">
                <a:solidFill>
                  <a:prstClr val="black"/>
                </a:solidFill>
                <a:latin typeface="Arial" charset="0"/>
                <a:cs typeface="Arial" charset="0"/>
              </a:rPr>
            </a:br>
            <a:endParaRPr lang="en-ZA" sz="2000" b="1" dirty="0">
              <a:solidFill>
                <a:prstClr val="black"/>
              </a:solidFill>
              <a:latin typeface="Arial" charset="0"/>
              <a:cs typeface="Arial" charset="0"/>
            </a:endParaRPr>
          </a:p>
          <a:p>
            <a:pPr marL="228600" indent="-228600">
              <a:lnSpc>
                <a:spcPct val="90000"/>
              </a:lnSpc>
              <a:spcBef>
                <a:spcPts val="1000"/>
              </a:spcBef>
              <a:buFont typeface="Arial" panose="020B0604020202020204" pitchFamily="34" charset="0"/>
              <a:buNone/>
              <a:defRPr/>
            </a:pPr>
            <a:endParaRPr lang="en-US" sz="2000" dirty="0">
              <a:solidFill>
                <a:prstClr val="black"/>
              </a:solidFill>
            </a:endParaRPr>
          </a:p>
          <a:p>
            <a:pPr marL="228600" indent="-228600">
              <a:lnSpc>
                <a:spcPct val="90000"/>
              </a:lnSpc>
              <a:spcBef>
                <a:spcPts val="1000"/>
              </a:spcBef>
              <a:buFont typeface="Arial" panose="020B0604020202020204" pitchFamily="34" charset="0"/>
              <a:buNone/>
              <a:defRPr/>
            </a:pPr>
            <a:endParaRPr lang="en-US" sz="2000" dirty="0">
              <a:solidFill>
                <a:prstClr val="black"/>
              </a:solidFill>
            </a:endParaRPr>
          </a:p>
          <a:p>
            <a:pPr marL="228600" indent="-228600">
              <a:lnSpc>
                <a:spcPct val="90000"/>
              </a:lnSpc>
              <a:spcBef>
                <a:spcPts val="1000"/>
              </a:spcBef>
              <a:buFont typeface="Arial" panose="020B0604020202020204" pitchFamily="34" charset="0"/>
              <a:buNone/>
              <a:defRPr/>
            </a:pPr>
            <a:endParaRPr lang="en-US" sz="2000" dirty="0">
              <a:solidFill>
                <a:prstClr val="black"/>
              </a:solidFill>
            </a:endParaRPr>
          </a:p>
          <a:p>
            <a:pPr marL="228600" indent="-228600">
              <a:lnSpc>
                <a:spcPct val="90000"/>
              </a:lnSpc>
              <a:spcBef>
                <a:spcPts val="1000"/>
              </a:spcBef>
              <a:buFont typeface="Arial" panose="020B0604020202020204" pitchFamily="34" charset="0"/>
              <a:buNone/>
              <a:defRPr/>
            </a:pPr>
            <a:endParaRPr lang="en-US" sz="2000" dirty="0">
              <a:solidFill>
                <a:prstClr val="black"/>
              </a:solidFill>
            </a:endParaRPr>
          </a:p>
        </p:txBody>
      </p:sp>
    </p:spTree>
    <p:extLst>
      <p:ext uri="{BB962C8B-B14F-4D97-AF65-F5344CB8AC3E}">
        <p14:creationId xmlns:p14="http://schemas.microsoft.com/office/powerpoint/2010/main" xmlns="" val="32742381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1520" y="116633"/>
            <a:ext cx="2376264" cy="864096"/>
          </a:xfrm>
          <a:prstGeom prst="rect">
            <a:avLst/>
          </a:prstGeom>
        </p:spPr>
      </p:pic>
      <p:sp>
        <p:nvSpPr>
          <p:cNvPr id="5" name="Rectangle 4"/>
          <p:cNvSpPr/>
          <p:nvPr/>
        </p:nvSpPr>
        <p:spPr>
          <a:xfrm>
            <a:off x="0" y="980729"/>
            <a:ext cx="9144000" cy="72007"/>
          </a:xfrm>
          <a:prstGeom prst="rect">
            <a:avLst/>
          </a:prstGeom>
          <a:solidFill>
            <a:srgbClr val="0D7127"/>
          </a:solidFill>
          <a:ln>
            <a:solidFill>
              <a:srgbClr val="0D71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7" name="Straight Connector 6"/>
          <p:cNvCxnSpPr/>
          <p:nvPr/>
        </p:nvCxnSpPr>
        <p:spPr>
          <a:xfrm>
            <a:off x="0" y="1124744"/>
            <a:ext cx="9144000" cy="0"/>
          </a:xfrm>
          <a:prstGeom prst="line">
            <a:avLst/>
          </a:prstGeom>
          <a:ln>
            <a:solidFill>
              <a:srgbClr val="0D7127"/>
            </a:solidFill>
          </a:ln>
        </p:spPr>
        <p:style>
          <a:lnRef idx="1">
            <a:schemeClr val="dk1"/>
          </a:lnRef>
          <a:fillRef idx="0">
            <a:schemeClr val="dk1"/>
          </a:fillRef>
          <a:effectRef idx="0">
            <a:schemeClr val="dk1"/>
          </a:effectRef>
          <a:fontRef idx="minor">
            <a:schemeClr val="tx1"/>
          </a:fontRef>
        </p:style>
      </p:cxnSp>
      <p:sp>
        <p:nvSpPr>
          <p:cNvPr id="19" name="Title 18"/>
          <p:cNvSpPr>
            <a:spLocks noGrp="1"/>
          </p:cNvSpPr>
          <p:nvPr>
            <p:ph type="ctrTitle"/>
          </p:nvPr>
        </p:nvSpPr>
        <p:spPr>
          <a:xfrm>
            <a:off x="2411760" y="548681"/>
            <a:ext cx="5616624" cy="434479"/>
          </a:xfrm>
        </p:spPr>
        <p:txBody>
          <a:bodyPr>
            <a:normAutofit fontScale="90000"/>
          </a:bodyPr>
          <a:lstStyle/>
          <a:p>
            <a:r>
              <a:rPr lang="en-ZA" sz="2000" b="1" dirty="0">
                <a:solidFill>
                  <a:prstClr val="black"/>
                </a:solidFill>
                <a:latin typeface="FunctionPro-BookOblique"/>
              </a:rPr>
              <a:t>Programme 3</a:t>
            </a:r>
            <a:r>
              <a:rPr lang="en-ZA" sz="2000" b="1" dirty="0" smtClean="0">
                <a:solidFill>
                  <a:prstClr val="black"/>
                </a:solidFill>
                <a:latin typeface="FunctionPro-BookOblique"/>
              </a:rPr>
              <a:t>: </a:t>
            </a:r>
            <a:r>
              <a:rPr lang="en-ZA" sz="2000" b="1" dirty="0">
                <a:solidFill>
                  <a:prstClr val="black"/>
                </a:solidFill>
                <a:latin typeface="FunctionPro-BookOblique"/>
              </a:rPr>
              <a:t>Performance Information for </a:t>
            </a:r>
            <a:r>
              <a:rPr lang="en-ZA" sz="2000" b="1" dirty="0" smtClean="0">
                <a:solidFill>
                  <a:prstClr val="black"/>
                </a:solidFill>
                <a:latin typeface="FunctionPro-BookOblique"/>
              </a:rPr>
              <a:t>Q4</a:t>
            </a:r>
            <a:r>
              <a:rPr lang="en-ZA" sz="1800" b="1" dirty="0">
                <a:solidFill>
                  <a:prstClr val="black"/>
                </a:solidFill>
                <a:latin typeface="FunctionPro-BookOblique"/>
              </a:rPr>
              <a:t/>
            </a:r>
            <a:br>
              <a:rPr lang="en-ZA" sz="1800" b="1" dirty="0">
                <a:solidFill>
                  <a:prstClr val="black"/>
                </a:solidFill>
                <a:latin typeface="FunctionPro-BookOblique"/>
              </a:rPr>
            </a:br>
            <a:endParaRPr lang="en-ZA" sz="1800" dirty="0"/>
          </a:p>
        </p:txBody>
      </p:sp>
      <p:sp>
        <p:nvSpPr>
          <p:cNvPr id="20" name="Subtitle 19"/>
          <p:cNvSpPr>
            <a:spLocks noGrp="1"/>
          </p:cNvSpPr>
          <p:nvPr>
            <p:ph type="subTitle" idx="1"/>
          </p:nvPr>
        </p:nvSpPr>
        <p:spPr/>
        <p:txBody>
          <a:bodyPr/>
          <a:lstStyle/>
          <a:p>
            <a:r>
              <a:rPr lang="en-US" dirty="0" smtClean="0"/>
              <a:t>Click to add subtitle</a:t>
            </a:r>
            <a:endParaRPr lang="en-ZA"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84368" y="155807"/>
            <a:ext cx="936104" cy="7857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 name="Picture 16"/>
          <p:cNvPicPr/>
          <p:nvPr/>
        </p:nvPicPr>
        <p:blipFill>
          <a:blip r:embed="rId4" cstate="print"/>
          <a:stretch>
            <a:fillRect/>
          </a:stretch>
        </p:blipFill>
        <p:spPr>
          <a:xfrm>
            <a:off x="3673901" y="6093296"/>
            <a:ext cx="1371600" cy="670689"/>
          </a:xfrm>
          <a:prstGeom prst="rect">
            <a:avLst/>
          </a:prstGeom>
        </p:spPr>
      </p:pic>
      <p:graphicFrame>
        <p:nvGraphicFramePr>
          <p:cNvPr id="11" name="Content Placeholder 2"/>
          <p:cNvGraphicFramePr>
            <a:graphicFrameLocks/>
          </p:cNvGraphicFramePr>
          <p:nvPr>
            <p:extLst>
              <p:ext uri="{D42A27DB-BD31-4B8C-83A1-F6EECF244321}">
                <p14:modId xmlns:p14="http://schemas.microsoft.com/office/powerpoint/2010/main" xmlns="" val="2138440478"/>
              </p:ext>
            </p:extLst>
          </p:nvPr>
        </p:nvGraphicFramePr>
        <p:xfrm>
          <a:off x="251521" y="1101725"/>
          <a:ext cx="8712968" cy="5193792"/>
        </p:xfrm>
        <a:graphic>
          <a:graphicData uri="http://schemas.openxmlformats.org/drawingml/2006/table">
            <a:tbl>
              <a:tblPr firstRow="1" firstCol="1" bandRow="1"/>
              <a:tblGrid>
                <a:gridCol w="936103"/>
                <a:gridCol w="1080120"/>
                <a:gridCol w="936104"/>
                <a:gridCol w="1440160"/>
                <a:gridCol w="360040"/>
                <a:gridCol w="504056"/>
                <a:gridCol w="1152128"/>
                <a:gridCol w="1008112"/>
                <a:gridCol w="1296145"/>
              </a:tblGrid>
              <a:tr h="394871">
                <a:tc rowSpan="2">
                  <a:txBody>
                    <a:bodyPr/>
                    <a:lstStyle/>
                    <a:p>
                      <a:pPr>
                        <a:lnSpc>
                          <a:spcPct val="115000"/>
                        </a:lnSpc>
                        <a:spcAft>
                          <a:spcPts val="0"/>
                        </a:spcAft>
                      </a:pPr>
                      <a:r>
                        <a:rPr lang="en-ZA" sz="1200" b="1" dirty="0" smtClean="0">
                          <a:solidFill>
                            <a:schemeClr val="bg1"/>
                          </a:solidFill>
                          <a:effectLst/>
                          <a:latin typeface="+mn-lt"/>
                          <a:ea typeface="Times New Roman"/>
                          <a:cs typeface="Times New Roman"/>
                        </a:rPr>
                        <a:t>Performance Indicator</a:t>
                      </a:r>
                      <a:endParaRPr lang="en-ZA" sz="1200" b="1" dirty="0">
                        <a:solidFill>
                          <a:schemeClr val="bg1"/>
                        </a:solidFill>
                        <a:effectLst/>
                        <a:latin typeface="+mn-lt"/>
                        <a:ea typeface="Times New Roman"/>
                        <a:cs typeface="Times New Roman"/>
                      </a:endParaRPr>
                    </a:p>
                  </a:txBody>
                  <a:tcPr marL="61649" marR="61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50000"/>
                      </a:schemeClr>
                    </a:solidFill>
                  </a:tcPr>
                </a:tc>
                <a:tc rowSpan="2">
                  <a:txBody>
                    <a:bodyPr/>
                    <a:lstStyle/>
                    <a:p>
                      <a:pPr>
                        <a:lnSpc>
                          <a:spcPct val="115000"/>
                        </a:lnSpc>
                        <a:spcAft>
                          <a:spcPts val="0"/>
                        </a:spcAft>
                      </a:pPr>
                      <a:r>
                        <a:rPr lang="en-US" sz="1200" b="1" dirty="0">
                          <a:solidFill>
                            <a:schemeClr val="bg1"/>
                          </a:solidFill>
                          <a:effectLst/>
                          <a:latin typeface="+mn-lt"/>
                          <a:ea typeface="Times New Roman"/>
                          <a:cs typeface="Arial"/>
                        </a:rPr>
                        <a:t>Annual Target </a:t>
                      </a:r>
                      <a:r>
                        <a:rPr lang="en-US" sz="1200" b="1" dirty="0" smtClean="0">
                          <a:solidFill>
                            <a:schemeClr val="bg1"/>
                          </a:solidFill>
                          <a:effectLst/>
                          <a:latin typeface="+mn-lt"/>
                          <a:ea typeface="Times New Roman"/>
                          <a:cs typeface="Arial"/>
                        </a:rPr>
                        <a:t>2018/19</a:t>
                      </a:r>
                      <a:endParaRPr lang="en-ZA" sz="1200" b="1" dirty="0">
                        <a:solidFill>
                          <a:schemeClr val="bg1"/>
                        </a:solidFill>
                        <a:effectLst/>
                        <a:latin typeface="+mn-lt"/>
                        <a:ea typeface="Times New Roman"/>
                        <a:cs typeface="Times New Roman"/>
                      </a:endParaRPr>
                    </a:p>
                  </a:txBody>
                  <a:tcPr marL="61649" marR="61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schemeClr val="bg1"/>
                        </a:solidFill>
                        <a:effectLst/>
                        <a:uLnTx/>
                        <a:uFillTx/>
                        <a:latin typeface="+mn-lt"/>
                        <a:ea typeface="Calibri"/>
                        <a:cs typeface="Arial"/>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bg1"/>
                          </a:solidFill>
                          <a:effectLst/>
                          <a:uLnTx/>
                          <a:uFillTx/>
                          <a:latin typeface="+mn-lt"/>
                          <a:ea typeface="Calibri"/>
                          <a:cs typeface="Arial"/>
                        </a:rPr>
                        <a:t>Q4 Target as per APP</a:t>
                      </a:r>
                      <a:endParaRPr lang="en-ZA" sz="1200" b="1" dirty="0">
                        <a:solidFill>
                          <a:schemeClr val="bg1"/>
                        </a:solidFill>
                        <a:effectLst/>
                        <a:latin typeface="+mn-lt"/>
                        <a:ea typeface="Times New Roman"/>
                        <a:cs typeface="Times New Roman"/>
                      </a:endParaRPr>
                    </a:p>
                  </a:txBody>
                  <a:tcPr marL="61649" marR="61649"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rPr>
                        <a:t>Description of progress made   for Q4</a:t>
                      </a:r>
                      <a:endParaRPr kumimoji="0" lang="en-ZA" sz="1200" b="1" i="0" u="none" strike="noStrike" kern="1200" cap="none" spc="0" normalizeH="0" baseline="0" noProof="0" dirty="0">
                        <a:ln>
                          <a:noFill/>
                        </a:ln>
                        <a:solidFill>
                          <a:schemeClr val="bg1"/>
                        </a:solidFill>
                        <a:effectLst/>
                        <a:uLnTx/>
                        <a:uFillTx/>
                        <a:latin typeface="+mn-lt"/>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50000"/>
                      </a:schemeClr>
                    </a:solidFill>
                  </a:tcPr>
                </a:tc>
                <a:tc gridSpan="2">
                  <a:txBody>
                    <a:bodyPr/>
                    <a:lstStyle/>
                    <a:p>
                      <a:pPr>
                        <a:lnSpc>
                          <a:spcPct val="115000"/>
                        </a:lnSpc>
                        <a:spcAft>
                          <a:spcPts val="0"/>
                        </a:spcAft>
                      </a:pPr>
                      <a:r>
                        <a:rPr lang="en-ZA" sz="1200" b="1" dirty="0" smtClean="0">
                          <a:solidFill>
                            <a:schemeClr val="bg1"/>
                          </a:solidFill>
                          <a:effectLst/>
                          <a:latin typeface="+mn-lt"/>
                          <a:ea typeface="Times New Roman"/>
                          <a:cs typeface="Times New Roman"/>
                        </a:rPr>
                        <a:t>Performance  Status</a:t>
                      </a:r>
                      <a:endParaRPr lang="en-ZA" sz="1200" b="1" dirty="0">
                        <a:solidFill>
                          <a:schemeClr val="bg1"/>
                        </a:solidFill>
                        <a:effectLst/>
                        <a:latin typeface="+mn-lt"/>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50000"/>
                      </a:schemeClr>
                    </a:solidFill>
                  </a:tcPr>
                </a:tc>
                <a:tc hMerge="1">
                  <a:txBody>
                    <a:bodyPr/>
                    <a:lstStyle/>
                    <a:p>
                      <a:endParaRPr lang="en-ZA"/>
                    </a:p>
                  </a:txBody>
                  <a:tcPr/>
                </a:tc>
                <a:tc rowSpan="2">
                  <a:txBody>
                    <a:bodyPr/>
                    <a:lstStyle/>
                    <a:p>
                      <a:pPr>
                        <a:lnSpc>
                          <a:spcPct val="115000"/>
                        </a:lnSpc>
                        <a:spcAft>
                          <a:spcPts val="0"/>
                        </a:spcAft>
                      </a:pPr>
                      <a:endParaRPr lang="en-ZA" sz="1200" b="1" dirty="0" smtClean="0">
                        <a:solidFill>
                          <a:schemeClr val="bg1"/>
                        </a:solidFill>
                        <a:effectLst/>
                        <a:latin typeface="+mn-lt"/>
                        <a:ea typeface="Times New Roman"/>
                        <a:cs typeface="Times New Roman"/>
                      </a:endParaRPr>
                    </a:p>
                    <a:p>
                      <a:pPr>
                        <a:lnSpc>
                          <a:spcPct val="115000"/>
                        </a:lnSpc>
                        <a:spcAft>
                          <a:spcPts val="0"/>
                        </a:spcAft>
                      </a:pPr>
                      <a:r>
                        <a:rPr lang="en-ZA" sz="1200" b="1" dirty="0" smtClean="0">
                          <a:solidFill>
                            <a:schemeClr val="bg1"/>
                          </a:solidFill>
                          <a:effectLst/>
                          <a:latin typeface="+mn-lt"/>
                          <a:ea typeface="Times New Roman"/>
                          <a:cs typeface="Times New Roman"/>
                        </a:rPr>
                        <a:t>Reason for Deviation</a:t>
                      </a:r>
                      <a:endParaRPr lang="en-ZA" sz="1200" b="1" dirty="0">
                        <a:solidFill>
                          <a:schemeClr val="bg1"/>
                        </a:solidFill>
                        <a:effectLst/>
                        <a:latin typeface="+mn-lt"/>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rPr>
                        <a:t>Interventions / corrective actions  to be taken</a:t>
                      </a: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50000"/>
                      </a:schemeClr>
                    </a:solidFill>
                  </a:tcPr>
                </a:tc>
                <a:tc rowSpan="2">
                  <a:txBody>
                    <a:bodyPr/>
                    <a:lstStyle/>
                    <a:p>
                      <a:pPr>
                        <a:lnSpc>
                          <a:spcPct val="115000"/>
                        </a:lnSpc>
                        <a:spcAft>
                          <a:spcPts val="0"/>
                        </a:spcAft>
                      </a:pPr>
                      <a:endParaRPr lang="en-ZA" sz="1200" b="1" dirty="0" smtClean="0">
                        <a:solidFill>
                          <a:schemeClr val="bg1"/>
                        </a:solidFill>
                        <a:effectLst/>
                        <a:latin typeface="+mn-lt"/>
                        <a:ea typeface="Times New Roman"/>
                        <a:cs typeface="Times New Roman"/>
                      </a:endParaRPr>
                    </a:p>
                    <a:p>
                      <a:pPr>
                        <a:lnSpc>
                          <a:spcPct val="115000"/>
                        </a:lnSpc>
                        <a:spcAft>
                          <a:spcPts val="0"/>
                        </a:spcAft>
                      </a:pPr>
                      <a:r>
                        <a:rPr lang="en-ZA" sz="1200" b="1" dirty="0" smtClean="0">
                          <a:solidFill>
                            <a:schemeClr val="bg1"/>
                          </a:solidFill>
                          <a:effectLst/>
                          <a:latin typeface="+mn-lt"/>
                          <a:ea typeface="Times New Roman"/>
                          <a:cs typeface="Times New Roman"/>
                        </a:rPr>
                        <a:t>Verification Source</a:t>
                      </a:r>
                      <a:endParaRPr lang="en-ZA" sz="1200" b="1" dirty="0">
                        <a:solidFill>
                          <a:schemeClr val="bg1"/>
                        </a:solidFill>
                        <a:effectLst/>
                        <a:latin typeface="+mn-lt"/>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50000"/>
                      </a:schemeClr>
                    </a:solidFill>
                  </a:tcPr>
                </a:tc>
              </a:tr>
              <a:tr h="610177">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endParaRPr lang="en-ZA"/>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endParaRPr lang="en-ZA" sz="1200" b="1" dirty="0">
                        <a:solidFill>
                          <a:schemeClr val="bg1"/>
                        </a:solidFill>
                        <a:effectLst/>
                        <a:latin typeface="Calibri"/>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vMerge="1">
                  <a:txBody>
                    <a:bodyPr/>
                    <a:lstStyle/>
                    <a:p>
                      <a:endParaRPr lang="en-ZA"/>
                    </a:p>
                  </a:txBody>
                  <a:tcPr/>
                </a:tc>
                <a:tc vMerge="1">
                  <a:txBody>
                    <a:bodyPr/>
                    <a:lstStyle/>
                    <a:p>
                      <a:endParaRPr lang="en-ZA"/>
                    </a:p>
                  </a:txBody>
                  <a:tcPr/>
                </a:tc>
                <a:tc vMerge="1">
                  <a:txBody>
                    <a:bodyPr/>
                    <a:lstStyle/>
                    <a:p>
                      <a:endParaRPr lang="en-ZA"/>
                    </a:p>
                  </a:txBody>
                  <a:tcPr/>
                </a:tc>
              </a:tr>
              <a:tr h="190128">
                <a:tc gridSpan="9">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prstClr val="white"/>
                          </a:solidFill>
                          <a:effectLst/>
                          <a:uLnTx/>
                          <a:uFillTx/>
                          <a:latin typeface="Arial Narrow"/>
                          <a:ea typeface="Calibri"/>
                          <a:cs typeface="Arial"/>
                        </a:rPr>
                        <a:t>Sub-programme: Stakeholder Coordination and Outreach</a:t>
                      </a: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1151127">
                <a:tc>
                  <a:txBody>
                    <a:bodyPr/>
                    <a:lstStyle/>
                    <a:p>
                      <a:pPr>
                        <a:lnSpc>
                          <a:spcPct val="115000"/>
                        </a:lnSpc>
                        <a:spcAft>
                          <a:spcPts val="0"/>
                        </a:spcAft>
                      </a:pPr>
                      <a:r>
                        <a:rPr lang="en-ZA" sz="1000" b="1" dirty="0" smtClean="0">
                          <a:effectLst/>
                          <a:latin typeface="Arial" pitchFamily="34" charset="0"/>
                          <a:ea typeface="Times New Roman"/>
                          <a:cs typeface="Arial" pitchFamily="34" charset="0"/>
                        </a:rPr>
                        <a:t>Number of public participation / outreach initiatives on women’ empowerment,</a:t>
                      </a:r>
                    </a:p>
                    <a:p>
                      <a:pPr>
                        <a:lnSpc>
                          <a:spcPct val="115000"/>
                        </a:lnSpc>
                        <a:spcAft>
                          <a:spcPts val="0"/>
                        </a:spcAft>
                      </a:pPr>
                      <a:r>
                        <a:rPr lang="en-ZA" sz="1000" b="1" dirty="0" smtClean="0">
                          <a:effectLst/>
                          <a:latin typeface="Arial" pitchFamily="34" charset="0"/>
                          <a:ea typeface="Times New Roman"/>
                          <a:cs typeface="Arial" pitchFamily="34" charset="0"/>
                        </a:rPr>
                        <a:t>including girls and young women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15000"/>
                        </a:lnSpc>
                        <a:spcAft>
                          <a:spcPts val="1000"/>
                        </a:spcAft>
                      </a:pPr>
                      <a:r>
                        <a:rPr lang="en-ZA" sz="1000" dirty="0" smtClean="0">
                          <a:effectLst/>
                          <a:latin typeface="Arial" pitchFamily="34" charset="0"/>
                          <a:ea typeface="Calibri"/>
                          <a:cs typeface="Arial" pitchFamily="34" charset="0"/>
                        </a:rPr>
                        <a:t>10 public participation /outreach Initiatives on women’s empowerment conducted (including young women)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15000"/>
                        </a:lnSpc>
                        <a:spcAft>
                          <a:spcPts val="1000"/>
                        </a:spcAft>
                      </a:pPr>
                      <a:r>
                        <a:rPr lang="en-ZA" sz="1000" dirty="0" smtClean="0">
                          <a:effectLst/>
                          <a:latin typeface="Arial" pitchFamily="34" charset="0"/>
                          <a:ea typeface="Calibri"/>
                          <a:cs typeface="Arial" pitchFamily="34" charset="0"/>
                        </a:rPr>
                        <a:t>2 public participation outreach initiatives on socio economic empowerment including young women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lvl="0" indent="0">
                        <a:lnSpc>
                          <a:spcPct val="115000"/>
                        </a:lnSpc>
                        <a:spcAft>
                          <a:spcPts val="1000"/>
                        </a:spcAft>
                        <a:buFont typeface="Symbol"/>
                        <a:buNone/>
                      </a:pPr>
                      <a:r>
                        <a:rPr lang="en-ZA" sz="1000" dirty="0" smtClean="0">
                          <a:solidFill>
                            <a:schemeClr val="tx1"/>
                          </a:solidFill>
                          <a:effectLst/>
                          <a:latin typeface="Arial" pitchFamily="34" charset="0"/>
                          <a:ea typeface="Times New Roman"/>
                          <a:cs typeface="Arial" pitchFamily="34" charset="0"/>
                        </a:rPr>
                        <a:t>2 Public participation outreach initiative on socio economic empowerment held with Women in traditional leadership held on 21 February 2019 and consultation for Commission on the Status of Women held on 15 February 2019</a:t>
                      </a:r>
                      <a:endParaRPr lang="en-ZA" sz="1000" dirty="0">
                        <a:latin typeface="Arial" pitchFamily="34" charset="0"/>
                        <a:cs typeface="Arial" pitchFamily="34" charset="0"/>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Achieved</a:t>
                      </a:r>
                    </a:p>
                    <a:p>
                      <a:endParaRPr lang="en-ZA" sz="1000" dirty="0">
                        <a:latin typeface="Arial" pitchFamily="34" charset="0"/>
                        <a:cs typeface="Arial" pitchFamily="34" charset="0"/>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tab pos="595630" algn="l"/>
                        </a:tabLst>
                        <a:defRPr/>
                      </a:pPr>
                      <a:r>
                        <a:rPr kumimoji="0" lang="en-ZA" sz="1000" b="0" i="0" u="none" strike="noStrike" kern="1200" cap="none" spc="0" normalizeH="0" baseline="0" noProof="0" dirty="0" smtClean="0">
                          <a:ln>
                            <a:noFill/>
                          </a:ln>
                          <a:solidFill>
                            <a:prstClr val="black"/>
                          </a:solidFill>
                          <a:effectLst/>
                          <a:uLnTx/>
                          <a:uFillTx/>
                          <a:latin typeface="Arial" pitchFamily="34" charset="0"/>
                          <a:ea typeface="Calibri"/>
                          <a:cs typeface="Arial" pitchFamily="34" charset="0"/>
                        </a:rPr>
                        <a:t>No Deviation</a:t>
                      </a:r>
                    </a:p>
                  </a:txBody>
                  <a:tcPr marL="61649" marR="61649"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ZA" sz="1000" b="0" i="0" u="none" strike="noStrike" kern="1200" cap="none" spc="0" normalizeH="0" baseline="0" noProof="0" dirty="0" smtClean="0">
                          <a:ln>
                            <a:noFill/>
                          </a:ln>
                          <a:solidFill>
                            <a:prstClr val="black"/>
                          </a:solidFill>
                          <a:effectLst/>
                          <a:uLnTx/>
                          <a:uFillTx/>
                          <a:latin typeface="Arial" pitchFamily="34" charset="0"/>
                          <a:ea typeface="Times New Roman"/>
                          <a:cs typeface="Arial" pitchFamily="34" charset="0"/>
                        </a:rPr>
                        <a:t>N/A</a:t>
                      </a:r>
                    </a:p>
                    <a:p>
                      <a:pPr marL="0" marR="0" lvl="0" indent="0" algn="l" defTabSz="914400" rtl="0" eaLnBrk="1" fontAlgn="auto" latinLnBrk="0" hangingPunct="1">
                        <a:lnSpc>
                          <a:spcPct val="115000"/>
                        </a:lnSpc>
                        <a:spcBef>
                          <a:spcPts val="0"/>
                        </a:spcBef>
                        <a:spcAft>
                          <a:spcPts val="0"/>
                        </a:spcAft>
                        <a:buClrTx/>
                        <a:buSzTx/>
                        <a:buFontTx/>
                        <a:buNone/>
                        <a:tabLst>
                          <a:tab pos="595630" algn="l"/>
                        </a:tabLst>
                        <a:defRPr/>
                      </a:pPr>
                      <a:endParaRPr kumimoji="0" lang="en-ZA" sz="1000" b="0" i="0" u="none" strike="noStrike" kern="1200" cap="none" spc="0" normalizeH="0" baseline="0" noProof="0" dirty="0" smtClean="0">
                        <a:ln>
                          <a:noFill/>
                        </a:ln>
                        <a:solidFill>
                          <a:prstClr val="black"/>
                        </a:solidFill>
                        <a:effectLst/>
                        <a:uLnTx/>
                        <a:uFillTx/>
                        <a:latin typeface="Arial" pitchFamily="34" charset="0"/>
                        <a:ea typeface="Calibri"/>
                        <a:cs typeface="Arial" pitchFamily="34" charset="0"/>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r>
                        <a:rPr kumimoji="0" lang="en-ZA" sz="1000" b="0" i="0" u="none" strike="noStrike" kern="1200" cap="none" spc="0" normalizeH="0" baseline="0" noProof="0" dirty="0" smtClean="0">
                          <a:ln>
                            <a:noFill/>
                          </a:ln>
                          <a:solidFill>
                            <a:schemeClr val="tx1"/>
                          </a:solidFill>
                          <a:effectLst/>
                          <a:uLnTx/>
                          <a:uFillTx/>
                          <a:latin typeface="Arial" pitchFamily="34" charset="0"/>
                          <a:ea typeface="Times New Roman"/>
                          <a:cs typeface="Arial" pitchFamily="34" charset="0"/>
                        </a:rPr>
                        <a:t>Programs</a:t>
                      </a:r>
                    </a:p>
                    <a:p>
                      <a:endParaRPr kumimoji="0" lang="en-ZA" sz="1000" b="0" i="0" u="none" strike="noStrike" kern="1200" cap="none" spc="0" normalizeH="0" baseline="0" noProof="0" dirty="0" smtClean="0">
                        <a:ln>
                          <a:noFill/>
                        </a:ln>
                        <a:solidFill>
                          <a:schemeClr val="tx1"/>
                        </a:solidFill>
                        <a:effectLst/>
                        <a:uLnTx/>
                        <a:uFillTx/>
                        <a:latin typeface="Arial" pitchFamily="34" charset="0"/>
                        <a:ea typeface="Times New Roman"/>
                        <a:cs typeface="Arial" pitchFamily="34" charset="0"/>
                      </a:endParaRPr>
                    </a:p>
                    <a:p>
                      <a:r>
                        <a:rPr kumimoji="0" lang="en-ZA" sz="1000" b="0" i="0" u="none" strike="noStrike" kern="1200" cap="none" spc="0" normalizeH="0" baseline="0" noProof="0" dirty="0" smtClean="0">
                          <a:ln>
                            <a:noFill/>
                          </a:ln>
                          <a:solidFill>
                            <a:schemeClr val="tx1"/>
                          </a:solidFill>
                          <a:effectLst/>
                          <a:uLnTx/>
                          <a:uFillTx/>
                          <a:latin typeface="Arial" pitchFamily="34" charset="0"/>
                          <a:ea typeface="Times New Roman"/>
                          <a:cs typeface="Arial" pitchFamily="34" charset="0"/>
                        </a:rPr>
                        <a:t>Registers</a:t>
                      </a:r>
                    </a:p>
                    <a:p>
                      <a:endParaRPr kumimoji="0" lang="en-ZA" sz="1000" b="0" i="0" u="none" strike="noStrike" kern="1200" cap="none" spc="0" normalizeH="0" baseline="0" noProof="0" dirty="0" smtClean="0">
                        <a:ln>
                          <a:noFill/>
                        </a:ln>
                        <a:solidFill>
                          <a:schemeClr val="tx1"/>
                        </a:solidFill>
                        <a:effectLst/>
                        <a:uLnTx/>
                        <a:uFillTx/>
                        <a:latin typeface="Arial" pitchFamily="34" charset="0"/>
                        <a:ea typeface="Times New Roman"/>
                        <a:cs typeface="Arial" pitchFamily="34" charset="0"/>
                      </a:endParaRPr>
                    </a:p>
                    <a:p>
                      <a:r>
                        <a:rPr kumimoji="0" lang="en-ZA" sz="1000" b="0" i="0" u="none" strike="noStrike" kern="1200" cap="none" spc="0" normalizeH="0" baseline="0" noProof="0" dirty="0" smtClean="0">
                          <a:ln>
                            <a:noFill/>
                          </a:ln>
                          <a:solidFill>
                            <a:schemeClr val="tx1"/>
                          </a:solidFill>
                          <a:effectLst/>
                          <a:uLnTx/>
                          <a:uFillTx/>
                          <a:latin typeface="Arial" pitchFamily="34" charset="0"/>
                          <a:ea typeface="Times New Roman"/>
                          <a:cs typeface="Arial" pitchFamily="34" charset="0"/>
                        </a:rPr>
                        <a:t>Report</a:t>
                      </a:r>
                    </a:p>
                    <a:p>
                      <a:endParaRPr kumimoji="0" lang="en-ZA" sz="1000" b="0" i="0" u="none" strike="noStrike" kern="1200" cap="none" spc="0" normalizeH="0" baseline="0" noProof="0" dirty="0" smtClean="0">
                        <a:ln>
                          <a:noFill/>
                        </a:ln>
                        <a:solidFill>
                          <a:schemeClr val="tx1"/>
                        </a:solidFill>
                        <a:effectLst/>
                        <a:uLnTx/>
                        <a:uFillTx/>
                        <a:latin typeface="Arial" pitchFamily="34" charset="0"/>
                        <a:ea typeface="Times New Roman"/>
                        <a:cs typeface="Arial" pitchFamily="34" charset="0"/>
                      </a:endParaRPr>
                    </a:p>
                    <a:p>
                      <a:r>
                        <a:rPr kumimoji="0" lang="en-ZA" sz="1000" b="0" i="0" u="none" strike="noStrike" kern="1200" cap="none" spc="0" normalizeH="0" baseline="0" noProof="0" dirty="0" smtClean="0">
                          <a:ln>
                            <a:noFill/>
                          </a:ln>
                          <a:solidFill>
                            <a:schemeClr val="tx1"/>
                          </a:solidFill>
                          <a:effectLst/>
                          <a:uLnTx/>
                          <a:uFillTx/>
                          <a:latin typeface="Arial" pitchFamily="34" charset="0"/>
                          <a:ea typeface="Times New Roman"/>
                          <a:cs typeface="Arial" pitchFamily="34" charset="0"/>
                        </a:rPr>
                        <a:t>Position paper</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1579575">
                <a:tc>
                  <a:txBody>
                    <a:bodyPr/>
                    <a:lstStyle/>
                    <a:p>
                      <a:pPr>
                        <a:lnSpc>
                          <a:spcPct val="115000"/>
                        </a:lnSpc>
                        <a:spcAft>
                          <a:spcPts val="1000"/>
                        </a:spcAft>
                      </a:pPr>
                      <a:r>
                        <a:rPr lang="en-ZA" sz="1000" b="1" dirty="0" smtClean="0">
                          <a:effectLst/>
                          <a:latin typeface="Arial" pitchFamily="34" charset="0"/>
                          <a:ea typeface="Times New Roman"/>
                          <a:cs typeface="Arial" pitchFamily="34" charset="0"/>
                        </a:rPr>
                        <a:t>Number of community mobilisation initiatives conducted on socio-economic issues affecting women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nSpc>
                          <a:spcPct val="115000"/>
                        </a:lnSpc>
                        <a:spcAft>
                          <a:spcPts val="1000"/>
                        </a:spcAft>
                      </a:pPr>
                      <a:r>
                        <a:rPr lang="en-ZA" sz="1000" dirty="0" smtClean="0">
                          <a:effectLst/>
                          <a:latin typeface="Arial" pitchFamily="34" charset="0"/>
                          <a:ea typeface="Times New Roman"/>
                          <a:cs typeface="Arial" pitchFamily="34" charset="0"/>
                        </a:rPr>
                        <a:t>4 Community mobilisation initiatives conducted on socio-economic issues affecting women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nSpc>
                          <a:spcPct val="115000"/>
                        </a:lnSpc>
                        <a:spcAft>
                          <a:spcPts val="1000"/>
                        </a:spcAft>
                      </a:pPr>
                      <a:r>
                        <a:rPr lang="en-ZA" sz="1000" dirty="0" smtClean="0">
                          <a:effectLst/>
                          <a:latin typeface="Arial" pitchFamily="34" charset="0"/>
                          <a:ea typeface="Times New Roman"/>
                          <a:cs typeface="Arial" pitchFamily="34" charset="0"/>
                        </a:rPr>
                        <a:t>1 National Dialogue held</a:t>
                      </a:r>
                      <a:endParaRPr lang="en-ZA" sz="10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indent="0">
                        <a:buFontTx/>
                        <a:buNone/>
                      </a:pPr>
                      <a:r>
                        <a:rPr lang="en-ZA" sz="1000" dirty="0" smtClean="0">
                          <a:latin typeface="Arial" pitchFamily="34" charset="0"/>
                          <a:cs typeface="Arial" pitchFamily="34" charset="0"/>
                        </a:rPr>
                        <a:t>1 Young Women Assembly dialogue held on 26 March 2019</a:t>
                      </a: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Not Achieved</a:t>
                      </a:r>
                    </a:p>
                    <a:p>
                      <a:endParaRPr lang="en-ZA" sz="1000" dirty="0">
                        <a:latin typeface="Arial" pitchFamily="34" charset="0"/>
                        <a:cs typeface="Arial" pitchFamily="34" charset="0"/>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lang="en-ZA"/>
                    </a:p>
                  </a:txBody>
                  <a:tcPr/>
                </a:tc>
                <a:tc>
                  <a:txBody>
                    <a:bodyPr/>
                    <a:lstStyle/>
                    <a:p>
                      <a:r>
                        <a:rPr lang="en-US" sz="1000" dirty="0" smtClean="0">
                          <a:latin typeface="Arial" pitchFamily="34" charset="0"/>
                          <a:cs typeface="Arial" pitchFamily="34" charset="0"/>
                        </a:rPr>
                        <a:t>1 initiative held on 26 March 2019   on Young Women Assembly dialogue at Sheraton Hotel, Tshwane, Gauteng Province held but no approved report as required by the AGSA</a:t>
                      </a:r>
                      <a:endParaRPr lang="en-ZA" sz="1000" dirty="0">
                        <a:latin typeface="Arial"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r>
                        <a:rPr lang="en-US" sz="1000" dirty="0" smtClean="0">
                          <a:latin typeface="Arial" pitchFamily="34" charset="0"/>
                          <a:cs typeface="Arial" pitchFamily="34" charset="0"/>
                        </a:rPr>
                        <a:t>To reroute the submission on the initiative held on 26 March 2019 for approval by the Minister in the 2019/20 financial year.</a:t>
                      </a:r>
                      <a:endParaRPr lang="en-ZA" sz="1000" dirty="0">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nSpc>
                          <a:spcPct val="115000"/>
                        </a:lnSpc>
                        <a:spcAft>
                          <a:spcPts val="0"/>
                        </a:spcAft>
                        <a:tabLst>
                          <a:tab pos="595630" algn="l"/>
                        </a:tabLst>
                      </a:pPr>
                      <a:r>
                        <a:rPr lang="en-ZA" sz="1000" dirty="0" smtClean="0">
                          <a:effectLst/>
                          <a:latin typeface="Arial" pitchFamily="34" charset="0"/>
                          <a:ea typeface="Calibri"/>
                          <a:cs typeface="Arial" pitchFamily="34" charset="0"/>
                        </a:rPr>
                        <a:t>-Program</a:t>
                      </a:r>
                    </a:p>
                    <a:p>
                      <a:pPr>
                        <a:lnSpc>
                          <a:spcPct val="115000"/>
                        </a:lnSpc>
                        <a:spcAft>
                          <a:spcPts val="0"/>
                        </a:spcAft>
                        <a:tabLst>
                          <a:tab pos="595630" algn="l"/>
                        </a:tabLst>
                      </a:pPr>
                      <a:r>
                        <a:rPr lang="en-ZA" sz="1000" dirty="0" smtClean="0">
                          <a:effectLst/>
                          <a:latin typeface="Arial" pitchFamily="34" charset="0"/>
                          <a:ea typeface="Calibri"/>
                          <a:cs typeface="Arial" pitchFamily="34" charset="0"/>
                        </a:rPr>
                        <a:t>-Attendance Register </a:t>
                      </a:r>
                    </a:p>
                    <a:p>
                      <a:pPr>
                        <a:lnSpc>
                          <a:spcPct val="115000"/>
                        </a:lnSpc>
                        <a:spcAft>
                          <a:spcPts val="0"/>
                        </a:spcAft>
                        <a:tabLst>
                          <a:tab pos="595630" algn="l"/>
                        </a:tabLst>
                      </a:pPr>
                      <a:r>
                        <a:rPr lang="en-ZA" sz="1000" dirty="0" smtClean="0">
                          <a:effectLst/>
                          <a:latin typeface="Arial" pitchFamily="34" charset="0"/>
                          <a:ea typeface="Calibri"/>
                          <a:cs typeface="Arial" pitchFamily="34" charset="0"/>
                        </a:rPr>
                        <a:t>-Young women’s Socio Economic Empowerment Assembly dialogue report</a:t>
                      </a:r>
                    </a:p>
                    <a:p>
                      <a:pPr>
                        <a:lnSpc>
                          <a:spcPct val="115000"/>
                        </a:lnSpc>
                        <a:spcAft>
                          <a:spcPts val="0"/>
                        </a:spcAft>
                        <a:tabLst>
                          <a:tab pos="595630" algn="l"/>
                        </a:tabLst>
                      </a:pPr>
                      <a:endParaRPr lang="en-US" sz="1000" dirty="0" smtClean="0">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bl>
          </a:graphicData>
        </a:graphic>
      </p:graphicFrame>
    </p:spTree>
    <p:extLst>
      <p:ext uri="{BB962C8B-B14F-4D97-AF65-F5344CB8AC3E}">
        <p14:creationId xmlns:p14="http://schemas.microsoft.com/office/powerpoint/2010/main" xmlns="" val="27395328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1520" y="116633"/>
            <a:ext cx="2376264" cy="864096"/>
          </a:xfrm>
          <a:prstGeom prst="rect">
            <a:avLst/>
          </a:prstGeom>
        </p:spPr>
      </p:pic>
      <p:sp>
        <p:nvSpPr>
          <p:cNvPr id="5" name="Rectangle 4"/>
          <p:cNvSpPr/>
          <p:nvPr/>
        </p:nvSpPr>
        <p:spPr>
          <a:xfrm>
            <a:off x="0" y="980729"/>
            <a:ext cx="9144000" cy="72007"/>
          </a:xfrm>
          <a:prstGeom prst="rect">
            <a:avLst/>
          </a:prstGeom>
          <a:solidFill>
            <a:srgbClr val="0D7127"/>
          </a:solidFill>
          <a:ln>
            <a:solidFill>
              <a:srgbClr val="0D71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7" name="Straight Connector 6"/>
          <p:cNvCxnSpPr/>
          <p:nvPr/>
        </p:nvCxnSpPr>
        <p:spPr>
          <a:xfrm>
            <a:off x="0" y="1124744"/>
            <a:ext cx="9144000" cy="0"/>
          </a:xfrm>
          <a:prstGeom prst="line">
            <a:avLst/>
          </a:prstGeom>
          <a:ln>
            <a:solidFill>
              <a:srgbClr val="0D7127"/>
            </a:solidFill>
          </a:ln>
        </p:spPr>
        <p:style>
          <a:lnRef idx="1">
            <a:schemeClr val="dk1"/>
          </a:lnRef>
          <a:fillRef idx="0">
            <a:schemeClr val="dk1"/>
          </a:fillRef>
          <a:effectRef idx="0">
            <a:schemeClr val="dk1"/>
          </a:effectRef>
          <a:fontRef idx="minor">
            <a:schemeClr val="tx1"/>
          </a:fontRef>
        </p:style>
      </p:cxnSp>
      <p:sp>
        <p:nvSpPr>
          <p:cNvPr id="19" name="Title 18"/>
          <p:cNvSpPr>
            <a:spLocks noGrp="1"/>
          </p:cNvSpPr>
          <p:nvPr>
            <p:ph type="ctrTitle"/>
          </p:nvPr>
        </p:nvSpPr>
        <p:spPr>
          <a:xfrm>
            <a:off x="2411760" y="548681"/>
            <a:ext cx="5616624" cy="434479"/>
          </a:xfrm>
        </p:spPr>
        <p:txBody>
          <a:bodyPr>
            <a:normAutofit fontScale="90000"/>
          </a:bodyPr>
          <a:lstStyle/>
          <a:p>
            <a:r>
              <a:rPr lang="en-ZA" sz="2000" b="1" dirty="0">
                <a:solidFill>
                  <a:prstClr val="black"/>
                </a:solidFill>
                <a:latin typeface="FunctionPro-BookOblique"/>
              </a:rPr>
              <a:t>Programme 3</a:t>
            </a:r>
            <a:r>
              <a:rPr lang="en-ZA" sz="2000" b="1" dirty="0" smtClean="0">
                <a:solidFill>
                  <a:prstClr val="black"/>
                </a:solidFill>
                <a:latin typeface="FunctionPro-BookOblique"/>
              </a:rPr>
              <a:t>: </a:t>
            </a:r>
            <a:r>
              <a:rPr lang="en-ZA" sz="2000" b="1" dirty="0">
                <a:solidFill>
                  <a:prstClr val="black"/>
                </a:solidFill>
                <a:latin typeface="FunctionPro-BookOblique"/>
              </a:rPr>
              <a:t>Performance Information for </a:t>
            </a:r>
            <a:r>
              <a:rPr lang="en-ZA" sz="2000" b="1" dirty="0" smtClean="0">
                <a:solidFill>
                  <a:prstClr val="black"/>
                </a:solidFill>
                <a:latin typeface="FunctionPro-BookOblique"/>
              </a:rPr>
              <a:t>Q4</a:t>
            </a:r>
            <a:r>
              <a:rPr lang="en-ZA" sz="1800" b="1" dirty="0">
                <a:solidFill>
                  <a:prstClr val="black"/>
                </a:solidFill>
                <a:latin typeface="FunctionPro-BookOblique"/>
              </a:rPr>
              <a:t/>
            </a:r>
            <a:br>
              <a:rPr lang="en-ZA" sz="1800" b="1" dirty="0">
                <a:solidFill>
                  <a:prstClr val="black"/>
                </a:solidFill>
                <a:latin typeface="FunctionPro-BookOblique"/>
              </a:rPr>
            </a:br>
            <a:endParaRPr lang="en-ZA" sz="1800" dirty="0"/>
          </a:p>
        </p:txBody>
      </p:sp>
      <p:sp>
        <p:nvSpPr>
          <p:cNvPr id="20" name="Subtitle 19"/>
          <p:cNvSpPr>
            <a:spLocks noGrp="1"/>
          </p:cNvSpPr>
          <p:nvPr>
            <p:ph type="subTitle" idx="1"/>
          </p:nvPr>
        </p:nvSpPr>
        <p:spPr/>
        <p:txBody>
          <a:bodyPr/>
          <a:lstStyle/>
          <a:p>
            <a:r>
              <a:rPr lang="en-US" dirty="0" smtClean="0"/>
              <a:t>Click to add subtitle</a:t>
            </a:r>
            <a:endParaRPr lang="en-ZA"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84368" y="155807"/>
            <a:ext cx="936104" cy="7857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 name="Picture 16"/>
          <p:cNvPicPr/>
          <p:nvPr/>
        </p:nvPicPr>
        <p:blipFill>
          <a:blip r:embed="rId4" cstate="print"/>
          <a:stretch>
            <a:fillRect/>
          </a:stretch>
        </p:blipFill>
        <p:spPr>
          <a:xfrm>
            <a:off x="3673901" y="6093296"/>
            <a:ext cx="1371600" cy="670689"/>
          </a:xfrm>
          <a:prstGeom prst="rect">
            <a:avLst/>
          </a:prstGeom>
        </p:spPr>
      </p:pic>
      <p:graphicFrame>
        <p:nvGraphicFramePr>
          <p:cNvPr id="11" name="Content Placeholder 2"/>
          <p:cNvGraphicFramePr>
            <a:graphicFrameLocks/>
          </p:cNvGraphicFramePr>
          <p:nvPr>
            <p:extLst>
              <p:ext uri="{D42A27DB-BD31-4B8C-83A1-F6EECF244321}">
                <p14:modId xmlns:p14="http://schemas.microsoft.com/office/powerpoint/2010/main" xmlns="" val="3886905808"/>
              </p:ext>
            </p:extLst>
          </p:nvPr>
        </p:nvGraphicFramePr>
        <p:xfrm>
          <a:off x="251521" y="1101725"/>
          <a:ext cx="8712968" cy="4588123"/>
        </p:xfrm>
        <a:graphic>
          <a:graphicData uri="http://schemas.openxmlformats.org/drawingml/2006/table">
            <a:tbl>
              <a:tblPr firstRow="1" firstCol="1" bandRow="1"/>
              <a:tblGrid>
                <a:gridCol w="936103"/>
                <a:gridCol w="1080120"/>
                <a:gridCol w="936104"/>
                <a:gridCol w="1440160"/>
                <a:gridCol w="360040"/>
                <a:gridCol w="504056"/>
                <a:gridCol w="936104"/>
                <a:gridCol w="1080120"/>
                <a:gridCol w="1440161"/>
              </a:tblGrid>
              <a:tr h="394871">
                <a:tc rowSpan="2">
                  <a:txBody>
                    <a:bodyPr/>
                    <a:lstStyle/>
                    <a:p>
                      <a:pPr>
                        <a:lnSpc>
                          <a:spcPct val="115000"/>
                        </a:lnSpc>
                        <a:spcAft>
                          <a:spcPts val="0"/>
                        </a:spcAft>
                      </a:pPr>
                      <a:r>
                        <a:rPr lang="en-ZA" sz="1200" b="1" dirty="0" smtClean="0">
                          <a:solidFill>
                            <a:schemeClr val="bg1"/>
                          </a:solidFill>
                          <a:effectLst/>
                          <a:latin typeface="+mn-lt"/>
                          <a:ea typeface="Times New Roman"/>
                          <a:cs typeface="Times New Roman"/>
                        </a:rPr>
                        <a:t>Performance Indicator</a:t>
                      </a:r>
                      <a:endParaRPr lang="en-ZA" sz="1200" b="1" dirty="0">
                        <a:solidFill>
                          <a:schemeClr val="bg1"/>
                        </a:solidFill>
                        <a:effectLst/>
                        <a:latin typeface="+mn-lt"/>
                        <a:ea typeface="Times New Roman"/>
                        <a:cs typeface="Times New Roman"/>
                      </a:endParaRPr>
                    </a:p>
                  </a:txBody>
                  <a:tcPr marL="61649" marR="61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50000"/>
                      </a:schemeClr>
                    </a:solidFill>
                  </a:tcPr>
                </a:tc>
                <a:tc rowSpan="2">
                  <a:txBody>
                    <a:bodyPr/>
                    <a:lstStyle/>
                    <a:p>
                      <a:pPr>
                        <a:lnSpc>
                          <a:spcPct val="115000"/>
                        </a:lnSpc>
                        <a:spcAft>
                          <a:spcPts val="0"/>
                        </a:spcAft>
                      </a:pPr>
                      <a:r>
                        <a:rPr lang="en-US" sz="1200" b="1" dirty="0">
                          <a:solidFill>
                            <a:schemeClr val="bg1"/>
                          </a:solidFill>
                          <a:effectLst/>
                          <a:latin typeface="+mn-lt"/>
                          <a:ea typeface="Times New Roman"/>
                          <a:cs typeface="Arial"/>
                        </a:rPr>
                        <a:t>Annual Target </a:t>
                      </a:r>
                      <a:r>
                        <a:rPr lang="en-US" sz="1200" b="1" dirty="0" smtClean="0">
                          <a:solidFill>
                            <a:schemeClr val="bg1"/>
                          </a:solidFill>
                          <a:effectLst/>
                          <a:latin typeface="+mn-lt"/>
                          <a:ea typeface="Times New Roman"/>
                          <a:cs typeface="Arial"/>
                        </a:rPr>
                        <a:t>2018/19</a:t>
                      </a:r>
                      <a:endParaRPr lang="en-ZA" sz="1200" b="1" dirty="0">
                        <a:solidFill>
                          <a:schemeClr val="bg1"/>
                        </a:solidFill>
                        <a:effectLst/>
                        <a:latin typeface="+mn-lt"/>
                        <a:ea typeface="Times New Roman"/>
                        <a:cs typeface="Times New Roman"/>
                      </a:endParaRPr>
                    </a:p>
                  </a:txBody>
                  <a:tcPr marL="61649" marR="61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schemeClr val="bg1"/>
                        </a:solidFill>
                        <a:effectLst/>
                        <a:uLnTx/>
                        <a:uFillTx/>
                        <a:latin typeface="+mn-lt"/>
                        <a:ea typeface="Calibri"/>
                        <a:cs typeface="Arial"/>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bg1"/>
                          </a:solidFill>
                          <a:effectLst/>
                          <a:uLnTx/>
                          <a:uFillTx/>
                          <a:latin typeface="+mn-lt"/>
                          <a:ea typeface="Calibri"/>
                          <a:cs typeface="Arial"/>
                        </a:rPr>
                        <a:t>Q4 Target as per APP</a:t>
                      </a:r>
                      <a:endParaRPr lang="en-ZA" sz="1200" b="1" dirty="0">
                        <a:solidFill>
                          <a:schemeClr val="bg1"/>
                        </a:solidFill>
                        <a:effectLst/>
                        <a:latin typeface="+mn-lt"/>
                        <a:ea typeface="Times New Roman"/>
                        <a:cs typeface="Times New Roman"/>
                      </a:endParaRPr>
                    </a:p>
                  </a:txBody>
                  <a:tcPr marL="61649" marR="61649"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rPr>
                        <a:t>Description of progress made   for Q4</a:t>
                      </a:r>
                      <a:endParaRPr kumimoji="0" lang="en-ZA" sz="1200" b="1" i="0" u="none" strike="noStrike" kern="1200" cap="none" spc="0" normalizeH="0" baseline="0" noProof="0" dirty="0">
                        <a:ln>
                          <a:noFill/>
                        </a:ln>
                        <a:solidFill>
                          <a:schemeClr val="bg1"/>
                        </a:solidFill>
                        <a:effectLst/>
                        <a:uLnTx/>
                        <a:uFillTx/>
                        <a:latin typeface="+mn-lt"/>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50000"/>
                      </a:schemeClr>
                    </a:solidFill>
                  </a:tcPr>
                </a:tc>
                <a:tc gridSpan="2">
                  <a:txBody>
                    <a:bodyPr/>
                    <a:lstStyle/>
                    <a:p>
                      <a:pPr>
                        <a:lnSpc>
                          <a:spcPct val="115000"/>
                        </a:lnSpc>
                        <a:spcAft>
                          <a:spcPts val="0"/>
                        </a:spcAft>
                      </a:pPr>
                      <a:r>
                        <a:rPr lang="en-ZA" sz="1200" b="1" dirty="0" smtClean="0">
                          <a:solidFill>
                            <a:schemeClr val="bg1"/>
                          </a:solidFill>
                          <a:effectLst/>
                          <a:latin typeface="+mn-lt"/>
                          <a:ea typeface="Times New Roman"/>
                          <a:cs typeface="Times New Roman"/>
                        </a:rPr>
                        <a:t>Performance  Status</a:t>
                      </a:r>
                      <a:endParaRPr lang="en-ZA" sz="1200" b="1" dirty="0">
                        <a:solidFill>
                          <a:schemeClr val="bg1"/>
                        </a:solidFill>
                        <a:effectLst/>
                        <a:latin typeface="+mn-lt"/>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50000"/>
                      </a:schemeClr>
                    </a:solidFill>
                  </a:tcPr>
                </a:tc>
                <a:tc hMerge="1">
                  <a:txBody>
                    <a:bodyPr/>
                    <a:lstStyle/>
                    <a:p>
                      <a:endParaRPr lang="en-ZA"/>
                    </a:p>
                  </a:txBody>
                  <a:tcPr/>
                </a:tc>
                <a:tc rowSpan="2">
                  <a:txBody>
                    <a:bodyPr/>
                    <a:lstStyle/>
                    <a:p>
                      <a:pPr>
                        <a:lnSpc>
                          <a:spcPct val="115000"/>
                        </a:lnSpc>
                        <a:spcAft>
                          <a:spcPts val="0"/>
                        </a:spcAft>
                      </a:pPr>
                      <a:endParaRPr lang="en-ZA" sz="1200" b="1" dirty="0" smtClean="0">
                        <a:solidFill>
                          <a:schemeClr val="bg1"/>
                        </a:solidFill>
                        <a:effectLst/>
                        <a:latin typeface="+mn-lt"/>
                        <a:ea typeface="Times New Roman"/>
                        <a:cs typeface="Times New Roman"/>
                      </a:endParaRPr>
                    </a:p>
                    <a:p>
                      <a:pPr>
                        <a:lnSpc>
                          <a:spcPct val="115000"/>
                        </a:lnSpc>
                        <a:spcAft>
                          <a:spcPts val="0"/>
                        </a:spcAft>
                      </a:pPr>
                      <a:r>
                        <a:rPr lang="en-ZA" sz="1200" b="1" dirty="0" smtClean="0">
                          <a:solidFill>
                            <a:schemeClr val="bg1"/>
                          </a:solidFill>
                          <a:effectLst/>
                          <a:latin typeface="+mn-lt"/>
                          <a:ea typeface="Times New Roman"/>
                          <a:cs typeface="Times New Roman"/>
                        </a:rPr>
                        <a:t>Reason for Deviation</a:t>
                      </a:r>
                      <a:endParaRPr lang="en-ZA" sz="1200" b="1" dirty="0">
                        <a:solidFill>
                          <a:schemeClr val="bg1"/>
                        </a:solidFill>
                        <a:effectLst/>
                        <a:latin typeface="+mn-lt"/>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rPr>
                        <a:t>Interventions / corrective actions  to be taken</a:t>
                      </a: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50000"/>
                      </a:schemeClr>
                    </a:solidFill>
                  </a:tcPr>
                </a:tc>
                <a:tc rowSpan="2">
                  <a:txBody>
                    <a:bodyPr/>
                    <a:lstStyle/>
                    <a:p>
                      <a:pPr>
                        <a:lnSpc>
                          <a:spcPct val="115000"/>
                        </a:lnSpc>
                        <a:spcAft>
                          <a:spcPts val="0"/>
                        </a:spcAft>
                      </a:pPr>
                      <a:endParaRPr lang="en-ZA" sz="1200" b="1" dirty="0" smtClean="0">
                        <a:solidFill>
                          <a:schemeClr val="bg1"/>
                        </a:solidFill>
                        <a:effectLst/>
                        <a:latin typeface="+mn-lt"/>
                        <a:ea typeface="Times New Roman"/>
                        <a:cs typeface="Times New Roman"/>
                      </a:endParaRPr>
                    </a:p>
                    <a:p>
                      <a:pPr>
                        <a:lnSpc>
                          <a:spcPct val="115000"/>
                        </a:lnSpc>
                        <a:spcAft>
                          <a:spcPts val="0"/>
                        </a:spcAft>
                      </a:pPr>
                      <a:r>
                        <a:rPr lang="en-ZA" sz="1200" b="1" dirty="0" smtClean="0">
                          <a:solidFill>
                            <a:schemeClr val="bg1"/>
                          </a:solidFill>
                          <a:effectLst/>
                          <a:latin typeface="+mn-lt"/>
                          <a:ea typeface="Times New Roman"/>
                          <a:cs typeface="Times New Roman"/>
                        </a:rPr>
                        <a:t>Verification Source</a:t>
                      </a:r>
                      <a:endParaRPr lang="en-ZA" sz="1200" b="1" dirty="0">
                        <a:solidFill>
                          <a:schemeClr val="bg1"/>
                        </a:solidFill>
                        <a:effectLst/>
                        <a:latin typeface="+mn-lt"/>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50000"/>
                      </a:schemeClr>
                    </a:solidFill>
                  </a:tcPr>
                </a:tc>
              </a:tr>
              <a:tr h="610177">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endParaRPr lang="en-ZA"/>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endParaRPr lang="en-ZA" sz="1200" b="1" dirty="0">
                        <a:solidFill>
                          <a:schemeClr val="bg1"/>
                        </a:solidFill>
                        <a:effectLst/>
                        <a:latin typeface="Calibri"/>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vMerge="1">
                  <a:txBody>
                    <a:bodyPr/>
                    <a:lstStyle/>
                    <a:p>
                      <a:endParaRPr lang="en-ZA"/>
                    </a:p>
                  </a:txBody>
                  <a:tcPr/>
                </a:tc>
                <a:tc vMerge="1">
                  <a:txBody>
                    <a:bodyPr/>
                    <a:lstStyle/>
                    <a:p>
                      <a:endParaRPr lang="en-ZA"/>
                    </a:p>
                  </a:txBody>
                  <a:tcPr/>
                </a:tc>
                <a:tc vMerge="1">
                  <a:txBody>
                    <a:bodyPr/>
                    <a:lstStyle/>
                    <a:p>
                      <a:endParaRPr lang="en-ZA"/>
                    </a:p>
                  </a:txBody>
                  <a:tcPr/>
                </a:tc>
              </a:tr>
              <a:tr h="190128">
                <a:tc gridSpan="9">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prstClr val="white"/>
                          </a:solidFill>
                          <a:effectLst/>
                          <a:uLnTx/>
                          <a:uFillTx/>
                          <a:latin typeface="Arial Narrow"/>
                          <a:ea typeface="Calibri"/>
                          <a:cs typeface="Arial"/>
                        </a:rPr>
                        <a:t>Sub-programme: Stakeholder Coordination and Outreach</a:t>
                      </a: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1151127">
                <a:tc>
                  <a:txBody>
                    <a:bodyPr/>
                    <a:lstStyle/>
                    <a:p>
                      <a:pPr>
                        <a:lnSpc>
                          <a:spcPct val="115000"/>
                        </a:lnSpc>
                        <a:spcAft>
                          <a:spcPts val="0"/>
                        </a:spcAft>
                      </a:pPr>
                      <a:r>
                        <a:rPr lang="en-ZA" sz="1000" b="1" dirty="0" smtClean="0">
                          <a:effectLst/>
                          <a:latin typeface="Arial" pitchFamily="34" charset="0"/>
                          <a:ea typeface="Times New Roman"/>
                          <a:cs typeface="Arial" pitchFamily="34" charset="0"/>
                        </a:rPr>
                        <a:t>Young Women’s socio-economic empowerment framework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15000"/>
                        </a:lnSpc>
                        <a:spcAft>
                          <a:spcPts val="1000"/>
                        </a:spcAft>
                      </a:pPr>
                      <a:r>
                        <a:rPr lang="en-ZA" sz="1000" dirty="0" smtClean="0">
                          <a:effectLst/>
                          <a:latin typeface="Arial" pitchFamily="34" charset="0"/>
                          <a:ea typeface="Calibri"/>
                          <a:cs typeface="Arial" pitchFamily="34" charset="0"/>
                        </a:rPr>
                        <a:t>Young Women’s socio-economic empowerment framework developed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15000"/>
                        </a:lnSpc>
                        <a:spcAft>
                          <a:spcPts val="1000"/>
                        </a:spcAft>
                      </a:pPr>
                      <a:r>
                        <a:rPr lang="en-ZA" sz="1000" dirty="0" smtClean="0">
                          <a:effectLst/>
                          <a:latin typeface="Arial" pitchFamily="34" charset="0"/>
                          <a:ea typeface="Calibri"/>
                          <a:cs typeface="Arial" pitchFamily="34" charset="0"/>
                        </a:rPr>
                        <a:t>Young Women’s socio-economic empowerment framework developed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lvl="0" indent="0">
                        <a:lnSpc>
                          <a:spcPct val="115000"/>
                        </a:lnSpc>
                        <a:spcAft>
                          <a:spcPts val="1000"/>
                        </a:spcAft>
                        <a:buFont typeface="Symbol"/>
                        <a:buNone/>
                      </a:pPr>
                      <a:r>
                        <a:rPr lang="en-ZA" sz="1000" dirty="0" smtClean="0">
                          <a:latin typeface="Arial" pitchFamily="34" charset="0"/>
                          <a:cs typeface="Arial" pitchFamily="34" charset="0"/>
                        </a:rPr>
                        <a:t>Young  Women’s socio-economic empowerment framework developed</a:t>
                      </a:r>
                      <a:endParaRPr lang="en-ZA" sz="1000" dirty="0">
                        <a:latin typeface="Arial" pitchFamily="34" charset="0"/>
                        <a:cs typeface="Arial" pitchFamily="34" charset="0"/>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Achieved</a:t>
                      </a:r>
                    </a:p>
                    <a:p>
                      <a:endParaRPr lang="en-ZA" sz="1000" dirty="0">
                        <a:latin typeface="Arial" pitchFamily="34" charset="0"/>
                        <a:cs typeface="Arial" pitchFamily="34" charset="0"/>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tab pos="595630" algn="l"/>
                        </a:tabLst>
                        <a:defRPr/>
                      </a:pPr>
                      <a:r>
                        <a:rPr kumimoji="0" lang="en-ZA" sz="1000" b="0" i="0" u="none" strike="noStrike" kern="1200" cap="none" spc="0" normalizeH="0" baseline="0" noProof="0" dirty="0" smtClean="0">
                          <a:ln>
                            <a:noFill/>
                          </a:ln>
                          <a:solidFill>
                            <a:prstClr val="black"/>
                          </a:solidFill>
                          <a:effectLst/>
                          <a:uLnTx/>
                          <a:uFillTx/>
                          <a:latin typeface="Arial" pitchFamily="34" charset="0"/>
                          <a:ea typeface="Calibri"/>
                          <a:cs typeface="Arial" pitchFamily="34" charset="0"/>
                        </a:rPr>
                        <a:t>No Deviation</a:t>
                      </a:r>
                    </a:p>
                  </a:txBody>
                  <a:tcPr marL="61649" marR="61649"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ZA" sz="1000" b="0" i="0" u="none" strike="noStrike" kern="1200" cap="none" spc="0" normalizeH="0" baseline="0" noProof="0" dirty="0" smtClean="0">
                          <a:ln>
                            <a:noFill/>
                          </a:ln>
                          <a:solidFill>
                            <a:prstClr val="black"/>
                          </a:solidFill>
                          <a:effectLst/>
                          <a:uLnTx/>
                          <a:uFillTx/>
                          <a:latin typeface="Arial" pitchFamily="34" charset="0"/>
                          <a:ea typeface="Times New Roman"/>
                          <a:cs typeface="Arial" pitchFamily="34" charset="0"/>
                        </a:rPr>
                        <a:t>N/A</a:t>
                      </a:r>
                    </a:p>
                    <a:p>
                      <a:pPr marL="0" marR="0" lvl="0" indent="0" algn="l" defTabSz="914400" rtl="0" eaLnBrk="1" fontAlgn="auto" latinLnBrk="0" hangingPunct="1">
                        <a:lnSpc>
                          <a:spcPct val="115000"/>
                        </a:lnSpc>
                        <a:spcBef>
                          <a:spcPts val="0"/>
                        </a:spcBef>
                        <a:spcAft>
                          <a:spcPts val="0"/>
                        </a:spcAft>
                        <a:buClrTx/>
                        <a:buSzTx/>
                        <a:buFontTx/>
                        <a:buNone/>
                        <a:tabLst>
                          <a:tab pos="595630" algn="l"/>
                        </a:tabLst>
                        <a:defRPr/>
                      </a:pPr>
                      <a:endParaRPr kumimoji="0" lang="en-ZA" sz="1000" b="0" i="0" u="none" strike="noStrike" kern="1200" cap="none" spc="0" normalizeH="0" baseline="0" noProof="0" dirty="0" smtClean="0">
                        <a:ln>
                          <a:noFill/>
                        </a:ln>
                        <a:solidFill>
                          <a:prstClr val="black"/>
                        </a:solidFill>
                        <a:effectLst/>
                        <a:uLnTx/>
                        <a:uFillTx/>
                        <a:latin typeface="Arial" pitchFamily="34" charset="0"/>
                        <a:ea typeface="Calibri"/>
                        <a:cs typeface="Arial" pitchFamily="34" charset="0"/>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r>
                        <a:rPr kumimoji="0" lang="en-ZA" sz="1000" b="0" i="0" u="none" strike="noStrike" kern="1200" cap="none" spc="0" normalizeH="0" baseline="0" noProof="0" dirty="0" smtClean="0">
                          <a:ln>
                            <a:noFill/>
                          </a:ln>
                          <a:solidFill>
                            <a:schemeClr val="tx1"/>
                          </a:solidFill>
                          <a:effectLst/>
                          <a:uLnTx/>
                          <a:uFillTx/>
                          <a:latin typeface="Arial" pitchFamily="34" charset="0"/>
                          <a:ea typeface="Times New Roman"/>
                          <a:cs typeface="Arial" pitchFamily="34" charset="0"/>
                        </a:rPr>
                        <a:t>Young Women’s Socio-Economic Empowerment Framework </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270631">
                <a:tc gridSpan="9">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prstClr val="white"/>
                          </a:solidFill>
                          <a:effectLst/>
                          <a:uLnTx/>
                          <a:uFillTx/>
                          <a:latin typeface="Arial Narrow"/>
                          <a:ea typeface="Calibri"/>
                          <a:cs typeface="Arial"/>
                        </a:rPr>
                        <a:t>Sub-programme International Relations</a:t>
                      </a:r>
                      <a:endParaRPr lang="en-ZA" sz="1000" b="1" dirty="0" smtClean="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hMerge="1">
                  <a:txBody>
                    <a:bodyPr/>
                    <a:lstStyle/>
                    <a:p>
                      <a:pPr>
                        <a:lnSpc>
                          <a:spcPct val="115000"/>
                        </a:lnSpc>
                        <a:spcAft>
                          <a:spcPts val="1000"/>
                        </a:spcAft>
                      </a:pPr>
                      <a:endParaRPr lang="en-ZA" sz="1000" dirty="0" smtClean="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hMerge="1">
                  <a:txBody>
                    <a:bodyPr/>
                    <a:lstStyle/>
                    <a:p>
                      <a:pPr>
                        <a:lnSpc>
                          <a:spcPct val="115000"/>
                        </a:lnSpc>
                        <a:spcAft>
                          <a:spcPts val="1000"/>
                        </a:spcAft>
                      </a:pPr>
                      <a:endParaRPr lang="en-ZA" sz="1000" dirty="0" smtClean="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hMerge="1">
                  <a:txBody>
                    <a:bodyPr/>
                    <a:lstStyle/>
                    <a:p>
                      <a:pPr marL="0" lvl="0" indent="0">
                        <a:lnSpc>
                          <a:spcPct val="115000"/>
                        </a:lnSpc>
                        <a:spcAft>
                          <a:spcPts val="1000"/>
                        </a:spcAft>
                        <a:buFont typeface="Symbol"/>
                        <a:buNone/>
                      </a:pPr>
                      <a:endParaRPr lang="en-ZA" sz="1000" dirty="0">
                        <a:latin typeface="Arial" pitchFamily="34" charset="0"/>
                        <a:cs typeface="Arial" pitchFamily="34" charset="0"/>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hMerge="1">
                  <a:txBody>
                    <a:bodyPr/>
                    <a:lstStyle/>
                    <a:p>
                      <a:endParaRPr lang="en-ZA" sz="1000" dirty="0">
                        <a:latin typeface="Arial" pitchFamily="34" charset="0"/>
                        <a:cs typeface="Arial" pitchFamily="34" charset="0"/>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pPr marL="0" marR="0" lvl="0" indent="0" algn="l" defTabSz="914400" rtl="0" eaLnBrk="1" fontAlgn="auto" latinLnBrk="0" hangingPunct="1">
                        <a:lnSpc>
                          <a:spcPct val="115000"/>
                        </a:lnSpc>
                        <a:spcBef>
                          <a:spcPts val="0"/>
                        </a:spcBef>
                        <a:spcAft>
                          <a:spcPts val="0"/>
                        </a:spcAft>
                        <a:buClrTx/>
                        <a:buSzTx/>
                        <a:buFontTx/>
                        <a:buNone/>
                        <a:tabLst>
                          <a:tab pos="595630" algn="l"/>
                        </a:tabLst>
                        <a:defRPr/>
                      </a:pPr>
                      <a:endParaRPr kumimoji="0" lang="en-ZA" sz="1000" b="0" i="0" u="none" strike="noStrike" kern="1200" cap="none" spc="0" normalizeH="0" baseline="0" noProof="0" dirty="0" smtClean="0">
                        <a:ln>
                          <a:noFill/>
                        </a:ln>
                        <a:solidFill>
                          <a:prstClr val="black"/>
                        </a:solidFill>
                        <a:effectLst/>
                        <a:uLnTx/>
                        <a:uFillTx/>
                        <a:latin typeface="Arial" pitchFamily="34" charset="0"/>
                        <a:ea typeface="Calibri"/>
                        <a:cs typeface="Arial" pitchFamily="34" charset="0"/>
                      </a:endParaRPr>
                    </a:p>
                  </a:txBody>
                  <a:tcPr marL="61649" marR="61649"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hMerge="1">
                  <a:txBody>
                    <a:bodyPr/>
                    <a:lstStyle/>
                    <a:p>
                      <a:pPr marL="0" marR="0" lvl="0" indent="0" algn="l" defTabSz="914400" rtl="0" eaLnBrk="1" fontAlgn="auto" latinLnBrk="0" hangingPunct="1">
                        <a:lnSpc>
                          <a:spcPct val="115000"/>
                        </a:lnSpc>
                        <a:spcBef>
                          <a:spcPts val="0"/>
                        </a:spcBef>
                        <a:spcAft>
                          <a:spcPts val="0"/>
                        </a:spcAft>
                        <a:buClrTx/>
                        <a:buSzTx/>
                        <a:buFontTx/>
                        <a:buNone/>
                        <a:tabLst>
                          <a:tab pos="595630" algn="l"/>
                        </a:tabLst>
                        <a:defRPr/>
                      </a:pPr>
                      <a:endParaRPr kumimoji="0" lang="en-ZA" sz="1000" b="0" i="0" u="none" strike="noStrike" kern="1200" cap="none" spc="0" normalizeH="0" baseline="0" noProof="0" dirty="0" smtClean="0">
                        <a:ln>
                          <a:noFill/>
                        </a:ln>
                        <a:solidFill>
                          <a:prstClr val="black"/>
                        </a:solidFill>
                        <a:effectLst/>
                        <a:uLnTx/>
                        <a:uFillTx/>
                        <a:latin typeface="Arial" pitchFamily="34" charset="0"/>
                        <a:ea typeface="Calibri"/>
                        <a:cs typeface="Arial" pitchFamily="34" charset="0"/>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hMerge="1">
                  <a:txBody>
                    <a:bodyPr/>
                    <a:lstStyle/>
                    <a:p>
                      <a:endParaRPr kumimoji="0" lang="en-ZA" sz="1000" b="0" i="0" u="none" strike="noStrike" kern="1200" cap="none" spc="0" normalizeH="0" baseline="0" noProof="0" dirty="0" smtClean="0">
                        <a:ln>
                          <a:noFill/>
                        </a:ln>
                        <a:solidFill>
                          <a:schemeClr val="tx1"/>
                        </a:solidFill>
                        <a:effectLst/>
                        <a:uLnTx/>
                        <a:uFillTx/>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1579575">
                <a:tc>
                  <a:txBody>
                    <a:bodyPr/>
                    <a:lstStyle/>
                    <a:p>
                      <a:pPr>
                        <a:lnSpc>
                          <a:spcPct val="115000"/>
                        </a:lnSpc>
                        <a:spcAft>
                          <a:spcPts val="1000"/>
                        </a:spcAft>
                      </a:pPr>
                      <a:r>
                        <a:rPr lang="en-ZA" sz="1000" b="1" dirty="0" smtClean="0">
                          <a:effectLst/>
                          <a:latin typeface="Arial" pitchFamily="34" charset="0"/>
                          <a:ea typeface="Times New Roman"/>
                          <a:cs typeface="Arial" pitchFamily="34" charset="0"/>
                        </a:rPr>
                        <a:t>Number of reports on </a:t>
                      </a:r>
                      <a:r>
                        <a:rPr lang="en-ZA" sz="1000" b="1" dirty="0" err="1" smtClean="0">
                          <a:effectLst/>
                          <a:latin typeface="Arial" pitchFamily="34" charset="0"/>
                          <a:ea typeface="Times New Roman"/>
                          <a:cs typeface="Arial" pitchFamily="34" charset="0"/>
                        </a:rPr>
                        <a:t>DoW</a:t>
                      </a:r>
                      <a:r>
                        <a:rPr lang="en-ZA" sz="1000" b="1" dirty="0" smtClean="0">
                          <a:effectLst/>
                          <a:latin typeface="Arial" pitchFamily="34" charset="0"/>
                          <a:ea typeface="Times New Roman"/>
                          <a:cs typeface="Arial" pitchFamily="34" charset="0"/>
                        </a:rPr>
                        <a:t> engagements in multi-lateral forums produced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nSpc>
                          <a:spcPct val="115000"/>
                        </a:lnSpc>
                        <a:spcAft>
                          <a:spcPts val="1000"/>
                        </a:spcAft>
                      </a:pPr>
                      <a:r>
                        <a:rPr lang="en-ZA" sz="1000" dirty="0" smtClean="0">
                          <a:effectLst/>
                          <a:latin typeface="Arial" pitchFamily="34" charset="0"/>
                          <a:ea typeface="Times New Roman"/>
                          <a:cs typeface="Arial" pitchFamily="34" charset="0"/>
                        </a:rPr>
                        <a:t>2 Reports on </a:t>
                      </a:r>
                      <a:r>
                        <a:rPr lang="en-ZA" sz="1000" dirty="0" err="1" smtClean="0">
                          <a:effectLst/>
                          <a:latin typeface="Arial" pitchFamily="34" charset="0"/>
                          <a:ea typeface="Times New Roman"/>
                          <a:cs typeface="Arial" pitchFamily="34" charset="0"/>
                        </a:rPr>
                        <a:t>DoW</a:t>
                      </a:r>
                      <a:r>
                        <a:rPr lang="en-ZA" sz="1000" dirty="0" smtClean="0">
                          <a:effectLst/>
                          <a:latin typeface="Arial" pitchFamily="34" charset="0"/>
                          <a:ea typeface="Times New Roman"/>
                          <a:cs typeface="Arial" pitchFamily="34" charset="0"/>
                        </a:rPr>
                        <a:t> engagements in multi-lateral forums produced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nSpc>
                          <a:spcPct val="115000"/>
                        </a:lnSpc>
                        <a:spcAft>
                          <a:spcPts val="1000"/>
                        </a:spcAft>
                      </a:pPr>
                      <a:r>
                        <a:rPr lang="en-ZA" sz="1000" dirty="0" smtClean="0">
                          <a:effectLst/>
                          <a:latin typeface="Arial" pitchFamily="34" charset="0"/>
                          <a:ea typeface="Times New Roman"/>
                          <a:cs typeface="Arial" pitchFamily="34" charset="0"/>
                        </a:rPr>
                        <a:t>Report on engagement at multilateral forum produced</a:t>
                      </a:r>
                      <a:endParaRPr lang="en-ZA" sz="10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indent="0">
                        <a:buFontTx/>
                        <a:buNone/>
                      </a:pPr>
                      <a:r>
                        <a:rPr lang="en-ZA" sz="1000" dirty="0" smtClean="0">
                          <a:latin typeface="Arial" pitchFamily="34" charset="0"/>
                          <a:cs typeface="Arial" pitchFamily="34" charset="0"/>
                        </a:rPr>
                        <a:t>Report on the engagement at multilateral forum produced as High Level 15th Anniversary Celebration of the Protocol to the African Charter on Human and people’s Rights on the Rights of Women in Africa (Maputo Protocol)</a:t>
                      </a: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Achieved</a:t>
                      </a:r>
                    </a:p>
                    <a:p>
                      <a:endParaRPr lang="en-ZA" sz="1000" dirty="0">
                        <a:latin typeface="Arial" pitchFamily="34" charset="0"/>
                        <a:cs typeface="Arial" pitchFamily="34" charset="0"/>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a:txBody>
                    <a:bodyPr/>
                    <a:lstStyle/>
                    <a:p>
                      <a:r>
                        <a:rPr lang="en-ZA" sz="1000" dirty="0" smtClean="0">
                          <a:latin typeface="Arial" pitchFamily="34" charset="0"/>
                          <a:cs typeface="Arial" pitchFamily="34" charset="0"/>
                        </a:rPr>
                        <a:t>No Deviation</a:t>
                      </a:r>
                      <a:endParaRPr lang="en-ZA" sz="1000" dirty="0">
                        <a:latin typeface="Arial"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r>
                        <a:rPr lang="en-ZA" sz="1000" dirty="0" smtClean="0">
                          <a:latin typeface="Arial" pitchFamily="34" charset="0"/>
                          <a:cs typeface="Arial" pitchFamily="34" charset="0"/>
                        </a:rPr>
                        <a:t>N/A</a:t>
                      </a:r>
                      <a:endParaRPr lang="en-ZA" sz="1000" dirty="0">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nSpc>
                          <a:spcPct val="115000"/>
                        </a:lnSpc>
                        <a:spcAft>
                          <a:spcPts val="0"/>
                        </a:spcAft>
                        <a:tabLst>
                          <a:tab pos="595630" algn="l"/>
                        </a:tabLst>
                      </a:pPr>
                      <a:r>
                        <a:rPr lang="en-ZA" sz="1000" dirty="0" smtClean="0">
                          <a:effectLst/>
                          <a:latin typeface="Arial" pitchFamily="34" charset="0"/>
                          <a:ea typeface="Calibri"/>
                          <a:cs typeface="Arial" pitchFamily="34" charset="0"/>
                        </a:rPr>
                        <a:t>Report </a:t>
                      </a:r>
                    </a:p>
                    <a:p>
                      <a:pPr>
                        <a:lnSpc>
                          <a:spcPct val="115000"/>
                        </a:lnSpc>
                        <a:spcAft>
                          <a:spcPts val="0"/>
                        </a:spcAft>
                        <a:tabLst>
                          <a:tab pos="595630" algn="l"/>
                        </a:tabLst>
                      </a:pPr>
                      <a:endParaRPr lang="en-US" sz="1000" dirty="0" smtClean="0">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bl>
          </a:graphicData>
        </a:graphic>
      </p:graphicFrame>
    </p:spTree>
    <p:extLst>
      <p:ext uri="{BB962C8B-B14F-4D97-AF65-F5344CB8AC3E}">
        <p14:creationId xmlns:p14="http://schemas.microsoft.com/office/powerpoint/2010/main" xmlns="" val="24173056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1520" y="116633"/>
            <a:ext cx="2376264" cy="864096"/>
          </a:xfrm>
          <a:prstGeom prst="rect">
            <a:avLst/>
          </a:prstGeom>
        </p:spPr>
      </p:pic>
      <p:sp>
        <p:nvSpPr>
          <p:cNvPr id="5" name="Rectangle 4"/>
          <p:cNvSpPr/>
          <p:nvPr/>
        </p:nvSpPr>
        <p:spPr>
          <a:xfrm>
            <a:off x="0" y="980729"/>
            <a:ext cx="9144000" cy="72007"/>
          </a:xfrm>
          <a:prstGeom prst="rect">
            <a:avLst/>
          </a:prstGeom>
          <a:solidFill>
            <a:srgbClr val="0D7127"/>
          </a:solidFill>
          <a:ln>
            <a:solidFill>
              <a:srgbClr val="0D71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7" name="Straight Connector 6"/>
          <p:cNvCxnSpPr/>
          <p:nvPr/>
        </p:nvCxnSpPr>
        <p:spPr>
          <a:xfrm>
            <a:off x="0" y="1124744"/>
            <a:ext cx="9144000" cy="0"/>
          </a:xfrm>
          <a:prstGeom prst="line">
            <a:avLst/>
          </a:prstGeom>
          <a:ln>
            <a:solidFill>
              <a:srgbClr val="0D7127"/>
            </a:solidFill>
          </a:ln>
        </p:spPr>
        <p:style>
          <a:lnRef idx="1">
            <a:schemeClr val="dk1"/>
          </a:lnRef>
          <a:fillRef idx="0">
            <a:schemeClr val="dk1"/>
          </a:fillRef>
          <a:effectRef idx="0">
            <a:schemeClr val="dk1"/>
          </a:effectRef>
          <a:fontRef idx="minor">
            <a:schemeClr val="tx1"/>
          </a:fontRef>
        </p:style>
      </p:cxnSp>
      <p:sp>
        <p:nvSpPr>
          <p:cNvPr id="19" name="Title 18"/>
          <p:cNvSpPr>
            <a:spLocks noGrp="1"/>
          </p:cNvSpPr>
          <p:nvPr>
            <p:ph type="ctrTitle"/>
          </p:nvPr>
        </p:nvSpPr>
        <p:spPr>
          <a:xfrm>
            <a:off x="2411760" y="548681"/>
            <a:ext cx="5616624" cy="434479"/>
          </a:xfrm>
        </p:spPr>
        <p:txBody>
          <a:bodyPr>
            <a:normAutofit fontScale="90000"/>
          </a:bodyPr>
          <a:lstStyle/>
          <a:p>
            <a:r>
              <a:rPr lang="en-ZA" sz="2000" b="1" dirty="0">
                <a:solidFill>
                  <a:prstClr val="black"/>
                </a:solidFill>
                <a:latin typeface="FunctionPro-BookOblique"/>
              </a:rPr>
              <a:t>Programme 3</a:t>
            </a:r>
            <a:r>
              <a:rPr lang="en-ZA" sz="2000" b="1" dirty="0" smtClean="0">
                <a:solidFill>
                  <a:prstClr val="black"/>
                </a:solidFill>
                <a:latin typeface="FunctionPro-BookOblique"/>
              </a:rPr>
              <a:t>: </a:t>
            </a:r>
            <a:r>
              <a:rPr lang="en-ZA" sz="2000" b="1" dirty="0">
                <a:solidFill>
                  <a:prstClr val="black"/>
                </a:solidFill>
                <a:latin typeface="FunctionPro-BookOblique"/>
              </a:rPr>
              <a:t>Performance Information for </a:t>
            </a:r>
            <a:r>
              <a:rPr lang="en-ZA" sz="2000" b="1" dirty="0" smtClean="0">
                <a:solidFill>
                  <a:prstClr val="black"/>
                </a:solidFill>
                <a:latin typeface="FunctionPro-BookOblique"/>
              </a:rPr>
              <a:t>Q4</a:t>
            </a:r>
            <a:r>
              <a:rPr lang="en-ZA" sz="1800" b="1" dirty="0">
                <a:solidFill>
                  <a:prstClr val="black"/>
                </a:solidFill>
                <a:latin typeface="FunctionPro-BookOblique"/>
              </a:rPr>
              <a:t/>
            </a:r>
            <a:br>
              <a:rPr lang="en-ZA" sz="1800" b="1" dirty="0">
                <a:solidFill>
                  <a:prstClr val="black"/>
                </a:solidFill>
                <a:latin typeface="FunctionPro-BookOblique"/>
              </a:rPr>
            </a:br>
            <a:endParaRPr lang="en-ZA" sz="1800" dirty="0"/>
          </a:p>
        </p:txBody>
      </p:sp>
      <p:sp>
        <p:nvSpPr>
          <p:cNvPr id="20" name="Subtitle 19"/>
          <p:cNvSpPr>
            <a:spLocks noGrp="1"/>
          </p:cNvSpPr>
          <p:nvPr>
            <p:ph type="subTitle" idx="1"/>
          </p:nvPr>
        </p:nvSpPr>
        <p:spPr/>
        <p:txBody>
          <a:bodyPr/>
          <a:lstStyle/>
          <a:p>
            <a:r>
              <a:rPr lang="en-US" dirty="0" smtClean="0"/>
              <a:t>Click to add subtitle</a:t>
            </a:r>
            <a:endParaRPr lang="en-ZA"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84368" y="155807"/>
            <a:ext cx="936104" cy="7857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 name="Picture 16"/>
          <p:cNvPicPr/>
          <p:nvPr/>
        </p:nvPicPr>
        <p:blipFill>
          <a:blip r:embed="rId4" cstate="print"/>
          <a:stretch>
            <a:fillRect/>
          </a:stretch>
        </p:blipFill>
        <p:spPr>
          <a:xfrm>
            <a:off x="3673901" y="6093296"/>
            <a:ext cx="1371600" cy="670689"/>
          </a:xfrm>
          <a:prstGeom prst="rect">
            <a:avLst/>
          </a:prstGeom>
        </p:spPr>
      </p:pic>
      <p:graphicFrame>
        <p:nvGraphicFramePr>
          <p:cNvPr id="11" name="Content Placeholder 2"/>
          <p:cNvGraphicFramePr>
            <a:graphicFrameLocks/>
          </p:cNvGraphicFramePr>
          <p:nvPr>
            <p:extLst>
              <p:ext uri="{D42A27DB-BD31-4B8C-83A1-F6EECF244321}">
                <p14:modId xmlns:p14="http://schemas.microsoft.com/office/powerpoint/2010/main" xmlns="" val="263113116"/>
              </p:ext>
            </p:extLst>
          </p:nvPr>
        </p:nvGraphicFramePr>
        <p:xfrm>
          <a:off x="251521" y="1101725"/>
          <a:ext cx="8712968" cy="4895711"/>
        </p:xfrm>
        <a:graphic>
          <a:graphicData uri="http://schemas.openxmlformats.org/drawingml/2006/table">
            <a:tbl>
              <a:tblPr firstRow="1" firstCol="1" bandRow="1"/>
              <a:tblGrid>
                <a:gridCol w="936103"/>
                <a:gridCol w="1080120"/>
                <a:gridCol w="936104"/>
                <a:gridCol w="1440160"/>
                <a:gridCol w="360040"/>
                <a:gridCol w="504056"/>
                <a:gridCol w="936104"/>
                <a:gridCol w="1080120"/>
                <a:gridCol w="1440161"/>
              </a:tblGrid>
              <a:tr h="394871">
                <a:tc rowSpan="2">
                  <a:txBody>
                    <a:bodyPr/>
                    <a:lstStyle/>
                    <a:p>
                      <a:pPr>
                        <a:lnSpc>
                          <a:spcPct val="115000"/>
                        </a:lnSpc>
                        <a:spcAft>
                          <a:spcPts val="0"/>
                        </a:spcAft>
                      </a:pPr>
                      <a:r>
                        <a:rPr lang="en-ZA" sz="1200" b="1" dirty="0" smtClean="0">
                          <a:solidFill>
                            <a:schemeClr val="bg1"/>
                          </a:solidFill>
                          <a:effectLst/>
                          <a:latin typeface="+mn-lt"/>
                          <a:ea typeface="Times New Roman"/>
                          <a:cs typeface="Times New Roman"/>
                        </a:rPr>
                        <a:t>Performance Indicator</a:t>
                      </a:r>
                      <a:endParaRPr lang="en-ZA" sz="1200" b="1" dirty="0">
                        <a:solidFill>
                          <a:schemeClr val="bg1"/>
                        </a:solidFill>
                        <a:effectLst/>
                        <a:latin typeface="+mn-lt"/>
                        <a:ea typeface="Times New Roman"/>
                        <a:cs typeface="Times New Roman"/>
                      </a:endParaRPr>
                    </a:p>
                  </a:txBody>
                  <a:tcPr marL="61649" marR="61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50000"/>
                      </a:schemeClr>
                    </a:solidFill>
                  </a:tcPr>
                </a:tc>
                <a:tc rowSpan="2">
                  <a:txBody>
                    <a:bodyPr/>
                    <a:lstStyle/>
                    <a:p>
                      <a:pPr>
                        <a:lnSpc>
                          <a:spcPct val="115000"/>
                        </a:lnSpc>
                        <a:spcAft>
                          <a:spcPts val="0"/>
                        </a:spcAft>
                      </a:pPr>
                      <a:r>
                        <a:rPr lang="en-US" sz="1200" b="1" dirty="0">
                          <a:solidFill>
                            <a:schemeClr val="bg1"/>
                          </a:solidFill>
                          <a:effectLst/>
                          <a:latin typeface="+mn-lt"/>
                          <a:ea typeface="Times New Roman"/>
                          <a:cs typeface="Arial"/>
                        </a:rPr>
                        <a:t>Annual Target </a:t>
                      </a:r>
                      <a:r>
                        <a:rPr lang="en-US" sz="1200" b="1" dirty="0" smtClean="0">
                          <a:solidFill>
                            <a:schemeClr val="bg1"/>
                          </a:solidFill>
                          <a:effectLst/>
                          <a:latin typeface="+mn-lt"/>
                          <a:ea typeface="Times New Roman"/>
                          <a:cs typeface="Arial"/>
                        </a:rPr>
                        <a:t>2018/19</a:t>
                      </a:r>
                      <a:endParaRPr lang="en-ZA" sz="1200" b="1" dirty="0">
                        <a:solidFill>
                          <a:schemeClr val="bg1"/>
                        </a:solidFill>
                        <a:effectLst/>
                        <a:latin typeface="+mn-lt"/>
                        <a:ea typeface="Times New Roman"/>
                        <a:cs typeface="Times New Roman"/>
                      </a:endParaRPr>
                    </a:p>
                  </a:txBody>
                  <a:tcPr marL="61649" marR="61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schemeClr val="bg1"/>
                        </a:solidFill>
                        <a:effectLst/>
                        <a:uLnTx/>
                        <a:uFillTx/>
                        <a:latin typeface="+mn-lt"/>
                        <a:ea typeface="Calibri"/>
                        <a:cs typeface="Arial"/>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bg1"/>
                          </a:solidFill>
                          <a:effectLst/>
                          <a:uLnTx/>
                          <a:uFillTx/>
                          <a:latin typeface="+mn-lt"/>
                          <a:ea typeface="Calibri"/>
                          <a:cs typeface="Arial"/>
                        </a:rPr>
                        <a:t>Q4 Target as per APP</a:t>
                      </a:r>
                      <a:endParaRPr lang="en-ZA" sz="1200" b="1" dirty="0">
                        <a:solidFill>
                          <a:schemeClr val="bg1"/>
                        </a:solidFill>
                        <a:effectLst/>
                        <a:latin typeface="+mn-lt"/>
                        <a:ea typeface="Times New Roman"/>
                        <a:cs typeface="Times New Roman"/>
                      </a:endParaRPr>
                    </a:p>
                  </a:txBody>
                  <a:tcPr marL="61649" marR="61649"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rPr>
                        <a:t>Description of progress made   for Q4</a:t>
                      </a:r>
                      <a:endParaRPr kumimoji="0" lang="en-ZA" sz="1200" b="1" i="0" u="none" strike="noStrike" kern="1200" cap="none" spc="0" normalizeH="0" baseline="0" noProof="0" dirty="0">
                        <a:ln>
                          <a:noFill/>
                        </a:ln>
                        <a:solidFill>
                          <a:schemeClr val="bg1"/>
                        </a:solidFill>
                        <a:effectLst/>
                        <a:uLnTx/>
                        <a:uFillTx/>
                        <a:latin typeface="+mn-lt"/>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50000"/>
                      </a:schemeClr>
                    </a:solidFill>
                  </a:tcPr>
                </a:tc>
                <a:tc gridSpan="2">
                  <a:txBody>
                    <a:bodyPr/>
                    <a:lstStyle/>
                    <a:p>
                      <a:pPr>
                        <a:lnSpc>
                          <a:spcPct val="115000"/>
                        </a:lnSpc>
                        <a:spcAft>
                          <a:spcPts val="0"/>
                        </a:spcAft>
                      </a:pPr>
                      <a:r>
                        <a:rPr lang="en-ZA" sz="1200" b="1" dirty="0" smtClean="0">
                          <a:solidFill>
                            <a:schemeClr val="bg1"/>
                          </a:solidFill>
                          <a:effectLst/>
                          <a:latin typeface="+mn-lt"/>
                          <a:ea typeface="Times New Roman"/>
                          <a:cs typeface="Times New Roman"/>
                        </a:rPr>
                        <a:t>Performance  Status</a:t>
                      </a:r>
                      <a:endParaRPr lang="en-ZA" sz="1200" b="1" dirty="0">
                        <a:solidFill>
                          <a:schemeClr val="bg1"/>
                        </a:solidFill>
                        <a:effectLst/>
                        <a:latin typeface="+mn-lt"/>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50000"/>
                      </a:schemeClr>
                    </a:solidFill>
                  </a:tcPr>
                </a:tc>
                <a:tc hMerge="1">
                  <a:txBody>
                    <a:bodyPr/>
                    <a:lstStyle/>
                    <a:p>
                      <a:endParaRPr lang="en-ZA"/>
                    </a:p>
                  </a:txBody>
                  <a:tcPr/>
                </a:tc>
                <a:tc rowSpan="2">
                  <a:txBody>
                    <a:bodyPr/>
                    <a:lstStyle/>
                    <a:p>
                      <a:pPr>
                        <a:lnSpc>
                          <a:spcPct val="115000"/>
                        </a:lnSpc>
                        <a:spcAft>
                          <a:spcPts val="0"/>
                        </a:spcAft>
                      </a:pPr>
                      <a:endParaRPr lang="en-ZA" sz="1200" b="1" dirty="0" smtClean="0">
                        <a:solidFill>
                          <a:schemeClr val="bg1"/>
                        </a:solidFill>
                        <a:effectLst/>
                        <a:latin typeface="+mn-lt"/>
                        <a:ea typeface="Times New Roman"/>
                        <a:cs typeface="Times New Roman"/>
                      </a:endParaRPr>
                    </a:p>
                    <a:p>
                      <a:pPr>
                        <a:lnSpc>
                          <a:spcPct val="115000"/>
                        </a:lnSpc>
                        <a:spcAft>
                          <a:spcPts val="0"/>
                        </a:spcAft>
                      </a:pPr>
                      <a:r>
                        <a:rPr lang="en-ZA" sz="1200" b="1" dirty="0" smtClean="0">
                          <a:solidFill>
                            <a:schemeClr val="bg1"/>
                          </a:solidFill>
                          <a:effectLst/>
                          <a:latin typeface="+mn-lt"/>
                          <a:ea typeface="Times New Roman"/>
                          <a:cs typeface="Times New Roman"/>
                        </a:rPr>
                        <a:t>Reason for Deviation</a:t>
                      </a:r>
                      <a:endParaRPr lang="en-ZA" sz="1200" b="1" dirty="0">
                        <a:solidFill>
                          <a:schemeClr val="bg1"/>
                        </a:solidFill>
                        <a:effectLst/>
                        <a:latin typeface="+mn-lt"/>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rPr>
                        <a:t>Interventions / corrective actions  to be taken</a:t>
                      </a: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50000"/>
                      </a:schemeClr>
                    </a:solidFill>
                  </a:tcPr>
                </a:tc>
                <a:tc rowSpan="2">
                  <a:txBody>
                    <a:bodyPr/>
                    <a:lstStyle/>
                    <a:p>
                      <a:pPr>
                        <a:lnSpc>
                          <a:spcPct val="115000"/>
                        </a:lnSpc>
                        <a:spcAft>
                          <a:spcPts val="0"/>
                        </a:spcAft>
                      </a:pPr>
                      <a:endParaRPr lang="en-ZA" sz="1200" b="1" dirty="0" smtClean="0">
                        <a:solidFill>
                          <a:schemeClr val="bg1"/>
                        </a:solidFill>
                        <a:effectLst/>
                        <a:latin typeface="+mn-lt"/>
                        <a:ea typeface="Times New Roman"/>
                        <a:cs typeface="Times New Roman"/>
                      </a:endParaRPr>
                    </a:p>
                    <a:p>
                      <a:pPr>
                        <a:lnSpc>
                          <a:spcPct val="115000"/>
                        </a:lnSpc>
                        <a:spcAft>
                          <a:spcPts val="0"/>
                        </a:spcAft>
                      </a:pPr>
                      <a:r>
                        <a:rPr lang="en-ZA" sz="1200" b="1" dirty="0" smtClean="0">
                          <a:solidFill>
                            <a:schemeClr val="bg1"/>
                          </a:solidFill>
                          <a:effectLst/>
                          <a:latin typeface="+mn-lt"/>
                          <a:ea typeface="Times New Roman"/>
                          <a:cs typeface="Times New Roman"/>
                        </a:rPr>
                        <a:t>Verification Source</a:t>
                      </a:r>
                      <a:endParaRPr lang="en-ZA" sz="1200" b="1" dirty="0">
                        <a:solidFill>
                          <a:schemeClr val="bg1"/>
                        </a:solidFill>
                        <a:effectLst/>
                        <a:latin typeface="+mn-lt"/>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50000"/>
                      </a:schemeClr>
                    </a:solidFill>
                  </a:tcPr>
                </a:tc>
              </a:tr>
              <a:tr h="610177">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endParaRPr lang="en-ZA"/>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endParaRPr lang="en-ZA" sz="1200" b="1" dirty="0">
                        <a:solidFill>
                          <a:schemeClr val="bg1"/>
                        </a:solidFill>
                        <a:effectLst/>
                        <a:latin typeface="Calibri"/>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vMerge="1">
                  <a:txBody>
                    <a:bodyPr/>
                    <a:lstStyle/>
                    <a:p>
                      <a:endParaRPr lang="en-ZA"/>
                    </a:p>
                  </a:txBody>
                  <a:tcPr/>
                </a:tc>
                <a:tc vMerge="1">
                  <a:txBody>
                    <a:bodyPr/>
                    <a:lstStyle/>
                    <a:p>
                      <a:endParaRPr lang="en-ZA"/>
                    </a:p>
                  </a:txBody>
                  <a:tcPr/>
                </a:tc>
                <a:tc vMerge="1">
                  <a:txBody>
                    <a:bodyPr/>
                    <a:lstStyle/>
                    <a:p>
                      <a:endParaRPr lang="en-ZA"/>
                    </a:p>
                  </a:txBody>
                  <a:tcPr/>
                </a:tc>
              </a:tr>
              <a:tr h="270631">
                <a:tc gridSpan="9">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prstClr val="white"/>
                          </a:solidFill>
                          <a:effectLst/>
                          <a:uLnTx/>
                          <a:uFillTx/>
                          <a:latin typeface="Arial Narrow"/>
                          <a:ea typeface="Calibri"/>
                          <a:cs typeface="Arial"/>
                        </a:rPr>
                        <a:t>Sub-programme International Relations</a:t>
                      </a:r>
                      <a:endParaRPr lang="en-ZA" sz="1000" b="1" dirty="0" smtClean="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hMerge="1">
                  <a:txBody>
                    <a:bodyPr/>
                    <a:lstStyle/>
                    <a:p>
                      <a:pPr>
                        <a:lnSpc>
                          <a:spcPct val="115000"/>
                        </a:lnSpc>
                        <a:spcAft>
                          <a:spcPts val="1000"/>
                        </a:spcAft>
                      </a:pPr>
                      <a:endParaRPr lang="en-ZA" sz="1000" dirty="0" smtClean="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hMerge="1">
                  <a:txBody>
                    <a:bodyPr/>
                    <a:lstStyle/>
                    <a:p>
                      <a:pPr>
                        <a:lnSpc>
                          <a:spcPct val="115000"/>
                        </a:lnSpc>
                        <a:spcAft>
                          <a:spcPts val="1000"/>
                        </a:spcAft>
                      </a:pPr>
                      <a:endParaRPr lang="en-ZA" sz="1000" dirty="0" smtClean="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hMerge="1">
                  <a:txBody>
                    <a:bodyPr/>
                    <a:lstStyle/>
                    <a:p>
                      <a:pPr marL="0" lvl="0" indent="0">
                        <a:lnSpc>
                          <a:spcPct val="115000"/>
                        </a:lnSpc>
                        <a:spcAft>
                          <a:spcPts val="1000"/>
                        </a:spcAft>
                        <a:buFont typeface="Symbol"/>
                        <a:buNone/>
                      </a:pPr>
                      <a:endParaRPr lang="en-ZA" sz="1000" dirty="0">
                        <a:latin typeface="Arial" pitchFamily="34" charset="0"/>
                        <a:cs typeface="Arial" pitchFamily="34" charset="0"/>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hMerge="1">
                  <a:txBody>
                    <a:bodyPr/>
                    <a:lstStyle/>
                    <a:p>
                      <a:endParaRPr lang="en-ZA" sz="1000" dirty="0">
                        <a:latin typeface="Arial" pitchFamily="34" charset="0"/>
                        <a:cs typeface="Arial" pitchFamily="34" charset="0"/>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pPr marL="0" marR="0" lvl="0" indent="0" algn="l" defTabSz="914400" rtl="0" eaLnBrk="1" fontAlgn="auto" latinLnBrk="0" hangingPunct="1">
                        <a:lnSpc>
                          <a:spcPct val="115000"/>
                        </a:lnSpc>
                        <a:spcBef>
                          <a:spcPts val="0"/>
                        </a:spcBef>
                        <a:spcAft>
                          <a:spcPts val="0"/>
                        </a:spcAft>
                        <a:buClrTx/>
                        <a:buSzTx/>
                        <a:buFontTx/>
                        <a:buNone/>
                        <a:tabLst>
                          <a:tab pos="595630" algn="l"/>
                        </a:tabLst>
                        <a:defRPr/>
                      </a:pPr>
                      <a:endParaRPr kumimoji="0" lang="en-ZA" sz="1000" b="0" i="0" u="none" strike="noStrike" kern="1200" cap="none" spc="0" normalizeH="0" baseline="0" noProof="0" dirty="0" smtClean="0">
                        <a:ln>
                          <a:noFill/>
                        </a:ln>
                        <a:solidFill>
                          <a:prstClr val="black"/>
                        </a:solidFill>
                        <a:effectLst/>
                        <a:uLnTx/>
                        <a:uFillTx/>
                        <a:latin typeface="Arial" pitchFamily="34" charset="0"/>
                        <a:ea typeface="Calibri"/>
                        <a:cs typeface="Arial" pitchFamily="34" charset="0"/>
                      </a:endParaRPr>
                    </a:p>
                  </a:txBody>
                  <a:tcPr marL="61649" marR="61649"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hMerge="1">
                  <a:txBody>
                    <a:bodyPr/>
                    <a:lstStyle/>
                    <a:p>
                      <a:pPr marL="0" marR="0" lvl="0" indent="0" algn="l" defTabSz="914400" rtl="0" eaLnBrk="1" fontAlgn="auto" latinLnBrk="0" hangingPunct="1">
                        <a:lnSpc>
                          <a:spcPct val="115000"/>
                        </a:lnSpc>
                        <a:spcBef>
                          <a:spcPts val="0"/>
                        </a:spcBef>
                        <a:spcAft>
                          <a:spcPts val="0"/>
                        </a:spcAft>
                        <a:buClrTx/>
                        <a:buSzTx/>
                        <a:buFontTx/>
                        <a:buNone/>
                        <a:tabLst>
                          <a:tab pos="595630" algn="l"/>
                        </a:tabLst>
                        <a:defRPr/>
                      </a:pPr>
                      <a:endParaRPr kumimoji="0" lang="en-ZA" sz="1000" b="0" i="0" u="none" strike="noStrike" kern="1200" cap="none" spc="0" normalizeH="0" baseline="0" noProof="0" dirty="0" smtClean="0">
                        <a:ln>
                          <a:noFill/>
                        </a:ln>
                        <a:solidFill>
                          <a:prstClr val="black"/>
                        </a:solidFill>
                        <a:effectLst/>
                        <a:uLnTx/>
                        <a:uFillTx/>
                        <a:latin typeface="Arial" pitchFamily="34" charset="0"/>
                        <a:ea typeface="Calibri"/>
                        <a:cs typeface="Arial" pitchFamily="34" charset="0"/>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hMerge="1">
                  <a:txBody>
                    <a:bodyPr/>
                    <a:lstStyle/>
                    <a:p>
                      <a:endParaRPr kumimoji="0" lang="en-ZA" sz="1000" b="0" i="0" u="none" strike="noStrike" kern="1200" cap="none" spc="0" normalizeH="0" baseline="0" noProof="0" dirty="0" smtClean="0">
                        <a:ln>
                          <a:noFill/>
                        </a:ln>
                        <a:solidFill>
                          <a:schemeClr val="tx1"/>
                        </a:solidFill>
                        <a:effectLst/>
                        <a:uLnTx/>
                        <a:uFillTx/>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1579575">
                <a:tc>
                  <a:txBody>
                    <a:bodyPr/>
                    <a:lstStyle/>
                    <a:p>
                      <a:pPr>
                        <a:lnSpc>
                          <a:spcPct val="115000"/>
                        </a:lnSpc>
                        <a:spcAft>
                          <a:spcPts val="1000"/>
                        </a:spcAft>
                      </a:pPr>
                      <a:r>
                        <a:rPr lang="en-ZA" sz="1000" b="1" dirty="0" smtClean="0">
                          <a:effectLst/>
                          <a:latin typeface="Arial" pitchFamily="34" charset="0"/>
                          <a:ea typeface="Times New Roman"/>
                          <a:cs typeface="Arial" pitchFamily="34" charset="0"/>
                        </a:rPr>
                        <a:t>Number of reports in fulfilment of international treaty obligations on women produced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15000"/>
                        </a:lnSpc>
                        <a:spcAft>
                          <a:spcPts val="1000"/>
                        </a:spcAft>
                      </a:pPr>
                      <a:r>
                        <a:rPr lang="en-ZA" sz="1000" dirty="0" smtClean="0">
                          <a:effectLst/>
                          <a:latin typeface="Arial" pitchFamily="34" charset="0"/>
                          <a:ea typeface="Times New Roman"/>
                          <a:cs typeface="Arial" pitchFamily="34" charset="0"/>
                        </a:rPr>
                        <a:t>2 Reports in fulfilment of international treaty obligations on women produced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15000"/>
                        </a:lnSpc>
                        <a:spcAft>
                          <a:spcPts val="1000"/>
                        </a:spcAft>
                      </a:pPr>
                      <a:r>
                        <a:rPr lang="en-ZA" sz="1000" dirty="0" smtClean="0">
                          <a:effectLst/>
                          <a:latin typeface="Arial" pitchFamily="34" charset="0"/>
                          <a:ea typeface="Times New Roman"/>
                          <a:cs typeface="Arial" pitchFamily="34" charset="0"/>
                        </a:rPr>
                        <a:t>One report in fulfilment of international treaty obligations produced</a:t>
                      </a:r>
                      <a:endParaRPr lang="en-ZA" sz="10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indent="0">
                        <a:buFontTx/>
                        <a:buNone/>
                      </a:pPr>
                      <a:r>
                        <a:rPr lang="en-ZA" sz="1000" dirty="0" smtClean="0">
                          <a:latin typeface="Arial" pitchFamily="34" charset="0"/>
                          <a:cs typeface="Arial" pitchFamily="34" charset="0"/>
                        </a:rPr>
                        <a:t>Report on the South  Africa’s 2nd periodic report  on progress in  the implementation optional protocol to the African Charter on Human and people’s Rights on the Rights of Women in Africa 2014-2018</a:t>
                      </a: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gridSpan="2">
                  <a:txBody>
                    <a:bodyPr/>
                    <a:lstStyle/>
                    <a:p>
                      <a:r>
                        <a:rPr lang="en-ZA" sz="1000" dirty="0" smtClean="0">
                          <a:latin typeface="Arial" pitchFamily="34" charset="0"/>
                          <a:cs typeface="Arial" pitchFamily="34" charset="0"/>
                        </a:rPr>
                        <a:t>Achieved</a:t>
                      </a:r>
                      <a:endParaRPr lang="en-ZA" sz="1000" dirty="0">
                        <a:latin typeface="Arial" pitchFamily="34" charset="0"/>
                        <a:cs typeface="Arial" pitchFamily="34" charset="0"/>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a:txBody>
                    <a:bodyPr/>
                    <a:lstStyle/>
                    <a:p>
                      <a:r>
                        <a:rPr lang="en-ZA" sz="1000" dirty="0" smtClean="0">
                          <a:latin typeface="Arial" pitchFamily="34" charset="0"/>
                          <a:cs typeface="Arial" pitchFamily="34" charset="0"/>
                        </a:rPr>
                        <a:t>No Deviation</a:t>
                      </a:r>
                      <a:endParaRPr lang="en-ZA" sz="1000" dirty="0">
                        <a:latin typeface="Arial"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r>
                        <a:rPr lang="en-ZA" sz="1000" dirty="0" smtClean="0">
                          <a:latin typeface="Arial" pitchFamily="34" charset="0"/>
                          <a:cs typeface="Arial" pitchFamily="34" charset="0"/>
                        </a:rPr>
                        <a:t>N/A</a:t>
                      </a:r>
                      <a:endParaRPr lang="en-ZA" sz="1000" dirty="0">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nSpc>
                          <a:spcPct val="115000"/>
                        </a:lnSpc>
                        <a:spcAft>
                          <a:spcPts val="0"/>
                        </a:spcAft>
                        <a:tabLst>
                          <a:tab pos="595630" algn="l"/>
                        </a:tabLst>
                      </a:pPr>
                      <a:r>
                        <a:rPr lang="en-US" sz="1000" dirty="0" smtClean="0">
                          <a:effectLst/>
                          <a:latin typeface="Arial" pitchFamily="34" charset="0"/>
                          <a:ea typeface="Calibri"/>
                          <a:cs typeface="Arial" pitchFamily="34" charset="0"/>
                        </a:rPr>
                        <a:t>Report</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289605">
                <a:tc gridSpan="9">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prstClr val="white"/>
                          </a:solidFill>
                          <a:effectLst/>
                          <a:uLnTx/>
                          <a:uFillTx/>
                          <a:latin typeface="Arial Narrow"/>
                          <a:ea typeface="Calibri"/>
                          <a:cs typeface="Arial"/>
                        </a:rPr>
                        <a:t>Sub-programme: Monitoring and Evaluation</a:t>
                      </a:r>
                      <a:endParaRPr lang="en-ZA" sz="1000" b="1" dirty="0" smtClean="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hMerge="1">
                  <a:txBody>
                    <a:bodyPr/>
                    <a:lstStyle/>
                    <a:p>
                      <a:pPr>
                        <a:lnSpc>
                          <a:spcPct val="115000"/>
                        </a:lnSpc>
                        <a:spcAft>
                          <a:spcPts val="1000"/>
                        </a:spcAft>
                      </a:pPr>
                      <a:endParaRPr lang="en-ZA" sz="1000" dirty="0" smtClean="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hMerge="1">
                  <a:txBody>
                    <a:bodyPr/>
                    <a:lstStyle/>
                    <a:p>
                      <a:pPr>
                        <a:lnSpc>
                          <a:spcPct val="115000"/>
                        </a:lnSpc>
                        <a:spcAft>
                          <a:spcPts val="1000"/>
                        </a:spcAft>
                      </a:pPr>
                      <a:endParaRPr lang="en-ZA" sz="10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hMerge="1">
                  <a:txBody>
                    <a:bodyPr/>
                    <a:lstStyle/>
                    <a:p>
                      <a:pPr marL="0" indent="0">
                        <a:buFontTx/>
                        <a:buNone/>
                      </a:pPr>
                      <a:endParaRPr lang="en-ZA" sz="1000" dirty="0" smtClean="0">
                        <a:latin typeface="Arial" pitchFamily="34" charset="0"/>
                        <a:cs typeface="Arial" pitchFamily="34" charset="0"/>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hMerge="1">
                  <a:txBody>
                    <a:bodyPr/>
                    <a:lstStyle/>
                    <a:p>
                      <a:endParaRPr lang="en-ZA" sz="1000" dirty="0">
                        <a:latin typeface="Arial" pitchFamily="34" charset="0"/>
                        <a:cs typeface="Arial" pitchFamily="34" charset="0"/>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sz="1000" dirty="0">
                        <a:latin typeface="Arial"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hMerge="1">
                  <a:txBody>
                    <a:bodyPr/>
                    <a:lstStyle/>
                    <a:p>
                      <a:endParaRPr lang="en-ZA" sz="1000" dirty="0">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hMerge="1">
                  <a:txBody>
                    <a:bodyPr/>
                    <a:lstStyle/>
                    <a:p>
                      <a:pPr>
                        <a:lnSpc>
                          <a:spcPct val="115000"/>
                        </a:lnSpc>
                        <a:spcAft>
                          <a:spcPts val="0"/>
                        </a:spcAft>
                        <a:tabLst>
                          <a:tab pos="595630" algn="l"/>
                        </a:tabLst>
                      </a:pPr>
                      <a:endParaRPr lang="en-US" sz="1000" dirty="0" smtClean="0">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289605">
                <a:tc>
                  <a:txBody>
                    <a:bodyPr/>
                    <a:lstStyle/>
                    <a:p>
                      <a:pPr>
                        <a:lnSpc>
                          <a:spcPct val="115000"/>
                        </a:lnSpc>
                        <a:spcAft>
                          <a:spcPts val="1000"/>
                        </a:spcAft>
                      </a:pPr>
                      <a:r>
                        <a:rPr lang="en-ZA" sz="1000" b="1" dirty="0" smtClean="0">
                          <a:effectLst/>
                          <a:latin typeface="Arial" pitchFamily="34" charset="0"/>
                          <a:ea typeface="Times New Roman"/>
                          <a:cs typeface="Arial" pitchFamily="34" charset="0"/>
                        </a:rPr>
                        <a:t>Number of Monitoring Reports on the implementation of Outcome 14 produced</a:t>
                      </a:r>
                    </a:p>
                    <a:p>
                      <a:pPr>
                        <a:lnSpc>
                          <a:spcPct val="115000"/>
                        </a:lnSpc>
                        <a:spcAft>
                          <a:spcPts val="1000"/>
                        </a:spcAft>
                      </a:pPr>
                      <a:endParaRPr lang="en-ZA" sz="1000" b="1" dirty="0" smtClean="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nSpc>
                          <a:spcPct val="115000"/>
                        </a:lnSpc>
                        <a:spcAft>
                          <a:spcPts val="1000"/>
                        </a:spcAft>
                      </a:pPr>
                      <a:r>
                        <a:rPr lang="en-ZA" sz="1000" dirty="0" smtClean="0">
                          <a:effectLst/>
                          <a:latin typeface="Arial" pitchFamily="34" charset="0"/>
                          <a:ea typeface="Times New Roman"/>
                          <a:cs typeface="Arial" pitchFamily="34" charset="0"/>
                        </a:rPr>
                        <a:t>One monitoring Report on the implementation of Outcome 14 developed</a:t>
                      </a:r>
                    </a:p>
                    <a:p>
                      <a:pPr>
                        <a:lnSpc>
                          <a:spcPct val="115000"/>
                        </a:lnSpc>
                        <a:spcAft>
                          <a:spcPts val="1000"/>
                        </a:spcAft>
                      </a:pPr>
                      <a:endParaRPr lang="en-ZA" sz="1000" dirty="0" smtClean="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nSpc>
                          <a:spcPct val="115000"/>
                        </a:lnSpc>
                        <a:spcAft>
                          <a:spcPts val="1000"/>
                        </a:spcAft>
                      </a:pPr>
                      <a:r>
                        <a:rPr lang="en-ZA" sz="1000" dirty="0" smtClean="0">
                          <a:effectLst/>
                          <a:latin typeface="Arial" pitchFamily="34" charset="0"/>
                          <a:ea typeface="Times New Roman"/>
                          <a:cs typeface="Arial" pitchFamily="34" charset="0"/>
                        </a:rPr>
                        <a:t>One monitoring Report on the implementation of Outcome 14 developed</a:t>
                      </a:r>
                    </a:p>
                    <a:p>
                      <a:pPr>
                        <a:lnSpc>
                          <a:spcPct val="115000"/>
                        </a:lnSpc>
                        <a:spcAft>
                          <a:spcPts val="1000"/>
                        </a:spcAft>
                      </a:pPr>
                      <a:endParaRPr lang="en-ZA" sz="10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indent="0">
                        <a:buFontTx/>
                        <a:buNone/>
                      </a:pPr>
                      <a:r>
                        <a:rPr lang="en-ZA" sz="1000" dirty="0" smtClean="0">
                          <a:latin typeface="Arial" pitchFamily="34" charset="0"/>
                          <a:cs typeface="Arial" pitchFamily="34" charset="0"/>
                        </a:rPr>
                        <a:t>Report on the Implementation of Outcome 14 developed</a:t>
                      </a: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gridSpan="2">
                  <a:txBody>
                    <a:bodyPr/>
                    <a:lstStyle/>
                    <a:p>
                      <a:r>
                        <a:rPr lang="en-ZA" sz="1000" dirty="0" smtClean="0">
                          <a:latin typeface="Arial" pitchFamily="34" charset="0"/>
                          <a:cs typeface="Arial" pitchFamily="34" charset="0"/>
                        </a:rPr>
                        <a:t>Achieved</a:t>
                      </a:r>
                      <a:endParaRPr lang="en-ZA" sz="1000" dirty="0">
                        <a:latin typeface="Arial" pitchFamily="34" charset="0"/>
                        <a:cs typeface="Arial" pitchFamily="34" charset="0"/>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a:txBody>
                    <a:bodyPr/>
                    <a:lstStyle/>
                    <a:p>
                      <a:r>
                        <a:rPr lang="en-ZA" sz="1000" dirty="0" smtClean="0">
                          <a:latin typeface="Arial" pitchFamily="34" charset="0"/>
                          <a:cs typeface="Arial" pitchFamily="34" charset="0"/>
                        </a:rPr>
                        <a:t>No Deviation</a:t>
                      </a:r>
                      <a:endParaRPr lang="en-ZA" sz="1000" dirty="0">
                        <a:latin typeface="Arial"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r>
                        <a:rPr lang="en-ZA" sz="1000" dirty="0" smtClean="0">
                          <a:latin typeface="Arial" pitchFamily="34" charset="0"/>
                          <a:cs typeface="Arial" pitchFamily="34" charset="0"/>
                        </a:rPr>
                        <a:t>N/A</a:t>
                      </a:r>
                      <a:endParaRPr lang="en-ZA" sz="1000" dirty="0">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nSpc>
                          <a:spcPct val="115000"/>
                        </a:lnSpc>
                        <a:spcAft>
                          <a:spcPts val="0"/>
                        </a:spcAft>
                        <a:tabLst>
                          <a:tab pos="595630" algn="l"/>
                        </a:tabLst>
                      </a:pPr>
                      <a:r>
                        <a:rPr lang="en-ZA" sz="1000" dirty="0" smtClean="0">
                          <a:effectLst/>
                          <a:latin typeface="Arial" pitchFamily="34" charset="0"/>
                          <a:ea typeface="Calibri"/>
                          <a:cs typeface="Arial" pitchFamily="34" charset="0"/>
                        </a:rPr>
                        <a:t>Report on the Implementation of Outcome 14</a:t>
                      </a:r>
                      <a:endParaRPr lang="en-US" sz="1000" dirty="0" smtClean="0">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bl>
          </a:graphicData>
        </a:graphic>
      </p:graphicFrame>
    </p:spTree>
    <p:extLst>
      <p:ext uri="{BB962C8B-B14F-4D97-AF65-F5344CB8AC3E}">
        <p14:creationId xmlns:p14="http://schemas.microsoft.com/office/powerpoint/2010/main" xmlns="" val="10100993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1520" y="116633"/>
            <a:ext cx="2376264" cy="864096"/>
          </a:xfrm>
          <a:prstGeom prst="rect">
            <a:avLst/>
          </a:prstGeom>
        </p:spPr>
      </p:pic>
      <p:sp>
        <p:nvSpPr>
          <p:cNvPr id="5" name="Rectangle 4"/>
          <p:cNvSpPr/>
          <p:nvPr/>
        </p:nvSpPr>
        <p:spPr>
          <a:xfrm>
            <a:off x="0" y="980729"/>
            <a:ext cx="9144000" cy="72007"/>
          </a:xfrm>
          <a:prstGeom prst="rect">
            <a:avLst/>
          </a:prstGeom>
          <a:solidFill>
            <a:srgbClr val="0D7127"/>
          </a:solidFill>
          <a:ln>
            <a:solidFill>
              <a:srgbClr val="0D71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7" name="Straight Connector 6"/>
          <p:cNvCxnSpPr/>
          <p:nvPr/>
        </p:nvCxnSpPr>
        <p:spPr>
          <a:xfrm>
            <a:off x="0" y="1124744"/>
            <a:ext cx="9144000" cy="0"/>
          </a:xfrm>
          <a:prstGeom prst="line">
            <a:avLst/>
          </a:prstGeom>
          <a:ln>
            <a:solidFill>
              <a:srgbClr val="0D7127"/>
            </a:solidFill>
          </a:ln>
        </p:spPr>
        <p:style>
          <a:lnRef idx="1">
            <a:schemeClr val="dk1"/>
          </a:lnRef>
          <a:fillRef idx="0">
            <a:schemeClr val="dk1"/>
          </a:fillRef>
          <a:effectRef idx="0">
            <a:schemeClr val="dk1"/>
          </a:effectRef>
          <a:fontRef idx="minor">
            <a:schemeClr val="tx1"/>
          </a:fontRef>
        </p:style>
      </p:cxnSp>
      <p:sp>
        <p:nvSpPr>
          <p:cNvPr id="19" name="Title 18"/>
          <p:cNvSpPr>
            <a:spLocks noGrp="1"/>
          </p:cNvSpPr>
          <p:nvPr>
            <p:ph type="ctrTitle"/>
          </p:nvPr>
        </p:nvSpPr>
        <p:spPr>
          <a:xfrm>
            <a:off x="2411760" y="548681"/>
            <a:ext cx="5616624" cy="434479"/>
          </a:xfrm>
        </p:spPr>
        <p:txBody>
          <a:bodyPr>
            <a:normAutofit fontScale="90000"/>
          </a:bodyPr>
          <a:lstStyle/>
          <a:p>
            <a:r>
              <a:rPr lang="en-ZA" sz="2000" b="1" dirty="0">
                <a:solidFill>
                  <a:prstClr val="black"/>
                </a:solidFill>
                <a:latin typeface="FunctionPro-BookOblique"/>
              </a:rPr>
              <a:t>Programme 3</a:t>
            </a:r>
            <a:r>
              <a:rPr lang="en-ZA" sz="2000" b="1" dirty="0" smtClean="0">
                <a:solidFill>
                  <a:prstClr val="black"/>
                </a:solidFill>
                <a:latin typeface="FunctionPro-BookOblique"/>
              </a:rPr>
              <a:t>: </a:t>
            </a:r>
            <a:r>
              <a:rPr lang="en-ZA" sz="2000" b="1" dirty="0">
                <a:solidFill>
                  <a:prstClr val="black"/>
                </a:solidFill>
                <a:latin typeface="FunctionPro-BookOblique"/>
              </a:rPr>
              <a:t>Performance Information for </a:t>
            </a:r>
            <a:r>
              <a:rPr lang="en-ZA" sz="2000" b="1" dirty="0" smtClean="0">
                <a:solidFill>
                  <a:prstClr val="black"/>
                </a:solidFill>
                <a:latin typeface="FunctionPro-BookOblique"/>
              </a:rPr>
              <a:t>Q4</a:t>
            </a:r>
            <a:r>
              <a:rPr lang="en-ZA" sz="1800" b="1" dirty="0">
                <a:solidFill>
                  <a:prstClr val="black"/>
                </a:solidFill>
                <a:latin typeface="FunctionPro-BookOblique"/>
              </a:rPr>
              <a:t/>
            </a:r>
            <a:br>
              <a:rPr lang="en-ZA" sz="1800" b="1" dirty="0">
                <a:solidFill>
                  <a:prstClr val="black"/>
                </a:solidFill>
                <a:latin typeface="FunctionPro-BookOblique"/>
              </a:rPr>
            </a:br>
            <a:endParaRPr lang="en-ZA" sz="1800" dirty="0"/>
          </a:p>
        </p:txBody>
      </p:sp>
      <p:sp>
        <p:nvSpPr>
          <p:cNvPr id="20" name="Subtitle 19"/>
          <p:cNvSpPr>
            <a:spLocks noGrp="1"/>
          </p:cNvSpPr>
          <p:nvPr>
            <p:ph type="subTitle" idx="1"/>
          </p:nvPr>
        </p:nvSpPr>
        <p:spPr/>
        <p:txBody>
          <a:bodyPr/>
          <a:lstStyle/>
          <a:p>
            <a:r>
              <a:rPr lang="en-US" dirty="0" smtClean="0"/>
              <a:t>Click to add subtitle</a:t>
            </a:r>
            <a:endParaRPr lang="en-ZA"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84368" y="155807"/>
            <a:ext cx="936104" cy="7857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 name="Picture 16"/>
          <p:cNvPicPr/>
          <p:nvPr/>
        </p:nvPicPr>
        <p:blipFill>
          <a:blip r:embed="rId4" cstate="print"/>
          <a:stretch>
            <a:fillRect/>
          </a:stretch>
        </p:blipFill>
        <p:spPr>
          <a:xfrm>
            <a:off x="3673901" y="6093296"/>
            <a:ext cx="1371600" cy="670689"/>
          </a:xfrm>
          <a:prstGeom prst="rect">
            <a:avLst/>
          </a:prstGeom>
        </p:spPr>
      </p:pic>
      <p:graphicFrame>
        <p:nvGraphicFramePr>
          <p:cNvPr id="11" name="Content Placeholder 2"/>
          <p:cNvGraphicFramePr>
            <a:graphicFrameLocks/>
          </p:cNvGraphicFramePr>
          <p:nvPr>
            <p:extLst>
              <p:ext uri="{D42A27DB-BD31-4B8C-83A1-F6EECF244321}">
                <p14:modId xmlns:p14="http://schemas.microsoft.com/office/powerpoint/2010/main" xmlns="" val="2594362204"/>
              </p:ext>
            </p:extLst>
          </p:nvPr>
        </p:nvGraphicFramePr>
        <p:xfrm>
          <a:off x="251521" y="1101725"/>
          <a:ext cx="8712968" cy="4652131"/>
        </p:xfrm>
        <a:graphic>
          <a:graphicData uri="http://schemas.openxmlformats.org/drawingml/2006/table">
            <a:tbl>
              <a:tblPr firstRow="1" firstCol="1" bandRow="1"/>
              <a:tblGrid>
                <a:gridCol w="1080119"/>
                <a:gridCol w="1080120"/>
                <a:gridCol w="936104"/>
                <a:gridCol w="1440160"/>
                <a:gridCol w="576064"/>
                <a:gridCol w="432048"/>
                <a:gridCol w="864096"/>
                <a:gridCol w="1008112"/>
                <a:gridCol w="1296145"/>
              </a:tblGrid>
              <a:tr h="394871">
                <a:tc rowSpan="2">
                  <a:txBody>
                    <a:bodyPr/>
                    <a:lstStyle/>
                    <a:p>
                      <a:pPr>
                        <a:lnSpc>
                          <a:spcPct val="115000"/>
                        </a:lnSpc>
                        <a:spcAft>
                          <a:spcPts val="0"/>
                        </a:spcAft>
                      </a:pPr>
                      <a:r>
                        <a:rPr lang="en-ZA" sz="1200" b="1" dirty="0" smtClean="0">
                          <a:solidFill>
                            <a:schemeClr val="bg1"/>
                          </a:solidFill>
                          <a:effectLst/>
                          <a:latin typeface="+mn-lt"/>
                          <a:ea typeface="Times New Roman"/>
                          <a:cs typeface="Times New Roman"/>
                        </a:rPr>
                        <a:t>Performance Indicator</a:t>
                      </a:r>
                      <a:endParaRPr lang="en-ZA" sz="1200" b="1" dirty="0">
                        <a:solidFill>
                          <a:schemeClr val="bg1"/>
                        </a:solidFill>
                        <a:effectLst/>
                        <a:latin typeface="+mn-lt"/>
                        <a:ea typeface="Times New Roman"/>
                        <a:cs typeface="Times New Roman"/>
                      </a:endParaRPr>
                    </a:p>
                  </a:txBody>
                  <a:tcPr marL="61649" marR="61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50000"/>
                      </a:schemeClr>
                    </a:solidFill>
                  </a:tcPr>
                </a:tc>
                <a:tc rowSpan="2">
                  <a:txBody>
                    <a:bodyPr/>
                    <a:lstStyle/>
                    <a:p>
                      <a:pPr>
                        <a:lnSpc>
                          <a:spcPct val="115000"/>
                        </a:lnSpc>
                        <a:spcAft>
                          <a:spcPts val="0"/>
                        </a:spcAft>
                      </a:pPr>
                      <a:r>
                        <a:rPr lang="en-US" sz="1200" b="1" dirty="0">
                          <a:solidFill>
                            <a:schemeClr val="bg1"/>
                          </a:solidFill>
                          <a:effectLst/>
                          <a:latin typeface="+mn-lt"/>
                          <a:ea typeface="Times New Roman"/>
                          <a:cs typeface="Arial"/>
                        </a:rPr>
                        <a:t>Annual Target </a:t>
                      </a:r>
                      <a:r>
                        <a:rPr lang="en-US" sz="1200" b="1" dirty="0" smtClean="0">
                          <a:solidFill>
                            <a:schemeClr val="bg1"/>
                          </a:solidFill>
                          <a:effectLst/>
                          <a:latin typeface="+mn-lt"/>
                          <a:ea typeface="Times New Roman"/>
                          <a:cs typeface="Arial"/>
                        </a:rPr>
                        <a:t>2018/19</a:t>
                      </a:r>
                      <a:endParaRPr lang="en-ZA" sz="1200" b="1" dirty="0">
                        <a:solidFill>
                          <a:schemeClr val="bg1"/>
                        </a:solidFill>
                        <a:effectLst/>
                        <a:latin typeface="+mn-lt"/>
                        <a:ea typeface="Times New Roman"/>
                        <a:cs typeface="Times New Roman"/>
                      </a:endParaRPr>
                    </a:p>
                  </a:txBody>
                  <a:tcPr marL="61649" marR="61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schemeClr val="bg1"/>
                        </a:solidFill>
                        <a:effectLst/>
                        <a:uLnTx/>
                        <a:uFillTx/>
                        <a:latin typeface="+mn-lt"/>
                        <a:ea typeface="Calibri"/>
                        <a:cs typeface="Arial"/>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bg1"/>
                          </a:solidFill>
                          <a:effectLst/>
                          <a:uLnTx/>
                          <a:uFillTx/>
                          <a:latin typeface="+mn-lt"/>
                          <a:ea typeface="Calibri"/>
                          <a:cs typeface="Arial"/>
                        </a:rPr>
                        <a:t>Q4 Target as per APP</a:t>
                      </a:r>
                      <a:endParaRPr lang="en-ZA" sz="1200" b="1" dirty="0">
                        <a:solidFill>
                          <a:schemeClr val="bg1"/>
                        </a:solidFill>
                        <a:effectLst/>
                        <a:latin typeface="+mn-lt"/>
                        <a:ea typeface="Times New Roman"/>
                        <a:cs typeface="Times New Roman"/>
                      </a:endParaRPr>
                    </a:p>
                  </a:txBody>
                  <a:tcPr marL="61649" marR="61649"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rPr>
                        <a:t>Description of progress made   for Q4</a:t>
                      </a:r>
                      <a:endParaRPr kumimoji="0" lang="en-ZA" sz="1200" b="1" i="0" u="none" strike="noStrike" kern="1200" cap="none" spc="0" normalizeH="0" baseline="0" noProof="0" dirty="0">
                        <a:ln>
                          <a:noFill/>
                        </a:ln>
                        <a:solidFill>
                          <a:schemeClr val="bg1"/>
                        </a:solidFill>
                        <a:effectLst/>
                        <a:uLnTx/>
                        <a:uFillTx/>
                        <a:latin typeface="+mn-lt"/>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50000"/>
                      </a:schemeClr>
                    </a:solidFill>
                  </a:tcPr>
                </a:tc>
                <a:tc gridSpan="2">
                  <a:txBody>
                    <a:bodyPr/>
                    <a:lstStyle/>
                    <a:p>
                      <a:pPr>
                        <a:lnSpc>
                          <a:spcPct val="115000"/>
                        </a:lnSpc>
                        <a:spcAft>
                          <a:spcPts val="0"/>
                        </a:spcAft>
                      </a:pPr>
                      <a:r>
                        <a:rPr lang="en-ZA" sz="1200" b="1" dirty="0" smtClean="0">
                          <a:solidFill>
                            <a:schemeClr val="bg1"/>
                          </a:solidFill>
                          <a:effectLst/>
                          <a:latin typeface="+mn-lt"/>
                          <a:ea typeface="Times New Roman"/>
                          <a:cs typeface="Times New Roman"/>
                        </a:rPr>
                        <a:t>Performance  Status</a:t>
                      </a:r>
                      <a:endParaRPr lang="en-ZA" sz="1200" b="1" dirty="0">
                        <a:solidFill>
                          <a:schemeClr val="bg1"/>
                        </a:solidFill>
                        <a:effectLst/>
                        <a:latin typeface="+mn-lt"/>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50000"/>
                      </a:schemeClr>
                    </a:solidFill>
                  </a:tcPr>
                </a:tc>
                <a:tc hMerge="1">
                  <a:txBody>
                    <a:bodyPr/>
                    <a:lstStyle/>
                    <a:p>
                      <a:endParaRPr lang="en-ZA"/>
                    </a:p>
                  </a:txBody>
                  <a:tcPr/>
                </a:tc>
                <a:tc rowSpan="2">
                  <a:txBody>
                    <a:bodyPr/>
                    <a:lstStyle/>
                    <a:p>
                      <a:pPr>
                        <a:lnSpc>
                          <a:spcPct val="115000"/>
                        </a:lnSpc>
                        <a:spcAft>
                          <a:spcPts val="0"/>
                        </a:spcAft>
                      </a:pPr>
                      <a:endParaRPr lang="en-ZA" sz="1200" b="1" dirty="0" smtClean="0">
                        <a:solidFill>
                          <a:schemeClr val="bg1"/>
                        </a:solidFill>
                        <a:effectLst/>
                        <a:latin typeface="+mn-lt"/>
                        <a:ea typeface="Times New Roman"/>
                        <a:cs typeface="Times New Roman"/>
                      </a:endParaRPr>
                    </a:p>
                    <a:p>
                      <a:pPr>
                        <a:lnSpc>
                          <a:spcPct val="115000"/>
                        </a:lnSpc>
                        <a:spcAft>
                          <a:spcPts val="0"/>
                        </a:spcAft>
                      </a:pPr>
                      <a:r>
                        <a:rPr lang="en-ZA" sz="1200" b="1" dirty="0" smtClean="0">
                          <a:solidFill>
                            <a:schemeClr val="bg1"/>
                          </a:solidFill>
                          <a:effectLst/>
                          <a:latin typeface="+mn-lt"/>
                          <a:ea typeface="Times New Roman"/>
                          <a:cs typeface="Times New Roman"/>
                        </a:rPr>
                        <a:t>Reason for Deviation</a:t>
                      </a:r>
                      <a:endParaRPr lang="en-ZA" sz="1200" b="1" dirty="0">
                        <a:solidFill>
                          <a:schemeClr val="bg1"/>
                        </a:solidFill>
                        <a:effectLst/>
                        <a:latin typeface="+mn-lt"/>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rPr>
                        <a:t>Interventions / corrective actions  to be taken</a:t>
                      </a: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50000"/>
                      </a:schemeClr>
                    </a:solidFill>
                  </a:tcPr>
                </a:tc>
                <a:tc rowSpan="2">
                  <a:txBody>
                    <a:bodyPr/>
                    <a:lstStyle/>
                    <a:p>
                      <a:pPr>
                        <a:lnSpc>
                          <a:spcPct val="115000"/>
                        </a:lnSpc>
                        <a:spcAft>
                          <a:spcPts val="0"/>
                        </a:spcAft>
                      </a:pPr>
                      <a:endParaRPr lang="en-ZA" sz="1200" b="1" dirty="0" smtClean="0">
                        <a:solidFill>
                          <a:schemeClr val="bg1"/>
                        </a:solidFill>
                        <a:effectLst/>
                        <a:latin typeface="+mn-lt"/>
                        <a:ea typeface="Times New Roman"/>
                        <a:cs typeface="Times New Roman"/>
                      </a:endParaRPr>
                    </a:p>
                    <a:p>
                      <a:pPr>
                        <a:lnSpc>
                          <a:spcPct val="115000"/>
                        </a:lnSpc>
                        <a:spcAft>
                          <a:spcPts val="0"/>
                        </a:spcAft>
                      </a:pPr>
                      <a:r>
                        <a:rPr lang="en-ZA" sz="1200" b="1" dirty="0" smtClean="0">
                          <a:solidFill>
                            <a:schemeClr val="bg1"/>
                          </a:solidFill>
                          <a:effectLst/>
                          <a:latin typeface="+mn-lt"/>
                          <a:ea typeface="Times New Roman"/>
                          <a:cs typeface="Times New Roman"/>
                        </a:rPr>
                        <a:t>Verification Source</a:t>
                      </a:r>
                      <a:endParaRPr lang="en-ZA" sz="1200" b="1" dirty="0">
                        <a:solidFill>
                          <a:schemeClr val="bg1"/>
                        </a:solidFill>
                        <a:effectLst/>
                        <a:latin typeface="+mn-lt"/>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50000"/>
                      </a:schemeClr>
                    </a:solidFill>
                  </a:tcPr>
                </a:tc>
              </a:tr>
              <a:tr h="610177">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endParaRPr lang="en-ZA" dirty="0"/>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endParaRPr lang="en-ZA" sz="1200" b="1" dirty="0">
                        <a:solidFill>
                          <a:schemeClr val="bg1"/>
                        </a:solidFill>
                        <a:effectLst/>
                        <a:latin typeface="Calibri"/>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vMerge="1">
                  <a:txBody>
                    <a:bodyPr/>
                    <a:lstStyle/>
                    <a:p>
                      <a:endParaRPr lang="en-ZA"/>
                    </a:p>
                  </a:txBody>
                  <a:tcPr/>
                </a:tc>
                <a:tc vMerge="1">
                  <a:txBody>
                    <a:bodyPr/>
                    <a:lstStyle/>
                    <a:p>
                      <a:endParaRPr lang="en-ZA"/>
                    </a:p>
                  </a:txBody>
                  <a:tcPr/>
                </a:tc>
                <a:tc vMerge="1">
                  <a:txBody>
                    <a:bodyPr/>
                    <a:lstStyle/>
                    <a:p>
                      <a:endParaRPr lang="en-ZA"/>
                    </a:p>
                  </a:txBody>
                  <a:tcPr/>
                </a:tc>
              </a:tr>
              <a:tr h="270631">
                <a:tc gridSpan="9">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prstClr val="white"/>
                          </a:solidFill>
                          <a:effectLst/>
                          <a:uLnTx/>
                          <a:uFillTx/>
                          <a:latin typeface="Arial Narrow"/>
                          <a:ea typeface="Calibri"/>
                          <a:cs typeface="Arial"/>
                        </a:rPr>
                        <a:t>Sub-programme: Monitoring and Evaluation</a:t>
                      </a:r>
                      <a:endParaRPr kumimoji="0" lang="en-ZA" sz="1000" b="1" i="0" u="none" strike="noStrike" kern="1200" cap="none" spc="0" normalizeH="0" baseline="0" noProof="0" dirty="0" smtClean="0">
                        <a:ln>
                          <a:noFill/>
                        </a:ln>
                        <a:solidFill>
                          <a:prstClr val="black"/>
                        </a:solidFill>
                        <a:effectLst/>
                        <a:uLnTx/>
                        <a:uFillTx/>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1579575">
                <a:tc>
                  <a:txBody>
                    <a:bodyPr/>
                    <a:lstStyle/>
                    <a:p>
                      <a:pPr>
                        <a:lnSpc>
                          <a:spcPct val="115000"/>
                        </a:lnSpc>
                        <a:spcAft>
                          <a:spcPts val="1000"/>
                        </a:spcAft>
                      </a:pPr>
                      <a:r>
                        <a:rPr lang="en-ZA" sz="1000" b="1" dirty="0" smtClean="0">
                          <a:effectLst/>
                          <a:latin typeface="Arial" pitchFamily="34" charset="0"/>
                          <a:ea typeface="Times New Roman"/>
                          <a:cs typeface="Arial" pitchFamily="34" charset="0"/>
                        </a:rPr>
                        <a:t>Number of evaluation reports on the implementation of the socio-economic empowerment of women and promotion of gender equality produced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15000"/>
                        </a:lnSpc>
                        <a:spcAft>
                          <a:spcPts val="1000"/>
                        </a:spcAft>
                      </a:pPr>
                      <a:r>
                        <a:rPr lang="en-ZA" sz="1000" dirty="0" smtClean="0">
                          <a:effectLst/>
                          <a:latin typeface="Arial" pitchFamily="34" charset="0"/>
                          <a:ea typeface="Times New Roman"/>
                          <a:cs typeface="Arial" pitchFamily="34" charset="0"/>
                        </a:rPr>
                        <a:t>One evaluation report produced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15000"/>
                        </a:lnSpc>
                        <a:spcAft>
                          <a:spcPts val="1000"/>
                        </a:spcAft>
                      </a:pPr>
                      <a:r>
                        <a:rPr lang="en-ZA" sz="1000" dirty="0" smtClean="0">
                          <a:effectLst/>
                          <a:latin typeface="Arial" pitchFamily="34" charset="0"/>
                          <a:ea typeface="Times New Roman"/>
                          <a:cs typeface="Arial" pitchFamily="34" charset="0"/>
                        </a:rPr>
                        <a:t>Evaluation report produced</a:t>
                      </a:r>
                      <a:endParaRPr lang="en-ZA" sz="10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indent="0">
                        <a:buFontTx/>
                        <a:buNone/>
                      </a:pPr>
                      <a:r>
                        <a:rPr lang="en-ZA" sz="1000" dirty="0" smtClean="0">
                          <a:latin typeface="Arial" pitchFamily="34" charset="0"/>
                          <a:cs typeface="Arial" pitchFamily="34" charset="0"/>
                        </a:rPr>
                        <a:t>Process Evaluation report of Always Keeping Girls In School (AKGIS) Programme produced</a:t>
                      </a: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gridSpan="2">
                  <a:txBody>
                    <a:bodyPr/>
                    <a:lstStyle/>
                    <a:p>
                      <a:r>
                        <a:rPr lang="en-ZA" sz="1000" dirty="0" smtClean="0">
                          <a:latin typeface="Arial" pitchFamily="34" charset="0"/>
                          <a:cs typeface="Arial" pitchFamily="34" charset="0"/>
                        </a:rPr>
                        <a:t>Achieved</a:t>
                      </a:r>
                      <a:endParaRPr lang="en-ZA" sz="1000" dirty="0">
                        <a:latin typeface="Arial" pitchFamily="34" charset="0"/>
                        <a:cs typeface="Arial" pitchFamily="34" charset="0"/>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a:txBody>
                    <a:bodyPr/>
                    <a:lstStyle/>
                    <a:p>
                      <a:r>
                        <a:rPr lang="en-ZA" sz="1000" dirty="0" smtClean="0">
                          <a:latin typeface="Arial" pitchFamily="34" charset="0"/>
                          <a:cs typeface="Arial" pitchFamily="34" charset="0"/>
                        </a:rPr>
                        <a:t>No Deviation</a:t>
                      </a:r>
                      <a:endParaRPr lang="en-ZA" sz="1000" dirty="0">
                        <a:latin typeface="Arial"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r>
                        <a:rPr lang="en-ZA" sz="1000" dirty="0" smtClean="0">
                          <a:latin typeface="Arial" pitchFamily="34" charset="0"/>
                          <a:cs typeface="Arial" pitchFamily="34" charset="0"/>
                        </a:rPr>
                        <a:t>N/A</a:t>
                      </a:r>
                      <a:endParaRPr lang="en-ZA" sz="1000" dirty="0">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nSpc>
                          <a:spcPct val="115000"/>
                        </a:lnSpc>
                        <a:spcAft>
                          <a:spcPts val="0"/>
                        </a:spcAft>
                        <a:tabLst>
                          <a:tab pos="595630" algn="l"/>
                        </a:tabLst>
                      </a:pPr>
                      <a:r>
                        <a:rPr lang="en-ZA" sz="1000" dirty="0" smtClean="0">
                          <a:effectLst/>
                          <a:latin typeface="Arial" pitchFamily="34" charset="0"/>
                          <a:ea typeface="Calibri"/>
                          <a:cs typeface="Arial" pitchFamily="34" charset="0"/>
                        </a:rPr>
                        <a:t>Process Evaluation Report of Always Keeping Girls In School (AKGIS) Programme in two Provinces (Mpumalanga and Kwazulu-Natal)</a:t>
                      </a:r>
                      <a:endParaRPr lang="en-US" sz="1000" dirty="0" smtClean="0">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289605">
                <a:tc>
                  <a:txBody>
                    <a:bodyPr/>
                    <a:lstStyle/>
                    <a:p>
                      <a:pPr>
                        <a:lnSpc>
                          <a:spcPct val="115000"/>
                        </a:lnSpc>
                        <a:spcAft>
                          <a:spcPts val="1000"/>
                        </a:spcAft>
                      </a:pPr>
                      <a:r>
                        <a:rPr lang="en-ZA" sz="1000" b="1" dirty="0" smtClean="0">
                          <a:effectLst/>
                          <a:latin typeface="Arial" pitchFamily="34" charset="0"/>
                          <a:ea typeface="Times New Roman"/>
                          <a:cs typeface="Arial" pitchFamily="34" charset="0"/>
                        </a:rPr>
                        <a:t>Number of monitoring and evaluation frameworks for the Sanitary Dignity Programme developed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nSpc>
                          <a:spcPct val="115000"/>
                        </a:lnSpc>
                        <a:spcAft>
                          <a:spcPts val="1000"/>
                        </a:spcAft>
                      </a:pPr>
                      <a:r>
                        <a:rPr lang="en-ZA" sz="1000" dirty="0" smtClean="0">
                          <a:effectLst/>
                          <a:latin typeface="Arial" pitchFamily="34" charset="0"/>
                          <a:ea typeface="Times New Roman"/>
                          <a:cs typeface="Arial" pitchFamily="34" charset="0"/>
                        </a:rPr>
                        <a:t>One monitoring and evaluation framework developed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nSpc>
                          <a:spcPct val="115000"/>
                        </a:lnSpc>
                        <a:spcAft>
                          <a:spcPts val="1000"/>
                        </a:spcAft>
                      </a:pPr>
                      <a:r>
                        <a:rPr lang="en-ZA" sz="1000" dirty="0" smtClean="0">
                          <a:effectLst/>
                          <a:latin typeface="Arial" pitchFamily="34" charset="0"/>
                          <a:ea typeface="Times New Roman"/>
                          <a:cs typeface="Arial" pitchFamily="34" charset="0"/>
                        </a:rPr>
                        <a:t>One monitoring and evaluation framework completed</a:t>
                      </a:r>
                      <a:endParaRPr lang="en-ZA" sz="10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indent="0">
                        <a:buFontTx/>
                        <a:buNone/>
                      </a:pPr>
                      <a:r>
                        <a:rPr lang="en-ZA" sz="1000" dirty="0" smtClean="0">
                          <a:latin typeface="Arial" pitchFamily="34" charset="0"/>
                          <a:cs typeface="Arial" pitchFamily="34" charset="0"/>
                        </a:rPr>
                        <a:t>Monitoring and Evaluation Framework for the Sanitary Dignity Programme completed</a:t>
                      </a: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gridSpan="2">
                  <a:txBody>
                    <a:bodyPr/>
                    <a:lstStyle/>
                    <a:p>
                      <a:r>
                        <a:rPr lang="en-ZA" sz="1000" dirty="0" smtClean="0">
                          <a:latin typeface="Arial" pitchFamily="34" charset="0"/>
                          <a:cs typeface="Arial" pitchFamily="34" charset="0"/>
                        </a:rPr>
                        <a:t>Achieved</a:t>
                      </a:r>
                      <a:endParaRPr lang="en-ZA" sz="1000" dirty="0">
                        <a:latin typeface="Arial" pitchFamily="34" charset="0"/>
                        <a:cs typeface="Arial" pitchFamily="34" charset="0"/>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a:txBody>
                    <a:bodyPr/>
                    <a:lstStyle/>
                    <a:p>
                      <a:r>
                        <a:rPr lang="en-ZA" sz="1000" dirty="0" smtClean="0">
                          <a:latin typeface="Arial" pitchFamily="34" charset="0"/>
                          <a:cs typeface="Arial" pitchFamily="34" charset="0"/>
                        </a:rPr>
                        <a:t>No Deviation</a:t>
                      </a:r>
                      <a:endParaRPr lang="en-ZA" sz="1000" dirty="0">
                        <a:latin typeface="Arial"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r>
                        <a:rPr lang="en-ZA" sz="1000" dirty="0" smtClean="0">
                          <a:latin typeface="Arial" pitchFamily="34" charset="0"/>
                          <a:cs typeface="Arial" pitchFamily="34" charset="0"/>
                        </a:rPr>
                        <a:t>N/A</a:t>
                      </a:r>
                      <a:endParaRPr lang="en-ZA" sz="1000" dirty="0">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nSpc>
                          <a:spcPct val="115000"/>
                        </a:lnSpc>
                        <a:spcAft>
                          <a:spcPts val="0"/>
                        </a:spcAft>
                        <a:tabLst>
                          <a:tab pos="595630" algn="l"/>
                        </a:tabLst>
                      </a:pPr>
                      <a:r>
                        <a:rPr lang="en-ZA" sz="1000" dirty="0" smtClean="0">
                          <a:effectLst/>
                          <a:latin typeface="Arial" pitchFamily="34" charset="0"/>
                          <a:ea typeface="Calibri"/>
                          <a:cs typeface="Arial" pitchFamily="34" charset="0"/>
                        </a:rPr>
                        <a:t>Monitoring and Evaluation Framework for the Sanitary Dignity </a:t>
                      </a:r>
                      <a:endParaRPr lang="en-US" sz="1000" dirty="0" smtClean="0">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bl>
          </a:graphicData>
        </a:graphic>
      </p:graphicFrame>
    </p:spTree>
    <p:extLst>
      <p:ext uri="{BB962C8B-B14F-4D97-AF65-F5344CB8AC3E}">
        <p14:creationId xmlns:p14="http://schemas.microsoft.com/office/powerpoint/2010/main" xmlns="" val="18682381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1520" y="116633"/>
            <a:ext cx="2376264" cy="864096"/>
          </a:xfrm>
          <a:prstGeom prst="rect">
            <a:avLst/>
          </a:prstGeom>
        </p:spPr>
      </p:pic>
      <p:sp>
        <p:nvSpPr>
          <p:cNvPr id="5" name="Rectangle 4"/>
          <p:cNvSpPr/>
          <p:nvPr/>
        </p:nvSpPr>
        <p:spPr>
          <a:xfrm>
            <a:off x="0" y="980729"/>
            <a:ext cx="9144000" cy="72007"/>
          </a:xfrm>
          <a:prstGeom prst="rect">
            <a:avLst/>
          </a:prstGeom>
          <a:solidFill>
            <a:srgbClr val="0D7127"/>
          </a:solidFill>
          <a:ln>
            <a:solidFill>
              <a:srgbClr val="0D71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7" name="Straight Connector 6"/>
          <p:cNvCxnSpPr/>
          <p:nvPr/>
        </p:nvCxnSpPr>
        <p:spPr>
          <a:xfrm>
            <a:off x="0" y="1124744"/>
            <a:ext cx="9144000" cy="0"/>
          </a:xfrm>
          <a:prstGeom prst="line">
            <a:avLst/>
          </a:prstGeom>
          <a:ln>
            <a:solidFill>
              <a:srgbClr val="0D7127"/>
            </a:solidFill>
          </a:ln>
        </p:spPr>
        <p:style>
          <a:lnRef idx="1">
            <a:schemeClr val="dk1"/>
          </a:lnRef>
          <a:fillRef idx="0">
            <a:schemeClr val="dk1"/>
          </a:fillRef>
          <a:effectRef idx="0">
            <a:schemeClr val="dk1"/>
          </a:effectRef>
          <a:fontRef idx="minor">
            <a:schemeClr val="tx1"/>
          </a:fontRef>
        </p:style>
      </p:cxnSp>
      <p:sp>
        <p:nvSpPr>
          <p:cNvPr id="19" name="Title 18"/>
          <p:cNvSpPr>
            <a:spLocks noGrp="1"/>
          </p:cNvSpPr>
          <p:nvPr>
            <p:ph type="ctrTitle"/>
          </p:nvPr>
        </p:nvSpPr>
        <p:spPr>
          <a:xfrm>
            <a:off x="2411760" y="548681"/>
            <a:ext cx="5616624" cy="434479"/>
          </a:xfrm>
        </p:spPr>
        <p:txBody>
          <a:bodyPr>
            <a:normAutofit fontScale="90000"/>
          </a:bodyPr>
          <a:lstStyle/>
          <a:p>
            <a:r>
              <a:rPr lang="en-ZA" sz="2000" b="1" dirty="0">
                <a:solidFill>
                  <a:prstClr val="black"/>
                </a:solidFill>
                <a:latin typeface="FunctionPro-BookOblique"/>
              </a:rPr>
              <a:t>Programme 3</a:t>
            </a:r>
            <a:r>
              <a:rPr lang="en-ZA" sz="2000" b="1" dirty="0" smtClean="0">
                <a:solidFill>
                  <a:prstClr val="black"/>
                </a:solidFill>
                <a:latin typeface="FunctionPro-BookOblique"/>
              </a:rPr>
              <a:t>: </a:t>
            </a:r>
            <a:r>
              <a:rPr lang="en-ZA" sz="2000" b="1" dirty="0">
                <a:solidFill>
                  <a:prstClr val="black"/>
                </a:solidFill>
                <a:latin typeface="FunctionPro-BookOblique"/>
              </a:rPr>
              <a:t>Performance Information for </a:t>
            </a:r>
            <a:r>
              <a:rPr lang="en-ZA" sz="2000" b="1" dirty="0" smtClean="0">
                <a:solidFill>
                  <a:prstClr val="black"/>
                </a:solidFill>
                <a:latin typeface="FunctionPro-BookOblique"/>
              </a:rPr>
              <a:t>Q4</a:t>
            </a:r>
            <a:r>
              <a:rPr lang="en-ZA" sz="1800" b="1" dirty="0">
                <a:solidFill>
                  <a:prstClr val="black"/>
                </a:solidFill>
                <a:latin typeface="FunctionPro-BookOblique"/>
              </a:rPr>
              <a:t/>
            </a:r>
            <a:br>
              <a:rPr lang="en-ZA" sz="1800" b="1" dirty="0">
                <a:solidFill>
                  <a:prstClr val="black"/>
                </a:solidFill>
                <a:latin typeface="FunctionPro-BookOblique"/>
              </a:rPr>
            </a:br>
            <a:endParaRPr lang="en-ZA" sz="1800" dirty="0"/>
          </a:p>
        </p:txBody>
      </p:sp>
      <p:sp>
        <p:nvSpPr>
          <p:cNvPr id="20" name="Subtitle 19"/>
          <p:cNvSpPr>
            <a:spLocks noGrp="1"/>
          </p:cNvSpPr>
          <p:nvPr>
            <p:ph type="subTitle" idx="1"/>
          </p:nvPr>
        </p:nvSpPr>
        <p:spPr/>
        <p:txBody>
          <a:bodyPr/>
          <a:lstStyle/>
          <a:p>
            <a:r>
              <a:rPr lang="en-US" dirty="0" smtClean="0"/>
              <a:t>Click to add subtitle</a:t>
            </a:r>
            <a:endParaRPr lang="en-ZA"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84368" y="155807"/>
            <a:ext cx="936104" cy="7857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 name="Picture 16"/>
          <p:cNvPicPr/>
          <p:nvPr/>
        </p:nvPicPr>
        <p:blipFill>
          <a:blip r:embed="rId4" cstate="print"/>
          <a:stretch>
            <a:fillRect/>
          </a:stretch>
        </p:blipFill>
        <p:spPr>
          <a:xfrm>
            <a:off x="3673901" y="6093296"/>
            <a:ext cx="1371600" cy="670689"/>
          </a:xfrm>
          <a:prstGeom prst="rect">
            <a:avLst/>
          </a:prstGeom>
        </p:spPr>
      </p:pic>
      <p:graphicFrame>
        <p:nvGraphicFramePr>
          <p:cNvPr id="11" name="Content Placeholder 2"/>
          <p:cNvGraphicFramePr>
            <a:graphicFrameLocks/>
          </p:cNvGraphicFramePr>
          <p:nvPr>
            <p:extLst>
              <p:ext uri="{D42A27DB-BD31-4B8C-83A1-F6EECF244321}">
                <p14:modId xmlns:p14="http://schemas.microsoft.com/office/powerpoint/2010/main" xmlns="" val="2813759900"/>
              </p:ext>
            </p:extLst>
          </p:nvPr>
        </p:nvGraphicFramePr>
        <p:xfrm>
          <a:off x="251521" y="1101725"/>
          <a:ext cx="8712968" cy="4128586"/>
        </p:xfrm>
        <a:graphic>
          <a:graphicData uri="http://schemas.openxmlformats.org/drawingml/2006/table">
            <a:tbl>
              <a:tblPr firstRow="1" firstCol="1" bandRow="1"/>
              <a:tblGrid>
                <a:gridCol w="1080119"/>
                <a:gridCol w="1080120"/>
                <a:gridCol w="936104"/>
                <a:gridCol w="1440160"/>
                <a:gridCol w="576064"/>
                <a:gridCol w="432048"/>
                <a:gridCol w="864096"/>
                <a:gridCol w="1008112"/>
                <a:gridCol w="1296145"/>
              </a:tblGrid>
              <a:tr h="394871">
                <a:tc rowSpan="2">
                  <a:txBody>
                    <a:bodyPr/>
                    <a:lstStyle/>
                    <a:p>
                      <a:pPr>
                        <a:lnSpc>
                          <a:spcPct val="115000"/>
                        </a:lnSpc>
                        <a:spcAft>
                          <a:spcPts val="0"/>
                        </a:spcAft>
                      </a:pPr>
                      <a:r>
                        <a:rPr lang="en-ZA" sz="1200" b="1" dirty="0" smtClean="0">
                          <a:solidFill>
                            <a:schemeClr val="bg1"/>
                          </a:solidFill>
                          <a:effectLst/>
                          <a:latin typeface="+mn-lt"/>
                          <a:ea typeface="Times New Roman"/>
                          <a:cs typeface="Times New Roman"/>
                        </a:rPr>
                        <a:t>Performance Indicator</a:t>
                      </a:r>
                      <a:endParaRPr lang="en-ZA" sz="1200" b="1" dirty="0">
                        <a:solidFill>
                          <a:schemeClr val="bg1"/>
                        </a:solidFill>
                        <a:effectLst/>
                        <a:latin typeface="+mn-lt"/>
                        <a:ea typeface="Times New Roman"/>
                        <a:cs typeface="Times New Roman"/>
                      </a:endParaRPr>
                    </a:p>
                  </a:txBody>
                  <a:tcPr marL="61649" marR="61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50000"/>
                      </a:schemeClr>
                    </a:solidFill>
                  </a:tcPr>
                </a:tc>
                <a:tc rowSpan="2">
                  <a:txBody>
                    <a:bodyPr/>
                    <a:lstStyle/>
                    <a:p>
                      <a:pPr>
                        <a:lnSpc>
                          <a:spcPct val="115000"/>
                        </a:lnSpc>
                        <a:spcAft>
                          <a:spcPts val="0"/>
                        </a:spcAft>
                      </a:pPr>
                      <a:r>
                        <a:rPr lang="en-US" sz="1200" b="1" dirty="0">
                          <a:solidFill>
                            <a:schemeClr val="bg1"/>
                          </a:solidFill>
                          <a:effectLst/>
                          <a:latin typeface="+mn-lt"/>
                          <a:ea typeface="Times New Roman"/>
                          <a:cs typeface="Arial"/>
                        </a:rPr>
                        <a:t>Annual Target </a:t>
                      </a:r>
                      <a:r>
                        <a:rPr lang="en-US" sz="1200" b="1" dirty="0" smtClean="0">
                          <a:solidFill>
                            <a:schemeClr val="bg1"/>
                          </a:solidFill>
                          <a:effectLst/>
                          <a:latin typeface="+mn-lt"/>
                          <a:ea typeface="Times New Roman"/>
                          <a:cs typeface="Arial"/>
                        </a:rPr>
                        <a:t>2018/19</a:t>
                      </a:r>
                      <a:endParaRPr lang="en-ZA" sz="1200" b="1" dirty="0">
                        <a:solidFill>
                          <a:schemeClr val="bg1"/>
                        </a:solidFill>
                        <a:effectLst/>
                        <a:latin typeface="+mn-lt"/>
                        <a:ea typeface="Times New Roman"/>
                        <a:cs typeface="Times New Roman"/>
                      </a:endParaRPr>
                    </a:p>
                  </a:txBody>
                  <a:tcPr marL="61649" marR="61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schemeClr val="bg1"/>
                        </a:solidFill>
                        <a:effectLst/>
                        <a:uLnTx/>
                        <a:uFillTx/>
                        <a:latin typeface="+mn-lt"/>
                        <a:ea typeface="Calibri"/>
                        <a:cs typeface="Arial"/>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bg1"/>
                          </a:solidFill>
                          <a:effectLst/>
                          <a:uLnTx/>
                          <a:uFillTx/>
                          <a:latin typeface="+mn-lt"/>
                          <a:ea typeface="Calibri"/>
                          <a:cs typeface="Arial"/>
                        </a:rPr>
                        <a:t>Q4 Target as per APP</a:t>
                      </a:r>
                      <a:endParaRPr lang="en-ZA" sz="1200" b="1" dirty="0">
                        <a:solidFill>
                          <a:schemeClr val="bg1"/>
                        </a:solidFill>
                        <a:effectLst/>
                        <a:latin typeface="+mn-lt"/>
                        <a:ea typeface="Times New Roman"/>
                        <a:cs typeface="Times New Roman"/>
                      </a:endParaRPr>
                    </a:p>
                  </a:txBody>
                  <a:tcPr marL="61649" marR="61649"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rPr>
                        <a:t>Description of progress made   for Q4</a:t>
                      </a:r>
                      <a:endParaRPr kumimoji="0" lang="en-ZA" sz="1200" b="1" i="0" u="none" strike="noStrike" kern="1200" cap="none" spc="0" normalizeH="0" baseline="0" noProof="0" dirty="0">
                        <a:ln>
                          <a:noFill/>
                        </a:ln>
                        <a:solidFill>
                          <a:schemeClr val="bg1"/>
                        </a:solidFill>
                        <a:effectLst/>
                        <a:uLnTx/>
                        <a:uFillTx/>
                        <a:latin typeface="+mn-lt"/>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50000"/>
                      </a:schemeClr>
                    </a:solidFill>
                  </a:tcPr>
                </a:tc>
                <a:tc gridSpan="2">
                  <a:txBody>
                    <a:bodyPr/>
                    <a:lstStyle/>
                    <a:p>
                      <a:pPr>
                        <a:lnSpc>
                          <a:spcPct val="115000"/>
                        </a:lnSpc>
                        <a:spcAft>
                          <a:spcPts val="0"/>
                        </a:spcAft>
                      </a:pPr>
                      <a:r>
                        <a:rPr lang="en-ZA" sz="1200" b="1" dirty="0" smtClean="0">
                          <a:solidFill>
                            <a:schemeClr val="bg1"/>
                          </a:solidFill>
                          <a:effectLst/>
                          <a:latin typeface="+mn-lt"/>
                          <a:ea typeface="Times New Roman"/>
                          <a:cs typeface="Times New Roman"/>
                        </a:rPr>
                        <a:t>Performance  Status</a:t>
                      </a:r>
                      <a:endParaRPr lang="en-ZA" sz="1200" b="1" dirty="0">
                        <a:solidFill>
                          <a:schemeClr val="bg1"/>
                        </a:solidFill>
                        <a:effectLst/>
                        <a:latin typeface="+mn-lt"/>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50000"/>
                      </a:schemeClr>
                    </a:solidFill>
                  </a:tcPr>
                </a:tc>
                <a:tc hMerge="1">
                  <a:txBody>
                    <a:bodyPr/>
                    <a:lstStyle/>
                    <a:p>
                      <a:endParaRPr lang="en-ZA"/>
                    </a:p>
                  </a:txBody>
                  <a:tcPr/>
                </a:tc>
                <a:tc rowSpan="2">
                  <a:txBody>
                    <a:bodyPr/>
                    <a:lstStyle/>
                    <a:p>
                      <a:pPr>
                        <a:lnSpc>
                          <a:spcPct val="115000"/>
                        </a:lnSpc>
                        <a:spcAft>
                          <a:spcPts val="0"/>
                        </a:spcAft>
                      </a:pPr>
                      <a:endParaRPr lang="en-ZA" sz="1200" b="1" dirty="0" smtClean="0">
                        <a:solidFill>
                          <a:schemeClr val="bg1"/>
                        </a:solidFill>
                        <a:effectLst/>
                        <a:latin typeface="+mn-lt"/>
                        <a:ea typeface="Times New Roman"/>
                        <a:cs typeface="Times New Roman"/>
                      </a:endParaRPr>
                    </a:p>
                    <a:p>
                      <a:pPr>
                        <a:lnSpc>
                          <a:spcPct val="115000"/>
                        </a:lnSpc>
                        <a:spcAft>
                          <a:spcPts val="0"/>
                        </a:spcAft>
                      </a:pPr>
                      <a:r>
                        <a:rPr lang="en-ZA" sz="1200" b="1" dirty="0" smtClean="0">
                          <a:solidFill>
                            <a:schemeClr val="bg1"/>
                          </a:solidFill>
                          <a:effectLst/>
                          <a:latin typeface="+mn-lt"/>
                          <a:ea typeface="Times New Roman"/>
                          <a:cs typeface="Times New Roman"/>
                        </a:rPr>
                        <a:t>Reason for Deviation</a:t>
                      </a:r>
                      <a:endParaRPr lang="en-ZA" sz="1200" b="1" dirty="0">
                        <a:solidFill>
                          <a:schemeClr val="bg1"/>
                        </a:solidFill>
                        <a:effectLst/>
                        <a:latin typeface="+mn-lt"/>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rPr>
                        <a:t>Interventions / corrective actions  to be taken</a:t>
                      </a: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50000"/>
                      </a:schemeClr>
                    </a:solidFill>
                  </a:tcPr>
                </a:tc>
                <a:tc rowSpan="2">
                  <a:txBody>
                    <a:bodyPr/>
                    <a:lstStyle/>
                    <a:p>
                      <a:pPr>
                        <a:lnSpc>
                          <a:spcPct val="115000"/>
                        </a:lnSpc>
                        <a:spcAft>
                          <a:spcPts val="0"/>
                        </a:spcAft>
                      </a:pPr>
                      <a:endParaRPr lang="en-ZA" sz="1200" b="1" dirty="0" smtClean="0">
                        <a:solidFill>
                          <a:schemeClr val="bg1"/>
                        </a:solidFill>
                        <a:effectLst/>
                        <a:latin typeface="+mn-lt"/>
                        <a:ea typeface="Times New Roman"/>
                        <a:cs typeface="Times New Roman"/>
                      </a:endParaRPr>
                    </a:p>
                    <a:p>
                      <a:pPr>
                        <a:lnSpc>
                          <a:spcPct val="115000"/>
                        </a:lnSpc>
                        <a:spcAft>
                          <a:spcPts val="0"/>
                        </a:spcAft>
                      </a:pPr>
                      <a:r>
                        <a:rPr lang="en-ZA" sz="1200" b="1" dirty="0" smtClean="0">
                          <a:solidFill>
                            <a:schemeClr val="bg1"/>
                          </a:solidFill>
                          <a:effectLst/>
                          <a:latin typeface="+mn-lt"/>
                          <a:ea typeface="Times New Roman"/>
                          <a:cs typeface="Times New Roman"/>
                        </a:rPr>
                        <a:t>Verification Source</a:t>
                      </a:r>
                      <a:endParaRPr lang="en-ZA" sz="1200" b="1" dirty="0">
                        <a:solidFill>
                          <a:schemeClr val="bg1"/>
                        </a:solidFill>
                        <a:effectLst/>
                        <a:latin typeface="+mn-lt"/>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50000"/>
                      </a:schemeClr>
                    </a:solidFill>
                  </a:tcPr>
                </a:tc>
              </a:tr>
              <a:tr h="610177">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endParaRPr lang="en-ZA" dirty="0"/>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endParaRPr lang="en-ZA" sz="1200" b="1" dirty="0">
                        <a:solidFill>
                          <a:schemeClr val="bg1"/>
                        </a:solidFill>
                        <a:effectLst/>
                        <a:latin typeface="Calibri"/>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vMerge="1">
                  <a:txBody>
                    <a:bodyPr/>
                    <a:lstStyle/>
                    <a:p>
                      <a:endParaRPr lang="en-ZA"/>
                    </a:p>
                  </a:txBody>
                  <a:tcPr/>
                </a:tc>
                <a:tc vMerge="1">
                  <a:txBody>
                    <a:bodyPr/>
                    <a:lstStyle/>
                    <a:p>
                      <a:endParaRPr lang="en-ZA"/>
                    </a:p>
                  </a:txBody>
                  <a:tcPr/>
                </a:tc>
                <a:tc vMerge="1">
                  <a:txBody>
                    <a:bodyPr/>
                    <a:lstStyle/>
                    <a:p>
                      <a:endParaRPr lang="en-ZA"/>
                    </a:p>
                  </a:txBody>
                  <a:tcPr/>
                </a:tc>
              </a:tr>
              <a:tr h="270631">
                <a:tc gridSpan="9">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prstClr val="white"/>
                          </a:solidFill>
                          <a:effectLst/>
                          <a:uLnTx/>
                          <a:uFillTx/>
                          <a:latin typeface="Arial Narrow"/>
                          <a:ea typeface="Calibri"/>
                          <a:cs typeface="Arial"/>
                        </a:rPr>
                        <a:t>Sub-programme: Monitoring and Evaluation</a:t>
                      </a:r>
                      <a:endParaRPr kumimoji="0" lang="en-ZA" sz="1000" b="1" i="0" u="none" strike="noStrike" kern="1200" cap="none" spc="0" normalizeH="0" baseline="0" noProof="0" dirty="0" smtClean="0">
                        <a:ln>
                          <a:noFill/>
                        </a:ln>
                        <a:solidFill>
                          <a:prstClr val="black"/>
                        </a:solidFill>
                        <a:effectLst/>
                        <a:uLnTx/>
                        <a:uFillTx/>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1579575">
                <a:tc>
                  <a:txBody>
                    <a:bodyPr/>
                    <a:lstStyle/>
                    <a:p>
                      <a:pPr>
                        <a:lnSpc>
                          <a:spcPct val="115000"/>
                        </a:lnSpc>
                        <a:spcAft>
                          <a:spcPts val="1000"/>
                        </a:spcAft>
                      </a:pPr>
                      <a:r>
                        <a:rPr lang="en-ZA" sz="1000" b="1" dirty="0" smtClean="0">
                          <a:effectLst/>
                          <a:latin typeface="Arial" pitchFamily="34" charset="0"/>
                          <a:ea typeface="Times New Roman"/>
                          <a:cs typeface="Arial" pitchFamily="34" charset="0"/>
                        </a:rPr>
                        <a:t>Number of Country Gender Indicator Frameworks developed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15000"/>
                        </a:lnSpc>
                        <a:spcAft>
                          <a:spcPts val="1000"/>
                        </a:spcAft>
                      </a:pPr>
                      <a:r>
                        <a:rPr lang="en-ZA" sz="1000" dirty="0" smtClean="0">
                          <a:effectLst/>
                          <a:latin typeface="Arial" pitchFamily="34" charset="0"/>
                          <a:ea typeface="Times New Roman"/>
                          <a:cs typeface="Arial" pitchFamily="34" charset="0"/>
                        </a:rPr>
                        <a:t>One Country Gender Indicator Framework developed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15000"/>
                        </a:lnSpc>
                        <a:spcAft>
                          <a:spcPts val="1000"/>
                        </a:spcAft>
                      </a:pPr>
                      <a:r>
                        <a:rPr lang="en-ZA" sz="1000" dirty="0" smtClean="0">
                          <a:effectLst/>
                          <a:latin typeface="Arial" pitchFamily="34" charset="0"/>
                          <a:ea typeface="Times New Roman"/>
                          <a:cs typeface="Arial" pitchFamily="34" charset="0"/>
                        </a:rPr>
                        <a:t>One Country Gender Indicator Framework completed</a:t>
                      </a:r>
                      <a:endParaRPr lang="en-ZA" sz="10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indent="0">
                        <a:buFontTx/>
                        <a:buNone/>
                      </a:pPr>
                      <a:r>
                        <a:rPr lang="en-ZA" sz="1000" dirty="0" smtClean="0">
                          <a:latin typeface="Arial" pitchFamily="34" charset="0"/>
                          <a:cs typeface="Arial" pitchFamily="34" charset="0"/>
                        </a:rPr>
                        <a:t>Country Gender Indicator Framework Developed</a:t>
                      </a: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gridSpan="2">
                  <a:txBody>
                    <a:bodyPr/>
                    <a:lstStyle/>
                    <a:p>
                      <a:r>
                        <a:rPr lang="en-ZA" sz="1000" dirty="0" smtClean="0">
                          <a:latin typeface="Arial" pitchFamily="34" charset="0"/>
                          <a:cs typeface="Arial" pitchFamily="34" charset="0"/>
                        </a:rPr>
                        <a:t>Achieved</a:t>
                      </a:r>
                      <a:endParaRPr lang="en-ZA" sz="1000" dirty="0">
                        <a:latin typeface="Arial" pitchFamily="34" charset="0"/>
                        <a:cs typeface="Arial" pitchFamily="34" charset="0"/>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a:txBody>
                    <a:bodyPr/>
                    <a:lstStyle/>
                    <a:p>
                      <a:r>
                        <a:rPr lang="en-ZA" sz="1000" dirty="0" smtClean="0">
                          <a:latin typeface="Arial" pitchFamily="34" charset="0"/>
                          <a:cs typeface="Arial" pitchFamily="34" charset="0"/>
                        </a:rPr>
                        <a:t>No Deviation</a:t>
                      </a:r>
                      <a:endParaRPr lang="en-ZA" sz="1000" dirty="0">
                        <a:latin typeface="Arial"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r>
                        <a:rPr lang="en-ZA" sz="1000" dirty="0" smtClean="0">
                          <a:latin typeface="Arial" pitchFamily="34" charset="0"/>
                          <a:cs typeface="Arial" pitchFamily="34" charset="0"/>
                        </a:rPr>
                        <a:t>N/A</a:t>
                      </a:r>
                      <a:endParaRPr lang="en-ZA" sz="1000" dirty="0">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nSpc>
                          <a:spcPct val="115000"/>
                        </a:lnSpc>
                        <a:spcAft>
                          <a:spcPts val="0"/>
                        </a:spcAft>
                        <a:tabLst>
                          <a:tab pos="595630" algn="l"/>
                        </a:tabLst>
                      </a:pPr>
                      <a:r>
                        <a:rPr lang="en-ZA" sz="1000" dirty="0" smtClean="0">
                          <a:effectLst/>
                          <a:latin typeface="Arial" pitchFamily="34" charset="0"/>
                          <a:ea typeface="Calibri"/>
                          <a:cs typeface="Arial" pitchFamily="34" charset="0"/>
                        </a:rPr>
                        <a:t>Country Gender Indicator Framework</a:t>
                      </a:r>
                      <a:endParaRPr lang="en-US" sz="1000" dirty="0" smtClean="0">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289605">
                <a:tc>
                  <a:txBody>
                    <a:bodyPr/>
                    <a:lstStyle/>
                    <a:p>
                      <a:pPr>
                        <a:lnSpc>
                          <a:spcPct val="115000"/>
                        </a:lnSpc>
                        <a:spcAft>
                          <a:spcPts val="1000"/>
                        </a:spcAft>
                      </a:pPr>
                      <a:r>
                        <a:rPr lang="en-ZA" sz="1000" b="1" dirty="0" smtClean="0">
                          <a:effectLst/>
                          <a:latin typeface="Arial" pitchFamily="34" charset="0"/>
                          <a:ea typeface="Times New Roman"/>
                          <a:cs typeface="Arial" pitchFamily="34" charset="0"/>
                        </a:rPr>
                        <a:t>Gender Responsive Planning and Budgeting (GRPB) Framework developed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nSpc>
                          <a:spcPct val="115000"/>
                        </a:lnSpc>
                        <a:spcAft>
                          <a:spcPts val="1000"/>
                        </a:spcAft>
                      </a:pPr>
                      <a:r>
                        <a:rPr lang="en-ZA" sz="1000" dirty="0" smtClean="0">
                          <a:effectLst/>
                          <a:latin typeface="Arial" pitchFamily="34" charset="0"/>
                          <a:ea typeface="Times New Roman"/>
                          <a:cs typeface="Arial" pitchFamily="34" charset="0"/>
                        </a:rPr>
                        <a:t>Gender Responsive Planning and Budgeting Framework developed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nSpc>
                          <a:spcPct val="115000"/>
                        </a:lnSpc>
                        <a:spcAft>
                          <a:spcPts val="1000"/>
                        </a:spcAft>
                      </a:pPr>
                      <a:r>
                        <a:rPr lang="en-ZA" sz="1000" dirty="0" smtClean="0">
                          <a:effectLst/>
                          <a:latin typeface="Arial" pitchFamily="34" charset="0"/>
                          <a:ea typeface="Times New Roman"/>
                          <a:cs typeface="Arial" pitchFamily="34" charset="0"/>
                        </a:rPr>
                        <a:t>Gender Responsive Planning and Budgeting Framework developed</a:t>
                      </a:r>
                      <a:endParaRPr lang="en-ZA" sz="10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indent="0">
                        <a:buFontTx/>
                        <a:buNone/>
                      </a:pPr>
                      <a:r>
                        <a:rPr lang="en-ZA" sz="1000" dirty="0" smtClean="0">
                          <a:latin typeface="Arial" pitchFamily="34" charset="0"/>
                          <a:cs typeface="Arial" pitchFamily="34" charset="0"/>
                        </a:rPr>
                        <a:t>Gender Responsive Planning and Budgeting (GRPB) Framework developed</a:t>
                      </a: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gridSpan="2">
                  <a:txBody>
                    <a:bodyPr/>
                    <a:lstStyle/>
                    <a:p>
                      <a:r>
                        <a:rPr lang="en-ZA" sz="1000" dirty="0" smtClean="0">
                          <a:latin typeface="Arial" pitchFamily="34" charset="0"/>
                          <a:cs typeface="Arial" pitchFamily="34" charset="0"/>
                        </a:rPr>
                        <a:t>Achieved</a:t>
                      </a:r>
                      <a:endParaRPr lang="en-ZA" sz="1000" dirty="0">
                        <a:latin typeface="Arial" pitchFamily="34" charset="0"/>
                        <a:cs typeface="Arial" pitchFamily="34" charset="0"/>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a:txBody>
                    <a:bodyPr/>
                    <a:lstStyle/>
                    <a:p>
                      <a:r>
                        <a:rPr lang="en-ZA" sz="1000" dirty="0" smtClean="0">
                          <a:latin typeface="Arial" pitchFamily="34" charset="0"/>
                          <a:cs typeface="Arial" pitchFamily="34" charset="0"/>
                        </a:rPr>
                        <a:t>No Deviation</a:t>
                      </a:r>
                      <a:endParaRPr lang="en-ZA" sz="1000" dirty="0">
                        <a:latin typeface="Arial"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r>
                        <a:rPr lang="en-ZA" sz="1000" dirty="0" smtClean="0">
                          <a:latin typeface="Arial" pitchFamily="34" charset="0"/>
                          <a:cs typeface="Arial" pitchFamily="34" charset="0"/>
                        </a:rPr>
                        <a:t>N/A</a:t>
                      </a:r>
                      <a:endParaRPr lang="en-ZA" sz="1000" dirty="0">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nSpc>
                          <a:spcPct val="115000"/>
                        </a:lnSpc>
                        <a:spcAft>
                          <a:spcPts val="0"/>
                        </a:spcAft>
                        <a:tabLst>
                          <a:tab pos="595630" algn="l"/>
                        </a:tabLst>
                      </a:pPr>
                      <a:r>
                        <a:rPr lang="en-ZA" sz="1000" dirty="0" smtClean="0">
                          <a:effectLst/>
                          <a:latin typeface="Arial" pitchFamily="34" charset="0"/>
                          <a:ea typeface="Calibri"/>
                          <a:cs typeface="Arial" pitchFamily="34" charset="0"/>
                        </a:rPr>
                        <a:t>Gender Responsive Planning and Budgeting (GRPB) Framework</a:t>
                      </a:r>
                      <a:endParaRPr lang="en-US" sz="1000" dirty="0" smtClean="0">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bl>
          </a:graphicData>
        </a:graphic>
      </p:graphicFrame>
    </p:spTree>
    <p:extLst>
      <p:ext uri="{BB962C8B-B14F-4D97-AF65-F5344CB8AC3E}">
        <p14:creationId xmlns:p14="http://schemas.microsoft.com/office/powerpoint/2010/main" xmlns="" val="19819888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1520" y="116633"/>
            <a:ext cx="2376264" cy="864096"/>
          </a:xfrm>
          <a:prstGeom prst="rect">
            <a:avLst/>
          </a:prstGeom>
        </p:spPr>
      </p:pic>
      <p:sp>
        <p:nvSpPr>
          <p:cNvPr id="5" name="Rectangle 4"/>
          <p:cNvSpPr/>
          <p:nvPr/>
        </p:nvSpPr>
        <p:spPr>
          <a:xfrm>
            <a:off x="0" y="980729"/>
            <a:ext cx="9144000" cy="72007"/>
          </a:xfrm>
          <a:prstGeom prst="rect">
            <a:avLst/>
          </a:prstGeom>
          <a:solidFill>
            <a:srgbClr val="0D7127"/>
          </a:solidFill>
          <a:ln>
            <a:solidFill>
              <a:srgbClr val="0D71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7" name="Straight Connector 6"/>
          <p:cNvCxnSpPr/>
          <p:nvPr/>
        </p:nvCxnSpPr>
        <p:spPr>
          <a:xfrm>
            <a:off x="0" y="1124744"/>
            <a:ext cx="9144000" cy="0"/>
          </a:xfrm>
          <a:prstGeom prst="line">
            <a:avLst/>
          </a:prstGeom>
          <a:ln>
            <a:solidFill>
              <a:srgbClr val="0D7127"/>
            </a:solidFill>
          </a:ln>
        </p:spPr>
        <p:style>
          <a:lnRef idx="1">
            <a:schemeClr val="dk1"/>
          </a:lnRef>
          <a:fillRef idx="0">
            <a:schemeClr val="dk1"/>
          </a:fillRef>
          <a:effectRef idx="0">
            <a:schemeClr val="dk1"/>
          </a:effectRef>
          <a:fontRef idx="minor">
            <a:schemeClr val="tx1"/>
          </a:fontRef>
        </p:style>
      </p:cxnSp>
      <p:sp>
        <p:nvSpPr>
          <p:cNvPr id="16" name="TextBox 15"/>
          <p:cNvSpPr txBox="1"/>
          <p:nvPr/>
        </p:nvSpPr>
        <p:spPr>
          <a:xfrm>
            <a:off x="953598" y="1772816"/>
            <a:ext cx="4122458" cy="584775"/>
          </a:xfrm>
          <a:prstGeom prst="rect">
            <a:avLst/>
          </a:prstGeom>
          <a:noFill/>
          <a:ln>
            <a:solidFill>
              <a:schemeClr val="bg1"/>
            </a:solidFill>
          </a:ln>
        </p:spPr>
        <p:txBody>
          <a:bodyPr wrap="square" rtlCol="0">
            <a:spAutoFit/>
          </a:bodyPr>
          <a:lstStyle/>
          <a:p>
            <a:endParaRPr lang="en-ZA" sz="3200" b="1" dirty="0">
              <a:ln w="12700">
                <a:solidFill>
                  <a:srgbClr val="0D7127"/>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Rounded MT Bold" pitchFamily="34" charset="0"/>
            </a:endParaRPr>
          </a:p>
        </p:txBody>
      </p:sp>
      <p:sp>
        <p:nvSpPr>
          <p:cNvPr id="19" name="Title 18"/>
          <p:cNvSpPr>
            <a:spLocks noGrp="1"/>
          </p:cNvSpPr>
          <p:nvPr>
            <p:ph type="ctrTitle"/>
          </p:nvPr>
        </p:nvSpPr>
        <p:spPr>
          <a:xfrm>
            <a:off x="251520" y="1484785"/>
            <a:ext cx="8424936" cy="1368152"/>
          </a:xfrm>
        </p:spPr>
        <p:txBody>
          <a:bodyPr>
            <a:normAutofit/>
          </a:bodyPr>
          <a:lstStyle/>
          <a:p>
            <a:r>
              <a:rPr lang="en-US" sz="2400" dirty="0" smtClean="0">
                <a:solidFill>
                  <a:srgbClr val="0D7127"/>
                </a:solidFill>
                <a:latin typeface="Arial Rounded MT Bold" pitchFamily="34" charset="0"/>
                <a:ea typeface="+mn-ea"/>
                <a:cs typeface="+mn-cs"/>
              </a:rPr>
              <a:t>THANK </a:t>
            </a:r>
            <a:r>
              <a:rPr lang="en-US" sz="2400" dirty="0">
                <a:solidFill>
                  <a:srgbClr val="0D7127"/>
                </a:solidFill>
                <a:latin typeface="Arial Rounded MT Bold" pitchFamily="34" charset="0"/>
                <a:ea typeface="+mn-ea"/>
                <a:cs typeface="+mn-cs"/>
              </a:rPr>
              <a:t>YOU    </a:t>
            </a:r>
            <a:r>
              <a:rPr lang="en-US" sz="2400" dirty="0" smtClean="0">
                <a:solidFill>
                  <a:srgbClr val="0D7127"/>
                </a:solidFill>
                <a:latin typeface="Arial Rounded MT Bold" pitchFamily="34" charset="0"/>
                <a:ea typeface="+mn-ea"/>
                <a:cs typeface="+mn-cs"/>
              </a:rPr>
              <a:t>SIYABONGA    RE </a:t>
            </a:r>
            <a:r>
              <a:rPr lang="en-US" sz="2400" dirty="0">
                <a:solidFill>
                  <a:srgbClr val="0D7127"/>
                </a:solidFill>
                <a:latin typeface="Arial Rounded MT Bold" pitchFamily="34" charset="0"/>
                <a:ea typeface="+mn-ea"/>
                <a:cs typeface="+mn-cs"/>
              </a:rPr>
              <a:t>A LEBOGA    DANKIE</a:t>
            </a:r>
            <a:r>
              <a:rPr lang="en-ZA" sz="2400" dirty="0">
                <a:solidFill>
                  <a:srgbClr val="0D7127"/>
                </a:solidFill>
                <a:latin typeface="Arial Rounded MT Bold" pitchFamily="34" charset="0"/>
                <a:ea typeface="+mn-ea"/>
                <a:cs typeface="+mn-cs"/>
              </a:rPr>
              <a:t/>
            </a:r>
            <a:br>
              <a:rPr lang="en-ZA" sz="2400" dirty="0">
                <a:solidFill>
                  <a:srgbClr val="0D7127"/>
                </a:solidFill>
                <a:latin typeface="Arial Rounded MT Bold" pitchFamily="34" charset="0"/>
                <a:ea typeface="+mn-ea"/>
                <a:cs typeface="+mn-cs"/>
              </a:rPr>
            </a:br>
            <a:endParaRPr lang="en-ZA" sz="2400" dirty="0">
              <a:solidFill>
                <a:srgbClr val="0D7127"/>
              </a:solidFill>
              <a:latin typeface="Arial Rounded MT Bold" pitchFamily="34" charset="0"/>
              <a:ea typeface="+mn-ea"/>
              <a:cs typeface="+mn-cs"/>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84368" y="155807"/>
            <a:ext cx="936104" cy="7857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 name="Picture 16"/>
          <p:cNvPicPr/>
          <p:nvPr/>
        </p:nvPicPr>
        <p:blipFill>
          <a:blip r:embed="rId4" cstate="print"/>
          <a:stretch>
            <a:fillRect/>
          </a:stretch>
        </p:blipFill>
        <p:spPr>
          <a:xfrm>
            <a:off x="3673901" y="6093296"/>
            <a:ext cx="1371600" cy="670689"/>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447420" y="3125150"/>
            <a:ext cx="1905000" cy="2758440"/>
          </a:xfrm>
          <a:prstGeom prst="rect">
            <a:avLst/>
          </a:prstGeom>
        </p:spPr>
      </p:pic>
      <p:sp>
        <p:nvSpPr>
          <p:cNvPr id="12" name="Oval 11"/>
          <p:cNvSpPr/>
          <p:nvPr/>
        </p:nvSpPr>
        <p:spPr>
          <a:xfrm>
            <a:off x="2479245" y="1927205"/>
            <a:ext cx="144016" cy="158377"/>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Oval 12"/>
          <p:cNvSpPr/>
          <p:nvPr/>
        </p:nvSpPr>
        <p:spPr>
          <a:xfrm>
            <a:off x="4562393" y="1921536"/>
            <a:ext cx="144016" cy="158377"/>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Oval 13"/>
          <p:cNvSpPr/>
          <p:nvPr/>
        </p:nvSpPr>
        <p:spPr>
          <a:xfrm>
            <a:off x="7020272" y="1920999"/>
            <a:ext cx="144016" cy="158377"/>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27054928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1520" y="116633"/>
            <a:ext cx="2376264" cy="864096"/>
          </a:xfrm>
          <a:prstGeom prst="rect">
            <a:avLst/>
          </a:prstGeom>
        </p:spPr>
      </p:pic>
      <p:sp>
        <p:nvSpPr>
          <p:cNvPr id="5" name="Rectangle 4"/>
          <p:cNvSpPr/>
          <p:nvPr/>
        </p:nvSpPr>
        <p:spPr>
          <a:xfrm>
            <a:off x="0" y="980729"/>
            <a:ext cx="9144000" cy="72007"/>
          </a:xfrm>
          <a:prstGeom prst="rect">
            <a:avLst/>
          </a:prstGeom>
          <a:solidFill>
            <a:srgbClr val="0D7127"/>
          </a:solidFill>
          <a:ln>
            <a:solidFill>
              <a:srgbClr val="0D71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7" name="Straight Connector 6"/>
          <p:cNvCxnSpPr/>
          <p:nvPr/>
        </p:nvCxnSpPr>
        <p:spPr>
          <a:xfrm>
            <a:off x="0" y="1124744"/>
            <a:ext cx="9144000" cy="0"/>
          </a:xfrm>
          <a:prstGeom prst="line">
            <a:avLst/>
          </a:prstGeom>
          <a:ln>
            <a:solidFill>
              <a:srgbClr val="0D7127"/>
            </a:solidFill>
          </a:ln>
        </p:spPr>
        <p:style>
          <a:lnRef idx="1">
            <a:schemeClr val="dk1"/>
          </a:lnRef>
          <a:fillRef idx="0">
            <a:schemeClr val="dk1"/>
          </a:fillRef>
          <a:effectRef idx="0">
            <a:schemeClr val="dk1"/>
          </a:effectRef>
          <a:fontRef idx="minor">
            <a:schemeClr val="tx1"/>
          </a:fontRef>
        </p:style>
      </p:cxnSp>
      <p:sp>
        <p:nvSpPr>
          <p:cNvPr id="19" name="Title 18"/>
          <p:cNvSpPr>
            <a:spLocks noGrp="1"/>
          </p:cNvSpPr>
          <p:nvPr>
            <p:ph type="ctrTitle"/>
          </p:nvPr>
        </p:nvSpPr>
        <p:spPr>
          <a:xfrm>
            <a:off x="2627784" y="485893"/>
            <a:ext cx="4968552" cy="350819"/>
          </a:xfrm>
        </p:spPr>
        <p:txBody>
          <a:bodyPr>
            <a:noAutofit/>
          </a:bodyPr>
          <a:lstStyle/>
          <a:p>
            <a:r>
              <a:rPr lang="en-ZA" sz="1800" b="1" kern="0" dirty="0">
                <a:solidFill>
                  <a:prstClr val="black"/>
                </a:solidFill>
              </a:rPr>
              <a:t>PART A: STRATEGIC FOCUS OF DOW</a:t>
            </a:r>
            <a:endParaRPr lang="en-ZA" sz="18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84368" y="155807"/>
            <a:ext cx="936104" cy="7857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 name="Picture 16"/>
          <p:cNvPicPr/>
          <p:nvPr/>
        </p:nvPicPr>
        <p:blipFill>
          <a:blip r:embed="rId4" cstate="print"/>
          <a:stretch>
            <a:fillRect/>
          </a:stretch>
        </p:blipFill>
        <p:spPr>
          <a:xfrm>
            <a:off x="3673901" y="6093296"/>
            <a:ext cx="1371600" cy="670689"/>
          </a:xfrm>
          <a:prstGeom prst="rect">
            <a:avLst/>
          </a:prstGeom>
        </p:spPr>
      </p:pic>
      <p:sp>
        <p:nvSpPr>
          <p:cNvPr id="2" name="Subtitle 1"/>
          <p:cNvSpPr>
            <a:spLocks noGrp="1"/>
          </p:cNvSpPr>
          <p:nvPr>
            <p:ph type="subTitle" idx="1"/>
          </p:nvPr>
        </p:nvSpPr>
        <p:spPr>
          <a:xfrm>
            <a:off x="251520" y="1268760"/>
            <a:ext cx="8640960" cy="5279200"/>
          </a:xfrm>
        </p:spPr>
        <p:txBody>
          <a:bodyPr>
            <a:noAutofit/>
          </a:bodyPr>
          <a:lstStyle/>
          <a:p>
            <a:pPr lvl="0" algn="l">
              <a:defRPr/>
            </a:pPr>
            <a:r>
              <a:rPr lang="en-ZA" sz="1800" dirty="0" smtClean="0">
                <a:solidFill>
                  <a:prstClr val="black"/>
                </a:solidFill>
                <a:latin typeface="Arial" pitchFamily="34" charset="0"/>
                <a:cs typeface="Arial" pitchFamily="34" charset="0"/>
              </a:rPr>
              <a:t>The strategic focus of the Department concentrates on paying special attention to eradication of  inequalities and prevailing injustices in our country by strengthening and supporting initiatives on:</a:t>
            </a:r>
          </a:p>
          <a:p>
            <a:pPr marL="342900" lvl="1" indent="-342900" algn="just">
              <a:spcBef>
                <a:spcPts val="575"/>
              </a:spcBef>
              <a:buSzPct val="85000"/>
              <a:buFont typeface="Wingdings" pitchFamily="2" charset="2"/>
              <a:buChar char="q"/>
              <a:defRPr/>
            </a:pPr>
            <a:r>
              <a:rPr lang="en-ZA" sz="1800" dirty="0" smtClean="0">
                <a:solidFill>
                  <a:prstClr val="black"/>
                </a:solidFill>
                <a:latin typeface="Arial" pitchFamily="34" charset="0"/>
                <a:cs typeface="Arial" pitchFamily="34" charset="0"/>
              </a:rPr>
              <a:t>Addressing the financial and economic exclusion of women, gender mainstreaming and ensuring the financial inclusion of women in the economy, monitoring and evaluation of placing empowerment of women in centre of plans and implementation of the Nine Point Plan; and the impact of the Nine Point Plan; (Outcomes 4, 5, 6, 7, 10) </a:t>
            </a:r>
          </a:p>
          <a:p>
            <a:pPr marL="342900" lvl="1" indent="-342900" algn="just">
              <a:spcBef>
                <a:spcPts val="575"/>
              </a:spcBef>
              <a:buSzPct val="85000"/>
              <a:buFont typeface="Wingdings" pitchFamily="2" charset="2"/>
              <a:buChar char="q"/>
              <a:defRPr/>
            </a:pPr>
            <a:r>
              <a:rPr lang="en-ZA" sz="1800" dirty="0" smtClean="0">
                <a:solidFill>
                  <a:prstClr val="black"/>
                </a:solidFill>
                <a:latin typeface="Arial" pitchFamily="34" charset="0"/>
                <a:cs typeface="Arial" pitchFamily="34" charset="0"/>
              </a:rPr>
              <a:t>Addressing discrimination against women in social participation and the impact of social protection and care policy and programmes (Outcomes 2, 13 and 14)</a:t>
            </a:r>
          </a:p>
          <a:p>
            <a:pPr marL="342900" lvl="1" indent="-342900" algn="just">
              <a:spcBef>
                <a:spcPts val="575"/>
              </a:spcBef>
              <a:buSzPct val="85000"/>
              <a:buFont typeface="Wingdings" pitchFamily="2" charset="2"/>
              <a:buChar char="q"/>
              <a:defRPr/>
            </a:pPr>
            <a:r>
              <a:rPr lang="en-ZA" sz="1800" dirty="0" smtClean="0">
                <a:solidFill>
                  <a:prstClr val="black"/>
                </a:solidFill>
                <a:latin typeface="Arial" pitchFamily="34" charset="0"/>
                <a:cs typeface="Arial" pitchFamily="34" charset="0"/>
              </a:rPr>
              <a:t>Addressing the scourge of violence against women and children, awareness raising and monitoring of gender based violence including social cohesion and nation building initiatives and the impact of crime prevention and law enforcement strategy and programmes. (Outcomes 3 and 14)</a:t>
            </a:r>
          </a:p>
          <a:p>
            <a:pPr marL="342900" lvl="1" indent="-342900" algn="just">
              <a:spcBef>
                <a:spcPts val="575"/>
              </a:spcBef>
              <a:buSzPct val="85000"/>
              <a:buFont typeface="Wingdings" pitchFamily="2" charset="2"/>
              <a:buChar char="q"/>
              <a:defRPr/>
            </a:pPr>
            <a:r>
              <a:rPr lang="en-ZA" sz="1800" dirty="0" smtClean="0">
                <a:solidFill>
                  <a:prstClr val="black"/>
                </a:solidFill>
                <a:latin typeface="Arial" pitchFamily="34" charset="0"/>
                <a:cs typeface="Arial" pitchFamily="34" charset="0"/>
              </a:rPr>
              <a:t>Engaging </a:t>
            </a:r>
            <a:r>
              <a:rPr lang="en-ZA" sz="1800" dirty="0">
                <a:solidFill>
                  <a:prstClr val="black"/>
                </a:solidFill>
                <a:latin typeface="Arial" pitchFamily="34" charset="0"/>
                <a:cs typeface="Arial" pitchFamily="34" charset="0"/>
              </a:rPr>
              <a:t>with </a:t>
            </a:r>
            <a:r>
              <a:rPr lang="en-ZA" sz="1800" dirty="0" err="1">
                <a:solidFill>
                  <a:prstClr val="black"/>
                </a:solidFill>
                <a:latin typeface="Arial" pitchFamily="34" charset="0"/>
                <a:cs typeface="Arial" pitchFamily="34" charset="0"/>
              </a:rPr>
              <a:t>StatsSA</a:t>
            </a:r>
            <a:r>
              <a:rPr lang="en-ZA" sz="1800" dirty="0">
                <a:solidFill>
                  <a:prstClr val="black"/>
                </a:solidFill>
                <a:latin typeface="Arial" pitchFamily="34" charset="0"/>
                <a:cs typeface="Arial" pitchFamily="34" charset="0"/>
              </a:rPr>
              <a:t> in relation to the monitoring of the indicators against SDG 5, and encouraging gender disaggregated reporting against all SDGs</a:t>
            </a:r>
            <a:endParaRPr lang="en-ZA" sz="1800" dirty="0"/>
          </a:p>
        </p:txBody>
      </p:sp>
    </p:spTree>
    <p:extLst>
      <p:ext uri="{BB962C8B-B14F-4D97-AF65-F5344CB8AC3E}">
        <p14:creationId xmlns:p14="http://schemas.microsoft.com/office/powerpoint/2010/main" xmlns="" val="25117527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1520" y="116633"/>
            <a:ext cx="2376264" cy="864096"/>
          </a:xfrm>
          <a:prstGeom prst="rect">
            <a:avLst/>
          </a:prstGeom>
        </p:spPr>
      </p:pic>
      <p:sp>
        <p:nvSpPr>
          <p:cNvPr id="5" name="Rectangle 4"/>
          <p:cNvSpPr/>
          <p:nvPr/>
        </p:nvSpPr>
        <p:spPr>
          <a:xfrm>
            <a:off x="0" y="980729"/>
            <a:ext cx="9144000" cy="72007"/>
          </a:xfrm>
          <a:prstGeom prst="rect">
            <a:avLst/>
          </a:prstGeom>
          <a:solidFill>
            <a:srgbClr val="0D7127"/>
          </a:solidFill>
          <a:ln>
            <a:solidFill>
              <a:srgbClr val="0D71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7" name="Straight Connector 6"/>
          <p:cNvCxnSpPr/>
          <p:nvPr/>
        </p:nvCxnSpPr>
        <p:spPr>
          <a:xfrm>
            <a:off x="0" y="1124744"/>
            <a:ext cx="9144000" cy="0"/>
          </a:xfrm>
          <a:prstGeom prst="line">
            <a:avLst/>
          </a:prstGeom>
          <a:ln>
            <a:solidFill>
              <a:srgbClr val="0D7127"/>
            </a:solidFill>
          </a:ln>
        </p:spPr>
        <p:style>
          <a:lnRef idx="1">
            <a:schemeClr val="dk1"/>
          </a:lnRef>
          <a:fillRef idx="0">
            <a:schemeClr val="dk1"/>
          </a:fillRef>
          <a:effectRef idx="0">
            <a:schemeClr val="dk1"/>
          </a:effectRef>
          <a:fontRef idx="minor">
            <a:schemeClr val="tx1"/>
          </a:fontRef>
        </p:style>
      </p:cxnSp>
      <p:sp>
        <p:nvSpPr>
          <p:cNvPr id="19" name="Title 18"/>
          <p:cNvSpPr>
            <a:spLocks noGrp="1"/>
          </p:cNvSpPr>
          <p:nvPr>
            <p:ph type="ctrTitle"/>
          </p:nvPr>
        </p:nvSpPr>
        <p:spPr>
          <a:xfrm>
            <a:off x="2483768" y="548680"/>
            <a:ext cx="5400600" cy="392874"/>
          </a:xfrm>
        </p:spPr>
        <p:txBody>
          <a:bodyPr>
            <a:noAutofit/>
          </a:bodyPr>
          <a:lstStyle/>
          <a:p>
            <a:r>
              <a:rPr lang="en-ZA" sz="1800" b="1" kern="0" dirty="0">
                <a:solidFill>
                  <a:prstClr val="black"/>
                </a:solidFill>
                <a:ea typeface="+mn-ea"/>
                <a:cs typeface="+mn-cs"/>
              </a:rPr>
              <a:t>PART A: ORGANISATION &amp; BUDGET PROG STRUCTURE</a:t>
            </a:r>
            <a:endParaRPr lang="en-ZA" sz="1800" dirty="0"/>
          </a:p>
        </p:txBody>
      </p:sp>
      <p:sp>
        <p:nvSpPr>
          <p:cNvPr id="20" name="Subtitle 19"/>
          <p:cNvSpPr>
            <a:spLocks noGrp="1"/>
          </p:cNvSpPr>
          <p:nvPr>
            <p:ph type="subTitle" idx="1"/>
          </p:nvPr>
        </p:nvSpPr>
        <p:spPr>
          <a:xfrm>
            <a:off x="251520" y="1556792"/>
            <a:ext cx="8568952" cy="4082008"/>
          </a:xfrm>
        </p:spPr>
        <p:txBody>
          <a:bodyPr>
            <a:normAutofit fontScale="85000" lnSpcReduction="20000"/>
          </a:bodyPr>
          <a:lstStyle/>
          <a:p>
            <a:pPr marL="0" lvl="1" algn="just">
              <a:spcBef>
                <a:spcPts val="575"/>
              </a:spcBef>
              <a:buSzPct val="85000"/>
              <a:defRPr/>
            </a:pPr>
            <a:r>
              <a:rPr lang="en-ZA" sz="1900" b="1" dirty="0">
                <a:solidFill>
                  <a:prstClr val="black"/>
                </a:solidFill>
                <a:latin typeface="Arial" pitchFamily="34" charset="0"/>
                <a:cs typeface="Arial" pitchFamily="34" charset="0"/>
              </a:rPr>
              <a:t>Department’s Organisational Design </a:t>
            </a:r>
            <a:r>
              <a:rPr lang="en-ZA" sz="1900" dirty="0">
                <a:solidFill>
                  <a:prstClr val="black"/>
                </a:solidFill>
                <a:latin typeface="Arial" pitchFamily="34" charset="0"/>
                <a:cs typeface="Arial" pitchFamily="34" charset="0"/>
              </a:rPr>
              <a:t>is structured into </a:t>
            </a:r>
          </a:p>
          <a:p>
            <a:pPr marL="342900" lvl="1" indent="-342900" algn="just">
              <a:spcBef>
                <a:spcPts val="575"/>
              </a:spcBef>
              <a:buSzPct val="85000"/>
              <a:buFont typeface="Wingdings" pitchFamily="2" charset="2"/>
              <a:buChar char="q"/>
              <a:defRPr/>
            </a:pPr>
            <a:r>
              <a:rPr lang="en-ZA" sz="1900" dirty="0">
                <a:solidFill>
                  <a:prstClr val="black"/>
                </a:solidFill>
                <a:latin typeface="Arial" pitchFamily="34" charset="0"/>
                <a:cs typeface="Arial" pitchFamily="34" charset="0"/>
              </a:rPr>
              <a:t>4 components reporting directly to Accounting Officer</a:t>
            </a:r>
          </a:p>
          <a:p>
            <a:pPr marL="742950" lvl="2" indent="-342900" algn="just">
              <a:spcBef>
                <a:spcPts val="575"/>
              </a:spcBef>
              <a:buSzPct val="85000"/>
              <a:buFont typeface="Wingdings" pitchFamily="2" charset="2"/>
              <a:buChar char="§"/>
              <a:defRPr/>
            </a:pPr>
            <a:r>
              <a:rPr lang="en-ZA" sz="1900" dirty="0">
                <a:solidFill>
                  <a:prstClr val="black"/>
                </a:solidFill>
                <a:latin typeface="Arial" pitchFamily="34" charset="0"/>
                <a:cs typeface="Arial" pitchFamily="34" charset="0"/>
              </a:rPr>
              <a:t>ODG, Ministry staff, Communication and Internal Audit</a:t>
            </a:r>
          </a:p>
          <a:p>
            <a:pPr marL="342900" lvl="1" indent="-342900" algn="just">
              <a:spcBef>
                <a:spcPts val="575"/>
              </a:spcBef>
              <a:buSzPct val="85000"/>
              <a:buFont typeface="Wingdings" pitchFamily="2" charset="2"/>
              <a:buChar char="q"/>
              <a:defRPr/>
            </a:pPr>
            <a:r>
              <a:rPr lang="en-ZA" sz="1900" dirty="0">
                <a:solidFill>
                  <a:prstClr val="black"/>
                </a:solidFill>
                <a:latin typeface="Arial" pitchFamily="34" charset="0"/>
                <a:cs typeface="Arial" pitchFamily="34" charset="0"/>
              </a:rPr>
              <a:t>3 Divisions reporting directly to the Accounting Officer – </a:t>
            </a:r>
          </a:p>
          <a:p>
            <a:pPr marL="742950" lvl="2" indent="-342900" algn="just">
              <a:spcBef>
                <a:spcPts val="575"/>
              </a:spcBef>
              <a:buSzPct val="85000"/>
              <a:buFont typeface="Wingdings" pitchFamily="2" charset="2"/>
              <a:buChar char="§"/>
              <a:defRPr/>
            </a:pPr>
            <a:r>
              <a:rPr lang="en-ZA" sz="1900" dirty="0">
                <a:solidFill>
                  <a:prstClr val="black"/>
                </a:solidFill>
                <a:latin typeface="Arial" pitchFamily="34" charset="0"/>
                <a:cs typeface="Arial" pitchFamily="34" charset="0"/>
              </a:rPr>
              <a:t>Strategic Management, </a:t>
            </a:r>
          </a:p>
          <a:p>
            <a:pPr marL="742950" lvl="2" indent="-342900" algn="just">
              <a:spcBef>
                <a:spcPts val="575"/>
              </a:spcBef>
              <a:buSzPct val="85000"/>
              <a:buFont typeface="Wingdings" pitchFamily="2" charset="2"/>
              <a:buChar char="§"/>
              <a:defRPr/>
            </a:pPr>
            <a:r>
              <a:rPr lang="en-ZA" sz="1900" dirty="0">
                <a:solidFill>
                  <a:prstClr val="black"/>
                </a:solidFill>
                <a:latin typeface="Arial" pitchFamily="34" charset="0"/>
                <a:cs typeface="Arial" pitchFamily="34" charset="0"/>
              </a:rPr>
              <a:t>Corporate Management</a:t>
            </a:r>
          </a:p>
          <a:p>
            <a:pPr marL="742950" lvl="2" indent="-342900" algn="just">
              <a:spcBef>
                <a:spcPts val="575"/>
              </a:spcBef>
              <a:buSzPct val="85000"/>
              <a:buFont typeface="Wingdings" pitchFamily="2" charset="2"/>
              <a:buChar char="§"/>
              <a:defRPr/>
            </a:pPr>
            <a:r>
              <a:rPr lang="en-ZA" sz="1900" dirty="0">
                <a:solidFill>
                  <a:prstClr val="black"/>
                </a:solidFill>
                <a:latin typeface="Arial" pitchFamily="34" charset="0"/>
                <a:cs typeface="Arial" pitchFamily="34" charset="0"/>
              </a:rPr>
              <a:t>Financial Management; </a:t>
            </a:r>
          </a:p>
          <a:p>
            <a:pPr marL="342900" lvl="1" indent="-342900" algn="just">
              <a:spcBef>
                <a:spcPts val="575"/>
              </a:spcBef>
              <a:buSzPct val="85000"/>
              <a:buFont typeface="Wingdings" pitchFamily="2" charset="2"/>
              <a:buChar char="q"/>
              <a:defRPr/>
            </a:pPr>
            <a:r>
              <a:rPr lang="en-ZA" sz="1900" dirty="0">
                <a:solidFill>
                  <a:prstClr val="black"/>
                </a:solidFill>
                <a:latin typeface="Arial" pitchFamily="34" charset="0"/>
                <a:cs typeface="Arial" pitchFamily="34" charset="0"/>
              </a:rPr>
              <a:t>2 Branches reporting directly to the Accounting Officer – </a:t>
            </a:r>
          </a:p>
          <a:p>
            <a:pPr marL="742950" lvl="2" indent="-342900" algn="just">
              <a:spcBef>
                <a:spcPts val="575"/>
              </a:spcBef>
              <a:buSzPct val="85000"/>
              <a:buFont typeface="Wingdings" pitchFamily="2" charset="2"/>
              <a:buChar char="§"/>
              <a:defRPr/>
            </a:pPr>
            <a:r>
              <a:rPr lang="en-ZA" sz="1900" dirty="0">
                <a:solidFill>
                  <a:prstClr val="black"/>
                </a:solidFill>
                <a:latin typeface="Arial" pitchFamily="34" charset="0"/>
                <a:cs typeface="Arial" pitchFamily="34" charset="0"/>
              </a:rPr>
              <a:t>Social Transformation and Economic Empowerment; </a:t>
            </a:r>
          </a:p>
          <a:p>
            <a:pPr marL="742950" lvl="2" indent="-342900" algn="just">
              <a:spcBef>
                <a:spcPts val="575"/>
              </a:spcBef>
              <a:buSzPct val="85000"/>
              <a:buFont typeface="Wingdings" pitchFamily="2" charset="2"/>
              <a:buChar char="§"/>
              <a:defRPr/>
            </a:pPr>
            <a:r>
              <a:rPr lang="en-ZA" sz="1900" dirty="0">
                <a:solidFill>
                  <a:prstClr val="black"/>
                </a:solidFill>
                <a:latin typeface="Arial" pitchFamily="34" charset="0"/>
                <a:cs typeface="Arial" pitchFamily="34" charset="0"/>
              </a:rPr>
              <a:t>Policy Stakeholder Coordination and Knowledge Management.</a:t>
            </a:r>
          </a:p>
          <a:p>
            <a:pPr marL="0" lvl="1" algn="just">
              <a:spcBef>
                <a:spcPts val="575"/>
              </a:spcBef>
              <a:buSzPct val="85000"/>
              <a:defRPr/>
            </a:pPr>
            <a:r>
              <a:rPr lang="en-ZA" sz="1900" b="1" dirty="0">
                <a:solidFill>
                  <a:prstClr val="black"/>
                </a:solidFill>
                <a:latin typeface="Arial" pitchFamily="34" charset="0"/>
                <a:cs typeface="Arial" pitchFamily="34" charset="0"/>
              </a:rPr>
              <a:t>Budget Programme Structure </a:t>
            </a:r>
            <a:r>
              <a:rPr lang="en-ZA" sz="1900" dirty="0">
                <a:solidFill>
                  <a:prstClr val="black"/>
                </a:solidFill>
                <a:latin typeface="Arial" pitchFamily="34" charset="0"/>
                <a:cs typeface="Arial" pitchFamily="34" charset="0"/>
              </a:rPr>
              <a:t>is structured into three programmes: </a:t>
            </a:r>
          </a:p>
          <a:p>
            <a:pPr marL="400050" lvl="2" algn="just">
              <a:spcBef>
                <a:spcPts val="575"/>
              </a:spcBef>
              <a:buSzPct val="85000"/>
              <a:defRPr/>
            </a:pPr>
            <a:r>
              <a:rPr lang="en-ZA" sz="1900" dirty="0">
                <a:solidFill>
                  <a:prstClr val="black"/>
                </a:solidFill>
                <a:latin typeface="Arial" pitchFamily="34" charset="0"/>
                <a:cs typeface="Arial" pitchFamily="34" charset="0"/>
              </a:rPr>
              <a:t>1. Administration; </a:t>
            </a:r>
          </a:p>
          <a:p>
            <a:pPr marL="400050" lvl="2" algn="just">
              <a:spcBef>
                <a:spcPts val="575"/>
              </a:spcBef>
              <a:buSzPct val="85000"/>
              <a:defRPr/>
            </a:pPr>
            <a:r>
              <a:rPr lang="en-ZA" sz="1900" dirty="0">
                <a:solidFill>
                  <a:prstClr val="black"/>
                </a:solidFill>
                <a:latin typeface="Arial" pitchFamily="34" charset="0"/>
                <a:cs typeface="Arial" pitchFamily="34" charset="0"/>
              </a:rPr>
              <a:t>2. Social Transformation and Economic Empowerment; and </a:t>
            </a:r>
          </a:p>
          <a:p>
            <a:pPr marL="400050" lvl="2" algn="just">
              <a:spcBef>
                <a:spcPts val="575"/>
              </a:spcBef>
              <a:buSzPct val="85000"/>
              <a:defRPr/>
            </a:pPr>
            <a:r>
              <a:rPr lang="en-ZA" sz="1900" dirty="0">
                <a:solidFill>
                  <a:prstClr val="black"/>
                </a:solidFill>
                <a:latin typeface="Arial" pitchFamily="34" charset="0"/>
                <a:cs typeface="Arial" pitchFamily="34" charset="0"/>
              </a:rPr>
              <a:t>3. Policy, Stakeholder and Knowledge Management</a:t>
            </a:r>
          </a:p>
          <a:p>
            <a:endParaRPr lang="en-ZA" sz="14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84368" y="155807"/>
            <a:ext cx="936104" cy="7857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 name="Picture 16"/>
          <p:cNvPicPr/>
          <p:nvPr/>
        </p:nvPicPr>
        <p:blipFill>
          <a:blip r:embed="rId4" cstate="print"/>
          <a:stretch>
            <a:fillRect/>
          </a:stretch>
        </p:blipFill>
        <p:spPr>
          <a:xfrm>
            <a:off x="3673901" y="6093296"/>
            <a:ext cx="1371600" cy="670689"/>
          </a:xfrm>
          <a:prstGeom prst="rect">
            <a:avLst/>
          </a:prstGeom>
        </p:spPr>
      </p:pic>
    </p:spTree>
    <p:extLst>
      <p:ext uri="{BB962C8B-B14F-4D97-AF65-F5344CB8AC3E}">
        <p14:creationId xmlns:p14="http://schemas.microsoft.com/office/powerpoint/2010/main" xmlns="" val="42825541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1520" y="116633"/>
            <a:ext cx="2376264" cy="864096"/>
          </a:xfrm>
          <a:prstGeom prst="rect">
            <a:avLst/>
          </a:prstGeom>
        </p:spPr>
      </p:pic>
      <p:sp>
        <p:nvSpPr>
          <p:cNvPr id="5" name="Rectangle 4"/>
          <p:cNvSpPr/>
          <p:nvPr/>
        </p:nvSpPr>
        <p:spPr>
          <a:xfrm>
            <a:off x="0" y="980729"/>
            <a:ext cx="9144000" cy="72007"/>
          </a:xfrm>
          <a:prstGeom prst="rect">
            <a:avLst/>
          </a:prstGeom>
          <a:solidFill>
            <a:srgbClr val="0D7127"/>
          </a:solidFill>
          <a:ln>
            <a:solidFill>
              <a:srgbClr val="0D71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7" name="Straight Connector 6"/>
          <p:cNvCxnSpPr/>
          <p:nvPr/>
        </p:nvCxnSpPr>
        <p:spPr>
          <a:xfrm>
            <a:off x="0" y="1124744"/>
            <a:ext cx="9144000" cy="0"/>
          </a:xfrm>
          <a:prstGeom prst="line">
            <a:avLst/>
          </a:prstGeom>
          <a:ln>
            <a:solidFill>
              <a:srgbClr val="0D7127"/>
            </a:solidFill>
          </a:ln>
        </p:spPr>
        <p:style>
          <a:lnRef idx="1">
            <a:schemeClr val="dk1"/>
          </a:lnRef>
          <a:fillRef idx="0">
            <a:schemeClr val="dk1"/>
          </a:fillRef>
          <a:effectRef idx="0">
            <a:schemeClr val="dk1"/>
          </a:effectRef>
          <a:fontRef idx="minor">
            <a:schemeClr val="tx1"/>
          </a:fontRef>
        </p:style>
      </p:cxnSp>
      <p:sp>
        <p:nvSpPr>
          <p:cNvPr id="16" name="TextBox 15"/>
          <p:cNvSpPr txBox="1"/>
          <p:nvPr/>
        </p:nvSpPr>
        <p:spPr>
          <a:xfrm>
            <a:off x="953598" y="1772816"/>
            <a:ext cx="4122458" cy="584775"/>
          </a:xfrm>
          <a:prstGeom prst="rect">
            <a:avLst/>
          </a:prstGeom>
          <a:noFill/>
          <a:ln>
            <a:solidFill>
              <a:schemeClr val="bg1"/>
            </a:solidFill>
          </a:ln>
        </p:spPr>
        <p:txBody>
          <a:bodyPr wrap="square" rtlCol="0">
            <a:spAutoFit/>
          </a:bodyPr>
          <a:lstStyle/>
          <a:p>
            <a:endParaRPr lang="en-ZA" sz="3200" b="1" dirty="0">
              <a:ln w="12700">
                <a:solidFill>
                  <a:srgbClr val="0D7127"/>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Rounded MT Bold" pitchFamily="34" charset="0"/>
            </a:endParaRPr>
          </a:p>
        </p:txBody>
      </p:sp>
      <p:sp>
        <p:nvSpPr>
          <p:cNvPr id="19" name="Title 18"/>
          <p:cNvSpPr>
            <a:spLocks noGrp="1"/>
          </p:cNvSpPr>
          <p:nvPr>
            <p:ph type="ctrTitle"/>
          </p:nvPr>
        </p:nvSpPr>
        <p:spPr>
          <a:xfrm>
            <a:off x="2627783" y="476672"/>
            <a:ext cx="5060479" cy="388121"/>
          </a:xfrm>
        </p:spPr>
        <p:txBody>
          <a:bodyPr>
            <a:normAutofit/>
          </a:bodyPr>
          <a:lstStyle/>
          <a:p>
            <a:r>
              <a:rPr lang="en-ZA" sz="1800" b="1" kern="0" dirty="0">
                <a:solidFill>
                  <a:sysClr val="windowText" lastClr="000000"/>
                </a:solidFill>
              </a:rPr>
              <a:t>PART B: PERFORMANCE INFORMATION </a:t>
            </a:r>
            <a:r>
              <a:rPr lang="en-ZA" sz="1800" b="1" kern="0" dirty="0" smtClean="0">
                <a:solidFill>
                  <a:sysClr val="windowText" lastClr="000000"/>
                </a:solidFill>
              </a:rPr>
              <a:t>Q4</a:t>
            </a:r>
            <a:endParaRPr lang="en-ZA" sz="1800" dirty="0"/>
          </a:p>
        </p:txBody>
      </p:sp>
      <p:sp>
        <p:nvSpPr>
          <p:cNvPr id="20" name="Subtitle 19"/>
          <p:cNvSpPr>
            <a:spLocks noGrp="1"/>
          </p:cNvSpPr>
          <p:nvPr>
            <p:ph type="subTitle" idx="1"/>
          </p:nvPr>
        </p:nvSpPr>
        <p:spPr>
          <a:xfrm>
            <a:off x="1619672" y="1772817"/>
            <a:ext cx="6264696" cy="3865984"/>
          </a:xfrm>
        </p:spPr>
        <p:txBody>
          <a:bodyPr/>
          <a:lstStyle/>
          <a:p>
            <a:r>
              <a:rPr lang="en-US" dirty="0" smtClean="0"/>
              <a:t>Click to add subtitle</a:t>
            </a:r>
            <a:endParaRPr lang="en-ZA"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84368" y="155807"/>
            <a:ext cx="936104" cy="7857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 name="Picture 16"/>
          <p:cNvPicPr/>
          <p:nvPr/>
        </p:nvPicPr>
        <p:blipFill>
          <a:blip r:embed="rId4" cstate="print"/>
          <a:stretch>
            <a:fillRect/>
          </a:stretch>
        </p:blipFill>
        <p:spPr>
          <a:xfrm>
            <a:off x="3673901" y="6093296"/>
            <a:ext cx="1371600" cy="670689"/>
          </a:xfrm>
          <a:prstGeom prst="rect">
            <a:avLst/>
          </a:prstGeom>
        </p:spPr>
      </p:pic>
      <p:pic>
        <p:nvPicPr>
          <p:cNvPr id="10"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225675" y="1915300"/>
            <a:ext cx="5462588" cy="34813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637337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51520" y="116633"/>
            <a:ext cx="2376264" cy="864096"/>
          </a:xfrm>
          <a:prstGeom prst="rect">
            <a:avLst/>
          </a:prstGeom>
        </p:spPr>
      </p:pic>
      <p:sp>
        <p:nvSpPr>
          <p:cNvPr id="5" name="Rectangle 4"/>
          <p:cNvSpPr/>
          <p:nvPr/>
        </p:nvSpPr>
        <p:spPr>
          <a:xfrm>
            <a:off x="0" y="980729"/>
            <a:ext cx="9144000" cy="72007"/>
          </a:xfrm>
          <a:prstGeom prst="rect">
            <a:avLst/>
          </a:prstGeom>
          <a:solidFill>
            <a:srgbClr val="0D7127"/>
          </a:solidFill>
          <a:ln>
            <a:solidFill>
              <a:srgbClr val="0D71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7" name="Straight Connector 6"/>
          <p:cNvCxnSpPr/>
          <p:nvPr/>
        </p:nvCxnSpPr>
        <p:spPr>
          <a:xfrm>
            <a:off x="0" y="1124744"/>
            <a:ext cx="9144000" cy="0"/>
          </a:xfrm>
          <a:prstGeom prst="line">
            <a:avLst/>
          </a:prstGeom>
          <a:ln>
            <a:solidFill>
              <a:srgbClr val="0D7127"/>
            </a:solidFill>
          </a:ln>
        </p:spPr>
        <p:style>
          <a:lnRef idx="1">
            <a:schemeClr val="dk1"/>
          </a:lnRef>
          <a:fillRef idx="0">
            <a:schemeClr val="dk1"/>
          </a:fillRef>
          <a:effectRef idx="0">
            <a:schemeClr val="dk1"/>
          </a:effectRef>
          <a:fontRef idx="minor">
            <a:schemeClr val="tx1"/>
          </a:fontRef>
        </p:style>
      </p:cxnSp>
      <p:sp>
        <p:nvSpPr>
          <p:cNvPr id="16" name="TextBox 15"/>
          <p:cNvSpPr txBox="1"/>
          <p:nvPr/>
        </p:nvSpPr>
        <p:spPr>
          <a:xfrm>
            <a:off x="953598" y="1772816"/>
            <a:ext cx="4122458" cy="584775"/>
          </a:xfrm>
          <a:prstGeom prst="rect">
            <a:avLst/>
          </a:prstGeom>
          <a:noFill/>
          <a:ln>
            <a:solidFill>
              <a:schemeClr val="bg1"/>
            </a:solidFill>
          </a:ln>
        </p:spPr>
        <p:txBody>
          <a:bodyPr wrap="square" rtlCol="0">
            <a:spAutoFit/>
          </a:bodyPr>
          <a:lstStyle/>
          <a:p>
            <a:endParaRPr lang="en-ZA" sz="3200" b="1" dirty="0">
              <a:ln w="12700">
                <a:solidFill>
                  <a:srgbClr val="0D7127"/>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Rounded MT Bold" pitchFamily="34" charset="0"/>
            </a:endParaRPr>
          </a:p>
        </p:txBody>
      </p:sp>
      <p:sp>
        <p:nvSpPr>
          <p:cNvPr id="19" name="Title 18"/>
          <p:cNvSpPr>
            <a:spLocks noGrp="1"/>
          </p:cNvSpPr>
          <p:nvPr>
            <p:ph type="ctrTitle"/>
          </p:nvPr>
        </p:nvSpPr>
        <p:spPr>
          <a:xfrm>
            <a:off x="2411760" y="493300"/>
            <a:ext cx="5473456" cy="434479"/>
          </a:xfrm>
        </p:spPr>
        <p:txBody>
          <a:bodyPr>
            <a:normAutofit/>
          </a:bodyPr>
          <a:lstStyle/>
          <a:p>
            <a:r>
              <a:rPr lang="en-ZA" sz="1800" b="1" dirty="0" smtClean="0">
                <a:solidFill>
                  <a:prstClr val="black"/>
                </a:solidFill>
                <a:latin typeface="FunctionPro-BookOblique"/>
              </a:rPr>
              <a:t>Overall Performance Information for Q4 2018/19</a:t>
            </a:r>
            <a:endParaRPr lang="en-ZA" sz="1800" dirty="0"/>
          </a:p>
        </p:txBody>
      </p:sp>
      <p:sp>
        <p:nvSpPr>
          <p:cNvPr id="20" name="Subtitle 19"/>
          <p:cNvSpPr>
            <a:spLocks noGrp="1"/>
          </p:cNvSpPr>
          <p:nvPr>
            <p:ph type="subTitle" idx="1"/>
          </p:nvPr>
        </p:nvSpPr>
        <p:spPr/>
        <p:txBody>
          <a:bodyPr/>
          <a:lstStyle/>
          <a:p>
            <a:r>
              <a:rPr lang="en-US" smtClean="0"/>
              <a:t>Click to add subtitle</a:t>
            </a:r>
            <a:endParaRPr lang="en-ZA"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884368" y="155807"/>
            <a:ext cx="936104" cy="7857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 name="Picture 16"/>
          <p:cNvPicPr/>
          <p:nvPr/>
        </p:nvPicPr>
        <p:blipFill>
          <a:blip r:embed="rId5" cstate="print"/>
          <a:stretch>
            <a:fillRect/>
          </a:stretch>
        </p:blipFill>
        <p:spPr>
          <a:xfrm>
            <a:off x="3673901" y="6093296"/>
            <a:ext cx="1371600" cy="670689"/>
          </a:xfrm>
          <a:prstGeom prst="rect">
            <a:avLst/>
          </a:prstGeom>
        </p:spPr>
      </p:pic>
      <p:sp>
        <p:nvSpPr>
          <p:cNvPr id="2" name="Rectangle 1"/>
          <p:cNvSpPr/>
          <p:nvPr/>
        </p:nvSpPr>
        <p:spPr>
          <a:xfrm>
            <a:off x="701570" y="1172651"/>
            <a:ext cx="7902878" cy="923330"/>
          </a:xfrm>
          <a:prstGeom prst="rect">
            <a:avLst/>
          </a:prstGeom>
        </p:spPr>
        <p:txBody>
          <a:bodyPr wrap="square">
            <a:spAutoFit/>
          </a:bodyPr>
          <a:lstStyle/>
          <a:p>
            <a:pPr algn="just"/>
            <a:r>
              <a:rPr lang="en-ZA" dirty="0"/>
              <a:t>Figure below provides a graphic of overall performance of </a:t>
            </a:r>
            <a:r>
              <a:rPr lang="en-ZA" dirty="0" err="1"/>
              <a:t>DoW</a:t>
            </a:r>
            <a:r>
              <a:rPr lang="en-ZA" dirty="0"/>
              <a:t> in relation to set Quarter </a:t>
            </a:r>
            <a:r>
              <a:rPr lang="en-ZA" dirty="0" smtClean="0"/>
              <a:t>4 </a:t>
            </a:r>
            <a:r>
              <a:rPr lang="en-ZA" dirty="0"/>
              <a:t>targets outlined in the </a:t>
            </a:r>
            <a:r>
              <a:rPr lang="en-ZA" dirty="0" smtClean="0"/>
              <a:t>2018/19 </a:t>
            </a:r>
            <a:r>
              <a:rPr lang="en-ZA" dirty="0"/>
              <a:t>Annual Performance Plan. Out of </a:t>
            </a:r>
            <a:r>
              <a:rPr lang="en-ZA" dirty="0" smtClean="0"/>
              <a:t>29 </a:t>
            </a:r>
            <a:r>
              <a:rPr lang="en-ZA" dirty="0"/>
              <a:t>targets planned, </a:t>
            </a:r>
            <a:r>
              <a:rPr lang="en-ZA" dirty="0" smtClean="0"/>
              <a:t>21 (72%) </a:t>
            </a:r>
            <a:r>
              <a:rPr lang="en-ZA" dirty="0"/>
              <a:t>targets were achieved, while </a:t>
            </a:r>
            <a:r>
              <a:rPr lang="en-ZA" dirty="0" smtClean="0"/>
              <a:t>8 (28%) </a:t>
            </a:r>
            <a:r>
              <a:rPr lang="en-ZA" dirty="0"/>
              <a:t>were not achieved</a:t>
            </a:r>
            <a:r>
              <a:rPr lang="en-ZA" dirty="0" smtClean="0"/>
              <a:t>. </a:t>
            </a:r>
            <a:endParaRPr lang="en-ZA" dirty="0"/>
          </a:p>
        </p:txBody>
      </p:sp>
      <p:graphicFrame>
        <p:nvGraphicFramePr>
          <p:cNvPr id="12" name="Chart 11"/>
          <p:cNvGraphicFramePr>
            <a:graphicFrameLocks/>
          </p:cNvGraphicFramePr>
          <p:nvPr>
            <p:extLst>
              <p:ext uri="{D42A27DB-BD31-4B8C-83A1-F6EECF244321}">
                <p14:modId xmlns:p14="http://schemas.microsoft.com/office/powerpoint/2010/main" xmlns="" val="594565002"/>
              </p:ext>
            </p:extLst>
          </p:nvPr>
        </p:nvGraphicFramePr>
        <p:xfrm>
          <a:off x="1907704" y="2346130"/>
          <a:ext cx="5286375" cy="301562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xmlns="" val="16302202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1520" y="116633"/>
            <a:ext cx="2376264" cy="864096"/>
          </a:xfrm>
          <a:prstGeom prst="rect">
            <a:avLst/>
          </a:prstGeom>
        </p:spPr>
      </p:pic>
      <p:sp>
        <p:nvSpPr>
          <p:cNvPr id="5" name="Rectangle 4"/>
          <p:cNvSpPr/>
          <p:nvPr/>
        </p:nvSpPr>
        <p:spPr>
          <a:xfrm>
            <a:off x="0" y="980729"/>
            <a:ext cx="9144000" cy="72007"/>
          </a:xfrm>
          <a:prstGeom prst="rect">
            <a:avLst/>
          </a:prstGeom>
          <a:solidFill>
            <a:srgbClr val="0D7127"/>
          </a:solidFill>
          <a:ln>
            <a:solidFill>
              <a:srgbClr val="0D71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7" name="Straight Connector 6"/>
          <p:cNvCxnSpPr/>
          <p:nvPr/>
        </p:nvCxnSpPr>
        <p:spPr>
          <a:xfrm>
            <a:off x="0" y="1124744"/>
            <a:ext cx="9144000" cy="0"/>
          </a:xfrm>
          <a:prstGeom prst="line">
            <a:avLst/>
          </a:prstGeom>
          <a:ln>
            <a:solidFill>
              <a:srgbClr val="0D7127"/>
            </a:solidFill>
          </a:ln>
        </p:spPr>
        <p:style>
          <a:lnRef idx="1">
            <a:schemeClr val="dk1"/>
          </a:lnRef>
          <a:fillRef idx="0">
            <a:schemeClr val="dk1"/>
          </a:fillRef>
          <a:effectRef idx="0">
            <a:schemeClr val="dk1"/>
          </a:effectRef>
          <a:fontRef idx="minor">
            <a:schemeClr val="tx1"/>
          </a:fontRef>
        </p:style>
      </p:cxnSp>
      <p:sp>
        <p:nvSpPr>
          <p:cNvPr id="19" name="Title 18"/>
          <p:cNvSpPr>
            <a:spLocks noGrp="1"/>
          </p:cNvSpPr>
          <p:nvPr>
            <p:ph type="ctrTitle"/>
          </p:nvPr>
        </p:nvSpPr>
        <p:spPr>
          <a:xfrm>
            <a:off x="2555776" y="480669"/>
            <a:ext cx="5376941" cy="434479"/>
          </a:xfrm>
        </p:spPr>
        <p:txBody>
          <a:bodyPr>
            <a:normAutofit/>
          </a:bodyPr>
          <a:lstStyle/>
          <a:p>
            <a:r>
              <a:rPr lang="en-ZA" sz="1800" b="1" dirty="0">
                <a:solidFill>
                  <a:prstClr val="black"/>
                </a:solidFill>
                <a:latin typeface="FunctionPro-BookOblique"/>
              </a:rPr>
              <a:t>Programme 1: Performance Information for </a:t>
            </a:r>
            <a:r>
              <a:rPr lang="en-ZA" sz="1800" b="1" dirty="0" smtClean="0">
                <a:solidFill>
                  <a:prstClr val="black"/>
                </a:solidFill>
                <a:latin typeface="FunctionPro-BookOblique"/>
              </a:rPr>
              <a:t>Q4</a:t>
            </a:r>
            <a:endParaRPr lang="en-ZA" sz="1800" dirty="0"/>
          </a:p>
        </p:txBody>
      </p:sp>
      <p:sp>
        <p:nvSpPr>
          <p:cNvPr id="20" name="Subtitle 19"/>
          <p:cNvSpPr>
            <a:spLocks noGrp="1"/>
          </p:cNvSpPr>
          <p:nvPr>
            <p:ph type="subTitle" idx="1"/>
          </p:nvPr>
        </p:nvSpPr>
        <p:spPr>
          <a:xfrm>
            <a:off x="827584" y="1196752"/>
            <a:ext cx="7632848" cy="4464496"/>
          </a:xfrm>
        </p:spPr>
        <p:txBody>
          <a:bodyPr>
            <a:normAutofit/>
          </a:bodyPr>
          <a:lstStyle/>
          <a:p>
            <a:pPr algn="just"/>
            <a:r>
              <a:rPr lang="en-ZA" sz="1800" dirty="0">
                <a:solidFill>
                  <a:prstClr val="black"/>
                </a:solidFill>
                <a:latin typeface="Arial Narrow" pitchFamily="34" charset="0"/>
                <a:ea typeface="+mj-ea"/>
                <a:cs typeface="Arial" pitchFamily="34" charset="0"/>
              </a:rPr>
              <a:t>Figure below provides a graphic of overall performance of Programme 1 in relation to set Quarter </a:t>
            </a:r>
            <a:r>
              <a:rPr lang="en-ZA" sz="1800" dirty="0" smtClean="0">
                <a:solidFill>
                  <a:prstClr val="black"/>
                </a:solidFill>
                <a:latin typeface="Arial Narrow" pitchFamily="34" charset="0"/>
                <a:ea typeface="+mj-ea"/>
                <a:cs typeface="Arial" pitchFamily="34" charset="0"/>
              </a:rPr>
              <a:t>4 targets </a:t>
            </a:r>
            <a:r>
              <a:rPr lang="en-ZA" sz="1800" dirty="0">
                <a:solidFill>
                  <a:prstClr val="black"/>
                </a:solidFill>
                <a:latin typeface="Arial Narrow" pitchFamily="34" charset="0"/>
                <a:ea typeface="+mj-ea"/>
                <a:cs typeface="Arial" pitchFamily="34" charset="0"/>
              </a:rPr>
              <a:t>outlined in the 2018/19 Annual Performance Plan. Out of </a:t>
            </a:r>
            <a:r>
              <a:rPr lang="en-ZA" sz="1800" dirty="0" smtClean="0">
                <a:solidFill>
                  <a:prstClr val="black"/>
                </a:solidFill>
                <a:latin typeface="Arial Narrow" pitchFamily="34" charset="0"/>
                <a:ea typeface="+mj-ea"/>
                <a:cs typeface="Arial" pitchFamily="34" charset="0"/>
              </a:rPr>
              <a:t>13 </a:t>
            </a:r>
            <a:r>
              <a:rPr lang="en-ZA" sz="1800" dirty="0">
                <a:solidFill>
                  <a:prstClr val="black"/>
                </a:solidFill>
                <a:latin typeface="Arial Narrow" pitchFamily="34" charset="0"/>
                <a:ea typeface="+mj-ea"/>
                <a:cs typeface="Arial" pitchFamily="34" charset="0"/>
              </a:rPr>
              <a:t>targets planned, </a:t>
            </a:r>
            <a:r>
              <a:rPr lang="en-ZA" sz="1800" dirty="0" smtClean="0">
                <a:solidFill>
                  <a:prstClr val="black"/>
                </a:solidFill>
                <a:latin typeface="Arial Narrow" pitchFamily="34" charset="0"/>
                <a:ea typeface="+mj-ea"/>
                <a:cs typeface="Arial" pitchFamily="34" charset="0"/>
              </a:rPr>
              <a:t>9 (69%) </a:t>
            </a:r>
            <a:r>
              <a:rPr lang="en-ZA" sz="1800" dirty="0">
                <a:solidFill>
                  <a:prstClr val="black"/>
                </a:solidFill>
                <a:latin typeface="Arial Narrow" pitchFamily="34" charset="0"/>
                <a:ea typeface="+mj-ea"/>
                <a:cs typeface="Arial" pitchFamily="34" charset="0"/>
              </a:rPr>
              <a:t>targets were achieved, while </a:t>
            </a:r>
            <a:r>
              <a:rPr lang="en-ZA" sz="1800" dirty="0" smtClean="0">
                <a:solidFill>
                  <a:prstClr val="black"/>
                </a:solidFill>
                <a:latin typeface="Arial Narrow" pitchFamily="34" charset="0"/>
                <a:ea typeface="+mj-ea"/>
                <a:cs typeface="Arial" pitchFamily="34" charset="0"/>
              </a:rPr>
              <a:t>4 (31%) </a:t>
            </a:r>
            <a:r>
              <a:rPr lang="en-ZA" sz="1800" dirty="0">
                <a:solidFill>
                  <a:prstClr val="black"/>
                </a:solidFill>
                <a:latin typeface="Arial Narrow" pitchFamily="34" charset="0"/>
                <a:ea typeface="+mj-ea"/>
                <a:cs typeface="Arial" pitchFamily="34" charset="0"/>
              </a:rPr>
              <a:t>were not achieved</a:t>
            </a:r>
            <a:r>
              <a:rPr lang="en-ZA" sz="1800" dirty="0" smtClean="0">
                <a:solidFill>
                  <a:prstClr val="black"/>
                </a:solidFill>
                <a:latin typeface="Arial Narrow" pitchFamily="34" charset="0"/>
                <a:ea typeface="+mj-ea"/>
                <a:cs typeface="Arial" pitchFamily="34" charset="0"/>
              </a:rPr>
              <a:t>. </a:t>
            </a:r>
            <a:endParaRPr lang="en-ZA" sz="18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84368" y="155807"/>
            <a:ext cx="936104" cy="7857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 name="Picture 16"/>
          <p:cNvPicPr/>
          <p:nvPr/>
        </p:nvPicPr>
        <p:blipFill>
          <a:blip r:embed="rId4" cstate="print"/>
          <a:stretch>
            <a:fillRect/>
          </a:stretch>
        </p:blipFill>
        <p:spPr>
          <a:xfrm>
            <a:off x="3673901" y="6093296"/>
            <a:ext cx="1371600" cy="670689"/>
          </a:xfrm>
          <a:prstGeom prst="rect">
            <a:avLst/>
          </a:prstGeom>
        </p:spPr>
      </p:pic>
      <p:graphicFrame>
        <p:nvGraphicFramePr>
          <p:cNvPr id="12" name="Chart 11"/>
          <p:cNvGraphicFramePr>
            <a:graphicFrameLocks/>
          </p:cNvGraphicFramePr>
          <p:nvPr>
            <p:extLst>
              <p:ext uri="{D42A27DB-BD31-4B8C-83A1-F6EECF244321}">
                <p14:modId xmlns:p14="http://schemas.microsoft.com/office/powerpoint/2010/main" xmlns="" val="262090148"/>
              </p:ext>
            </p:extLst>
          </p:nvPr>
        </p:nvGraphicFramePr>
        <p:xfrm>
          <a:off x="2100262" y="2420888"/>
          <a:ext cx="4943475"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xmlns="" val="9349984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1520" y="116633"/>
            <a:ext cx="2376264" cy="864096"/>
          </a:xfrm>
          <a:prstGeom prst="rect">
            <a:avLst/>
          </a:prstGeom>
        </p:spPr>
      </p:pic>
      <p:sp>
        <p:nvSpPr>
          <p:cNvPr id="5" name="Rectangle 4"/>
          <p:cNvSpPr/>
          <p:nvPr/>
        </p:nvSpPr>
        <p:spPr>
          <a:xfrm>
            <a:off x="0" y="980729"/>
            <a:ext cx="9144000" cy="72007"/>
          </a:xfrm>
          <a:prstGeom prst="rect">
            <a:avLst/>
          </a:prstGeom>
          <a:solidFill>
            <a:srgbClr val="0D7127"/>
          </a:solidFill>
          <a:ln>
            <a:solidFill>
              <a:srgbClr val="0D71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cxnSp>
        <p:nvCxnSpPr>
          <p:cNvPr id="7" name="Straight Connector 6"/>
          <p:cNvCxnSpPr/>
          <p:nvPr/>
        </p:nvCxnSpPr>
        <p:spPr>
          <a:xfrm>
            <a:off x="0" y="1124744"/>
            <a:ext cx="9144000" cy="0"/>
          </a:xfrm>
          <a:prstGeom prst="line">
            <a:avLst/>
          </a:prstGeom>
          <a:ln>
            <a:solidFill>
              <a:srgbClr val="0D7127"/>
            </a:solidFill>
          </a:ln>
        </p:spPr>
        <p:style>
          <a:lnRef idx="1">
            <a:schemeClr val="dk1"/>
          </a:lnRef>
          <a:fillRef idx="0">
            <a:schemeClr val="dk1"/>
          </a:fillRef>
          <a:effectRef idx="0">
            <a:schemeClr val="dk1"/>
          </a:effectRef>
          <a:fontRef idx="minor">
            <a:schemeClr val="tx1"/>
          </a:fontRef>
        </p:style>
      </p:cxnSp>
      <p:sp>
        <p:nvSpPr>
          <p:cNvPr id="19" name="Title 18"/>
          <p:cNvSpPr>
            <a:spLocks noGrp="1"/>
          </p:cNvSpPr>
          <p:nvPr>
            <p:ph type="ctrTitle"/>
          </p:nvPr>
        </p:nvSpPr>
        <p:spPr>
          <a:xfrm>
            <a:off x="2411760" y="548681"/>
            <a:ext cx="5616624" cy="434479"/>
          </a:xfrm>
        </p:spPr>
        <p:txBody>
          <a:bodyPr>
            <a:normAutofit/>
          </a:bodyPr>
          <a:lstStyle/>
          <a:p>
            <a:r>
              <a:rPr lang="en-ZA" sz="1800" b="1" dirty="0">
                <a:solidFill>
                  <a:prstClr val="black"/>
                </a:solidFill>
                <a:latin typeface="FunctionPro-BookOblique"/>
              </a:rPr>
              <a:t>Programme 1</a:t>
            </a:r>
            <a:r>
              <a:rPr lang="en-ZA" sz="1800" b="1" dirty="0" smtClean="0">
                <a:solidFill>
                  <a:prstClr val="black"/>
                </a:solidFill>
                <a:latin typeface="FunctionPro-BookOblique"/>
              </a:rPr>
              <a:t>:  </a:t>
            </a:r>
            <a:r>
              <a:rPr lang="en-ZA" sz="1800" b="1" dirty="0">
                <a:solidFill>
                  <a:prstClr val="black"/>
                </a:solidFill>
                <a:latin typeface="FunctionPro-BookOblique"/>
              </a:rPr>
              <a:t>Quarter </a:t>
            </a:r>
            <a:r>
              <a:rPr lang="en-ZA" sz="1800" b="1" dirty="0" smtClean="0">
                <a:solidFill>
                  <a:prstClr val="black"/>
                </a:solidFill>
                <a:latin typeface="FunctionPro-BookOblique"/>
              </a:rPr>
              <a:t>4 </a:t>
            </a:r>
            <a:r>
              <a:rPr lang="en-ZA" sz="1800" b="1" dirty="0">
                <a:solidFill>
                  <a:prstClr val="black"/>
                </a:solidFill>
                <a:latin typeface="FunctionPro-BookOblique"/>
              </a:rPr>
              <a:t>Performance 2018/19</a:t>
            </a:r>
            <a:endParaRPr lang="en-ZA" sz="1800" dirty="0"/>
          </a:p>
        </p:txBody>
      </p:sp>
      <p:sp>
        <p:nvSpPr>
          <p:cNvPr id="20" name="Subtitle 19"/>
          <p:cNvSpPr>
            <a:spLocks noGrp="1"/>
          </p:cNvSpPr>
          <p:nvPr>
            <p:ph type="subTitle" idx="1"/>
          </p:nvPr>
        </p:nvSpPr>
        <p:spPr/>
        <p:txBody>
          <a:bodyPr/>
          <a:lstStyle/>
          <a:p>
            <a:r>
              <a:rPr lang="en-US" dirty="0" smtClean="0"/>
              <a:t>Click to add subtitle</a:t>
            </a:r>
            <a:endParaRPr lang="en-ZA"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84368" y="155807"/>
            <a:ext cx="936104" cy="7857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 name="Picture 16"/>
          <p:cNvPicPr/>
          <p:nvPr/>
        </p:nvPicPr>
        <p:blipFill>
          <a:blip r:embed="rId4" cstate="print"/>
          <a:stretch>
            <a:fillRect/>
          </a:stretch>
        </p:blipFill>
        <p:spPr>
          <a:xfrm>
            <a:off x="3673901" y="6093296"/>
            <a:ext cx="1371600" cy="670689"/>
          </a:xfrm>
          <a:prstGeom prst="rect">
            <a:avLst/>
          </a:prstGeom>
        </p:spPr>
      </p:pic>
      <p:graphicFrame>
        <p:nvGraphicFramePr>
          <p:cNvPr id="11" name="Content Placeholder 2"/>
          <p:cNvGraphicFramePr>
            <a:graphicFrameLocks/>
          </p:cNvGraphicFramePr>
          <p:nvPr>
            <p:extLst>
              <p:ext uri="{D42A27DB-BD31-4B8C-83A1-F6EECF244321}">
                <p14:modId xmlns:p14="http://schemas.microsoft.com/office/powerpoint/2010/main" xmlns="" val="1441753391"/>
              </p:ext>
            </p:extLst>
          </p:nvPr>
        </p:nvGraphicFramePr>
        <p:xfrm>
          <a:off x="251520" y="1101725"/>
          <a:ext cx="8712969" cy="5595112"/>
        </p:xfrm>
        <a:graphic>
          <a:graphicData uri="http://schemas.openxmlformats.org/drawingml/2006/table">
            <a:tbl>
              <a:tblPr firstRow="1" firstCol="1" bandRow="1"/>
              <a:tblGrid>
                <a:gridCol w="720080"/>
                <a:gridCol w="122320"/>
                <a:gridCol w="1245832"/>
                <a:gridCol w="1368152"/>
                <a:gridCol w="1440160"/>
                <a:gridCol w="504056"/>
                <a:gridCol w="432048"/>
                <a:gridCol w="1008112"/>
                <a:gridCol w="968643"/>
                <a:gridCol w="903566"/>
              </a:tblGrid>
              <a:tr h="394871">
                <a:tc rowSpan="2" gridSpan="2">
                  <a:txBody>
                    <a:bodyPr/>
                    <a:lstStyle/>
                    <a:p>
                      <a:pPr>
                        <a:lnSpc>
                          <a:spcPct val="115000"/>
                        </a:lnSpc>
                        <a:spcAft>
                          <a:spcPts val="0"/>
                        </a:spcAft>
                      </a:pPr>
                      <a:r>
                        <a:rPr lang="en-ZA" sz="1200" b="1" dirty="0" smtClean="0">
                          <a:solidFill>
                            <a:schemeClr val="bg1"/>
                          </a:solidFill>
                          <a:effectLst/>
                          <a:latin typeface="+mn-lt"/>
                          <a:ea typeface="Times New Roman"/>
                          <a:cs typeface="Times New Roman"/>
                        </a:rPr>
                        <a:t>Performance Indicator</a:t>
                      </a:r>
                      <a:endParaRPr lang="en-ZA" sz="1200" b="1" dirty="0">
                        <a:solidFill>
                          <a:schemeClr val="bg1"/>
                        </a:solidFill>
                        <a:effectLst/>
                        <a:latin typeface="+mn-lt"/>
                        <a:ea typeface="Times New Roman"/>
                        <a:cs typeface="Times New Roman"/>
                      </a:endParaRPr>
                    </a:p>
                  </a:txBody>
                  <a:tcPr marL="61649" marR="61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50000"/>
                      </a:schemeClr>
                    </a:solidFill>
                  </a:tcPr>
                </a:tc>
                <a:tc rowSpan="2" hMerge="1">
                  <a:txBody>
                    <a:bodyPr/>
                    <a:lstStyle/>
                    <a:p>
                      <a:endParaRPr lang="en-ZA"/>
                    </a:p>
                  </a:txBody>
                  <a:tcPr/>
                </a:tc>
                <a:tc rowSpan="2">
                  <a:txBody>
                    <a:bodyPr/>
                    <a:lstStyle/>
                    <a:p>
                      <a:pPr>
                        <a:lnSpc>
                          <a:spcPct val="115000"/>
                        </a:lnSpc>
                        <a:spcAft>
                          <a:spcPts val="0"/>
                        </a:spcAft>
                      </a:pPr>
                      <a:r>
                        <a:rPr lang="en-US" sz="1200" b="1" dirty="0">
                          <a:solidFill>
                            <a:schemeClr val="bg1"/>
                          </a:solidFill>
                          <a:effectLst/>
                          <a:latin typeface="+mn-lt"/>
                          <a:ea typeface="Times New Roman"/>
                          <a:cs typeface="Arial"/>
                        </a:rPr>
                        <a:t>Annual Target </a:t>
                      </a:r>
                      <a:r>
                        <a:rPr lang="en-US" sz="1200" b="1" dirty="0" smtClean="0">
                          <a:solidFill>
                            <a:schemeClr val="bg1"/>
                          </a:solidFill>
                          <a:effectLst/>
                          <a:latin typeface="+mn-lt"/>
                          <a:ea typeface="Times New Roman"/>
                          <a:cs typeface="Arial"/>
                        </a:rPr>
                        <a:t>2018/19</a:t>
                      </a:r>
                      <a:endParaRPr lang="en-ZA" sz="1200" b="1" dirty="0">
                        <a:solidFill>
                          <a:schemeClr val="bg1"/>
                        </a:solidFill>
                        <a:effectLst/>
                        <a:latin typeface="+mn-lt"/>
                        <a:ea typeface="Times New Roman"/>
                        <a:cs typeface="Times New Roman"/>
                      </a:endParaRPr>
                    </a:p>
                  </a:txBody>
                  <a:tcPr marL="61649" marR="61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schemeClr val="bg1"/>
                        </a:solidFill>
                        <a:effectLst/>
                        <a:uLnTx/>
                        <a:uFillTx/>
                        <a:latin typeface="+mn-lt"/>
                        <a:ea typeface="Calibri"/>
                        <a:cs typeface="Arial"/>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bg1"/>
                          </a:solidFill>
                          <a:effectLst/>
                          <a:uLnTx/>
                          <a:uFillTx/>
                          <a:latin typeface="+mn-lt"/>
                          <a:ea typeface="Calibri"/>
                          <a:cs typeface="Arial"/>
                        </a:rPr>
                        <a:t>Q4 Target as per APP</a:t>
                      </a:r>
                      <a:endParaRPr lang="en-ZA" sz="1200" b="1" dirty="0">
                        <a:solidFill>
                          <a:schemeClr val="bg1"/>
                        </a:solidFill>
                        <a:effectLst/>
                        <a:latin typeface="+mn-lt"/>
                        <a:ea typeface="Times New Roman"/>
                        <a:cs typeface="Times New Roman"/>
                      </a:endParaRPr>
                    </a:p>
                  </a:txBody>
                  <a:tcPr marL="61649" marR="61649"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rPr>
                        <a:t>Description of progress made   for Q4</a:t>
                      </a:r>
                      <a:endParaRPr kumimoji="0" lang="en-ZA" sz="1200" b="1" i="0" u="none" strike="noStrike" kern="1200" cap="none" spc="0" normalizeH="0" baseline="0" noProof="0" dirty="0">
                        <a:ln>
                          <a:noFill/>
                        </a:ln>
                        <a:solidFill>
                          <a:schemeClr val="bg1"/>
                        </a:solidFill>
                        <a:effectLst/>
                        <a:uLnTx/>
                        <a:uFillTx/>
                        <a:latin typeface="+mn-lt"/>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50000"/>
                      </a:schemeClr>
                    </a:solidFill>
                  </a:tcPr>
                </a:tc>
                <a:tc gridSpan="2">
                  <a:txBody>
                    <a:bodyPr/>
                    <a:lstStyle/>
                    <a:p>
                      <a:pPr>
                        <a:lnSpc>
                          <a:spcPct val="115000"/>
                        </a:lnSpc>
                        <a:spcAft>
                          <a:spcPts val="0"/>
                        </a:spcAft>
                      </a:pPr>
                      <a:r>
                        <a:rPr lang="en-ZA" sz="1200" b="1" dirty="0" smtClean="0">
                          <a:solidFill>
                            <a:schemeClr val="bg1"/>
                          </a:solidFill>
                          <a:effectLst/>
                          <a:latin typeface="+mn-lt"/>
                          <a:ea typeface="Times New Roman"/>
                          <a:cs typeface="Times New Roman"/>
                        </a:rPr>
                        <a:t>Performance  Status</a:t>
                      </a:r>
                      <a:endParaRPr lang="en-ZA" sz="1200" b="1" dirty="0">
                        <a:solidFill>
                          <a:schemeClr val="bg1"/>
                        </a:solidFill>
                        <a:effectLst/>
                        <a:latin typeface="+mn-lt"/>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50000"/>
                      </a:schemeClr>
                    </a:solidFill>
                  </a:tcPr>
                </a:tc>
                <a:tc hMerge="1">
                  <a:txBody>
                    <a:bodyPr/>
                    <a:lstStyle/>
                    <a:p>
                      <a:endParaRPr lang="en-ZA"/>
                    </a:p>
                  </a:txBody>
                  <a:tcPr/>
                </a:tc>
                <a:tc rowSpan="2">
                  <a:txBody>
                    <a:bodyPr/>
                    <a:lstStyle/>
                    <a:p>
                      <a:pPr>
                        <a:lnSpc>
                          <a:spcPct val="115000"/>
                        </a:lnSpc>
                        <a:spcAft>
                          <a:spcPts val="0"/>
                        </a:spcAft>
                      </a:pPr>
                      <a:endParaRPr lang="en-ZA" sz="1200" b="1" dirty="0" smtClean="0">
                        <a:solidFill>
                          <a:schemeClr val="bg1"/>
                        </a:solidFill>
                        <a:effectLst/>
                        <a:latin typeface="+mn-lt"/>
                        <a:ea typeface="Times New Roman"/>
                        <a:cs typeface="Times New Roman"/>
                      </a:endParaRPr>
                    </a:p>
                    <a:p>
                      <a:pPr>
                        <a:lnSpc>
                          <a:spcPct val="115000"/>
                        </a:lnSpc>
                        <a:spcAft>
                          <a:spcPts val="0"/>
                        </a:spcAft>
                      </a:pPr>
                      <a:r>
                        <a:rPr lang="en-ZA" sz="1200" b="1" dirty="0" smtClean="0">
                          <a:solidFill>
                            <a:schemeClr val="bg1"/>
                          </a:solidFill>
                          <a:effectLst/>
                          <a:latin typeface="+mn-lt"/>
                          <a:ea typeface="Times New Roman"/>
                          <a:cs typeface="Times New Roman"/>
                        </a:rPr>
                        <a:t>Reason for Deviation</a:t>
                      </a:r>
                      <a:endParaRPr lang="en-ZA" sz="1200" b="1" dirty="0">
                        <a:solidFill>
                          <a:schemeClr val="bg1"/>
                        </a:solidFill>
                        <a:effectLst/>
                        <a:latin typeface="+mn-lt"/>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rPr>
                        <a:t>Interventions / corrective actions  to be taken</a:t>
                      </a: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50000"/>
                      </a:schemeClr>
                    </a:solidFill>
                  </a:tcPr>
                </a:tc>
                <a:tc rowSpan="2">
                  <a:txBody>
                    <a:bodyPr/>
                    <a:lstStyle/>
                    <a:p>
                      <a:pPr>
                        <a:lnSpc>
                          <a:spcPct val="115000"/>
                        </a:lnSpc>
                        <a:spcAft>
                          <a:spcPts val="0"/>
                        </a:spcAft>
                      </a:pPr>
                      <a:endParaRPr lang="en-ZA" sz="1200" b="1" dirty="0" smtClean="0">
                        <a:solidFill>
                          <a:schemeClr val="bg1"/>
                        </a:solidFill>
                        <a:effectLst/>
                        <a:latin typeface="+mn-lt"/>
                        <a:ea typeface="Times New Roman"/>
                        <a:cs typeface="Times New Roman"/>
                      </a:endParaRPr>
                    </a:p>
                    <a:p>
                      <a:pPr>
                        <a:lnSpc>
                          <a:spcPct val="115000"/>
                        </a:lnSpc>
                        <a:spcAft>
                          <a:spcPts val="0"/>
                        </a:spcAft>
                      </a:pPr>
                      <a:r>
                        <a:rPr lang="en-ZA" sz="1200" b="1" dirty="0" smtClean="0">
                          <a:solidFill>
                            <a:schemeClr val="bg1"/>
                          </a:solidFill>
                          <a:effectLst/>
                          <a:latin typeface="+mn-lt"/>
                          <a:ea typeface="Times New Roman"/>
                          <a:cs typeface="Times New Roman"/>
                        </a:rPr>
                        <a:t>Verification Source</a:t>
                      </a:r>
                      <a:endParaRPr lang="en-ZA" sz="1200" b="1" dirty="0">
                        <a:solidFill>
                          <a:schemeClr val="bg1"/>
                        </a:solidFill>
                        <a:effectLst/>
                        <a:latin typeface="+mn-lt"/>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50000"/>
                      </a:schemeClr>
                    </a:solidFill>
                  </a:tcPr>
                </a:tc>
              </a:tr>
              <a:tr h="610177">
                <a:tc gridSpan="2" vMerge="1">
                  <a:txBody>
                    <a:bodyPr/>
                    <a:lstStyle/>
                    <a:p>
                      <a:endParaRPr lang="en-ZA"/>
                    </a:p>
                  </a:txBody>
                  <a:tcPr/>
                </a:tc>
                <a:tc hMerge="1"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endParaRPr lang="en-ZA"/>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endParaRPr lang="en-ZA" sz="1200" b="1" dirty="0">
                        <a:solidFill>
                          <a:schemeClr val="bg1"/>
                        </a:solidFill>
                        <a:effectLst/>
                        <a:latin typeface="Calibri"/>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vMerge="1">
                  <a:txBody>
                    <a:bodyPr/>
                    <a:lstStyle/>
                    <a:p>
                      <a:endParaRPr lang="en-ZA"/>
                    </a:p>
                  </a:txBody>
                  <a:tcPr/>
                </a:tc>
                <a:tc vMerge="1">
                  <a:txBody>
                    <a:bodyPr/>
                    <a:lstStyle/>
                    <a:p>
                      <a:endParaRPr lang="en-ZA"/>
                    </a:p>
                  </a:txBody>
                  <a:tcPr/>
                </a:tc>
                <a:tc vMerge="1">
                  <a:txBody>
                    <a:bodyPr/>
                    <a:lstStyle/>
                    <a:p>
                      <a:endParaRPr lang="en-ZA"/>
                    </a:p>
                  </a:txBody>
                  <a:tcPr/>
                </a:tc>
              </a:tr>
              <a:tr h="190128">
                <a:tc gridSpan="10">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prstClr val="white"/>
                          </a:solidFill>
                          <a:effectLst/>
                          <a:uLnTx/>
                          <a:uFillTx/>
                          <a:latin typeface="Arial Narrow"/>
                          <a:ea typeface="Calibri"/>
                          <a:cs typeface="Arial"/>
                        </a:rPr>
                        <a:t>Sub-programme: </a:t>
                      </a:r>
                      <a:r>
                        <a:rPr kumimoji="0" lang="en-ZA" sz="1200" b="1" i="0" u="none" strike="noStrike" kern="1200" cap="none" spc="0" normalizeH="0" baseline="0" noProof="0" dirty="0" smtClean="0">
                          <a:ln>
                            <a:noFill/>
                          </a:ln>
                          <a:solidFill>
                            <a:prstClr val="white"/>
                          </a:solidFill>
                          <a:effectLst/>
                          <a:uLnTx/>
                          <a:uFillTx/>
                          <a:latin typeface="Arial Narrow"/>
                          <a:ea typeface="Times New Roman"/>
                          <a:cs typeface="Arial"/>
                        </a:rPr>
                        <a:t>Departmental Management</a:t>
                      </a:r>
                      <a:endParaRPr kumimoji="0" lang="en-ZA" sz="1200" b="0" i="0" u="none" strike="noStrike" kern="1200" cap="none" spc="0" normalizeH="0" baseline="0" noProof="0" dirty="0">
                        <a:ln>
                          <a:noFill/>
                        </a:ln>
                        <a:solidFill>
                          <a:prstClr val="white"/>
                        </a:solidFill>
                        <a:effectLst/>
                        <a:uLnTx/>
                        <a:uFillTx/>
                        <a:latin typeface="+mn-lt"/>
                        <a:ea typeface="Times New Roman"/>
                        <a:cs typeface="Times New Roman"/>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hMerge="1">
                  <a:txBody>
                    <a:bodyPr/>
                    <a:lstStyle/>
                    <a:p>
                      <a:endParaRPr lang="en-ZA"/>
                    </a:p>
                  </a:txBody>
                  <a:tcPr/>
                </a:tc>
                <a:tc hMerge="1">
                  <a:txBody>
                    <a:bodyPr/>
                    <a:lstStyle/>
                    <a:p>
                      <a:pPr>
                        <a:lnSpc>
                          <a:spcPct val="115000"/>
                        </a:lnSpc>
                        <a:spcAft>
                          <a:spcPts val="0"/>
                        </a:spcAft>
                      </a:pPr>
                      <a:endParaRPr lang="en-ZA" sz="1400" dirty="0">
                        <a:solidFill>
                          <a:schemeClr val="bg1"/>
                        </a:solidFill>
                        <a:effectLst/>
                        <a:latin typeface="Calibri"/>
                        <a:ea typeface="Times New Roman"/>
                        <a:cs typeface="Times New Roman"/>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pPr>
                        <a:lnSpc>
                          <a:spcPct val="115000"/>
                        </a:lnSpc>
                        <a:spcAft>
                          <a:spcPts val="0"/>
                        </a:spcAft>
                      </a:pPr>
                      <a:endParaRPr lang="en-ZA" sz="1400" dirty="0">
                        <a:solidFill>
                          <a:schemeClr val="bg1"/>
                        </a:solidFill>
                        <a:effectLst/>
                        <a:latin typeface="Calibri"/>
                        <a:ea typeface="Times New Roman"/>
                        <a:cs typeface="Times New Roman"/>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r>
              <a:tr h="993395">
                <a:tc>
                  <a:txBody>
                    <a:bodyPr/>
                    <a:lstStyle/>
                    <a:p>
                      <a:pPr>
                        <a:lnSpc>
                          <a:spcPct val="115000"/>
                        </a:lnSpc>
                        <a:spcAft>
                          <a:spcPts val="0"/>
                        </a:spcAft>
                      </a:pPr>
                      <a:r>
                        <a:rPr lang="en-ZA" sz="1000" b="1" dirty="0">
                          <a:effectLst/>
                          <a:latin typeface="Arial" pitchFamily="34" charset="0"/>
                          <a:ea typeface="Times New Roman"/>
                          <a:cs typeface="Arial" pitchFamily="34" charset="0"/>
                        </a:rPr>
                        <a:t>Risk Management Register and Annual Risk Plan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gridSpan="2">
                  <a:txBody>
                    <a:bodyPr/>
                    <a:lstStyle/>
                    <a:p>
                      <a:pPr>
                        <a:lnSpc>
                          <a:spcPct val="115000"/>
                        </a:lnSpc>
                        <a:spcAft>
                          <a:spcPts val="1000"/>
                        </a:spcAft>
                      </a:pPr>
                      <a:r>
                        <a:rPr lang="en-ZA" sz="1000" dirty="0">
                          <a:effectLst/>
                          <a:latin typeface="Arial" pitchFamily="34" charset="0"/>
                          <a:ea typeface="Calibri"/>
                          <a:cs typeface="Arial" pitchFamily="34" charset="0"/>
                        </a:rPr>
                        <a:t>Conduct annual risk assessments and produce annual risk plan</a:t>
                      </a:r>
                      <a:endParaRPr lang="en-ZA" sz="10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hMerge="1">
                  <a:txBody>
                    <a:bodyPr/>
                    <a:lstStyle/>
                    <a:p>
                      <a:pPr>
                        <a:lnSpc>
                          <a:spcPct val="115000"/>
                        </a:lnSpc>
                        <a:spcAft>
                          <a:spcPts val="1000"/>
                        </a:spcAft>
                      </a:pPr>
                      <a:endParaRPr lang="en-ZA" sz="10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15000"/>
                        </a:lnSpc>
                        <a:spcAft>
                          <a:spcPts val="1000"/>
                        </a:spcAft>
                      </a:pPr>
                      <a:r>
                        <a:rPr lang="en-ZA" sz="1000" dirty="0" smtClean="0">
                          <a:effectLst/>
                          <a:latin typeface="Arial" pitchFamily="34" charset="0"/>
                          <a:ea typeface="Times New Roman"/>
                          <a:cs typeface="Arial" pitchFamily="34" charset="0"/>
                        </a:rPr>
                        <a:t>-</a:t>
                      </a:r>
                      <a:endParaRPr lang="en-ZA" sz="10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lvl="0" indent="0">
                        <a:lnSpc>
                          <a:spcPct val="115000"/>
                        </a:lnSpc>
                        <a:spcAft>
                          <a:spcPts val="1000"/>
                        </a:spcAft>
                        <a:buFont typeface="Symbol"/>
                        <a:buNone/>
                      </a:pPr>
                      <a:r>
                        <a:rPr lang="en-ZA" sz="1000" dirty="0" smtClean="0">
                          <a:latin typeface="Arial" pitchFamily="34" charset="0"/>
                          <a:cs typeface="Arial" pitchFamily="34" charset="0"/>
                        </a:rPr>
                        <a:t>-</a:t>
                      </a:r>
                      <a:endParaRPr lang="en-ZA" sz="1000" dirty="0">
                        <a:latin typeface="Arial" pitchFamily="34" charset="0"/>
                        <a:cs typeface="Arial" pitchFamily="34" charset="0"/>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gridSpan="2">
                  <a:txBody>
                    <a:bodyPr/>
                    <a:lstStyle/>
                    <a:p>
                      <a:r>
                        <a:rPr lang="en-ZA" sz="1000" dirty="0" smtClean="0">
                          <a:latin typeface="Arial" pitchFamily="34" charset="0"/>
                          <a:cs typeface="Arial" pitchFamily="34" charset="0"/>
                        </a:rPr>
                        <a:t>-</a:t>
                      </a:r>
                      <a:endParaRPr lang="en-ZA" sz="1000" dirty="0">
                        <a:latin typeface="Arial" pitchFamily="34" charset="0"/>
                        <a:cs typeface="Arial" pitchFamily="34" charset="0"/>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hMerge="1">
                  <a:txBody>
                    <a:bodyPr/>
                    <a:lstStyle/>
                    <a:p>
                      <a:endParaRPr lang="en-ZA"/>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tab pos="595630" algn="l"/>
                        </a:tabLst>
                        <a:defRPr/>
                      </a:pPr>
                      <a:r>
                        <a:rPr kumimoji="0" lang="en-ZA" sz="1000" b="0" i="0" u="none" strike="noStrike" kern="1200" cap="none" spc="0" normalizeH="0" baseline="0" noProof="0" dirty="0" smtClean="0">
                          <a:ln>
                            <a:noFill/>
                          </a:ln>
                          <a:solidFill>
                            <a:prstClr val="black"/>
                          </a:solidFill>
                          <a:effectLst/>
                          <a:uLnTx/>
                          <a:uFillTx/>
                          <a:latin typeface="Arial" pitchFamily="34" charset="0"/>
                          <a:ea typeface="Calibri"/>
                          <a:cs typeface="Arial" pitchFamily="34" charset="0"/>
                        </a:rPr>
                        <a:t>-</a:t>
                      </a:r>
                    </a:p>
                  </a:txBody>
                  <a:tcPr marL="61649" marR="61649"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tab pos="595630" algn="l"/>
                        </a:tabLst>
                        <a:defRPr/>
                      </a:pPr>
                      <a:r>
                        <a:rPr kumimoji="0" lang="en-ZA" sz="1000" b="0" i="0" u="none" strike="noStrike" kern="1200" cap="none" spc="0" normalizeH="0" baseline="0" noProof="0" dirty="0" smtClean="0">
                          <a:ln>
                            <a:noFill/>
                          </a:ln>
                          <a:solidFill>
                            <a:prstClr val="black"/>
                          </a:solidFill>
                          <a:effectLst/>
                          <a:uLnTx/>
                          <a:uFillTx/>
                          <a:latin typeface="Arial" pitchFamily="34" charset="0"/>
                          <a:ea typeface="Calibri"/>
                          <a:cs typeface="Arial" pitchFamily="34" charset="0"/>
                        </a:rPr>
                        <a:t>-</a:t>
                      </a: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r>
                        <a:rPr lang="en-US" sz="1000" dirty="0" smtClean="0">
                          <a:effectLst/>
                          <a:latin typeface="Arial" pitchFamily="34" charset="0"/>
                          <a:ea typeface="Calibri"/>
                          <a:cs typeface="Arial"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1296144">
                <a:tc>
                  <a:txBody>
                    <a:bodyPr/>
                    <a:lstStyle/>
                    <a:p>
                      <a:pPr>
                        <a:lnSpc>
                          <a:spcPct val="115000"/>
                        </a:lnSpc>
                        <a:spcAft>
                          <a:spcPts val="1000"/>
                        </a:spcAft>
                      </a:pPr>
                      <a:r>
                        <a:rPr lang="en-ZA" sz="1000" b="1" dirty="0">
                          <a:effectLst/>
                          <a:latin typeface="Arial" pitchFamily="34" charset="0"/>
                          <a:ea typeface="Times New Roman"/>
                          <a:cs typeface="Arial" pitchFamily="34" charset="0"/>
                        </a:rPr>
                        <a:t>Number of Quarterly risk mitigation progress reports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gridSpan="2">
                  <a:txBody>
                    <a:bodyPr/>
                    <a:lstStyle/>
                    <a:p>
                      <a:pPr>
                        <a:lnSpc>
                          <a:spcPct val="115000"/>
                        </a:lnSpc>
                        <a:spcAft>
                          <a:spcPts val="1000"/>
                        </a:spcAft>
                      </a:pPr>
                      <a:r>
                        <a:rPr lang="en-ZA" sz="1000" dirty="0">
                          <a:effectLst/>
                          <a:latin typeface="Arial" pitchFamily="34" charset="0"/>
                          <a:ea typeface="Calibri"/>
                          <a:cs typeface="Arial" pitchFamily="34" charset="0"/>
                        </a:rPr>
                        <a:t>4 quarterly risk mitigation progress reports against the target in the risk plan produced</a:t>
                      </a:r>
                      <a:endParaRPr lang="en-ZA" sz="10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hMerge="1">
                  <a:txBody>
                    <a:bodyPr/>
                    <a:lstStyle/>
                    <a:p>
                      <a:pPr>
                        <a:lnSpc>
                          <a:spcPct val="115000"/>
                        </a:lnSpc>
                        <a:spcAft>
                          <a:spcPts val="1000"/>
                        </a:spcAft>
                      </a:pPr>
                      <a:endParaRPr lang="en-ZA" sz="10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15000"/>
                        </a:lnSpc>
                        <a:spcAft>
                          <a:spcPts val="1000"/>
                        </a:spcAft>
                      </a:pPr>
                      <a:r>
                        <a:rPr lang="en-ZA" sz="1000" dirty="0" smtClean="0">
                          <a:effectLst/>
                          <a:latin typeface="Arial" pitchFamily="34" charset="0"/>
                          <a:ea typeface="Calibri"/>
                          <a:cs typeface="Arial" pitchFamily="34" charset="0"/>
                        </a:rPr>
                        <a:t>3</a:t>
                      </a:r>
                      <a:r>
                        <a:rPr lang="en-ZA" sz="1000" baseline="30000" dirty="0" smtClean="0">
                          <a:effectLst/>
                          <a:latin typeface="Arial" pitchFamily="34" charset="0"/>
                          <a:ea typeface="Calibri"/>
                          <a:cs typeface="Arial" pitchFamily="34" charset="0"/>
                        </a:rPr>
                        <a:t>rd</a:t>
                      </a:r>
                      <a:r>
                        <a:rPr lang="en-ZA" sz="1000" dirty="0" smtClean="0">
                          <a:effectLst/>
                          <a:latin typeface="Arial" pitchFamily="34" charset="0"/>
                          <a:ea typeface="Calibri"/>
                          <a:cs typeface="Arial" pitchFamily="34" charset="0"/>
                        </a:rPr>
                        <a:t>  </a:t>
                      </a:r>
                      <a:r>
                        <a:rPr lang="en-ZA" sz="1000" dirty="0">
                          <a:effectLst/>
                          <a:latin typeface="Arial" pitchFamily="34" charset="0"/>
                          <a:ea typeface="Calibri"/>
                          <a:cs typeface="Arial" pitchFamily="34" charset="0"/>
                        </a:rPr>
                        <a:t>quarter risk progress report </a:t>
                      </a:r>
                      <a:r>
                        <a:rPr lang="en-ZA" sz="1000" dirty="0" smtClean="0">
                          <a:effectLst/>
                          <a:latin typeface="Arial" pitchFamily="34" charset="0"/>
                          <a:ea typeface="Calibri"/>
                          <a:cs typeface="Arial" pitchFamily="34" charset="0"/>
                        </a:rPr>
                        <a:t> </a:t>
                      </a:r>
                      <a:r>
                        <a:rPr lang="en-ZA" sz="1000" dirty="0">
                          <a:effectLst/>
                          <a:latin typeface="Arial" pitchFamily="34" charset="0"/>
                          <a:ea typeface="Calibri"/>
                          <a:cs typeface="Arial" pitchFamily="34" charset="0"/>
                        </a:rPr>
                        <a:t>produced</a:t>
                      </a:r>
                      <a:endParaRPr lang="en-ZA" sz="10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indent="0">
                        <a:buFontTx/>
                        <a:buNone/>
                      </a:pPr>
                      <a:r>
                        <a:rPr lang="en-ZA" sz="1000" dirty="0" smtClean="0">
                          <a:effectLst/>
                          <a:latin typeface="Arial" pitchFamily="34" charset="0"/>
                          <a:ea typeface="Times New Roman"/>
                          <a:cs typeface="Arial" pitchFamily="34" charset="0"/>
                        </a:rPr>
                        <a:t>3</a:t>
                      </a:r>
                      <a:r>
                        <a:rPr lang="en-ZA" sz="1000" baseline="30000" dirty="0" smtClean="0">
                          <a:effectLst/>
                          <a:latin typeface="Arial" pitchFamily="34" charset="0"/>
                          <a:ea typeface="Times New Roman"/>
                          <a:cs typeface="Arial" pitchFamily="34" charset="0"/>
                        </a:rPr>
                        <a:t>rd</a:t>
                      </a:r>
                      <a:r>
                        <a:rPr lang="en-ZA" sz="1000" dirty="0" smtClean="0">
                          <a:effectLst/>
                          <a:latin typeface="Arial" pitchFamily="34" charset="0"/>
                          <a:ea typeface="Times New Roman"/>
                          <a:cs typeface="Arial" pitchFamily="34" charset="0"/>
                        </a:rPr>
                        <a:t> Quarter risk progress report developed and approved by the Acting Director-General</a:t>
                      </a:r>
                      <a:endParaRPr lang="en-ZA" sz="1000" dirty="0">
                        <a:latin typeface="Arial" pitchFamily="34" charset="0"/>
                        <a:cs typeface="Arial" pitchFamily="34" charset="0"/>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Achieved</a:t>
                      </a:r>
                    </a:p>
                    <a:p>
                      <a:endParaRPr lang="en-ZA" sz="1000" dirty="0">
                        <a:latin typeface="Arial" pitchFamily="34" charset="0"/>
                        <a:cs typeface="Arial" pitchFamily="34" charset="0"/>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a:txBody>
                    <a:bodyPr/>
                    <a:lstStyle/>
                    <a:p>
                      <a:r>
                        <a:rPr lang="en-ZA" sz="1000" dirty="0" smtClean="0">
                          <a:latin typeface="Arial" pitchFamily="34" charset="0"/>
                          <a:cs typeface="Arial" pitchFamily="34" charset="0"/>
                        </a:rPr>
                        <a:t>No Deviation</a:t>
                      </a:r>
                      <a:endParaRPr lang="en-ZA" sz="1000" dirty="0">
                        <a:latin typeface="Arial"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r>
                        <a:rPr lang="en-ZA" sz="1000" dirty="0" smtClean="0">
                          <a:latin typeface="Arial" pitchFamily="34" charset="0"/>
                          <a:cs typeface="Arial" pitchFamily="34" charset="0"/>
                        </a:rPr>
                        <a:t>N/A</a:t>
                      </a:r>
                      <a:endParaRPr lang="en-ZA" sz="1000" dirty="0">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nSpc>
                          <a:spcPct val="115000"/>
                        </a:lnSpc>
                        <a:spcAft>
                          <a:spcPts val="0"/>
                        </a:spcAft>
                        <a:tabLst>
                          <a:tab pos="595630" algn="l"/>
                        </a:tabLst>
                      </a:pPr>
                      <a:r>
                        <a:rPr lang="en-ZA" sz="1000" dirty="0" smtClean="0">
                          <a:effectLst/>
                          <a:latin typeface="Arial" pitchFamily="34" charset="0"/>
                          <a:ea typeface="Times New Roman"/>
                          <a:cs typeface="Arial" pitchFamily="34" charset="0"/>
                        </a:rPr>
                        <a:t>3</a:t>
                      </a:r>
                      <a:r>
                        <a:rPr lang="en-ZA" sz="1000" baseline="30000" dirty="0" smtClean="0">
                          <a:effectLst/>
                          <a:latin typeface="Arial" pitchFamily="34" charset="0"/>
                          <a:ea typeface="Times New Roman"/>
                          <a:cs typeface="Arial" pitchFamily="34" charset="0"/>
                        </a:rPr>
                        <a:t>rd</a:t>
                      </a:r>
                      <a:r>
                        <a:rPr lang="en-ZA" sz="1000" dirty="0" smtClean="0">
                          <a:effectLst/>
                          <a:latin typeface="Arial" pitchFamily="34" charset="0"/>
                          <a:ea typeface="Times New Roman"/>
                          <a:cs typeface="Arial" pitchFamily="34" charset="0"/>
                        </a:rPr>
                        <a:t> quarter risk mitigation progress report</a:t>
                      </a:r>
                      <a:endParaRPr lang="en-US" sz="1000" dirty="0" smtClean="0">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1296144">
                <a:tc>
                  <a:txBody>
                    <a:bodyPr/>
                    <a:lstStyle/>
                    <a:p>
                      <a:pPr>
                        <a:lnSpc>
                          <a:spcPct val="115000"/>
                        </a:lnSpc>
                        <a:spcAft>
                          <a:spcPts val="1000"/>
                        </a:spcAft>
                      </a:pPr>
                      <a:r>
                        <a:rPr lang="en-ZA" sz="1000" b="1" dirty="0">
                          <a:effectLst/>
                          <a:latin typeface="Arial"/>
                          <a:ea typeface="Times New Roman"/>
                          <a:cs typeface="Times New Roman"/>
                        </a:rPr>
                        <a:t>Approved Strategic and Annual Performance Plans</a:t>
                      </a:r>
                      <a:endParaRPr lang="en-ZA" sz="1100" b="1"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gridSpan="2">
                  <a:txBody>
                    <a:bodyPr/>
                    <a:lstStyle/>
                    <a:p>
                      <a:pPr>
                        <a:lnSpc>
                          <a:spcPct val="115000"/>
                        </a:lnSpc>
                        <a:spcAft>
                          <a:spcPts val="1000"/>
                        </a:spcAft>
                      </a:pPr>
                      <a:r>
                        <a:rPr lang="en-ZA" sz="1000">
                          <a:effectLst/>
                          <a:latin typeface="Arial"/>
                          <a:ea typeface="Calibri"/>
                          <a:cs typeface="Times New Roman"/>
                        </a:rPr>
                        <a:t>Produce Strategic Plan 2015-2020 and APP 2019/20 and submit to National Treasury and DPME as prescribed by the relevant government planning frameworks</a:t>
                      </a:r>
                      <a:endParaRPr lang="en-ZA"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hMerge="1">
                  <a:txBody>
                    <a:bodyPr/>
                    <a:lstStyle/>
                    <a:p>
                      <a:pPr>
                        <a:lnSpc>
                          <a:spcPct val="115000"/>
                        </a:lnSpc>
                        <a:spcAft>
                          <a:spcPts val="1000"/>
                        </a:spcAft>
                      </a:pPr>
                      <a:endParaRPr lang="en-ZA"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nSpc>
                          <a:spcPct val="115000"/>
                        </a:lnSpc>
                        <a:spcAft>
                          <a:spcPts val="1000"/>
                        </a:spcAft>
                      </a:pPr>
                      <a:r>
                        <a:rPr lang="en-ZA" sz="1000" dirty="0">
                          <a:effectLst/>
                          <a:latin typeface="Arial"/>
                          <a:ea typeface="Calibri"/>
                          <a:cs typeface="Times New Roman"/>
                        </a:rPr>
                        <a:t>Produce Strategic Plan 2015-2020 and APP 2019/20 and submit to National Treasury and DPME as prescribed by the relevant government planning frameworks</a:t>
                      </a:r>
                      <a:endParaRPr lang="en-ZA" sz="11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15000"/>
                        </a:lnSpc>
                        <a:spcAft>
                          <a:spcPts val="1000"/>
                        </a:spcAft>
                      </a:pPr>
                      <a:r>
                        <a:rPr lang="en-ZA" sz="1000" dirty="0">
                          <a:effectLst/>
                          <a:latin typeface="Arial"/>
                          <a:ea typeface="Calibri"/>
                          <a:cs typeface="Times New Roman"/>
                        </a:rPr>
                        <a:t>Produced APP 2019/20 including reviewed SP 2015-2020 as annexure developed and submitted to National Treasury and DPME</a:t>
                      </a:r>
                      <a:endParaRPr lang="en-ZA" sz="11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Achieved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0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a:p>
                      <a:endParaRPr lang="en-ZA" sz="1000" dirty="0">
                        <a:latin typeface="Arial" pitchFamily="34" charset="0"/>
                        <a:cs typeface="Arial" pitchFamily="34" charset="0"/>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dirty="0"/>
                    </a:p>
                  </a:txBody>
                  <a:tcPr/>
                </a:tc>
                <a:tc>
                  <a:txBody>
                    <a:bodyPr/>
                    <a:lstStyle/>
                    <a:p>
                      <a:pPr>
                        <a:lnSpc>
                          <a:spcPct val="115000"/>
                        </a:lnSpc>
                        <a:spcAft>
                          <a:spcPts val="1000"/>
                        </a:spcAft>
                      </a:pPr>
                      <a:r>
                        <a:rPr lang="en-ZA" sz="1000">
                          <a:effectLst/>
                          <a:latin typeface="Arial"/>
                          <a:ea typeface="Times New Roman"/>
                          <a:cs typeface="Times New Roman"/>
                        </a:rPr>
                        <a:t>No Deviation</a:t>
                      </a:r>
                      <a:endParaRPr lang="en-ZA"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nSpc>
                          <a:spcPct val="115000"/>
                        </a:lnSpc>
                        <a:spcAft>
                          <a:spcPts val="1000"/>
                        </a:spcAft>
                      </a:pPr>
                      <a:r>
                        <a:rPr lang="en-ZA" sz="1000">
                          <a:effectLst/>
                          <a:latin typeface="Arial"/>
                          <a:ea typeface="Times New Roman"/>
                          <a:cs typeface="Times New Roman"/>
                        </a:rPr>
                        <a:t>N/A</a:t>
                      </a:r>
                      <a:endParaRPr lang="en-ZA" sz="11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nSpc>
                          <a:spcPct val="115000"/>
                        </a:lnSpc>
                        <a:spcAft>
                          <a:spcPts val="1000"/>
                        </a:spcAft>
                      </a:pPr>
                      <a:r>
                        <a:rPr lang="en-ZA" sz="1000" dirty="0">
                          <a:effectLst/>
                          <a:latin typeface="Arial"/>
                          <a:ea typeface="Times New Roman"/>
                          <a:cs typeface="Times New Roman"/>
                        </a:rPr>
                        <a:t>APP 2019/20 routed to the ODG/Ministry for signing-off</a:t>
                      </a:r>
                      <a:endParaRPr lang="en-ZA" sz="1100" dirty="0">
                        <a:effectLst/>
                        <a:latin typeface="Calibri"/>
                        <a:ea typeface="Times New Roman"/>
                        <a:cs typeface="Times New Roman"/>
                      </a:endParaRPr>
                    </a:p>
                    <a:p>
                      <a:pPr>
                        <a:lnSpc>
                          <a:spcPct val="115000"/>
                        </a:lnSpc>
                        <a:spcAft>
                          <a:spcPts val="1000"/>
                        </a:spcAft>
                      </a:pPr>
                      <a:r>
                        <a:rPr lang="en-ZA" sz="1000" dirty="0">
                          <a:effectLst/>
                          <a:latin typeface="Arial"/>
                          <a:ea typeface="Times New Roman"/>
                          <a:cs typeface="Times New Roman"/>
                        </a:rPr>
                        <a:t>Email communication of submission to DPME</a:t>
                      </a:r>
                      <a:endParaRPr lang="en-ZA"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bl>
          </a:graphicData>
        </a:graphic>
      </p:graphicFrame>
    </p:spTree>
    <p:extLst>
      <p:ext uri="{BB962C8B-B14F-4D97-AF65-F5344CB8AC3E}">
        <p14:creationId xmlns:p14="http://schemas.microsoft.com/office/powerpoint/2010/main" xmlns="" val="18020470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1520" y="116633"/>
            <a:ext cx="2376264" cy="864096"/>
          </a:xfrm>
          <a:prstGeom prst="rect">
            <a:avLst/>
          </a:prstGeom>
        </p:spPr>
      </p:pic>
      <p:sp>
        <p:nvSpPr>
          <p:cNvPr id="5" name="Rectangle 4"/>
          <p:cNvSpPr/>
          <p:nvPr/>
        </p:nvSpPr>
        <p:spPr>
          <a:xfrm>
            <a:off x="0" y="980729"/>
            <a:ext cx="9144000" cy="72007"/>
          </a:xfrm>
          <a:prstGeom prst="rect">
            <a:avLst/>
          </a:prstGeom>
          <a:solidFill>
            <a:srgbClr val="0D7127"/>
          </a:solidFill>
          <a:ln>
            <a:solidFill>
              <a:srgbClr val="0D71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cxnSp>
        <p:nvCxnSpPr>
          <p:cNvPr id="7" name="Straight Connector 6"/>
          <p:cNvCxnSpPr/>
          <p:nvPr/>
        </p:nvCxnSpPr>
        <p:spPr>
          <a:xfrm>
            <a:off x="0" y="1124744"/>
            <a:ext cx="9144000" cy="0"/>
          </a:xfrm>
          <a:prstGeom prst="line">
            <a:avLst/>
          </a:prstGeom>
          <a:ln>
            <a:solidFill>
              <a:srgbClr val="0D7127"/>
            </a:solidFill>
          </a:ln>
        </p:spPr>
        <p:style>
          <a:lnRef idx="1">
            <a:schemeClr val="dk1"/>
          </a:lnRef>
          <a:fillRef idx="0">
            <a:schemeClr val="dk1"/>
          </a:fillRef>
          <a:effectRef idx="0">
            <a:schemeClr val="dk1"/>
          </a:effectRef>
          <a:fontRef idx="minor">
            <a:schemeClr val="tx1"/>
          </a:fontRef>
        </p:style>
      </p:cxnSp>
      <p:sp>
        <p:nvSpPr>
          <p:cNvPr id="19" name="Title 18"/>
          <p:cNvSpPr>
            <a:spLocks noGrp="1"/>
          </p:cNvSpPr>
          <p:nvPr>
            <p:ph type="ctrTitle"/>
          </p:nvPr>
        </p:nvSpPr>
        <p:spPr>
          <a:xfrm>
            <a:off x="2411760" y="548681"/>
            <a:ext cx="5616624" cy="434479"/>
          </a:xfrm>
        </p:spPr>
        <p:txBody>
          <a:bodyPr>
            <a:normAutofit/>
          </a:bodyPr>
          <a:lstStyle/>
          <a:p>
            <a:r>
              <a:rPr lang="en-ZA" sz="1800" b="1" dirty="0">
                <a:solidFill>
                  <a:prstClr val="black"/>
                </a:solidFill>
                <a:latin typeface="FunctionPro-BookOblique"/>
              </a:rPr>
              <a:t>Programme 1</a:t>
            </a:r>
            <a:r>
              <a:rPr lang="en-ZA" sz="1800" b="1" dirty="0" smtClean="0">
                <a:solidFill>
                  <a:prstClr val="black"/>
                </a:solidFill>
                <a:latin typeface="FunctionPro-BookOblique"/>
              </a:rPr>
              <a:t>:  </a:t>
            </a:r>
            <a:r>
              <a:rPr lang="en-ZA" sz="1800" b="1" dirty="0">
                <a:solidFill>
                  <a:prstClr val="black"/>
                </a:solidFill>
                <a:latin typeface="FunctionPro-BookOblique"/>
              </a:rPr>
              <a:t>Quarter </a:t>
            </a:r>
            <a:r>
              <a:rPr lang="en-ZA" sz="1800" b="1" dirty="0" smtClean="0">
                <a:solidFill>
                  <a:prstClr val="black"/>
                </a:solidFill>
                <a:latin typeface="FunctionPro-BookOblique"/>
              </a:rPr>
              <a:t>4 </a:t>
            </a:r>
            <a:r>
              <a:rPr lang="en-ZA" sz="1800" b="1" dirty="0">
                <a:solidFill>
                  <a:prstClr val="black"/>
                </a:solidFill>
                <a:latin typeface="FunctionPro-BookOblique"/>
              </a:rPr>
              <a:t>Performance 2018/19</a:t>
            </a:r>
            <a:endParaRPr lang="en-ZA" sz="1800" dirty="0"/>
          </a:p>
        </p:txBody>
      </p:sp>
      <p:sp>
        <p:nvSpPr>
          <p:cNvPr id="20" name="Subtitle 19"/>
          <p:cNvSpPr>
            <a:spLocks noGrp="1"/>
          </p:cNvSpPr>
          <p:nvPr>
            <p:ph type="subTitle" idx="1"/>
          </p:nvPr>
        </p:nvSpPr>
        <p:spPr/>
        <p:txBody>
          <a:bodyPr/>
          <a:lstStyle/>
          <a:p>
            <a:r>
              <a:rPr lang="en-US" dirty="0" smtClean="0"/>
              <a:t>Click to add subtitle</a:t>
            </a:r>
            <a:endParaRPr lang="en-ZA"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84368" y="155807"/>
            <a:ext cx="936104" cy="7857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 name="Picture 16"/>
          <p:cNvPicPr/>
          <p:nvPr/>
        </p:nvPicPr>
        <p:blipFill>
          <a:blip r:embed="rId4" cstate="print"/>
          <a:stretch>
            <a:fillRect/>
          </a:stretch>
        </p:blipFill>
        <p:spPr>
          <a:xfrm>
            <a:off x="3673901" y="6093296"/>
            <a:ext cx="1371600" cy="670689"/>
          </a:xfrm>
          <a:prstGeom prst="rect">
            <a:avLst/>
          </a:prstGeom>
        </p:spPr>
      </p:pic>
      <p:graphicFrame>
        <p:nvGraphicFramePr>
          <p:cNvPr id="11" name="Content Placeholder 2"/>
          <p:cNvGraphicFramePr>
            <a:graphicFrameLocks/>
          </p:cNvGraphicFramePr>
          <p:nvPr>
            <p:extLst>
              <p:ext uri="{D42A27DB-BD31-4B8C-83A1-F6EECF244321}">
                <p14:modId xmlns:p14="http://schemas.microsoft.com/office/powerpoint/2010/main" xmlns="" val="2389626674"/>
              </p:ext>
            </p:extLst>
          </p:nvPr>
        </p:nvGraphicFramePr>
        <p:xfrm>
          <a:off x="251520" y="1101725"/>
          <a:ext cx="8713245" cy="5488791"/>
        </p:xfrm>
        <a:graphic>
          <a:graphicData uri="http://schemas.openxmlformats.org/drawingml/2006/table">
            <a:tbl>
              <a:tblPr firstRow="1" firstCol="1" bandRow="1"/>
              <a:tblGrid>
                <a:gridCol w="936380"/>
                <a:gridCol w="1295868"/>
                <a:gridCol w="1368428"/>
                <a:gridCol w="1296144"/>
                <a:gridCol w="504056"/>
                <a:gridCol w="432048"/>
                <a:gridCol w="1008112"/>
                <a:gridCol w="968643"/>
                <a:gridCol w="903566"/>
              </a:tblGrid>
              <a:tr h="394871">
                <a:tc rowSpan="2">
                  <a:txBody>
                    <a:bodyPr/>
                    <a:lstStyle/>
                    <a:p>
                      <a:pPr>
                        <a:lnSpc>
                          <a:spcPct val="115000"/>
                        </a:lnSpc>
                        <a:spcAft>
                          <a:spcPts val="0"/>
                        </a:spcAft>
                      </a:pPr>
                      <a:r>
                        <a:rPr lang="en-ZA" sz="1200" b="1" dirty="0" smtClean="0">
                          <a:solidFill>
                            <a:schemeClr val="bg1"/>
                          </a:solidFill>
                          <a:effectLst/>
                          <a:latin typeface="+mn-lt"/>
                          <a:ea typeface="Times New Roman"/>
                          <a:cs typeface="Times New Roman"/>
                        </a:rPr>
                        <a:t>Performance Indicator</a:t>
                      </a:r>
                      <a:endParaRPr lang="en-ZA" sz="1200" b="1" dirty="0">
                        <a:solidFill>
                          <a:schemeClr val="bg1"/>
                        </a:solidFill>
                        <a:effectLst/>
                        <a:latin typeface="+mn-lt"/>
                        <a:ea typeface="Times New Roman"/>
                        <a:cs typeface="Times New Roman"/>
                      </a:endParaRPr>
                    </a:p>
                  </a:txBody>
                  <a:tcPr marL="61649" marR="61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50000"/>
                      </a:schemeClr>
                    </a:solidFill>
                  </a:tcPr>
                </a:tc>
                <a:tc rowSpan="2">
                  <a:txBody>
                    <a:bodyPr/>
                    <a:lstStyle/>
                    <a:p>
                      <a:pPr>
                        <a:lnSpc>
                          <a:spcPct val="115000"/>
                        </a:lnSpc>
                        <a:spcAft>
                          <a:spcPts val="0"/>
                        </a:spcAft>
                      </a:pPr>
                      <a:r>
                        <a:rPr lang="en-US" sz="1200" b="1" dirty="0">
                          <a:solidFill>
                            <a:schemeClr val="bg1"/>
                          </a:solidFill>
                          <a:effectLst/>
                          <a:latin typeface="+mn-lt"/>
                          <a:ea typeface="Times New Roman"/>
                          <a:cs typeface="Arial"/>
                        </a:rPr>
                        <a:t>Annual Target </a:t>
                      </a:r>
                      <a:r>
                        <a:rPr lang="en-US" sz="1200" b="1" dirty="0" smtClean="0">
                          <a:solidFill>
                            <a:schemeClr val="bg1"/>
                          </a:solidFill>
                          <a:effectLst/>
                          <a:latin typeface="+mn-lt"/>
                          <a:ea typeface="Times New Roman"/>
                          <a:cs typeface="Arial"/>
                        </a:rPr>
                        <a:t>2018/19</a:t>
                      </a:r>
                      <a:endParaRPr lang="en-ZA" sz="1200" b="1" dirty="0">
                        <a:solidFill>
                          <a:schemeClr val="bg1"/>
                        </a:solidFill>
                        <a:effectLst/>
                        <a:latin typeface="+mn-lt"/>
                        <a:ea typeface="Times New Roman"/>
                        <a:cs typeface="Times New Roman"/>
                      </a:endParaRPr>
                    </a:p>
                  </a:txBody>
                  <a:tcPr marL="61649" marR="61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schemeClr val="bg1"/>
                        </a:solidFill>
                        <a:effectLst/>
                        <a:uLnTx/>
                        <a:uFillTx/>
                        <a:latin typeface="+mn-lt"/>
                        <a:ea typeface="Calibri"/>
                        <a:cs typeface="Arial"/>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bg1"/>
                          </a:solidFill>
                          <a:effectLst/>
                          <a:uLnTx/>
                          <a:uFillTx/>
                          <a:latin typeface="+mn-lt"/>
                          <a:ea typeface="Calibri"/>
                          <a:cs typeface="Arial"/>
                        </a:rPr>
                        <a:t>Q4 Target as per APP</a:t>
                      </a:r>
                      <a:endParaRPr lang="en-ZA" sz="1200" b="1" dirty="0">
                        <a:solidFill>
                          <a:schemeClr val="bg1"/>
                        </a:solidFill>
                        <a:effectLst/>
                        <a:latin typeface="+mn-lt"/>
                        <a:ea typeface="Times New Roman"/>
                        <a:cs typeface="Times New Roman"/>
                      </a:endParaRPr>
                    </a:p>
                  </a:txBody>
                  <a:tcPr marL="61649" marR="61649"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rPr>
                        <a:t>Description of progress made   for Q4</a:t>
                      </a:r>
                      <a:endParaRPr kumimoji="0" lang="en-ZA" sz="1200" b="1" i="0" u="none" strike="noStrike" kern="1200" cap="none" spc="0" normalizeH="0" baseline="0" noProof="0" dirty="0">
                        <a:ln>
                          <a:noFill/>
                        </a:ln>
                        <a:solidFill>
                          <a:schemeClr val="bg1"/>
                        </a:solidFill>
                        <a:effectLst/>
                        <a:uLnTx/>
                        <a:uFillTx/>
                        <a:latin typeface="+mn-lt"/>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50000"/>
                      </a:schemeClr>
                    </a:solidFill>
                  </a:tcPr>
                </a:tc>
                <a:tc gridSpan="2">
                  <a:txBody>
                    <a:bodyPr/>
                    <a:lstStyle/>
                    <a:p>
                      <a:pPr>
                        <a:lnSpc>
                          <a:spcPct val="115000"/>
                        </a:lnSpc>
                        <a:spcAft>
                          <a:spcPts val="0"/>
                        </a:spcAft>
                      </a:pPr>
                      <a:r>
                        <a:rPr lang="en-ZA" sz="1200" b="1" dirty="0" smtClean="0">
                          <a:solidFill>
                            <a:schemeClr val="bg1"/>
                          </a:solidFill>
                          <a:effectLst/>
                          <a:latin typeface="+mn-lt"/>
                          <a:ea typeface="Times New Roman"/>
                          <a:cs typeface="Times New Roman"/>
                        </a:rPr>
                        <a:t>Performance  Status</a:t>
                      </a:r>
                      <a:endParaRPr lang="en-ZA" sz="1200" b="1" dirty="0">
                        <a:solidFill>
                          <a:schemeClr val="bg1"/>
                        </a:solidFill>
                        <a:effectLst/>
                        <a:latin typeface="+mn-lt"/>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50000"/>
                      </a:schemeClr>
                    </a:solidFill>
                  </a:tcPr>
                </a:tc>
                <a:tc hMerge="1">
                  <a:txBody>
                    <a:bodyPr/>
                    <a:lstStyle/>
                    <a:p>
                      <a:endParaRPr lang="en-ZA"/>
                    </a:p>
                  </a:txBody>
                  <a:tcPr/>
                </a:tc>
                <a:tc rowSpan="2">
                  <a:txBody>
                    <a:bodyPr/>
                    <a:lstStyle/>
                    <a:p>
                      <a:pPr>
                        <a:lnSpc>
                          <a:spcPct val="115000"/>
                        </a:lnSpc>
                        <a:spcAft>
                          <a:spcPts val="0"/>
                        </a:spcAft>
                      </a:pPr>
                      <a:endParaRPr lang="en-ZA" sz="1200" b="1" dirty="0" smtClean="0">
                        <a:solidFill>
                          <a:schemeClr val="bg1"/>
                        </a:solidFill>
                        <a:effectLst/>
                        <a:latin typeface="+mn-lt"/>
                        <a:ea typeface="Times New Roman"/>
                        <a:cs typeface="Times New Roman"/>
                      </a:endParaRPr>
                    </a:p>
                    <a:p>
                      <a:pPr>
                        <a:lnSpc>
                          <a:spcPct val="115000"/>
                        </a:lnSpc>
                        <a:spcAft>
                          <a:spcPts val="0"/>
                        </a:spcAft>
                      </a:pPr>
                      <a:r>
                        <a:rPr lang="en-ZA" sz="1200" b="1" dirty="0" smtClean="0">
                          <a:solidFill>
                            <a:schemeClr val="bg1"/>
                          </a:solidFill>
                          <a:effectLst/>
                          <a:latin typeface="+mn-lt"/>
                          <a:ea typeface="Times New Roman"/>
                          <a:cs typeface="Times New Roman"/>
                        </a:rPr>
                        <a:t>Reason for Deviation</a:t>
                      </a:r>
                      <a:endParaRPr lang="en-ZA" sz="1200" b="1" dirty="0">
                        <a:solidFill>
                          <a:schemeClr val="bg1"/>
                        </a:solidFill>
                        <a:effectLst/>
                        <a:latin typeface="+mn-lt"/>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50000"/>
                      </a:schemeClr>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bg1"/>
                          </a:solidFill>
                          <a:effectLst/>
                          <a:uLnTx/>
                          <a:uFillTx/>
                          <a:latin typeface="+mn-lt"/>
                          <a:ea typeface="Times New Roman"/>
                          <a:cs typeface="Times New Roman"/>
                        </a:rPr>
                        <a:t>Interventions / corrective actions  to be taken</a:t>
                      </a: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50000"/>
                      </a:schemeClr>
                    </a:solidFill>
                  </a:tcPr>
                </a:tc>
                <a:tc rowSpan="2">
                  <a:txBody>
                    <a:bodyPr/>
                    <a:lstStyle/>
                    <a:p>
                      <a:pPr>
                        <a:lnSpc>
                          <a:spcPct val="115000"/>
                        </a:lnSpc>
                        <a:spcAft>
                          <a:spcPts val="0"/>
                        </a:spcAft>
                      </a:pPr>
                      <a:endParaRPr lang="en-ZA" sz="1200" b="1" dirty="0" smtClean="0">
                        <a:solidFill>
                          <a:schemeClr val="bg1"/>
                        </a:solidFill>
                        <a:effectLst/>
                        <a:latin typeface="+mn-lt"/>
                        <a:ea typeface="Times New Roman"/>
                        <a:cs typeface="Times New Roman"/>
                      </a:endParaRPr>
                    </a:p>
                    <a:p>
                      <a:pPr>
                        <a:lnSpc>
                          <a:spcPct val="115000"/>
                        </a:lnSpc>
                        <a:spcAft>
                          <a:spcPts val="0"/>
                        </a:spcAft>
                      </a:pPr>
                      <a:r>
                        <a:rPr lang="en-ZA" sz="1200" b="1" dirty="0" smtClean="0">
                          <a:solidFill>
                            <a:schemeClr val="bg1"/>
                          </a:solidFill>
                          <a:effectLst/>
                          <a:latin typeface="+mn-lt"/>
                          <a:ea typeface="Times New Roman"/>
                          <a:cs typeface="Times New Roman"/>
                        </a:rPr>
                        <a:t>Verification Source</a:t>
                      </a:r>
                      <a:endParaRPr lang="en-ZA" sz="1200" b="1" dirty="0">
                        <a:solidFill>
                          <a:schemeClr val="bg1"/>
                        </a:solidFill>
                        <a:effectLst/>
                        <a:latin typeface="+mn-lt"/>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50000"/>
                      </a:schemeClr>
                    </a:solidFill>
                  </a:tcPr>
                </a:tc>
              </a:tr>
              <a:tr h="610177">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endParaRPr lang="en-ZA"/>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endParaRPr lang="en-ZA" sz="1200" b="1" dirty="0">
                        <a:solidFill>
                          <a:schemeClr val="bg1"/>
                        </a:solidFill>
                        <a:effectLst/>
                        <a:latin typeface="Calibri"/>
                        <a:ea typeface="Times New Roman"/>
                        <a:cs typeface="Times New Roman"/>
                      </a:endParaRP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vMerge="1">
                  <a:txBody>
                    <a:bodyPr/>
                    <a:lstStyle/>
                    <a:p>
                      <a:endParaRPr lang="en-ZA"/>
                    </a:p>
                  </a:txBody>
                  <a:tcPr/>
                </a:tc>
                <a:tc vMerge="1">
                  <a:txBody>
                    <a:bodyPr/>
                    <a:lstStyle/>
                    <a:p>
                      <a:endParaRPr lang="en-ZA"/>
                    </a:p>
                  </a:txBody>
                  <a:tcPr/>
                </a:tc>
                <a:tc vMerge="1">
                  <a:txBody>
                    <a:bodyPr/>
                    <a:lstStyle/>
                    <a:p>
                      <a:endParaRPr lang="en-ZA"/>
                    </a:p>
                  </a:txBody>
                  <a:tcPr/>
                </a:tc>
              </a:tr>
              <a:tr h="190128">
                <a:tc gridSpan="9">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prstClr val="white"/>
                          </a:solidFill>
                          <a:effectLst/>
                          <a:uLnTx/>
                          <a:uFillTx/>
                          <a:latin typeface="Arial Narrow"/>
                          <a:ea typeface="Calibri"/>
                          <a:cs typeface="Arial"/>
                        </a:rPr>
                        <a:t>Sub-programme: </a:t>
                      </a:r>
                      <a:r>
                        <a:rPr kumimoji="0" lang="en-ZA" sz="1200" b="1" i="0" u="none" strike="noStrike" kern="1200" cap="none" spc="0" normalizeH="0" baseline="0" noProof="0" dirty="0" smtClean="0">
                          <a:ln>
                            <a:noFill/>
                          </a:ln>
                          <a:solidFill>
                            <a:prstClr val="white"/>
                          </a:solidFill>
                          <a:effectLst/>
                          <a:uLnTx/>
                          <a:uFillTx/>
                          <a:latin typeface="Arial Narrow"/>
                          <a:ea typeface="Times New Roman"/>
                          <a:cs typeface="Arial"/>
                        </a:rPr>
                        <a:t>Departmental Management</a:t>
                      </a:r>
                      <a:endParaRPr kumimoji="0" lang="en-ZA" sz="1200" b="0" i="0" u="none" strike="noStrike" kern="1200" cap="none" spc="0" normalizeH="0" baseline="0" noProof="0" dirty="0">
                        <a:ln>
                          <a:noFill/>
                        </a:ln>
                        <a:solidFill>
                          <a:prstClr val="white"/>
                        </a:solidFill>
                        <a:effectLst/>
                        <a:uLnTx/>
                        <a:uFillTx/>
                        <a:latin typeface="+mn-lt"/>
                        <a:ea typeface="Times New Roman"/>
                        <a:cs typeface="Times New Roman"/>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pPr>
                        <a:lnSpc>
                          <a:spcPct val="115000"/>
                        </a:lnSpc>
                        <a:spcAft>
                          <a:spcPts val="0"/>
                        </a:spcAft>
                      </a:pPr>
                      <a:endParaRPr lang="en-ZA" sz="1400" dirty="0">
                        <a:solidFill>
                          <a:schemeClr val="bg1"/>
                        </a:solidFill>
                        <a:effectLst/>
                        <a:latin typeface="Calibri"/>
                        <a:ea typeface="Times New Roman"/>
                        <a:cs typeface="Times New Roman"/>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r>
              <a:tr h="1497451">
                <a:tc>
                  <a:txBody>
                    <a:bodyPr/>
                    <a:lstStyle/>
                    <a:p>
                      <a:pPr>
                        <a:lnSpc>
                          <a:spcPct val="115000"/>
                        </a:lnSpc>
                        <a:spcAft>
                          <a:spcPts val="0"/>
                        </a:spcAft>
                      </a:pPr>
                      <a:r>
                        <a:rPr lang="en-ZA" sz="1000" b="1" dirty="0" smtClean="0">
                          <a:effectLst/>
                          <a:latin typeface="Arial" pitchFamily="34" charset="0"/>
                          <a:ea typeface="Times New Roman"/>
                          <a:cs typeface="Arial" pitchFamily="34" charset="0"/>
                        </a:rPr>
                        <a:t>Number of Quarterly performance review reports produced</a:t>
                      </a:r>
                      <a:endParaRPr lang="en-ZA" sz="1000" b="1"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15000"/>
                        </a:lnSpc>
                        <a:spcAft>
                          <a:spcPts val="1000"/>
                        </a:spcAft>
                      </a:pPr>
                      <a:r>
                        <a:rPr lang="en-ZA" sz="1000" dirty="0" smtClean="0">
                          <a:effectLst/>
                          <a:latin typeface="Arial" pitchFamily="34" charset="0"/>
                          <a:ea typeface="Calibri"/>
                          <a:cs typeface="Arial" pitchFamily="34" charset="0"/>
                        </a:rPr>
                        <a:t>4 Quarterly performance review reports submitted to DPME as prescribed  by the relevant planning frameworks</a:t>
                      </a:r>
                      <a:endParaRPr lang="en-ZA" sz="10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15000"/>
                        </a:lnSpc>
                        <a:spcAft>
                          <a:spcPts val="1000"/>
                        </a:spcAft>
                      </a:pPr>
                      <a:r>
                        <a:rPr lang="en-ZA" sz="1000" dirty="0" smtClean="0">
                          <a:effectLst/>
                          <a:latin typeface="Arial"/>
                          <a:ea typeface="Calibri"/>
                        </a:rPr>
                        <a:t>3rd quarter 2018/19 performance review report submitted to DPME as prescribed by the relevant planning frameworks</a:t>
                      </a:r>
                      <a:endParaRPr lang="en-ZA" sz="10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lvl="0" indent="0">
                        <a:lnSpc>
                          <a:spcPct val="115000"/>
                        </a:lnSpc>
                        <a:spcAft>
                          <a:spcPts val="1000"/>
                        </a:spcAft>
                        <a:buFont typeface="Symbol"/>
                        <a:buNone/>
                      </a:pPr>
                      <a:r>
                        <a:rPr lang="en-ZA" sz="1000" dirty="0" smtClean="0">
                          <a:latin typeface="Arial" pitchFamily="34" charset="0"/>
                          <a:cs typeface="Arial" pitchFamily="34" charset="0"/>
                        </a:rPr>
                        <a:t>3rd quarterly 2018/19 performance report developed but not filed/submitted to DPME on the due date</a:t>
                      </a:r>
                      <a:endParaRPr lang="en-ZA" sz="1000" dirty="0">
                        <a:latin typeface="Arial" pitchFamily="34" charset="0"/>
                        <a:cs typeface="Arial" pitchFamily="34" charset="0"/>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gridSpan="2">
                  <a:txBody>
                    <a:bodyPr/>
                    <a:lstStyle/>
                    <a:p>
                      <a:r>
                        <a:rPr lang="en-ZA" sz="1000" dirty="0" smtClean="0">
                          <a:latin typeface="Arial" pitchFamily="34" charset="0"/>
                          <a:cs typeface="Arial" pitchFamily="34" charset="0"/>
                        </a:rPr>
                        <a:t>Not Achieved</a:t>
                      </a:r>
                      <a:endParaRPr lang="en-ZA" sz="1000" dirty="0">
                        <a:latin typeface="Arial" pitchFamily="34" charset="0"/>
                        <a:cs typeface="Arial" pitchFamily="34" charset="0"/>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lang="en-ZA"/>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tab pos="595630" algn="l"/>
                        </a:tabLst>
                        <a:defRPr/>
                      </a:pPr>
                      <a:r>
                        <a:rPr kumimoji="0" lang="en-ZA" sz="1000" b="0" i="0" u="none" strike="noStrike" kern="1200" cap="none" spc="0" normalizeH="0" baseline="0" noProof="0" dirty="0" smtClean="0">
                          <a:ln>
                            <a:noFill/>
                          </a:ln>
                          <a:solidFill>
                            <a:prstClr val="black"/>
                          </a:solidFill>
                          <a:effectLst/>
                          <a:uLnTx/>
                          <a:uFillTx/>
                          <a:latin typeface="Arial" pitchFamily="34" charset="0"/>
                          <a:ea typeface="Calibri"/>
                          <a:cs typeface="Arial" pitchFamily="34" charset="0"/>
                        </a:rPr>
                        <a:t>System could not allow the ADG to send from her  side as final</a:t>
                      </a:r>
                    </a:p>
                  </a:txBody>
                  <a:tcPr marL="61649" marR="61649"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tab pos="595630" algn="l"/>
                        </a:tabLst>
                        <a:defRPr/>
                      </a:pPr>
                      <a:r>
                        <a:rPr kumimoji="0" lang="en-ZA" sz="1000" b="0" i="0" u="none" strike="noStrike" kern="1200" cap="none" spc="0" normalizeH="0" baseline="0" noProof="0" dirty="0" smtClean="0">
                          <a:ln>
                            <a:noFill/>
                          </a:ln>
                          <a:solidFill>
                            <a:prstClr val="black"/>
                          </a:solidFill>
                          <a:effectLst/>
                          <a:uLnTx/>
                          <a:uFillTx/>
                          <a:latin typeface="Arial" pitchFamily="34" charset="0"/>
                          <a:ea typeface="Calibri"/>
                          <a:cs typeface="Arial" pitchFamily="34" charset="0"/>
                        </a:rPr>
                        <a:t>DPME contacted and promised to re-open the system for the submission of Q3</a:t>
                      </a:r>
                    </a:p>
                  </a:txBody>
                  <a:tcPr marL="61649" marR="61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r>
                        <a:rPr lang="en-ZA" sz="1000" dirty="0" smtClean="0">
                          <a:effectLst/>
                          <a:latin typeface="Arial" pitchFamily="34" charset="0"/>
                          <a:ea typeface="Calibri"/>
                          <a:cs typeface="Arial" pitchFamily="34" charset="0"/>
                        </a:rPr>
                        <a:t>Submission for Q3 report signed off by the ADG</a:t>
                      </a:r>
                      <a:endParaRPr lang="en-US" sz="1000" dirty="0" smtClean="0">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1152128">
                <a:tc>
                  <a:txBody>
                    <a:bodyPr/>
                    <a:lstStyle/>
                    <a:p>
                      <a:pPr>
                        <a:lnSpc>
                          <a:spcPct val="115000"/>
                        </a:lnSpc>
                        <a:spcAft>
                          <a:spcPts val="1000"/>
                        </a:spcAft>
                      </a:pPr>
                      <a:r>
                        <a:rPr lang="en-ZA" sz="1000" b="1" dirty="0" smtClean="0">
                          <a:effectLst/>
                          <a:latin typeface="Arial" pitchFamily="34" charset="0"/>
                          <a:ea typeface="Times New Roman"/>
                          <a:cs typeface="Arial" pitchFamily="34" charset="0"/>
                        </a:rPr>
                        <a:t>Number of Quarterly MPAT compliance reports produced </a:t>
                      </a:r>
                      <a:endParaRPr lang="en-ZA" sz="1000" b="1"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15000"/>
                        </a:lnSpc>
                        <a:spcAft>
                          <a:spcPts val="1000"/>
                        </a:spcAft>
                      </a:pPr>
                      <a:r>
                        <a:rPr lang="en-ZA" sz="1000" dirty="0" smtClean="0">
                          <a:effectLst/>
                          <a:latin typeface="Arial" pitchFamily="34" charset="0"/>
                          <a:ea typeface="Calibri"/>
                          <a:cs typeface="Arial" pitchFamily="34" charset="0"/>
                        </a:rPr>
                        <a:t>4 Quarterly MPAT compliance reports produced as per standards</a:t>
                      </a:r>
                      <a:endParaRPr lang="en-ZA" sz="10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15000"/>
                        </a:lnSpc>
                        <a:spcAft>
                          <a:spcPts val="1000"/>
                        </a:spcAft>
                      </a:pPr>
                      <a:r>
                        <a:rPr lang="en-ZA" sz="1000" dirty="0" smtClean="0">
                          <a:effectLst/>
                          <a:latin typeface="Arial" pitchFamily="34" charset="0"/>
                          <a:ea typeface="Calibri"/>
                          <a:cs typeface="Arial" pitchFamily="34" charset="0"/>
                        </a:rPr>
                        <a:t>1 quarterly MPAT report produced on filling on challenge of moderated scores</a:t>
                      </a:r>
                      <a:endParaRPr lang="en-ZA" sz="1000" dirty="0">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indent="0">
                        <a:buFontTx/>
                        <a:buNone/>
                      </a:pPr>
                      <a:r>
                        <a:rPr lang="en-ZA" sz="1000" dirty="0" smtClean="0">
                          <a:effectLst/>
                          <a:latin typeface="Arial" pitchFamily="34" charset="0"/>
                          <a:ea typeface="Times New Roman"/>
                          <a:cs typeface="Arial" pitchFamily="34" charset="0"/>
                        </a:rPr>
                        <a:t>MPAT quarterly report on moderated scores produced and approved by the Acting Director-General</a:t>
                      </a:r>
                      <a:endParaRPr lang="en-ZA" sz="1000" dirty="0">
                        <a:latin typeface="Arial" pitchFamily="34" charset="0"/>
                        <a:cs typeface="Arial" pitchFamily="34" charset="0"/>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Achieved</a:t>
                      </a:r>
                    </a:p>
                    <a:p>
                      <a:endParaRPr lang="en-ZA" sz="1000" dirty="0">
                        <a:latin typeface="Arial" pitchFamily="34" charset="0"/>
                        <a:cs typeface="Arial" pitchFamily="34" charset="0"/>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a:txBody>
                    <a:bodyPr/>
                    <a:lstStyle/>
                    <a:p>
                      <a:r>
                        <a:rPr lang="en-ZA" sz="1000" dirty="0" smtClean="0">
                          <a:latin typeface="Arial" pitchFamily="34" charset="0"/>
                          <a:cs typeface="Arial" pitchFamily="34" charset="0"/>
                        </a:rPr>
                        <a:t>No Deviation</a:t>
                      </a:r>
                      <a:endParaRPr lang="en-ZA" sz="1000" dirty="0">
                        <a:latin typeface="Arial"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r>
                        <a:rPr lang="en-ZA" sz="1000" dirty="0" smtClean="0">
                          <a:latin typeface="Arial" pitchFamily="34" charset="0"/>
                          <a:cs typeface="Arial" pitchFamily="34" charset="0"/>
                        </a:rPr>
                        <a:t>N/A</a:t>
                      </a:r>
                      <a:endParaRPr lang="en-ZA" sz="1000" dirty="0">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nSpc>
                          <a:spcPct val="115000"/>
                        </a:lnSpc>
                        <a:spcAft>
                          <a:spcPts val="0"/>
                        </a:spcAft>
                        <a:tabLst>
                          <a:tab pos="595630" algn="l"/>
                        </a:tabLst>
                      </a:pPr>
                      <a:r>
                        <a:rPr lang="en-ZA" sz="1000" dirty="0" smtClean="0">
                          <a:effectLst/>
                          <a:latin typeface="Arial" pitchFamily="34" charset="0"/>
                          <a:ea typeface="Times New Roman"/>
                          <a:cs typeface="Arial" pitchFamily="34" charset="0"/>
                        </a:rPr>
                        <a:t>MPAT 4</a:t>
                      </a:r>
                      <a:r>
                        <a:rPr lang="en-ZA" sz="1000" baseline="30000" dirty="0" smtClean="0">
                          <a:effectLst/>
                          <a:latin typeface="Arial" pitchFamily="34" charset="0"/>
                          <a:ea typeface="Times New Roman"/>
                          <a:cs typeface="Arial" pitchFamily="34" charset="0"/>
                        </a:rPr>
                        <a:t>th</a:t>
                      </a:r>
                      <a:r>
                        <a:rPr lang="en-ZA" sz="1000" dirty="0" smtClean="0">
                          <a:effectLst/>
                          <a:latin typeface="Arial" pitchFamily="34" charset="0"/>
                          <a:ea typeface="Times New Roman"/>
                          <a:cs typeface="Arial" pitchFamily="34" charset="0"/>
                        </a:rPr>
                        <a:t>  quarter progress report on moderated scores</a:t>
                      </a:r>
                      <a:endParaRPr lang="en-US" sz="1000" dirty="0" smtClean="0">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1296144">
                <a:tc>
                  <a:txBody>
                    <a:bodyPr/>
                    <a:lstStyle/>
                    <a:p>
                      <a:pPr>
                        <a:lnSpc>
                          <a:spcPct val="115000"/>
                        </a:lnSpc>
                        <a:spcAft>
                          <a:spcPts val="1000"/>
                        </a:spcAft>
                      </a:pPr>
                      <a:r>
                        <a:rPr lang="en-ZA" sz="1000" b="1" dirty="0" smtClean="0">
                          <a:effectLst/>
                          <a:latin typeface="Arial"/>
                          <a:ea typeface="Times New Roman"/>
                          <a:cs typeface="Times New Roman"/>
                        </a:rPr>
                        <a:t>Rolling three-year strategic internal audit and annual internal audit plans</a:t>
                      </a:r>
                      <a:endParaRPr lang="en-ZA" sz="1100" b="1"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nSpc>
                          <a:spcPct val="115000"/>
                        </a:lnSpc>
                        <a:spcAft>
                          <a:spcPts val="1000"/>
                        </a:spcAft>
                      </a:pPr>
                      <a:r>
                        <a:rPr lang="en-ZA" sz="1000" dirty="0" smtClean="0">
                          <a:effectLst/>
                          <a:latin typeface="Arial"/>
                          <a:ea typeface="Calibri"/>
                          <a:cs typeface="Times New Roman"/>
                        </a:rPr>
                        <a:t>One rolling three-year strategic internal audit plan for 2018/2020 and the annual internal audit plan for 2018/19 approved by the Audit and Risk Committee</a:t>
                      </a:r>
                      <a:endParaRPr lang="en-ZA" sz="11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nSpc>
                          <a:spcPct val="115000"/>
                        </a:lnSpc>
                        <a:spcAft>
                          <a:spcPts val="1000"/>
                        </a:spcAft>
                      </a:pPr>
                      <a:r>
                        <a:rPr lang="en-ZA" sz="1000" dirty="0" smtClean="0">
                          <a:effectLst/>
                          <a:latin typeface="Arial"/>
                          <a:ea typeface="Calibri"/>
                          <a:cs typeface="Times New Roman"/>
                        </a:rPr>
                        <a:t>One rolling three-year strategic internal audit plan for 2018/2020 and the annual internal audit plan for 2018/19 approved by the Audit and Risk Committee</a:t>
                      </a:r>
                      <a:endParaRPr lang="en-ZA" sz="11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nSpc>
                          <a:spcPct val="115000"/>
                        </a:lnSpc>
                        <a:spcAft>
                          <a:spcPts val="1000"/>
                        </a:spcAft>
                      </a:pPr>
                      <a:r>
                        <a:rPr lang="en-ZA" sz="1100" dirty="0" smtClean="0">
                          <a:effectLst/>
                          <a:latin typeface="Calibri"/>
                          <a:ea typeface="Times New Roman"/>
                          <a:cs typeface="Times New Roman"/>
                        </a:rPr>
                        <a:t>-</a:t>
                      </a:r>
                      <a:endParaRPr lang="en-ZA" sz="11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0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a:p>
                      <a:endParaRPr lang="en-ZA" sz="1000" dirty="0">
                        <a:latin typeface="Arial" pitchFamily="34" charset="0"/>
                        <a:cs typeface="Arial" pitchFamily="34" charset="0"/>
                      </a:endParaRPr>
                    </a:p>
                  </a:txBody>
                  <a:tcPr marL="61649" marR="61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hMerge="1">
                  <a:txBody>
                    <a:bodyPr/>
                    <a:lstStyle/>
                    <a:p>
                      <a:endParaRPr lang="en-ZA" dirty="0"/>
                    </a:p>
                  </a:txBody>
                  <a:tcPr/>
                </a:tc>
                <a:tc>
                  <a:txBody>
                    <a:bodyPr/>
                    <a:lstStyle/>
                    <a:p>
                      <a:pPr>
                        <a:lnSpc>
                          <a:spcPct val="115000"/>
                        </a:lnSpc>
                        <a:spcAft>
                          <a:spcPts val="1000"/>
                        </a:spcAft>
                      </a:pPr>
                      <a:r>
                        <a:rPr lang="en-ZA" sz="1100" dirty="0" smtClean="0">
                          <a:effectLst/>
                          <a:latin typeface="Calibri"/>
                          <a:ea typeface="Times New Roman"/>
                          <a:cs typeface="Times New Roman"/>
                        </a:rPr>
                        <a:t>- </a:t>
                      </a:r>
                      <a:endParaRPr lang="en-ZA" sz="11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nSpc>
                          <a:spcPct val="115000"/>
                        </a:lnSpc>
                        <a:spcAft>
                          <a:spcPts val="1000"/>
                        </a:spcAft>
                      </a:pPr>
                      <a:r>
                        <a:rPr lang="en-ZA" sz="1100" dirty="0" smtClean="0">
                          <a:effectLst/>
                          <a:latin typeface="Calibri"/>
                          <a:ea typeface="Times New Roman"/>
                          <a:cs typeface="Times New Roman"/>
                        </a:rPr>
                        <a:t>-</a:t>
                      </a:r>
                      <a:endParaRPr lang="en-ZA"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nSpc>
                          <a:spcPct val="115000"/>
                        </a:lnSpc>
                        <a:spcAft>
                          <a:spcPts val="1000"/>
                        </a:spcAft>
                      </a:pPr>
                      <a:r>
                        <a:rPr lang="en-ZA" sz="1100" dirty="0" smtClean="0">
                          <a:effectLst/>
                          <a:latin typeface="Calibri"/>
                          <a:ea typeface="Times New Roman"/>
                          <a:cs typeface="Times New Roman"/>
                        </a:rPr>
                        <a:t>- </a:t>
                      </a:r>
                      <a:endParaRPr lang="en-ZA"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bl>
          </a:graphicData>
        </a:graphic>
      </p:graphicFrame>
    </p:spTree>
    <p:extLst>
      <p:ext uri="{BB962C8B-B14F-4D97-AF65-F5344CB8AC3E}">
        <p14:creationId xmlns:p14="http://schemas.microsoft.com/office/powerpoint/2010/main" xmlns="" val="4048821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1812</TotalTime>
  <Words>3587</Words>
  <Application>Microsoft Office PowerPoint</Application>
  <PresentationFormat>On-screen Show (4:3)</PresentationFormat>
  <Paragraphs>598</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DEPARTMENT OF WOMEN (DOW) 4th QUARTER PERFORMANCE INFORMATION 2018/19      Presentation to Portfolio Committee 17 September 2019 </vt:lpstr>
      <vt:lpstr>                  PART A  Strategic Focus and General Information   PART B Quarter 4 Departmental Performance Information 2018/19   Five Year (2014/15 – 2019/20) DoW Annual Performance Information      </vt:lpstr>
      <vt:lpstr>PART A: STRATEGIC FOCUS OF DOW</vt:lpstr>
      <vt:lpstr>PART A: ORGANISATION &amp; BUDGET PROG STRUCTURE</vt:lpstr>
      <vt:lpstr>PART B: PERFORMANCE INFORMATION Q4</vt:lpstr>
      <vt:lpstr>Overall Performance Information for Q4 2018/19</vt:lpstr>
      <vt:lpstr>Programme 1: Performance Information for Q4</vt:lpstr>
      <vt:lpstr>Programme 1:  Quarter 4 Performance 2018/19</vt:lpstr>
      <vt:lpstr>Programme 1:  Quarter 4 Performance 2018/19</vt:lpstr>
      <vt:lpstr>Programme 1:  Quarter 4 Performance 2018/19</vt:lpstr>
      <vt:lpstr>Programme 1:  Quarter 4 Performance 2018/19</vt:lpstr>
      <vt:lpstr>Programme 1:  Quarter 4 Performance 2018/19</vt:lpstr>
      <vt:lpstr>Programme 1:  Quarter 4 Performance 2018/19</vt:lpstr>
      <vt:lpstr>Programme 2: Performance Information for Q4 </vt:lpstr>
      <vt:lpstr>Programme 2: Performance Information for Q4 </vt:lpstr>
      <vt:lpstr>Programme 2: Performance Information for Q4 </vt:lpstr>
      <vt:lpstr>Programme 2: Performance Information for Q4 </vt:lpstr>
      <vt:lpstr>Programme 3: Performance Information for Q4 </vt:lpstr>
      <vt:lpstr>Programme 3: Performance Information for Q4 </vt:lpstr>
      <vt:lpstr>Programme 3: Performance Information for Q4 </vt:lpstr>
      <vt:lpstr>Programme 3: Performance Information for Q4 </vt:lpstr>
      <vt:lpstr>Programme 3: Performance Information for Q4 </vt:lpstr>
      <vt:lpstr>Programme 3: Performance Information for Q4 </vt:lpstr>
      <vt:lpstr>Programme 3: Performance Information for Q4 </vt:lpstr>
      <vt:lpstr>THANK YOU    SIYABONGA    RE A LEBOGA    DANKIE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Jenny Segone</dc:creator>
  <cp:lastModifiedBy>PUMZA</cp:lastModifiedBy>
  <cp:revision>127</cp:revision>
  <dcterms:created xsi:type="dcterms:W3CDTF">2018-07-11T07:29:08Z</dcterms:created>
  <dcterms:modified xsi:type="dcterms:W3CDTF">2019-09-19T09:03:14Z</dcterms:modified>
</cp:coreProperties>
</file>