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259" r:id="rId4"/>
    <p:sldId id="260" r:id="rId5"/>
    <p:sldId id="261" r:id="rId6"/>
    <p:sldId id="364" r:id="rId7"/>
    <p:sldId id="262" r:id="rId8"/>
    <p:sldId id="366" r:id="rId9"/>
    <p:sldId id="365" r:id="rId10"/>
    <p:sldId id="264" r:id="rId11"/>
    <p:sldId id="324" r:id="rId12"/>
    <p:sldId id="266" r:id="rId13"/>
    <p:sldId id="267" r:id="rId14"/>
    <p:sldId id="268" r:id="rId15"/>
    <p:sldId id="269" r:id="rId16"/>
    <p:sldId id="270" r:id="rId17"/>
    <p:sldId id="352" r:id="rId18"/>
    <p:sldId id="367" r:id="rId19"/>
    <p:sldId id="325" r:id="rId20"/>
    <p:sldId id="272" r:id="rId21"/>
    <p:sldId id="273" r:id="rId22"/>
    <p:sldId id="358" r:id="rId23"/>
    <p:sldId id="326" r:id="rId24"/>
    <p:sldId id="328" r:id="rId25"/>
    <p:sldId id="332" r:id="rId26"/>
    <p:sldId id="349" r:id="rId27"/>
    <p:sldId id="347" r:id="rId28"/>
    <p:sldId id="348" r:id="rId29"/>
    <p:sldId id="274" r:id="rId30"/>
    <p:sldId id="276" r:id="rId31"/>
    <p:sldId id="351" r:id="rId32"/>
    <p:sldId id="350" r:id="rId33"/>
    <p:sldId id="353" r:id="rId34"/>
    <p:sldId id="278" r:id="rId35"/>
    <p:sldId id="279" r:id="rId36"/>
    <p:sldId id="356" r:id="rId37"/>
    <p:sldId id="280" r:id="rId38"/>
    <p:sldId id="355" r:id="rId39"/>
    <p:sldId id="368" r:id="rId40"/>
    <p:sldId id="282" r:id="rId41"/>
    <p:sldId id="359" r:id="rId42"/>
    <p:sldId id="369" r:id="rId43"/>
    <p:sldId id="283" r:id="rId44"/>
    <p:sldId id="284" r:id="rId45"/>
    <p:sldId id="285" r:id="rId46"/>
    <p:sldId id="357" r:id="rId47"/>
    <p:sldId id="286" r:id="rId48"/>
    <p:sldId id="288" r:id="rId49"/>
    <p:sldId id="289" r:id="rId50"/>
    <p:sldId id="290" r:id="rId51"/>
    <p:sldId id="337" r:id="rId52"/>
    <p:sldId id="338" r:id="rId53"/>
    <p:sldId id="334" r:id="rId54"/>
    <p:sldId id="360" r:id="rId55"/>
    <p:sldId id="336" r:id="rId56"/>
    <p:sldId id="361" r:id="rId57"/>
    <p:sldId id="295" r:id="rId58"/>
    <p:sldId id="362" r:id="rId59"/>
    <p:sldId id="298" r:id="rId60"/>
    <p:sldId id="339" r:id="rId61"/>
    <p:sldId id="301" r:id="rId62"/>
    <p:sldId id="312" r:id="rId63"/>
    <p:sldId id="371" r:id="rId64"/>
    <p:sldId id="315" r:id="rId65"/>
    <p:sldId id="316" r:id="rId66"/>
    <p:sldId id="340" r:id="rId67"/>
    <p:sldId id="363" r:id="rId68"/>
    <p:sldId id="370" r:id="rId69"/>
    <p:sldId id="321" r:id="rId7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6" d="100"/>
          <a:sy n="76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/>
              <a:t>EMPLOYMENT</a:t>
            </a:r>
            <a:r>
              <a:rPr lang="en-ZA" sz="1200" b="1" baseline="0"/>
              <a:t> EQUITY LEVELS AS AT END JUNE 2019 </a:t>
            </a:r>
            <a:endParaRPr lang="en-ZA" sz="1200" b="1"/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'Disability '!$B$14:$M$15</c:f>
              <c:multiLvlStrCache>
                <c:ptCount val="8"/>
                <c:lvl>
                  <c:pt idx="0">
                    <c:v>FEMALE</c:v>
                  </c:pt>
                  <c:pt idx="1">
                    <c:v>MALE  </c:v>
                  </c:pt>
                  <c:pt idx="2">
                    <c:v>FEMALE</c:v>
                  </c:pt>
                  <c:pt idx="3">
                    <c:v>MALE  </c:v>
                  </c:pt>
                  <c:pt idx="4">
                    <c:v>FEMALE</c:v>
                  </c:pt>
                  <c:pt idx="5">
                    <c:v>MALE  </c:v>
                  </c:pt>
                  <c:pt idx="6">
                    <c:v>FEMALE</c:v>
                  </c:pt>
                  <c:pt idx="7">
                    <c:v>MALE  </c:v>
                  </c:pt>
                </c:lvl>
                <c:lvl>
                  <c:pt idx="0">
                    <c:v>AFRICAN </c:v>
                  </c:pt>
                  <c:pt idx="2">
                    <c:v>COLOURED</c:v>
                  </c:pt>
                  <c:pt idx="4">
                    <c:v>INDIAN  </c:v>
                  </c:pt>
                  <c:pt idx="6">
                    <c:v>WHITE   </c:v>
                  </c:pt>
                </c:lvl>
              </c:multiLvlStrCache>
            </c:multiLvlStrRef>
          </c:cat>
          <c:val>
            <c:numRef>
              <c:f>'Disability '!$B$16:$M$16</c:f>
              <c:numCache>
                <c:formatCode>General</c:formatCode>
                <c:ptCount val="8"/>
                <c:pt idx="0">
                  <c:v>187</c:v>
                </c:pt>
                <c:pt idx="1">
                  <c:v>105</c:v>
                </c:pt>
                <c:pt idx="2">
                  <c:v>107</c:v>
                </c:pt>
                <c:pt idx="3">
                  <c:v>79</c:v>
                </c:pt>
                <c:pt idx="4">
                  <c:v>5</c:v>
                </c:pt>
                <c:pt idx="5">
                  <c:v>2</c:v>
                </c:pt>
                <c:pt idx="6">
                  <c:v>36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62-4A39-8208-4D11F4D08F84}"/>
            </c:ext>
          </c:extLst>
        </c:ser>
        <c:dLbls/>
        <c:gapWidth val="182"/>
        <c:axId val="101473280"/>
        <c:axId val="101483264"/>
      </c:barChart>
      <c:catAx>
        <c:axId val="1014732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83264"/>
        <c:crosses val="autoZero"/>
        <c:auto val="1"/>
        <c:lblAlgn val="ctr"/>
        <c:lblOffset val="100"/>
      </c:catAx>
      <c:valAx>
        <c:axId val="101483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17/18 FY incomparison</a:t>
            </a:r>
            <a:r>
              <a:rPr lang="en-ZA" baseline="0"/>
              <a:t> to 18/19 FY </a:t>
            </a:r>
            <a:endParaRPr lang="en-ZA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36920384951881E-2"/>
          <c:y val="0.17171296296296301"/>
          <c:w val="0.89019685039370089"/>
          <c:h val="0.61498432487605703"/>
        </c:manualLayout>
      </c:layout>
      <c:barChart>
        <c:barDir val="col"/>
        <c:grouping val="clustered"/>
        <c:ser>
          <c:idx val="0"/>
          <c:order val="0"/>
          <c:tx>
            <c:strRef>
              <c:f>'Vetting '!$B$2</c:f>
              <c:strCache>
                <c:ptCount val="1"/>
                <c:pt idx="0">
                  <c:v>Civic Services &amp; Inspectorate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'Vetting '!$A$3:$A$6</c:f>
              <c:strCache>
                <c:ptCount val="4"/>
                <c:pt idx="0">
                  <c:v>Top Secret</c:v>
                </c:pt>
                <c:pt idx="1">
                  <c:v>Secret</c:v>
                </c:pt>
                <c:pt idx="2">
                  <c:v>Confidential</c:v>
                </c:pt>
                <c:pt idx="3">
                  <c:v>In process</c:v>
                </c:pt>
              </c:strCache>
            </c:strRef>
          </c:cat>
          <c:val>
            <c:numRef>
              <c:f>'Vetting '!$B$3:$B$6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75-4DF4-A05E-60466A07F92C}"/>
            </c:ext>
          </c:extLst>
        </c:ser>
        <c:ser>
          <c:idx val="1"/>
          <c:order val="1"/>
          <c:tx>
            <c:strRef>
              <c:f>'Vetting '!$C$2</c:f>
              <c:strCache>
                <c:ptCount val="1"/>
                <c:pt idx="0">
                  <c:v>POE &amp; RRC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'Vetting '!$A$3:$A$6</c:f>
              <c:strCache>
                <c:ptCount val="4"/>
                <c:pt idx="0">
                  <c:v>Top Secret</c:v>
                </c:pt>
                <c:pt idx="1">
                  <c:v>Secret</c:v>
                </c:pt>
                <c:pt idx="2">
                  <c:v>Confidential</c:v>
                </c:pt>
                <c:pt idx="3">
                  <c:v>In process</c:v>
                </c:pt>
              </c:strCache>
            </c:strRef>
          </c:cat>
          <c:val>
            <c:numRef>
              <c:f>'Vetting '!$C$3:$C$6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75-4DF4-A05E-60466A07F92C}"/>
            </c:ext>
          </c:extLst>
        </c:ser>
        <c:ser>
          <c:idx val="2"/>
          <c:order val="2"/>
          <c:tx>
            <c:strRef>
              <c:f>'Vetting '!$D$2</c:f>
              <c:strCache>
                <c:ptCount val="1"/>
                <c:pt idx="0">
                  <c:v>Total 17/18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'Vetting '!$A$3:$A$6</c:f>
              <c:strCache>
                <c:ptCount val="4"/>
                <c:pt idx="0">
                  <c:v>Top Secret</c:v>
                </c:pt>
                <c:pt idx="1">
                  <c:v>Secret</c:v>
                </c:pt>
                <c:pt idx="2">
                  <c:v>Confidential</c:v>
                </c:pt>
                <c:pt idx="3">
                  <c:v>In process</c:v>
                </c:pt>
              </c:strCache>
            </c:strRef>
          </c:cat>
          <c:val>
            <c:numRef>
              <c:f>'Vetting '!$D$3:$D$6</c:f>
              <c:numCache>
                <c:formatCode>General</c:formatCode>
                <c:ptCount val="4"/>
                <c:pt idx="0">
                  <c:v>14</c:v>
                </c:pt>
                <c:pt idx="1">
                  <c:v>109</c:v>
                </c:pt>
                <c:pt idx="2">
                  <c:v>273</c:v>
                </c:pt>
                <c:pt idx="3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75-4DF4-A05E-60466A07F92C}"/>
            </c:ext>
          </c:extLst>
        </c:ser>
        <c:ser>
          <c:idx val="4"/>
          <c:order val="3"/>
          <c:tx>
            <c:strRef>
              <c:f>'Vetting '!$F$2</c:f>
              <c:strCache>
                <c:ptCount val="1"/>
                <c:pt idx="0">
                  <c:v>Civic Services &amp; Inspectorate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'Vetting '!$A$3:$A$6</c:f>
              <c:strCache>
                <c:ptCount val="4"/>
                <c:pt idx="0">
                  <c:v>Top Secret</c:v>
                </c:pt>
                <c:pt idx="1">
                  <c:v>Secret</c:v>
                </c:pt>
                <c:pt idx="2">
                  <c:v>Confidential</c:v>
                </c:pt>
                <c:pt idx="3">
                  <c:v>In process</c:v>
                </c:pt>
              </c:strCache>
            </c:strRef>
          </c:cat>
          <c:val>
            <c:numRef>
              <c:f>'Vetting '!$F$3:$F$6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75-4DF4-A05E-60466A07F92C}"/>
            </c:ext>
          </c:extLst>
        </c:ser>
        <c:ser>
          <c:idx val="5"/>
          <c:order val="4"/>
          <c:tx>
            <c:strRef>
              <c:f>'Vetting '!$G$2</c:f>
              <c:strCache>
                <c:ptCount val="1"/>
                <c:pt idx="0">
                  <c:v>POE &amp; RRC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'Vetting '!$A$3:$A$6</c:f>
              <c:strCache>
                <c:ptCount val="4"/>
                <c:pt idx="0">
                  <c:v>Top Secret</c:v>
                </c:pt>
                <c:pt idx="1">
                  <c:v>Secret</c:v>
                </c:pt>
                <c:pt idx="2">
                  <c:v>Confidential</c:v>
                </c:pt>
                <c:pt idx="3">
                  <c:v>In process</c:v>
                </c:pt>
              </c:strCache>
            </c:strRef>
          </c:cat>
          <c:val>
            <c:numRef>
              <c:f>'Vetting '!$G$3:$G$6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75-4DF4-A05E-60466A07F92C}"/>
            </c:ext>
          </c:extLst>
        </c:ser>
        <c:ser>
          <c:idx val="6"/>
          <c:order val="5"/>
          <c:tx>
            <c:strRef>
              <c:f>'Vetting '!$H$2</c:f>
              <c:strCache>
                <c:ptCount val="1"/>
                <c:pt idx="0">
                  <c:v>Total 18/19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'Vetting '!$A$3:$A$6</c:f>
              <c:strCache>
                <c:ptCount val="4"/>
                <c:pt idx="0">
                  <c:v>Top Secret</c:v>
                </c:pt>
                <c:pt idx="1">
                  <c:v>Secret</c:v>
                </c:pt>
                <c:pt idx="2">
                  <c:v>Confidential</c:v>
                </c:pt>
                <c:pt idx="3">
                  <c:v>In process</c:v>
                </c:pt>
              </c:strCache>
            </c:strRef>
          </c:cat>
          <c:val>
            <c:numRef>
              <c:f>'Vetting '!$H$3:$H$6</c:f>
              <c:numCache>
                <c:formatCode>General</c:formatCode>
                <c:ptCount val="4"/>
                <c:pt idx="0">
                  <c:v>18</c:v>
                </c:pt>
                <c:pt idx="1">
                  <c:v>85</c:v>
                </c:pt>
                <c:pt idx="2">
                  <c:v>270</c:v>
                </c:pt>
                <c:pt idx="3">
                  <c:v>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75-4DF4-A05E-60466A07F92C}"/>
            </c:ext>
          </c:extLst>
        </c:ser>
        <c:dLbls/>
        <c:gapWidth val="219"/>
        <c:overlap val="-27"/>
        <c:axId val="102414208"/>
        <c:axId val="1024157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'Vetting '!$E$2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'Vetting '!$A$3:$A$6</c15:sqref>
                        </c15:formulaRef>
                      </c:ext>
                    </c:extLst>
                    <c:strCache>
                      <c:ptCount val="4"/>
                      <c:pt idx="0">
                        <c:v>Top Secret</c:v>
                      </c:pt>
                      <c:pt idx="1">
                        <c:v>Secret</c:v>
                      </c:pt>
                      <c:pt idx="2">
                        <c:v>Confidential</c:v>
                      </c:pt>
                      <c:pt idx="3">
                        <c:v>In process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'Vetting '!$E$3:$E$6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075-4DF4-A05E-60466A07F92C}"/>
                  </c:ext>
                </c:extLst>
              </c15:ser>
            </c15:filteredBarSeries>
          </c:ext>
        </c:extLst>
      </c:barChart>
      <c:catAx>
        <c:axId val="10241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15744"/>
        <c:crosses val="autoZero"/>
        <c:auto val="1"/>
        <c:lblAlgn val="ctr"/>
        <c:lblOffset val="100"/>
      </c:catAx>
      <c:valAx>
        <c:axId val="102415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1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/>
              <a:t>Performance Trend 2016 - 2018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'Birth '!$C$5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'Birth '!$B$6:$B$10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'Birth '!$C$6:$C$10</c:f>
              <c:numCache>
                <c:formatCode>General</c:formatCode>
                <c:ptCount val="3"/>
                <c:pt idx="0">
                  <c:v>80891</c:v>
                </c:pt>
                <c:pt idx="1">
                  <c:v>80891</c:v>
                </c:pt>
                <c:pt idx="2">
                  <c:v>87363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3E-4D58-84D6-F512971AB97D}"/>
            </c:ext>
          </c:extLst>
        </c:ser>
        <c:ser>
          <c:idx val="1"/>
          <c:order val="1"/>
          <c:tx>
            <c:strRef>
              <c:f>'Birth '!$D$5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'Birth '!$B$6:$B$10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'Birth '!$D$6:$D$10</c:f>
              <c:numCache>
                <c:formatCode>General</c:formatCode>
                <c:ptCount val="3"/>
                <c:pt idx="0">
                  <c:v>81973</c:v>
                </c:pt>
                <c:pt idx="1">
                  <c:v>84817</c:v>
                </c:pt>
                <c:pt idx="2">
                  <c:v>88049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3E-4D58-84D6-F512971AB97D}"/>
            </c:ext>
          </c:extLst>
        </c:ser>
        <c:dLbls/>
        <c:gapWidth val="182"/>
        <c:axId val="2519040"/>
        <c:axId val="2520576"/>
      </c:barChart>
      <c:catAx>
        <c:axId val="2519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0576"/>
        <c:crosses val="autoZero"/>
        <c:auto val="1"/>
        <c:lblAlgn val="ctr"/>
        <c:lblOffset val="100"/>
      </c:catAx>
      <c:valAx>
        <c:axId val="25205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30900906501773"/>
          <c:y val="0.83738134448080404"/>
          <c:w val="0.23227370904218395"/>
          <c:h val="0.1199648021745628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Performance Trend 2016- 2018</a:t>
            </a:r>
          </a:p>
        </c:rich>
      </c:tx>
      <c:layout>
        <c:manualLayout>
          <c:xMode val="edge"/>
          <c:yMode val="edge"/>
          <c:x val="0.25274300087489066"/>
          <c:y val="2.777777777777779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'IDSC Issued'!$B$5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'IDSC Issued'!$A$6:$A$8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'IDSC Issued'!$B$6:$B$8</c:f>
              <c:numCache>
                <c:formatCode>General</c:formatCode>
                <c:ptCount val="3"/>
                <c:pt idx="0">
                  <c:v>218966</c:v>
                </c:pt>
                <c:pt idx="1">
                  <c:v>362232</c:v>
                </c:pt>
                <c:pt idx="2">
                  <c:v>279221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D2-4C1F-AC92-8017CB2E34DB}"/>
            </c:ext>
          </c:extLst>
        </c:ser>
        <c:ser>
          <c:idx val="1"/>
          <c:order val="1"/>
          <c:tx>
            <c:strRef>
              <c:f>'IDSC Issued'!$C$5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'IDSC Issued'!$A$6:$A$8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'IDSC Issued'!$C$6:$C$8</c:f>
              <c:numCache>
                <c:formatCode>General</c:formatCode>
                <c:ptCount val="3"/>
                <c:pt idx="0">
                  <c:v>345237</c:v>
                </c:pt>
                <c:pt idx="1">
                  <c:v>359659</c:v>
                </c:pt>
                <c:pt idx="2">
                  <c:v>384730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D2-4C1F-AC92-8017CB2E34DB}"/>
            </c:ext>
          </c:extLst>
        </c:ser>
        <c:dLbls/>
        <c:gapWidth val="182"/>
        <c:axId val="106845696"/>
        <c:axId val="106847232"/>
      </c:barChart>
      <c:catAx>
        <c:axId val="106845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7232"/>
        <c:crosses val="autoZero"/>
        <c:auto val="1"/>
        <c:lblAlgn val="ctr"/>
        <c:lblOffset val="100"/>
      </c:catAx>
      <c:valAx>
        <c:axId val="1068472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/>
              <a:t>Performance comparison Q1 2018/2019</a:t>
            </a:r>
            <a:r>
              <a:rPr lang="en-ZA" sz="1200" b="1" baseline="0"/>
              <a:t> vs Q1 2019/2020</a:t>
            </a:r>
            <a:endParaRPr lang="en-ZA" sz="1200" b="1"/>
          </a:p>
        </c:rich>
      </c:tx>
      <c:layout>
        <c:manualLayout>
          <c:xMode val="edge"/>
          <c:yMode val="edge"/>
          <c:x val="0.1821526684164479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Actual Performance  Q1: 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Sheet3!$A$2:$A$7</c:f>
              <c:strCache>
                <c:ptCount val="6"/>
                <c:pt idx="0">
                  <c:v>Employers charged</c:v>
                </c:pt>
                <c:pt idx="1">
                  <c:v>Transgressors chagred</c:v>
                </c:pt>
                <c:pt idx="2">
                  <c:v>Direct deportations</c:v>
                </c:pt>
                <c:pt idx="3">
                  <c:v>Transfers to Lindela</c:v>
                </c:pt>
                <c:pt idx="4">
                  <c:v>Detect &amp; investigate fraudulent marriages</c:v>
                </c:pt>
                <c:pt idx="5">
                  <c:v>Gereral Inspections conducted (businesses) 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16</c:v>
                </c:pt>
                <c:pt idx="1">
                  <c:v>330</c:v>
                </c:pt>
                <c:pt idx="2">
                  <c:v>4</c:v>
                </c:pt>
                <c:pt idx="3">
                  <c:v>29</c:v>
                </c:pt>
                <c:pt idx="4">
                  <c:v>9</c:v>
                </c:pt>
                <c:pt idx="5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9D-4E77-B3EB-EEA19FDD44EF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Actual Performance Q1: 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Sheet3!$A$2:$A$7</c:f>
              <c:strCache>
                <c:ptCount val="6"/>
                <c:pt idx="0">
                  <c:v>Employers charged</c:v>
                </c:pt>
                <c:pt idx="1">
                  <c:v>Transgressors chagred</c:v>
                </c:pt>
                <c:pt idx="2">
                  <c:v>Direct deportations</c:v>
                </c:pt>
                <c:pt idx="3">
                  <c:v>Transfers to Lindela</c:v>
                </c:pt>
                <c:pt idx="4">
                  <c:v>Detect &amp; investigate fraudulent marriages</c:v>
                </c:pt>
                <c:pt idx="5">
                  <c:v>Gereral Inspections conducted (businesses) </c:v>
                </c:pt>
              </c:strCache>
            </c:strRef>
          </c:cat>
          <c:val>
            <c:numRef>
              <c:f>Sheet3!$C$2:$C$7</c:f>
              <c:numCache>
                <c:formatCode>General</c:formatCode>
                <c:ptCount val="6"/>
                <c:pt idx="0">
                  <c:v>22</c:v>
                </c:pt>
                <c:pt idx="1">
                  <c:v>460</c:v>
                </c:pt>
                <c:pt idx="2">
                  <c:v>9</c:v>
                </c:pt>
                <c:pt idx="3">
                  <c:v>127</c:v>
                </c:pt>
                <c:pt idx="4">
                  <c:v>32</c:v>
                </c:pt>
                <c:pt idx="5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9D-4E77-B3EB-EEA19FDD44EF}"/>
            </c:ext>
          </c:extLst>
        </c:ser>
        <c:dLbls/>
        <c:gapWidth val="219"/>
        <c:overlap val="-27"/>
        <c:axId val="107404672"/>
        <c:axId val="107406464"/>
      </c:barChart>
      <c:catAx>
        <c:axId val="10740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06464"/>
        <c:crosses val="autoZero"/>
        <c:auto val="1"/>
        <c:lblAlgn val="ctr"/>
        <c:lblOffset val="100"/>
      </c:catAx>
      <c:valAx>
        <c:axId val="107406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155" y="0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CC9E-D8E9-444A-9AB4-0C10A98A07D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42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155" y="9441842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F98D-E436-4B16-BE29-46B972EC1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3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39B24F-BC72-4F95-9742-FC9FB6EAB78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253B00-B380-4E61-BEC0-9DB109242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9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57698" y="9441842"/>
            <a:ext cx="2949550" cy="4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20" tIns="49560" rIns="99120" bIns="49560" anchor="b"/>
          <a:lstStyle>
            <a:lvl1pPr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258CA3-6BDD-440C-A598-D6BF414D563D}" type="slidenum">
              <a:rPr lang="en-US" sz="1300"/>
              <a:pPr algn="r" eaLnBrk="1" hangingPunct="1"/>
              <a:t>1</a:t>
            </a:fld>
            <a:endParaRPr 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839788"/>
            <a:ext cx="4651375" cy="34893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89" y="4722619"/>
            <a:ext cx="4989411" cy="447307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20" tIns="49560" rIns="99120" bIns="49560"/>
          <a:lstStyle/>
          <a:p>
            <a:endParaRPr lang="de-DE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5AA4F-7563-4237-BC3F-B951613D0E22}" type="slidenum">
              <a:rPr lang="en-ZA" sz="1300"/>
              <a:pPr eaLnBrk="1" hangingPunct="1"/>
              <a:t>5</a:t>
            </a:fld>
            <a:endParaRPr lang="en-ZA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defTabSz="96038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defTabSz="96038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5AA4F-7563-4237-BC3F-B951613D0E22}" type="slidenum">
              <a:rPr lang="en-ZA" sz="1300"/>
              <a:pPr eaLnBrk="1" hangingPunct="1"/>
              <a:t>6</a:t>
            </a:fld>
            <a:endParaRPr lang="en-ZA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42028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6157" y="9441842"/>
            <a:ext cx="2951092" cy="4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CF901B-4B20-433F-817D-57BD782B00B3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0463" cy="37290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96" y="4720924"/>
            <a:ext cx="5445797" cy="44747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6157" y="9441842"/>
            <a:ext cx="2951092" cy="4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CF901B-4B20-433F-817D-57BD782B00B3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0463" cy="37290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96" y="4720924"/>
            <a:ext cx="5445797" cy="44747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4239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3B00-B380-4E61-BEC0-9DB1092424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88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3B00-B380-4E61-BEC0-9DB10924241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69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53B00-B380-4E61-BEC0-9DB10924241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63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1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52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32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9"/>
          <p:cNvSpPr>
            <a:spLocks noChangeShapeType="1"/>
          </p:cNvSpPr>
          <p:nvPr/>
        </p:nvSpPr>
        <p:spPr bwMode="auto">
          <a:xfrm>
            <a:off x="228600" y="457200"/>
            <a:ext cx="8682038" cy="0"/>
          </a:xfrm>
          <a:prstGeom prst="line">
            <a:avLst/>
          </a:prstGeom>
          <a:noFill/>
          <a:ln w="28575">
            <a:solidFill>
              <a:srgbClr val="7D0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Rectangle 2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81" r:id="rId3" imgW="0" imgH="0" progId="">
              <p:embed/>
            </p:oleObj>
          </a:graphicData>
        </a:graphic>
      </p:graphicFrame>
      <p:pic>
        <p:nvPicPr>
          <p:cNvPr id="4" name="Picture 39" descr="home affai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025" y="701675"/>
            <a:ext cx="5473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688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596900"/>
            <a:ext cx="8647112" cy="274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6063" y="2092325"/>
            <a:ext cx="8647112" cy="26447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xmlns="" val="34148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3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9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83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4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23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2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23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FA34-BC6E-44D6-8252-A2EC243D18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D474-31E5-4EB2-B2DE-3CFB0385F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00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33400" y="2527300"/>
            <a:ext cx="83057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State of the Western </a:t>
            </a:r>
            <a:r>
              <a:rPr lang="en-US" sz="2000" b="1" dirty="0"/>
              <a:t>Cape </a:t>
            </a:r>
            <a:r>
              <a:rPr lang="en-US" sz="2000" b="1" dirty="0" smtClean="0"/>
              <a:t>Province </a:t>
            </a:r>
          </a:p>
          <a:p>
            <a:pPr algn="ctr"/>
            <a:r>
              <a:rPr lang="en-US" sz="2000" b="1" dirty="0" smtClean="0"/>
              <a:t>As at end June 2019 </a:t>
            </a:r>
          </a:p>
          <a:p>
            <a:pPr algn="ctr"/>
            <a:endParaRPr lang="en-US" sz="20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Presented by  Provincial Manager: Yusuf Simons </a:t>
            </a:r>
            <a:endParaRPr lang="en-US" sz="1200" b="1" dirty="0"/>
          </a:p>
        </p:txBody>
      </p:sp>
      <p:pic>
        <p:nvPicPr>
          <p:cNvPr id="5" name="Picture 4" descr="PASSPO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63" y="2432050"/>
            <a:ext cx="1828799" cy="1757362"/>
          </a:xfrm>
          <a:prstGeom prst="rect">
            <a:avLst/>
          </a:prstGeom>
        </p:spPr>
      </p:pic>
      <p:pic>
        <p:nvPicPr>
          <p:cNvPr id="6" name="Picture 5" descr="cirtifcat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97589">
            <a:off x="728588" y="4478378"/>
            <a:ext cx="1200151" cy="183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7" name="Picture 6" descr="I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4774070"/>
            <a:ext cx="3848100" cy="124694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97540"/>
            <a:ext cx="2219177" cy="7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028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52400"/>
            <a:ext cx="8637587" cy="2952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1800" b="1" dirty="0" smtClean="0"/>
              <a:t>Re-alignment </a:t>
            </a:r>
            <a:r>
              <a:rPr lang="en-US" altLang="en-US" sz="1800" b="1" dirty="0"/>
              <a:t>of DMO structure to support service delivery needs </a:t>
            </a:r>
            <a:r>
              <a:rPr lang="en-US" altLang="en-US" sz="1800" b="1" dirty="0" err="1"/>
              <a:t>w.e.f</a:t>
            </a:r>
            <a:r>
              <a:rPr lang="en-US" altLang="en-US" sz="1800" b="1" dirty="0"/>
              <a:t> </a:t>
            </a:r>
            <a:r>
              <a:rPr lang="en-US" altLang="en-US" sz="1800" b="1" dirty="0" smtClean="0"/>
              <a:t>Feb 2018 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19063" y="536575"/>
            <a:ext cx="88820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667485"/>
              </p:ext>
            </p:extLst>
          </p:nvPr>
        </p:nvGraphicFramePr>
        <p:xfrm>
          <a:off x="266904" y="1546892"/>
          <a:ext cx="8583918" cy="334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3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District/ Area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Details of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DMO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Population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5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Metro (excluding TSC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Atlantis and Somerset West Office)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&amp;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Overberg District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Ms.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Bongiwe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Sakawuli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 – 4 524 111</a:t>
                      </a:r>
                    </a:p>
                    <a:p>
                      <a:pPr algn="r" rtl="0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 – 212 787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4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Winelands (inclusive of Somerset West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 and TSC Atlantis) &amp; West Coast District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Ms.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Irmgard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Michaels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CW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864 028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rtl="0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WC – 433 445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6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Garden Route &amp;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 Karoo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Mosiuoa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Ngaka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 619 224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75 688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9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6 729 283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93" y="5029200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*Socio Economic Profile WC 21/01/2018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38841" y="610225"/>
            <a:ext cx="864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3 Directors assumed duty </a:t>
            </a:r>
            <a:r>
              <a:rPr lang="en-US" b="1" dirty="0" err="1" smtClean="0"/>
              <a:t>w.e.f</a:t>
            </a:r>
            <a:r>
              <a:rPr lang="en-US" b="1" dirty="0" smtClean="0"/>
              <a:t> February 2018 (Director Finance &amp; Support as well as 2 x District Managers Operations)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42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52400"/>
            <a:ext cx="8637587" cy="2952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1800" b="1" dirty="0" smtClean="0"/>
              <a:t>Re-alignment </a:t>
            </a:r>
            <a:r>
              <a:rPr lang="en-US" altLang="en-US" sz="1800" b="1" dirty="0"/>
              <a:t>of </a:t>
            </a:r>
            <a:r>
              <a:rPr lang="en-US" altLang="en-US" sz="1800" b="1" dirty="0" smtClean="0"/>
              <a:t>IMS structure </a:t>
            </a:r>
            <a:r>
              <a:rPr lang="en-US" altLang="en-US" sz="1800" b="1" dirty="0"/>
              <a:t>to support service delivery needs </a:t>
            </a:r>
            <a:r>
              <a:rPr lang="en-US" altLang="en-US" sz="1800" b="1" dirty="0" err="1"/>
              <a:t>w.e.f</a:t>
            </a:r>
            <a:r>
              <a:rPr lang="en-US" altLang="en-US" sz="1800" b="1" dirty="0"/>
              <a:t> </a:t>
            </a:r>
            <a:r>
              <a:rPr lang="en-US" altLang="en-US" sz="1800" b="1" dirty="0" smtClean="0"/>
              <a:t>Feb 2018 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19063" y="536575"/>
            <a:ext cx="88820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4425526"/>
              </p:ext>
            </p:extLst>
          </p:nvPr>
        </p:nvGraphicFramePr>
        <p:xfrm>
          <a:off x="241300" y="543949"/>
          <a:ext cx="8637587" cy="254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6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District/ Area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Details of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ASD: IMS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5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Metro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(Excluding Bellville, Khayelitsha)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ASD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Desmond Adams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Bellville,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Khayelithsa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(excluding Somerset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West)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Overberg District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ASD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Keith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Dilgee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4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Winelands and West Coast Districts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ASD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Rencia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Valentine</a:t>
                      </a:r>
                    </a:p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4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Garden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Route and Central Karoo Districts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ASD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Coko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45484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3400" y="6311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52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76213" y="324644"/>
            <a:ext cx="8831261" cy="338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Footprint expansion over the past </a:t>
            </a:r>
            <a:r>
              <a:rPr lang="en-US" sz="1600" b="1" dirty="0" smtClean="0"/>
              <a:t>years  </a:t>
            </a:r>
            <a:endParaRPr lang="en-US" sz="1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985323"/>
              </p:ext>
            </p:extLst>
          </p:nvPr>
        </p:nvGraphicFramePr>
        <p:xfrm>
          <a:off x="176213" y="831851"/>
          <a:ext cx="8831261" cy="556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11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7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District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Office name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Modernized (Yes/No)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Reason for establishment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0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Cape Metro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Atlantis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Disadvantaged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community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No/poor public transport infrastructure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More than 50km from nearest DHA facility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Overberg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Bredasdorp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Rural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farming communities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02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Cape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Winelands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Ceres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Rural farming communities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73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Robertson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Rural farming communities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45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Prince Albert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nearest DHA facility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54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Mosselbay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Situated within a huge fast growing informal settlement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with migrant workers from EC </a:t>
                      </a: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727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Ladismith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Contact Point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other DHA facilities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Community  request to political office bearers</a:t>
                      </a: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1937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Riversdale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facility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 to other DHA Facilities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Huge disadvantaged rural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community with high childbirth rates for  teenage  mothers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0182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Vredenburg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Contact Point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nearest DHA  facility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Saldanha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– economic hub of the West  Coast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Fast growing informal settlements – migrant workers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Earmarked for modernization 2019/2020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60700" y="6359525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1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Burning issues : Facilities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476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err="1" smtClean="0"/>
              <a:t>Vredenburg</a:t>
            </a:r>
            <a:r>
              <a:rPr lang="en-US" sz="1400" b="1" u="sng" dirty="0" smtClean="0"/>
              <a:t>:</a:t>
            </a:r>
          </a:p>
          <a:p>
            <a:r>
              <a:rPr lang="en-US" sz="1400" dirty="0" smtClean="0"/>
              <a:t>Municipality gave DHA notice for termination of lease at </a:t>
            </a:r>
            <a:r>
              <a:rPr lang="en-US" sz="1400" dirty="0" err="1" smtClean="0"/>
              <a:t>Swemmer</a:t>
            </a:r>
            <a:r>
              <a:rPr lang="en-US" sz="1400" dirty="0" smtClean="0"/>
              <a:t> &amp; Levine Building </a:t>
            </a:r>
            <a:r>
              <a:rPr lang="en-US" sz="1400" dirty="0" err="1" smtClean="0"/>
              <a:t>w.e.f</a:t>
            </a:r>
            <a:r>
              <a:rPr lang="en-US" sz="1400" dirty="0" smtClean="0"/>
              <a:t>. 30 June 2017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Municipality provided alternative facility – DHA in process of refurbishing with the view of modernizing the office in 2019/2020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u="sng" dirty="0" smtClean="0"/>
              <a:t>Malmesbury:</a:t>
            </a:r>
          </a:p>
          <a:p>
            <a:r>
              <a:rPr lang="en-US" sz="1400" dirty="0" smtClean="0"/>
              <a:t>Landlord served DHA with an eviction  notice  </a:t>
            </a:r>
            <a:r>
              <a:rPr lang="en-US" sz="1400" dirty="0" err="1" smtClean="0"/>
              <a:t>w.e.f</a:t>
            </a:r>
            <a:r>
              <a:rPr lang="en-US" sz="1400" dirty="0" smtClean="0"/>
              <a:t>  November 2017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New Office space was procured through DPW and in process of being refurbished by the landlord</a:t>
            </a:r>
          </a:p>
          <a:p>
            <a:endParaRPr lang="en-US" sz="1400" dirty="0"/>
          </a:p>
          <a:p>
            <a:r>
              <a:rPr lang="en-US" sz="1400" dirty="0" smtClean="0"/>
              <a:t>Envisaged operational date November 2019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u="sng" dirty="0" smtClean="0"/>
              <a:t>Mitchells Plain:</a:t>
            </a:r>
          </a:p>
          <a:p>
            <a:r>
              <a:rPr lang="en-US" sz="1400" dirty="0" smtClean="0"/>
              <a:t>Office infrastructure not conducive to service delivery – OHS issues &amp; complaints from clients</a:t>
            </a:r>
          </a:p>
          <a:p>
            <a:endParaRPr lang="en-US" sz="1400" dirty="0"/>
          </a:p>
          <a:p>
            <a:r>
              <a:rPr lang="en-US" sz="1400" dirty="0" smtClean="0"/>
              <a:t>DPW tendered  3 times  - suitable property identified for possible refurbishment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813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4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61926" y="111126"/>
            <a:ext cx="8731249" cy="338137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Alphabetical list of WC Offices  and classification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5542775"/>
              </p:ext>
            </p:extLst>
          </p:nvPr>
        </p:nvGraphicFramePr>
        <p:xfrm>
          <a:off x="161925" y="558801"/>
          <a:ext cx="8731250" cy="5663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87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4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PROVINCE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SERVICE POINT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DISTRICT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LOCAL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URBAN / RURAL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OFFICE  - STREET ADDRESS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ATLANTIS/ HARTEBEESKRAAL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Mpcc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Hartebeeskraal</a:t>
                      </a:r>
                      <a:r>
                        <a:rPr lang="en-US" sz="1100" u="none" strike="noStrike" dirty="0">
                          <a:effectLst/>
                        </a:rPr>
                        <a:t>, 1 </a:t>
                      </a:r>
                      <a:r>
                        <a:rPr lang="en-US" sz="1100" u="none" strike="noStrike" dirty="0" err="1">
                          <a:effectLst/>
                        </a:rPr>
                        <a:t>Notthingham</a:t>
                      </a:r>
                      <a:r>
                        <a:rPr lang="en-US" sz="1100" u="none" strike="noStrike" dirty="0">
                          <a:effectLst/>
                        </a:rPr>
                        <a:t> Street, Atlantis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BEAUFORT 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Karoo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Beaufort West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RURAL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 De </a:t>
                      </a:r>
                      <a:r>
                        <a:rPr lang="en-US" sz="1100" u="none" strike="noStrike" dirty="0" err="1">
                          <a:effectLst/>
                        </a:rPr>
                        <a:t>Vries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Centre, Beaufort West, 6970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BELLVILLE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smtClean="0">
                          <a:effectLst/>
                        </a:rPr>
                        <a:t>Old</a:t>
                      </a:r>
                      <a:r>
                        <a:rPr lang="nl-NL" sz="1100" u="none" strike="noStrike" baseline="0" dirty="0" smtClean="0">
                          <a:effectLst/>
                        </a:rPr>
                        <a:t> ABSA Bank Building, </a:t>
                      </a:r>
                      <a:r>
                        <a:rPr lang="nl-NL" sz="1100" u="none" strike="noStrike" dirty="0" smtClean="0">
                          <a:effectLst/>
                        </a:rPr>
                        <a:t> </a:t>
                      </a:r>
                      <a:r>
                        <a:rPr lang="nl-NL" sz="1100" u="none" strike="noStrike" dirty="0">
                          <a:effectLst/>
                        </a:rPr>
                        <a:t>Voortrekker Road, Bellville,7530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BREDASDORP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Agulhas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109 Park Street, </a:t>
                      </a:r>
                      <a:r>
                        <a:rPr lang="en-US" sz="1100" u="none" strike="noStrike" dirty="0" err="1">
                          <a:effectLst/>
                        </a:rPr>
                        <a:t>Bredasdorp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CALEDON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Theewaterskloof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 Haw Street, Caledon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Faircape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Buiding</a:t>
                      </a:r>
                      <a:r>
                        <a:rPr lang="en-US" sz="1100" u="none" strike="noStrike" dirty="0">
                          <a:effectLst/>
                        </a:rPr>
                        <a:t>, 56 Barrack Street, Cape Town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Witzenberg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Panorama Street, </a:t>
                      </a:r>
                      <a:r>
                        <a:rPr lang="en-US" sz="1100" u="none" strike="noStrike" dirty="0" err="1">
                          <a:effectLst/>
                        </a:rPr>
                        <a:t>Bellavista</a:t>
                      </a:r>
                      <a:r>
                        <a:rPr lang="en-US" sz="1100" u="none" strike="noStrike" dirty="0">
                          <a:effectLst/>
                        </a:rPr>
                        <a:t>, Ceres, Erf no: 2628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GEORGE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Garden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Route 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George LM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109 York Street , Telkom Building ,George </a:t>
                      </a:r>
                      <a:r>
                        <a:rPr lang="en-US" sz="1100" u="none" strike="noStrike" dirty="0" smtClean="0">
                          <a:effectLst/>
                        </a:rPr>
                        <a:t>6530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GRABOUW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Theewaterskloof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Old Traffic Department, </a:t>
                      </a:r>
                      <a:r>
                        <a:rPr lang="en-US" sz="1100" u="none" strike="noStrike" dirty="0" err="1">
                          <a:effectLst/>
                        </a:rPr>
                        <a:t>Grabouw</a:t>
                      </a:r>
                      <a:r>
                        <a:rPr lang="en-US" sz="1100" u="none" strike="noStrike" dirty="0">
                          <a:effectLst/>
                        </a:rPr>
                        <a:t> 7160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KHAYELITSHA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</a:t>
                      </a:r>
                      <a:r>
                        <a:rPr lang="en-US" sz="1100" u="none" strike="noStrike" dirty="0" err="1">
                          <a:effectLst/>
                        </a:rPr>
                        <a:t>Tsolo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Mzala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Khayelitsha</a:t>
                      </a:r>
                      <a:r>
                        <a:rPr lang="en-US" sz="1100" u="none" strike="noStrike" dirty="0">
                          <a:effectLst/>
                        </a:rPr>
                        <a:t>, 7793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LAINGSBURG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Karoo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Laingsburg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Cnr</a:t>
                      </a:r>
                      <a:r>
                        <a:rPr lang="fr-FR" sz="1100" u="none" strike="noStrike" dirty="0">
                          <a:effectLst/>
                        </a:rPr>
                        <a:t> Main &amp; 3Rd Avenue, </a:t>
                      </a:r>
                      <a:r>
                        <a:rPr lang="fr-FR" sz="1100" u="none" strike="noStrike" dirty="0" err="1">
                          <a:effectLst/>
                        </a:rPr>
                        <a:t>Goldnerville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Laingsburg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MALMESBURY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West Coast 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Swartland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Kricket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Club, </a:t>
                      </a:r>
                      <a:r>
                        <a:rPr lang="en-US" sz="1100" u="none" strike="noStrike" dirty="0" smtClean="0">
                          <a:effectLst/>
                        </a:rPr>
                        <a:t>Malmesbury</a:t>
                      </a:r>
                      <a:r>
                        <a:rPr lang="en-US" sz="1100" u="none" strike="noStrike" dirty="0">
                          <a:effectLst/>
                        </a:rPr>
                        <a:t>, 7300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MITCHELL'S PLAIN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 Alpha Street ,Beacon </a:t>
                      </a:r>
                      <a:r>
                        <a:rPr lang="en-US" sz="1100" u="none" strike="noStrike" dirty="0" err="1">
                          <a:effectLst/>
                        </a:rPr>
                        <a:t>Valley,Mitchell'S</a:t>
                      </a:r>
                      <a:r>
                        <a:rPr lang="en-US" sz="1100" u="none" strike="noStrike" dirty="0">
                          <a:effectLst/>
                        </a:rPr>
                        <a:t> Plain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MOSSEL 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Garden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Route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Mossel</a:t>
                      </a:r>
                      <a:r>
                        <a:rPr lang="en-US" sz="1100" u="none" strike="noStrike" dirty="0">
                          <a:effectLst/>
                        </a:rPr>
                        <a:t> Bay LM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Service Centre, 108 </a:t>
                      </a:r>
                      <a:r>
                        <a:rPr lang="en-US" sz="1100" u="none" strike="noStrike" dirty="0" err="1">
                          <a:effectLst/>
                        </a:rPr>
                        <a:t>Adriaans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KwaNonqaba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Mossel</a:t>
                      </a:r>
                      <a:r>
                        <a:rPr lang="en-US" sz="1100" u="none" strike="noStrike" dirty="0">
                          <a:effectLst/>
                        </a:rPr>
                        <a:t> 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9083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8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2639203"/>
              </p:ext>
            </p:extLst>
          </p:nvPr>
        </p:nvGraphicFramePr>
        <p:xfrm>
          <a:off x="161925" y="669930"/>
          <a:ext cx="8731250" cy="5899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87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PROVINCE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SERVICE POINT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DISTRICT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LOCAL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URBAN / RURAL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OFFICE  - STREET ADDRESS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NYANGA (NONTSUMPA)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URBAN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New </a:t>
                      </a:r>
                      <a:r>
                        <a:rPr lang="en-US" sz="1100" u="none" strike="noStrike" dirty="0" err="1">
                          <a:effectLst/>
                        </a:rPr>
                        <a:t>Eisleben</a:t>
                      </a:r>
                      <a:r>
                        <a:rPr lang="en-US" sz="1100" u="none" strike="noStrike" dirty="0">
                          <a:effectLst/>
                        </a:rPr>
                        <a:t> &amp; Miller Street, Crossroads, 7755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OUDTSHOORN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Garden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Route 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Oudtshoorn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73 </a:t>
                      </a:r>
                      <a:r>
                        <a:rPr lang="en-US" sz="1100" u="none" strike="noStrike" dirty="0" err="1">
                          <a:effectLst/>
                        </a:rPr>
                        <a:t>Dassie</a:t>
                      </a:r>
                      <a:r>
                        <a:rPr lang="en-US" sz="1100" u="none" strike="noStrike" dirty="0">
                          <a:effectLst/>
                        </a:rPr>
                        <a:t> Road, Bridgton, </a:t>
                      </a:r>
                      <a:r>
                        <a:rPr lang="en-US" sz="1100" u="none" strike="noStrike" dirty="0" err="1">
                          <a:effectLst/>
                        </a:rPr>
                        <a:t>Oudtshoorn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smtClean="0">
                          <a:effectLst/>
                        </a:rPr>
                        <a:t>6625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Cape </a:t>
                      </a:r>
                      <a:r>
                        <a:rPr lang="en-US" sz="1100" u="none" strike="noStrike" dirty="0" err="1">
                          <a:effectLst/>
                        </a:rPr>
                        <a:t>Winelands</a:t>
                      </a:r>
                      <a:r>
                        <a:rPr lang="en-US" sz="1100" u="none" strike="noStrike" dirty="0">
                          <a:effectLst/>
                        </a:rPr>
                        <a:t> DM (Boland)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Drakenstein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39 Castle Street, Paarl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PRINCE ALBERT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Karoo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Prince Albert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Adderley Street 1, Prince Albert, </a:t>
                      </a:r>
                      <a:r>
                        <a:rPr lang="en-US" sz="1100" u="none" strike="noStrike" dirty="0" smtClean="0">
                          <a:effectLst/>
                        </a:rPr>
                        <a:t>6930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Breede</a:t>
                      </a:r>
                      <a:r>
                        <a:rPr lang="en-US" sz="1100" u="none" strike="noStrike" dirty="0">
                          <a:effectLst/>
                        </a:rPr>
                        <a:t> River/</a:t>
                      </a:r>
                      <a:r>
                        <a:rPr lang="en-US" sz="1100" u="none" strike="noStrike" dirty="0" err="1">
                          <a:effectLst/>
                        </a:rPr>
                        <a:t>Winelands</a:t>
                      </a:r>
                      <a:r>
                        <a:rPr lang="en-US" sz="1100" u="none" strike="noStrike" dirty="0">
                          <a:effectLst/>
                        </a:rPr>
                        <a:t> LM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40 Paddy Street, Robertson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Centre, Robertson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SIMUNYE (PLETTENBERG BAY)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Garden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Route </a:t>
                      </a:r>
                      <a:r>
                        <a:rPr lang="en-US" sz="1100" u="none" strike="noStrike" dirty="0" smtClean="0">
                          <a:effectLst/>
                        </a:rPr>
                        <a:t>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Bitou LM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Xipula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Street,Kwanokuthula,Plettenbergbay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SOMERSET 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Department of </a:t>
                      </a:r>
                      <a:r>
                        <a:rPr lang="en-US" sz="1100" u="none" strike="noStrike" dirty="0" err="1">
                          <a:effectLst/>
                        </a:rPr>
                        <a:t>Labour</a:t>
                      </a:r>
                      <a:r>
                        <a:rPr lang="en-US" sz="1100" u="none" strike="noStrike" dirty="0">
                          <a:effectLst/>
                        </a:rPr>
                        <a:t> building, 117 main Road, Somerset West, 7130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STELLENBOSCH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Stellenbosch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</a:t>
                      </a:r>
                      <a:r>
                        <a:rPr lang="en-US" sz="1100" u="none" strike="noStrike" dirty="0" err="1">
                          <a:effectLst/>
                        </a:rPr>
                        <a:t>Ryneveld</a:t>
                      </a:r>
                      <a:r>
                        <a:rPr lang="en-US" sz="1100" u="none" strike="noStrike" dirty="0">
                          <a:effectLst/>
                        </a:rPr>
                        <a:t> And Jan </a:t>
                      </a:r>
                      <a:r>
                        <a:rPr lang="en-US" sz="1100" u="none" strike="noStrike" dirty="0" err="1">
                          <a:effectLst/>
                        </a:rPr>
                        <a:t>Cilliers</a:t>
                      </a:r>
                      <a:r>
                        <a:rPr lang="en-US" sz="1100" u="none" strike="noStrike" dirty="0">
                          <a:effectLst/>
                        </a:rPr>
                        <a:t> Street. Stellenbosch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SWELLENDAM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Swellendam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01 Vollenhoven Street, Railton, </a:t>
                      </a:r>
                      <a:r>
                        <a:rPr lang="nl-NL" sz="1100" u="none" strike="noStrike" dirty="0" smtClean="0">
                          <a:effectLst/>
                        </a:rPr>
                        <a:t>Swallendam</a:t>
                      </a:r>
                    </a:p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VICKY ZIMI (CITRUS DAL)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Coast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Cederberg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Vicky </a:t>
                      </a:r>
                      <a:r>
                        <a:rPr lang="en-US" sz="1100" u="none" strike="noStrike" dirty="0" err="1">
                          <a:effectLst/>
                        </a:rPr>
                        <a:t>Zimri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Centre,Bohemia</a:t>
                      </a:r>
                      <a:r>
                        <a:rPr lang="en-US" sz="1100" u="none" strike="noStrike" dirty="0">
                          <a:effectLst/>
                        </a:rPr>
                        <a:t> Street, 7340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VREDENBURG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West Coast 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Saldanha</a:t>
                      </a:r>
                      <a:r>
                        <a:rPr lang="en-US" sz="1100" u="none" strike="noStrike" dirty="0">
                          <a:effectLst/>
                        </a:rPr>
                        <a:t> Bay LM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Main </a:t>
                      </a:r>
                      <a:r>
                        <a:rPr lang="en-US" sz="1100" u="none" strike="noStrike" dirty="0">
                          <a:effectLst/>
                        </a:rPr>
                        <a:t>Road, Vredenburg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VREDENDAL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Coast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Matzikama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</a:t>
                      </a:r>
                      <a:r>
                        <a:rPr lang="en-US" sz="1100" u="none" strike="noStrike" dirty="0" err="1">
                          <a:effectLst/>
                        </a:rPr>
                        <a:t>Hoerskool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Bult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Vredendal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Centre, 8160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WORCESTER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Breede Valley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71-73 </a:t>
                      </a:r>
                      <a:r>
                        <a:rPr lang="en-US" sz="1100" u="none" strike="noStrike" dirty="0" err="1">
                          <a:effectLst/>
                        </a:rPr>
                        <a:t>Adderley</a:t>
                      </a:r>
                      <a:r>
                        <a:rPr lang="en-US" sz="1100" u="none" strike="noStrike" dirty="0">
                          <a:effectLst/>
                        </a:rPr>
                        <a:t> Street Worcester 6850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WYNBERG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Maynard Mall, Level 2, 70 Main Road, Wynberg, 7824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380" name="TextBox 4"/>
          <p:cNvSpPr txBox="1">
            <a:spLocks noChangeArrowheads="1"/>
          </p:cNvSpPr>
          <p:nvPr/>
        </p:nvSpPr>
        <p:spPr bwMode="auto">
          <a:xfrm>
            <a:off x="161925" y="228601"/>
            <a:ext cx="8731250" cy="338554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Alphabetical list of WC Offices  and 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051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4" y="152400"/>
            <a:ext cx="8769352" cy="489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Number of Health facilities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019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8746532"/>
              </p:ext>
            </p:extLst>
          </p:nvPr>
        </p:nvGraphicFramePr>
        <p:xfrm>
          <a:off x="168274" y="642029"/>
          <a:ext cx="8769352" cy="5910060"/>
        </p:xfrm>
        <a:graphic>
          <a:graphicData uri="http://schemas.openxmlformats.org/drawingml/2006/table">
            <a:tbl>
              <a:tblPr/>
              <a:tblGrid>
                <a:gridCol w="1326841">
                  <a:extLst>
                    <a:ext uri="{9D8B030D-6E8A-4147-A177-3AD203B41FA5}">
                      <a16:colId xmlns:a16="http://schemas.microsoft.com/office/drawing/2014/main" xmlns="" val="1547171147"/>
                    </a:ext>
                  </a:extLst>
                </a:gridCol>
                <a:gridCol w="1601360">
                  <a:extLst>
                    <a:ext uri="{9D8B030D-6E8A-4147-A177-3AD203B41FA5}">
                      <a16:colId xmlns:a16="http://schemas.microsoft.com/office/drawing/2014/main" xmlns="" val="2320664897"/>
                    </a:ext>
                  </a:extLst>
                </a:gridCol>
                <a:gridCol w="1494603">
                  <a:extLst>
                    <a:ext uri="{9D8B030D-6E8A-4147-A177-3AD203B41FA5}">
                      <a16:colId xmlns:a16="http://schemas.microsoft.com/office/drawing/2014/main" xmlns="" val="2050877952"/>
                    </a:ext>
                  </a:extLst>
                </a:gridCol>
                <a:gridCol w="1494603">
                  <a:extLst>
                    <a:ext uri="{9D8B030D-6E8A-4147-A177-3AD203B41FA5}">
                      <a16:colId xmlns:a16="http://schemas.microsoft.com/office/drawing/2014/main" xmlns="" val="489484952"/>
                    </a:ext>
                  </a:extLst>
                </a:gridCol>
                <a:gridCol w="2851945">
                  <a:extLst>
                    <a:ext uri="{9D8B030D-6E8A-4147-A177-3AD203B41FA5}">
                      <a16:colId xmlns:a16="http://schemas.microsoft.com/office/drawing/2014/main" xmlns="" val="2594713820"/>
                    </a:ext>
                  </a:extLst>
                </a:gridCol>
              </a:tblGrid>
              <a:tr h="615273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Facilities with Maternity Units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Connected and functional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capacity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(L5)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Capacity Deployed to service Health Facilities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8274981"/>
                  </a:ext>
                </a:extLst>
              </a:tr>
              <a:tr h="457476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Metro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Serviced by staff from local offices -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staff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 (L6)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4876393"/>
                  </a:ext>
                </a:extLst>
              </a:tr>
              <a:tr h="6615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Overberg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Serviced by staff from Caledon Office -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staff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 (L6)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2694455"/>
                  </a:ext>
                </a:extLst>
              </a:tr>
              <a:tr h="551813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Winelands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Serviced by staff from local offices -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staff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4688536"/>
                  </a:ext>
                </a:extLst>
              </a:tr>
              <a:tr h="1330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Coast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1 x staff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 from TSC Atlantis service the facility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Online connectivity at Vredenburg terminated due to lack of space - staff members from Vredenburg service the HF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411995"/>
                  </a:ext>
                </a:extLst>
              </a:tr>
              <a:tr h="686214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Graden Route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Serviced by roaming team from local offices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- 5 staff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local offices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8004804"/>
                  </a:ext>
                </a:extLst>
              </a:tr>
              <a:tr h="88947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Karoo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Serviced by roaming team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 staff members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Beaufort West HF no longer connected due to lack of space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0678027"/>
                  </a:ext>
                </a:extLst>
              </a:tr>
              <a:tr h="686214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</a:t>
                      </a:r>
                      <a:r>
                        <a:rPr lang="en-ZA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(61 according</a:t>
                      </a:r>
                      <a:r>
                        <a:rPr lang="en-ZA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to HO)</a:t>
                      </a:r>
                      <a:endParaRPr lang="en-Z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r>
                        <a:rPr lang="en-ZA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(41 Connected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of the HF cannot be visited everyday but by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arrangement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between office manager and facility manager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746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26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4" y="152400"/>
            <a:ext cx="8769352" cy="489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Provincial Highlights 2018/2019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019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274" y="642028"/>
            <a:ext cx="87693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Annual Marriage Solemnization event on Valentines day 2019 – 22 couples got 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Official Opening of the Stellenbosch Office by former Deputy Minister </a:t>
            </a:r>
            <a:r>
              <a:rPr lang="en-US" sz="1400" b="1" dirty="0" err="1" smtClean="0"/>
              <a:t>Chohan</a:t>
            </a:r>
            <a:r>
              <a:rPr lang="en-US" sz="1400" b="1" dirty="0" smtClean="0"/>
              <a:t> -2 May 2019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Official Opening of the new modernized </a:t>
            </a:r>
            <a:r>
              <a:rPr lang="en-US" sz="1400" b="1" dirty="0" err="1" smtClean="0"/>
              <a:t>Grabouw</a:t>
            </a:r>
            <a:r>
              <a:rPr lang="en-US" sz="1400" b="1" dirty="0" smtClean="0"/>
              <a:t> Office – November 2018 </a:t>
            </a:r>
            <a:endParaRPr lang="en-US" sz="1400" b="1" dirty="0"/>
          </a:p>
        </p:txBody>
      </p:sp>
      <p:pic>
        <p:nvPicPr>
          <p:cNvPr id="6" name="Picture 5" descr="C:\Users\All Users.AllUsers-PROLI\AppData\Local\Temp\XPgrpwise\20190823_095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749" y="1063863"/>
            <a:ext cx="2929255" cy="167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ll Users.AllUsers-PROLI\AppData\Local\Temp\XPgrpwise\IMG-20190822-WA00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362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ll Users.AllUsers-PROLI\AppData\Local\Temp\XPgrpwise\IMG-20190822-WA00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844" y="3200399"/>
            <a:ext cx="3886200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ll Users.AllUsers-PROLI\AppData\Local\Temp\XPgrpwise\IMG-20190903-WA0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73" y="5248656"/>
            <a:ext cx="3147378" cy="1380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90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4" y="152400"/>
            <a:ext cx="8769352" cy="489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Provincial Highlights 2019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019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274" y="695184"/>
            <a:ext cx="8769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Commended by IEC WC for support during Elections 2019 i.e. projects in prisons, id distribution </a:t>
            </a:r>
            <a:r>
              <a:rPr lang="en-US" sz="1400" b="1" dirty="0" err="1" smtClean="0"/>
              <a:t>programmes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Birth Registration on New Years Day 2019 – </a:t>
            </a:r>
            <a:r>
              <a:rPr lang="en-US" sz="1400" b="1" dirty="0" err="1" smtClean="0"/>
              <a:t>Tygerberg</a:t>
            </a:r>
            <a:r>
              <a:rPr lang="en-US" sz="1400" b="1" dirty="0" smtClean="0"/>
              <a:t> Hospital</a:t>
            </a:r>
            <a:endParaRPr lang="en-US" sz="1400" b="1" dirty="0"/>
          </a:p>
        </p:txBody>
      </p:sp>
      <p:pic>
        <p:nvPicPr>
          <p:cNvPr id="9" name="Picture 8" descr="C:\Users\All Users.AllUsers-PROLI\AppData\Local\Temp\XPgrpwise\IMG-20190822-WA00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10" y="1735054"/>
            <a:ext cx="3627755" cy="18463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1365722"/>
            <a:ext cx="694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Servicing </a:t>
            </a:r>
            <a:r>
              <a:rPr lang="en-US" sz="1400" b="1" dirty="0" err="1" smtClean="0"/>
              <a:t>Dwarsrevier</a:t>
            </a:r>
            <a:r>
              <a:rPr lang="en-US" sz="1400" b="1" dirty="0" smtClean="0"/>
              <a:t> Prison                                                Servicing SANDF </a:t>
            </a:r>
            <a:r>
              <a:rPr lang="en-US" sz="1400" b="1" dirty="0" err="1" smtClean="0"/>
              <a:t>Oudtshoorn</a:t>
            </a:r>
            <a:r>
              <a:rPr lang="en-US" sz="1400" b="1" dirty="0" smtClean="0"/>
              <a:t> Office</a:t>
            </a:r>
            <a:endParaRPr lang="en-ZA" sz="1400" b="1" dirty="0"/>
          </a:p>
        </p:txBody>
      </p:sp>
      <p:pic>
        <p:nvPicPr>
          <p:cNvPr id="10" name="Picture 9" descr="C:\Users\All Users.AllUsers-PROLI\AppData\Local\Temp\XPgrpwise\IMG-20190902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21503"/>
            <a:ext cx="3856355" cy="169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ll Users.AllUsers-PROLI\AppData\Local\Temp\XPgrpwise\IMG-20190902-WA0008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14052"/>
            <a:ext cx="4386579" cy="170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ll Users.AllUsers-PROLI\AppData\Local\Temp\XPgrpwise\IMG-20190903-WA0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5053"/>
            <a:ext cx="3962400" cy="183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21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209800"/>
            <a:ext cx="8455025" cy="1323439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000" dirty="0" smtClean="0"/>
              <a:t>Client care and War on Queue Strategy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448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6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70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Content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991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altLang="en-US" sz="5600" b="1" dirty="0" smtClean="0">
                <a:solidFill>
                  <a:srgbClr val="000000"/>
                </a:solidFill>
              </a:rPr>
              <a:t>Provincial Overview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Geographical layout of the Province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Governance Structure (alignment span of control for DMO structures to enhance service delivery)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High level overview of Western Cape Province: access to clients 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Footprint expansion during the past 5 years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Current burning issues: Facilities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Alphabetical list of all facilities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Health facilities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Provincial Highlights 2019 </a:t>
            </a:r>
          </a:p>
          <a:p>
            <a:pPr marL="0" indent="0">
              <a:buNone/>
              <a:defRPr/>
            </a:pPr>
            <a:endParaRPr lang="en-US" altLang="en-US" sz="56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5600" b="1" dirty="0">
                <a:solidFill>
                  <a:srgbClr val="000000"/>
                </a:solidFill>
              </a:rPr>
              <a:t>War on Queues </a:t>
            </a:r>
          </a:p>
          <a:p>
            <a:pPr marL="0" indent="0">
              <a:buNone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1) Queue Management Strategies implemented</a:t>
            </a:r>
          </a:p>
          <a:p>
            <a:pPr marL="0" indent="0">
              <a:buNone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2) Radio bulletins &amp; client engagement</a:t>
            </a:r>
            <a:endParaRPr lang="en-US" altLang="en-US" sz="56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5600" dirty="0">
                <a:solidFill>
                  <a:srgbClr val="000000"/>
                </a:solidFill>
              </a:rPr>
              <a:t>2) </a:t>
            </a:r>
            <a:r>
              <a:rPr lang="en-US" altLang="en-US" sz="5600" dirty="0" err="1">
                <a:solidFill>
                  <a:srgbClr val="000000"/>
                </a:solidFill>
              </a:rPr>
              <a:t>Moetapele</a:t>
            </a:r>
            <a:r>
              <a:rPr lang="en-US" altLang="en-US" sz="5600" dirty="0">
                <a:solidFill>
                  <a:srgbClr val="000000"/>
                </a:solidFill>
              </a:rPr>
              <a:t> Rating Cards</a:t>
            </a:r>
          </a:p>
          <a:p>
            <a:pPr marL="0" indent="0">
              <a:buNone/>
              <a:defRPr/>
            </a:pPr>
            <a:endParaRPr lang="en-US" altLang="en-US" sz="56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5600" b="1" dirty="0" smtClean="0">
                <a:solidFill>
                  <a:srgbClr val="000000"/>
                </a:solidFill>
              </a:rPr>
              <a:t>Provincial Resources: 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Staff compliment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Progress in achievement of equity targets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Training interventions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Vetting  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Employee Wellness programmes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5600" dirty="0" err="1" smtClean="0">
                <a:solidFill>
                  <a:srgbClr val="000000"/>
                </a:solidFill>
              </a:rPr>
              <a:t>Moetapele</a:t>
            </a:r>
            <a:r>
              <a:rPr lang="en-US" altLang="en-US" sz="5600" dirty="0" smtClean="0">
                <a:solidFill>
                  <a:srgbClr val="000000"/>
                </a:solidFill>
              </a:rPr>
              <a:t> – reward &amp; recognition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Employee Engagement 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Counter Corruption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Provincial Fleet</a:t>
            </a:r>
          </a:p>
          <a:p>
            <a:pPr>
              <a:buAutoNum type="arabicParenR"/>
              <a:defRPr/>
            </a:pPr>
            <a:r>
              <a:rPr lang="en-US" altLang="en-US" sz="5600" dirty="0" smtClean="0">
                <a:solidFill>
                  <a:srgbClr val="000000"/>
                </a:solidFill>
              </a:rPr>
              <a:t>Budget and cost reduction measures</a:t>
            </a:r>
          </a:p>
          <a:p>
            <a:pPr marL="0" indent="0">
              <a:buNone/>
              <a:defRPr/>
            </a:pPr>
            <a:endParaRPr lang="en-US" altLang="en-US" sz="5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en-US" sz="5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en-US" sz="3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en-US" sz="3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26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2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High Volume Offices and queue management strategies </a:t>
            </a:r>
            <a:endParaRPr lang="en-US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" y="782842"/>
            <a:ext cx="8670925" cy="54784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/>
              <a:t>Efforts to reduce waiting times: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dirty="0" smtClean="0"/>
              <a:t>1. Improved management capability and leadership with the appointment of 2 x District Managers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2. Signage </a:t>
            </a:r>
            <a:r>
              <a:rPr lang="en-US" dirty="0"/>
              <a:t>displayed on queue poles placed outside of the office to categories queues into:</a:t>
            </a:r>
          </a:p>
          <a:p>
            <a:pPr marL="1657350" lvl="3" indent="-285750">
              <a:buFont typeface="Wingdings" pitchFamily="2" charset="2"/>
              <a:buChar char="Ø"/>
              <a:defRPr/>
            </a:pPr>
            <a:r>
              <a:rPr lang="en-US" dirty="0"/>
              <a:t>Smart card and passport applications</a:t>
            </a:r>
            <a:r>
              <a:rPr lang="en-US" dirty="0" smtClean="0"/>
              <a:t>,</a:t>
            </a:r>
          </a:p>
          <a:p>
            <a:pPr marL="1371600" lvl="3" indent="0">
              <a:defRPr/>
            </a:pPr>
            <a:endParaRPr lang="en-US" dirty="0"/>
          </a:p>
          <a:p>
            <a:pPr marL="1657350" lvl="3" indent="-285750">
              <a:buFont typeface="Wingdings" pitchFamily="2" charset="2"/>
              <a:buChar char="Ø"/>
              <a:defRPr/>
            </a:pPr>
            <a:r>
              <a:rPr lang="en-US" dirty="0"/>
              <a:t>Smart card and passport collections</a:t>
            </a:r>
            <a:r>
              <a:rPr lang="en-US" dirty="0" smtClean="0"/>
              <a:t>,</a:t>
            </a:r>
          </a:p>
          <a:p>
            <a:pPr marL="1371600" lvl="3" indent="0">
              <a:defRPr/>
            </a:pPr>
            <a:endParaRPr lang="en-US" dirty="0"/>
          </a:p>
          <a:p>
            <a:pPr marL="1657350" lvl="3" indent="-285750">
              <a:buFont typeface="Wingdings" pitchFamily="2" charset="2"/>
              <a:buChar char="Ø"/>
              <a:defRPr/>
            </a:pPr>
            <a:r>
              <a:rPr lang="en-US" dirty="0"/>
              <a:t>Legacy system applications (Birth-, Death- registration, Temporary ID Certificates).</a:t>
            </a:r>
          </a:p>
          <a:p>
            <a:pPr lvl="3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3. Prioritize </a:t>
            </a:r>
            <a:r>
              <a:rPr lang="en-US" dirty="0"/>
              <a:t>client categories: Elderly, pregnant mothers, mothers with </a:t>
            </a:r>
            <a:r>
              <a:rPr lang="en-US" dirty="0" smtClean="0"/>
              <a:t>infants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4. Scholars with uniform accompanied by parents are prioritised</a:t>
            </a: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5. Compulsory </a:t>
            </a:r>
            <a:r>
              <a:rPr lang="en-US" dirty="0"/>
              <a:t>for office managers to </a:t>
            </a:r>
            <a:r>
              <a:rPr lang="en-US" dirty="0" smtClean="0"/>
              <a:t>engage clients prior to office opening and visit </a:t>
            </a:r>
            <a:r>
              <a:rPr lang="en-US" dirty="0"/>
              <a:t>front office areas every 2 </a:t>
            </a:r>
            <a:r>
              <a:rPr lang="en-US" dirty="0" smtClean="0"/>
              <a:t>hours to interact with clients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6. Floorwalkers </a:t>
            </a:r>
            <a:r>
              <a:rPr lang="en-US" dirty="0"/>
              <a:t>direct clients and communicate approximate waiting times to clients inside of the office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7. Radio Bulletins to direct clients to low volume offices (morning &amp; afternoon slots)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8. </a:t>
            </a:r>
            <a:r>
              <a:rPr lang="en-US" dirty="0" err="1" smtClean="0"/>
              <a:t>Moetapele</a:t>
            </a:r>
            <a:r>
              <a:rPr lang="en-US" dirty="0" smtClean="0"/>
              <a:t> Rating Cards implemented &amp; monitored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9. Continuous communication to clients when high volumes are experienced and redirecting of clients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623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0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213" y="530225"/>
            <a:ext cx="876141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600" dirty="0" smtClean="0"/>
          </a:p>
          <a:p>
            <a:r>
              <a:rPr lang="en-US" b="1" dirty="0" smtClean="0"/>
              <a:t>Radio bulletins: </a:t>
            </a:r>
          </a:p>
          <a:p>
            <a:r>
              <a:rPr lang="en-US" b="1" dirty="0" smtClean="0"/>
              <a:t>Purpose: </a:t>
            </a:r>
          </a:p>
          <a:p>
            <a:r>
              <a:rPr lang="en-US" dirty="0" smtClean="0"/>
              <a:t>Real time information to client intending to visit a DHA Office and provide information on: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System stability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Client volumes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Re- direct to Offices with low client volumes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Marketing DHA priorities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Timeslots : 08h00, 12h00 and 14h00</a:t>
            </a:r>
          </a:p>
          <a:p>
            <a:pPr marL="914400" lvl="2" indent="0"/>
            <a:endParaRPr lang="en-US" dirty="0" smtClean="0"/>
          </a:p>
          <a:p>
            <a:r>
              <a:rPr lang="en-US" b="1" dirty="0" smtClean="0"/>
              <a:t>Challenges: Budgetary constraints  “Voice of the Cape” Radio Station  willing to do it for free</a:t>
            </a:r>
          </a:p>
          <a:p>
            <a:endParaRPr lang="en-US" b="1" dirty="0"/>
          </a:p>
          <a:p>
            <a:endParaRPr lang="en-US" b="1" dirty="0" smtClean="0"/>
          </a:p>
          <a:p>
            <a:pPr algn="ctr"/>
            <a:r>
              <a:rPr lang="en-US" dirty="0" smtClean="0"/>
              <a:t>Voice Clip (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Plaatjies</a:t>
            </a:r>
            <a:r>
              <a:rPr lang="en-US" dirty="0" smtClean="0"/>
              <a:t>)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Video Clip (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Madolo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Video clip – negotiating with GCIS to air on social media platform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961" y="222557"/>
            <a:ext cx="84851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 bulletins and client engagement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55900" y="61991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6200" y="399934"/>
            <a:ext cx="87614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/>
              <a:t>Other platforms used for client engagement: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Random appearances on Cape Talk – Keno </a:t>
            </a:r>
            <a:r>
              <a:rPr lang="en-US" b="1" dirty="0" err="1" smtClean="0"/>
              <a:t>Kammies</a:t>
            </a:r>
            <a:r>
              <a:rPr lang="en-US" b="1" dirty="0" smtClean="0"/>
              <a:t>, Pippa Hudson. John </a:t>
            </a:r>
            <a:r>
              <a:rPr lang="en-US" b="1" dirty="0" err="1" smtClean="0"/>
              <a:t>Maytham</a:t>
            </a:r>
            <a:r>
              <a:rPr lang="en-US" b="1" dirty="0" smtClean="0"/>
              <a:t> Shows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Programmes</a:t>
            </a:r>
            <a:r>
              <a:rPr lang="en-US" b="1" dirty="0" smtClean="0"/>
              <a:t> conducted related to: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ID Smart Card requirements,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Online status of offices and what to do, 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LGBTI issues- gender change application requirements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During Election – IDSC &amp; Temporary ID requirements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Late Registration of Birth Processes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Choice of surnames – when women enter into marriage</a:t>
            </a:r>
          </a:p>
          <a:p>
            <a:pPr marL="1028700" lvl="1">
              <a:buFontTx/>
              <a:buChar char="-"/>
            </a:pPr>
            <a:r>
              <a:rPr lang="en-US" dirty="0" smtClean="0"/>
              <a:t>Undocumented minors &amp; learners in schools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Radio </a:t>
            </a:r>
            <a:r>
              <a:rPr lang="en-US" b="1" dirty="0" err="1" smtClean="0"/>
              <a:t>Sonder</a:t>
            </a:r>
            <a:r>
              <a:rPr lang="en-US" b="1" dirty="0" smtClean="0"/>
              <a:t> </a:t>
            </a:r>
            <a:r>
              <a:rPr lang="en-US" b="1" dirty="0" err="1" smtClean="0"/>
              <a:t>Grense</a:t>
            </a:r>
            <a:r>
              <a:rPr lang="en-US" b="1" dirty="0" smtClean="0"/>
              <a:t>  (RSG) </a:t>
            </a:r>
          </a:p>
          <a:p>
            <a:r>
              <a:rPr lang="en-US" dirty="0" smtClean="0"/>
              <a:t>               - Surname changes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- IDSC requirements</a:t>
            </a:r>
          </a:p>
          <a:p>
            <a:endParaRPr lang="en-US" b="1" dirty="0" smtClean="0"/>
          </a:p>
          <a:p>
            <a:r>
              <a:rPr lang="en-US" b="1" dirty="0" smtClean="0"/>
              <a:t>Radio </a:t>
            </a:r>
            <a:r>
              <a:rPr lang="en-US" b="1" dirty="0" err="1" smtClean="0"/>
              <a:t>Sibonele</a:t>
            </a:r>
            <a:r>
              <a:rPr lang="en-US" b="1" dirty="0" smtClean="0"/>
              <a:t> (as the need arise)</a:t>
            </a:r>
          </a:p>
          <a:p>
            <a:r>
              <a:rPr lang="en-US" dirty="0" smtClean="0"/>
              <a:t>               - DHA services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Collaboration with Eden FM and George Herald during the 2019 Elections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ENCA – Duplicate cases (Televised)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Voice of the Cape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- </a:t>
            </a:r>
            <a:r>
              <a:rPr lang="en-US" dirty="0" smtClean="0"/>
              <a:t>Q&amp;A session general dialed in queries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961" y="37891"/>
            <a:ext cx="84851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 bulletins and client engagement continued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55900" y="61991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5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13" y="292100"/>
            <a:ext cx="85843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Moetapele</a:t>
            </a:r>
            <a:r>
              <a:rPr lang="en-US" b="1" dirty="0" smtClean="0"/>
              <a:t> Rating Cards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55900" y="61991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303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Moetapele</a:t>
            </a:r>
            <a:r>
              <a:rPr lang="en-US" dirty="0" smtClean="0"/>
              <a:t> Rating Cards developed in line with WC War on Queue Management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Reporting- tool and structure developed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Inputs from clients are recorded and attended by Office Managers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Discussed at Extended EXCO meetings for monitoring and possible further interventions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436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619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1800" b="1" dirty="0" err="1" smtClean="0"/>
              <a:t>Moetapele</a:t>
            </a:r>
            <a:r>
              <a:rPr lang="en-US" sz="1800" b="1" dirty="0" smtClean="0"/>
              <a:t> Rating Cards continued- example 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2258340"/>
              </p:ext>
            </p:extLst>
          </p:nvPr>
        </p:nvGraphicFramePr>
        <p:xfrm>
          <a:off x="903901" y="796863"/>
          <a:ext cx="6629400" cy="4846219"/>
        </p:xfrm>
        <a:graphic>
          <a:graphicData uri="http://schemas.openxmlformats.org/drawingml/2006/table">
            <a:tbl>
              <a:tblPr firstRow="1" firstCol="1" bandRow="1"/>
              <a:tblGrid>
                <a:gridCol w="335069">
                  <a:extLst>
                    <a:ext uri="{9D8B030D-6E8A-4147-A177-3AD203B41FA5}">
                      <a16:colId xmlns:a16="http://schemas.microsoft.com/office/drawing/2014/main" xmlns="" val="395780816"/>
                    </a:ext>
                  </a:extLst>
                </a:gridCol>
                <a:gridCol w="2157186">
                  <a:extLst>
                    <a:ext uri="{9D8B030D-6E8A-4147-A177-3AD203B41FA5}">
                      <a16:colId xmlns:a16="http://schemas.microsoft.com/office/drawing/2014/main" xmlns="" val="83038819"/>
                    </a:ext>
                  </a:extLst>
                </a:gridCol>
                <a:gridCol w="1985497">
                  <a:extLst>
                    <a:ext uri="{9D8B030D-6E8A-4147-A177-3AD203B41FA5}">
                      <a16:colId xmlns:a16="http://schemas.microsoft.com/office/drawing/2014/main" xmlns="" val="3088457650"/>
                    </a:ext>
                  </a:extLst>
                </a:gridCol>
                <a:gridCol w="2151648">
                  <a:extLst>
                    <a:ext uri="{9D8B030D-6E8A-4147-A177-3AD203B41FA5}">
                      <a16:colId xmlns:a16="http://schemas.microsoft.com/office/drawing/2014/main" xmlns="" val="3636833428"/>
                    </a:ext>
                  </a:extLst>
                </a:gridCol>
              </a:tblGrid>
              <a:tr h="6300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DHA OFFICE RATING CARD: WESTERN CAPE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93867"/>
                  </a:ext>
                </a:extLst>
              </a:tr>
              <a:tr h="210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QUESTIONS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RATING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5795587"/>
                  </a:ext>
                </a:extLst>
              </a:tr>
              <a:tr h="636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the attending official serve you with a smile? 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6909275"/>
                  </a:ext>
                </a:extLst>
              </a:tr>
              <a:tr h="681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the official’s conduct professional?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539781"/>
                  </a:ext>
                </a:extLst>
              </a:tr>
              <a:tr h="658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you satisfied with our services?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1961164"/>
                  </a:ext>
                </a:extLst>
              </a:tr>
              <a:tr h="746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Were you approached by the Office Manager/ Floorwalker when you entered the Office?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017540"/>
                  </a:ext>
                </a:extLst>
              </a:tr>
              <a:tr h="2100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COMMENTS/ SUGGESTIONS ON AREAS OF IMPROVEMENT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6439814"/>
                  </a:ext>
                </a:extLst>
              </a:tr>
              <a:tr h="21000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033265"/>
                  </a:ext>
                </a:extLst>
              </a:tr>
              <a:tr h="21000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6091778"/>
                  </a:ext>
                </a:extLst>
              </a:tr>
              <a:tr h="23126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4045529"/>
                  </a:ext>
                </a:extLst>
              </a:tr>
              <a:tr h="21000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472973"/>
                  </a:ext>
                </a:extLst>
              </a:tr>
              <a:tr h="210001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 contact details (if feedback is required): …………………………………………..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642784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203-6F9E-4671-A37C-F379D772FB9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300" name="Picture 3325" descr="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78" y="3766337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3330" descr="download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785" y="373776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33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98" y="3753124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3326" descr="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79" y="3061371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3331" descr="download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785" y="3058503"/>
            <a:ext cx="503389" cy="5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170" y="3013527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328" descr="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79" y="2439674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3333" descr="download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785" y="2408752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338" descr="s-l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933" y="2377687"/>
            <a:ext cx="552450" cy="5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329" descr="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79" y="1745966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3334" descr="download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51" y="170795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3339" descr="s-l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251" y="1693578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4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2" cy="4088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1800" b="1" dirty="0" err="1" smtClean="0"/>
              <a:t>Moetapele</a:t>
            </a:r>
            <a:r>
              <a:rPr lang="en-US" sz="1800" b="1" dirty="0" smtClean="0"/>
              <a:t> Reporting Tool : Report for July 2019 </a:t>
            </a:r>
            <a:endParaRPr lang="en-ZA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203-6F9E-4671-A37C-F379D772FB9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791360"/>
              </p:ext>
            </p:extLst>
          </p:nvPr>
        </p:nvGraphicFramePr>
        <p:xfrm>
          <a:off x="228602" y="533398"/>
          <a:ext cx="8610598" cy="3993664"/>
        </p:xfrm>
        <a:graphic>
          <a:graphicData uri="http://schemas.openxmlformats.org/drawingml/2006/table">
            <a:tbl>
              <a:tblPr/>
              <a:tblGrid>
                <a:gridCol w="1142998">
                  <a:extLst>
                    <a:ext uri="{9D8B030D-6E8A-4147-A177-3AD203B41FA5}">
                      <a16:colId xmlns:a16="http://schemas.microsoft.com/office/drawing/2014/main" xmlns="" val="38765214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55196769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89189901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14337655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202338389"/>
                    </a:ext>
                  </a:extLst>
                </a:gridCol>
                <a:gridCol w="382077">
                  <a:extLst>
                    <a:ext uri="{9D8B030D-6E8A-4147-A177-3AD203B41FA5}">
                      <a16:colId xmlns:a16="http://schemas.microsoft.com/office/drawing/2014/main" xmlns="" val="3005751621"/>
                    </a:ext>
                  </a:extLst>
                </a:gridCol>
                <a:gridCol w="634717">
                  <a:extLst>
                    <a:ext uri="{9D8B030D-6E8A-4147-A177-3AD203B41FA5}">
                      <a16:colId xmlns:a16="http://schemas.microsoft.com/office/drawing/2014/main" xmlns="" val="1124358591"/>
                    </a:ext>
                  </a:extLst>
                </a:gridCol>
                <a:gridCol w="888206">
                  <a:extLst>
                    <a:ext uri="{9D8B030D-6E8A-4147-A177-3AD203B41FA5}">
                      <a16:colId xmlns:a16="http://schemas.microsoft.com/office/drawing/2014/main" xmlns="" val="1928103196"/>
                    </a:ext>
                  </a:extLst>
                </a:gridCol>
              </a:tblGrid>
              <a:tr h="2512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Days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CLIENT RATING CARD ANALYSIS</a:t>
                      </a:r>
                    </a:p>
                  </a:txBody>
                  <a:tcPr marL="5732" marR="5732" marT="5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110256"/>
                  </a:ext>
                </a:extLst>
              </a:tr>
              <a:tr h="10491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 the attending official serve you with a smile 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 the official's conduct professional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you satisfied with our services 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Were you approached by the Office Manager/ Floorwalker when you entered the Office 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158435"/>
                  </a:ext>
                </a:extLst>
              </a:tr>
              <a:tr h="35334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Week 1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 CARD ANALYSIS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ANALYSIS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006656"/>
                  </a:ext>
                </a:extLst>
              </a:tr>
              <a:tr h="33314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TOTAL 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132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230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294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72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728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357991"/>
                  </a:ext>
                </a:extLst>
              </a:tr>
              <a:tr h="1867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Poor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531029"/>
                  </a:ext>
                </a:extLst>
              </a:tr>
              <a:tr h="1793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Fair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3%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35%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49%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44%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Raleway"/>
                        </a:rPr>
                        <a:t>36%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0315733"/>
                  </a:ext>
                </a:extLst>
              </a:tr>
              <a:tr h="7428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Excellent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97%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65%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51%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56%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Raleway"/>
                        </a:rPr>
                        <a:t>64%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226931"/>
                  </a:ext>
                </a:extLst>
              </a:tr>
              <a:tr h="1793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732" marR="5732" marT="5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344037"/>
                  </a:ext>
                </a:extLst>
              </a:tr>
              <a:tr h="35334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Week 2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 CARD ANALYSIS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ANALYSIS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1167694"/>
                  </a:ext>
                </a:extLst>
              </a:tr>
              <a:tr h="33314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TOTAL 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164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164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150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46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524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115036"/>
                  </a:ext>
                </a:extLst>
              </a:tr>
              <a:tr h="1867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Poor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43%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Raleway"/>
                        </a:rPr>
                        <a:t>18%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571627"/>
                  </a:ext>
                </a:extLst>
              </a:tr>
              <a:tr h="1793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Fair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20%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10%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35%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Raleway"/>
                        </a:rPr>
                        <a:t>15%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122050"/>
                  </a:ext>
                </a:extLst>
              </a:tr>
              <a:tr h="1793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Excellent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90%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60%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47%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65%</a:t>
                      </a: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Raleway"/>
                        </a:rPr>
                        <a:t>67%</a:t>
                      </a:r>
                      <a:endParaRPr lang="en-ZA" sz="1200" b="1" i="0" u="none" strike="noStrike" dirty="0">
                        <a:solidFill>
                          <a:srgbClr val="FFC000"/>
                        </a:solidFill>
                        <a:effectLst/>
                        <a:latin typeface="Raleway"/>
                      </a:endParaRPr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5732" marR="5732" marT="5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0306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083082"/>
              </p:ext>
            </p:extLst>
          </p:nvPr>
        </p:nvGraphicFramePr>
        <p:xfrm>
          <a:off x="228600" y="4648200"/>
          <a:ext cx="8610600" cy="1835154"/>
        </p:xfrm>
        <a:graphic>
          <a:graphicData uri="http://schemas.openxmlformats.org/drawingml/2006/table">
            <a:tbl>
              <a:tblPr/>
              <a:tblGrid>
                <a:gridCol w="1206391">
                  <a:extLst>
                    <a:ext uri="{9D8B030D-6E8A-4147-A177-3AD203B41FA5}">
                      <a16:colId xmlns:a16="http://schemas.microsoft.com/office/drawing/2014/main" xmlns="" val="2883259433"/>
                    </a:ext>
                  </a:extLst>
                </a:gridCol>
                <a:gridCol w="1430927">
                  <a:extLst>
                    <a:ext uri="{9D8B030D-6E8A-4147-A177-3AD203B41FA5}">
                      <a16:colId xmlns:a16="http://schemas.microsoft.com/office/drawing/2014/main" xmlns="" val="2977930993"/>
                    </a:ext>
                  </a:extLst>
                </a:gridCol>
                <a:gridCol w="982945">
                  <a:extLst>
                    <a:ext uri="{9D8B030D-6E8A-4147-A177-3AD203B41FA5}">
                      <a16:colId xmlns:a16="http://schemas.microsoft.com/office/drawing/2014/main" xmlns="" val="1178186923"/>
                    </a:ext>
                  </a:extLst>
                </a:gridCol>
                <a:gridCol w="1436612">
                  <a:extLst>
                    <a:ext uri="{9D8B030D-6E8A-4147-A177-3AD203B41FA5}">
                      <a16:colId xmlns:a16="http://schemas.microsoft.com/office/drawing/2014/main" xmlns="" val="2911679462"/>
                    </a:ext>
                  </a:extLst>
                </a:gridCol>
                <a:gridCol w="1587834">
                  <a:extLst>
                    <a:ext uri="{9D8B030D-6E8A-4147-A177-3AD203B41FA5}">
                      <a16:colId xmlns:a16="http://schemas.microsoft.com/office/drawing/2014/main" xmlns="" val="1746647427"/>
                    </a:ext>
                  </a:extLst>
                </a:gridCol>
                <a:gridCol w="1899353">
                  <a:extLst>
                    <a:ext uri="{9D8B030D-6E8A-4147-A177-3AD203B41FA5}">
                      <a16:colId xmlns:a16="http://schemas.microsoft.com/office/drawing/2014/main" xmlns="" val="575278915"/>
                    </a:ext>
                  </a:extLst>
                </a:gridCol>
                <a:gridCol w="66538">
                  <a:extLst>
                    <a:ext uri="{9D8B030D-6E8A-4147-A177-3AD203B41FA5}">
                      <a16:colId xmlns:a16="http://schemas.microsoft.com/office/drawing/2014/main" xmlns="" val="1326393054"/>
                    </a:ext>
                  </a:extLst>
                </a:gridCol>
              </a:tblGrid>
              <a:tr h="50326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Monthly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 CARD ANALYSIS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ANALYSIS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0713756"/>
                  </a:ext>
                </a:extLst>
              </a:tr>
              <a:tr h="34877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2647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680338"/>
                  </a:ext>
                </a:extLst>
              </a:tr>
              <a:tr h="32770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Poor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B050"/>
                          </a:solidFill>
                          <a:effectLst/>
                          <a:latin typeface="Raleway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98670"/>
                  </a:ext>
                </a:extLst>
              </a:tr>
              <a:tr h="32770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Fair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Raleway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4103498"/>
                  </a:ext>
                </a:extLst>
              </a:tr>
              <a:tr h="32770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Raleway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48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62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203-6F9E-4671-A37C-F379D772FB9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Examples of completed rating cards July 2019</a:t>
            </a:r>
            <a:endParaRPr lang="en-ZA" sz="1800" b="1" dirty="0"/>
          </a:p>
        </p:txBody>
      </p:sp>
      <p:pic>
        <p:nvPicPr>
          <p:cNvPr id="4" name="Picture 3" descr="C:\Users\All Users.AllUsers-PROLI\AppData\Local\Temp\XPgrpwise\20190903_104827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8562"/>
            <a:ext cx="6248400" cy="557815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8767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203-6F9E-4671-A37C-F379D772FB9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Examples of completed rating cards July 2019</a:t>
            </a:r>
            <a:endParaRPr lang="en-ZA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5730737" cy="460285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523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203-6F9E-4671-A37C-F379D772FB9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Examples of completed rating cards July 2019</a:t>
            </a:r>
            <a:endParaRPr lang="en-ZA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631" y="1143000"/>
            <a:ext cx="6141969" cy="52133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342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4" y="2281442"/>
            <a:ext cx="8455025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000" dirty="0" smtClean="0"/>
              <a:t>Provincial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448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70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Content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5018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</a:rPr>
              <a:t>Stakeholder engagement and integrated governance: 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Immigration Services  </a:t>
            </a:r>
          </a:p>
          <a:p>
            <a:pPr marL="457200" indent="-457200"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Civic Services: Outreach programmes</a:t>
            </a:r>
          </a:p>
          <a:p>
            <a:pPr marL="0" indent="0">
              <a:buNone/>
              <a:defRPr/>
            </a:pPr>
            <a:endParaRPr lang="en-US" alt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</a:rPr>
              <a:t>Provincial Performance in relation to APP targets 2019/2020 and strategies developed to achieve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Birth Registration 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Late Registration of Births 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ID Smart Cards issued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Immigration targets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Payment of invoices within 30 days</a:t>
            </a:r>
            <a:endParaRPr lang="en-US" altLang="en-US" sz="3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26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9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201" y="76200"/>
            <a:ext cx="8813801" cy="36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Staff breakdown per office continued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118097"/>
              </p:ext>
            </p:extLst>
          </p:nvPr>
        </p:nvGraphicFramePr>
        <p:xfrm>
          <a:off x="203201" y="533390"/>
          <a:ext cx="8813801" cy="5388098"/>
        </p:xfrm>
        <a:graphic>
          <a:graphicData uri="http://schemas.openxmlformats.org/drawingml/2006/table">
            <a:tbl>
              <a:tblPr/>
              <a:tblGrid>
                <a:gridCol w="1356779">
                  <a:extLst>
                    <a:ext uri="{9D8B030D-6E8A-4147-A177-3AD203B41FA5}">
                      <a16:colId xmlns:a16="http://schemas.microsoft.com/office/drawing/2014/main" xmlns="" val="2226210789"/>
                    </a:ext>
                  </a:extLst>
                </a:gridCol>
                <a:gridCol w="2250020">
                  <a:extLst>
                    <a:ext uri="{9D8B030D-6E8A-4147-A177-3AD203B41FA5}">
                      <a16:colId xmlns:a16="http://schemas.microsoft.com/office/drawing/2014/main" xmlns="" val="2470266634"/>
                    </a:ext>
                  </a:extLst>
                </a:gridCol>
                <a:gridCol w="1157703">
                  <a:extLst>
                    <a:ext uri="{9D8B030D-6E8A-4147-A177-3AD203B41FA5}">
                      <a16:colId xmlns:a16="http://schemas.microsoft.com/office/drawing/2014/main" xmlns="" val="4016910586"/>
                    </a:ext>
                  </a:extLst>
                </a:gridCol>
                <a:gridCol w="1335742">
                  <a:extLst>
                    <a:ext uri="{9D8B030D-6E8A-4147-A177-3AD203B41FA5}">
                      <a16:colId xmlns:a16="http://schemas.microsoft.com/office/drawing/2014/main" xmlns="" val="4176536433"/>
                    </a:ext>
                  </a:extLst>
                </a:gridCol>
                <a:gridCol w="1188496">
                  <a:extLst>
                    <a:ext uri="{9D8B030D-6E8A-4147-A177-3AD203B41FA5}">
                      <a16:colId xmlns:a16="http://schemas.microsoft.com/office/drawing/2014/main" xmlns="" val="1033199343"/>
                    </a:ext>
                  </a:extLst>
                </a:gridCol>
                <a:gridCol w="1525061">
                  <a:extLst>
                    <a:ext uri="{9D8B030D-6E8A-4147-A177-3AD203B41FA5}">
                      <a16:colId xmlns:a16="http://schemas.microsoft.com/office/drawing/2014/main" xmlns="" val="2317235975"/>
                    </a:ext>
                  </a:extLst>
                </a:gridCol>
              </a:tblGrid>
              <a:tr h="1045564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Name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filled posts as at 30 June 2019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 of staff Civic Services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staff for IMS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Support staff (OM, Cleaners, Security, Sate Accountants etc.)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993306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DMO Cape Metro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0803948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Office Cape Town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325318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Office Khayelitsha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247395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Bellville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1416489"/>
                  </a:ext>
                </a:extLst>
              </a:tr>
              <a:tr h="314527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Mitchell's Plain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047965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Nyanga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971811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Wynberg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857390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Metro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982908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DMO Cape Winelands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653867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Office Paarl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623747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Somerset West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711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Stellenbosch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482584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Worcester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208582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Ceres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5481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Robertson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473957"/>
                  </a:ext>
                </a:extLst>
              </a:tr>
              <a:tr h="26117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Winelands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95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88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201" y="76200"/>
            <a:ext cx="8813801" cy="36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Staff breakdown per office continued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6041134"/>
              </p:ext>
            </p:extLst>
          </p:nvPr>
        </p:nvGraphicFramePr>
        <p:xfrm>
          <a:off x="203201" y="533390"/>
          <a:ext cx="8813801" cy="5353524"/>
        </p:xfrm>
        <a:graphic>
          <a:graphicData uri="http://schemas.openxmlformats.org/drawingml/2006/table">
            <a:tbl>
              <a:tblPr/>
              <a:tblGrid>
                <a:gridCol w="1356779">
                  <a:extLst>
                    <a:ext uri="{9D8B030D-6E8A-4147-A177-3AD203B41FA5}">
                      <a16:colId xmlns:a16="http://schemas.microsoft.com/office/drawing/2014/main" xmlns="" val="2226210789"/>
                    </a:ext>
                  </a:extLst>
                </a:gridCol>
                <a:gridCol w="2250020">
                  <a:extLst>
                    <a:ext uri="{9D8B030D-6E8A-4147-A177-3AD203B41FA5}">
                      <a16:colId xmlns:a16="http://schemas.microsoft.com/office/drawing/2014/main" xmlns="" val="2470266634"/>
                    </a:ext>
                  </a:extLst>
                </a:gridCol>
                <a:gridCol w="1157703">
                  <a:extLst>
                    <a:ext uri="{9D8B030D-6E8A-4147-A177-3AD203B41FA5}">
                      <a16:colId xmlns:a16="http://schemas.microsoft.com/office/drawing/2014/main" xmlns="" val="4016910586"/>
                    </a:ext>
                  </a:extLst>
                </a:gridCol>
                <a:gridCol w="1335742">
                  <a:extLst>
                    <a:ext uri="{9D8B030D-6E8A-4147-A177-3AD203B41FA5}">
                      <a16:colId xmlns:a16="http://schemas.microsoft.com/office/drawing/2014/main" xmlns="" val="4176536433"/>
                    </a:ext>
                  </a:extLst>
                </a:gridCol>
                <a:gridCol w="1188496">
                  <a:extLst>
                    <a:ext uri="{9D8B030D-6E8A-4147-A177-3AD203B41FA5}">
                      <a16:colId xmlns:a16="http://schemas.microsoft.com/office/drawing/2014/main" xmlns="" val="1033199343"/>
                    </a:ext>
                  </a:extLst>
                </a:gridCol>
                <a:gridCol w="1525061">
                  <a:extLst>
                    <a:ext uri="{9D8B030D-6E8A-4147-A177-3AD203B41FA5}">
                      <a16:colId xmlns:a16="http://schemas.microsoft.com/office/drawing/2014/main" xmlns="" val="2317235975"/>
                    </a:ext>
                  </a:extLst>
                </a:gridCol>
              </a:tblGrid>
              <a:tr h="978027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Name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filled posts as at 30 June 2019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 of staff Civic Services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staff for IMS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Support staff (OM, Cleaners, Security, Sate Accountants etc.)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993306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DMO Central Karoo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782942"/>
                  </a:ext>
                </a:extLst>
              </a:tr>
              <a:tr h="22548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Beaufort West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497454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Prince Albert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3177027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 Laignsburg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580975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Central Karoo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192523"/>
                  </a:ext>
                </a:extLst>
              </a:tr>
              <a:tr h="22729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Oudtshoorn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121595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DMO Graden Route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018644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Office George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072064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Mosselbay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1888352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 Plettenberg Bay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536420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Garden Route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3857440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DMO West Coast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8977894"/>
                  </a:ext>
                </a:extLst>
              </a:tr>
              <a:tr h="25819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Malmesbury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42735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Vredendal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492812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 Atlantis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266533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Vredenburg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0347626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 Citrusdal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570020"/>
                  </a:ext>
                </a:extLst>
              </a:tr>
              <a:tr h="24430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West Coast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82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24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201" y="76200"/>
            <a:ext cx="8813801" cy="36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Staff breakdown per office continued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475057"/>
              </p:ext>
            </p:extLst>
          </p:nvPr>
        </p:nvGraphicFramePr>
        <p:xfrm>
          <a:off x="203201" y="533390"/>
          <a:ext cx="8813801" cy="3733810"/>
        </p:xfrm>
        <a:graphic>
          <a:graphicData uri="http://schemas.openxmlformats.org/drawingml/2006/table">
            <a:tbl>
              <a:tblPr/>
              <a:tblGrid>
                <a:gridCol w="1356779">
                  <a:extLst>
                    <a:ext uri="{9D8B030D-6E8A-4147-A177-3AD203B41FA5}">
                      <a16:colId xmlns:a16="http://schemas.microsoft.com/office/drawing/2014/main" xmlns="" val="2226210789"/>
                    </a:ext>
                  </a:extLst>
                </a:gridCol>
                <a:gridCol w="2250020">
                  <a:extLst>
                    <a:ext uri="{9D8B030D-6E8A-4147-A177-3AD203B41FA5}">
                      <a16:colId xmlns:a16="http://schemas.microsoft.com/office/drawing/2014/main" xmlns="" val="2470266634"/>
                    </a:ext>
                  </a:extLst>
                </a:gridCol>
                <a:gridCol w="1157703">
                  <a:extLst>
                    <a:ext uri="{9D8B030D-6E8A-4147-A177-3AD203B41FA5}">
                      <a16:colId xmlns:a16="http://schemas.microsoft.com/office/drawing/2014/main" xmlns="" val="4016910586"/>
                    </a:ext>
                  </a:extLst>
                </a:gridCol>
                <a:gridCol w="1335742">
                  <a:extLst>
                    <a:ext uri="{9D8B030D-6E8A-4147-A177-3AD203B41FA5}">
                      <a16:colId xmlns:a16="http://schemas.microsoft.com/office/drawing/2014/main" xmlns="" val="4176536433"/>
                    </a:ext>
                  </a:extLst>
                </a:gridCol>
                <a:gridCol w="1188496">
                  <a:extLst>
                    <a:ext uri="{9D8B030D-6E8A-4147-A177-3AD203B41FA5}">
                      <a16:colId xmlns:a16="http://schemas.microsoft.com/office/drawing/2014/main" xmlns="" val="1033199343"/>
                    </a:ext>
                  </a:extLst>
                </a:gridCol>
                <a:gridCol w="1525061">
                  <a:extLst>
                    <a:ext uri="{9D8B030D-6E8A-4147-A177-3AD203B41FA5}">
                      <a16:colId xmlns:a16="http://schemas.microsoft.com/office/drawing/2014/main" xmlns="" val="2317235975"/>
                    </a:ext>
                  </a:extLst>
                </a:gridCol>
              </a:tblGrid>
              <a:tr h="1151024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Name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filled posts as at 30 June 2019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 of staff Civic Services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staff for IMS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Support staff (OM, Cleaners, Security, Sate Accountants etc.)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993306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DMO Overberg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209295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Office Caledon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7318449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Bredasdorp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5468197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Grabouw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9431684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PSP Swellendam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4667817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Overberg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053379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PMO: WC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PMO: WC - 5%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603872"/>
                  </a:ext>
                </a:extLst>
              </a:tr>
              <a:tr h="57018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staff 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3136" marR="3136" marT="3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0579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1" y="4495800"/>
            <a:ext cx="871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53% of the total staff compliment is within the Cape Metro – contributes 80% to the APP targets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201" y="76200"/>
            <a:ext cx="8813801" cy="36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Loss of capacity – impact on service delivery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7122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The WC Province </a:t>
            </a:r>
            <a:r>
              <a:rPr lang="en-US" sz="1600" b="1" dirty="0"/>
              <a:t>lost 31 posts since February 2018 – </a:t>
            </a:r>
            <a:endParaRPr lang="en-US" sz="1600" b="1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1x </a:t>
            </a:r>
            <a:r>
              <a:rPr lang="en-US" sz="1600" b="1" dirty="0"/>
              <a:t>Management </a:t>
            </a:r>
            <a:r>
              <a:rPr lang="en-US" sz="1600" b="1" dirty="0" smtClean="0"/>
              <a:t>post,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26 </a:t>
            </a:r>
            <a:r>
              <a:rPr lang="en-US" sz="1600" b="1" dirty="0"/>
              <a:t>x front office clerks, </a:t>
            </a:r>
            <a:endParaRPr lang="en-US" sz="1600" b="1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1 </a:t>
            </a:r>
            <a:r>
              <a:rPr lang="en-US" sz="1600" b="1" dirty="0"/>
              <a:t>x Immigration Officer and </a:t>
            </a:r>
            <a:endParaRPr lang="en-US" sz="1600" b="1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3 support </a:t>
            </a:r>
            <a:r>
              <a:rPr lang="en-US" sz="1600" b="1" dirty="0"/>
              <a:t>posts.  </a:t>
            </a:r>
            <a:endParaRPr lang="en-US" sz="1600" b="1" dirty="0" smtClean="0"/>
          </a:p>
          <a:p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r>
              <a:rPr lang="en-US" sz="1600" b="1" dirty="0" smtClean="0"/>
              <a:t>Challenges and impact on service delivery: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Office Cape Town without an Office Manager (L12) – lack of management capability, escalation of queries and complaints,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26 Front office clerks - Inability to cope with the demand for services within offices, not all counters have staff, difficult to maintain roaming services Health Facilities,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Challenging  to roll out banks without impacting on other key services (PPP is in process)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Immigration Officers – lack of capacity to attend joint operations in rural farming areas where illegal employment is rife</a:t>
            </a:r>
          </a:p>
          <a:p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9336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/>
              <a:t>Progress in achieving equity targets June 2019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930610"/>
              </p:ext>
            </p:extLst>
          </p:nvPr>
        </p:nvGraphicFramePr>
        <p:xfrm>
          <a:off x="457200" y="675548"/>
          <a:ext cx="8280400" cy="164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6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00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66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08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52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79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254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589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439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37903">
                <a:tc row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AFRICAN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COLOURED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INDIAN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WHITE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WESTERN CAPE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Provincial EAP by Population Group and Gender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22.5%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DHA Percentage Representation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35,4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19,9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20,3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6.8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9631" y="620703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0513144"/>
              </p:ext>
            </p:extLst>
          </p:nvPr>
        </p:nvGraphicFramePr>
        <p:xfrm>
          <a:off x="457200" y="2514600"/>
          <a:ext cx="3733800" cy="2636777"/>
        </p:xfrm>
        <a:graphic>
          <a:graphicData uri="http://schemas.openxmlformats.org/drawingml/2006/table">
            <a:tbl>
              <a:tblPr/>
              <a:tblGrid>
                <a:gridCol w="546410">
                  <a:extLst>
                    <a:ext uri="{9D8B030D-6E8A-4147-A177-3AD203B41FA5}">
                      <a16:colId xmlns:a16="http://schemas.microsoft.com/office/drawing/2014/main" xmlns="" val="3017794244"/>
                    </a:ext>
                  </a:extLst>
                </a:gridCol>
                <a:gridCol w="1126970">
                  <a:extLst>
                    <a:ext uri="{9D8B030D-6E8A-4147-A177-3AD203B41FA5}">
                      <a16:colId xmlns:a16="http://schemas.microsoft.com/office/drawing/2014/main" xmlns="" val="2217788467"/>
                    </a:ext>
                  </a:extLst>
                </a:gridCol>
                <a:gridCol w="1070052">
                  <a:extLst>
                    <a:ext uri="{9D8B030D-6E8A-4147-A177-3AD203B41FA5}">
                      <a16:colId xmlns:a16="http://schemas.microsoft.com/office/drawing/2014/main" xmlns="" val="581901273"/>
                    </a:ext>
                  </a:extLst>
                </a:gridCol>
                <a:gridCol w="990368">
                  <a:extLst>
                    <a:ext uri="{9D8B030D-6E8A-4147-A177-3AD203B41FA5}">
                      <a16:colId xmlns:a16="http://schemas.microsoft.com/office/drawing/2014/main" xmlns="" val="2079136729"/>
                    </a:ext>
                  </a:extLst>
                </a:gridCol>
              </a:tblGrid>
              <a:tr h="51472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PHYSICALLY CHALLENGES STAFF 2017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PHYSICALLY CHALLENGED STAFF 2019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3683590"/>
                  </a:ext>
                </a:extLst>
              </a:tr>
              <a:tr h="3451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Level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(2%)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(1,9%)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Reason for decrease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681195"/>
                  </a:ext>
                </a:extLst>
              </a:tr>
              <a:tr h="303626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Retirement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3995514"/>
                  </a:ext>
                </a:extLst>
              </a:tr>
              <a:tr h="345505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 Deceased,</a:t>
                      </a:r>
                      <a:b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 Resignation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743685"/>
                  </a:ext>
                </a:extLst>
              </a:tr>
              <a:tr h="175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929917"/>
                  </a:ext>
                </a:extLst>
              </a:tr>
              <a:tr h="175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691809"/>
                  </a:ext>
                </a:extLst>
              </a:tr>
              <a:tr h="303626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Resignation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8934847"/>
                  </a:ext>
                </a:extLst>
              </a:tr>
              <a:tr h="175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1058895"/>
                  </a:ext>
                </a:extLst>
              </a:tr>
              <a:tr h="1755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730452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5568140"/>
              </p:ext>
            </p:extLst>
          </p:nvPr>
        </p:nvGraphicFramePr>
        <p:xfrm>
          <a:off x="4648200" y="2504768"/>
          <a:ext cx="3923570" cy="256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80689" y="5301019"/>
            <a:ext cx="8863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Province  lost 4 posts hence the representation  for physically challenged persons  - reduced to 1,9%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Representation: Males = 37% , Females 63%.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Female representation at Executive Management (SMS) level 60% with 3 females vs 2 males</a:t>
            </a:r>
          </a:p>
        </p:txBody>
      </p:sp>
    </p:spTree>
    <p:extLst>
      <p:ext uri="{BB962C8B-B14F-4D97-AF65-F5344CB8AC3E}">
        <p14:creationId xmlns:p14="http://schemas.microsoft.com/office/powerpoint/2010/main" xmlns="" val="23453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2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 Status on vetting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594360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4754745"/>
              </p:ext>
            </p:extLst>
          </p:nvPr>
        </p:nvGraphicFramePr>
        <p:xfrm>
          <a:off x="476999" y="3724003"/>
          <a:ext cx="5868670" cy="1203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xmlns="" val="398097816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xmlns="" val="3704759998"/>
                    </a:ext>
                  </a:extLst>
                </a:gridCol>
                <a:gridCol w="1174115">
                  <a:extLst>
                    <a:ext uri="{9D8B030D-6E8A-4147-A177-3AD203B41FA5}">
                      <a16:colId xmlns:a16="http://schemas.microsoft.com/office/drawing/2014/main" xmlns="" val="2663097175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xmlns="" val="1144283992"/>
                    </a:ext>
                  </a:extLst>
                </a:gridCol>
                <a:gridCol w="1174115">
                  <a:extLst>
                    <a:ext uri="{9D8B030D-6E8A-4147-A177-3AD203B41FA5}">
                      <a16:colId xmlns:a16="http://schemas.microsoft.com/office/drawing/2014/main" xmlns="" val="1115947058"/>
                    </a:ext>
                  </a:extLst>
                </a:gridCol>
              </a:tblGrid>
              <a:tr h="40119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VETTING TARGETS </a:t>
                      </a: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2019/20 for secret and top secret clearance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4165841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Quarter 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Quarter 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Quarter 3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Quarter 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142432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43885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768292"/>
              </p:ext>
            </p:extLst>
          </p:nvPr>
        </p:nvGraphicFramePr>
        <p:xfrm>
          <a:off x="457199" y="914400"/>
          <a:ext cx="3505201" cy="2667000"/>
        </p:xfrm>
        <a:graphic>
          <a:graphicData uri="http://schemas.openxmlformats.org/drawingml/2006/table">
            <a:tbl>
              <a:tblPr/>
              <a:tblGrid>
                <a:gridCol w="1324187">
                  <a:extLst>
                    <a:ext uri="{9D8B030D-6E8A-4147-A177-3AD203B41FA5}">
                      <a16:colId xmlns:a16="http://schemas.microsoft.com/office/drawing/2014/main" xmlns="" val="1497730214"/>
                    </a:ext>
                  </a:extLst>
                </a:gridCol>
                <a:gridCol w="1074928">
                  <a:extLst>
                    <a:ext uri="{9D8B030D-6E8A-4147-A177-3AD203B41FA5}">
                      <a16:colId xmlns:a16="http://schemas.microsoft.com/office/drawing/2014/main" xmlns="" val="1460831997"/>
                    </a:ext>
                  </a:extLst>
                </a:gridCol>
                <a:gridCol w="62315">
                  <a:extLst>
                    <a:ext uri="{9D8B030D-6E8A-4147-A177-3AD203B41FA5}">
                      <a16:colId xmlns:a16="http://schemas.microsoft.com/office/drawing/2014/main" xmlns="" val="3762464606"/>
                    </a:ext>
                  </a:extLst>
                </a:gridCol>
                <a:gridCol w="1043771">
                  <a:extLst>
                    <a:ext uri="{9D8B030D-6E8A-4147-A177-3AD203B41FA5}">
                      <a16:colId xmlns:a16="http://schemas.microsoft.com/office/drawing/2014/main" xmlns="" val="651702934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 clearences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17/18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18/19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81047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Secret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815786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827946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Confidential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08972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process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589388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95764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523181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Expired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537138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8882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655319" y="5181600"/>
            <a:ext cx="569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Dependency on SSA to issue clearances</a:t>
            </a:r>
            <a:endParaRPr lang="en-Z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0367468"/>
              </p:ext>
            </p:extLst>
          </p:nvPr>
        </p:nvGraphicFramePr>
        <p:xfrm>
          <a:off x="4059669" y="9549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6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52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 Skills Development and training conducted 2019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60914" y="6050644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048923"/>
              </p:ext>
            </p:extLst>
          </p:nvPr>
        </p:nvGraphicFramePr>
        <p:xfrm>
          <a:off x="457199" y="838200"/>
          <a:ext cx="8153401" cy="4892804"/>
        </p:xfrm>
        <a:graphic>
          <a:graphicData uri="http://schemas.openxmlformats.org/drawingml/2006/table">
            <a:tbl>
              <a:tblPr firstRow="1" bandRow="1"/>
              <a:tblGrid>
                <a:gridCol w="2811518">
                  <a:extLst>
                    <a:ext uri="{9D8B030D-6E8A-4147-A177-3AD203B41FA5}">
                      <a16:colId xmlns:a16="http://schemas.microsoft.com/office/drawing/2014/main" xmlns="" val="3825000521"/>
                    </a:ext>
                  </a:extLst>
                </a:gridCol>
                <a:gridCol w="2873996">
                  <a:extLst>
                    <a:ext uri="{9D8B030D-6E8A-4147-A177-3AD203B41FA5}">
                      <a16:colId xmlns:a16="http://schemas.microsoft.com/office/drawing/2014/main" xmlns="" val="410590890"/>
                    </a:ext>
                  </a:extLst>
                </a:gridCol>
                <a:gridCol w="2467887">
                  <a:extLst>
                    <a:ext uri="{9D8B030D-6E8A-4147-A177-3AD203B41FA5}">
                      <a16:colId xmlns:a16="http://schemas.microsoft.com/office/drawing/2014/main" xmlns="" val="4133844130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Programme name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 presented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Nr trained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6456108"/>
                  </a:ext>
                </a:extLst>
              </a:tr>
              <a:tr h="424822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Naturalisation Induction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February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382296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DHA Induction (EOH Learners)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88077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Naturalisation Induction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62018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Cadet Programme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457598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Cadet Programme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847172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 Management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69464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SDIP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828315"/>
                  </a:ext>
                </a:extLst>
              </a:tr>
              <a:tr h="21788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Stakeholder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Training</a:t>
                      </a:r>
                    </a:p>
                    <a:p>
                      <a:pPr algn="l" fontAlgn="t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Monthly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854457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Interpretation of Immigration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legislation for Managers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August 2019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3062092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Counter Corruption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Workshops </a:t>
                      </a:r>
                    </a:p>
                    <a:p>
                      <a:pPr algn="l" fontAlgn="t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August 2019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2542701"/>
                  </a:ext>
                </a:extLst>
              </a:tr>
              <a:tr h="351995">
                <a:tc>
                  <a:txBody>
                    <a:bodyPr/>
                    <a:lstStyle/>
                    <a:p>
                      <a:pPr algn="l" fontAlgn="t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799849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1856" y="572747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Ongoing in-service training presented on Modernization and National Population Register (NPR) systems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393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72" y="274638"/>
            <a:ext cx="8352928" cy="601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Employee Wellness Activities</a:t>
            </a:r>
            <a:r>
              <a:rPr lang="en-US" sz="2000" b="1" dirty="0"/>
              <a:t> </a:t>
            </a:r>
            <a:r>
              <a:rPr lang="en-US" sz="2000" b="1" dirty="0" smtClean="0"/>
              <a:t>2019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3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872" y="916453"/>
            <a:ext cx="84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Mandela Day Activities: Garden Route:  </a:t>
            </a:r>
          </a:p>
        </p:txBody>
      </p:sp>
      <p:pic>
        <p:nvPicPr>
          <p:cNvPr id="8" name="Picture 3" descr="C:\Users\User\Desktop\Oudshoorn\DSC09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7514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Oudshoorn\DSC09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132" y="1921788"/>
            <a:ext cx="319816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4094" y="134441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Staff bought chocolates and chips for children in a Disability Care Centre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333872" y="1361183"/>
            <a:ext cx="391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Staff spoiled clients with coffee and tea </a:t>
            </a:r>
          </a:p>
          <a:p>
            <a:r>
              <a:rPr lang="en-US" dirty="0" smtClean="0"/>
              <a:t>at the </a:t>
            </a:r>
            <a:r>
              <a:rPr lang="en-US" dirty="0" err="1" smtClean="0"/>
              <a:t>Oudtshoorn</a:t>
            </a:r>
            <a:r>
              <a:rPr lang="en-US" dirty="0" smtClean="0"/>
              <a:t> Office</a:t>
            </a:r>
            <a:endParaRPr lang="en-ZA" dirty="0"/>
          </a:p>
        </p:txBody>
      </p:sp>
      <p:pic>
        <p:nvPicPr>
          <p:cNvPr id="13" name="Picture 12" descr="C:\Users\Dha\Pictures\MANDELA EVENTS\IMG_20190719_0832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4342"/>
            <a:ext cx="2514600" cy="21243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84914" y="3748011"/>
            <a:ext cx="378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Office staff served homeless people with warm soups and bread. 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4254500" y="391806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Office staff paid fee for IDSC for persons whom could not afford it.</a:t>
            </a:r>
            <a:endParaRPr lang="en-ZA" dirty="0"/>
          </a:p>
        </p:txBody>
      </p:sp>
      <p:pic>
        <p:nvPicPr>
          <p:cNvPr id="16" name="Picture 15" descr="C:\Users\Dha\Pictures\IMG_20190723_1043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676" y="4792237"/>
            <a:ext cx="2438400" cy="1981201"/>
          </a:xfrm>
          <a:prstGeom prst="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  <a:sp3d>
            <a:bevelB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23177">
            <a:off x="6377457" y="3902873"/>
            <a:ext cx="3240873" cy="245056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73241">
            <a:off x="2686924" y="2037396"/>
            <a:ext cx="1969537" cy="14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7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72" y="274638"/>
            <a:ext cx="8352928" cy="601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Employee Wellness Activities</a:t>
            </a:r>
            <a:r>
              <a:rPr lang="en-US" sz="2000" b="1" dirty="0"/>
              <a:t> </a:t>
            </a:r>
            <a:r>
              <a:rPr lang="en-US" sz="2000" b="1" dirty="0" smtClean="0"/>
              <a:t>2019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3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C:\Users\All Users.AllUsers-PROLI\AppData\Local\Temp\XPgrpwise\IMG-20190903-WA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00" y="1828800"/>
            <a:ext cx="4509400" cy="20786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7400" y="1230868"/>
            <a:ext cx="6382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Mandela Day Activities: Provincial Office</a:t>
            </a:r>
          </a:p>
          <a:p>
            <a:r>
              <a:rPr lang="en-US" b="1" dirty="0" smtClean="0"/>
              <a:t>Made soup and donated toiletries to persons living in a shelter 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1174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72" y="274638"/>
            <a:ext cx="8352928" cy="601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Workplace Forums Established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3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Western  Cape Youth Forum Established – Director Finance &amp; support </a:t>
            </a:r>
            <a:r>
              <a:rPr lang="en-US" dirty="0" smtClean="0"/>
              <a:t>appointed as mentor  with Chairperson Godfrey </a:t>
            </a:r>
            <a:r>
              <a:rPr lang="en-US" dirty="0" err="1" smtClean="0"/>
              <a:t>Ntsime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Persons With Disability Forum </a:t>
            </a:r>
            <a:r>
              <a:rPr lang="en-US" dirty="0" smtClean="0"/>
              <a:t>– DMO Cape Winelands appointed as mentor with Chairperson </a:t>
            </a:r>
            <a:r>
              <a:rPr lang="en-US" dirty="0" err="1" smtClean="0"/>
              <a:t>Mr</a:t>
            </a:r>
            <a:r>
              <a:rPr lang="en-US" dirty="0" smtClean="0"/>
              <a:t> Kr </a:t>
            </a:r>
            <a:r>
              <a:rPr lang="en-US" dirty="0" err="1" smtClean="0"/>
              <a:t>Mpopiya</a:t>
            </a:r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973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2"/>
          <p:cNvSpPr txBox="1">
            <a:spLocks noChangeArrowheads="1"/>
          </p:cNvSpPr>
          <p:nvPr/>
        </p:nvSpPr>
        <p:spPr bwMode="auto">
          <a:xfrm>
            <a:off x="0" y="536575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1x Metro</a:t>
            </a:r>
            <a:r>
              <a:rPr lang="en-US" sz="1600" dirty="0"/>
              <a:t>: City of Cape Town, </a:t>
            </a:r>
            <a:r>
              <a:rPr lang="en-US" sz="1600" b="1" dirty="0"/>
              <a:t>5 x District Municipalities</a:t>
            </a:r>
            <a:r>
              <a:rPr lang="en-US" sz="1600" dirty="0"/>
              <a:t> (West Coast, Cape Winelands, Central  Karoo, Overberg, </a:t>
            </a:r>
            <a:r>
              <a:rPr lang="en-US" sz="1600" dirty="0" smtClean="0"/>
              <a:t>Garden Route)  </a:t>
            </a:r>
            <a:r>
              <a:rPr lang="en-US" sz="1600" b="1" u="sng" dirty="0"/>
              <a:t>Reporting to Head Office</a:t>
            </a:r>
            <a:r>
              <a:rPr lang="en-US" sz="1600" dirty="0"/>
              <a:t>: </a:t>
            </a:r>
            <a:r>
              <a:rPr lang="en-US" sz="1600" dirty="0" err="1"/>
              <a:t>PoE</a:t>
            </a:r>
            <a:r>
              <a:rPr lang="en-US" sz="1600" dirty="0"/>
              <a:t> : </a:t>
            </a:r>
            <a:r>
              <a:rPr lang="en-US" sz="1600" b="1" dirty="0"/>
              <a:t>3 x Sea Ports</a:t>
            </a:r>
            <a:r>
              <a:rPr lang="en-US" sz="1600" dirty="0"/>
              <a:t>: Cape Town, </a:t>
            </a:r>
            <a:r>
              <a:rPr lang="en-US" sz="1600" dirty="0" err="1"/>
              <a:t>Saldanha</a:t>
            </a:r>
            <a:r>
              <a:rPr lang="en-US" sz="1600" dirty="0"/>
              <a:t>, </a:t>
            </a:r>
            <a:r>
              <a:rPr lang="en-US" sz="1600" dirty="0" err="1"/>
              <a:t>Mosselbay</a:t>
            </a:r>
            <a:r>
              <a:rPr lang="en-US" sz="1600" dirty="0"/>
              <a:t>, </a:t>
            </a:r>
            <a:r>
              <a:rPr lang="en-US" sz="1600" b="1" dirty="0" smtClean="0"/>
              <a:t>1 </a:t>
            </a:r>
            <a:r>
              <a:rPr lang="en-US" sz="1600" b="1" dirty="0"/>
              <a:t>x International Airport – Cape Town (National key point), Refugee Reception Centre </a:t>
            </a:r>
            <a:endParaRPr lang="en-US" sz="1600" dirty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246063" y="119063"/>
            <a:ext cx="8647112" cy="249237"/>
          </a:xfrm>
          <a:solidFill>
            <a:srgbClr val="92D050"/>
          </a:solidFill>
        </p:spPr>
        <p:txBody>
          <a:bodyPr lIns="91440" tIns="45720" rIns="91440" bIns="45720">
            <a:normAutofit fontScale="90000"/>
          </a:bodyPr>
          <a:lstStyle/>
          <a:p>
            <a:r>
              <a:rPr lang="en-US" sz="1800" b="1" dirty="0" smtClean="0"/>
              <a:t>Geographical</a:t>
            </a:r>
            <a:r>
              <a:rPr lang="en-US" sz="1800" dirty="0" smtClean="0"/>
              <a:t> outlay of Western Cape Province </a:t>
            </a:r>
            <a:endParaRPr lang="en-ZA" sz="1800" dirty="0" smtClean="0"/>
          </a:p>
        </p:txBody>
      </p:sp>
      <p:pic>
        <p:nvPicPr>
          <p:cNvPr id="6148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09725"/>
            <a:ext cx="88725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2700" y="6337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9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76551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7542089"/>
              </p:ext>
            </p:extLst>
          </p:nvPr>
        </p:nvGraphicFramePr>
        <p:xfrm>
          <a:off x="116379" y="538942"/>
          <a:ext cx="8861366" cy="438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Provincial Award &amp; Recognition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Ceremony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3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 Provincial Reward ceremony was also conducted to reward employees  whom went the extra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mile in  efforts to achieve the 2018/2019  APP targets  (i.e. employees volunteered to work on Saturdays and Sundays) 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Categories: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Best performing officials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Best performing offices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Officials willing to work on Saturdays – Birth Registration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Best Performing Immigration Inspectorate Unit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Dedication &amp; Commitment : District IT Managers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SCM Team 100% invoices paid within 30 days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Bi monthly recognition of excellent  performance during Extended Management Meetings </a:t>
                      </a:r>
                      <a:endParaRPr lang="en-US" sz="1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6379" y="274638"/>
            <a:ext cx="9027620" cy="257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Moetapele</a:t>
            </a:r>
            <a:r>
              <a:rPr lang="en-US" sz="2000" b="1" dirty="0" smtClean="0"/>
              <a:t> / Reward and Recognition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46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76551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379" y="274638"/>
            <a:ext cx="9027620" cy="257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Moetapele</a:t>
            </a:r>
            <a:r>
              <a:rPr lang="en-US" sz="2000" b="1" dirty="0" smtClean="0"/>
              <a:t> / Reward and Recognition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05600" y="1310099"/>
            <a:ext cx="1600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868" y="1074685"/>
            <a:ext cx="2579732" cy="193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34" y="1081973"/>
            <a:ext cx="2498317" cy="187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96501"/>
            <a:ext cx="3048000" cy="2088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234" y="705353"/>
            <a:ext cx="209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District IT Managers</a:t>
            </a:r>
            <a:endParaRPr lang="en-Z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26284" y="670359"/>
            <a:ext cx="321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Immigration Inspectorate Team </a:t>
            </a:r>
            <a:endParaRPr lang="en-Z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3740" y="3279667"/>
            <a:ext cx="352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Staff offering their time over weekends to do birth registration  </a:t>
            </a:r>
            <a:endParaRPr lang="en-Z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25287" y="1269373"/>
            <a:ext cx="300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Staff Commended by clients </a:t>
            </a:r>
            <a:endParaRPr lang="en-ZA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2526" y="4521631"/>
            <a:ext cx="3224673" cy="16366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3955399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Performing Office: Birth Registration 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81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76551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379" y="274638"/>
            <a:ext cx="9027620" cy="257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Moetapele</a:t>
            </a:r>
            <a:r>
              <a:rPr lang="en-US" sz="2000" b="1" dirty="0" smtClean="0"/>
              <a:t> / Reward and Recognition</a:t>
            </a:r>
            <a:endParaRPr lang="en-US" sz="2000" b="1" dirty="0"/>
          </a:p>
        </p:txBody>
      </p:sp>
      <p:pic>
        <p:nvPicPr>
          <p:cNvPr id="16" name="Picture 15" descr="C:\Users\All Users.AllUsers-PROLI\AppData\Local\Temp\XPgrpwise\20190806_094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429000" cy="269874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300000" lon="0" rev="16200000"/>
            </a:camera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997" y="3048000"/>
            <a:ext cx="3505200" cy="2206177"/>
          </a:xfrm>
          <a:prstGeom prst="rect">
            <a:avLst/>
          </a:prstGeom>
          <a:scene3d>
            <a:camera prst="orthographicFront">
              <a:rot lat="281866" lon="21497163" rev="16195779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28600" y="990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Employees Commended by clients for services rendered: Certificate of Appreciation handed over during Extended Management Meetings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9455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2" cy="525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Employee Engagement 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736773"/>
              </p:ext>
            </p:extLst>
          </p:nvPr>
        </p:nvGraphicFramePr>
        <p:xfrm>
          <a:off x="228600" y="1028700"/>
          <a:ext cx="8305802" cy="2293695"/>
        </p:xfrm>
        <a:graphic>
          <a:graphicData uri="http://schemas.openxmlformats.org/drawingml/2006/table">
            <a:tbl>
              <a:tblPr firstRow="1" firstCol="1" bandRow="1"/>
              <a:tblGrid>
                <a:gridCol w="1435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6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1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68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9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071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MISCONDUCT CASES AS END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2019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STATUS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SUPPORT 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CIVIC SERVICES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IMMIGRATION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REFUGEE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Lodged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ZA" sz="14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ZA" sz="14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3469144"/>
            <a:ext cx="8305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2 Cases relating to </a:t>
            </a:r>
            <a:r>
              <a:rPr lang="en-US" sz="1400" b="1" dirty="0" smtClean="0"/>
              <a:t>misuse of government vehicles – sanctions issued 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 Cases for fraud and corruption – 1 case finalized,  1x other case scheduled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 Case of negligence and dereliction of duty – sanctioned 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 Case of sexual harassment – pending disciplinary hearing</a:t>
            </a:r>
          </a:p>
          <a:p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19400" y="601980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2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74638"/>
            <a:ext cx="8665029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Counter Corruption &amp; Security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0528" y="6190116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442446"/>
              </p:ext>
            </p:extLst>
          </p:nvPr>
        </p:nvGraphicFramePr>
        <p:xfrm>
          <a:off x="346236" y="764151"/>
          <a:ext cx="864536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cases received Q1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Nature of cases &amp; Outcome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7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Corruption cases reported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1x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Identity Fraud – disciplinary action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2x Fraud Death Certificates 1x under investigation, 1x unfounded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1x Corruption – disciplinary action and criminal case opened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2x Aiding &amp; Abetting – under investigation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1x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Misuse of GG vehicle – under investigation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1x Non compliance to Policy – under investigation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Investigations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finalised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2x Disciplinary action 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1x Unfounded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7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Disciplinary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Action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1x Fraud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1x Corruption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9635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236" y="4262358"/>
            <a:ext cx="8229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Security Services: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All Offices appointment of  Fire Marshals &amp; SHE Reps</a:t>
            </a:r>
          </a:p>
          <a:p>
            <a:endParaRPr lang="en-US" sz="1600" dirty="0"/>
          </a:p>
          <a:p>
            <a:r>
              <a:rPr lang="en-US" sz="1600" b="1" u="sng" dirty="0" smtClean="0"/>
              <a:t>Going forward: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Evacuation plans in process of being finalised in collaboration with local municipalities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Fire drills</a:t>
            </a:r>
          </a:p>
        </p:txBody>
      </p:sp>
    </p:spTree>
    <p:extLst>
      <p:ext uri="{BB962C8B-B14F-4D97-AF65-F5344CB8AC3E}">
        <p14:creationId xmlns:p14="http://schemas.microsoft.com/office/powerpoint/2010/main" xmlns="" val="42672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735574"/>
              </p:ext>
            </p:extLst>
          </p:nvPr>
        </p:nvGraphicFramePr>
        <p:xfrm>
          <a:off x="290410" y="638175"/>
          <a:ext cx="8731250" cy="217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7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2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Area under review: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 number of  vehicles on WC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Asset Register = 101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Vehicles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Service providers: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86 Departmental – ABSA Bank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15 GMT</a:t>
                      </a: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Province (Civic Services and PMO) returned 6 vehicles to G-Fleet as part of its cost reduction measures.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Aging fleet is costly to maintain &amp; becoming risk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568" name="TextBox 4"/>
          <p:cNvSpPr txBox="1">
            <a:spLocks noChangeArrowheads="1"/>
          </p:cNvSpPr>
          <p:nvPr/>
        </p:nvSpPr>
        <p:spPr bwMode="auto">
          <a:xfrm>
            <a:off x="236538" y="161926"/>
            <a:ext cx="8731250" cy="3397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High level overview of </a:t>
            </a:r>
            <a:r>
              <a:rPr lang="en-US" sz="1600" b="1" dirty="0" smtClean="0"/>
              <a:t>fleet services within </a:t>
            </a:r>
            <a:r>
              <a:rPr lang="en-US" sz="1600" b="1" dirty="0"/>
              <a:t>the Western Cape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243170"/>
              </p:ext>
            </p:extLst>
          </p:nvPr>
        </p:nvGraphicFramePr>
        <p:xfrm>
          <a:off x="3538538" y="3366988"/>
          <a:ext cx="5429250" cy="280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5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8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Number allocated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Provincial 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Civic services: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Front Offices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Mobile Offices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Immigration customized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Ports of Entry (CT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PECC &amp; CTIA)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Refugee 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Ministries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DGs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410" y="3366988"/>
            <a:ext cx="2975078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Allocation of Provincial Fleet: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928851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458200" cy="6838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Western Cape Budget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expenditure as at end June 2019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53380" y="6173787"/>
            <a:ext cx="2133600" cy="365125"/>
          </a:xfrm>
        </p:spPr>
        <p:txBody>
          <a:bodyPr/>
          <a:lstStyle/>
          <a:p>
            <a:pPr>
              <a:defRPr/>
            </a:pPr>
            <a:fld id="{5B926BD4-C987-4C90-B106-70A1F9874E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7" y="4159281"/>
            <a:ext cx="84926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u="sng" dirty="0">
                <a:solidFill>
                  <a:prstClr val="black"/>
                </a:solidFill>
                <a:latin typeface="Calibri"/>
                <a:cs typeface="+mn-cs"/>
              </a:rPr>
              <a:t>Note: </a:t>
            </a:r>
            <a:endParaRPr lang="en-US" sz="1800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expenditure trend as at end of June 2019 = 24% within 2% prescribed threshold.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6740308"/>
              </p:ext>
            </p:extLst>
          </p:nvPr>
        </p:nvGraphicFramePr>
        <p:xfrm>
          <a:off x="381000" y="980305"/>
          <a:ext cx="8458200" cy="290589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13755494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95783246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7544274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95070257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6618965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239856655"/>
                    </a:ext>
                  </a:extLst>
                </a:gridCol>
              </a:tblGrid>
              <a:tr h="640537"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Commitment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Voted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available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890327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48 564 295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196 477 000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147 912 705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125675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1 868 143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3 890 343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11 585 000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5 826 513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0437200"/>
                  </a:ext>
                </a:extLst>
              </a:tr>
              <a:tr h="64053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PROVINCIAL AND LOCAL GOVERNMENTS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194 912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5763072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 (HH)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307 340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2 390 000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2 039 379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8250993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AND EQUIPMENT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3050214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50 695 070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4 197 683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210 899 000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156 006 247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46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82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76199"/>
            <a:ext cx="8686800" cy="6838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Cost reduction measures implemented and impact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53380" y="6173787"/>
            <a:ext cx="2133600" cy="365125"/>
          </a:xfrm>
        </p:spPr>
        <p:txBody>
          <a:bodyPr/>
          <a:lstStyle/>
          <a:p>
            <a:pPr>
              <a:defRPr/>
            </a:pPr>
            <a:fld id="{5B926BD4-C987-4C90-B106-70A1F9874E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657354"/>
              </p:ext>
            </p:extLst>
          </p:nvPr>
        </p:nvGraphicFramePr>
        <p:xfrm>
          <a:off x="152400" y="680720"/>
          <a:ext cx="86868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5839">
                  <a:extLst>
                    <a:ext uri="{9D8B030D-6E8A-4147-A177-3AD203B41FA5}">
                      <a16:colId xmlns:a16="http://schemas.microsoft.com/office/drawing/2014/main" xmlns="" val="3021915454"/>
                    </a:ext>
                  </a:extLst>
                </a:gridCol>
                <a:gridCol w="4420961">
                  <a:extLst>
                    <a:ext uri="{9D8B030D-6E8A-4147-A177-3AD203B41FA5}">
                      <a16:colId xmlns:a16="http://schemas.microsoft.com/office/drawing/2014/main" xmlns="" val="1757085339"/>
                    </a:ext>
                  </a:extLst>
                </a:gridCol>
              </a:tblGrid>
              <a:tr h="3245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Cost reduction measure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Impact on Department/ Service delivery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712489"/>
                  </a:ext>
                </a:extLst>
              </a:tr>
              <a:tr h="7202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Extended Management meetings conducted BI monthly</a:t>
                      </a:r>
                    </a:p>
                    <a:p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Reduction in traveling cost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163224"/>
                  </a:ext>
                </a:extLst>
              </a:tr>
              <a:tr h="7202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Weekly telephone conference with District Manager from far lying area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Reduction in  traveling cost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464843"/>
                  </a:ext>
                </a:extLst>
              </a:tr>
              <a:tr h="7202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Limited delegations send to Head Office for meetings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Reduction in traveling cost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Unable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to attend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all meetings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656194"/>
                  </a:ext>
                </a:extLst>
              </a:tr>
              <a:tr h="7202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Naturalization Ceremony conducted at Provincial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Office</a:t>
                      </a:r>
                    </a:p>
                    <a:p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Reduction in traveling cost and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cost related to the rental of a venue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522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89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60600"/>
            <a:ext cx="81534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Stakeholder engagement and integrated governance 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76502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0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79376"/>
            <a:ext cx="8483601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altLang="en-US" sz="2400" b="1" dirty="0" smtClean="0"/>
              <a:t>Stakeholder engagement </a:t>
            </a:r>
            <a:endParaRPr lang="en-US" alt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431278"/>
              </p:ext>
            </p:extLst>
          </p:nvPr>
        </p:nvGraphicFramePr>
        <p:xfrm>
          <a:off x="203199" y="685798"/>
          <a:ext cx="8636001" cy="600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9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9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Nature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co-operation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Justice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Court processes regarding Immigration (IMS) case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WC Nodal point appointed as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ember of the Provincial LGBTI Task Team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3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Participate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IMS operations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Civic Services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taking of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affidavits and render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support during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outreach programmes i.e. fire disasters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IMS key stakeholder in Operation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Fiella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II, Operation Lock Down,  Crime Summit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3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Health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Birth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registration projects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Live birth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Steerco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established to improve co-operation amongst Departments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4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SASSA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sharing and attending to referrals from SASSA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 of Labour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sharing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Participate in IMS operations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 of Social Development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sharing and referrals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Social Workers reports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 late registration  of birth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NGOs: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Molo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Songololo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&amp; Child Welfare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     Birth registration of abandoned children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98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Clinics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     Birth registration 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378200" y="6301878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992573" y="2520870"/>
            <a:ext cx="1695313" cy="159424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Provincial Coordinator </a:t>
            </a:r>
            <a:r>
              <a:rPr lang="en-US" sz="1200" b="1" dirty="0" err="1" smtClean="0">
                <a:solidFill>
                  <a:schemeClr val="tx1"/>
                </a:solidFill>
              </a:rPr>
              <a:t>Ms</a:t>
            </a:r>
            <a:r>
              <a:rPr lang="en-US" sz="1200" b="1" dirty="0" smtClean="0">
                <a:solidFill>
                  <a:schemeClr val="tx1"/>
                </a:solidFill>
              </a:rPr>
              <a:t> A van der Berg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82550"/>
            <a:ext cx="7704138" cy="3317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Western Cape Management Team as at end June 2019:  </a:t>
            </a:r>
          </a:p>
        </p:txBody>
      </p:sp>
      <p:graphicFrame>
        <p:nvGraphicFramePr>
          <p:cNvPr id="614403" name="Group 3"/>
          <p:cNvGraphicFramePr>
            <a:graphicFrameLocks noGrp="1"/>
          </p:cNvGraphicFramePr>
          <p:nvPr/>
        </p:nvGraphicFramePr>
        <p:xfrm>
          <a:off x="0" y="3313113"/>
          <a:ext cx="257175" cy="214312"/>
        </p:xfrm>
        <a:graphic>
          <a:graphicData uri="http://schemas.openxmlformats.org/drawingml/2006/table">
            <a:tbl>
              <a:tblPr/>
              <a:tblGrid>
                <a:gridCol w="257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5" name="Rectangle 2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Rectangle 2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7" name="Rectangle 2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Rectangle 2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Rectangle 2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1" name="Rectangle 2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2" name="Rectangle 2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3" name="Rectangle 2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4" name="Rectangle 3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4921609" y="259670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6" name="Rectangle 38"/>
          <p:cNvSpPr>
            <a:spLocks noChangeArrowheads="1"/>
          </p:cNvSpPr>
          <p:nvPr/>
        </p:nvSpPr>
        <p:spPr bwMode="auto">
          <a:xfrm>
            <a:off x="82550" y="471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1400"/>
          </a:p>
        </p:txBody>
      </p:sp>
      <p:sp>
        <p:nvSpPr>
          <p:cNvPr id="12317" name="Line 71"/>
          <p:cNvSpPr>
            <a:spLocks noChangeShapeType="1"/>
          </p:cNvSpPr>
          <p:nvPr/>
        </p:nvSpPr>
        <p:spPr bwMode="auto">
          <a:xfrm>
            <a:off x="981074" y="4294188"/>
            <a:ext cx="7294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7204" name="Text Box 61"/>
          <p:cNvSpPr txBox="1">
            <a:spLocks noChangeArrowheads="1"/>
          </p:cNvSpPr>
          <p:nvPr/>
        </p:nvSpPr>
        <p:spPr bwMode="auto">
          <a:xfrm>
            <a:off x="3206236" y="436515"/>
            <a:ext cx="1975363" cy="200148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 smtClean="0"/>
              <a:t>Provincial Manager: WC Mr. Y Simons</a:t>
            </a:r>
          </a:p>
        </p:txBody>
      </p:sp>
      <p:sp>
        <p:nvSpPr>
          <p:cNvPr id="12321" name="Line 73"/>
          <p:cNvSpPr>
            <a:spLocks noChangeShapeType="1"/>
          </p:cNvSpPr>
          <p:nvPr/>
        </p:nvSpPr>
        <p:spPr bwMode="auto">
          <a:xfrm>
            <a:off x="979042" y="4294188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26" name="Line 14"/>
          <p:cNvSpPr>
            <a:spLocks noChangeShapeType="1"/>
          </p:cNvSpPr>
          <p:nvPr/>
        </p:nvSpPr>
        <p:spPr bwMode="auto">
          <a:xfrm flipH="1" flipV="1">
            <a:off x="4244200" y="2085973"/>
            <a:ext cx="0" cy="22082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122543" y="4503739"/>
            <a:ext cx="1877870" cy="211454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Director Finance &amp; Support: </a:t>
            </a:r>
            <a:r>
              <a:rPr lang="en-US" sz="1200" b="1" dirty="0" err="1" smtClean="0"/>
              <a:t>Ms</a:t>
            </a:r>
            <a:r>
              <a:rPr lang="en-US" sz="1200" b="1" dirty="0" smtClean="0"/>
              <a:t> R </a:t>
            </a:r>
            <a:r>
              <a:rPr lang="en-US" sz="1200" b="1" dirty="0" err="1" smtClean="0"/>
              <a:t>Tlou</a:t>
            </a:r>
            <a:r>
              <a:rPr lang="en-US" sz="1200" b="1" dirty="0" smtClean="0"/>
              <a:t>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2344800" y="4585585"/>
            <a:ext cx="2044567" cy="213588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Cape Metro and Overberg: </a:t>
            </a:r>
            <a:r>
              <a:rPr lang="en-US" sz="1200" b="1" dirty="0" err="1" smtClean="0"/>
              <a:t>Ms</a:t>
            </a:r>
            <a:r>
              <a:rPr lang="en-US" sz="1200" b="1" dirty="0" smtClean="0"/>
              <a:t> B </a:t>
            </a:r>
            <a:r>
              <a:rPr lang="en-US" sz="1200" b="1" dirty="0" err="1" smtClean="0"/>
              <a:t>Sakawuli</a:t>
            </a:r>
            <a:endParaRPr lang="en-US" sz="1200" b="1" dirty="0" smtClean="0"/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6705600" y="4606925"/>
            <a:ext cx="2194507" cy="21145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Central Karoo &amp; Garden Route : </a:t>
            </a:r>
            <a:r>
              <a:rPr lang="en-US" sz="1200" b="1" dirty="0" err="1" smtClean="0"/>
              <a:t>Dr</a:t>
            </a:r>
            <a:r>
              <a:rPr lang="en-US" sz="1200" b="1" dirty="0" smtClean="0"/>
              <a:t> M </a:t>
            </a:r>
            <a:r>
              <a:rPr lang="en-US" sz="1200" b="1" dirty="0" err="1" smtClean="0"/>
              <a:t>Ngaka</a:t>
            </a:r>
            <a:r>
              <a:rPr lang="en-US" sz="1200" b="1" dirty="0" smtClean="0"/>
              <a:t>  </a:t>
            </a:r>
            <a:endParaRPr lang="en-US" sz="1200" dirty="0" smtClean="0"/>
          </a:p>
        </p:txBody>
      </p:sp>
      <p:sp>
        <p:nvSpPr>
          <p:cNvPr id="12336" name="Line 74"/>
          <p:cNvSpPr>
            <a:spLocks noChangeShapeType="1"/>
          </p:cNvSpPr>
          <p:nvPr/>
        </p:nvSpPr>
        <p:spPr bwMode="auto">
          <a:xfrm>
            <a:off x="8275637" y="4294188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cxnSp>
        <p:nvCxnSpPr>
          <p:cNvPr id="3" name="Straight Connector 2"/>
          <p:cNvCxnSpPr/>
          <p:nvPr/>
        </p:nvCxnSpPr>
        <p:spPr bwMode="auto">
          <a:xfrm flipH="1" flipV="1">
            <a:off x="3735432" y="3092582"/>
            <a:ext cx="469062" cy="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4547829" y="4606925"/>
            <a:ext cx="2081571" cy="21145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Cape Winelands &amp; West Coast: </a:t>
            </a:r>
            <a:r>
              <a:rPr lang="en-US" sz="1200" b="1" dirty="0" err="1" smtClean="0"/>
              <a:t>Ms</a:t>
            </a:r>
            <a:r>
              <a:rPr lang="en-US" sz="1200" b="1" dirty="0" smtClean="0"/>
              <a:t> I Michaels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>
            <a:off x="5613476" y="4311651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2" name="Line 74"/>
          <p:cNvSpPr>
            <a:spLocks noChangeShapeType="1"/>
          </p:cNvSpPr>
          <p:nvPr/>
        </p:nvSpPr>
        <p:spPr bwMode="auto">
          <a:xfrm>
            <a:off x="3487737" y="4311651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43" name="Picture 2" descr="C:\Users\User\AppData\Local\Temp\XPgrpwise\IMG_20190826_1317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66575"/>
            <a:ext cx="1752599" cy="15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All Users.AllUsers-PROLI\AppData\Local\Temp\XPgrpwise\20190823_1031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1" y="857421"/>
            <a:ext cx="1608138" cy="154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C:\Users\All Users.AllUsers-PROLI\AppData\Local\Temp\XPgrpwise\IMG-20190822-WA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51" y="5181600"/>
            <a:ext cx="1837741" cy="143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C:\Users\All Users.AllUsers-PROLI\AppData\Local\Temp\XPgrpwise\20190823_1013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326" y="5066575"/>
            <a:ext cx="1995514" cy="15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All Users.AllUsers-PROLI\AppData\Local\Temp\XPgrpwise\20190827_0926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723" y="2955406"/>
            <a:ext cx="1295014" cy="103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C:\Users\All Users.AllUsers-PROLI\AppData\Local\Temp\XPgrpwise\20190902_14583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4919663"/>
            <a:ext cx="1647825" cy="163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1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79376"/>
            <a:ext cx="8483601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altLang="en-US" sz="2400" b="1" dirty="0" smtClean="0"/>
              <a:t>Stakeholder engagement </a:t>
            </a:r>
            <a:endParaRPr lang="en-US" alt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326449"/>
              </p:ext>
            </p:extLst>
          </p:nvPr>
        </p:nvGraphicFramePr>
        <p:xfrm>
          <a:off x="203199" y="685798"/>
          <a:ext cx="8636001" cy="296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9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Nature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co-operation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Marriage Officers Forum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Discussion / Resolutions  on day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day operational issues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Discussion and awareness on new developments within the DHA and Marriage legislation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Participated in research – Preparation of a White Paper on an all inclusive marriage policy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3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Funeral Undertakers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Training programmes in place and on going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378200" y="6301878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8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" y="228600"/>
            <a:ext cx="8647112" cy="2769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ZA" sz="1800" b="1" dirty="0" smtClean="0"/>
              <a:t>INSPECTORATE CAPACITY </a:t>
            </a:r>
            <a:endParaRPr lang="en-ZA" sz="1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720325"/>
              </p:ext>
            </p:extLst>
          </p:nvPr>
        </p:nvGraphicFramePr>
        <p:xfrm>
          <a:off x="167404" y="540012"/>
          <a:ext cx="8595595" cy="3891280"/>
        </p:xfrm>
        <a:graphic>
          <a:graphicData uri="http://schemas.openxmlformats.org/drawingml/2006/table">
            <a:tbl>
              <a:tblPr firstRow="1" bandRow="1"/>
              <a:tblGrid>
                <a:gridCol w="2595607">
                  <a:extLst>
                    <a:ext uri="{9D8B030D-6E8A-4147-A177-3AD203B41FA5}">
                      <a16:colId xmlns:a16="http://schemas.microsoft.com/office/drawing/2014/main" xmlns="" val="823523732"/>
                    </a:ext>
                  </a:extLst>
                </a:gridCol>
                <a:gridCol w="2068962">
                  <a:extLst>
                    <a:ext uri="{9D8B030D-6E8A-4147-A177-3AD203B41FA5}">
                      <a16:colId xmlns:a16="http://schemas.microsoft.com/office/drawing/2014/main" xmlns="" val="1555242147"/>
                    </a:ext>
                  </a:extLst>
                </a:gridCol>
                <a:gridCol w="1335420">
                  <a:extLst>
                    <a:ext uri="{9D8B030D-6E8A-4147-A177-3AD203B41FA5}">
                      <a16:colId xmlns:a16="http://schemas.microsoft.com/office/drawing/2014/main" xmlns="" val="2185474160"/>
                    </a:ext>
                  </a:extLst>
                </a:gridCol>
                <a:gridCol w="1354229">
                  <a:extLst>
                    <a:ext uri="{9D8B030D-6E8A-4147-A177-3AD203B41FA5}">
                      <a16:colId xmlns:a16="http://schemas.microsoft.com/office/drawing/2014/main" xmlns="" val="881907881"/>
                    </a:ext>
                  </a:extLst>
                </a:gridCol>
                <a:gridCol w="1241377">
                  <a:extLst>
                    <a:ext uri="{9D8B030D-6E8A-4147-A177-3AD203B41FA5}">
                      <a16:colId xmlns:a16="http://schemas.microsoft.com/office/drawing/2014/main" xmlns="" val="3860915161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 OF OFFICE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INSPECTORATE OFFICIALS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Assistant Director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20807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George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0911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Mossel bay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714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Oudtshoorn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75117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Beaufort West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3552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Town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5514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Bellville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0221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Khayelitsha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7787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Calledon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104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 Paarl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Vacant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9841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Worcester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Vacant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4446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Malmesbury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9370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Vredendal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9159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2024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5281" y="4572000"/>
            <a:ext cx="8590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Capacity constraints experienced within all units – difficult to cope with stakeholder 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Hospitability industry 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" y="228600"/>
            <a:ext cx="8647112" cy="2769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ZA" sz="1800" b="1" dirty="0" smtClean="0"/>
              <a:t>IMS STAKEHOLDER MEETINGS ATTENDED </a:t>
            </a:r>
            <a:endParaRPr lang="en-ZA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221659"/>
              </p:ext>
            </p:extLst>
          </p:nvPr>
        </p:nvGraphicFramePr>
        <p:xfrm>
          <a:off x="167404" y="609600"/>
          <a:ext cx="8585916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135517469"/>
                    </a:ext>
                  </a:extLst>
                </a:gridCol>
                <a:gridCol w="5080716">
                  <a:extLst>
                    <a:ext uri="{9D8B030D-6E8A-4147-A177-3AD203B41FA5}">
                      <a16:colId xmlns:a16="http://schemas.microsoft.com/office/drawing/2014/main" xmlns="" val="4189136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IMS STAKEHOLDER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ENGAGEMENT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45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District Enhancement Efficiency Case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Flow Meetings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Discuss procedural issues in criminal courts and administrative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procedures at SAPS and DCS – Monthly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21085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Agr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Forum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21895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Trafficking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 Persons (TIP)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information, planning and execution of operations – Chaired by NPA attended by NGOs, SAPS.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8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Provincial Joints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Provincial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IMS performance and impact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22436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JOCS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Joint Operational planning and execution i.e. Operation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Fiella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II, Tri-lateral Operation (Trucking Industry)  – weekly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436769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Provincial Crime Summit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0781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Disaster Management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Forum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Joint planning and execution of operations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potential disasters and disaster recovery  - Monthly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76700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Operation Lock Down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Joint planning and executing  - weekly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2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DEVCOM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High level stakeholder engagement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59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8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" y="228600"/>
            <a:ext cx="8647112" cy="2769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ZA" sz="1800" b="1" dirty="0" smtClean="0"/>
              <a:t>State of Immigration Inspectorate</a:t>
            </a:r>
            <a:endParaRPr lang="en-ZA" sz="1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4341763"/>
              </p:ext>
            </p:extLst>
          </p:nvPr>
        </p:nvGraphicFramePr>
        <p:xfrm>
          <a:off x="167404" y="609600"/>
          <a:ext cx="8647112" cy="583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596">
                  <a:extLst>
                    <a:ext uri="{9D8B030D-6E8A-4147-A177-3AD203B41FA5}">
                      <a16:colId xmlns:a16="http://schemas.microsoft.com/office/drawing/2014/main" xmlns="" val="3765872269"/>
                    </a:ext>
                  </a:extLst>
                </a:gridCol>
                <a:gridCol w="5004516">
                  <a:extLst>
                    <a:ext uri="{9D8B030D-6E8A-4147-A177-3AD203B41FA5}">
                      <a16:colId xmlns:a16="http://schemas.microsoft.com/office/drawing/2014/main" xmlns="" val="3134582162"/>
                    </a:ext>
                  </a:extLst>
                </a:gridCol>
              </a:tblGrid>
              <a:tr h="3568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Success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factors: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Impact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99663"/>
                  </a:ext>
                </a:extLst>
              </a:tr>
              <a:tr h="938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Appointment of Immigration Officers as Peace Officers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Immigration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Officers able to make arrests during inspection of Businesses and no longer dependent on SAPS only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Training will be conducted through DHA Learning Academy (Sept/ Oct 2019)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635124"/>
                  </a:ext>
                </a:extLst>
              </a:tr>
              <a:tr h="96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Priority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Committee on Immigration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Co-ordinate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joint operations with stakeholders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Focused on deportation of illegal foreigners convicted of offences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4241046"/>
                  </a:ext>
                </a:extLst>
              </a:tr>
              <a:tr h="140644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Provincial Inspectorate Indaba conducted once a Quarter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Improved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stakeholder engagements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Uniform interpretation of Case Law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Standardization of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Development/ input to processes existing processes which was not properly applied  – Cost recovery for deportation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546040"/>
                  </a:ext>
                </a:extLst>
              </a:tr>
              <a:tr h="7501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Immigration ASD Forum </a:t>
                      </a:r>
                      <a:endParaRPr kumimoji="0" lang="en-ZA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Improved co-ordination and decision making amongst Provincial Inspectorate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Units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517884"/>
                  </a:ext>
                </a:extLst>
              </a:tr>
              <a:tr h="14064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Establishment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of the Provincial Information Co-ordination Unit </a:t>
                      </a:r>
                      <a:endParaRPr lang="en-ZA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Gathering &amp; analysis of information w.r.t arrivals vs over stayers, good cause applications, late registration of births, permitting, information from citizens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Analysis presented to Inspectorate Units (Monthly Meeting) planning – information driven operation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25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76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" y="228600"/>
            <a:ext cx="8647112" cy="2769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ZA" sz="1800" b="1" dirty="0" smtClean="0"/>
              <a:t>Provincial Inspectorate Indaba – Parade  </a:t>
            </a:r>
            <a:endParaRPr lang="en-ZA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762000"/>
            <a:ext cx="4495800" cy="311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733800"/>
            <a:ext cx="6705600" cy="2919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04" y="701409"/>
            <a:ext cx="4099796" cy="30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68" y="152400"/>
            <a:ext cx="8837449" cy="30477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ZA" sz="1800" b="1" dirty="0" smtClean="0"/>
              <a:t>Challenges &amp; burning issues: Immigration Inspectorate</a:t>
            </a:r>
            <a:endParaRPr lang="en-ZA" sz="1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1706819"/>
              </p:ext>
            </p:extLst>
          </p:nvPr>
        </p:nvGraphicFramePr>
        <p:xfrm>
          <a:off x="259608" y="457174"/>
          <a:ext cx="8728333" cy="552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964">
                  <a:extLst>
                    <a:ext uri="{9D8B030D-6E8A-4147-A177-3AD203B41FA5}">
                      <a16:colId xmlns:a16="http://schemas.microsoft.com/office/drawing/2014/main" xmlns="" val="3765872269"/>
                    </a:ext>
                  </a:extLst>
                </a:gridCol>
                <a:gridCol w="4290369">
                  <a:extLst>
                    <a:ext uri="{9D8B030D-6E8A-4147-A177-3AD203B41FA5}">
                      <a16:colId xmlns:a16="http://schemas.microsoft.com/office/drawing/2014/main" xmlns="" val="487734262"/>
                    </a:ext>
                  </a:extLst>
                </a:gridCol>
              </a:tblGrid>
              <a:tr h="3474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intervention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99663"/>
                  </a:ext>
                </a:extLst>
              </a:tr>
              <a:tr h="599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/>
                        <a:t>Fraudulent Form 20 letters </a:t>
                      </a:r>
                      <a:r>
                        <a:rPr lang="en-ZA" sz="1400" dirty="0" smtClean="0"/>
                        <a:t>: numerous cases were brought to the attention of the Provincial Manager emanating from Cape Town office.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Record &amp; database created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925343"/>
                  </a:ext>
                </a:extLst>
              </a:tr>
              <a:tr h="2244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Confirmation of detention:</a:t>
                      </a:r>
                      <a:r>
                        <a:rPr kumimoji="0" lang="en-ZA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Magistrates  site  </a:t>
                      </a:r>
                      <a:r>
                        <a:rPr kumimoji="0" lang="en-ZA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RUTA or BULA v Home Affairs case (Judgement).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Deportees crying asylum on or before  the day of confirmation are released due  to the refusal from Magistrates to confirm detentions </a:t>
                      </a:r>
                      <a:endParaRPr kumimoji="0" lang="en-ZA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-Conditions of Police station not suitable for longer period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ZA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Attend case flow meetings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PM met with NPA to discuss release of  illegal foreigners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Inconsistent judgements must be presented to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 Kock in writing to facilitate the review process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DPP convened a meeting with Magistrates of Wynberg 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in bilateral meeting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517884"/>
                  </a:ext>
                </a:extLst>
              </a:tr>
              <a:tr h="94252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NPA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 – reluctance in enrolling IMS dockets  - charging of employers </a:t>
                      </a:r>
                    </a:p>
                    <a:p>
                      <a:pPr marL="0" indent="0">
                        <a:buNone/>
                      </a:pPr>
                      <a:endParaRPr lang="en-ZA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Example: </a:t>
                      </a:r>
                      <a:r>
                        <a:rPr lang="en-US" sz="1400" dirty="0" err="1" smtClean="0"/>
                        <a:t>Knysna</a:t>
                      </a:r>
                      <a:r>
                        <a:rPr lang="en-US" sz="1400" dirty="0" smtClean="0"/>
                        <a:t> Lawyer made representation that</a:t>
                      </a:r>
                      <a:r>
                        <a:rPr lang="en-US" sz="1400" baseline="0" dirty="0" smtClean="0"/>
                        <a:t> not the real owner of the business,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Reluctance caused by technicalities in distinguishing between the owner from the employers as well as the issue of employment contracts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PM met with NPA to discuss challenges in general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4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0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228600"/>
            <a:ext cx="8647112" cy="2769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Immigration Operations  </a:t>
            </a:r>
            <a:endParaRPr lang="en-ZA" sz="1800" dirty="0"/>
          </a:p>
        </p:txBody>
      </p:sp>
      <p:pic>
        <p:nvPicPr>
          <p:cNvPr id="4" name="Picture 3" descr="C:\Users\All Users.AllUsers-PROLI\AppData\Local\Temp\XPgrpwise\IMG-20190822-WA00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52" y="1344421"/>
            <a:ext cx="3519948" cy="29946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1897" y="685800"/>
            <a:ext cx="324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Immigration Operation: Paarl August 2019  </a:t>
            </a:r>
            <a:endParaRPr lang="en-Z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51460"/>
            <a:ext cx="48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Immigration Operation: Lockdown Atlantis June 2019 </a:t>
            </a:r>
            <a:endParaRPr lang="en-ZA" b="1" dirty="0"/>
          </a:p>
        </p:txBody>
      </p:sp>
      <p:pic>
        <p:nvPicPr>
          <p:cNvPr id="8" name="Picture 7" descr="C:\Users\All Users.AllUsers-PROLI\AppData\Local\Temp\XPgrpwise\IMG-20190822-WA00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103" y="1295333"/>
            <a:ext cx="4389755" cy="336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66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274638"/>
            <a:ext cx="8844741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Outreach </a:t>
            </a:r>
            <a:r>
              <a:rPr lang="en-US" sz="2000" b="1" dirty="0" err="1" smtClean="0"/>
              <a:t>Programmes</a:t>
            </a:r>
            <a:r>
              <a:rPr lang="en-US" sz="2000" b="1" dirty="0" smtClean="0"/>
              <a:t> Jan 2019 – July 2019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28851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382835"/>
              </p:ext>
            </p:extLst>
          </p:nvPr>
        </p:nvGraphicFramePr>
        <p:xfrm>
          <a:off x="149629" y="990600"/>
          <a:ext cx="7775171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571">
                  <a:extLst>
                    <a:ext uri="{9D8B030D-6E8A-4147-A177-3AD203B41FA5}">
                      <a16:colId xmlns:a16="http://schemas.microsoft.com/office/drawing/2014/main" xmlns="" val="39209455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3967252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Disaster/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Outreach 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Impact 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29953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Stellenbosch (5 May 2019)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91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White City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Mbekweni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(22 January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2019)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746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Kosovo,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Phillippi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(5 May 2019)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395382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West Beach Du Noon (12 February 2019)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48913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Masiphumelele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(29 July 2019)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93371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30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274638"/>
            <a:ext cx="8844741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Outreach </a:t>
            </a:r>
            <a:r>
              <a:rPr lang="en-US" sz="2000" b="1" dirty="0" err="1" smtClean="0"/>
              <a:t>Programmes</a:t>
            </a:r>
            <a:r>
              <a:rPr lang="en-US" sz="2000" b="1" dirty="0" smtClean="0"/>
              <a:t> Jan 2019 – July 2019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28851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C:\Users\All Users.AllUsers-PROLI\AppData\Local\Temp\XPgrpwise\IMG-20190822-WA00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0631"/>
            <a:ext cx="3893142" cy="344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ll Users.AllUsers-PROLI\AppData\Local\Temp\XPgrpwise\IMG-20190822-WA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580" y="3078321"/>
            <a:ext cx="4090220" cy="3398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9629" y="961299"/>
            <a:ext cx="397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LRB Informant 103 years old: Vredendal</a:t>
            </a:r>
            <a:endParaRPr lang="en-Z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31990"/>
            <a:ext cx="457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Birth Registration Stellenbosch Hospital May 2019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990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560638"/>
            <a:ext cx="85344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Progress in relation to APP Targets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57500" y="5991225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82550"/>
            <a:ext cx="7704138" cy="3317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Western Cape Management Team as at end June 2019:  </a:t>
            </a:r>
          </a:p>
        </p:txBody>
      </p:sp>
      <p:graphicFrame>
        <p:nvGraphicFramePr>
          <p:cNvPr id="614403" name="Group 3"/>
          <p:cNvGraphicFramePr>
            <a:graphicFrameLocks noGrp="1"/>
          </p:cNvGraphicFramePr>
          <p:nvPr/>
        </p:nvGraphicFramePr>
        <p:xfrm>
          <a:off x="0" y="3313113"/>
          <a:ext cx="257175" cy="214312"/>
        </p:xfrm>
        <a:graphic>
          <a:graphicData uri="http://schemas.openxmlformats.org/drawingml/2006/table">
            <a:tbl>
              <a:tblPr/>
              <a:tblGrid>
                <a:gridCol w="257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5" name="Rectangle 2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Rectangle 2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7" name="Rectangle 2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Rectangle 2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Rectangle 2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1" name="Rectangle 2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2" name="Rectangle 2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3" name="Rectangle 2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4" name="Rectangle 3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4921609" y="259670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6" name="Rectangle 38"/>
          <p:cNvSpPr>
            <a:spLocks noChangeArrowheads="1"/>
          </p:cNvSpPr>
          <p:nvPr/>
        </p:nvSpPr>
        <p:spPr bwMode="auto">
          <a:xfrm>
            <a:off x="82550" y="471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1400"/>
          </a:p>
        </p:txBody>
      </p:sp>
      <p:sp>
        <p:nvSpPr>
          <p:cNvPr id="12317" name="Line 71"/>
          <p:cNvSpPr>
            <a:spLocks noChangeShapeType="1"/>
          </p:cNvSpPr>
          <p:nvPr/>
        </p:nvSpPr>
        <p:spPr bwMode="auto">
          <a:xfrm>
            <a:off x="990600" y="609600"/>
            <a:ext cx="7065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21" name="Line 73"/>
          <p:cNvSpPr>
            <a:spLocks noChangeShapeType="1"/>
          </p:cNvSpPr>
          <p:nvPr/>
        </p:nvSpPr>
        <p:spPr bwMode="auto">
          <a:xfrm>
            <a:off x="990600" y="609600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205203" y="908954"/>
            <a:ext cx="2044567" cy="213588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Cape Metro and Overberg: </a:t>
            </a:r>
            <a:r>
              <a:rPr lang="en-US" sz="1200" b="1" dirty="0" err="1" smtClean="0"/>
              <a:t>Ms</a:t>
            </a:r>
            <a:r>
              <a:rPr lang="en-US" sz="1200" b="1" dirty="0" smtClean="0"/>
              <a:t> B </a:t>
            </a:r>
            <a:r>
              <a:rPr lang="en-US" sz="1200" b="1" dirty="0" err="1" smtClean="0"/>
              <a:t>Sakawuli</a:t>
            </a:r>
            <a:endParaRPr lang="en-US" sz="1200" b="1" dirty="0" smtClean="0"/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6327043" y="909245"/>
            <a:ext cx="2194507" cy="21145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Central Karoo &amp; Garden Route : </a:t>
            </a:r>
            <a:r>
              <a:rPr lang="en-US" sz="1200" b="1" dirty="0" err="1" smtClean="0"/>
              <a:t>Dr</a:t>
            </a:r>
            <a:r>
              <a:rPr lang="en-US" sz="1200" b="1" dirty="0" smtClean="0"/>
              <a:t> M </a:t>
            </a:r>
            <a:r>
              <a:rPr lang="en-US" sz="1200" b="1" dirty="0" err="1" smtClean="0"/>
              <a:t>Ngaka</a:t>
            </a:r>
            <a:r>
              <a:rPr lang="en-US" sz="1200" b="1" dirty="0" smtClean="0"/>
              <a:t>  </a:t>
            </a:r>
            <a:endParaRPr lang="en-US" sz="1200" dirty="0" smtClean="0"/>
          </a:p>
        </p:txBody>
      </p:sp>
      <p:sp>
        <p:nvSpPr>
          <p:cNvPr id="12336" name="Line 74"/>
          <p:cNvSpPr>
            <a:spLocks noChangeShapeType="1"/>
          </p:cNvSpPr>
          <p:nvPr/>
        </p:nvSpPr>
        <p:spPr bwMode="auto">
          <a:xfrm>
            <a:off x="8275637" y="4294188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3231024" y="922910"/>
            <a:ext cx="2262904" cy="21145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Cape Winelands &amp; West Coast: </a:t>
            </a:r>
            <a:r>
              <a:rPr lang="en-US" sz="1200" b="1" dirty="0" err="1" smtClean="0"/>
              <a:t>Ms</a:t>
            </a:r>
            <a:r>
              <a:rPr lang="en-US" sz="1200" b="1" dirty="0" smtClean="0"/>
              <a:t> I Michaels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>
            <a:off x="8056563" y="630016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2" name="Line 74"/>
          <p:cNvSpPr>
            <a:spLocks noChangeShapeType="1"/>
          </p:cNvSpPr>
          <p:nvPr/>
        </p:nvSpPr>
        <p:spPr bwMode="auto">
          <a:xfrm>
            <a:off x="4204494" y="664479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43" name="Picture 2" descr="C:\Users\User\AppData\Local\Temp\XPgrpwise\IMG_20190826_1317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31" y="1339125"/>
            <a:ext cx="1752599" cy="15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All Users.AllUsers-PROLI\AppData\Local\Temp\XPgrpwise\IMG-20190822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605" y="1310021"/>
            <a:ext cx="1837741" cy="168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C:\Users\All Users.AllUsers-PROLI\AppData\Local\Temp\XPgrpwise\20190823_1013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31" y="1353875"/>
            <a:ext cx="1995514" cy="166535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294163" y="3390342"/>
            <a:ext cx="2044567" cy="33311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Cape Metro: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Cape Town Large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Bellville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Wynberg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Mitchells Plain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Nyanga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Khayelithsa</a:t>
            </a:r>
            <a:r>
              <a:rPr lang="en-US" sz="1200" dirty="0" smtClean="0"/>
              <a:t> Large Office</a:t>
            </a:r>
          </a:p>
          <a:p>
            <a:pPr eaLnBrk="1" hangingPunct="1">
              <a:defRPr/>
            </a:pPr>
            <a:endParaRPr lang="en-US" sz="1200" b="1" dirty="0" smtClean="0"/>
          </a:p>
          <a:p>
            <a:pPr eaLnBrk="1" hangingPunct="1">
              <a:defRPr/>
            </a:pPr>
            <a:r>
              <a:rPr lang="en-US" sz="1200" b="1" dirty="0" smtClean="0"/>
              <a:t>1x Bank: STD Canal Walk</a:t>
            </a:r>
            <a:endParaRPr lang="en-US" sz="1200" b="1" dirty="0"/>
          </a:p>
          <a:p>
            <a:pPr eaLnBrk="1" hangingPunct="1">
              <a:defRPr/>
            </a:pPr>
            <a:endParaRPr lang="en-US" sz="1200" b="1" dirty="0" smtClean="0"/>
          </a:p>
          <a:p>
            <a:pPr eaLnBrk="1" hangingPunct="1">
              <a:defRPr/>
            </a:pPr>
            <a:r>
              <a:rPr lang="en-US" sz="1200" b="1" dirty="0" smtClean="0"/>
              <a:t>Overberg: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Caledon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Bredasdorp</a:t>
            </a:r>
            <a:r>
              <a:rPr lang="en-US" sz="1200" dirty="0" smtClean="0"/>
              <a:t> TSC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Grabouw</a:t>
            </a:r>
            <a:r>
              <a:rPr lang="en-US" sz="1200" dirty="0" smtClean="0"/>
              <a:t> Small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Swellendam</a:t>
            </a:r>
            <a:r>
              <a:rPr lang="en-US" sz="1200" dirty="0" smtClean="0"/>
              <a:t> TSC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marL="228600" indent="-228600" eaLnBrk="1" hangingPunct="1">
              <a:buAutoNum type="arabicParenR"/>
              <a:defRPr/>
            </a:pPr>
            <a:endParaRPr lang="en-US" sz="1200" dirty="0" smtClean="0"/>
          </a:p>
        </p:txBody>
      </p:sp>
      <p:sp>
        <p:nvSpPr>
          <p:cNvPr id="54" name="Line 73"/>
          <p:cNvSpPr>
            <a:spLocks noChangeShapeType="1"/>
          </p:cNvSpPr>
          <p:nvPr/>
        </p:nvSpPr>
        <p:spPr bwMode="auto">
          <a:xfrm>
            <a:off x="1143000" y="3072701"/>
            <a:ext cx="0" cy="289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3264902" y="3334639"/>
            <a:ext cx="2229026" cy="338683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Cape Winelands: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Paarl Large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Somerset West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Worcester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Ceres TSC 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Robertson TSC 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Stellenbosch Medium Office </a:t>
            </a:r>
          </a:p>
          <a:p>
            <a:pPr eaLnBrk="1" hangingPunct="1">
              <a:defRPr/>
            </a:pPr>
            <a:endParaRPr lang="en-US" sz="1200" b="1" dirty="0"/>
          </a:p>
          <a:p>
            <a:pPr eaLnBrk="1" hangingPunct="1">
              <a:defRPr/>
            </a:pPr>
            <a:r>
              <a:rPr lang="en-US" sz="1200" b="1" dirty="0" smtClean="0"/>
              <a:t>West Coast :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Vredendal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Malmesbury Medium Office 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Vredenburg Small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Citrusdal</a:t>
            </a:r>
            <a:r>
              <a:rPr lang="en-US" sz="1200" dirty="0" smtClean="0"/>
              <a:t> Small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Atlantis TSC</a:t>
            </a:r>
          </a:p>
          <a:p>
            <a:pPr marL="228600" indent="-228600" eaLnBrk="1" hangingPunct="1">
              <a:buAutoNum type="arabicParenR"/>
              <a:defRPr/>
            </a:pPr>
            <a:endParaRPr lang="en-US" sz="1200" dirty="0" smtClean="0"/>
          </a:p>
        </p:txBody>
      </p:sp>
      <p:sp>
        <p:nvSpPr>
          <p:cNvPr id="57" name="Line 73"/>
          <p:cNvSpPr>
            <a:spLocks noChangeShapeType="1"/>
          </p:cNvSpPr>
          <p:nvPr/>
        </p:nvSpPr>
        <p:spPr bwMode="auto">
          <a:xfrm>
            <a:off x="1143000" y="3072702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9" name="Line 73"/>
          <p:cNvSpPr>
            <a:spLocks noChangeShapeType="1"/>
          </p:cNvSpPr>
          <p:nvPr/>
        </p:nvSpPr>
        <p:spPr bwMode="auto">
          <a:xfrm>
            <a:off x="4312359" y="3072701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6420100" y="3362498"/>
            <a:ext cx="2229026" cy="30743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Garden Route :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George Large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Mosselbay</a:t>
            </a:r>
            <a:r>
              <a:rPr lang="en-US" sz="1200" dirty="0" smtClean="0"/>
              <a:t> TSC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Plettenbergbay</a:t>
            </a:r>
            <a:r>
              <a:rPr lang="en-US" sz="1200" dirty="0" smtClean="0"/>
              <a:t> TSC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Oudtshoorn</a:t>
            </a:r>
            <a:r>
              <a:rPr lang="en-US" sz="1200" dirty="0" smtClean="0"/>
              <a:t> Medium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err="1" smtClean="0"/>
              <a:t>Ladismith</a:t>
            </a:r>
            <a:r>
              <a:rPr lang="en-US" sz="1200" dirty="0" smtClean="0"/>
              <a:t> Service Point</a:t>
            </a:r>
          </a:p>
          <a:p>
            <a:pPr marL="228600" indent="-228600" eaLnBrk="1" hangingPunct="1">
              <a:buAutoNum type="arabicParenR"/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1200" b="1" dirty="0" smtClean="0"/>
              <a:t>Central Karoo: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Beaufort West TSC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Prince Albert Small Office</a:t>
            </a:r>
          </a:p>
          <a:p>
            <a:pPr marL="228600" indent="-228600" eaLnBrk="1" hangingPunct="1">
              <a:buAutoNum type="arabicParenR"/>
              <a:defRPr/>
            </a:pPr>
            <a:r>
              <a:rPr lang="en-US" sz="1200" dirty="0" smtClean="0"/>
              <a:t>Laingsburg Small Office</a:t>
            </a:r>
          </a:p>
          <a:p>
            <a:pPr marL="228600" indent="-228600" eaLnBrk="1" hangingPunct="1">
              <a:buAutoNum type="arabicParenR"/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200" b="1" dirty="0" smtClean="0"/>
          </a:p>
          <a:p>
            <a:pPr marL="228600" indent="-228600" eaLnBrk="1" hangingPunct="1">
              <a:buAutoNum type="arabicParenR"/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200" b="1" dirty="0" smtClean="0"/>
          </a:p>
        </p:txBody>
      </p:sp>
      <p:sp>
        <p:nvSpPr>
          <p:cNvPr id="61" name="Line 73"/>
          <p:cNvSpPr>
            <a:spLocks noChangeShapeType="1"/>
          </p:cNvSpPr>
          <p:nvPr/>
        </p:nvSpPr>
        <p:spPr bwMode="auto">
          <a:xfrm>
            <a:off x="7469305" y="3044843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947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0" y="6276330"/>
            <a:ext cx="2133600" cy="365125"/>
          </a:xfrm>
        </p:spPr>
        <p:txBody>
          <a:bodyPr/>
          <a:lstStyle/>
          <a:p>
            <a:pPr algn="ctr">
              <a:defRPr/>
            </a:pPr>
            <a:fld id="{A3C75C92-09CB-47AB-98EC-D6C0C620F2EF}" type="datetime12">
              <a:rPr lang="en-US" smtClean="0"/>
              <a:pPr algn="ctr">
                <a:defRPr/>
              </a:pPr>
              <a:t>8:52 AM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3148" y="86264"/>
            <a:ext cx="8647112" cy="437072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marL="0" lvl="0" indent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7200" b="1" dirty="0" smtClean="0">
                <a:latin typeface="Arial" charset="0"/>
              </a:rPr>
              <a:t>Annual Performance Plan performance </a:t>
            </a:r>
            <a:endParaRPr lang="en-US" altLang="en-US" sz="5600" b="1" dirty="0" smtClean="0">
              <a:latin typeface="Arial" charset="0"/>
            </a:endParaRPr>
          </a:p>
          <a:p>
            <a:pPr marL="0" lvl="0" indent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b="1" dirty="0" smtClean="0">
              <a:latin typeface="Arial" charset="0"/>
            </a:endParaRPr>
          </a:p>
          <a:p>
            <a:pPr marL="0" lvl="0" indent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b="1" dirty="0" smtClean="0">
              <a:latin typeface="Arial" charset="0"/>
            </a:endParaRPr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 smtClean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 smtClean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 smtClean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 smtClean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b="1" dirty="0" smtClean="0"/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6000" b="1" dirty="0" smtClean="0"/>
              <a:t>Provinces </a:t>
            </a:r>
            <a:r>
              <a:rPr lang="en-US" altLang="en-US" sz="6000" b="1" dirty="0"/>
              <a:t>achieved </a:t>
            </a:r>
            <a:r>
              <a:rPr lang="en-US" altLang="en-US" sz="6000" b="1" dirty="0" smtClean="0"/>
              <a:t>9 out </a:t>
            </a:r>
            <a:r>
              <a:rPr lang="en-US" altLang="en-US" sz="6000" b="1" dirty="0"/>
              <a:t>of the </a:t>
            </a:r>
            <a:r>
              <a:rPr lang="en-US" altLang="en-US" sz="6000" b="1" dirty="0" smtClean="0"/>
              <a:t>9  </a:t>
            </a:r>
            <a:r>
              <a:rPr lang="en-US" altLang="en-US" sz="6000" b="1" dirty="0"/>
              <a:t>targets </a:t>
            </a:r>
            <a:r>
              <a:rPr lang="en-US" altLang="en-US" sz="6000" b="1" dirty="0" smtClean="0"/>
              <a:t> (100% </a:t>
            </a:r>
            <a:r>
              <a:rPr lang="en-US" altLang="en-US" sz="6000" b="1" dirty="0"/>
              <a:t>for Quarter </a:t>
            </a:r>
            <a:r>
              <a:rPr lang="en-US" altLang="en-US" sz="6000" b="1" dirty="0" smtClean="0"/>
              <a:t>1:</a:t>
            </a:r>
            <a:endParaRPr lang="en-US" altLang="en-US" sz="6000" b="1" dirty="0"/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 smtClean="0">
                <a:solidFill>
                  <a:prstClr val="black"/>
                </a:solidFill>
                <a:cs typeface="Arial" pitchFamily="34" charset="0"/>
              </a:rPr>
              <a:t>Births registered within 30 days</a:t>
            </a:r>
          </a:p>
          <a:p>
            <a:pPr lvl="1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Z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Smart ID Cards issued (received at offices) to citizens 16 years and above</a:t>
            </a:r>
            <a:endParaRPr lang="en-US" altLang="en-US" sz="6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 smtClean="0">
                <a:cs typeface="Arial" pitchFamily="34" charset="0"/>
              </a:rPr>
              <a:t>100</a:t>
            </a:r>
            <a:r>
              <a:rPr lang="en-US" altLang="en-US" sz="6000" dirty="0">
                <a:cs typeface="Arial" pitchFamily="34" charset="0"/>
              </a:rPr>
              <a:t>% Of detected employers in contravention of the Immigration Act (Act 13 of 2002) charged</a:t>
            </a:r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>
                <a:cs typeface="Arial" pitchFamily="34" charset="0"/>
              </a:rPr>
              <a:t>100% Of detected transgressors in contravention of the Immigration Act (Act 13 of 2002) charged </a:t>
            </a:r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>
                <a:cs typeface="Arial" pitchFamily="34" charset="0"/>
              </a:rPr>
              <a:t>100% Of Undocumented foreigners deported within 30 calendar days</a:t>
            </a:r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>
                <a:cs typeface="Arial" pitchFamily="34" charset="0"/>
              </a:rPr>
              <a:t>100% Of Detected undocumented foreigners transferred to Lindela within 20  calendar days</a:t>
            </a:r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>
                <a:cs typeface="Arial" pitchFamily="34" charset="0"/>
              </a:rPr>
              <a:t>80% of Detected fraudulent marriages &amp; marriage of convenience cases finalised  </a:t>
            </a:r>
            <a:r>
              <a:rPr lang="en-US" altLang="en-US" sz="6000" i="1" dirty="0" smtClean="0">
                <a:cs typeface="Arial" pitchFamily="34" charset="0"/>
              </a:rPr>
              <a:t> </a:t>
            </a:r>
          </a:p>
          <a:p>
            <a:pPr lvl="1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 smtClean="0">
                <a:cs typeface="Arial" pitchFamily="34" charset="0"/>
              </a:rPr>
              <a:t>170 General Inspections conducted</a:t>
            </a:r>
          </a:p>
          <a:p>
            <a:pPr lvl="1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6000" dirty="0">
                <a:cs typeface="Arial" pitchFamily="34" charset="0"/>
              </a:rPr>
              <a:t>100% of valid invoices settled within 30 days of certification</a:t>
            </a:r>
          </a:p>
          <a:p>
            <a:pPr marL="457200" lvl="1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000" dirty="0" smtClean="0">
              <a:cs typeface="Arial" pitchFamily="34" charset="0"/>
            </a:endParaRPr>
          </a:p>
          <a:p>
            <a:pPr marL="0" lvl="0" indent="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dirty="0" smtClean="0">
              <a:cs typeface="Arial" pitchFamily="34" charset="0"/>
            </a:endParaRPr>
          </a:p>
          <a:p>
            <a:pPr marL="457200" lvl="1" indent="0" defTabSz="91440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ZA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91440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endParaRPr lang="en-US" altLang="en-US" sz="4400" dirty="0">
              <a:cs typeface="Arial" pitchFamily="34" charset="0"/>
            </a:endParaRPr>
          </a:p>
          <a:p>
            <a:pPr marL="457200" lvl="1" indent="0" defTabSz="91440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4400" dirty="0">
              <a:cs typeface="Arial" pitchFamily="34" charset="0"/>
            </a:endParaRPr>
          </a:p>
          <a:p>
            <a:pPr marL="0" lvl="0" indent="0" defTabSz="91440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4400" b="1" dirty="0" smtClean="0">
              <a:solidFill>
                <a:srgbClr val="FF0000"/>
              </a:solidFill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ZA" altLang="en-US" sz="4800" b="1" dirty="0" smtClean="0"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ZA" altLang="en-US" sz="56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dirty="0">
              <a:latin typeface="Arial" charset="0"/>
            </a:endParaRPr>
          </a:p>
          <a:p>
            <a:pPr marL="228600" lvl="0" indent="-22860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 startAt="2"/>
              <a:defRPr/>
            </a:pPr>
            <a:endParaRPr lang="en-US" altLang="en-US" sz="5600" b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ZA" sz="5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119799"/>
              </p:ext>
            </p:extLst>
          </p:nvPr>
        </p:nvGraphicFramePr>
        <p:xfrm>
          <a:off x="228600" y="2590800"/>
          <a:ext cx="8647112" cy="66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1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1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 rtl="0" fontAlgn="ctr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Quarterly Targets</a:t>
                      </a: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Achieved</a:t>
                      </a: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Not Achieved</a:t>
                      </a: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Q </a:t>
                      </a:r>
                      <a:r>
                        <a:rPr lang="en-ZA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2019/2020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21956"/>
              </p:ext>
            </p:extLst>
          </p:nvPr>
        </p:nvGraphicFramePr>
        <p:xfrm>
          <a:off x="325774" y="642446"/>
          <a:ext cx="8647112" cy="1829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1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1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2018/2019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57" marB="4575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Quarterly Targets</a:t>
                      </a:r>
                    </a:p>
                  </a:txBody>
                  <a:tcPr marL="91432" marR="91432" marT="45757" marB="4575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Achieved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57" marB="4575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Not Achieved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57" marB="4575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 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 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 (births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602 short)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 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 (births 756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short)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3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Annual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100% Targets achieved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2" marR="91432" marT="45757" marB="457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110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73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4257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Births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registered within 30 calendar 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days</a:t>
            </a: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0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4840669"/>
              </p:ext>
            </p:extLst>
          </p:nvPr>
        </p:nvGraphicFramePr>
        <p:xfrm>
          <a:off x="152400" y="4465523"/>
          <a:ext cx="8647113" cy="1097077"/>
        </p:xfrm>
        <a:graphic>
          <a:graphicData uri="http://schemas.openxmlformats.org/drawingml/2006/table">
            <a:tbl>
              <a:tblPr firstRow="1" bandRow="1"/>
              <a:tblGrid>
                <a:gridCol w="2208102">
                  <a:extLst>
                    <a:ext uri="{9D8B030D-6E8A-4147-A177-3AD203B41FA5}">
                      <a16:colId xmlns:a16="http://schemas.microsoft.com/office/drawing/2014/main" xmlns="" val="243499793"/>
                    </a:ext>
                  </a:extLst>
                </a:gridCol>
                <a:gridCol w="1250743">
                  <a:extLst>
                    <a:ext uri="{9D8B030D-6E8A-4147-A177-3AD203B41FA5}">
                      <a16:colId xmlns:a16="http://schemas.microsoft.com/office/drawing/2014/main" xmlns="" val="752528906"/>
                    </a:ext>
                  </a:extLst>
                </a:gridCol>
                <a:gridCol w="1235302">
                  <a:extLst>
                    <a:ext uri="{9D8B030D-6E8A-4147-A177-3AD203B41FA5}">
                      <a16:colId xmlns:a16="http://schemas.microsoft.com/office/drawing/2014/main" xmlns="" val="1482314995"/>
                    </a:ext>
                  </a:extLst>
                </a:gridCol>
                <a:gridCol w="1235302">
                  <a:extLst>
                    <a:ext uri="{9D8B030D-6E8A-4147-A177-3AD203B41FA5}">
                      <a16:colId xmlns:a16="http://schemas.microsoft.com/office/drawing/2014/main" xmlns="" val="3652093543"/>
                    </a:ext>
                  </a:extLst>
                </a:gridCol>
                <a:gridCol w="1358832">
                  <a:extLst>
                    <a:ext uri="{9D8B030D-6E8A-4147-A177-3AD203B41FA5}">
                      <a16:colId xmlns:a16="http://schemas.microsoft.com/office/drawing/2014/main" xmlns="" val="2779068315"/>
                    </a:ext>
                  </a:extLst>
                </a:gridCol>
                <a:gridCol w="1358832">
                  <a:extLst>
                    <a:ext uri="{9D8B030D-6E8A-4147-A177-3AD203B41FA5}">
                      <a16:colId xmlns:a16="http://schemas.microsoft.com/office/drawing/2014/main" xmlns="" val="2422930053"/>
                    </a:ext>
                  </a:extLst>
                </a:gridCol>
              </a:tblGrid>
              <a:tr h="5344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Achievement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209591"/>
                  </a:ext>
                </a:extLst>
              </a:tr>
              <a:tr h="2813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655433"/>
                  </a:ext>
                </a:extLst>
              </a:tr>
              <a:tr h="2813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84 012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2276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4190923"/>
              </p:ext>
            </p:extLst>
          </p:nvPr>
        </p:nvGraphicFramePr>
        <p:xfrm>
          <a:off x="246064" y="701535"/>
          <a:ext cx="8364538" cy="974865"/>
        </p:xfrm>
        <a:graphic>
          <a:graphicData uri="http://schemas.openxmlformats.org/drawingml/2006/table">
            <a:tbl>
              <a:tblPr/>
              <a:tblGrid>
                <a:gridCol w="1021623">
                  <a:extLst>
                    <a:ext uri="{9D8B030D-6E8A-4147-A177-3AD203B41FA5}">
                      <a16:colId xmlns:a16="http://schemas.microsoft.com/office/drawing/2014/main" xmlns="" val="3887420484"/>
                    </a:ext>
                  </a:extLst>
                </a:gridCol>
                <a:gridCol w="872636">
                  <a:extLst>
                    <a:ext uri="{9D8B030D-6E8A-4147-A177-3AD203B41FA5}">
                      <a16:colId xmlns:a16="http://schemas.microsoft.com/office/drawing/2014/main" xmlns="" val="956066915"/>
                    </a:ext>
                  </a:extLst>
                </a:gridCol>
                <a:gridCol w="725470">
                  <a:extLst>
                    <a:ext uri="{9D8B030D-6E8A-4147-A177-3AD203B41FA5}">
                      <a16:colId xmlns:a16="http://schemas.microsoft.com/office/drawing/2014/main" xmlns="" val="75222276"/>
                    </a:ext>
                  </a:extLst>
                </a:gridCol>
                <a:gridCol w="870815">
                  <a:extLst>
                    <a:ext uri="{9D8B030D-6E8A-4147-A177-3AD203B41FA5}">
                      <a16:colId xmlns:a16="http://schemas.microsoft.com/office/drawing/2014/main" xmlns="" val="2852382416"/>
                    </a:ext>
                  </a:extLst>
                </a:gridCol>
                <a:gridCol w="957772">
                  <a:extLst>
                    <a:ext uri="{9D8B030D-6E8A-4147-A177-3AD203B41FA5}">
                      <a16:colId xmlns:a16="http://schemas.microsoft.com/office/drawing/2014/main" xmlns="" val="2834585114"/>
                    </a:ext>
                  </a:extLst>
                </a:gridCol>
                <a:gridCol w="851353">
                  <a:extLst>
                    <a:ext uri="{9D8B030D-6E8A-4147-A177-3AD203B41FA5}">
                      <a16:colId xmlns:a16="http://schemas.microsoft.com/office/drawing/2014/main" xmlns="" val="2431863889"/>
                    </a:ext>
                  </a:extLst>
                </a:gridCol>
                <a:gridCol w="1021623">
                  <a:extLst>
                    <a:ext uri="{9D8B030D-6E8A-4147-A177-3AD203B41FA5}">
                      <a16:colId xmlns:a16="http://schemas.microsoft.com/office/drawing/2014/main" xmlns="" val="1270822472"/>
                    </a:ext>
                  </a:extLst>
                </a:gridCol>
                <a:gridCol w="1021623">
                  <a:extLst>
                    <a:ext uri="{9D8B030D-6E8A-4147-A177-3AD203B41FA5}">
                      <a16:colId xmlns:a16="http://schemas.microsoft.com/office/drawing/2014/main" xmlns="" val="4089036604"/>
                    </a:ext>
                  </a:extLst>
                </a:gridCol>
                <a:gridCol w="1021623">
                  <a:extLst>
                    <a:ext uri="{9D8B030D-6E8A-4147-A177-3AD203B41FA5}">
                      <a16:colId xmlns:a16="http://schemas.microsoft.com/office/drawing/2014/main" xmlns="" val="1513716769"/>
                    </a:ext>
                  </a:extLst>
                </a:gridCol>
              </a:tblGrid>
              <a:tr h="31765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2016/17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2017/18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2018/19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2421166"/>
                  </a:ext>
                </a:extLst>
              </a:tr>
              <a:tr h="328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265689"/>
                  </a:ext>
                </a:extLst>
              </a:tr>
              <a:tr h="328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80,891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81,973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80,891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84,817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87,363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88049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569301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8638342"/>
              </p:ext>
            </p:extLst>
          </p:nvPr>
        </p:nvGraphicFramePr>
        <p:xfrm>
          <a:off x="246064" y="1826790"/>
          <a:ext cx="7983536" cy="24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77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4257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Births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registered within 30 calendar 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days  </a:t>
            </a: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736981"/>
            <a:ext cx="8647112" cy="514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600" dirty="0" smtClean="0"/>
          </a:p>
          <a:p>
            <a:pPr marL="0" indent="0">
              <a:buNone/>
            </a:pPr>
            <a:endParaRPr lang="en-ZA" sz="1600" b="1" dirty="0" smtClean="0"/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17203"/>
            <a:ext cx="8647112" cy="56630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Strategies were implemented: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Additional resources  deployed to high volume health facilities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All available resources withdrawn from back office operations and directed to birth registration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Increased capacity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with the deployment of: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Work Exposure Learners (EOH) trained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on completion of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birth registration forms and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deployed at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high volume health facilities</a:t>
            </a:r>
          </a:p>
          <a:p>
            <a:pPr lvl="1">
              <a:defRPr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Identified front Office staff required to report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directly to Health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Facilities (30 x Front Office Clerks) </a:t>
            </a:r>
            <a:r>
              <a:rPr lang="en-ZA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defRPr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ZA" sz="1400" dirty="0">
                <a:latin typeface="Arial" pitchFamily="34" charset="0"/>
                <a:cs typeface="Arial" pitchFamily="34" charset="0"/>
              </a:rPr>
              <a:t>All secretaries and back office staff engaged in phoning and tracing mothers from Hospital Registers </a:t>
            </a:r>
          </a:p>
          <a:p>
            <a:pPr>
              <a:defRPr/>
            </a:pPr>
            <a:endParaRPr lang="en-ZA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Challenges:</a:t>
            </a:r>
          </a:p>
          <a:p>
            <a:pPr lvl="1"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Connectivity (VPN Systems) </a:t>
            </a:r>
          </a:p>
          <a:p>
            <a:pPr lvl="1"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Lack of dedicated level 5 staff  (9x L5 staff members vs 29 Connected Health Facilities)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Lack of biometric scanners to do verification of mothers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Various Health Facilities unable to provide DHA with office space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Mother leaving HF after hours and weekends without registering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0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5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90" y="76200"/>
            <a:ext cx="8229600" cy="4111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Late Registration of Birth: Cases Ready for Adjudication </a:t>
            </a:r>
            <a:endParaRPr lang="en-ZA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4389896"/>
              </p:ext>
            </p:extLst>
          </p:nvPr>
        </p:nvGraphicFramePr>
        <p:xfrm>
          <a:off x="454890" y="487362"/>
          <a:ext cx="8229599" cy="5700227"/>
        </p:xfrm>
        <a:graphic>
          <a:graphicData uri="http://schemas.openxmlformats.org/drawingml/2006/table">
            <a:tbl>
              <a:tblPr/>
              <a:tblGrid>
                <a:gridCol w="1507820">
                  <a:extLst>
                    <a:ext uri="{9D8B030D-6E8A-4147-A177-3AD203B41FA5}">
                      <a16:colId xmlns:a16="http://schemas.microsoft.com/office/drawing/2014/main" xmlns="" val="4105045106"/>
                    </a:ext>
                  </a:extLst>
                </a:gridCol>
                <a:gridCol w="1409178">
                  <a:extLst>
                    <a:ext uri="{9D8B030D-6E8A-4147-A177-3AD203B41FA5}">
                      <a16:colId xmlns:a16="http://schemas.microsoft.com/office/drawing/2014/main" xmlns="" val="985037638"/>
                    </a:ext>
                  </a:extLst>
                </a:gridCol>
                <a:gridCol w="1409178">
                  <a:extLst>
                    <a:ext uri="{9D8B030D-6E8A-4147-A177-3AD203B41FA5}">
                      <a16:colId xmlns:a16="http://schemas.microsoft.com/office/drawing/2014/main" xmlns="" val="3456787486"/>
                    </a:ext>
                  </a:extLst>
                </a:gridCol>
                <a:gridCol w="1310535">
                  <a:extLst>
                    <a:ext uri="{9D8B030D-6E8A-4147-A177-3AD203B41FA5}">
                      <a16:colId xmlns:a16="http://schemas.microsoft.com/office/drawing/2014/main" xmlns="" val="4240553275"/>
                    </a:ext>
                  </a:extLst>
                </a:gridCol>
                <a:gridCol w="1296444">
                  <a:extLst>
                    <a:ext uri="{9D8B030D-6E8A-4147-A177-3AD203B41FA5}">
                      <a16:colId xmlns:a16="http://schemas.microsoft.com/office/drawing/2014/main" xmlns="" val="2027223607"/>
                    </a:ext>
                  </a:extLst>
                </a:gridCol>
                <a:gridCol w="1296444">
                  <a:extLst>
                    <a:ext uri="{9D8B030D-6E8A-4147-A177-3AD203B41FA5}">
                      <a16:colId xmlns:a16="http://schemas.microsoft.com/office/drawing/2014/main" xmlns="" val="1590312179"/>
                    </a:ext>
                  </a:extLst>
                </a:gridCol>
              </a:tblGrid>
              <a:tr h="2898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</a:p>
                  </a:txBody>
                  <a:tcPr marL="4971" marR="4971" marT="4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applications ready for adjudication</a:t>
                      </a:r>
                    </a:p>
                  </a:txBody>
                  <a:tcPr marL="4971" marR="4971" marT="4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Catogories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1-7 (DMO)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Category: 7-14 (PM)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Category: 14 and above (PM)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626825"/>
                  </a:ext>
                </a:extLst>
              </a:tr>
              <a:tr h="4538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cases ready for adjudication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cases ready for adjudication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cases ready for adjudication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997976"/>
                  </a:ext>
                </a:extLst>
              </a:tr>
              <a:tr h="144171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Malmesbury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202097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Vredendal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1104431"/>
                  </a:ext>
                </a:extLst>
              </a:tr>
              <a:tr h="1491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Vredenburg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0385522"/>
                  </a:ext>
                </a:extLst>
              </a:tr>
              <a:tr h="1491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Coast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963116"/>
                  </a:ext>
                </a:extLst>
              </a:tr>
              <a:tr h="144171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Paarl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7276134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Ceres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8775531"/>
                  </a:ext>
                </a:extLst>
              </a:tr>
              <a:tr h="1491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Worcester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1213462"/>
                  </a:ext>
                </a:extLst>
              </a:tr>
              <a:tr h="1491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Winelands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92053"/>
                  </a:ext>
                </a:extLst>
              </a:tr>
              <a:tr h="144171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Oudsthoorn 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3430800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650572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Mosselbay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356833"/>
                  </a:ext>
                </a:extLst>
              </a:tr>
              <a:tr h="1491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Plettenbergbey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319641"/>
                  </a:ext>
                </a:extLst>
              </a:tr>
              <a:tr h="1491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Route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5535197"/>
                  </a:ext>
                </a:extLst>
              </a:tr>
              <a:tr h="1491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Beaufirt West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126075"/>
                  </a:ext>
                </a:extLst>
              </a:tr>
              <a:tr h="1491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Cemtral Karoo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418169"/>
                  </a:ext>
                </a:extLst>
              </a:tr>
              <a:tr h="144171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813625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 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199591"/>
                  </a:ext>
                </a:extLst>
              </a:tr>
              <a:tr h="1491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Bellville 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063131"/>
                  </a:ext>
                </a:extLst>
              </a:tr>
              <a:tr h="1491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Metro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793043"/>
                  </a:ext>
                </a:extLst>
              </a:tr>
              <a:tr h="144171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Caledon 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4464258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Grabouw 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102825"/>
                  </a:ext>
                </a:extLst>
              </a:tr>
              <a:tr h="144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Swellendam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510050"/>
                  </a:ext>
                </a:extLst>
              </a:tr>
              <a:tr h="1491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Bredasdorp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546202"/>
                  </a:ext>
                </a:extLst>
              </a:tr>
              <a:tr h="1441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Overberg 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208854"/>
                  </a:ext>
                </a:extLst>
              </a:tr>
              <a:tr h="26746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 WC PROVINCE</a:t>
                      </a:r>
                    </a:p>
                  </a:txBody>
                  <a:tcPr marL="4971" marR="4971" marT="49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1803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4971" marR="4971" marT="4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9160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187589"/>
            <a:ext cx="6700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Province has 1803 LRB cases ready for adjudication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Effort required in promoting the social responsibility to register births within 30 days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907508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5943"/>
            <a:ext cx="8647112" cy="5007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 smtClean="0"/>
              <a:t>Smart </a:t>
            </a:r>
            <a:r>
              <a:rPr lang="en-ZA" sz="2000" b="1" dirty="0"/>
              <a:t>ID Cards issued (received at offices</a:t>
            </a:r>
            <a:r>
              <a:rPr lang="en-ZA" sz="2000" b="1" dirty="0" smtClean="0"/>
              <a:t>)</a:t>
            </a:r>
            <a:endParaRPr lang="en-ZA" sz="20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03488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0248469"/>
              </p:ext>
            </p:extLst>
          </p:nvPr>
        </p:nvGraphicFramePr>
        <p:xfrm>
          <a:off x="246059" y="4267200"/>
          <a:ext cx="8647116" cy="147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41">
                  <a:extLst>
                    <a:ext uri="{9D8B030D-6E8A-4147-A177-3AD203B41FA5}">
                      <a16:colId xmlns:a16="http://schemas.microsoft.com/office/drawing/2014/main" xmlns="" val="35102473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568660303"/>
                    </a:ext>
                  </a:extLst>
                </a:gridCol>
                <a:gridCol w="1064417">
                  <a:extLst>
                    <a:ext uri="{9D8B030D-6E8A-4147-A177-3AD203B41FA5}">
                      <a16:colId xmlns:a16="http://schemas.microsoft.com/office/drawing/2014/main" xmlns="" val="1321725891"/>
                    </a:ext>
                  </a:extLst>
                </a:gridCol>
                <a:gridCol w="1441186">
                  <a:extLst>
                    <a:ext uri="{9D8B030D-6E8A-4147-A177-3AD203B41FA5}">
                      <a16:colId xmlns:a16="http://schemas.microsoft.com/office/drawing/2014/main" xmlns="" val="2951654657"/>
                    </a:ext>
                  </a:extLst>
                </a:gridCol>
                <a:gridCol w="1441186">
                  <a:extLst>
                    <a:ext uri="{9D8B030D-6E8A-4147-A177-3AD203B41FA5}">
                      <a16:colId xmlns:a16="http://schemas.microsoft.com/office/drawing/2014/main" xmlns="" val="1181258015"/>
                    </a:ext>
                  </a:extLst>
                </a:gridCol>
                <a:gridCol w="1441186">
                  <a:extLst>
                    <a:ext uri="{9D8B030D-6E8A-4147-A177-3AD203B41FA5}">
                      <a16:colId xmlns:a16="http://schemas.microsoft.com/office/drawing/2014/main" xmlns="" val="1535761943"/>
                    </a:ext>
                  </a:extLst>
                </a:gridCol>
              </a:tblGrid>
              <a:tr h="695601">
                <a:tc>
                  <a:txBody>
                    <a:bodyPr/>
                    <a:lstStyle/>
                    <a:p>
                      <a:pPr algn="ctr" rtl="0" fontAlgn="t"/>
                      <a:endParaRPr lang="en-ZA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</a:t>
                      </a:r>
                    </a:p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Achievement</a:t>
                      </a:r>
                    </a:p>
                    <a:p>
                      <a:pPr algn="ctr" rtl="0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11701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FRONT OFFICES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278,017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72,284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90,562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18,278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01938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 BANKS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3,362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2,288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-1,074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29298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0039904"/>
              </p:ext>
            </p:extLst>
          </p:nvPr>
        </p:nvGraphicFramePr>
        <p:xfrm>
          <a:off x="246056" y="792635"/>
          <a:ext cx="8647119" cy="842010"/>
        </p:xfrm>
        <a:graphic>
          <a:graphicData uri="http://schemas.openxmlformats.org/drawingml/2006/table">
            <a:tbl>
              <a:tblPr/>
              <a:tblGrid>
                <a:gridCol w="960791">
                  <a:extLst>
                    <a:ext uri="{9D8B030D-6E8A-4147-A177-3AD203B41FA5}">
                      <a16:colId xmlns:a16="http://schemas.microsoft.com/office/drawing/2014/main" xmlns="" val="2719721615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2663459193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2568689049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1649588181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54844415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3001430868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3045163168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722969818"/>
                    </a:ext>
                  </a:extLst>
                </a:gridCol>
                <a:gridCol w="960791">
                  <a:extLst>
                    <a:ext uri="{9D8B030D-6E8A-4147-A177-3AD203B41FA5}">
                      <a16:colId xmlns:a16="http://schemas.microsoft.com/office/drawing/2014/main" xmlns="" val="1991533241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2016/17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2017/18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2018/19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730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3492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218966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345237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362232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359659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279221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384730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2046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2141069"/>
              </p:ext>
            </p:extLst>
          </p:nvPr>
        </p:nvGraphicFramePr>
        <p:xfrm>
          <a:off x="246056" y="1828800"/>
          <a:ext cx="8364544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574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5943"/>
            <a:ext cx="8647112" cy="5007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 smtClean="0"/>
              <a:t>Smart </a:t>
            </a:r>
            <a:r>
              <a:rPr lang="en-ZA" sz="2000" b="1" dirty="0"/>
              <a:t>ID Cards issued (received at offices</a:t>
            </a:r>
            <a:r>
              <a:rPr lang="en-ZA" sz="2000" b="1" dirty="0" smtClean="0"/>
              <a:t>): Q1 </a:t>
            </a:r>
            <a:endParaRPr lang="en-ZA" sz="20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1087949"/>
            <a:ext cx="8647112" cy="472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>
              <a:solidFill>
                <a:prstClr val="black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8594" y="838200"/>
            <a:ext cx="87820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defRPr/>
            </a:pPr>
            <a:r>
              <a:rPr lang="en-US" b="1" u="sng" dirty="0" smtClean="0"/>
              <a:t>Strategy implemented to achieve: </a:t>
            </a:r>
          </a:p>
          <a:p>
            <a:pPr marL="0" lvl="1" indent="0">
              <a:defRPr/>
            </a:pPr>
            <a:endParaRPr lang="en-US" b="1" u="sng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Provincial ID Smart Card monitoring system implemented to closely monitor progress</a:t>
            </a:r>
          </a:p>
          <a:p>
            <a:pPr marL="0" lvl="1" indent="0">
              <a:defRPr/>
            </a:pP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DMOs required to report on targets and strategies to achieve during Extended Management Meetings 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Activation of  </a:t>
            </a:r>
            <a:r>
              <a:rPr lang="en-US" dirty="0" err="1" smtClean="0"/>
              <a:t>Grabouw</a:t>
            </a:r>
            <a:r>
              <a:rPr lang="en-US" dirty="0" smtClean="0"/>
              <a:t> and Stellenbosch Office 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Revisited and revised front office process flow to achieve optimum performance at high volume offices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Made it compulsory for clients applying for passport to also apply for IDSC</a:t>
            </a:r>
          </a:p>
          <a:p>
            <a:pPr marL="0" lvl="1" indent="0">
              <a:defRPr/>
            </a:pPr>
            <a:endParaRPr lang="en-US" dirty="0" smtClean="0"/>
          </a:p>
          <a:p>
            <a:pPr marL="0" lvl="1" indent="0">
              <a:defRPr/>
            </a:pPr>
            <a:r>
              <a:rPr lang="en-US" b="1" u="sng" dirty="0" smtClean="0"/>
              <a:t>Challenges:</a:t>
            </a:r>
          </a:p>
          <a:p>
            <a:pPr marL="0" lvl="1" indent="0">
              <a:defRPr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System instability – impact on ability to meet targets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High client volumes at Offices – lack of Mobile Units to service schools and rural communities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Unable to service communities affected by fire disasters at first instance without functional Modernized  Mobile Units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03488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5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69213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100" b="1" dirty="0" smtClean="0"/>
              <a:t>Applications lost due to system instability  </a:t>
            </a:r>
            <a:endParaRPr lang="en-ZA" sz="2100" b="1" dirty="0"/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4434573"/>
              </p:ext>
            </p:extLst>
          </p:nvPr>
        </p:nvGraphicFramePr>
        <p:xfrm>
          <a:off x="265729" y="914400"/>
          <a:ext cx="7108465" cy="1195070"/>
        </p:xfrm>
        <a:graphic>
          <a:graphicData uri="http://schemas.openxmlformats.org/drawingml/2006/table">
            <a:tbl>
              <a:tblPr/>
              <a:tblGrid>
                <a:gridCol w="2702764">
                  <a:extLst>
                    <a:ext uri="{9D8B030D-6E8A-4147-A177-3AD203B41FA5}">
                      <a16:colId xmlns:a16="http://schemas.microsoft.com/office/drawing/2014/main" xmlns="" val="1735859373"/>
                    </a:ext>
                  </a:extLst>
                </a:gridCol>
                <a:gridCol w="1838755">
                  <a:extLst>
                    <a:ext uri="{9D8B030D-6E8A-4147-A177-3AD203B41FA5}">
                      <a16:colId xmlns:a16="http://schemas.microsoft.com/office/drawing/2014/main" xmlns="" val="3448416123"/>
                    </a:ext>
                  </a:extLst>
                </a:gridCol>
                <a:gridCol w="2566946">
                  <a:extLst>
                    <a:ext uri="{9D8B030D-6E8A-4147-A177-3AD203B41FA5}">
                      <a16:colId xmlns:a16="http://schemas.microsoft.com/office/drawing/2014/main" xmlns="" val="3268217458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lost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loss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36755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 FRONT</a:t>
                      </a:r>
                      <a:r>
                        <a:rPr lang="en-Z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2929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29103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3196092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 BANKS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664453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29 367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0762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199247"/>
              </p:ext>
            </p:extLst>
          </p:nvPr>
        </p:nvGraphicFramePr>
        <p:xfrm>
          <a:off x="270774" y="2971800"/>
          <a:ext cx="7196826" cy="1403350"/>
        </p:xfrm>
        <a:graphic>
          <a:graphicData uri="http://schemas.openxmlformats.org/drawingml/2006/table">
            <a:tbl>
              <a:tblPr firstRow="1" bandRow="1"/>
              <a:tblGrid>
                <a:gridCol w="2912204">
                  <a:extLst>
                    <a:ext uri="{9D8B030D-6E8A-4147-A177-3AD203B41FA5}">
                      <a16:colId xmlns:a16="http://schemas.microsoft.com/office/drawing/2014/main" xmlns="" val="1105687633"/>
                    </a:ext>
                  </a:extLst>
                </a:gridCol>
                <a:gridCol w="2058627">
                  <a:extLst>
                    <a:ext uri="{9D8B030D-6E8A-4147-A177-3AD203B41FA5}">
                      <a16:colId xmlns:a16="http://schemas.microsoft.com/office/drawing/2014/main" xmlns="" val="1572528897"/>
                    </a:ext>
                  </a:extLst>
                </a:gridCol>
                <a:gridCol w="2225995">
                  <a:extLst>
                    <a:ext uri="{9D8B030D-6E8A-4147-A177-3AD203B41FA5}">
                      <a16:colId xmlns:a16="http://schemas.microsoft.com/office/drawing/2014/main" xmlns="" val="3948716192"/>
                    </a:ext>
                  </a:extLst>
                </a:gridCol>
              </a:tblGrid>
              <a:tr h="23495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Q1:  2019/2020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lost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 loss             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9821520"/>
                  </a:ext>
                </a:extLst>
              </a:tr>
              <a:tr h="698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ZA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26233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</a:t>
                      </a:r>
                      <a:r>
                        <a:rPr lang="en-Z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0731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  <a:r>
                        <a:rPr lang="en-Z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BANKS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710188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13 270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770734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648200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Formula:</a:t>
            </a:r>
            <a:r>
              <a:rPr lang="en-US" dirty="0" smtClean="0"/>
              <a:t> hours x FLO / 15 applications per hour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0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69213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100" b="1" dirty="0"/>
              <a:t>Provincial Target : </a:t>
            </a:r>
            <a:r>
              <a:rPr lang="en-ZA" sz="2100" b="1" dirty="0" smtClean="0"/>
              <a:t>Immigration  Inspectorate Units </a:t>
            </a:r>
            <a:endParaRPr lang="en-ZA" sz="2100" b="1" dirty="0"/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082122"/>
              </p:ext>
            </p:extLst>
          </p:nvPr>
        </p:nvGraphicFramePr>
        <p:xfrm>
          <a:off x="381000" y="817572"/>
          <a:ext cx="8512176" cy="1995170"/>
        </p:xfrm>
        <a:graphic>
          <a:graphicData uri="http://schemas.openxmlformats.org/drawingml/2006/table">
            <a:tbl>
              <a:tblPr/>
              <a:tblGrid>
                <a:gridCol w="4022878">
                  <a:extLst>
                    <a:ext uri="{9D8B030D-6E8A-4147-A177-3AD203B41FA5}">
                      <a16:colId xmlns:a16="http://schemas.microsoft.com/office/drawing/2014/main" xmlns="" val="2459431814"/>
                    </a:ext>
                  </a:extLst>
                </a:gridCol>
                <a:gridCol w="2021156">
                  <a:extLst>
                    <a:ext uri="{9D8B030D-6E8A-4147-A177-3AD203B41FA5}">
                      <a16:colId xmlns:a16="http://schemas.microsoft.com/office/drawing/2014/main" xmlns="" val="1023437416"/>
                    </a:ext>
                  </a:extLst>
                </a:gridCol>
                <a:gridCol w="2468142">
                  <a:extLst>
                    <a:ext uri="{9D8B030D-6E8A-4147-A177-3AD203B41FA5}">
                      <a16:colId xmlns:a16="http://schemas.microsoft.com/office/drawing/2014/main" xmlns="" val="3858333472"/>
                    </a:ext>
                  </a:extLst>
                </a:gridCol>
              </a:tblGrid>
              <a:tr h="452835">
                <a:tc>
                  <a:txBody>
                    <a:bodyPr/>
                    <a:lstStyle/>
                    <a:p>
                      <a:pPr algn="l" fontAlgn="t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  Q1: 2018/2019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 Q1: 2019/2020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1459110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Employers charged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7872969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Transgressors chagred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826446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deportations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405560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to Lindela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6927004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 &amp; investigate fraudulent marriages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208776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Inspections conducted (businesses)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76518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5136915"/>
              </p:ext>
            </p:extLst>
          </p:nvPr>
        </p:nvGraphicFramePr>
        <p:xfrm>
          <a:off x="990600" y="2881277"/>
          <a:ext cx="5943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9301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increase in performance noted after the strengthening of management capacity i.e. appointment of 2x DMOs and ASD: Cape Town Office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552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69213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100" b="1" dirty="0" smtClean="0"/>
              <a:t>Payment of Invoices  </a:t>
            </a:r>
            <a:endParaRPr lang="en-ZA" sz="2100" b="1" dirty="0"/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7585395"/>
              </p:ext>
            </p:extLst>
          </p:nvPr>
        </p:nvGraphicFramePr>
        <p:xfrm>
          <a:off x="246066" y="914400"/>
          <a:ext cx="8647110" cy="946150"/>
        </p:xfrm>
        <a:graphic>
          <a:graphicData uri="http://schemas.openxmlformats.org/drawingml/2006/table">
            <a:tbl>
              <a:tblPr/>
              <a:tblGrid>
                <a:gridCol w="960790">
                  <a:extLst>
                    <a:ext uri="{9D8B030D-6E8A-4147-A177-3AD203B41FA5}">
                      <a16:colId xmlns:a16="http://schemas.microsoft.com/office/drawing/2014/main" xmlns="" val="4241856170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3505308706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907101908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1254343571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2737272387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942576812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22250300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2447820585"/>
                    </a:ext>
                  </a:extLst>
                </a:gridCol>
                <a:gridCol w="960790">
                  <a:extLst>
                    <a:ext uri="{9D8B030D-6E8A-4147-A177-3AD203B41FA5}">
                      <a16:colId xmlns:a16="http://schemas.microsoft.com/office/drawing/2014/main" xmlns="" val="1646597435"/>
                    </a:ext>
                  </a:extLst>
                </a:gridCol>
              </a:tblGrid>
              <a:tr h="30829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2016/17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2017/18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2018/19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6603013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Received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Received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Received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422584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89613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7319725"/>
              </p:ext>
            </p:extLst>
          </p:nvPr>
        </p:nvGraphicFramePr>
        <p:xfrm>
          <a:off x="141546" y="2819400"/>
          <a:ext cx="8545255" cy="111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51">
                  <a:extLst>
                    <a:ext uri="{9D8B030D-6E8A-4147-A177-3AD203B41FA5}">
                      <a16:colId xmlns:a16="http://schemas.microsoft.com/office/drawing/2014/main" xmlns="" val="2246172084"/>
                    </a:ext>
                  </a:extLst>
                </a:gridCol>
                <a:gridCol w="1709051">
                  <a:extLst>
                    <a:ext uri="{9D8B030D-6E8A-4147-A177-3AD203B41FA5}">
                      <a16:colId xmlns:a16="http://schemas.microsoft.com/office/drawing/2014/main" xmlns="" val="4267311847"/>
                    </a:ext>
                  </a:extLst>
                </a:gridCol>
                <a:gridCol w="1709051">
                  <a:extLst>
                    <a:ext uri="{9D8B030D-6E8A-4147-A177-3AD203B41FA5}">
                      <a16:colId xmlns:a16="http://schemas.microsoft.com/office/drawing/2014/main" xmlns="" val="3330380156"/>
                    </a:ext>
                  </a:extLst>
                </a:gridCol>
                <a:gridCol w="1709051">
                  <a:extLst>
                    <a:ext uri="{9D8B030D-6E8A-4147-A177-3AD203B41FA5}">
                      <a16:colId xmlns:a16="http://schemas.microsoft.com/office/drawing/2014/main" xmlns="" val="3384137310"/>
                    </a:ext>
                  </a:extLst>
                </a:gridCol>
                <a:gridCol w="1709051">
                  <a:extLst>
                    <a:ext uri="{9D8B030D-6E8A-4147-A177-3AD203B41FA5}">
                      <a16:colId xmlns:a16="http://schemas.microsoft.com/office/drawing/2014/main" xmlns="" val="255270963"/>
                    </a:ext>
                  </a:extLst>
                </a:gridCol>
              </a:tblGrid>
              <a:tr h="542543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Achievement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673390"/>
                  </a:ext>
                </a:extLst>
              </a:tr>
              <a:tr h="570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353/353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861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43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404" y="2247900"/>
            <a:ext cx="6001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Thank you</a:t>
            </a:r>
          </a:p>
          <a:p>
            <a:pPr algn="ctr"/>
            <a:endParaRPr lang="en-US" sz="3200" i="1" dirty="0"/>
          </a:p>
          <a:p>
            <a:pPr algn="ctr"/>
            <a:r>
              <a:rPr lang="en-US" sz="3200" i="1" dirty="0" smtClean="0"/>
              <a:t>Questions &amp; Comments 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7986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9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Box 4"/>
          <p:cNvSpPr txBox="1">
            <a:spLocks noChangeArrowheads="1"/>
          </p:cNvSpPr>
          <p:nvPr/>
        </p:nvSpPr>
        <p:spPr bwMode="auto">
          <a:xfrm>
            <a:off x="398463" y="201326"/>
            <a:ext cx="8583612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/>
              <a:t>WC Governance 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702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519607"/>
              </p:ext>
            </p:extLst>
          </p:nvPr>
        </p:nvGraphicFramePr>
        <p:xfrm>
          <a:off x="356616" y="685800"/>
          <a:ext cx="8625461" cy="606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268">
                  <a:extLst>
                    <a:ext uri="{9D8B030D-6E8A-4147-A177-3AD203B41FA5}">
                      <a16:colId xmlns:a16="http://schemas.microsoft.com/office/drawing/2014/main" xmlns="" val="1324325409"/>
                    </a:ext>
                  </a:extLst>
                </a:gridCol>
                <a:gridCol w="1073398">
                  <a:extLst>
                    <a:ext uri="{9D8B030D-6E8A-4147-A177-3AD203B41FA5}">
                      <a16:colId xmlns:a16="http://schemas.microsoft.com/office/drawing/2014/main" xmlns="" val="1571334339"/>
                    </a:ext>
                  </a:extLst>
                </a:gridCol>
                <a:gridCol w="2836839">
                  <a:extLst>
                    <a:ext uri="{9D8B030D-6E8A-4147-A177-3AD203B41FA5}">
                      <a16:colId xmlns:a16="http://schemas.microsoft.com/office/drawing/2014/main" xmlns="" val="552062779"/>
                    </a:ext>
                  </a:extLst>
                </a:gridCol>
                <a:gridCol w="3363956">
                  <a:extLst>
                    <a:ext uri="{9D8B030D-6E8A-4147-A177-3AD203B41FA5}">
                      <a16:colId xmlns:a16="http://schemas.microsoft.com/office/drawing/2014/main" xmlns="" val="685768345"/>
                    </a:ext>
                  </a:extLst>
                </a:gridCol>
              </a:tblGrid>
              <a:tr h="3604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Meeting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38723"/>
                  </a:ext>
                </a:extLst>
              </a:tr>
              <a:tr h="17481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EXCO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Weekly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PM,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DMOs, Dir Finance &amp;Support, Coordination, Immigration Coordinator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Burning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challenges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Progress reports targets &amp; action log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Audit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Feedback from meetings attended at HO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Direction and strategic guidance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078281"/>
                  </a:ext>
                </a:extLst>
              </a:tr>
              <a:tr h="15407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Extended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EXCO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Bi- monthly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PM,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DMOs, Dir Finance &amp;Support, Coordination, Immigration Coordinator,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DD Counter Corruption, DD Vetting, ASD HR, ASD LR,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Moetapele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Representative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 sharing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Burning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Progress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reports from business units, APP targets and action log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Feedback from meetings attended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Direction and Strategic guidance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163266"/>
                  </a:ext>
                </a:extLst>
              </a:tr>
              <a:tr h="237038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Extended Management Meeting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Bi-monthly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PM,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DMOs, Dir Finance &amp;Support, Coordination, Immigration Coordinator,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DD Counter Corruption, DD Vetting, ASD HR, ASD LR, All Office Managers, Chairperson of Youth, Chairperson Disability Forum, Representatives from Organized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Labour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 sharing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Burning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Progress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reports from business units, APP targets and action log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Feedback from meetings attended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Direction and guidance on operational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Round table discussion – inputs on any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issue affecting service delivery, Policy, processes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9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09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Box 4"/>
          <p:cNvSpPr txBox="1">
            <a:spLocks noChangeArrowheads="1"/>
          </p:cNvSpPr>
          <p:nvPr/>
        </p:nvSpPr>
        <p:spPr bwMode="auto">
          <a:xfrm>
            <a:off x="398463" y="201326"/>
            <a:ext cx="8583612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/>
              <a:t>WC Governance 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702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518625"/>
              </p:ext>
            </p:extLst>
          </p:nvPr>
        </p:nvGraphicFramePr>
        <p:xfrm>
          <a:off x="409639" y="685800"/>
          <a:ext cx="8572438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361">
                  <a:extLst>
                    <a:ext uri="{9D8B030D-6E8A-4147-A177-3AD203B41FA5}">
                      <a16:colId xmlns:a16="http://schemas.microsoft.com/office/drawing/2014/main" xmlns="" val="13243254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57133433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552062779"/>
                    </a:ext>
                  </a:extLst>
                </a:gridCol>
                <a:gridCol w="3343277">
                  <a:extLst>
                    <a:ext uri="{9D8B030D-6E8A-4147-A177-3AD203B41FA5}">
                      <a16:colId xmlns:a16="http://schemas.microsoft.com/office/drawing/2014/main" xmlns="" val="685768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Meeting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387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Provincial Consultative Forum (PCF)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Elected Managers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Representatives from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Organized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Labour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, ASD: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Labour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Relations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Feedback from DBC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Matter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affecting staff in the workplace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0782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Staff meetings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Office Managers, Shop stewards,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all staff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Feedback from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Discussion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new directives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 sharing – issues impacting on service delivery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499737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Provincial Procurement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Committee (PPC)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Quarterly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Appointed representatives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from business, Counter Corruption, Vetting and SCM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Adjudicate bidders higher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than        R100 000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16326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Provincial Loss Control Committee (PLC)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Quarterly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Appointed representative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from business, Counter Corruption, Vetting, Assets and SCM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Evaluate and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make recommendation on Loss and Damage Reports received from Offices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98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Youth Forum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Appointed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representatives form each District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Planning and execution of service delivery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programmes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Participation in Provincial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programmes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02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SHE Reps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Quarterly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Chaired by ASD: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Asset &amp; Property Management, appointed representatives from Districts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Discuss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Occupational Health and Safety Issues prevalent in the workplace.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3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74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2683421"/>
              </p:ext>
            </p:extLst>
          </p:nvPr>
        </p:nvGraphicFramePr>
        <p:xfrm>
          <a:off x="398463" y="685801"/>
          <a:ext cx="8583612" cy="511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0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0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496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Front Offices within 5 Districts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1 Metro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x permanent contact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point –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Ladismith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27 x  Connected Health Facilities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 x Bank - Standard Bank Canal Walk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 x Provincial Office (sharing space with Cape Town Large Office)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Provincial Archive Facility established at Bellville Office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 x Modernised Front Offices (11 urban, 14 rural) and 1x Bank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86% of our Offices are modernised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Malmesbury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Modernised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Office temporarily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closed due to eviction order (Nov 2017) – new Office space procured by DPW a - office due to become operational by November 2019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Roll out of 2 additional Banks – FNB Port Side and Nedbank St Georges envisaged for 2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Quarter 2019/2020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Vredenburg- and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Citrusdal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Offices due for modernization in 4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Quarter 2019/2020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Swellendam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and Laingsburg Offices earmarked for Modernization 4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Quarter 2020/2021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184" name="TextBox 4"/>
          <p:cNvSpPr txBox="1">
            <a:spLocks noChangeArrowheads="1"/>
          </p:cNvSpPr>
          <p:nvPr/>
        </p:nvSpPr>
        <p:spPr bwMode="auto">
          <a:xfrm>
            <a:off x="398463" y="201326"/>
            <a:ext cx="8583612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High level </a:t>
            </a:r>
            <a:r>
              <a:rPr lang="en-US" sz="1600" b="1" dirty="0" smtClean="0"/>
              <a:t>summary: footprint </a:t>
            </a:r>
            <a:r>
              <a:rPr lang="en-US" sz="1600" b="1" dirty="0"/>
              <a:t>and access to clients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702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25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6461</Words>
  <Application>Microsoft Office PowerPoint</Application>
  <PresentationFormat>On-screen Show (4:3)</PresentationFormat>
  <Paragraphs>2197</Paragraphs>
  <Slides>69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Content </vt:lpstr>
      <vt:lpstr>Content </vt:lpstr>
      <vt:lpstr>Geographical outlay of Western Cape Province </vt:lpstr>
      <vt:lpstr>Western Cape Management Team as at end June 2019:  </vt:lpstr>
      <vt:lpstr>Western Cape Management Team as at end June 2019:  </vt:lpstr>
      <vt:lpstr>Slide 7</vt:lpstr>
      <vt:lpstr>Slide 8</vt:lpstr>
      <vt:lpstr>Slide 9</vt:lpstr>
      <vt:lpstr>   Re-alignment of DMO structure to support service delivery needs w.e.f Feb 2018    </vt:lpstr>
      <vt:lpstr>   Re-alignment of IMS structure to support service delivery needs w.e.f Feb 2018    </vt:lpstr>
      <vt:lpstr>Slide 12</vt:lpstr>
      <vt:lpstr>Burning issues : Facilities </vt:lpstr>
      <vt:lpstr>Slide 14</vt:lpstr>
      <vt:lpstr>Slide 15</vt:lpstr>
      <vt:lpstr>Number of Health facilities</vt:lpstr>
      <vt:lpstr>Provincial Highlights 2018/2019</vt:lpstr>
      <vt:lpstr>Provincial Highlights 2019</vt:lpstr>
      <vt:lpstr>Slide 19</vt:lpstr>
      <vt:lpstr>High Volume Offices and queue management strategies </vt:lpstr>
      <vt:lpstr>Slide 21</vt:lpstr>
      <vt:lpstr>Slide 22</vt:lpstr>
      <vt:lpstr>Slide 23</vt:lpstr>
      <vt:lpstr>Moetapele Rating Cards continued- example </vt:lpstr>
      <vt:lpstr>Moetapele Reporting Tool : Report for July 2019 </vt:lpstr>
      <vt:lpstr>Examples of completed rating cards July 2019</vt:lpstr>
      <vt:lpstr>Examples of completed rating cards July 2019</vt:lpstr>
      <vt:lpstr>Examples of completed rating cards July 2019</vt:lpstr>
      <vt:lpstr>Slide 29</vt:lpstr>
      <vt:lpstr>Staff breakdown per office continued  </vt:lpstr>
      <vt:lpstr>Staff breakdown per office continued  </vt:lpstr>
      <vt:lpstr>Staff breakdown per office continued  </vt:lpstr>
      <vt:lpstr>Loss of capacity – impact on service delivery   </vt:lpstr>
      <vt:lpstr>Progress in achieving equity targets June 2019 </vt:lpstr>
      <vt:lpstr> Status on vetting</vt:lpstr>
      <vt:lpstr> Skills Development and training conducted 2019</vt:lpstr>
      <vt:lpstr>Employee Wellness Activities 2019 </vt:lpstr>
      <vt:lpstr>Employee Wellness Activities 2019 </vt:lpstr>
      <vt:lpstr>Workplace Forums Established</vt:lpstr>
      <vt:lpstr>Slide 40</vt:lpstr>
      <vt:lpstr>Slide 41</vt:lpstr>
      <vt:lpstr>Slide 42</vt:lpstr>
      <vt:lpstr>Employee Engagement   </vt:lpstr>
      <vt:lpstr>Counter Corruption &amp; Security  </vt:lpstr>
      <vt:lpstr>Slide 45</vt:lpstr>
      <vt:lpstr>Western Cape Budget and expenditure as at end June 2019 </vt:lpstr>
      <vt:lpstr>Cost reduction measures implemented and impact </vt:lpstr>
      <vt:lpstr>Slide 48</vt:lpstr>
      <vt:lpstr>Stakeholder engagement </vt:lpstr>
      <vt:lpstr>Stakeholder engagement </vt:lpstr>
      <vt:lpstr>INSPECTORATE CAPACITY </vt:lpstr>
      <vt:lpstr>IMS STAKEHOLDER MEETINGS ATTENDED </vt:lpstr>
      <vt:lpstr>State of Immigration Inspectorate</vt:lpstr>
      <vt:lpstr>Provincial Inspectorate Indaba – Parade  </vt:lpstr>
      <vt:lpstr>Challenges &amp; burning issues: Immigration Inspectorate</vt:lpstr>
      <vt:lpstr>Immigration Operations  </vt:lpstr>
      <vt:lpstr>Outreach Programmes Jan 2019 – July 2019 </vt:lpstr>
      <vt:lpstr>Outreach Programmes Jan 2019 – July 2019 </vt:lpstr>
      <vt:lpstr>Progress in relation to APP Targets</vt:lpstr>
      <vt:lpstr>Slide 60</vt:lpstr>
      <vt:lpstr>Slide 61</vt:lpstr>
      <vt:lpstr>Slide 62</vt:lpstr>
      <vt:lpstr>Late Registration of Birth: Cases Ready for Adjudication 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</dc:creator>
  <cp:lastModifiedBy>PUMZA</cp:lastModifiedBy>
  <cp:revision>292</cp:revision>
  <cp:lastPrinted>2019-09-03T10:33:49Z</cp:lastPrinted>
  <dcterms:created xsi:type="dcterms:W3CDTF">2017-08-11T11:42:38Z</dcterms:created>
  <dcterms:modified xsi:type="dcterms:W3CDTF">2019-09-18T06:52:51Z</dcterms:modified>
</cp:coreProperties>
</file>