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9" r:id="rId2"/>
    <p:sldId id="627" r:id="rId3"/>
    <p:sldId id="628" r:id="rId4"/>
    <p:sldId id="644" r:id="rId5"/>
    <p:sldId id="645" r:id="rId6"/>
    <p:sldId id="646" r:id="rId7"/>
    <p:sldId id="647" r:id="rId8"/>
    <p:sldId id="648" r:id="rId9"/>
    <p:sldId id="649" r:id="rId10"/>
    <p:sldId id="643" r:id="rId11"/>
    <p:sldId id="651" r:id="rId12"/>
    <p:sldId id="650" r:id="rId13"/>
    <p:sldId id="378" r:id="rId1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7" autoAdjust="0"/>
    <p:restoredTop sz="91871" autoAdjust="0"/>
  </p:normalViewPr>
  <p:slideViewPr>
    <p:cSldViewPr>
      <p:cViewPr varScale="1">
        <p:scale>
          <a:sx n="58" d="100"/>
          <a:sy n="58" d="100"/>
        </p:scale>
        <p:origin x="8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2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275" cy="498288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938"/>
            <a:ext cx="2946275" cy="498288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3" y="9429938"/>
            <a:ext cx="2946275" cy="498288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707FCEC1-E925-426E-AEDE-6F4D5133F00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21006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6275" cy="49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5" tIns="46447" rIns="92895" bIns="464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3" y="1"/>
            <a:ext cx="2946275" cy="49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5" tIns="46447" rIns="92895" bIns="464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6" y="4716677"/>
            <a:ext cx="5436908" cy="4467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5" tIns="46447" rIns="92895" bIns="464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938"/>
            <a:ext cx="2946275" cy="49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5" tIns="46447" rIns="92895" bIns="464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3" y="9429938"/>
            <a:ext cx="2946275" cy="49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95" tIns="46447" rIns="92895" bIns="464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0436898-6D4C-4ED9-A803-8C76C72357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44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CDE4E3-1E92-49F2-ADEE-83AF3CC53B72}" type="slidenum">
              <a:rPr lang="en-US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511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40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383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713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72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89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655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02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20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525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010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795704-D4CC-4FCA-8A4B-34A401FE9C2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29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887CD-B227-4934-B84C-B6F4F811D9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A2F4-C4E4-400A-88CD-E78AB113C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F52EF-B820-4501-8A87-27FE569EB8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A0469-1697-409E-AF67-1B17EB11F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9" name="Rectangle 17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1663700"/>
            <a:ext cx="6821487" cy="1470025"/>
          </a:xfrm>
        </p:spPr>
        <p:txBody>
          <a:bodyPr/>
          <a:lstStyle>
            <a:lvl1pPr algn="ctr">
              <a:defRPr sz="4000">
                <a:solidFill>
                  <a:srgbClr val="293E00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3452813" y="6451600"/>
            <a:ext cx="2895600" cy="152400"/>
          </a:xfrm>
        </p:spPr>
        <p:txBody>
          <a:bodyPr/>
          <a:lstStyle>
            <a:lvl1pPr algn="ctr">
              <a:defRPr sz="1400" b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A9EB2-108A-4BEC-BB25-443CCE96D9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4C209-2789-401F-A579-7A8208EE2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6200-1183-4A74-931C-AAE770F81B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DB1D3-746A-48DD-81E5-9D10190D4A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27CC6-9250-409A-B218-92DBC7D7FE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468BB-C55C-44F1-A22B-78402AAAE3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7606B-37BA-4BE9-ADBD-DD6F0F4A0D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4E24A-AA8A-44C3-82DF-95D437ED78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0C9243C-6572-4657-BCB5-8B3415B16A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C:\Users\Lefifi.T\AppData\Local\Microsoft\Windows\Temporary Internet Files\Content.Outlook\XAEMJRW7\Higher Education LOGO (6)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32" r="67960"/>
          <a:stretch>
            <a:fillRect/>
          </a:stretch>
        </p:blipFill>
        <p:spPr bwMode="auto">
          <a:xfrm>
            <a:off x="7318375" y="4495800"/>
            <a:ext cx="1825625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75388" y="786944"/>
            <a:ext cx="8077200" cy="571500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kern="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Department of Higher Education and Training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1100" kern="0" dirty="0">
              <a:solidFill>
                <a:srgbClr val="FF0000"/>
              </a:solidFill>
              <a:latin typeface="+mj-lt"/>
              <a:cs typeface="Calibri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2400" b="1" kern="0" dirty="0">
              <a:solidFill>
                <a:srgbClr val="00000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2133600"/>
            <a:ext cx="7704137" cy="114300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US" b="1" kern="0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11331" y="3784582"/>
            <a:ext cx="7696200" cy="1422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defRPr/>
            </a:pPr>
            <a:r>
              <a:rPr lang="en-ZA" sz="28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The Portfolio Committee on Higher Education, Science and Technology</a:t>
            </a:r>
            <a:endParaRPr lang="en-US" sz="1400" b="1" i="1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42900" indent="-342900" algn="ctr">
              <a:defRPr/>
            </a:pPr>
            <a:endParaRPr lang="en-US" sz="1400" b="1" i="1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42900" indent="-342900" algn="ctr">
              <a:defRPr/>
            </a:pPr>
            <a:r>
              <a:rPr lang="en-US" sz="14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Dr Hersheela Narsee </a:t>
            </a:r>
          </a:p>
          <a:p>
            <a:pPr marL="342900" indent="-342900" algn="ctr">
              <a:defRPr/>
            </a:pPr>
            <a:r>
              <a:rPr lang="en-US" sz="1400" b="1" i="1" kern="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Acting Deputy Director-General</a:t>
            </a:r>
            <a:endParaRPr lang="en-US" sz="1400" b="1" i="1" dirty="0" smtClean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42900" indent="-342900" algn="ctr">
              <a:defRPr/>
            </a:pPr>
            <a:r>
              <a:rPr lang="en-US" sz="14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17  September 2019</a:t>
            </a:r>
            <a:endParaRPr lang="en-US" sz="1400" b="1" i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01532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en-ZA" sz="2400" b="1" dirty="0">
                <a:solidFill>
                  <a:schemeClr val="accent6">
                    <a:lumMod val="50000"/>
                  </a:schemeClr>
                </a:solidFill>
              </a:rPr>
              <a:t>Future skills forecasting for new Industrial Revolutions: The impact of 4IR on reskilling/retraining in the </a:t>
            </a:r>
            <a:r>
              <a:rPr lang="en-ZA" sz="2400" b="1" dirty="0" smtClean="0">
                <a:solidFill>
                  <a:schemeClr val="accent6">
                    <a:lumMod val="50000"/>
                  </a:schemeClr>
                </a:solidFill>
              </a:rPr>
              <a:t>workplace</a:t>
            </a:r>
            <a:endParaRPr lang="en-ZA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199" y="1344221"/>
            <a:ext cx="8229600" cy="550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ZA" sz="1800" b="1" dirty="0"/>
              <a:t>The speed and depth of technology adoption drives business growth, new job creation and the need for augmentation of existing jobs</a:t>
            </a:r>
          </a:p>
          <a:p>
            <a:pPr algn="just"/>
            <a:endParaRPr lang="en-GB" sz="1000" b="1" dirty="0"/>
          </a:p>
          <a:p>
            <a:pPr algn="just"/>
            <a:r>
              <a:rPr lang="en-ZA" sz="1800" b="1" dirty="0"/>
              <a:t>This  </a:t>
            </a:r>
            <a:r>
              <a:rPr lang="en-ZA" sz="1800" b="1" dirty="0" smtClean="0"/>
              <a:t>will be possible provided </a:t>
            </a:r>
            <a:r>
              <a:rPr lang="en-ZA" sz="1800" b="1" dirty="0"/>
              <a:t>we fully leverage the talents of </a:t>
            </a:r>
            <a:r>
              <a:rPr lang="en-ZA" sz="1800" b="1" dirty="0" smtClean="0"/>
              <a:t>a motivated </a:t>
            </a:r>
            <a:r>
              <a:rPr lang="en-ZA" sz="1800" b="1" dirty="0"/>
              <a:t>and agile workforce that is equipped with skills to take advantage of new opportunities</a:t>
            </a:r>
          </a:p>
          <a:p>
            <a:endParaRPr lang="en-ZA" sz="1000" b="1" dirty="0"/>
          </a:p>
          <a:p>
            <a:pPr algn="just"/>
            <a:r>
              <a:rPr lang="en-ZA" sz="1800" b="1" dirty="0"/>
              <a:t>This can only be achieved through proactive retraining and upskilling </a:t>
            </a:r>
          </a:p>
          <a:p>
            <a:pPr marL="0" indent="0">
              <a:buNone/>
            </a:pPr>
            <a:endParaRPr lang="en-ZA" sz="1000" b="1" dirty="0" smtClean="0"/>
          </a:p>
          <a:p>
            <a:pPr algn="just"/>
            <a:r>
              <a:rPr lang="en-ZA" sz="1800" b="1" dirty="0"/>
              <a:t>Conversely, skills </a:t>
            </a:r>
            <a:r>
              <a:rPr lang="en-ZA" sz="1800" b="1" dirty="0" smtClean="0"/>
              <a:t>gaps, among workers </a:t>
            </a:r>
            <a:r>
              <a:rPr lang="en-ZA" sz="1800" b="1" dirty="0"/>
              <a:t>and </a:t>
            </a:r>
            <a:r>
              <a:rPr lang="en-ZA" sz="1800" b="1" dirty="0" smtClean="0"/>
              <a:t>also among </a:t>
            </a:r>
            <a:r>
              <a:rPr lang="en-ZA" sz="1800" b="1" dirty="0"/>
              <a:t>an organisation’s senior </a:t>
            </a:r>
            <a:r>
              <a:rPr lang="en-ZA" sz="1800" b="1" dirty="0" smtClean="0"/>
              <a:t>leadership, </a:t>
            </a:r>
            <a:r>
              <a:rPr lang="en-ZA" sz="1800" b="1" dirty="0"/>
              <a:t>may significantly hamper new technology adoption and therefore business </a:t>
            </a:r>
            <a:r>
              <a:rPr lang="en-ZA" sz="1800" b="1" dirty="0" smtClean="0"/>
              <a:t>growth</a:t>
            </a:r>
            <a:endParaRPr lang="en-ZA" sz="1800" b="1" dirty="0"/>
          </a:p>
          <a:p>
            <a:endParaRPr lang="en-ZA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5876" y="302389"/>
            <a:ext cx="8252247" cy="400110"/>
          </a:xfrm>
          <a:prstGeom prst="rect">
            <a:avLst/>
          </a:prstGeom>
          <a:solidFill>
            <a:srgbClr val="005024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>
              <a:defRPr/>
            </a:pPr>
            <a:r>
              <a:rPr lang="en-CA" sz="2000" dirty="0" smtClean="0"/>
              <a:t>IMPLICATIONS FOR SKILLS NEEDS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94681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45876" y="725729"/>
            <a:ext cx="8229600" cy="550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ZA" sz="1800" b="1" dirty="0" smtClean="0"/>
              <a:t>PSET can respond as follows:</a:t>
            </a:r>
          </a:p>
          <a:p>
            <a:pPr lvl="1" algn="just"/>
            <a:r>
              <a:rPr lang="en-ZA" sz="1600" b="1" dirty="0" smtClean="0"/>
              <a:t>Improve quality </a:t>
            </a:r>
            <a:r>
              <a:rPr lang="en-ZA" sz="1600" b="1" dirty="0"/>
              <a:t>and </a:t>
            </a:r>
            <a:r>
              <a:rPr lang="en-ZA" sz="1600" b="1" dirty="0" smtClean="0"/>
              <a:t>relevance </a:t>
            </a:r>
            <a:r>
              <a:rPr lang="en-ZA" sz="1600" b="1" dirty="0"/>
              <a:t>of technical skills </a:t>
            </a:r>
          </a:p>
          <a:p>
            <a:pPr lvl="1" algn="just"/>
            <a:r>
              <a:rPr lang="en-ZA" sz="1600" b="1" dirty="0"/>
              <a:t>Promote stronger </a:t>
            </a:r>
            <a:r>
              <a:rPr lang="en-ZA" sz="1600" b="1" dirty="0" smtClean="0"/>
              <a:t>foundational </a:t>
            </a:r>
            <a:r>
              <a:rPr lang="en-ZA" sz="1600" b="1" dirty="0"/>
              <a:t>s</a:t>
            </a:r>
            <a:r>
              <a:rPr lang="en-ZA" sz="1600" b="1" dirty="0" smtClean="0"/>
              <a:t>kills </a:t>
            </a:r>
            <a:endParaRPr lang="en-ZA" sz="1600" b="1" dirty="0"/>
          </a:p>
          <a:p>
            <a:pPr lvl="1" algn="just"/>
            <a:r>
              <a:rPr lang="en-ZA" sz="1600" b="1" dirty="0"/>
              <a:t>Foster core employability skills </a:t>
            </a:r>
            <a:endParaRPr lang="en-ZA" sz="1600" b="1" dirty="0" smtClean="0"/>
          </a:p>
          <a:p>
            <a:pPr lvl="1" algn="just"/>
            <a:r>
              <a:rPr lang="en-ZA" sz="1600" b="1" dirty="0"/>
              <a:t>Enhancement </a:t>
            </a:r>
            <a:r>
              <a:rPr lang="en-ZA" sz="1600" b="1" dirty="0" smtClean="0"/>
              <a:t> of digital skills</a:t>
            </a:r>
            <a:endParaRPr lang="en-ZA" sz="1600" b="1" dirty="0"/>
          </a:p>
          <a:p>
            <a:pPr lvl="1" algn="just"/>
            <a:r>
              <a:rPr lang="en-ZA" sz="1600" b="1" dirty="0" smtClean="0"/>
              <a:t>Improve </a:t>
            </a:r>
            <a:r>
              <a:rPr lang="en-ZA" sz="1600" b="1" dirty="0"/>
              <a:t>employability of those who do not have computer literacy through CETCs. CETCs have plans to undertake this work - subject to </a:t>
            </a:r>
            <a:r>
              <a:rPr lang="en-ZA" sz="1600" b="1" dirty="0" smtClean="0"/>
              <a:t>funding</a:t>
            </a:r>
          </a:p>
          <a:p>
            <a:pPr lvl="1" algn="just"/>
            <a:r>
              <a:rPr lang="en-ZA" sz="1600" b="1" dirty="0"/>
              <a:t>Direct the use of the SETA Discretionary Fund so that it is used to </a:t>
            </a:r>
            <a:r>
              <a:rPr lang="en-ZA" sz="1600" b="1" dirty="0" smtClean="0"/>
              <a:t>re-train </a:t>
            </a:r>
            <a:r>
              <a:rPr lang="en-ZA" sz="1600" b="1" dirty="0"/>
              <a:t>retrenched staff </a:t>
            </a:r>
            <a:endParaRPr lang="en-ZA" sz="1600" b="1" dirty="0" smtClean="0"/>
          </a:p>
          <a:p>
            <a:pPr lvl="1" algn="just"/>
            <a:r>
              <a:rPr lang="en-ZA" sz="1600" b="1" dirty="0"/>
              <a:t>Provide </a:t>
            </a:r>
            <a:r>
              <a:rPr lang="en-ZA" sz="1600" b="1" dirty="0" smtClean="0"/>
              <a:t>entrepreneurship </a:t>
            </a:r>
            <a:r>
              <a:rPr lang="en-ZA" sz="1600" b="1" dirty="0"/>
              <a:t>development training at </a:t>
            </a:r>
            <a:r>
              <a:rPr lang="en-ZA" sz="1600" b="1" dirty="0" smtClean="0"/>
              <a:t>CET </a:t>
            </a:r>
            <a:r>
              <a:rPr lang="en-ZA" sz="1600" b="1" dirty="0"/>
              <a:t>and TVET </a:t>
            </a:r>
            <a:r>
              <a:rPr lang="en-ZA" sz="1600" b="1" dirty="0" smtClean="0"/>
              <a:t>Colleges. Universities </a:t>
            </a:r>
            <a:r>
              <a:rPr lang="en-ZA" sz="1600" b="1" dirty="0"/>
              <a:t>have already initiated the </a:t>
            </a:r>
            <a:r>
              <a:rPr lang="en-ZA" sz="1600" b="1" dirty="0" smtClean="0"/>
              <a:t>entrepreneurship </a:t>
            </a:r>
            <a:r>
              <a:rPr lang="en-ZA" sz="1600" b="1" dirty="0"/>
              <a:t>programme </a:t>
            </a:r>
            <a:endParaRPr lang="en-ZA" sz="1600" b="1" dirty="0" smtClean="0"/>
          </a:p>
          <a:p>
            <a:pPr lvl="1" algn="just"/>
            <a:r>
              <a:rPr lang="en-ZA" sz="1600" b="1" dirty="0"/>
              <a:t>S</a:t>
            </a:r>
            <a:r>
              <a:rPr lang="en-ZA" sz="1600" b="1" dirty="0" smtClean="0"/>
              <a:t>upport start-ups </a:t>
            </a:r>
            <a:r>
              <a:rPr lang="en-ZA" sz="1600" b="1" dirty="0"/>
              <a:t>through funding and other forms of support in </a:t>
            </a:r>
            <a:r>
              <a:rPr lang="en-ZA" sz="1600" b="1" dirty="0" smtClean="0"/>
              <a:t>partnerships </a:t>
            </a:r>
            <a:r>
              <a:rPr lang="en-ZA" sz="1600" b="1" dirty="0"/>
              <a:t>with DTI, IDC </a:t>
            </a:r>
            <a:r>
              <a:rPr lang="en-ZA" sz="1600" b="1" dirty="0" smtClean="0"/>
              <a:t>etc.</a:t>
            </a:r>
          </a:p>
          <a:p>
            <a:pPr lvl="1" algn="just"/>
            <a:r>
              <a:rPr lang="en-ZA" sz="1600" b="1" dirty="0" smtClean="0"/>
              <a:t>Support internships and job shadowing programmes to provide work experience</a:t>
            </a:r>
          </a:p>
          <a:p>
            <a:pPr lvl="1" algn="just"/>
            <a:r>
              <a:rPr lang="en-ZA" sz="1600" b="1" dirty="0" smtClean="0"/>
              <a:t>Support bridging skills programmes to enable graduates to become work ready</a:t>
            </a:r>
          </a:p>
          <a:p>
            <a:pPr lvl="1" algn="just"/>
            <a:r>
              <a:rPr lang="en-ZA" sz="1600" b="1" dirty="0" smtClean="0"/>
              <a:t>Subsidise re-skilling and upskilling of the existing workforce through the SETAs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5876" y="302389"/>
            <a:ext cx="8252247" cy="400110"/>
          </a:xfrm>
          <a:prstGeom prst="rect">
            <a:avLst/>
          </a:prstGeom>
          <a:solidFill>
            <a:srgbClr val="005024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>
              <a:defRPr/>
            </a:pPr>
            <a:r>
              <a:rPr lang="en-CA" sz="2000" dirty="0" smtClean="0"/>
              <a:t>INTERVENTION BY PSET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414512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45876" y="1001992"/>
            <a:ext cx="8229600" cy="550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ZA" sz="2000" b="1" dirty="0" smtClean="0"/>
              <a:t>Support internships and job shadowing programmes to provide work experience</a:t>
            </a:r>
          </a:p>
          <a:p>
            <a:pPr marL="457200" lvl="1" indent="0" algn="just">
              <a:buNone/>
            </a:pPr>
            <a:endParaRPr lang="en-ZA" sz="1000" b="1" dirty="0" smtClean="0"/>
          </a:p>
          <a:p>
            <a:pPr lvl="1" algn="just"/>
            <a:r>
              <a:rPr lang="en-ZA" sz="2000" b="1" dirty="0" smtClean="0"/>
              <a:t>Support bridging skills programmes to enable graduates to become work ready</a:t>
            </a:r>
          </a:p>
          <a:p>
            <a:pPr marL="457200" lvl="1" indent="0" algn="just">
              <a:buNone/>
            </a:pPr>
            <a:endParaRPr lang="en-ZA" sz="1000" b="1" dirty="0" smtClean="0"/>
          </a:p>
          <a:p>
            <a:pPr lvl="1" algn="just"/>
            <a:r>
              <a:rPr lang="en-ZA" sz="2000" b="1" dirty="0" smtClean="0"/>
              <a:t>Support re-skilling and upskilling of the existing workforce </a:t>
            </a:r>
          </a:p>
          <a:p>
            <a:pPr lvl="1" algn="just"/>
            <a:endParaRPr lang="en-ZA" sz="2000" b="1" dirty="0"/>
          </a:p>
          <a:p>
            <a:pPr lvl="1" algn="just"/>
            <a:r>
              <a:rPr lang="en-ZA" sz="2000" b="1" dirty="0" smtClean="0"/>
              <a:t>Apply for SETA Discretionary Grants to reskill and upskill the existing workforce </a:t>
            </a:r>
          </a:p>
          <a:p>
            <a:pPr lvl="1" algn="just"/>
            <a:endParaRPr lang="en-ZA" sz="2000" b="1" dirty="0"/>
          </a:p>
          <a:p>
            <a:pPr lvl="1" algn="just"/>
            <a:r>
              <a:rPr lang="en-ZA" sz="2000" b="1" dirty="0" smtClean="0"/>
              <a:t>Develop a closer relationship with academic institutions to match future demands</a:t>
            </a:r>
          </a:p>
          <a:p>
            <a:pPr marL="457200" lvl="1" indent="0" algn="just">
              <a:buNone/>
            </a:pPr>
            <a:endParaRPr lang="en-ZA" sz="1000" b="1" dirty="0" smtClean="0"/>
          </a:p>
          <a:p>
            <a:pPr lvl="1" algn="just"/>
            <a:r>
              <a:rPr lang="en-ZA" sz="2000" b="1" dirty="0" smtClean="0"/>
              <a:t>Invest in developing private sector skills training institutes</a:t>
            </a:r>
          </a:p>
          <a:p>
            <a:pPr lvl="1" algn="just"/>
            <a:endParaRPr lang="en-ZA" sz="2000" b="1" dirty="0" smtClean="0"/>
          </a:p>
          <a:p>
            <a:pPr lvl="1" algn="just"/>
            <a:r>
              <a:rPr lang="en-ZA" sz="2000" b="1" dirty="0" smtClean="0"/>
              <a:t>Support start-ups for new graduates </a:t>
            </a:r>
            <a:endParaRPr lang="en-ZA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5876" y="302389"/>
            <a:ext cx="8252247" cy="400110"/>
          </a:xfrm>
          <a:prstGeom prst="rect">
            <a:avLst/>
          </a:prstGeom>
          <a:solidFill>
            <a:srgbClr val="005024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>
              <a:defRPr/>
            </a:pPr>
            <a:r>
              <a:rPr lang="en-CA" sz="2000" dirty="0" smtClean="0"/>
              <a:t>INTERVENTIONS BY THE PRIVATE SECTOR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67156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SLIDE LAYOU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6" descr="C:\Users\Lefifi.T\AppData\Local\Microsoft\Windows\Temporary Internet Files\Content.Outlook\XAEMJRW7\Higher Education LOGO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5775" y="1557338"/>
            <a:ext cx="569595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2484438" y="4005263"/>
            <a:ext cx="41036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i="1" dirty="0">
                <a:latin typeface="Calibri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4423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2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9361" y="295185"/>
            <a:ext cx="8252247" cy="400110"/>
          </a:xfrm>
          <a:prstGeom prst="rect">
            <a:avLst/>
          </a:prstGeom>
          <a:solidFill>
            <a:srgbClr val="005024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 lvl="0"/>
            <a:r>
              <a:rPr lang="en-CA" sz="2000" dirty="0" smtClean="0"/>
              <a:t>INTRODUCTION </a:t>
            </a:r>
            <a:endParaRPr lang="en-ZA" sz="20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1813" y="848784"/>
            <a:ext cx="8078787" cy="5495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ZA" sz="1800" b="1" dirty="0"/>
              <a:t>The world of work will unfold </a:t>
            </a:r>
            <a:r>
              <a:rPr lang="en-ZA" sz="1800" b="1" dirty="0" smtClean="0"/>
              <a:t>as a combination </a:t>
            </a:r>
            <a:r>
              <a:rPr lang="en-ZA" sz="1800" b="1" dirty="0"/>
              <a:t>of empowerment in the </a:t>
            </a:r>
            <a:r>
              <a:rPr lang="en-ZA" sz="1800" b="1" dirty="0" smtClean="0"/>
              <a:t>work place </a:t>
            </a:r>
            <a:r>
              <a:rPr lang="en-ZA" sz="1800" b="1" dirty="0"/>
              <a:t>and the rate of technology </a:t>
            </a:r>
            <a:r>
              <a:rPr lang="en-ZA" sz="1800" b="1" dirty="0" smtClean="0"/>
              <a:t>uptake</a:t>
            </a:r>
          </a:p>
          <a:p>
            <a:pPr algn="just"/>
            <a:endParaRPr lang="en-ZA" sz="1000" b="1" dirty="0" smtClean="0"/>
          </a:p>
          <a:p>
            <a:pPr algn="just"/>
            <a:r>
              <a:rPr lang="en-ZA" sz="1800" b="1" dirty="0" smtClean="0"/>
              <a:t>On </a:t>
            </a:r>
            <a:r>
              <a:rPr lang="en-ZA" sz="1800" b="1" dirty="0"/>
              <a:t>the one </a:t>
            </a:r>
            <a:r>
              <a:rPr lang="en-ZA" sz="1800" b="1" dirty="0" smtClean="0"/>
              <a:t>end of the spectrum the </a:t>
            </a:r>
            <a:r>
              <a:rPr lang="en-ZA" sz="1800" b="1" dirty="0"/>
              <a:t>kind of work will be </a:t>
            </a:r>
            <a:r>
              <a:rPr lang="en-ZA" sz="1800" b="1" dirty="0" smtClean="0"/>
              <a:t>largely similar </a:t>
            </a:r>
            <a:r>
              <a:rPr lang="en-ZA" sz="1800" b="1" dirty="0"/>
              <a:t>to the </a:t>
            </a:r>
            <a:r>
              <a:rPr lang="en-ZA" sz="1800" b="1" dirty="0" smtClean="0"/>
              <a:t>20</a:t>
            </a:r>
            <a:r>
              <a:rPr lang="en-ZA" sz="1800" b="1" baseline="30000" dirty="0" smtClean="0"/>
              <a:t>th</a:t>
            </a:r>
            <a:r>
              <a:rPr lang="en-ZA" sz="1800" b="1" dirty="0"/>
              <a:t> </a:t>
            </a:r>
            <a:r>
              <a:rPr lang="en-ZA" sz="1800" b="1" dirty="0" smtClean="0"/>
              <a:t>century </a:t>
            </a:r>
            <a:r>
              <a:rPr lang="en-ZA" sz="1800" b="1" dirty="0"/>
              <a:t>norm of full-time employment, with goods and services </a:t>
            </a:r>
            <a:r>
              <a:rPr lang="en-ZA" sz="1800" b="1" dirty="0" smtClean="0"/>
              <a:t>being produced </a:t>
            </a:r>
            <a:r>
              <a:rPr lang="en-ZA" sz="1800" b="1" dirty="0"/>
              <a:t>and delivered in traditional </a:t>
            </a:r>
            <a:r>
              <a:rPr lang="en-ZA" sz="1800" b="1" dirty="0" smtClean="0"/>
              <a:t>ways</a:t>
            </a:r>
            <a:endParaRPr lang="en-ZA" sz="1800" b="1" dirty="0"/>
          </a:p>
          <a:p>
            <a:pPr algn="just"/>
            <a:endParaRPr lang="en-ZA" sz="1000" b="1" dirty="0" smtClean="0"/>
          </a:p>
          <a:p>
            <a:pPr algn="just"/>
            <a:r>
              <a:rPr lang="en-ZA" sz="1800" b="1" dirty="0" smtClean="0"/>
              <a:t>On </a:t>
            </a:r>
            <a:r>
              <a:rPr lang="en-ZA" sz="1800" b="1" dirty="0"/>
              <a:t>the other end of the spectrum the mode of </a:t>
            </a:r>
            <a:r>
              <a:rPr lang="en-ZA" sz="1800" b="1" dirty="0" smtClean="0"/>
              <a:t>work will </a:t>
            </a:r>
            <a:r>
              <a:rPr lang="en-ZA" sz="1800" b="1" dirty="0"/>
              <a:t>be via </a:t>
            </a:r>
            <a:r>
              <a:rPr lang="en-ZA" sz="1800" b="1" dirty="0" smtClean="0"/>
              <a:t>platforms, with </a:t>
            </a:r>
            <a:r>
              <a:rPr lang="en-ZA" sz="1800" b="1" dirty="0"/>
              <a:t>goods and services being </a:t>
            </a:r>
            <a:r>
              <a:rPr lang="en-ZA" sz="1800" b="1" dirty="0" smtClean="0"/>
              <a:t>produced and </a:t>
            </a:r>
            <a:r>
              <a:rPr lang="en-ZA" sz="1800" b="1" dirty="0"/>
              <a:t>delivered by new technologies such as artificial intelligence and personal </a:t>
            </a:r>
            <a:r>
              <a:rPr lang="en-ZA" sz="1800" b="1" dirty="0" smtClean="0"/>
              <a:t>devices</a:t>
            </a:r>
          </a:p>
          <a:p>
            <a:pPr algn="just"/>
            <a:endParaRPr lang="en-ZA" sz="1000" b="1" dirty="0"/>
          </a:p>
          <a:p>
            <a:pPr algn="just"/>
            <a:r>
              <a:rPr lang="en-ZA" sz="1800" b="1" dirty="0"/>
              <a:t>Regardless of the work-mode scenario that materialises, in order to become and </a:t>
            </a:r>
            <a:r>
              <a:rPr lang="en-ZA" sz="1800" b="1" dirty="0" smtClean="0"/>
              <a:t>remain relevant</a:t>
            </a:r>
            <a:r>
              <a:rPr lang="en-ZA" sz="1800" b="1" dirty="0"/>
              <a:t>, workers will need a higher quality education that integrates general knowledge in </a:t>
            </a:r>
            <a:r>
              <a:rPr lang="en-ZA" sz="1800" b="1" dirty="0" smtClean="0"/>
              <a:t>both the </a:t>
            </a:r>
            <a:r>
              <a:rPr lang="en-ZA" sz="1800" b="1" dirty="0"/>
              <a:t>arts and sciences with emerging </a:t>
            </a:r>
            <a:r>
              <a:rPr lang="en-ZA" sz="1800" b="1" dirty="0" smtClean="0"/>
              <a:t>technologies</a:t>
            </a:r>
          </a:p>
          <a:p>
            <a:pPr algn="just"/>
            <a:endParaRPr lang="en-ZA" sz="1000" b="1" dirty="0"/>
          </a:p>
          <a:p>
            <a:pPr algn="just"/>
            <a:r>
              <a:rPr lang="en-ZA" sz="1800" b="1" dirty="0"/>
              <a:t>The interaction between human capital and technology </a:t>
            </a:r>
            <a:r>
              <a:rPr lang="en-ZA" sz="1800" b="1" dirty="0" smtClean="0"/>
              <a:t>becomes </a:t>
            </a:r>
            <a:r>
              <a:rPr lang="en-ZA" sz="1800" b="1" dirty="0"/>
              <a:t>crucial as improvements </a:t>
            </a:r>
            <a:r>
              <a:rPr lang="en-ZA" sz="1800" b="1" dirty="0" smtClean="0"/>
              <a:t>in productivity </a:t>
            </a:r>
            <a:r>
              <a:rPr lang="en-ZA" sz="1800" b="1" dirty="0"/>
              <a:t>are achieved by combining technology and human capital, especially </a:t>
            </a:r>
            <a:r>
              <a:rPr lang="en-ZA" sz="1800" b="1" dirty="0" smtClean="0"/>
              <a:t>skilled labour</a:t>
            </a:r>
            <a:endParaRPr lang="en-ZA" sz="1800" b="1" dirty="0"/>
          </a:p>
          <a:p>
            <a:pPr marL="0" lvl="0" indent="0">
              <a:buNone/>
            </a:pPr>
            <a:endParaRPr lang="en-CA" sz="2000" b="1" dirty="0"/>
          </a:p>
          <a:p>
            <a:pPr marL="0" lvl="0" indent="0">
              <a:buNone/>
            </a:pPr>
            <a:endParaRPr lang="en-CA" sz="2000" b="1" dirty="0" smtClean="0"/>
          </a:p>
          <a:p>
            <a:pPr marL="0" lvl="0" indent="0">
              <a:buNone/>
            </a:pPr>
            <a:endParaRPr lang="en-CA" sz="2000" b="1" dirty="0"/>
          </a:p>
          <a:p>
            <a:pPr marL="0" indent="0" algn="ctr">
              <a:buNone/>
            </a:pPr>
            <a:endParaRPr lang="en-ZA" sz="2800" b="1" dirty="0"/>
          </a:p>
          <a:p>
            <a:pPr lvl="0"/>
            <a:endParaRPr lang="en-CA" sz="2800" b="1" dirty="0" smtClean="0"/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endParaRPr lang="en-ZA" sz="2000" b="1" dirty="0" smtClean="0"/>
          </a:p>
          <a:p>
            <a:pPr marL="400050" lvl="1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87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8523" y="878858"/>
            <a:ext cx="8229600" cy="550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CA" sz="1800" b="1" dirty="0"/>
              <a:t>According to the World Economic </a:t>
            </a:r>
            <a:r>
              <a:rPr lang="en-CA" sz="1800" b="1" dirty="0" smtClean="0"/>
              <a:t>Forum (WEF) 2018 study </a:t>
            </a:r>
            <a:r>
              <a:rPr lang="en-CA" sz="1800" b="1" dirty="0"/>
              <a:t>on  the </a:t>
            </a:r>
            <a:r>
              <a:rPr lang="en-ZA" sz="1800" b="1" dirty="0"/>
              <a:t>“Future of </a:t>
            </a:r>
            <a:r>
              <a:rPr lang="en-ZA" sz="1800" b="1" dirty="0" smtClean="0"/>
              <a:t>Jobs Survey”, </a:t>
            </a:r>
            <a:r>
              <a:rPr lang="en-GB" sz="1800" b="1" dirty="0" smtClean="0"/>
              <a:t>the following are highlighted as the trends set to positively influence business growth towards 2022:</a:t>
            </a:r>
          </a:p>
          <a:p>
            <a:pPr algn="just"/>
            <a:endParaRPr lang="en-GB" sz="10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800" b="1" dirty="0" smtClean="0"/>
              <a:t>Increased adoption of new technologies</a:t>
            </a:r>
          </a:p>
          <a:p>
            <a:pPr marL="457200" lvl="1" indent="0">
              <a:buNone/>
            </a:pPr>
            <a:endParaRPr lang="en-ZA" sz="500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800" b="1" dirty="0" smtClean="0"/>
              <a:t>Increased availability of big data</a:t>
            </a:r>
          </a:p>
          <a:p>
            <a:pPr marL="457200" lvl="1" indent="0">
              <a:buNone/>
            </a:pPr>
            <a:endParaRPr lang="en-ZA" sz="500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800" b="1" dirty="0" smtClean="0"/>
              <a:t>Advances in mobile Internet</a:t>
            </a:r>
          </a:p>
          <a:p>
            <a:pPr marL="457200" lvl="1" indent="0">
              <a:buNone/>
            </a:pPr>
            <a:endParaRPr lang="en-ZA" sz="500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800" b="1" dirty="0" smtClean="0"/>
              <a:t>Advances in cloud technology</a:t>
            </a:r>
          </a:p>
          <a:p>
            <a:pPr marL="457200" lvl="1" indent="0">
              <a:buNone/>
            </a:pPr>
            <a:endParaRPr lang="en-ZA" sz="500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800" b="1" dirty="0" smtClean="0"/>
              <a:t>Advances in artificial intelligence</a:t>
            </a:r>
          </a:p>
          <a:p>
            <a:pPr marL="457200" lvl="1" indent="0">
              <a:buNone/>
            </a:pPr>
            <a:endParaRPr lang="en-ZA" sz="500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800" b="1" dirty="0" smtClean="0"/>
              <a:t>Expansion of education</a:t>
            </a:r>
          </a:p>
          <a:p>
            <a:pPr marL="457200" lvl="1" indent="0">
              <a:buNone/>
            </a:pPr>
            <a:endParaRPr lang="en-ZA" sz="500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800" b="1" dirty="0" smtClean="0"/>
              <a:t>Advances in new energy supplies and technologies</a:t>
            </a:r>
          </a:p>
          <a:p>
            <a:pPr marL="457200" lvl="1" indent="0">
              <a:buNone/>
            </a:pPr>
            <a:endParaRPr lang="en-ZA" sz="500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800" b="1" dirty="0" smtClean="0"/>
              <a:t>Expansion of the middle class</a:t>
            </a:r>
          </a:p>
          <a:p>
            <a:pPr marL="457200" lvl="1" indent="0">
              <a:buNone/>
            </a:pPr>
            <a:endParaRPr lang="en-ZA" sz="500" b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800" b="1" dirty="0" smtClean="0"/>
              <a:t>Shifts in national economic growth</a:t>
            </a:r>
          </a:p>
          <a:p>
            <a:endParaRPr lang="en-ZA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5876" y="302389"/>
            <a:ext cx="8252247" cy="400110"/>
          </a:xfrm>
          <a:prstGeom prst="rect">
            <a:avLst/>
          </a:prstGeom>
          <a:solidFill>
            <a:srgbClr val="005024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>
              <a:defRPr/>
            </a:pPr>
            <a:r>
              <a:rPr lang="en-CA" sz="2000" dirty="0" smtClean="0"/>
              <a:t>TRENDS SET TO INFLUENCE BUSINESS GROWTH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96749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8523" y="878858"/>
            <a:ext cx="8229600" cy="550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CA" sz="1800" b="1" dirty="0"/>
              <a:t>According to the </a:t>
            </a:r>
            <a:r>
              <a:rPr lang="en-CA" sz="1800" b="1" dirty="0" smtClean="0"/>
              <a:t>International Labour Organisation (ILO) </a:t>
            </a:r>
            <a:r>
              <a:rPr lang="en-CA" sz="1800" b="1" dirty="0"/>
              <a:t>study on  the </a:t>
            </a:r>
            <a:r>
              <a:rPr lang="en-ZA" sz="1800" b="1" dirty="0"/>
              <a:t>“changing world of work and impact on skills needs”, </a:t>
            </a:r>
            <a:r>
              <a:rPr lang="en-GB" sz="1800" b="1" dirty="0"/>
              <a:t>s</a:t>
            </a:r>
            <a:r>
              <a:rPr lang="en-GB" sz="1800" b="1" dirty="0" smtClean="0"/>
              <a:t>ome </a:t>
            </a:r>
            <a:r>
              <a:rPr lang="en-GB" sz="1800" b="1" dirty="0"/>
              <a:t>10%-18% </a:t>
            </a:r>
            <a:r>
              <a:rPr lang="en-GB" sz="1800" b="1" dirty="0" smtClean="0"/>
              <a:t>of jobs </a:t>
            </a:r>
            <a:r>
              <a:rPr lang="en-GB" sz="1800" b="1" dirty="0"/>
              <a:t>may be </a:t>
            </a:r>
            <a:r>
              <a:rPr lang="en-GB" sz="1800" b="1" dirty="0" smtClean="0"/>
              <a:t>automated</a:t>
            </a:r>
          </a:p>
          <a:p>
            <a:pPr algn="just"/>
            <a:endParaRPr lang="en-GB" sz="1000" b="1" dirty="0"/>
          </a:p>
          <a:p>
            <a:r>
              <a:rPr lang="en-ZA" sz="1800" b="1" dirty="0"/>
              <a:t>But many new jobs will be created </a:t>
            </a:r>
            <a:endParaRPr lang="en-ZA" sz="1800" b="1" dirty="0" smtClean="0"/>
          </a:p>
          <a:p>
            <a:endParaRPr lang="en-ZA" sz="1000" b="1" dirty="0"/>
          </a:p>
          <a:p>
            <a:pPr algn="just"/>
            <a:r>
              <a:rPr lang="en-ZA" sz="1800" b="1" dirty="0"/>
              <a:t>And most jobs will undergo fundamental </a:t>
            </a:r>
            <a:r>
              <a:rPr lang="en-ZA" sz="1800" b="1" dirty="0" smtClean="0"/>
              <a:t>changes when it comes to </a:t>
            </a:r>
            <a:r>
              <a:rPr lang="en-ZA" sz="1800" b="1" dirty="0"/>
              <a:t>job tasks and skills </a:t>
            </a:r>
            <a:r>
              <a:rPr lang="en-ZA" sz="1800" b="1" dirty="0" smtClean="0"/>
              <a:t>required</a:t>
            </a:r>
          </a:p>
          <a:p>
            <a:pPr algn="just"/>
            <a:endParaRPr lang="en-ZA" sz="1000" b="1" dirty="0"/>
          </a:p>
          <a:p>
            <a:r>
              <a:rPr lang="en-ZA" sz="1800" b="1" dirty="0"/>
              <a:t>Demand for routine  and manual tasks is </a:t>
            </a:r>
            <a:r>
              <a:rPr lang="en-ZA" sz="1800" b="1" dirty="0" smtClean="0"/>
              <a:t>decreasing</a:t>
            </a:r>
          </a:p>
          <a:p>
            <a:pPr marL="0" indent="0">
              <a:buNone/>
            </a:pPr>
            <a:endParaRPr lang="en-ZA" sz="1000" b="1" dirty="0"/>
          </a:p>
          <a:p>
            <a:pPr algn="just"/>
            <a:r>
              <a:rPr lang="en-ZA" sz="1800" b="1" dirty="0"/>
              <a:t>Demand for higher-skilled tasks, problem-solving and inter-personal skills is on the </a:t>
            </a:r>
            <a:r>
              <a:rPr lang="en-ZA" sz="1800" b="1" dirty="0" smtClean="0"/>
              <a:t>rise</a:t>
            </a:r>
          </a:p>
          <a:p>
            <a:endParaRPr lang="en-ZA" sz="1000" b="1" dirty="0"/>
          </a:p>
          <a:p>
            <a:pPr algn="just"/>
            <a:r>
              <a:rPr lang="en-ZA" sz="1800" b="1" dirty="0"/>
              <a:t>Skills to innovate but also to deploy, operate and maintain technologies, i.e. not only university-educated but also TVET-trained people will be </a:t>
            </a:r>
            <a:r>
              <a:rPr lang="en-ZA" sz="1800" b="1" dirty="0" smtClean="0"/>
              <a:t>needed</a:t>
            </a:r>
          </a:p>
          <a:p>
            <a:pPr marL="0" indent="0" algn="just">
              <a:buNone/>
            </a:pPr>
            <a:endParaRPr lang="en-ZA" sz="1000" b="1" dirty="0"/>
          </a:p>
          <a:p>
            <a:pPr algn="just"/>
            <a:r>
              <a:rPr lang="en-ZA" sz="1800" b="1" dirty="0"/>
              <a:t>The </a:t>
            </a:r>
            <a:r>
              <a:rPr lang="en-ZA" sz="1800" b="1" dirty="0" smtClean="0"/>
              <a:t>WEF’s </a:t>
            </a:r>
            <a:r>
              <a:rPr lang="en-ZA" sz="1800" b="1" dirty="0"/>
              <a:t>Future of Jobs Survey suggested new roles, roles that </a:t>
            </a:r>
            <a:r>
              <a:rPr lang="en-ZA" sz="1800" b="1" dirty="0" smtClean="0"/>
              <a:t>could become </a:t>
            </a:r>
            <a:r>
              <a:rPr lang="en-ZA" sz="1800" b="1" dirty="0"/>
              <a:t>redundant, and those that could remain stable in the near </a:t>
            </a:r>
            <a:r>
              <a:rPr lang="en-ZA" sz="1800" b="1" dirty="0" smtClean="0"/>
              <a:t>future</a:t>
            </a:r>
            <a:endParaRPr lang="en-ZA" sz="1800" b="1" dirty="0"/>
          </a:p>
          <a:p>
            <a:pPr algn="just"/>
            <a:endParaRPr lang="en-ZA" sz="1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5876" y="302389"/>
            <a:ext cx="8252247" cy="400110"/>
          </a:xfrm>
          <a:prstGeom prst="rect">
            <a:avLst/>
          </a:prstGeom>
          <a:solidFill>
            <a:srgbClr val="005024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>
              <a:defRPr/>
            </a:pPr>
            <a:r>
              <a:rPr lang="en-CA" sz="2000" dirty="0" smtClean="0"/>
              <a:t>EFFECT OF TECHNOLOGICAL CHANGE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396853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61181" y="728625"/>
            <a:ext cx="8229600" cy="565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endParaRPr lang="en-GB" sz="5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/>
              <a:t>Managing directors and chief executives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smtClean="0"/>
              <a:t>General </a:t>
            </a:r>
            <a:r>
              <a:rPr lang="en-ZA" sz="1400" b="1" dirty="0"/>
              <a:t>and operations managers (some industries)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smtClean="0"/>
              <a:t>Software </a:t>
            </a:r>
            <a:r>
              <a:rPr lang="en-ZA" sz="1400" b="1" dirty="0"/>
              <a:t>and applications developers and analysts (some industries)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smtClean="0"/>
              <a:t>Data </a:t>
            </a:r>
            <a:r>
              <a:rPr lang="en-ZA" sz="1400" b="1" dirty="0"/>
              <a:t>analysts and scientists (some industries)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smtClean="0"/>
              <a:t>Sales </a:t>
            </a:r>
            <a:r>
              <a:rPr lang="en-ZA" sz="1400" b="1" dirty="0"/>
              <a:t>and marketing professionals (some industries)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smtClean="0"/>
              <a:t>Sales </a:t>
            </a:r>
            <a:r>
              <a:rPr lang="en-ZA" sz="1400" b="1" dirty="0"/>
              <a:t>representatives: wholesale and manufacturing, technical and scientific products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smtClean="0"/>
              <a:t>Human </a:t>
            </a:r>
            <a:r>
              <a:rPr lang="en-ZA" sz="1400" b="1" dirty="0"/>
              <a:t>resource specialists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smtClean="0"/>
              <a:t>Financial </a:t>
            </a:r>
            <a:r>
              <a:rPr lang="en-ZA" sz="1400" b="1" dirty="0"/>
              <a:t>and investment advisers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smtClean="0"/>
              <a:t>Database </a:t>
            </a:r>
            <a:r>
              <a:rPr lang="en-ZA" sz="1400" b="1" dirty="0"/>
              <a:t>and network specialists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smtClean="0"/>
              <a:t>Supply </a:t>
            </a:r>
            <a:r>
              <a:rPr lang="en-ZA" sz="1400" b="1" dirty="0"/>
              <a:t>chain and logistics specialists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smtClean="0"/>
              <a:t>Risk </a:t>
            </a:r>
            <a:r>
              <a:rPr lang="en-ZA" sz="1400" b="1" dirty="0"/>
              <a:t>management </a:t>
            </a:r>
            <a:r>
              <a:rPr lang="en-ZA" sz="1400" b="1" dirty="0" smtClean="0"/>
              <a:t>specialists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smtClean="0"/>
              <a:t>Information </a:t>
            </a:r>
            <a:r>
              <a:rPr lang="en-ZA" sz="1400" b="1" dirty="0"/>
              <a:t>security analysts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smtClean="0"/>
              <a:t>Management </a:t>
            </a:r>
            <a:r>
              <a:rPr lang="en-ZA" sz="1400" b="1" dirty="0"/>
              <a:t>and organization analysts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err="1" smtClean="0"/>
              <a:t>Electrotechnology</a:t>
            </a:r>
            <a:r>
              <a:rPr lang="en-ZA" sz="1400" b="1" dirty="0" smtClean="0"/>
              <a:t> </a:t>
            </a:r>
            <a:r>
              <a:rPr lang="en-ZA" sz="1400" b="1" dirty="0"/>
              <a:t>engineers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smtClean="0"/>
              <a:t>Organisational </a:t>
            </a:r>
            <a:r>
              <a:rPr lang="en-ZA" sz="1400" b="1" dirty="0"/>
              <a:t>development specialists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smtClean="0"/>
              <a:t>Chemical </a:t>
            </a:r>
            <a:r>
              <a:rPr lang="en-ZA" sz="1400" b="1" dirty="0"/>
              <a:t>processing plant operators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smtClean="0"/>
              <a:t>University </a:t>
            </a:r>
            <a:r>
              <a:rPr lang="en-ZA" sz="1400" b="1" dirty="0"/>
              <a:t>and higher education </a:t>
            </a:r>
            <a:r>
              <a:rPr lang="en-ZA" sz="1400" b="1" dirty="0" smtClean="0"/>
              <a:t>lecturers</a:t>
            </a:r>
            <a:endParaRPr lang="en-ZA" sz="14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smtClean="0"/>
              <a:t>Compliance </a:t>
            </a:r>
            <a:r>
              <a:rPr lang="en-ZA" sz="1400" b="1" dirty="0"/>
              <a:t>officers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smtClean="0"/>
              <a:t>Energy </a:t>
            </a:r>
            <a:r>
              <a:rPr lang="en-ZA" sz="1400" b="1" dirty="0"/>
              <a:t>and petroleum engineers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smtClean="0"/>
              <a:t>Robotics </a:t>
            </a:r>
            <a:r>
              <a:rPr lang="en-ZA" sz="1400" b="1" dirty="0"/>
              <a:t>specialists and engineers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400" b="1" dirty="0" smtClean="0"/>
              <a:t>Petroleum </a:t>
            </a:r>
            <a:r>
              <a:rPr lang="en-ZA" sz="1400" b="1" dirty="0"/>
              <a:t>and natural gas refining plant operators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ZA" sz="1800" b="1" dirty="0"/>
          </a:p>
          <a:p>
            <a:endParaRPr lang="en-ZA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5876" y="302389"/>
            <a:ext cx="8252247" cy="400110"/>
          </a:xfrm>
          <a:prstGeom prst="rect">
            <a:avLst/>
          </a:prstGeom>
          <a:solidFill>
            <a:srgbClr val="005024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>
              <a:defRPr/>
            </a:pPr>
            <a:r>
              <a:rPr lang="en-ZA" sz="2000" dirty="0" smtClean="0"/>
              <a:t>THE ROLES THAT THE WEF REGARD AS STABLE 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40236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61181" y="728625"/>
            <a:ext cx="8229600" cy="5653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endParaRPr lang="en-GB" sz="5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2000" b="1" dirty="0"/>
              <a:t>Software and Applications Developers and </a:t>
            </a:r>
            <a:r>
              <a:rPr lang="en-ZA" sz="2000" b="1" dirty="0" smtClean="0"/>
              <a:t>Analysts</a:t>
            </a:r>
          </a:p>
          <a:p>
            <a:pPr marL="457200" lvl="1" indent="0">
              <a:buNone/>
            </a:pPr>
            <a:endParaRPr lang="en-ZA" sz="5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2000" b="1" dirty="0"/>
              <a:t>Sales and Marketing </a:t>
            </a:r>
            <a:r>
              <a:rPr lang="en-ZA" sz="2000" b="1" dirty="0" smtClean="0"/>
              <a:t>Professionals</a:t>
            </a:r>
          </a:p>
          <a:p>
            <a:pPr marL="457200" lvl="1" indent="0">
              <a:buNone/>
            </a:pPr>
            <a:endParaRPr lang="en-ZA" sz="5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2000" b="1" dirty="0"/>
              <a:t>Managing Directors and Chief </a:t>
            </a:r>
            <a:r>
              <a:rPr lang="en-ZA" sz="2000" b="1" dirty="0" smtClean="0"/>
              <a:t>Executives</a:t>
            </a:r>
          </a:p>
          <a:p>
            <a:pPr marL="457200" lvl="1" indent="0">
              <a:buNone/>
            </a:pPr>
            <a:endParaRPr lang="en-ZA" sz="5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2000" b="1" dirty="0"/>
              <a:t>General and Operations </a:t>
            </a:r>
            <a:r>
              <a:rPr lang="en-ZA" sz="2000" b="1" dirty="0" smtClean="0"/>
              <a:t>Managers</a:t>
            </a:r>
          </a:p>
          <a:p>
            <a:pPr marL="457200" lvl="1" indent="0">
              <a:buNone/>
            </a:pPr>
            <a:endParaRPr lang="en-ZA" sz="5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2000" b="1" dirty="0"/>
              <a:t>Data Analysts and </a:t>
            </a:r>
            <a:r>
              <a:rPr lang="en-ZA" sz="2000" b="1" dirty="0" smtClean="0"/>
              <a:t>Scientists</a:t>
            </a:r>
          </a:p>
          <a:p>
            <a:pPr marL="457200" lvl="1" indent="0">
              <a:buNone/>
            </a:pPr>
            <a:endParaRPr lang="en-ZA" sz="5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2000" b="1" dirty="0"/>
              <a:t>Financial and Investment </a:t>
            </a:r>
            <a:r>
              <a:rPr lang="en-ZA" sz="2000" b="1" dirty="0" smtClean="0"/>
              <a:t>Advisers</a:t>
            </a:r>
          </a:p>
          <a:p>
            <a:pPr marL="457200" lvl="1" indent="0">
              <a:buNone/>
            </a:pPr>
            <a:endParaRPr lang="en-ZA" sz="5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2000" b="1" dirty="0"/>
              <a:t>Assembly and Factory </a:t>
            </a:r>
            <a:r>
              <a:rPr lang="en-ZA" sz="2000" b="1" dirty="0" smtClean="0"/>
              <a:t>Workers</a:t>
            </a:r>
          </a:p>
          <a:p>
            <a:pPr marL="457200" lvl="1" indent="0">
              <a:buNone/>
            </a:pPr>
            <a:endParaRPr lang="en-ZA" sz="5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2000" b="1" dirty="0"/>
              <a:t>Sales Representatives, Wholesale and </a:t>
            </a:r>
            <a:r>
              <a:rPr lang="en-ZA" sz="2000" b="1" dirty="0" smtClean="0"/>
              <a:t>Manufacturing</a:t>
            </a:r>
          </a:p>
          <a:p>
            <a:pPr marL="457200" lvl="1" indent="0">
              <a:buNone/>
            </a:pPr>
            <a:endParaRPr lang="en-ZA" sz="5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2000" b="1" dirty="0"/>
              <a:t>Technical and Scientiﬁc </a:t>
            </a:r>
            <a:r>
              <a:rPr lang="en-ZA" sz="2000" b="1" dirty="0" smtClean="0"/>
              <a:t>Products</a:t>
            </a:r>
          </a:p>
          <a:p>
            <a:pPr marL="457200" lvl="1" indent="0">
              <a:buNone/>
            </a:pPr>
            <a:endParaRPr lang="en-ZA" sz="5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2000" b="1" dirty="0"/>
              <a:t>Industrial and Production </a:t>
            </a:r>
            <a:r>
              <a:rPr lang="en-ZA" sz="2000" b="1" dirty="0" smtClean="0"/>
              <a:t>Engineers</a:t>
            </a:r>
          </a:p>
          <a:p>
            <a:pPr marL="457200" lvl="1" indent="0">
              <a:buNone/>
            </a:pPr>
            <a:endParaRPr lang="en-ZA" sz="5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2000" b="1" dirty="0"/>
              <a:t>Human Resources Specialists</a:t>
            </a:r>
          </a:p>
          <a:p>
            <a:endParaRPr lang="en-ZA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5876" y="271225"/>
            <a:ext cx="8252247" cy="369332"/>
          </a:xfrm>
          <a:prstGeom prst="rect">
            <a:avLst/>
          </a:prstGeom>
          <a:solidFill>
            <a:srgbClr val="005024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>
              <a:defRPr/>
            </a:pPr>
            <a:r>
              <a:rPr lang="en-ZA" sz="1800" dirty="0" smtClean="0"/>
              <a:t>THE ROLES THAT THE WEF FORESEE AS EMERGING IN SOUTH AFRICA</a:t>
            </a: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val="2865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61181" y="761999"/>
            <a:ext cx="8229600" cy="5619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ZA" sz="1600" b="1" dirty="0" smtClean="0"/>
              <a:t>Data </a:t>
            </a:r>
            <a:r>
              <a:rPr lang="en-ZA" sz="1600" b="1" dirty="0"/>
              <a:t>entry clerks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600" b="1" dirty="0" smtClean="0"/>
              <a:t>Accounting</a:t>
            </a:r>
            <a:r>
              <a:rPr lang="en-ZA" sz="1600" b="1" dirty="0"/>
              <a:t>, bookkeeping and payroll clerks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600" b="1" dirty="0" smtClean="0"/>
              <a:t>Assembly </a:t>
            </a:r>
            <a:r>
              <a:rPr lang="en-ZA" sz="1600" b="1" dirty="0"/>
              <a:t>and factory workers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600" b="1" dirty="0" smtClean="0"/>
              <a:t>Administrative </a:t>
            </a:r>
            <a:r>
              <a:rPr lang="en-ZA" sz="1600" b="1" dirty="0"/>
              <a:t>secretaries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600" b="1" dirty="0" smtClean="0"/>
              <a:t>Client </a:t>
            </a:r>
            <a:r>
              <a:rPr lang="en-ZA" sz="1600" b="1" dirty="0"/>
              <a:t>information and customer service workers (in some industries)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600" b="1" dirty="0" smtClean="0"/>
              <a:t>Accountants</a:t>
            </a:r>
            <a:endParaRPr lang="en-ZA" sz="16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600" b="1" dirty="0" smtClean="0"/>
              <a:t>Material-recording </a:t>
            </a:r>
            <a:r>
              <a:rPr lang="en-ZA" sz="1600" b="1" dirty="0"/>
              <a:t>and stock-keeping clerks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600" b="1" dirty="0" smtClean="0"/>
              <a:t>General </a:t>
            </a:r>
            <a:r>
              <a:rPr lang="en-ZA" sz="1600" b="1" dirty="0"/>
              <a:t>and operations managers (in some industries)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600" b="1" dirty="0" smtClean="0"/>
              <a:t>Postal </a:t>
            </a:r>
            <a:r>
              <a:rPr lang="en-ZA" sz="1600" b="1" dirty="0"/>
              <a:t>service clerks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600" b="1" dirty="0" smtClean="0"/>
              <a:t>Financial </a:t>
            </a:r>
            <a:r>
              <a:rPr lang="en-ZA" sz="1600" b="1" dirty="0"/>
              <a:t>analysts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600" b="1" dirty="0" smtClean="0"/>
              <a:t>Cashiers </a:t>
            </a:r>
            <a:r>
              <a:rPr lang="en-ZA" sz="1600" b="1" dirty="0"/>
              <a:t>and ticket clerks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600" b="1" dirty="0" smtClean="0"/>
              <a:t>Telemarketers</a:t>
            </a:r>
            <a:endParaRPr lang="en-ZA" sz="16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600" b="1" dirty="0" smtClean="0"/>
              <a:t>Bank </a:t>
            </a:r>
            <a:r>
              <a:rPr lang="en-ZA" sz="1600" b="1" dirty="0"/>
              <a:t>tellers and related clerks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600" b="1" dirty="0" smtClean="0"/>
              <a:t>Car</a:t>
            </a:r>
            <a:r>
              <a:rPr lang="en-ZA" sz="1600" b="1" dirty="0"/>
              <a:t>, van and motorcycle drivers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600" b="1" dirty="0" smtClean="0"/>
              <a:t>Sales </a:t>
            </a:r>
            <a:r>
              <a:rPr lang="en-ZA" sz="1600" b="1" dirty="0"/>
              <a:t>and purchasing agents and brokers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600" b="1" dirty="0" smtClean="0"/>
              <a:t>Door-to-door </a:t>
            </a:r>
            <a:r>
              <a:rPr lang="en-ZA" sz="1600" b="1" dirty="0"/>
              <a:t>sales workers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600" b="1" dirty="0" smtClean="0"/>
              <a:t>News </a:t>
            </a:r>
            <a:r>
              <a:rPr lang="en-ZA" sz="1600" b="1" dirty="0"/>
              <a:t>vendors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600" b="1" dirty="0" smtClean="0"/>
              <a:t>Statistical</a:t>
            </a:r>
            <a:r>
              <a:rPr lang="en-ZA" sz="1600" b="1" dirty="0"/>
              <a:t>, finance and insurance clerks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ZA" sz="1600" b="1" dirty="0" smtClean="0"/>
              <a:t>Legal </a:t>
            </a:r>
            <a:r>
              <a:rPr lang="en-ZA" sz="1600" b="1" dirty="0"/>
              <a:t>clerks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ZA" sz="1800" b="1" dirty="0"/>
          </a:p>
          <a:p>
            <a:endParaRPr lang="en-ZA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5876" y="310084"/>
            <a:ext cx="8252247" cy="384721"/>
          </a:xfrm>
          <a:prstGeom prst="rect">
            <a:avLst/>
          </a:prstGeom>
          <a:solidFill>
            <a:srgbClr val="005024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>
              <a:defRPr/>
            </a:pPr>
            <a:r>
              <a:rPr lang="en-ZA" sz="1900" dirty="0" smtClean="0"/>
              <a:t>THE ROLES THAT THE WEF REGARD AS BECOMING REDUNDANT</a:t>
            </a:r>
            <a:endParaRPr lang="en-ZA" sz="1900" dirty="0"/>
          </a:p>
        </p:txBody>
      </p:sp>
    </p:spTree>
    <p:extLst>
      <p:ext uri="{BB962C8B-B14F-4D97-AF65-F5344CB8AC3E}">
        <p14:creationId xmlns:p14="http://schemas.microsoft.com/office/powerpoint/2010/main" val="201365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8523" y="867972"/>
            <a:ext cx="8229600" cy="550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ZA" sz="1800" b="1" dirty="0" smtClean="0"/>
              <a:t>The Institute for Futures Research in Stellenbosch University analysed 12 industries in terms </a:t>
            </a:r>
            <a:r>
              <a:rPr lang="en-ZA" sz="1800" b="1" dirty="0"/>
              <a:t>of the </a:t>
            </a:r>
            <a:r>
              <a:rPr lang="en-ZA" sz="1800" b="1" dirty="0" smtClean="0"/>
              <a:t>trends </a:t>
            </a:r>
            <a:r>
              <a:rPr lang="en-ZA" sz="1800" b="1" dirty="0"/>
              <a:t>that could influence the </a:t>
            </a:r>
            <a:r>
              <a:rPr lang="en-ZA" sz="1800" b="1" dirty="0" smtClean="0"/>
              <a:t>industries </a:t>
            </a:r>
            <a:r>
              <a:rPr lang="en-ZA" sz="1800" b="1" dirty="0"/>
              <a:t>in general, and employment in the </a:t>
            </a:r>
            <a:r>
              <a:rPr lang="en-ZA" sz="1800" b="1" dirty="0" smtClean="0"/>
              <a:t>industries </a:t>
            </a:r>
            <a:r>
              <a:rPr lang="en-ZA" sz="1800" b="1" dirty="0"/>
              <a:t>in particular, toward </a:t>
            </a:r>
            <a:r>
              <a:rPr lang="en-ZA" sz="1800" b="1" dirty="0" smtClean="0"/>
              <a:t>2030</a:t>
            </a:r>
          </a:p>
          <a:p>
            <a:pPr algn="just"/>
            <a:endParaRPr lang="en-ZA" sz="500" b="1" dirty="0" smtClean="0"/>
          </a:p>
          <a:p>
            <a:pPr algn="just"/>
            <a:r>
              <a:rPr lang="en-ZA" sz="1800" b="1" dirty="0" smtClean="0"/>
              <a:t>The study was commissioned by NEDLAC</a:t>
            </a:r>
          </a:p>
          <a:p>
            <a:pPr algn="just"/>
            <a:endParaRPr lang="en-ZA" sz="500" b="1" dirty="0" smtClean="0"/>
          </a:p>
          <a:p>
            <a:pPr algn="just"/>
            <a:r>
              <a:rPr lang="en-ZA" sz="1800" b="1" dirty="0" smtClean="0"/>
              <a:t>Examples </a:t>
            </a:r>
            <a:r>
              <a:rPr lang="en-ZA" sz="1800" b="1" dirty="0"/>
              <a:t>of roles that could decrease and increase </a:t>
            </a:r>
            <a:r>
              <a:rPr lang="en-ZA" sz="1800" b="1" dirty="0" smtClean="0"/>
              <a:t>towards </a:t>
            </a:r>
            <a:r>
              <a:rPr lang="en-ZA" sz="1800" b="1" dirty="0"/>
              <a:t>2030 were </a:t>
            </a:r>
            <a:r>
              <a:rPr lang="en-ZA" sz="1800" b="1" dirty="0" smtClean="0"/>
              <a:t>identified</a:t>
            </a:r>
          </a:p>
          <a:p>
            <a:pPr marL="0" indent="0" algn="just">
              <a:buNone/>
            </a:pPr>
            <a:endParaRPr lang="en-ZA" sz="500" b="1" dirty="0" smtClean="0"/>
          </a:p>
          <a:p>
            <a:pPr algn="just"/>
            <a:r>
              <a:rPr lang="en-ZA" sz="1800" b="1" dirty="0" smtClean="0"/>
              <a:t>The </a:t>
            </a:r>
            <a:r>
              <a:rPr lang="en-ZA" sz="1800" b="1" dirty="0"/>
              <a:t>analysis of the manufacturing industry </a:t>
            </a:r>
            <a:r>
              <a:rPr lang="en-ZA" sz="1800" b="1" dirty="0" smtClean="0"/>
              <a:t>&amp; the informal sector is </a:t>
            </a:r>
            <a:r>
              <a:rPr lang="en-ZA" sz="1800" b="1" dirty="0"/>
              <a:t>portrayed here as an </a:t>
            </a:r>
            <a:r>
              <a:rPr lang="en-ZA" sz="1800" b="1" dirty="0" smtClean="0"/>
              <a:t>example</a:t>
            </a:r>
          </a:p>
          <a:p>
            <a:pPr algn="just"/>
            <a:r>
              <a:rPr lang="en-ZA" sz="1800" b="1" dirty="0" smtClean="0"/>
              <a:t>In the manufacturing industry, the roles expected to decrease are:</a:t>
            </a:r>
          </a:p>
          <a:p>
            <a:pPr lvl="1" algn="just"/>
            <a:r>
              <a:rPr lang="en-ZA" sz="1400" b="1" dirty="0" smtClean="0"/>
              <a:t>Cargo and freight agents</a:t>
            </a:r>
          </a:p>
          <a:p>
            <a:pPr lvl="1" algn="just"/>
            <a:r>
              <a:rPr lang="en-ZA" sz="1400" b="1" dirty="0" smtClean="0"/>
              <a:t>Inspectors, testers, sorters, weathers, samplers</a:t>
            </a:r>
          </a:p>
          <a:p>
            <a:pPr lvl="1" algn="just"/>
            <a:r>
              <a:rPr lang="en-ZA" sz="1400" b="1" dirty="0" smtClean="0"/>
              <a:t>Machine setters and operators</a:t>
            </a:r>
          </a:p>
          <a:p>
            <a:pPr lvl="1" algn="just"/>
            <a:r>
              <a:rPr lang="en-ZA" sz="1400" b="1" dirty="0" smtClean="0"/>
              <a:t>Procurement clerks</a:t>
            </a:r>
          </a:p>
          <a:p>
            <a:pPr lvl="1" algn="just"/>
            <a:r>
              <a:rPr lang="en-ZA" sz="1400" b="1" dirty="0" smtClean="0"/>
              <a:t>Packaging &amp; filling machine operators</a:t>
            </a:r>
          </a:p>
          <a:p>
            <a:pPr lvl="1" algn="just"/>
            <a:r>
              <a:rPr lang="en-ZA" sz="1400" b="1" dirty="0" smtClean="0"/>
              <a:t>Machine feeders &amp; off bearers</a:t>
            </a:r>
          </a:p>
          <a:p>
            <a:pPr lvl="1" algn="just"/>
            <a:r>
              <a:rPr lang="en-ZA" sz="1400" b="1" dirty="0" smtClean="0"/>
              <a:t>Assembly line workers</a:t>
            </a:r>
          </a:p>
          <a:p>
            <a:pPr lvl="1" algn="just"/>
            <a:r>
              <a:rPr lang="en-ZA" sz="1400" b="1" dirty="0" smtClean="0"/>
              <a:t>Payroll &amp; timekeeping clerks</a:t>
            </a:r>
          </a:p>
          <a:p>
            <a:pPr lvl="1" algn="just"/>
            <a:r>
              <a:rPr lang="en-ZA" sz="1400" b="1" dirty="0" smtClean="0"/>
              <a:t>Timing device adjusters</a:t>
            </a:r>
          </a:p>
          <a:p>
            <a:pPr lvl="1" algn="just"/>
            <a:endParaRPr lang="en-ZA" sz="1400" b="1" dirty="0" smtClean="0"/>
          </a:p>
          <a:p>
            <a:pPr lvl="1" algn="just"/>
            <a:endParaRPr lang="en-GB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5876" y="302389"/>
            <a:ext cx="8252247" cy="400110"/>
          </a:xfrm>
          <a:prstGeom prst="rect">
            <a:avLst/>
          </a:prstGeom>
          <a:solidFill>
            <a:srgbClr val="005024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>
              <a:defRPr/>
            </a:pPr>
            <a:r>
              <a:rPr lang="en-CA" sz="2000" dirty="0"/>
              <a:t>ANALYSIS OF SELECTED INDUSTRIES</a:t>
            </a:r>
          </a:p>
        </p:txBody>
      </p:sp>
    </p:spTree>
    <p:extLst>
      <p:ext uri="{BB962C8B-B14F-4D97-AF65-F5344CB8AC3E}">
        <p14:creationId xmlns:p14="http://schemas.microsoft.com/office/powerpoint/2010/main" val="3282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531813" y="1281113"/>
            <a:ext cx="82883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1436688" indent="-143668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ZA" altLang="en-US" sz="2400" dirty="0">
              <a:cs typeface="Times New Roman" panose="02020603050405020304" pitchFamily="18" charset="0"/>
            </a:endParaRPr>
          </a:p>
        </p:txBody>
      </p:sp>
      <p:sp>
        <p:nvSpPr>
          <p:cNvPr id="819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75475" y="65532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8A2C65-FC9D-4EEE-9E4C-90AFD8C8F7CC}" type="slidenum">
              <a:rPr lang="en-US" altLang="en-US" sz="1400" b="1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85940" y="702499"/>
            <a:ext cx="8229600" cy="567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ZA" sz="1600" b="1" dirty="0" smtClean="0"/>
              <a:t>In the manufacturing industry, the roles &amp; activities expected to increase are:</a:t>
            </a:r>
          </a:p>
          <a:p>
            <a:pPr lvl="1" algn="just"/>
            <a:r>
              <a:rPr lang="en-ZA" sz="1400" b="1" dirty="0" smtClean="0"/>
              <a:t>Digital manufacturing</a:t>
            </a:r>
          </a:p>
          <a:p>
            <a:pPr lvl="1" algn="just"/>
            <a:r>
              <a:rPr lang="en-ZA" sz="1400" b="1" dirty="0" smtClean="0"/>
              <a:t>Worker experience creators</a:t>
            </a:r>
          </a:p>
          <a:p>
            <a:pPr lvl="1" algn="just"/>
            <a:r>
              <a:rPr lang="en-ZA" sz="1400" b="1" dirty="0" smtClean="0"/>
              <a:t>Digital fluency trainers</a:t>
            </a:r>
          </a:p>
          <a:p>
            <a:pPr lvl="1" algn="just"/>
            <a:r>
              <a:rPr lang="en-ZA" sz="1400" b="1" dirty="0" smtClean="0"/>
              <a:t>Value chain </a:t>
            </a:r>
            <a:r>
              <a:rPr lang="en-ZA" sz="1400" b="1" dirty="0" err="1" smtClean="0"/>
              <a:t>greeners</a:t>
            </a:r>
            <a:endParaRPr lang="en-ZA" sz="1400" b="1" dirty="0" smtClean="0"/>
          </a:p>
          <a:p>
            <a:pPr lvl="1" algn="just"/>
            <a:r>
              <a:rPr lang="en-ZA" sz="1400" b="1" dirty="0" smtClean="0"/>
              <a:t>Factory automation</a:t>
            </a:r>
          </a:p>
          <a:p>
            <a:pPr lvl="1" algn="just"/>
            <a:r>
              <a:rPr lang="en-ZA" sz="1400" b="1" dirty="0" smtClean="0"/>
              <a:t>Creators and facilitators of customised offers</a:t>
            </a:r>
          </a:p>
          <a:p>
            <a:pPr lvl="1" algn="just"/>
            <a:r>
              <a:rPr lang="en-ZA" sz="1400" b="1" dirty="0" smtClean="0"/>
              <a:t>Supervisor: autonomous things</a:t>
            </a:r>
          </a:p>
          <a:p>
            <a:pPr lvl="1" algn="just"/>
            <a:r>
              <a:rPr lang="en-ZA" sz="1400" b="1" dirty="0" smtClean="0"/>
              <a:t>Africa markets analyst</a:t>
            </a:r>
          </a:p>
          <a:p>
            <a:pPr lvl="1" algn="just"/>
            <a:r>
              <a:rPr lang="en-ZA" sz="1400" b="1" dirty="0" smtClean="0"/>
              <a:t>Production line worker coaches &amp; re-</a:t>
            </a:r>
            <a:r>
              <a:rPr lang="en-ZA" sz="1400" b="1" dirty="0" err="1" smtClean="0"/>
              <a:t>skillers</a:t>
            </a:r>
            <a:endParaRPr lang="en-ZA" sz="1400" b="1" dirty="0"/>
          </a:p>
          <a:p>
            <a:pPr marL="457200" lvl="1" indent="0" algn="just">
              <a:buNone/>
            </a:pPr>
            <a:endParaRPr lang="en-ZA" sz="900" b="1" dirty="0" smtClean="0"/>
          </a:p>
          <a:p>
            <a:pPr marL="342900" lvl="1" indent="-342900" algn="just">
              <a:buChar char="•"/>
            </a:pPr>
            <a:r>
              <a:rPr lang="en-ZA" sz="1600" b="1" dirty="0"/>
              <a:t>In the </a:t>
            </a:r>
            <a:r>
              <a:rPr lang="en-ZA" sz="1600" b="1" dirty="0" smtClean="0"/>
              <a:t>informal economy, </a:t>
            </a:r>
            <a:r>
              <a:rPr lang="en-ZA" sz="1600" b="1" dirty="0"/>
              <a:t>the roles expected to </a:t>
            </a:r>
            <a:r>
              <a:rPr lang="en-ZA" sz="1600" b="1" dirty="0" smtClean="0"/>
              <a:t>increase </a:t>
            </a:r>
            <a:r>
              <a:rPr lang="en-ZA" sz="1600" b="1" dirty="0"/>
              <a:t>are</a:t>
            </a:r>
            <a:r>
              <a:rPr lang="en-ZA" sz="1600" b="1" dirty="0" smtClean="0"/>
              <a:t>:</a:t>
            </a:r>
          </a:p>
          <a:p>
            <a:pPr marL="742950" lvl="2" indent="-342900" algn="just"/>
            <a:r>
              <a:rPr lang="en-ZA" sz="1400" b="1" dirty="0" smtClean="0"/>
              <a:t>Networking specialists</a:t>
            </a:r>
          </a:p>
          <a:p>
            <a:pPr marL="742950" lvl="2" indent="-342900" algn="just"/>
            <a:r>
              <a:rPr lang="en-ZA" sz="1400" b="1" dirty="0" smtClean="0"/>
              <a:t>Day care specialists</a:t>
            </a:r>
          </a:p>
          <a:p>
            <a:pPr marL="742950" lvl="2" indent="-342900" algn="just"/>
            <a:r>
              <a:rPr lang="en-ZA" sz="1400" b="1" dirty="0" smtClean="0"/>
              <a:t>Crafters</a:t>
            </a:r>
          </a:p>
          <a:p>
            <a:pPr marL="742950" lvl="2" indent="-342900" algn="just"/>
            <a:r>
              <a:rPr lang="en-ZA" sz="1400" b="1" dirty="0" smtClean="0"/>
              <a:t>Data analysts for the informal sector</a:t>
            </a:r>
          </a:p>
          <a:p>
            <a:pPr marL="742950" lvl="2" indent="-342900" algn="just"/>
            <a:r>
              <a:rPr lang="en-ZA" sz="1400" b="1" dirty="0" smtClean="0"/>
              <a:t>Social media specialists</a:t>
            </a:r>
          </a:p>
          <a:p>
            <a:pPr marL="742950" lvl="2" indent="-342900" algn="just"/>
            <a:r>
              <a:rPr lang="en-ZA" sz="1400" b="1" dirty="0" smtClean="0"/>
              <a:t>Home care specialist s&amp; </a:t>
            </a:r>
            <a:r>
              <a:rPr lang="en-ZA" sz="1400" b="1" dirty="0"/>
              <a:t>e</a:t>
            </a:r>
            <a:r>
              <a:rPr lang="en-ZA" sz="1400" b="1" dirty="0" smtClean="0"/>
              <a:t>lder care specialists</a:t>
            </a:r>
          </a:p>
          <a:p>
            <a:pPr marL="742950" lvl="2" indent="-342900" algn="just"/>
            <a:r>
              <a:rPr lang="en-ZA" sz="1400" b="1" dirty="0" smtClean="0"/>
              <a:t>Add developers to connect informal traders &amp; service providers</a:t>
            </a:r>
          </a:p>
          <a:p>
            <a:pPr marL="742950" lvl="2" indent="-342900" algn="just"/>
            <a:r>
              <a:rPr lang="en-ZA" sz="1400" b="1" dirty="0" smtClean="0"/>
              <a:t>Gig-like services</a:t>
            </a:r>
          </a:p>
          <a:p>
            <a:pPr marL="742950" lvl="2" indent="-342900" algn="just"/>
            <a:r>
              <a:rPr lang="en-ZA" sz="1400" b="1" dirty="0" smtClean="0"/>
              <a:t>Informal banks (</a:t>
            </a:r>
            <a:r>
              <a:rPr lang="en-ZA" sz="1400" b="1" dirty="0" err="1" smtClean="0"/>
              <a:t>stokvels</a:t>
            </a:r>
            <a:r>
              <a:rPr lang="en-ZA" sz="1400" b="1" dirty="0" smtClean="0"/>
              <a:t>)</a:t>
            </a:r>
          </a:p>
          <a:p>
            <a:pPr marL="742950" lvl="2" indent="-342900" algn="just"/>
            <a:r>
              <a:rPr lang="en-ZA" sz="1400" b="1" dirty="0" smtClean="0"/>
              <a:t>Personal security services</a:t>
            </a:r>
            <a:endParaRPr lang="en-ZA" sz="1400" b="1" dirty="0"/>
          </a:p>
          <a:p>
            <a:pPr lvl="1" algn="just"/>
            <a:endParaRPr lang="en-ZA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5876" y="302389"/>
            <a:ext cx="8252247" cy="400110"/>
          </a:xfrm>
          <a:prstGeom prst="rect">
            <a:avLst/>
          </a:prstGeom>
          <a:solidFill>
            <a:srgbClr val="005024"/>
          </a:solidFill>
          <a:ln>
            <a:solidFill>
              <a:srgbClr val="008E4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>
            <a:defPPr>
              <a:defRPr lang="en-US"/>
            </a:defPPr>
            <a:lvl1pPr algn="ctr">
              <a:defRPr sz="2800" b="1">
                <a:latin typeface="+mj-lt"/>
              </a:defRPr>
            </a:lvl1pPr>
          </a:lstStyle>
          <a:p>
            <a:pPr>
              <a:defRPr/>
            </a:pPr>
            <a:r>
              <a:rPr lang="en-CA" sz="2000" dirty="0"/>
              <a:t>ANALYSIS OF SELECTED INDUSTRIES</a:t>
            </a:r>
          </a:p>
        </p:txBody>
      </p:sp>
    </p:spTree>
    <p:extLst>
      <p:ext uri="{BB962C8B-B14F-4D97-AF65-F5344CB8AC3E}">
        <p14:creationId xmlns:p14="http://schemas.microsoft.com/office/powerpoint/2010/main" val="89065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10631</TotalTime>
  <Words>1217</Words>
  <Application>Microsoft Office PowerPoint</Application>
  <PresentationFormat>On-screen Show (4:3)</PresentationFormat>
  <Paragraphs>222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BASIC EDUCATION</dc:title>
  <dc:creator>molalekoa.n</dc:creator>
  <cp:lastModifiedBy>Anele Kabingesi</cp:lastModifiedBy>
  <cp:revision>713</cp:revision>
  <cp:lastPrinted>2017-10-09T11:44:12Z</cp:lastPrinted>
  <dcterms:created xsi:type="dcterms:W3CDTF">2010-10-01T19:49:50Z</dcterms:created>
  <dcterms:modified xsi:type="dcterms:W3CDTF">2019-09-16T08:53:37Z</dcterms:modified>
</cp:coreProperties>
</file>