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2" r:id="rId2"/>
    <p:sldId id="298" r:id="rId3"/>
    <p:sldId id="699" r:id="rId4"/>
    <p:sldId id="719" r:id="rId5"/>
    <p:sldId id="720" r:id="rId6"/>
    <p:sldId id="721" r:id="rId7"/>
    <p:sldId id="722" r:id="rId8"/>
    <p:sldId id="723" r:id="rId9"/>
    <p:sldId id="724" r:id="rId10"/>
    <p:sldId id="725" r:id="rId11"/>
    <p:sldId id="718" r:id="rId12"/>
    <p:sldId id="613" r:id="rId13"/>
    <p:sldId id="701" r:id="rId14"/>
    <p:sldId id="703" r:id="rId15"/>
    <p:sldId id="697" r:id="rId16"/>
    <p:sldId id="636" r:id="rId17"/>
    <p:sldId id="651" r:id="rId18"/>
    <p:sldId id="708" r:id="rId19"/>
    <p:sldId id="709" r:id="rId20"/>
    <p:sldId id="698" r:id="rId21"/>
    <p:sldId id="591" r:id="rId22"/>
    <p:sldId id="710" r:id="rId23"/>
    <p:sldId id="586" r:id="rId24"/>
    <p:sldId id="634" r:id="rId25"/>
    <p:sldId id="633" r:id="rId26"/>
    <p:sldId id="630" r:id="rId27"/>
    <p:sldId id="632" r:id="rId28"/>
    <p:sldId id="677" r:id="rId29"/>
    <p:sldId id="678" r:id="rId30"/>
    <p:sldId id="717" r:id="rId31"/>
    <p:sldId id="676" r:id="rId32"/>
    <p:sldId id="690" r:id="rId33"/>
    <p:sldId id="691" r:id="rId34"/>
    <p:sldId id="692" r:id="rId35"/>
    <p:sldId id="711" r:id="rId36"/>
    <p:sldId id="712" r:id="rId37"/>
    <p:sldId id="714" r:id="rId38"/>
    <p:sldId id="715" r:id="rId39"/>
    <p:sldId id="258"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660"/>
  </p:normalViewPr>
  <p:slideViewPr>
    <p:cSldViewPr>
      <p:cViewPr>
        <p:scale>
          <a:sx n="75" d="100"/>
          <a:sy n="75" d="100"/>
        </p:scale>
        <p:origin x="-1650" y="-108"/>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4A9B9F2-9E17-49E9-912E-ABB9F111D27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ZA"/>
          </a:p>
        </p:txBody>
      </p:sp>
      <p:sp>
        <p:nvSpPr>
          <p:cNvPr id="3" name="Date Placeholder 2">
            <a:extLst>
              <a:ext uri="{FF2B5EF4-FFF2-40B4-BE49-F238E27FC236}">
                <a16:creationId xmlns:a16="http://schemas.microsoft.com/office/drawing/2014/main" xmlns="" id="{0D19CF87-E1CB-486F-A5E6-B62DE08A6759}"/>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48D0AFAE-4E8E-4837-97E3-C638CBB0FC87}" type="datetimeFigureOut">
              <a:rPr lang="en-ZA"/>
              <a:pPr>
                <a:defRPr/>
              </a:pPr>
              <a:t>2019/09/19</a:t>
            </a:fld>
            <a:endParaRPr lang="en-ZA"/>
          </a:p>
        </p:txBody>
      </p:sp>
      <p:sp>
        <p:nvSpPr>
          <p:cNvPr id="4" name="Slide Image Placeholder 3">
            <a:extLst>
              <a:ext uri="{FF2B5EF4-FFF2-40B4-BE49-F238E27FC236}">
                <a16:creationId xmlns:a16="http://schemas.microsoft.com/office/drawing/2014/main" xmlns="" id="{369D5D59-2D50-4021-A605-E85A67737FD0}"/>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ZA" noProof="0"/>
          </a:p>
        </p:txBody>
      </p:sp>
      <p:sp>
        <p:nvSpPr>
          <p:cNvPr id="5" name="Notes Placeholder 4">
            <a:extLst>
              <a:ext uri="{FF2B5EF4-FFF2-40B4-BE49-F238E27FC236}">
                <a16:creationId xmlns:a16="http://schemas.microsoft.com/office/drawing/2014/main" xmlns="" id="{1F760042-4BF1-425E-A2E8-F2569469EA10}"/>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516C1203-CA76-4382-8F07-46D12321A9AD}"/>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ZA"/>
          </a:p>
        </p:txBody>
      </p:sp>
      <p:sp>
        <p:nvSpPr>
          <p:cNvPr id="7" name="Slide Number Placeholder 6">
            <a:extLst>
              <a:ext uri="{FF2B5EF4-FFF2-40B4-BE49-F238E27FC236}">
                <a16:creationId xmlns:a16="http://schemas.microsoft.com/office/drawing/2014/main" xmlns="" id="{8C752D43-E205-4C16-A8E4-D6A01914FE03}"/>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16BF7E49-615A-4DD5-9B78-30A4A2437C03}"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277DCA9A-9CB1-4181-9EC7-626AAF1979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a:extLst>
              <a:ext uri="{FF2B5EF4-FFF2-40B4-BE49-F238E27FC236}">
                <a16:creationId xmlns:a16="http://schemas.microsoft.com/office/drawing/2014/main" xmlns="" id="{1A035D8A-0EE0-4759-8C71-655F84B1759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100" name="Slide Number Placeholder 3">
            <a:extLst>
              <a:ext uri="{FF2B5EF4-FFF2-40B4-BE49-F238E27FC236}">
                <a16:creationId xmlns:a16="http://schemas.microsoft.com/office/drawing/2014/main" xmlns="" id="{9B862E17-0060-4B4A-AD4D-0729EE2C09E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D9B08A-6131-4D76-8FF2-07D3C1FB0B9D}" type="slidenum">
              <a:rPr lang="en-ZA" altLang="en-US" smtClean="0"/>
              <a:pPr/>
              <a:t>1</a:t>
            </a:fld>
            <a:endParaRPr lang="en-Z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2884D2A-EB8C-4A9B-BD94-41937AC0659C}"/>
              </a:ext>
            </a:extLst>
          </p:cNvPr>
          <p:cNvSpPr>
            <a:spLocks noGrp="1"/>
          </p:cNvSpPr>
          <p:nvPr>
            <p:ph type="dt" sz="half" idx="10"/>
          </p:nvPr>
        </p:nvSpPr>
        <p:spPr/>
        <p:txBody>
          <a:bodyPr/>
          <a:lstStyle>
            <a:lvl1pPr>
              <a:defRPr/>
            </a:lvl1pPr>
          </a:lstStyle>
          <a:p>
            <a:pPr>
              <a:defRPr/>
            </a:pPr>
            <a:fld id="{3638E9FF-ACB2-4BD7-97AD-A1B13432A0DE}" type="datetime1">
              <a:rPr lang="en-US" smtClean="0"/>
              <a:pPr>
                <a:defRPr/>
              </a:pPr>
              <a:t>9/19/2019</a:t>
            </a:fld>
            <a:endParaRPr lang="en-US"/>
          </a:p>
        </p:txBody>
      </p:sp>
      <p:sp>
        <p:nvSpPr>
          <p:cNvPr id="5" name="Footer Placeholder 4">
            <a:extLst>
              <a:ext uri="{FF2B5EF4-FFF2-40B4-BE49-F238E27FC236}">
                <a16:creationId xmlns:a16="http://schemas.microsoft.com/office/drawing/2014/main" xmlns="" id="{1929020D-E1CA-41E7-8BC1-8028D052BEF8}"/>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6" name="Slide Number Placeholder 5">
            <a:extLst>
              <a:ext uri="{FF2B5EF4-FFF2-40B4-BE49-F238E27FC236}">
                <a16:creationId xmlns:a16="http://schemas.microsoft.com/office/drawing/2014/main" xmlns="" id="{54D0C4D3-DE9E-43DF-AA38-DCA8F467D616}"/>
              </a:ext>
            </a:extLst>
          </p:cNvPr>
          <p:cNvSpPr>
            <a:spLocks noGrp="1"/>
          </p:cNvSpPr>
          <p:nvPr>
            <p:ph type="sldNum" sz="quarter" idx="12"/>
          </p:nvPr>
        </p:nvSpPr>
        <p:spPr/>
        <p:txBody>
          <a:bodyPr/>
          <a:lstStyle>
            <a:lvl1pPr>
              <a:defRPr/>
            </a:lvl1pPr>
          </a:lstStyle>
          <a:p>
            <a:pPr>
              <a:defRPr/>
            </a:pPr>
            <a:fld id="{56842A8B-B5FD-4DA9-A6AD-4768DA4CB554}" type="slidenum">
              <a:rPr lang="en-US" altLang="en-US"/>
              <a:pPr>
                <a:defRPr/>
              </a:pPr>
              <a:t>‹#›</a:t>
            </a:fld>
            <a:endParaRPr lang="en-US" altLang="en-US"/>
          </a:p>
        </p:txBody>
      </p:sp>
    </p:spTree>
    <p:extLst>
      <p:ext uri="{BB962C8B-B14F-4D97-AF65-F5344CB8AC3E}">
        <p14:creationId xmlns:p14="http://schemas.microsoft.com/office/powerpoint/2010/main" xmlns="" val="235613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AD0F71-6BF9-4074-BFC9-98EEFA7AEFD3}"/>
              </a:ext>
            </a:extLst>
          </p:cNvPr>
          <p:cNvSpPr>
            <a:spLocks noGrp="1"/>
          </p:cNvSpPr>
          <p:nvPr>
            <p:ph type="dt" sz="half" idx="10"/>
          </p:nvPr>
        </p:nvSpPr>
        <p:spPr/>
        <p:txBody>
          <a:bodyPr/>
          <a:lstStyle>
            <a:lvl1pPr>
              <a:defRPr/>
            </a:lvl1pPr>
          </a:lstStyle>
          <a:p>
            <a:pPr>
              <a:defRPr/>
            </a:pPr>
            <a:fld id="{FE313E40-5A6D-48CD-A543-B3D9A66C3F75}" type="datetime1">
              <a:rPr lang="en-US" smtClean="0"/>
              <a:pPr>
                <a:defRPr/>
              </a:pPr>
              <a:t>9/19/2019</a:t>
            </a:fld>
            <a:endParaRPr lang="en-US"/>
          </a:p>
        </p:txBody>
      </p:sp>
      <p:sp>
        <p:nvSpPr>
          <p:cNvPr id="5" name="Footer Placeholder 4">
            <a:extLst>
              <a:ext uri="{FF2B5EF4-FFF2-40B4-BE49-F238E27FC236}">
                <a16:creationId xmlns:a16="http://schemas.microsoft.com/office/drawing/2014/main" xmlns="" id="{03A8F165-30C6-4153-92B8-CAAF045FB2F1}"/>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6" name="Slide Number Placeholder 5">
            <a:extLst>
              <a:ext uri="{FF2B5EF4-FFF2-40B4-BE49-F238E27FC236}">
                <a16:creationId xmlns:a16="http://schemas.microsoft.com/office/drawing/2014/main" xmlns="" id="{E11F68D8-A977-4D89-B840-9B219502124E}"/>
              </a:ext>
            </a:extLst>
          </p:cNvPr>
          <p:cNvSpPr>
            <a:spLocks noGrp="1"/>
          </p:cNvSpPr>
          <p:nvPr>
            <p:ph type="sldNum" sz="quarter" idx="12"/>
          </p:nvPr>
        </p:nvSpPr>
        <p:spPr/>
        <p:txBody>
          <a:bodyPr/>
          <a:lstStyle>
            <a:lvl1pPr>
              <a:defRPr/>
            </a:lvl1pPr>
          </a:lstStyle>
          <a:p>
            <a:pPr>
              <a:defRPr/>
            </a:pPr>
            <a:fld id="{AF58D29E-D101-4CBE-8769-E28A3155C2E7}" type="slidenum">
              <a:rPr lang="en-US" altLang="en-US"/>
              <a:pPr>
                <a:defRPr/>
              </a:pPr>
              <a:t>‹#›</a:t>
            </a:fld>
            <a:endParaRPr lang="en-US" altLang="en-US"/>
          </a:p>
        </p:txBody>
      </p:sp>
    </p:spTree>
    <p:extLst>
      <p:ext uri="{BB962C8B-B14F-4D97-AF65-F5344CB8AC3E}">
        <p14:creationId xmlns:p14="http://schemas.microsoft.com/office/powerpoint/2010/main" xmlns="" val="31891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206E57-54FD-4467-A2FD-70E8A095253B}"/>
              </a:ext>
            </a:extLst>
          </p:cNvPr>
          <p:cNvSpPr>
            <a:spLocks noGrp="1"/>
          </p:cNvSpPr>
          <p:nvPr>
            <p:ph type="dt" sz="half" idx="10"/>
          </p:nvPr>
        </p:nvSpPr>
        <p:spPr/>
        <p:txBody>
          <a:bodyPr/>
          <a:lstStyle>
            <a:lvl1pPr>
              <a:defRPr/>
            </a:lvl1pPr>
          </a:lstStyle>
          <a:p>
            <a:pPr>
              <a:defRPr/>
            </a:pPr>
            <a:fld id="{84CB10C6-DD2F-4AE4-B2E4-AD170EEE26AE}" type="datetime1">
              <a:rPr lang="en-US" smtClean="0"/>
              <a:pPr>
                <a:defRPr/>
              </a:pPr>
              <a:t>9/19/2019</a:t>
            </a:fld>
            <a:endParaRPr lang="en-US"/>
          </a:p>
        </p:txBody>
      </p:sp>
      <p:sp>
        <p:nvSpPr>
          <p:cNvPr id="5" name="Footer Placeholder 4">
            <a:extLst>
              <a:ext uri="{FF2B5EF4-FFF2-40B4-BE49-F238E27FC236}">
                <a16:creationId xmlns:a16="http://schemas.microsoft.com/office/drawing/2014/main" xmlns="" id="{EC4EE490-7C09-41C6-9078-F404B76539C0}"/>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6" name="Slide Number Placeholder 5">
            <a:extLst>
              <a:ext uri="{FF2B5EF4-FFF2-40B4-BE49-F238E27FC236}">
                <a16:creationId xmlns:a16="http://schemas.microsoft.com/office/drawing/2014/main" xmlns="" id="{0F2842DD-D95B-40F0-9CE2-2CF94E547EA4}"/>
              </a:ext>
            </a:extLst>
          </p:cNvPr>
          <p:cNvSpPr>
            <a:spLocks noGrp="1"/>
          </p:cNvSpPr>
          <p:nvPr>
            <p:ph type="sldNum" sz="quarter" idx="12"/>
          </p:nvPr>
        </p:nvSpPr>
        <p:spPr/>
        <p:txBody>
          <a:bodyPr/>
          <a:lstStyle>
            <a:lvl1pPr>
              <a:defRPr/>
            </a:lvl1pPr>
          </a:lstStyle>
          <a:p>
            <a:pPr>
              <a:defRPr/>
            </a:pPr>
            <a:fld id="{BE2B5F25-CBE0-4D2B-9DE6-E12F3AE4570C}" type="slidenum">
              <a:rPr lang="en-US" altLang="en-US"/>
              <a:pPr>
                <a:defRPr/>
              </a:pPr>
              <a:t>‹#›</a:t>
            </a:fld>
            <a:endParaRPr lang="en-US" altLang="en-US"/>
          </a:p>
        </p:txBody>
      </p:sp>
    </p:spTree>
    <p:extLst>
      <p:ext uri="{BB962C8B-B14F-4D97-AF65-F5344CB8AC3E}">
        <p14:creationId xmlns:p14="http://schemas.microsoft.com/office/powerpoint/2010/main" xmlns="" val="37057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4CC6D9-9B5D-4E37-90D7-A3360DAF3B77}"/>
              </a:ext>
            </a:extLst>
          </p:cNvPr>
          <p:cNvSpPr>
            <a:spLocks noGrp="1"/>
          </p:cNvSpPr>
          <p:nvPr>
            <p:ph type="dt" sz="half" idx="10"/>
          </p:nvPr>
        </p:nvSpPr>
        <p:spPr/>
        <p:txBody>
          <a:bodyPr/>
          <a:lstStyle>
            <a:lvl1pPr>
              <a:defRPr/>
            </a:lvl1pPr>
          </a:lstStyle>
          <a:p>
            <a:pPr>
              <a:defRPr/>
            </a:pPr>
            <a:fld id="{A72FF434-59E9-4818-9FF9-9111078920C7}" type="datetime1">
              <a:rPr lang="en-US" smtClean="0"/>
              <a:pPr>
                <a:defRPr/>
              </a:pPr>
              <a:t>9/19/2019</a:t>
            </a:fld>
            <a:endParaRPr lang="en-US"/>
          </a:p>
        </p:txBody>
      </p:sp>
      <p:sp>
        <p:nvSpPr>
          <p:cNvPr id="5" name="Footer Placeholder 4">
            <a:extLst>
              <a:ext uri="{FF2B5EF4-FFF2-40B4-BE49-F238E27FC236}">
                <a16:creationId xmlns:a16="http://schemas.microsoft.com/office/drawing/2014/main" xmlns="" id="{7A2AD0C7-6274-407E-A747-90E8B82C5C4E}"/>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6" name="Slide Number Placeholder 5">
            <a:extLst>
              <a:ext uri="{FF2B5EF4-FFF2-40B4-BE49-F238E27FC236}">
                <a16:creationId xmlns:a16="http://schemas.microsoft.com/office/drawing/2014/main" xmlns="" id="{79EC21D7-4945-47C0-9105-A0862CDD3394}"/>
              </a:ext>
            </a:extLst>
          </p:cNvPr>
          <p:cNvSpPr>
            <a:spLocks noGrp="1"/>
          </p:cNvSpPr>
          <p:nvPr>
            <p:ph type="sldNum" sz="quarter" idx="12"/>
          </p:nvPr>
        </p:nvSpPr>
        <p:spPr/>
        <p:txBody>
          <a:bodyPr/>
          <a:lstStyle>
            <a:lvl1pPr>
              <a:defRPr/>
            </a:lvl1pPr>
          </a:lstStyle>
          <a:p>
            <a:pPr>
              <a:defRPr/>
            </a:pPr>
            <a:fld id="{4A1D250C-6849-490A-84C4-5527ECB713BA}" type="slidenum">
              <a:rPr lang="en-US" altLang="en-US"/>
              <a:pPr>
                <a:defRPr/>
              </a:pPr>
              <a:t>‹#›</a:t>
            </a:fld>
            <a:endParaRPr lang="en-US" altLang="en-US"/>
          </a:p>
        </p:txBody>
      </p:sp>
    </p:spTree>
    <p:extLst>
      <p:ext uri="{BB962C8B-B14F-4D97-AF65-F5344CB8AC3E}">
        <p14:creationId xmlns:p14="http://schemas.microsoft.com/office/powerpoint/2010/main" xmlns="" val="360117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26400B-31E3-45B6-800C-22C46D55803C}"/>
              </a:ext>
            </a:extLst>
          </p:cNvPr>
          <p:cNvSpPr>
            <a:spLocks noGrp="1"/>
          </p:cNvSpPr>
          <p:nvPr>
            <p:ph type="dt" sz="half" idx="10"/>
          </p:nvPr>
        </p:nvSpPr>
        <p:spPr/>
        <p:txBody>
          <a:bodyPr/>
          <a:lstStyle>
            <a:lvl1pPr>
              <a:defRPr/>
            </a:lvl1pPr>
          </a:lstStyle>
          <a:p>
            <a:pPr>
              <a:defRPr/>
            </a:pPr>
            <a:fld id="{7C3998F1-F6E2-4974-A4FC-2633C4276927}" type="datetime1">
              <a:rPr lang="en-US" smtClean="0"/>
              <a:pPr>
                <a:defRPr/>
              </a:pPr>
              <a:t>9/19/2019</a:t>
            </a:fld>
            <a:endParaRPr lang="en-US"/>
          </a:p>
        </p:txBody>
      </p:sp>
      <p:sp>
        <p:nvSpPr>
          <p:cNvPr id="5" name="Footer Placeholder 4">
            <a:extLst>
              <a:ext uri="{FF2B5EF4-FFF2-40B4-BE49-F238E27FC236}">
                <a16:creationId xmlns:a16="http://schemas.microsoft.com/office/drawing/2014/main" xmlns="" id="{93D27B04-1394-4BF3-92CD-E3F76D2C0505}"/>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6" name="Slide Number Placeholder 5">
            <a:extLst>
              <a:ext uri="{FF2B5EF4-FFF2-40B4-BE49-F238E27FC236}">
                <a16:creationId xmlns:a16="http://schemas.microsoft.com/office/drawing/2014/main" xmlns="" id="{2A8FD19C-3577-462C-B954-766B3E8525D0}"/>
              </a:ext>
            </a:extLst>
          </p:cNvPr>
          <p:cNvSpPr>
            <a:spLocks noGrp="1"/>
          </p:cNvSpPr>
          <p:nvPr>
            <p:ph type="sldNum" sz="quarter" idx="12"/>
          </p:nvPr>
        </p:nvSpPr>
        <p:spPr/>
        <p:txBody>
          <a:bodyPr/>
          <a:lstStyle>
            <a:lvl1pPr>
              <a:defRPr/>
            </a:lvl1pPr>
          </a:lstStyle>
          <a:p>
            <a:pPr>
              <a:defRPr/>
            </a:pPr>
            <a:fld id="{F4189E48-8E94-4460-87BE-C78F87C6B3A1}" type="slidenum">
              <a:rPr lang="en-US" altLang="en-US"/>
              <a:pPr>
                <a:defRPr/>
              </a:pPr>
              <a:t>‹#›</a:t>
            </a:fld>
            <a:endParaRPr lang="en-US" altLang="en-US"/>
          </a:p>
        </p:txBody>
      </p:sp>
    </p:spTree>
    <p:extLst>
      <p:ext uri="{BB962C8B-B14F-4D97-AF65-F5344CB8AC3E}">
        <p14:creationId xmlns:p14="http://schemas.microsoft.com/office/powerpoint/2010/main" xmlns="" val="175169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7B2B4BC-5E48-4172-8661-7BC3027B835D}"/>
              </a:ext>
            </a:extLst>
          </p:cNvPr>
          <p:cNvSpPr>
            <a:spLocks noGrp="1"/>
          </p:cNvSpPr>
          <p:nvPr>
            <p:ph type="dt" sz="half" idx="10"/>
          </p:nvPr>
        </p:nvSpPr>
        <p:spPr/>
        <p:txBody>
          <a:bodyPr/>
          <a:lstStyle>
            <a:lvl1pPr>
              <a:defRPr/>
            </a:lvl1pPr>
          </a:lstStyle>
          <a:p>
            <a:pPr>
              <a:defRPr/>
            </a:pPr>
            <a:fld id="{045C51EF-08BC-45E3-9CFC-36CA613D6EC4}" type="datetime1">
              <a:rPr lang="en-US" smtClean="0"/>
              <a:pPr>
                <a:defRPr/>
              </a:pPr>
              <a:t>9/19/2019</a:t>
            </a:fld>
            <a:endParaRPr lang="en-US"/>
          </a:p>
        </p:txBody>
      </p:sp>
      <p:sp>
        <p:nvSpPr>
          <p:cNvPr id="6" name="Footer Placeholder 4">
            <a:extLst>
              <a:ext uri="{FF2B5EF4-FFF2-40B4-BE49-F238E27FC236}">
                <a16:creationId xmlns:a16="http://schemas.microsoft.com/office/drawing/2014/main" xmlns="" id="{431973EE-268D-42C2-8A9A-4A312DF61BC0}"/>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7" name="Slide Number Placeholder 5">
            <a:extLst>
              <a:ext uri="{FF2B5EF4-FFF2-40B4-BE49-F238E27FC236}">
                <a16:creationId xmlns:a16="http://schemas.microsoft.com/office/drawing/2014/main" xmlns="" id="{7BFE5E99-622A-4D1C-A8EF-E6909307E4D2}"/>
              </a:ext>
            </a:extLst>
          </p:cNvPr>
          <p:cNvSpPr>
            <a:spLocks noGrp="1"/>
          </p:cNvSpPr>
          <p:nvPr>
            <p:ph type="sldNum" sz="quarter" idx="12"/>
          </p:nvPr>
        </p:nvSpPr>
        <p:spPr/>
        <p:txBody>
          <a:bodyPr/>
          <a:lstStyle>
            <a:lvl1pPr>
              <a:defRPr/>
            </a:lvl1pPr>
          </a:lstStyle>
          <a:p>
            <a:pPr>
              <a:defRPr/>
            </a:pPr>
            <a:fld id="{70BEE531-C55F-4DD6-A31D-2D5A1F4A8CA2}" type="slidenum">
              <a:rPr lang="en-US" altLang="en-US"/>
              <a:pPr>
                <a:defRPr/>
              </a:pPr>
              <a:t>‹#›</a:t>
            </a:fld>
            <a:endParaRPr lang="en-US" altLang="en-US"/>
          </a:p>
        </p:txBody>
      </p:sp>
    </p:spTree>
    <p:extLst>
      <p:ext uri="{BB962C8B-B14F-4D97-AF65-F5344CB8AC3E}">
        <p14:creationId xmlns:p14="http://schemas.microsoft.com/office/powerpoint/2010/main" xmlns="" val="319355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F62259B-3FF0-4AFC-AC52-C14EF702D8BC}"/>
              </a:ext>
            </a:extLst>
          </p:cNvPr>
          <p:cNvSpPr>
            <a:spLocks noGrp="1"/>
          </p:cNvSpPr>
          <p:nvPr>
            <p:ph type="dt" sz="half" idx="10"/>
          </p:nvPr>
        </p:nvSpPr>
        <p:spPr/>
        <p:txBody>
          <a:bodyPr/>
          <a:lstStyle>
            <a:lvl1pPr>
              <a:defRPr/>
            </a:lvl1pPr>
          </a:lstStyle>
          <a:p>
            <a:pPr>
              <a:defRPr/>
            </a:pPr>
            <a:fld id="{A51A138D-79B6-4D61-AB76-AE87328F7EBC}" type="datetime1">
              <a:rPr lang="en-US" smtClean="0"/>
              <a:pPr>
                <a:defRPr/>
              </a:pPr>
              <a:t>9/19/2019</a:t>
            </a:fld>
            <a:endParaRPr lang="en-US"/>
          </a:p>
        </p:txBody>
      </p:sp>
      <p:sp>
        <p:nvSpPr>
          <p:cNvPr id="8" name="Footer Placeholder 4">
            <a:extLst>
              <a:ext uri="{FF2B5EF4-FFF2-40B4-BE49-F238E27FC236}">
                <a16:creationId xmlns:a16="http://schemas.microsoft.com/office/drawing/2014/main" xmlns="" id="{222FEA29-38CD-48D0-8AFC-3E0D8F166C0E}"/>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9" name="Slide Number Placeholder 5">
            <a:extLst>
              <a:ext uri="{FF2B5EF4-FFF2-40B4-BE49-F238E27FC236}">
                <a16:creationId xmlns:a16="http://schemas.microsoft.com/office/drawing/2014/main" xmlns="" id="{A82C9A38-241E-414E-8884-B53E16FFECE5}"/>
              </a:ext>
            </a:extLst>
          </p:cNvPr>
          <p:cNvSpPr>
            <a:spLocks noGrp="1"/>
          </p:cNvSpPr>
          <p:nvPr>
            <p:ph type="sldNum" sz="quarter" idx="12"/>
          </p:nvPr>
        </p:nvSpPr>
        <p:spPr/>
        <p:txBody>
          <a:bodyPr/>
          <a:lstStyle>
            <a:lvl1pPr>
              <a:defRPr/>
            </a:lvl1pPr>
          </a:lstStyle>
          <a:p>
            <a:pPr>
              <a:defRPr/>
            </a:pPr>
            <a:fld id="{F68CDAC3-3041-4B8E-9983-EA30D3F7EED4}" type="slidenum">
              <a:rPr lang="en-US" altLang="en-US"/>
              <a:pPr>
                <a:defRPr/>
              </a:pPr>
              <a:t>‹#›</a:t>
            </a:fld>
            <a:endParaRPr lang="en-US" altLang="en-US"/>
          </a:p>
        </p:txBody>
      </p:sp>
    </p:spTree>
    <p:extLst>
      <p:ext uri="{BB962C8B-B14F-4D97-AF65-F5344CB8AC3E}">
        <p14:creationId xmlns:p14="http://schemas.microsoft.com/office/powerpoint/2010/main" xmlns="" val="150166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A527139-0AB3-4F84-93BD-AA6AA3159875}"/>
              </a:ext>
            </a:extLst>
          </p:cNvPr>
          <p:cNvSpPr>
            <a:spLocks noGrp="1"/>
          </p:cNvSpPr>
          <p:nvPr>
            <p:ph type="dt" sz="half" idx="10"/>
          </p:nvPr>
        </p:nvSpPr>
        <p:spPr/>
        <p:txBody>
          <a:bodyPr/>
          <a:lstStyle>
            <a:lvl1pPr>
              <a:defRPr/>
            </a:lvl1pPr>
          </a:lstStyle>
          <a:p>
            <a:pPr>
              <a:defRPr/>
            </a:pPr>
            <a:fld id="{C47135F5-A4AD-4DAA-A907-0D53046B5903}" type="datetime1">
              <a:rPr lang="en-US" smtClean="0"/>
              <a:pPr>
                <a:defRPr/>
              </a:pPr>
              <a:t>9/19/2019</a:t>
            </a:fld>
            <a:endParaRPr lang="en-US"/>
          </a:p>
        </p:txBody>
      </p:sp>
      <p:sp>
        <p:nvSpPr>
          <p:cNvPr id="4" name="Footer Placeholder 4">
            <a:extLst>
              <a:ext uri="{FF2B5EF4-FFF2-40B4-BE49-F238E27FC236}">
                <a16:creationId xmlns:a16="http://schemas.microsoft.com/office/drawing/2014/main" xmlns="" id="{218A1ACE-B215-4DC2-AED6-5151D4C2C5F0}"/>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5" name="Slide Number Placeholder 5">
            <a:extLst>
              <a:ext uri="{FF2B5EF4-FFF2-40B4-BE49-F238E27FC236}">
                <a16:creationId xmlns:a16="http://schemas.microsoft.com/office/drawing/2014/main" xmlns="" id="{4D579A75-9AC5-49DE-BB51-2567E47533ED}"/>
              </a:ext>
            </a:extLst>
          </p:cNvPr>
          <p:cNvSpPr>
            <a:spLocks noGrp="1"/>
          </p:cNvSpPr>
          <p:nvPr>
            <p:ph type="sldNum" sz="quarter" idx="12"/>
          </p:nvPr>
        </p:nvSpPr>
        <p:spPr/>
        <p:txBody>
          <a:bodyPr/>
          <a:lstStyle>
            <a:lvl1pPr>
              <a:defRPr/>
            </a:lvl1pPr>
          </a:lstStyle>
          <a:p>
            <a:pPr>
              <a:defRPr/>
            </a:pPr>
            <a:fld id="{517D4317-8357-45FF-95A6-3E7973624C91}" type="slidenum">
              <a:rPr lang="en-US" altLang="en-US"/>
              <a:pPr>
                <a:defRPr/>
              </a:pPr>
              <a:t>‹#›</a:t>
            </a:fld>
            <a:endParaRPr lang="en-US" altLang="en-US"/>
          </a:p>
        </p:txBody>
      </p:sp>
    </p:spTree>
    <p:extLst>
      <p:ext uri="{BB962C8B-B14F-4D97-AF65-F5344CB8AC3E}">
        <p14:creationId xmlns:p14="http://schemas.microsoft.com/office/powerpoint/2010/main" xmlns="" val="23779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5BEA75C-5026-42AE-89A0-9CC5DC77B5A3}"/>
              </a:ext>
            </a:extLst>
          </p:cNvPr>
          <p:cNvSpPr>
            <a:spLocks noGrp="1"/>
          </p:cNvSpPr>
          <p:nvPr>
            <p:ph type="dt" sz="half" idx="10"/>
          </p:nvPr>
        </p:nvSpPr>
        <p:spPr/>
        <p:txBody>
          <a:bodyPr/>
          <a:lstStyle>
            <a:lvl1pPr>
              <a:defRPr/>
            </a:lvl1pPr>
          </a:lstStyle>
          <a:p>
            <a:pPr>
              <a:defRPr/>
            </a:pPr>
            <a:fld id="{50269298-6AE4-4D26-9696-8AC704B05DFE}" type="datetime1">
              <a:rPr lang="en-US" smtClean="0"/>
              <a:pPr>
                <a:defRPr/>
              </a:pPr>
              <a:t>9/19/2019</a:t>
            </a:fld>
            <a:endParaRPr lang="en-US"/>
          </a:p>
        </p:txBody>
      </p:sp>
      <p:sp>
        <p:nvSpPr>
          <p:cNvPr id="3" name="Footer Placeholder 4">
            <a:extLst>
              <a:ext uri="{FF2B5EF4-FFF2-40B4-BE49-F238E27FC236}">
                <a16:creationId xmlns:a16="http://schemas.microsoft.com/office/drawing/2014/main" xmlns="" id="{95CB2F4E-4F11-433B-B4FA-EBF4B561784F}"/>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4" name="Slide Number Placeholder 5">
            <a:extLst>
              <a:ext uri="{FF2B5EF4-FFF2-40B4-BE49-F238E27FC236}">
                <a16:creationId xmlns:a16="http://schemas.microsoft.com/office/drawing/2014/main" xmlns="" id="{C912BC31-040A-4575-9A95-E4CD08D90B26}"/>
              </a:ext>
            </a:extLst>
          </p:cNvPr>
          <p:cNvSpPr>
            <a:spLocks noGrp="1"/>
          </p:cNvSpPr>
          <p:nvPr>
            <p:ph type="sldNum" sz="quarter" idx="12"/>
          </p:nvPr>
        </p:nvSpPr>
        <p:spPr/>
        <p:txBody>
          <a:bodyPr/>
          <a:lstStyle>
            <a:lvl1pPr>
              <a:defRPr/>
            </a:lvl1pPr>
          </a:lstStyle>
          <a:p>
            <a:pPr>
              <a:defRPr/>
            </a:pPr>
            <a:fld id="{366BA8A7-F7B2-46ED-B316-1D3D7DCAD8EB}" type="slidenum">
              <a:rPr lang="en-US" altLang="en-US"/>
              <a:pPr>
                <a:defRPr/>
              </a:pPr>
              <a:t>‹#›</a:t>
            </a:fld>
            <a:endParaRPr lang="en-US" altLang="en-US"/>
          </a:p>
        </p:txBody>
      </p:sp>
    </p:spTree>
    <p:extLst>
      <p:ext uri="{BB962C8B-B14F-4D97-AF65-F5344CB8AC3E}">
        <p14:creationId xmlns:p14="http://schemas.microsoft.com/office/powerpoint/2010/main" xmlns="" val="371632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E4D78E8-1A08-446F-91B1-67F645E6C37C}"/>
              </a:ext>
            </a:extLst>
          </p:cNvPr>
          <p:cNvSpPr>
            <a:spLocks noGrp="1"/>
          </p:cNvSpPr>
          <p:nvPr>
            <p:ph type="dt" sz="half" idx="10"/>
          </p:nvPr>
        </p:nvSpPr>
        <p:spPr/>
        <p:txBody>
          <a:bodyPr/>
          <a:lstStyle>
            <a:lvl1pPr>
              <a:defRPr/>
            </a:lvl1pPr>
          </a:lstStyle>
          <a:p>
            <a:pPr>
              <a:defRPr/>
            </a:pPr>
            <a:fld id="{C83C3DEB-1BBA-468C-9ABE-382400A89441}" type="datetime1">
              <a:rPr lang="en-US" smtClean="0"/>
              <a:pPr>
                <a:defRPr/>
              </a:pPr>
              <a:t>9/19/2019</a:t>
            </a:fld>
            <a:endParaRPr lang="en-US"/>
          </a:p>
        </p:txBody>
      </p:sp>
      <p:sp>
        <p:nvSpPr>
          <p:cNvPr id="6" name="Footer Placeholder 4">
            <a:extLst>
              <a:ext uri="{FF2B5EF4-FFF2-40B4-BE49-F238E27FC236}">
                <a16:creationId xmlns:a16="http://schemas.microsoft.com/office/drawing/2014/main" xmlns="" id="{F1EA5291-EF0F-4ACC-9672-53BA515832A2}"/>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7" name="Slide Number Placeholder 5">
            <a:extLst>
              <a:ext uri="{FF2B5EF4-FFF2-40B4-BE49-F238E27FC236}">
                <a16:creationId xmlns:a16="http://schemas.microsoft.com/office/drawing/2014/main" xmlns="" id="{814D0363-94F8-49EE-925E-29A025F05986}"/>
              </a:ext>
            </a:extLst>
          </p:cNvPr>
          <p:cNvSpPr>
            <a:spLocks noGrp="1"/>
          </p:cNvSpPr>
          <p:nvPr>
            <p:ph type="sldNum" sz="quarter" idx="12"/>
          </p:nvPr>
        </p:nvSpPr>
        <p:spPr/>
        <p:txBody>
          <a:bodyPr/>
          <a:lstStyle>
            <a:lvl1pPr>
              <a:defRPr/>
            </a:lvl1pPr>
          </a:lstStyle>
          <a:p>
            <a:pPr>
              <a:defRPr/>
            </a:pPr>
            <a:fld id="{B111381B-9ACC-4DB1-BD49-698A033D2A58}" type="slidenum">
              <a:rPr lang="en-US" altLang="en-US"/>
              <a:pPr>
                <a:defRPr/>
              </a:pPr>
              <a:t>‹#›</a:t>
            </a:fld>
            <a:endParaRPr lang="en-US" altLang="en-US"/>
          </a:p>
        </p:txBody>
      </p:sp>
    </p:spTree>
    <p:extLst>
      <p:ext uri="{BB962C8B-B14F-4D97-AF65-F5344CB8AC3E}">
        <p14:creationId xmlns:p14="http://schemas.microsoft.com/office/powerpoint/2010/main" xmlns="" val="111208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DE03134-49DB-4430-97AD-3576879899C3}"/>
              </a:ext>
            </a:extLst>
          </p:cNvPr>
          <p:cNvSpPr>
            <a:spLocks noGrp="1"/>
          </p:cNvSpPr>
          <p:nvPr>
            <p:ph type="dt" sz="half" idx="10"/>
          </p:nvPr>
        </p:nvSpPr>
        <p:spPr/>
        <p:txBody>
          <a:bodyPr/>
          <a:lstStyle>
            <a:lvl1pPr>
              <a:defRPr/>
            </a:lvl1pPr>
          </a:lstStyle>
          <a:p>
            <a:pPr>
              <a:defRPr/>
            </a:pPr>
            <a:fld id="{E573C2CF-DEB2-4FEC-AF4D-CEDB7AB3C094}" type="datetime1">
              <a:rPr lang="en-US" smtClean="0"/>
              <a:pPr>
                <a:defRPr/>
              </a:pPr>
              <a:t>9/19/2019</a:t>
            </a:fld>
            <a:endParaRPr lang="en-US"/>
          </a:p>
        </p:txBody>
      </p:sp>
      <p:sp>
        <p:nvSpPr>
          <p:cNvPr id="6" name="Footer Placeholder 4">
            <a:extLst>
              <a:ext uri="{FF2B5EF4-FFF2-40B4-BE49-F238E27FC236}">
                <a16:creationId xmlns:a16="http://schemas.microsoft.com/office/drawing/2014/main" xmlns="" id="{5C1EDC36-C3E5-49E1-8B5A-1A45B09C2968}"/>
              </a:ext>
            </a:extLst>
          </p:cNvPr>
          <p:cNvSpPr>
            <a:spLocks noGrp="1"/>
          </p:cNvSpPr>
          <p:nvPr>
            <p:ph type="ftr" sz="quarter" idx="11"/>
          </p:nvPr>
        </p:nvSpPr>
        <p:spPr/>
        <p:txBody>
          <a:bodyPr/>
          <a:lstStyle>
            <a:lvl1pPr>
              <a:defRPr/>
            </a:lvl1pPr>
          </a:lstStyle>
          <a:p>
            <a:pPr>
              <a:defRPr/>
            </a:pPr>
            <a:r>
              <a:rPr lang="en-ZA"/>
              <a:t>PROVINICAL AGRICULTURAL AND RURAL DEVELOPMENT ADVISORY COUNCIL -First draft</a:t>
            </a:r>
            <a:endParaRPr lang="en-US"/>
          </a:p>
        </p:txBody>
      </p:sp>
      <p:sp>
        <p:nvSpPr>
          <p:cNvPr id="7" name="Slide Number Placeholder 5">
            <a:extLst>
              <a:ext uri="{FF2B5EF4-FFF2-40B4-BE49-F238E27FC236}">
                <a16:creationId xmlns:a16="http://schemas.microsoft.com/office/drawing/2014/main" xmlns="" id="{6A7B12FE-1CB7-49B0-B0F2-613F372457CB}"/>
              </a:ext>
            </a:extLst>
          </p:cNvPr>
          <p:cNvSpPr>
            <a:spLocks noGrp="1"/>
          </p:cNvSpPr>
          <p:nvPr>
            <p:ph type="sldNum" sz="quarter" idx="12"/>
          </p:nvPr>
        </p:nvSpPr>
        <p:spPr/>
        <p:txBody>
          <a:bodyPr/>
          <a:lstStyle>
            <a:lvl1pPr>
              <a:defRPr/>
            </a:lvl1pPr>
          </a:lstStyle>
          <a:p>
            <a:pPr>
              <a:defRPr/>
            </a:pPr>
            <a:fld id="{64C2DAB3-70A0-465F-BBEE-60B898B5B780}" type="slidenum">
              <a:rPr lang="en-US" altLang="en-US"/>
              <a:pPr>
                <a:defRPr/>
              </a:pPr>
              <a:t>‹#›</a:t>
            </a:fld>
            <a:endParaRPr lang="en-US" altLang="en-US"/>
          </a:p>
        </p:txBody>
      </p:sp>
    </p:spTree>
    <p:extLst>
      <p:ext uri="{BB962C8B-B14F-4D97-AF65-F5344CB8AC3E}">
        <p14:creationId xmlns:p14="http://schemas.microsoft.com/office/powerpoint/2010/main" xmlns="" val="257452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768000D1-5F59-484A-A079-67F3091213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58E88822-AA8B-4E9F-A0D2-286835157A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724F578-C04C-4DCC-A6AC-5DA361A2F6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A7B12E2-C284-4330-89EC-4ACA1BB0D9E7}" type="datetime1">
              <a:rPr lang="en-US" smtClean="0"/>
              <a:pPr>
                <a:defRPr/>
              </a:pPr>
              <a:t>9/19/2019</a:t>
            </a:fld>
            <a:endParaRPr lang="en-US"/>
          </a:p>
        </p:txBody>
      </p:sp>
      <p:sp>
        <p:nvSpPr>
          <p:cNvPr id="5" name="Footer Placeholder 4">
            <a:extLst>
              <a:ext uri="{FF2B5EF4-FFF2-40B4-BE49-F238E27FC236}">
                <a16:creationId xmlns:a16="http://schemas.microsoft.com/office/drawing/2014/main" xmlns="" id="{A963111D-3432-4E63-839D-CBACACB21AD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ZA"/>
              <a:t>PROVINICAL AGRICULTURAL AND RURAL DEVELOPMENT ADVISORY COUNCIL -First draft</a:t>
            </a:r>
            <a:endParaRPr lang="en-US"/>
          </a:p>
        </p:txBody>
      </p:sp>
      <p:sp>
        <p:nvSpPr>
          <p:cNvPr id="6" name="Slide Number Placeholder 5">
            <a:extLst>
              <a:ext uri="{FF2B5EF4-FFF2-40B4-BE49-F238E27FC236}">
                <a16:creationId xmlns:a16="http://schemas.microsoft.com/office/drawing/2014/main" xmlns="" id="{864AFBC9-5BAB-41C6-83EC-891AFC79086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931395B-5224-4135-9552-9A75F7F9AE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xmlns="" id="{39DB969A-E482-4A69-90D5-405B952ACD6D}"/>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F77124AA-2A75-4E03-BC2D-15071944DC7A}"/>
              </a:ext>
            </a:extLst>
          </p:cNvPr>
          <p:cNvSpPr>
            <a:spLocks noGrp="1" noChangeArrowheads="1"/>
          </p:cNvSpPr>
          <p:nvPr>
            <p:ph type="subTitle" idx="1"/>
          </p:nvPr>
        </p:nvSpPr>
        <p:spPr>
          <a:xfrm>
            <a:off x="457200" y="2552700"/>
            <a:ext cx="8229600" cy="1714500"/>
          </a:xfrm>
        </p:spPr>
        <p:txBody>
          <a:bodyPr rtlCol="0">
            <a:normAutofit fontScale="92500" lnSpcReduction="20000"/>
          </a:bodyPr>
          <a:lstStyle/>
          <a:p>
            <a:pPr eaLnBrk="1" fontAlgn="auto" hangingPunct="1">
              <a:spcAft>
                <a:spcPts val="0"/>
              </a:spcAft>
              <a:defRPr/>
            </a:pPr>
            <a:r>
              <a:rPr lang="en-US" b="1" dirty="0">
                <a:solidFill>
                  <a:srgbClr val="FFFF66"/>
                </a:solidFill>
                <a:effectLst>
                  <a:outerShdw blurRad="38100" dist="38100" dir="2700000" algn="tl">
                    <a:srgbClr val="000000"/>
                  </a:outerShdw>
                </a:effectLst>
                <a:latin typeface="Arial" pitchFamily="34" charset="0"/>
                <a:cs typeface="Arial" pitchFamily="34" charset="0"/>
              </a:rPr>
              <a:t>FEEDBACK </a:t>
            </a:r>
            <a:r>
              <a:rPr lang="en-US" b="1" dirty="0" smtClean="0">
                <a:solidFill>
                  <a:srgbClr val="FFFF66"/>
                </a:solidFill>
                <a:effectLst>
                  <a:outerShdw blurRad="38100" dist="38100" dir="2700000" algn="tl">
                    <a:srgbClr val="000000"/>
                  </a:outerShdw>
                </a:effectLst>
                <a:latin typeface="Arial" pitchFamily="34" charset="0"/>
                <a:cs typeface="Arial" pitchFamily="34" charset="0"/>
              </a:rPr>
              <a:t>REPORT PRESENTATION ON PROJECT VISIT BY PORTFOLIO COMMITTEE ON AGRICULTURE, LAND REFORM AND RURAL DEVLOPMENT</a:t>
            </a:r>
          </a:p>
        </p:txBody>
      </p:sp>
      <p:sp>
        <p:nvSpPr>
          <p:cNvPr id="2" name="Rectangle 1">
            <a:extLst>
              <a:ext uri="{FF2B5EF4-FFF2-40B4-BE49-F238E27FC236}">
                <a16:creationId xmlns:a16="http://schemas.microsoft.com/office/drawing/2014/main" xmlns="" id="{3BE01B49-3278-4DE8-BFA6-422949A02573}"/>
              </a:ext>
            </a:extLst>
          </p:cNvPr>
          <p:cNvSpPr/>
          <p:nvPr/>
        </p:nvSpPr>
        <p:spPr>
          <a:xfrm>
            <a:off x="0" y="685800"/>
            <a:ext cx="152400" cy="1524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3" name="Rectangle 2">
            <a:extLst>
              <a:ext uri="{FF2B5EF4-FFF2-40B4-BE49-F238E27FC236}">
                <a16:creationId xmlns:a16="http://schemas.microsoft.com/office/drawing/2014/main" xmlns="" id="{71566735-94B2-4011-9A3F-86EB7606EEAE}"/>
              </a:ext>
            </a:extLst>
          </p:cNvPr>
          <p:cNvSpPr/>
          <p:nvPr/>
        </p:nvSpPr>
        <p:spPr>
          <a:xfrm>
            <a:off x="0" y="4648200"/>
            <a:ext cx="9144000" cy="12192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9" name="Rectangle 9">
            <a:extLst>
              <a:ext uri="{FF2B5EF4-FFF2-40B4-BE49-F238E27FC236}">
                <a16:creationId xmlns:a16="http://schemas.microsoft.com/office/drawing/2014/main" xmlns="" id="{90B89B8F-B9F8-4CC6-9A36-4CB40DB24193}"/>
              </a:ext>
            </a:extLst>
          </p:cNvPr>
          <p:cNvSpPr>
            <a:spLocks noGrp="1" noChangeArrowheads="1"/>
          </p:cNvSpPr>
          <p:nvPr>
            <p:ph type="ctrTitle"/>
          </p:nvPr>
        </p:nvSpPr>
        <p:spPr>
          <a:xfrm>
            <a:off x="533400" y="4114800"/>
            <a:ext cx="8153400" cy="2209800"/>
          </a:xfrm>
        </p:spPr>
        <p:txBody>
          <a:bodyPr rtlCol="0">
            <a:normAutofit/>
          </a:bodyPr>
          <a:lstStyle/>
          <a:p>
            <a:pPr eaLnBrk="1" fontAlgn="auto" hangingPunct="1">
              <a:spcBef>
                <a:spcPct val="20000"/>
              </a:spcBef>
              <a:spcAft>
                <a:spcPts val="0"/>
              </a:spcAft>
              <a:buClr>
                <a:schemeClr val="tx1"/>
              </a:buClr>
              <a:buSzPct val="75000"/>
              <a:defRPr/>
            </a:pPr>
            <a:r>
              <a:rPr lang="en-ZA" sz="2800" b="1" dirty="0" smtClean="0">
                <a:solidFill>
                  <a:schemeClr val="bg1"/>
                </a:solidFill>
                <a:effectLst>
                  <a:outerShdw blurRad="38100" dist="38100" dir="2700000" algn="tl">
                    <a:srgbClr val="000000"/>
                  </a:outerShdw>
                </a:effectLst>
                <a:latin typeface="Arial" pitchFamily="34" charset="0"/>
                <a:ea typeface="+mn-ea"/>
                <a:cs typeface="Arial" pitchFamily="34" charset="0"/>
              </a:rPr>
              <a:t>SEPTEMBER 2019</a:t>
            </a:r>
            <a:endParaRPr lang="en-US" sz="2800" b="1" dirty="0">
              <a:solidFill>
                <a:schemeClr val="bg1"/>
              </a:solidFill>
              <a:effectLst>
                <a:outerShdw blurRad="38100" dist="38100" dir="2700000" algn="tl">
                  <a:srgbClr val="000000"/>
                </a:outerShdw>
              </a:effectLst>
              <a:latin typeface="Arial" pitchFamily="34" charset="0"/>
              <a:ea typeface="+mn-ea"/>
              <a:cs typeface="Arial" pitchFamily="34" charset="0"/>
            </a:endParaRPr>
          </a:p>
        </p:txBody>
      </p:sp>
      <p:sp>
        <p:nvSpPr>
          <p:cNvPr id="4" name="Wave 3">
            <a:extLst>
              <a:ext uri="{FF2B5EF4-FFF2-40B4-BE49-F238E27FC236}">
                <a16:creationId xmlns:a16="http://schemas.microsoft.com/office/drawing/2014/main" xmlns="" id="{3662293B-69F2-4ED6-81F7-B6BE8AF99C74}"/>
              </a:ext>
            </a:extLst>
          </p:cNvPr>
          <p:cNvSpPr/>
          <p:nvPr/>
        </p:nvSpPr>
        <p:spPr>
          <a:xfrm>
            <a:off x="0" y="5867400"/>
            <a:ext cx="9144000" cy="457200"/>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rgbClr val="003300"/>
                </a:solidFill>
              </a:rPr>
              <a:t>TOGETHER WE HAVE MADE KZN A BETTER PROVINCE TO LIVE IN</a:t>
            </a:r>
          </a:p>
        </p:txBody>
      </p:sp>
      <p:sp>
        <p:nvSpPr>
          <p:cNvPr id="5" name="Slide Number Placeholder 4"/>
          <p:cNvSpPr>
            <a:spLocks noGrp="1"/>
          </p:cNvSpPr>
          <p:nvPr>
            <p:ph type="sldNum" sz="quarter" idx="12"/>
          </p:nvPr>
        </p:nvSpPr>
        <p:spPr/>
        <p:txBody>
          <a:bodyPr/>
          <a:lstStyle/>
          <a:p>
            <a:pPr>
              <a:defRPr/>
            </a:pPr>
            <a:fld id="{56842A8B-B5FD-4DA9-A6AD-4768DA4CB554}" type="slidenum">
              <a:rPr lang="en-US" altLang="en-US" smtClean="0"/>
              <a:pPr>
                <a:defRPr/>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a:solidFill>
                  <a:srgbClr val="00B050"/>
                </a:solidFill>
                <a:latin typeface="Arial" panose="020B0604020202020204" pitchFamily="34" charset="0"/>
                <a:cs typeface="Arial" panose="020B0604020202020204" pitchFamily="34" charset="0"/>
              </a:rPr>
              <a:t>RESPONSES TO 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054096725"/>
              </p:ext>
            </p:extLst>
          </p:nvPr>
        </p:nvGraphicFramePr>
        <p:xfrm>
          <a:off x="209550" y="1380491"/>
          <a:ext cx="8686799" cy="4961389"/>
        </p:xfrm>
        <a:graphic>
          <a:graphicData uri="http://schemas.openxmlformats.org/drawingml/2006/table">
            <a:tbl>
              <a:tblPr firstRow="1" firstCol="1" bandRow="1">
                <a:tableStyleId>{F5AB1C69-6EDB-4FF4-983F-18BD219EF322}</a:tableStyleId>
              </a:tblPr>
              <a:tblGrid>
                <a:gridCol w="464566">
                  <a:extLst>
                    <a:ext uri="{9D8B030D-6E8A-4147-A177-3AD203B41FA5}">
                      <a16:colId xmlns:a16="http://schemas.microsoft.com/office/drawing/2014/main" xmlns="" val="3925558573"/>
                    </a:ext>
                  </a:extLst>
                </a:gridCol>
                <a:gridCol w="2797725">
                  <a:extLst>
                    <a:ext uri="{9D8B030D-6E8A-4147-A177-3AD203B41FA5}">
                      <a16:colId xmlns:a16="http://schemas.microsoft.com/office/drawing/2014/main" xmlns="" val="3489678098"/>
                    </a:ext>
                  </a:extLst>
                </a:gridCol>
                <a:gridCol w="5424508">
                  <a:extLst>
                    <a:ext uri="{9D8B030D-6E8A-4147-A177-3AD203B41FA5}">
                      <a16:colId xmlns:a16="http://schemas.microsoft.com/office/drawing/2014/main" xmlns="" val="3236063973"/>
                    </a:ext>
                  </a:extLst>
                </a:gridCol>
              </a:tblGrid>
              <a:tr h="236212">
                <a:tc>
                  <a:txBody>
                    <a:bodyPr/>
                    <a:lstStyle/>
                    <a:p>
                      <a:pPr marL="0" marR="0">
                        <a:lnSpc>
                          <a:spcPct val="107000"/>
                        </a:lnSpc>
                        <a:spcBef>
                          <a:spcPts val="0"/>
                        </a:spcBef>
                        <a:spcAft>
                          <a:spcPts val="0"/>
                        </a:spcAft>
                      </a:pPr>
                      <a:r>
                        <a:rPr lang="en-ZA" sz="1500" dirty="0">
                          <a:solidFill>
                            <a:schemeClr val="tx1"/>
                          </a:solidFill>
                          <a:effectLst/>
                        </a:rPr>
                        <a:t>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500" dirty="0" smtClean="0">
                          <a:solidFill>
                            <a:schemeClr val="tx1"/>
                          </a:solidFill>
                          <a:effectLst/>
                        </a:rPr>
                        <a:t>QUESTION</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500" dirty="0" smtClean="0">
                          <a:solidFill>
                            <a:schemeClr val="tx1"/>
                          </a:solidFill>
                          <a:effectLst/>
                        </a:rPr>
                        <a:t>RESPONSE</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1719549">
                <a:tc>
                  <a:txBody>
                    <a:bodyPr/>
                    <a:lstStyle/>
                    <a:p>
                      <a:pPr marL="0" marR="0">
                        <a:lnSpc>
                          <a:spcPct val="107000"/>
                        </a:lnSpc>
                        <a:spcBef>
                          <a:spcPts val="0"/>
                        </a:spcBef>
                        <a:spcAft>
                          <a:spcPts val="0"/>
                        </a:spcAft>
                      </a:pPr>
                      <a:r>
                        <a:rPr lang="en-ZA" sz="1500" dirty="0">
                          <a:effectLst/>
                        </a:rPr>
                        <a:t>26.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500" dirty="0">
                          <a:effectLst/>
                        </a:rPr>
                        <a:t>What qualifications offered by the agricultural colleges so that one can pursue an academic qualification using the certificate received in these colleges and feeder high schools to support the colleges?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NQF level 6 Diplomas in Agriculture for both Plant, Animal Production and Agro Processing. There are 4 agricultural schools in the province, which feed to Cedara and OSCA colleges namely, Weston, James Nxumalo, </a:t>
                      </a:r>
                      <a:r>
                        <a:rPr lang="en-US" sz="1500" dirty="0" err="1" smtClean="0">
                          <a:effectLst/>
                          <a:latin typeface="Calibri" panose="020F0502020204030204" pitchFamily="34" charset="0"/>
                          <a:ea typeface="Calibri" panose="020F0502020204030204" pitchFamily="34" charset="0"/>
                          <a:cs typeface="Times New Roman" panose="02020603050405020304" pitchFamily="18" charset="0"/>
                        </a:rPr>
                        <a:t>Shakas</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 Kraal, and Vryheid </a:t>
                      </a:r>
                      <a:r>
                        <a:rPr lang="en-US" sz="1500" dirty="0" err="1" smtClean="0">
                          <a:effectLst/>
                          <a:latin typeface="Calibri" panose="020F0502020204030204" pitchFamily="34" charset="0"/>
                          <a:ea typeface="Calibri" panose="020F0502020204030204" pitchFamily="34" charset="0"/>
                          <a:cs typeface="Times New Roman" panose="02020603050405020304" pitchFamily="18" charset="0"/>
                        </a:rPr>
                        <a:t>Landbou</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gn="just">
                        <a:lnSpc>
                          <a:spcPct val="107000"/>
                        </a:lnSpc>
                        <a:spcBef>
                          <a:spcPts val="0"/>
                        </a:spcBef>
                        <a:spcAft>
                          <a:spcPts val="0"/>
                        </a:spcAft>
                        <a:buFont typeface="Arial" panose="020B0604020202020204" pitchFamily="34" charset="0"/>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73422127"/>
                  </a:ext>
                </a:extLst>
              </a:tr>
              <a:tr h="2997238">
                <a:tc>
                  <a:txBody>
                    <a:bodyPr/>
                    <a:lstStyle/>
                    <a:p>
                      <a:pPr marL="0" marR="0">
                        <a:lnSpc>
                          <a:spcPct val="107000"/>
                        </a:lnSpc>
                        <a:spcBef>
                          <a:spcPts val="0"/>
                        </a:spcBef>
                        <a:spcAft>
                          <a:spcPts val="0"/>
                        </a:spcAft>
                      </a:pPr>
                      <a:r>
                        <a:rPr lang="en-ZA" sz="1500">
                          <a:effectLst/>
                        </a:rPr>
                        <a:t>27.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500">
                          <a:effectLst/>
                        </a:rPr>
                        <a:t>The amount of 117m spent in Makhathini; what was it for and its impact on food security.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1200"/>
                        </a:spcAft>
                        <a:buFont typeface="Arial" panose="020B0604020202020204" pitchFamily="34" charset="0"/>
                        <a:buChar char="•"/>
                      </a:pPr>
                      <a:r>
                        <a:rPr lang="en-ZA" sz="1500" dirty="0">
                          <a:effectLst/>
                        </a:rPr>
                        <a:t>There are 312 individual farmers benefiting from the scheme constituted by 206 male, 106 female, and 22 youth.</a:t>
                      </a:r>
                      <a:endParaRPr lang="en-US" sz="1500" dirty="0">
                        <a:effectLst/>
                      </a:endParaRPr>
                    </a:p>
                    <a:p>
                      <a:pPr marL="285750" marR="0" indent="-285750" algn="just">
                        <a:lnSpc>
                          <a:spcPct val="107000"/>
                        </a:lnSpc>
                        <a:spcBef>
                          <a:spcPts val="0"/>
                        </a:spcBef>
                        <a:spcAft>
                          <a:spcPts val="1200"/>
                        </a:spcAft>
                        <a:buFont typeface="Arial" panose="020B0604020202020204" pitchFamily="34" charset="0"/>
                        <a:buChar char="•"/>
                      </a:pPr>
                      <a:r>
                        <a:rPr lang="en-US" sz="1500" dirty="0">
                          <a:effectLst/>
                        </a:rPr>
                        <a:t>The scheme has 10 active cooperatives with 786 members constituted by 195 male members</a:t>
                      </a:r>
                      <a:r>
                        <a:rPr lang="en-ZA" sz="1500" dirty="0">
                          <a:effectLst/>
                        </a:rPr>
                        <a:t>, </a:t>
                      </a:r>
                      <a:r>
                        <a:rPr lang="en-US" sz="1500" dirty="0">
                          <a:effectLst/>
                        </a:rPr>
                        <a:t>591 female members</a:t>
                      </a:r>
                      <a:r>
                        <a:rPr lang="en-ZA" sz="1500" dirty="0">
                          <a:effectLst/>
                        </a:rPr>
                        <a:t>, and </a:t>
                      </a:r>
                      <a:r>
                        <a:rPr lang="en-US" sz="1500" dirty="0">
                          <a:effectLst/>
                        </a:rPr>
                        <a:t>93 youth.</a:t>
                      </a:r>
                    </a:p>
                    <a:p>
                      <a:pPr marL="285750" marR="0" indent="-285750" algn="just">
                        <a:lnSpc>
                          <a:spcPct val="107000"/>
                        </a:lnSpc>
                        <a:spcBef>
                          <a:spcPts val="0"/>
                        </a:spcBef>
                        <a:spcAft>
                          <a:spcPts val="1200"/>
                        </a:spcAft>
                        <a:buFont typeface="Arial" panose="020B0604020202020204" pitchFamily="34" charset="0"/>
                        <a:buChar char="•"/>
                      </a:pPr>
                      <a:r>
                        <a:rPr lang="en-ZA" sz="1500" dirty="0">
                          <a:effectLst/>
                        </a:rPr>
                        <a:t>Through the operations of the scheme, over 5000 people are receiving direct employment. Over 90 000 tons of farm produce is produced generating a revenue of over R100 million. Furthermore, there are other up and down stream industries such as Cane Cutting, Loading, Transport, Mechanical and welding, vegetable hawkers and vendors.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3338075250"/>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10</a:t>
            </a:fld>
            <a:endParaRPr lang="en-US" altLang="en-US"/>
          </a:p>
        </p:txBody>
      </p:sp>
    </p:spTree>
    <p:extLst>
      <p:ext uri="{BB962C8B-B14F-4D97-AF65-F5344CB8AC3E}">
        <p14:creationId xmlns:p14="http://schemas.microsoft.com/office/powerpoint/2010/main" xmlns="" val="2233897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smtClean="0">
                <a:solidFill>
                  <a:srgbClr val="00B050"/>
                </a:solidFill>
                <a:latin typeface="Arial" panose="020B0604020202020204" pitchFamily="34" charset="0"/>
                <a:cs typeface="Arial" panose="020B0604020202020204" pitchFamily="34" charset="0"/>
              </a:rPr>
              <a:t>NDUMO B</a:t>
            </a:r>
            <a:endParaRPr lang="en-US" sz="3600" b="1" dirty="0">
              <a:solidFill>
                <a:srgbClr val="00B050"/>
              </a:solidFill>
              <a:latin typeface="Arial" panose="020B0604020202020204" pitchFamily="34" charset="0"/>
              <a:cs typeface="Arial" panose="020B0604020202020204" pitchFamily="34" charset="0"/>
            </a:endParaRPr>
          </a:p>
        </p:txBody>
      </p:sp>
      <p:pic>
        <p:nvPicPr>
          <p:cNvPr id="7" name="Picture Placeholder 10"/>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l="2509" r="2509"/>
          <a:stretch>
            <a:fillRect/>
          </a:stretch>
        </p:blipFill>
        <p:spPr bwMode="auto">
          <a:xfrm>
            <a:off x="524786" y="2144294"/>
            <a:ext cx="2507384"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84736" y="2144294"/>
            <a:ext cx="3112697" cy="3394472"/>
          </a:xfrm>
          <a:prstGeom prst="rect">
            <a:avLst/>
          </a:prstGeom>
        </p:spPr>
      </p:pic>
      <p:pic>
        <p:nvPicPr>
          <p:cNvPr id="9" name="Picture 8" descr="E:\Female farmer all file\Siqala ngojesu  photo\IMG-20160607-02683.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45880" y="2144293"/>
            <a:ext cx="2565040" cy="3394472"/>
          </a:xfrm>
          <a:prstGeom prst="rect">
            <a:avLst/>
          </a:prstGeom>
          <a:noFill/>
          <a:ln>
            <a:noFill/>
          </a:ln>
        </p:spPr>
      </p:pic>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11</a:t>
            </a:fld>
            <a:endParaRPr lang="en-US" altLang="en-US"/>
          </a:p>
        </p:txBody>
      </p:sp>
    </p:spTree>
    <p:extLst>
      <p:ext uri="{BB962C8B-B14F-4D97-AF65-F5344CB8AC3E}">
        <p14:creationId xmlns:p14="http://schemas.microsoft.com/office/powerpoint/2010/main" xmlns="" val="63566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92075" y="3491724"/>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285750" lvl="0" indent="-285750" fontAlgn="auto">
              <a:lnSpc>
                <a:spcPct val="100000"/>
              </a:lnSpc>
              <a:spcBef>
                <a:spcPts val="0"/>
              </a:spcBef>
              <a:spcAft>
                <a:spcPts val="0"/>
              </a:spcAft>
              <a:buFont typeface="Arial" panose="020B0604020202020204" pitchFamily="34" charset="0"/>
              <a:buChar char="•"/>
            </a:pPr>
            <a:r>
              <a:rPr lang="en-US" altLang="en-US" sz="1800" dirty="0">
                <a:solidFill>
                  <a:prstClr val="black"/>
                </a:solidFill>
                <a:cs typeface="+mn-cs"/>
              </a:rPr>
              <a:t>The department is investing R1,5 million in 2019/20 to assist with irrigation maintenance and further provide mechanization </a:t>
            </a:r>
            <a:r>
              <a:rPr lang="en-US" altLang="en-US" sz="1800" dirty="0" smtClean="0">
                <a:solidFill>
                  <a:prstClr val="black"/>
                </a:solidFill>
                <a:cs typeface="+mn-cs"/>
              </a:rPr>
              <a:t>support</a:t>
            </a:r>
            <a:endParaRPr lang="en-ZA" sz="2000" b="1" dirty="0" smtClean="0">
              <a:solidFill>
                <a:prstClr val="black"/>
              </a:solidFill>
              <a:latin typeface="Arial" panose="020B0604020202020204" pitchFamily="34" charset="0"/>
            </a:endParaRPr>
          </a:p>
          <a:p>
            <a:pPr marL="0" lvl="0" indent="0" algn="l" eaLnBrk="0" hangingPunct="0">
              <a:lnSpc>
                <a:spcPct val="100000"/>
              </a:lnSpc>
              <a:spcBef>
                <a:spcPct val="0"/>
              </a:spcBef>
              <a:spcAft>
                <a:spcPts val="0"/>
              </a:spcAft>
              <a:buNone/>
              <a:defRPr/>
            </a:pPr>
            <a:endParaRPr lang="en-ZA" sz="2000" b="1" dirty="0">
              <a:solidFill>
                <a:prstClr val="black"/>
              </a:solidFill>
              <a:latin typeface="Arial" panose="020B0604020202020204" pitchFamily="34" charset="0"/>
            </a:endParaRPr>
          </a:p>
          <a:p>
            <a:pPr marL="0" lvl="0" indent="0" algn="l" eaLnBrk="0" hangingPunct="0">
              <a:lnSpc>
                <a:spcPct val="100000"/>
              </a:lnSpc>
              <a:spcBef>
                <a:spcPct val="0"/>
              </a:spcBef>
              <a:spcAft>
                <a:spcPts val="0"/>
              </a:spcAft>
              <a:buNone/>
              <a:defRPr/>
            </a:pPr>
            <a:r>
              <a:rPr lang="en-ZA" sz="2000" b="1" dirty="0" smtClean="0">
                <a:solidFill>
                  <a:prstClr val="black"/>
                </a:solidFill>
                <a:latin typeface="Arial" panose="020B0604020202020204" pitchFamily="34" charset="0"/>
              </a:rPr>
              <a:t>KEY </a:t>
            </a:r>
            <a:r>
              <a:rPr lang="en-ZA" sz="2000" b="1" dirty="0">
                <a:solidFill>
                  <a:prstClr val="black"/>
                </a:solidFill>
                <a:latin typeface="Arial" panose="020B0604020202020204" pitchFamily="34" charset="0"/>
              </a:rPr>
              <a:t>CHALLENGES</a:t>
            </a:r>
          </a:p>
          <a:p>
            <a:pPr marL="285750" indent="-285750">
              <a:lnSpc>
                <a:spcPct val="100000"/>
              </a:lnSpc>
              <a:spcAft>
                <a:spcPts val="1200"/>
              </a:spcAft>
              <a:buFont typeface="Arial" panose="020B0604020202020204" pitchFamily="34" charset="0"/>
              <a:buChar char="•"/>
            </a:pPr>
            <a:r>
              <a:rPr lang="en-US" altLang="en-US" sz="1800" dirty="0" smtClean="0"/>
              <a:t>Project challenges which contribute to poor performance of the scheme:</a:t>
            </a:r>
          </a:p>
          <a:p>
            <a:pPr marL="804863" indent="-357188">
              <a:lnSpc>
                <a:spcPct val="100000"/>
              </a:lnSpc>
              <a:spcAft>
                <a:spcPts val="1200"/>
              </a:spcAft>
              <a:buFont typeface="Wingdings" panose="05000000000000000000" pitchFamily="2" charset="2"/>
              <a:buChar char="ü"/>
            </a:pPr>
            <a:r>
              <a:rPr lang="en-US" altLang="en-US" sz="1800" dirty="0" smtClean="0"/>
              <a:t>Lack </a:t>
            </a:r>
            <a:r>
              <a:rPr lang="en-US" altLang="en-US" sz="1800" dirty="0"/>
              <a:t>of formal market </a:t>
            </a:r>
            <a:r>
              <a:rPr lang="en-US" altLang="en-US" sz="1800" dirty="0" smtClean="0"/>
              <a:t>(RASET </a:t>
            </a:r>
            <a:r>
              <a:rPr lang="en-US" altLang="en-US" sz="1800" dirty="0" err="1"/>
              <a:t>programme</a:t>
            </a:r>
            <a:r>
              <a:rPr lang="en-US" altLang="en-US" sz="1800" dirty="0"/>
              <a:t> is not </a:t>
            </a:r>
            <a:r>
              <a:rPr lang="en-US" altLang="en-US" sz="1800" dirty="0" smtClean="0"/>
              <a:t>yet effective) </a:t>
            </a:r>
          </a:p>
          <a:p>
            <a:pPr marL="804863" indent="-357188">
              <a:lnSpc>
                <a:spcPct val="100000"/>
              </a:lnSpc>
              <a:spcAft>
                <a:spcPts val="1200"/>
              </a:spcAft>
              <a:buFont typeface="Wingdings" panose="05000000000000000000" pitchFamily="2" charset="2"/>
              <a:buChar char="ü"/>
            </a:pPr>
            <a:r>
              <a:rPr lang="en-US" altLang="en-US" sz="1800" dirty="0" smtClean="0"/>
              <a:t>High </a:t>
            </a:r>
            <a:r>
              <a:rPr lang="en-US" altLang="en-US" sz="1800" dirty="0"/>
              <a:t>cost of electricity </a:t>
            </a:r>
            <a:r>
              <a:rPr lang="en-US" altLang="en-US" sz="1800" dirty="0" smtClean="0"/>
              <a:t>(ESKOM bill as high as R60 000 to R200 000 </a:t>
            </a:r>
            <a:r>
              <a:rPr lang="en-US" altLang="en-US" sz="1800" dirty="0"/>
              <a:t>per </a:t>
            </a:r>
            <a:r>
              <a:rPr lang="en-US" altLang="en-US" sz="1800" dirty="0" smtClean="0"/>
              <a:t>month) change from sprinklers </a:t>
            </a:r>
            <a:r>
              <a:rPr lang="en-US" altLang="en-US" sz="1800" dirty="0"/>
              <a:t>to drip irrigation in order to </a:t>
            </a:r>
            <a:r>
              <a:rPr lang="en-US" altLang="en-US" sz="1800" dirty="0" smtClean="0"/>
              <a:t>minimize costs)</a:t>
            </a:r>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3600" b="1" dirty="0" smtClean="0">
                <a:solidFill>
                  <a:srgbClr val="00B050"/>
                </a:solidFill>
                <a:latin typeface="Arial" panose="020B0604020202020204" pitchFamily="34" charset="0"/>
                <a:cs typeface="Arial" panose="020B0604020202020204" pitchFamily="34" charset="0"/>
              </a:rPr>
              <a:t>NDUMO B</a:t>
            </a:r>
            <a:endParaRPr lang="en-ZA" sz="3600" b="1"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015298136"/>
              </p:ext>
            </p:extLst>
          </p:nvPr>
        </p:nvGraphicFramePr>
        <p:xfrm>
          <a:off x="-19050" y="1312405"/>
          <a:ext cx="9144000" cy="217931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1702739716"/>
                    </a:ext>
                  </a:extLst>
                </a:gridCol>
                <a:gridCol w="1676401">
                  <a:extLst>
                    <a:ext uri="{9D8B030D-6E8A-4147-A177-3AD203B41FA5}">
                      <a16:colId xmlns:a16="http://schemas.microsoft.com/office/drawing/2014/main" xmlns="" val="268798428"/>
                    </a:ext>
                  </a:extLst>
                </a:gridCol>
                <a:gridCol w="1447800">
                  <a:extLst>
                    <a:ext uri="{9D8B030D-6E8A-4147-A177-3AD203B41FA5}">
                      <a16:colId xmlns:a16="http://schemas.microsoft.com/office/drawing/2014/main" xmlns="" val="1304542757"/>
                    </a:ext>
                  </a:extLst>
                </a:gridCol>
                <a:gridCol w="1524000">
                  <a:extLst>
                    <a:ext uri="{9D8B030D-6E8A-4147-A177-3AD203B41FA5}">
                      <a16:colId xmlns:a16="http://schemas.microsoft.com/office/drawing/2014/main" xmlns="" val="3729612663"/>
                    </a:ext>
                  </a:extLst>
                </a:gridCol>
                <a:gridCol w="2666999">
                  <a:extLst>
                    <a:ext uri="{9D8B030D-6E8A-4147-A177-3AD203B41FA5}">
                      <a16:colId xmlns:a16="http://schemas.microsoft.com/office/drawing/2014/main" xmlns="" val="283055450"/>
                    </a:ext>
                  </a:extLst>
                </a:gridCol>
              </a:tblGrid>
              <a:tr h="990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p>
                      <a:endParaRPr lang="en-ZA" dirty="0">
                        <a:solidFill>
                          <a:schemeClr val="tx1"/>
                        </a:solidFill>
                      </a:endParaRPr>
                    </a:p>
                  </a:txBody>
                  <a:tcPr>
                    <a:solidFill>
                      <a:schemeClr val="accent3">
                        <a:lumMod val="60000"/>
                        <a:lumOff val="40000"/>
                      </a:schemeClr>
                    </a:solidFill>
                  </a:tcPr>
                </a:tc>
                <a:tc>
                  <a:txBody>
                    <a:bodyPr/>
                    <a:lstStyle/>
                    <a:p>
                      <a:r>
                        <a:rPr lang="en-US" altLang="en-US" sz="1800" dirty="0" smtClean="0">
                          <a:solidFill>
                            <a:schemeClr val="tx1"/>
                          </a:solidFill>
                        </a:rPr>
                        <a:t>Job opportunities created </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p>
                      <a:endParaRPr lang="en-US" dirty="0" smtClean="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xmlns="" val="374907054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Jozini local Municipality Ward</a:t>
                      </a:r>
                      <a:r>
                        <a:rPr lang="en-US" baseline="0" dirty="0" smtClean="0">
                          <a:solidFill>
                            <a:schemeClr val="tx1"/>
                          </a:solidFill>
                        </a:rPr>
                        <a:t> 17 , Ndumo</a:t>
                      </a:r>
                      <a:endParaRPr lang="en-ZA" dirty="0" smtClean="0">
                        <a:solidFill>
                          <a:schemeClr val="tx1"/>
                        </a:solidFill>
                      </a:endParaRPr>
                    </a:p>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Crop and vegetable production</a:t>
                      </a:r>
                      <a:endParaRPr lang="en-ZA" dirty="0" smtClean="0">
                        <a:solidFill>
                          <a:schemeClr val="tx1"/>
                        </a:solidFill>
                      </a:endParaRPr>
                    </a:p>
                    <a:p>
                      <a:endParaRPr lang="en-ZA" dirty="0"/>
                    </a:p>
                  </a:txBody>
                  <a:tcPr/>
                </a:tc>
                <a:tc>
                  <a:txBody>
                    <a:bodyPr/>
                    <a:lstStyle/>
                    <a:p>
                      <a:r>
                        <a:rPr lang="en-US" dirty="0" smtClean="0"/>
                        <a:t>49</a:t>
                      </a:r>
                      <a:endParaRPr lang="en-ZA" dirty="0"/>
                    </a:p>
                  </a:txBody>
                  <a:tcPr/>
                </a:tc>
                <a:tc>
                  <a:txBody>
                    <a:bodyPr/>
                    <a:lstStyle/>
                    <a:p>
                      <a:r>
                        <a:rPr lang="en-US" dirty="0" smtClean="0"/>
                        <a:t>20</a:t>
                      </a:r>
                      <a:r>
                        <a:rPr lang="en-US" baseline="0" dirty="0" smtClean="0"/>
                        <a:t> permanent jobs</a:t>
                      </a:r>
                      <a:endParaRPr lang="en-ZA" dirty="0"/>
                    </a:p>
                  </a:txBody>
                  <a:tcPr/>
                </a:tc>
                <a:tc>
                  <a:txBody>
                    <a:bodyPr/>
                    <a:lstStyle/>
                    <a:p>
                      <a:r>
                        <a:rPr lang="en-US" dirty="0" smtClean="0">
                          <a:solidFill>
                            <a:schemeClr val="tx1"/>
                          </a:solidFill>
                        </a:rPr>
                        <a:t>Fencing of 500ha in 2009</a:t>
                      </a:r>
                    </a:p>
                    <a:p>
                      <a:r>
                        <a:rPr lang="en-US" dirty="0" smtClean="0">
                          <a:solidFill>
                            <a:schemeClr val="tx1"/>
                          </a:solidFill>
                        </a:rPr>
                        <a:t>Two</a:t>
                      </a:r>
                      <a:r>
                        <a:rPr lang="en-US" baseline="0" dirty="0" smtClean="0">
                          <a:solidFill>
                            <a:schemeClr val="tx1"/>
                          </a:solidFill>
                        </a:rPr>
                        <a:t> tractors and implements  in 2009</a:t>
                      </a:r>
                      <a:endParaRPr lang="en-ZA" dirty="0" smtClean="0">
                        <a:solidFill>
                          <a:schemeClr val="tx1"/>
                        </a:solidFill>
                      </a:endParaRPr>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12</a:t>
            </a:fld>
            <a:endParaRPr lang="en-US" altLang="en-US"/>
          </a:p>
        </p:txBody>
      </p:sp>
    </p:spTree>
    <p:extLst>
      <p:ext uri="{BB962C8B-B14F-4D97-AF65-F5344CB8AC3E}">
        <p14:creationId xmlns:p14="http://schemas.microsoft.com/office/powerpoint/2010/main" xmlns="" val="130216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smtClean="0">
                <a:solidFill>
                  <a:srgbClr val="00B050"/>
                </a:solidFill>
                <a:latin typeface="Arial" panose="020B0604020202020204" pitchFamily="34" charset="0"/>
                <a:cs typeface="Arial" panose="020B0604020202020204" pitchFamily="34" charset="0"/>
              </a:rPr>
              <a:t>NDUMO B</a:t>
            </a:r>
            <a:endParaRPr lang="en-US" sz="36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94203447"/>
              </p:ext>
            </p:extLst>
          </p:nvPr>
        </p:nvGraphicFramePr>
        <p:xfrm>
          <a:off x="212884" y="1358265"/>
          <a:ext cx="8806656" cy="4937760"/>
        </p:xfrm>
        <a:graphic>
          <a:graphicData uri="http://schemas.openxmlformats.org/drawingml/2006/table">
            <a:tbl>
              <a:tblPr firstRow="1" bandRow="1">
                <a:tableStyleId>{5C22544A-7EE6-4342-B048-85BDC9FD1C3A}</a:tableStyleId>
              </a:tblPr>
              <a:tblGrid>
                <a:gridCol w="691356">
                  <a:extLst>
                    <a:ext uri="{9D8B030D-6E8A-4147-A177-3AD203B41FA5}">
                      <a16:colId xmlns:a16="http://schemas.microsoft.com/office/drawing/2014/main" xmlns="" val="3731656060"/>
                    </a:ext>
                  </a:extLst>
                </a:gridCol>
                <a:gridCol w="3581400">
                  <a:extLst>
                    <a:ext uri="{9D8B030D-6E8A-4147-A177-3AD203B41FA5}">
                      <a16:colId xmlns:a16="http://schemas.microsoft.com/office/drawing/2014/main" xmlns="" val="3776818778"/>
                    </a:ext>
                  </a:extLst>
                </a:gridCol>
                <a:gridCol w="4533900">
                  <a:extLst>
                    <a:ext uri="{9D8B030D-6E8A-4147-A177-3AD203B41FA5}">
                      <a16:colId xmlns:a16="http://schemas.microsoft.com/office/drawing/2014/main" xmlns="" val="111896663"/>
                    </a:ext>
                  </a:extLst>
                </a:gridCol>
              </a:tblGrid>
              <a:tr h="0">
                <a:tc>
                  <a:txBody>
                    <a:bodyPr/>
                    <a:lstStyle/>
                    <a:p>
                      <a:r>
                        <a:rPr lang="en-US" sz="1500" dirty="0" smtClean="0">
                          <a:solidFill>
                            <a:schemeClr val="tx1"/>
                          </a:solidFill>
                          <a:latin typeface="+mn-lt"/>
                          <a:cs typeface="Arial" panose="020B0604020202020204" pitchFamily="34" charset="0"/>
                        </a:rPr>
                        <a:t>NO.</a:t>
                      </a:r>
                      <a:endParaRPr lang="en-ZA" sz="15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500" dirty="0" smtClean="0">
                          <a:solidFill>
                            <a:schemeClr val="tx1"/>
                          </a:solidFill>
                          <a:latin typeface="+mn-lt"/>
                          <a:cs typeface="Arial" panose="020B0604020202020204" pitchFamily="34" charset="0"/>
                        </a:rPr>
                        <a:t>RECOMMENDATIONS BY PORTFOLIO COMMITTEE</a:t>
                      </a:r>
                      <a:endParaRPr lang="en-ZA" sz="15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500" dirty="0" smtClean="0">
                          <a:solidFill>
                            <a:schemeClr val="tx1"/>
                          </a:solidFill>
                          <a:latin typeface="+mn-lt"/>
                          <a:cs typeface="Arial" panose="020B0604020202020204" pitchFamily="34" charset="0"/>
                        </a:rPr>
                        <a:t>ACTION BY DARD</a:t>
                      </a:r>
                      <a:endParaRPr lang="en-ZA" sz="15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422086057"/>
                  </a:ext>
                </a:extLst>
              </a:tr>
              <a:tr h="0">
                <a:tc>
                  <a:txBody>
                    <a:bodyPr/>
                    <a:lstStyle/>
                    <a:p>
                      <a:r>
                        <a:rPr lang="en-US" sz="1500" dirty="0" smtClean="0">
                          <a:latin typeface="+mn-lt"/>
                          <a:cs typeface="Arial" panose="020B0604020202020204" pitchFamily="34" charset="0"/>
                        </a:rPr>
                        <a:t>1.</a:t>
                      </a:r>
                      <a:endParaRPr lang="en-ZA" sz="15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n-lt"/>
                          <a:ea typeface="+mn-ea"/>
                          <a:cs typeface="+mn-cs"/>
                        </a:rPr>
                        <a:t>The Department has to draw-up a turnaround strategy to fix all the challenges raised by project beneficiaries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kern="1200" dirty="0" smtClean="0">
                          <a:solidFill>
                            <a:schemeClr val="dk1"/>
                          </a:solidFill>
                          <a:latin typeface="+mn-lt"/>
                          <a:ea typeface="+mn-ea"/>
                          <a:cs typeface="+mn-cs"/>
                        </a:rPr>
                        <a:t>Establish a task team constituted by the Province and the relevant Departments to convene in the first week of October 2019 to engage beneficiaries.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500" kern="1200" dirty="0" smtClean="0">
                          <a:solidFill>
                            <a:schemeClr val="dk1"/>
                          </a:solidFill>
                          <a:latin typeface="+mn-lt"/>
                          <a:ea typeface="+mn-ea"/>
                          <a:cs typeface="+mn-cs"/>
                        </a:rPr>
                        <a:t>The department is investing R1,5 million in 2019/20 to assist with irrigation maintenance and further provide mechanization support</a:t>
                      </a:r>
                      <a:endParaRPr lang="en-US" sz="15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0669488"/>
                  </a:ext>
                </a:extLst>
              </a:tr>
              <a:tr h="0">
                <a:tc>
                  <a:txBody>
                    <a:bodyPr/>
                    <a:lstStyle/>
                    <a:p>
                      <a:r>
                        <a:rPr lang="en-ZA" sz="1500" dirty="0" smtClean="0">
                          <a:latin typeface="+mn-lt"/>
                          <a:cs typeface="Arial" panose="020B0604020202020204" pitchFamily="34" charset="0"/>
                        </a:rPr>
                        <a:t>2</a:t>
                      </a:r>
                      <a:endParaRPr lang="en-ZA" sz="15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n-lt"/>
                          <a:ea typeface="+mn-ea"/>
                          <a:cs typeface="+mn-cs"/>
                        </a:rPr>
                        <a:t>In terms of the title deed the committee advised that the Department consult the Deeds office to source documentation regarding the utilization of land by farmers of </a:t>
                      </a:r>
                      <a:r>
                        <a:rPr lang="en-US" sz="1500" kern="1200" dirty="0" err="1" smtClean="0">
                          <a:solidFill>
                            <a:schemeClr val="dk1"/>
                          </a:solidFill>
                          <a:latin typeface="+mn-lt"/>
                          <a:ea typeface="+mn-ea"/>
                          <a:cs typeface="+mn-cs"/>
                        </a:rPr>
                        <a:t>Ndumo</a:t>
                      </a:r>
                      <a:r>
                        <a:rPr lang="en-US" sz="1500" kern="1200" dirty="0" smtClean="0">
                          <a:solidFill>
                            <a:schemeClr val="dk1"/>
                          </a:solidFill>
                          <a:latin typeface="+mn-lt"/>
                          <a:ea typeface="+mn-ea"/>
                          <a:cs typeface="+mn-cs"/>
                        </a:rPr>
                        <a:t>.</a:t>
                      </a:r>
                      <a:r>
                        <a:rPr lang="en-US" sz="1500" kern="1200" baseline="0" dirty="0" smtClean="0">
                          <a:solidFill>
                            <a:schemeClr val="dk1"/>
                          </a:solidFill>
                          <a:latin typeface="+mn-lt"/>
                          <a:ea typeface="+mn-ea"/>
                          <a:cs typeface="+mn-cs"/>
                        </a:rPr>
                        <a:t> </a:t>
                      </a:r>
                      <a:r>
                        <a:rPr lang="en-US" sz="1500" dirty="0" smtClean="0">
                          <a:solidFill>
                            <a:prstClr val="black"/>
                          </a:solidFill>
                          <a:latin typeface="+mn-lt"/>
                          <a:cs typeface="Arial" panose="020B0604020202020204" pitchFamily="34" charset="0"/>
                        </a:rPr>
                        <a:t>As the land is under </a:t>
                      </a:r>
                      <a:r>
                        <a:rPr lang="en-US" sz="1500" dirty="0" err="1" smtClean="0">
                          <a:solidFill>
                            <a:prstClr val="black"/>
                          </a:solidFill>
                          <a:latin typeface="+mn-lt"/>
                          <a:cs typeface="Arial" panose="020B0604020202020204" pitchFamily="34" charset="0"/>
                        </a:rPr>
                        <a:t>Ingonyama</a:t>
                      </a:r>
                      <a:r>
                        <a:rPr lang="en-US" sz="1500" dirty="0" smtClean="0">
                          <a:solidFill>
                            <a:prstClr val="black"/>
                          </a:solidFill>
                          <a:latin typeface="+mn-lt"/>
                          <a:cs typeface="Arial" panose="020B0604020202020204" pitchFamily="34" charset="0"/>
                        </a:rPr>
                        <a:t> Trust, the Lease Agreement should be issued per cooperative to be able to access funding from the bank</a:t>
                      </a:r>
                      <a:endParaRPr lang="en-US" sz="15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ZA" sz="1500" kern="1200" dirty="0" smtClean="0">
                          <a:solidFill>
                            <a:schemeClr val="dk1"/>
                          </a:solidFill>
                          <a:latin typeface="+mn-lt"/>
                          <a:ea typeface="+mn-ea"/>
                          <a:cs typeface="+mn-cs"/>
                        </a:rPr>
                        <a:t>The Corporative</a:t>
                      </a:r>
                      <a:r>
                        <a:rPr lang="en-ZA" sz="1500" kern="1200" baseline="0" dirty="0" smtClean="0">
                          <a:solidFill>
                            <a:schemeClr val="dk1"/>
                          </a:solidFill>
                          <a:latin typeface="+mn-lt"/>
                          <a:ea typeface="+mn-ea"/>
                          <a:cs typeface="+mn-cs"/>
                        </a:rPr>
                        <a:t> supported by the </a:t>
                      </a:r>
                      <a:r>
                        <a:rPr lang="en-ZA" sz="1500" kern="1200" dirty="0" smtClean="0">
                          <a:solidFill>
                            <a:schemeClr val="dk1"/>
                          </a:solidFill>
                          <a:latin typeface="+mn-lt"/>
                          <a:ea typeface="+mn-ea"/>
                          <a:cs typeface="+mn-cs"/>
                        </a:rPr>
                        <a:t>Departments to</a:t>
                      </a:r>
                      <a:r>
                        <a:rPr lang="en-ZA" sz="1500" kern="1200" baseline="0" dirty="0" smtClean="0">
                          <a:solidFill>
                            <a:schemeClr val="dk1"/>
                          </a:solidFill>
                          <a:latin typeface="+mn-lt"/>
                          <a:ea typeface="+mn-ea"/>
                          <a:cs typeface="+mn-cs"/>
                        </a:rPr>
                        <a:t> engage </a:t>
                      </a:r>
                      <a:r>
                        <a:rPr lang="en-ZA" sz="1500" kern="1200" baseline="0" dirty="0" err="1" smtClean="0">
                          <a:solidFill>
                            <a:schemeClr val="dk1"/>
                          </a:solidFill>
                          <a:latin typeface="+mn-lt"/>
                          <a:ea typeface="+mn-ea"/>
                          <a:cs typeface="+mn-cs"/>
                        </a:rPr>
                        <a:t>Ingonyama</a:t>
                      </a:r>
                      <a:r>
                        <a:rPr lang="en-ZA" sz="1500" kern="1200" baseline="0" dirty="0" smtClean="0">
                          <a:solidFill>
                            <a:schemeClr val="dk1"/>
                          </a:solidFill>
                          <a:latin typeface="+mn-lt"/>
                          <a:ea typeface="+mn-ea"/>
                          <a:cs typeface="+mn-cs"/>
                        </a:rPr>
                        <a:t> Trust Board. The approach will be discussed at the meeting planned with beneficiaries in October 2019.</a:t>
                      </a:r>
                      <a:endParaRPr lang="en-ZA"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80754924"/>
                  </a:ext>
                </a:extLst>
              </a:tr>
              <a:tr h="0">
                <a:tc>
                  <a:txBody>
                    <a:bodyPr/>
                    <a:lstStyle/>
                    <a:p>
                      <a:r>
                        <a:rPr lang="en-US" sz="1500" dirty="0" smtClean="0">
                          <a:latin typeface="+mn-lt"/>
                          <a:cs typeface="Arial" panose="020B0604020202020204" pitchFamily="34" charset="0"/>
                        </a:rPr>
                        <a:t>3</a:t>
                      </a:r>
                      <a:endParaRPr lang="en-ZA" sz="15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kern="1200" dirty="0" smtClean="0">
                          <a:solidFill>
                            <a:prstClr val="black"/>
                          </a:solidFill>
                          <a:latin typeface="+mn-lt"/>
                          <a:ea typeface="+mn-ea"/>
                          <a:cs typeface="Arial" panose="020B0604020202020204" pitchFamily="34" charset="0"/>
                        </a:rPr>
                        <a:t>Alternative sources of energy because electricity</a:t>
                      </a:r>
                      <a:r>
                        <a:rPr lang="en-US" sz="1500" kern="1200" baseline="0" dirty="0" smtClean="0">
                          <a:solidFill>
                            <a:prstClr val="black"/>
                          </a:solidFill>
                          <a:latin typeface="+mn-lt"/>
                          <a:ea typeface="+mn-ea"/>
                          <a:cs typeface="Arial" panose="020B0604020202020204" pitchFamily="34" charset="0"/>
                        </a:rPr>
                        <a:t> /</a:t>
                      </a:r>
                      <a:r>
                        <a:rPr lang="en-US" sz="1500" kern="1200" dirty="0" smtClean="0">
                          <a:solidFill>
                            <a:prstClr val="black"/>
                          </a:solidFill>
                          <a:latin typeface="+mn-lt"/>
                          <a:ea typeface="+mn-ea"/>
                          <a:cs typeface="Arial" panose="020B0604020202020204" pitchFamily="34" charset="0"/>
                        </a:rPr>
                        <a:t> diesel seemed to be too expensive</a:t>
                      </a:r>
                      <a:r>
                        <a:rPr lang="en-US" sz="1500" dirty="0" smtClean="0">
                          <a:solidFill>
                            <a:prstClr val="black"/>
                          </a:solidFill>
                          <a:latin typeface="+mn-lt"/>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1500" dirty="0" smtClean="0">
                          <a:latin typeface="+mn-lt"/>
                          <a:cs typeface="Arial" panose="020B0604020202020204" pitchFamily="34" charset="0"/>
                        </a:rPr>
                        <a:t>The Department has commissioned a team of engineers  to investigate the use of solar as an alternative energy source. The report is expected in December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11341434"/>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13</a:t>
            </a:fld>
            <a:endParaRPr lang="en-US" altLang="en-US"/>
          </a:p>
        </p:txBody>
      </p:sp>
    </p:spTree>
    <p:extLst>
      <p:ext uri="{BB962C8B-B14F-4D97-AF65-F5344CB8AC3E}">
        <p14:creationId xmlns:p14="http://schemas.microsoft.com/office/powerpoint/2010/main" xmlns="" val="1548251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smtClean="0">
                <a:solidFill>
                  <a:srgbClr val="00B050"/>
                </a:solidFill>
                <a:latin typeface="Arial" panose="020B0604020202020204" pitchFamily="34" charset="0"/>
                <a:cs typeface="Arial" panose="020B0604020202020204" pitchFamily="34" charset="0"/>
              </a:rPr>
              <a:t>NDUMO B</a:t>
            </a:r>
            <a:endParaRPr lang="en-US" sz="36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823466347"/>
              </p:ext>
            </p:extLst>
          </p:nvPr>
        </p:nvGraphicFramePr>
        <p:xfrm>
          <a:off x="223044" y="1485338"/>
          <a:ext cx="8806656" cy="4763062"/>
        </p:xfrm>
        <a:graphic>
          <a:graphicData uri="http://schemas.openxmlformats.org/drawingml/2006/table">
            <a:tbl>
              <a:tblPr firstRow="1" bandRow="1">
                <a:tableStyleId>{5C22544A-7EE6-4342-B048-85BDC9FD1C3A}</a:tableStyleId>
              </a:tblPr>
              <a:tblGrid>
                <a:gridCol w="691356">
                  <a:extLst>
                    <a:ext uri="{9D8B030D-6E8A-4147-A177-3AD203B41FA5}">
                      <a16:colId xmlns:a16="http://schemas.microsoft.com/office/drawing/2014/main" xmlns="" val="3731656060"/>
                    </a:ext>
                  </a:extLst>
                </a:gridCol>
                <a:gridCol w="4495800">
                  <a:extLst>
                    <a:ext uri="{9D8B030D-6E8A-4147-A177-3AD203B41FA5}">
                      <a16:colId xmlns:a16="http://schemas.microsoft.com/office/drawing/2014/main" xmlns="" val="3776818778"/>
                    </a:ext>
                  </a:extLst>
                </a:gridCol>
                <a:gridCol w="3619500">
                  <a:extLst>
                    <a:ext uri="{9D8B030D-6E8A-4147-A177-3AD203B41FA5}">
                      <a16:colId xmlns:a16="http://schemas.microsoft.com/office/drawing/2014/main" xmlns="" val="111896663"/>
                    </a:ext>
                  </a:extLst>
                </a:gridCol>
              </a:tblGrid>
              <a:tr h="694613">
                <a:tc>
                  <a:txBody>
                    <a:bodyPr/>
                    <a:lstStyle/>
                    <a:p>
                      <a:r>
                        <a:rPr lang="en-US" dirty="0" smtClean="0">
                          <a:solidFill>
                            <a:schemeClr val="tx1"/>
                          </a:solidFill>
                          <a:latin typeface="Arial" panose="020B0604020202020204" pitchFamily="34" charset="0"/>
                          <a:cs typeface="Arial" panose="020B0604020202020204" pitchFamily="34" charset="0"/>
                        </a:rPr>
                        <a:t>NO.</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dirty="0" smtClean="0">
                          <a:solidFill>
                            <a:schemeClr val="tx1"/>
                          </a:solidFill>
                          <a:latin typeface="Arial" panose="020B0604020202020204" pitchFamily="34" charset="0"/>
                          <a:cs typeface="Arial" panose="020B0604020202020204" pitchFamily="34" charset="0"/>
                        </a:rPr>
                        <a:t>RECOMMENDATIONS BY PORTFOLIO COMMITTEE</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dirty="0" smtClean="0">
                          <a:solidFill>
                            <a:schemeClr val="tx1"/>
                          </a:solidFill>
                          <a:latin typeface="Arial" panose="020B0604020202020204" pitchFamily="34" charset="0"/>
                          <a:cs typeface="Arial" panose="020B0604020202020204" pitchFamily="34" charset="0"/>
                        </a:rPr>
                        <a:t>ACTION BY DARD</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422086057"/>
                  </a:ext>
                </a:extLst>
              </a:tr>
              <a:tr h="1289996">
                <a:tc>
                  <a:txBody>
                    <a:bodyPr/>
                    <a:lstStyle/>
                    <a:p>
                      <a:r>
                        <a:rPr lang="en-US" dirty="0" smtClean="0">
                          <a:latin typeface="Arial" panose="020B0604020202020204" pitchFamily="34" charset="0"/>
                          <a:cs typeface="Arial" panose="020B0604020202020204" pitchFamily="34" charset="0"/>
                        </a:rPr>
                        <a:t>4.</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solidFill>
                          <a:latin typeface="Arial" panose="020B0604020202020204" pitchFamily="34" charset="0"/>
                          <a:cs typeface="Arial" panose="020B0604020202020204" pitchFamily="34" charset="0"/>
                        </a:rPr>
                        <a:t>Align the produce with Quality Standards that is required by the market. Trainings are needed for those quality standards.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smtClean="0">
                        <a:solidFill>
                          <a:prstClr val="black"/>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dirty="0" smtClean="0">
                          <a:latin typeface="Arial" panose="020B0604020202020204" pitchFamily="34" charset="0"/>
                          <a:cs typeface="Arial" panose="020B0604020202020204" pitchFamily="34" charset="0"/>
                        </a:rPr>
                        <a:t>The Department is</a:t>
                      </a:r>
                      <a:r>
                        <a:rPr lang="en-US" baseline="0" dirty="0" smtClean="0">
                          <a:latin typeface="Arial" panose="020B0604020202020204" pitchFamily="34" charset="0"/>
                          <a:cs typeface="Arial" panose="020B0604020202020204" pitchFamily="34" charset="0"/>
                        </a:rPr>
                        <a:t> in the process to enter into a MOU with South African Bureau of Standards (SABS). </a:t>
                      </a:r>
                      <a:endParaRPr lang="en-US"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43029804"/>
                  </a:ext>
                </a:extLst>
              </a:tr>
              <a:tr h="2778453">
                <a:tc>
                  <a:txBody>
                    <a:bodyPr/>
                    <a:lstStyle/>
                    <a:p>
                      <a:r>
                        <a:rPr lang="en-ZA" dirty="0" smtClean="0">
                          <a:latin typeface="Arial" panose="020B0604020202020204" pitchFamily="34" charset="0"/>
                          <a:cs typeface="Arial" panose="020B0604020202020204" pitchFamily="34" charset="0"/>
                        </a:rPr>
                        <a:t>5. </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solidFill>
                          <a:latin typeface="Arial" panose="020B0604020202020204" pitchFamily="34" charset="0"/>
                          <a:cs typeface="Arial" panose="020B0604020202020204" pitchFamily="34" charset="0"/>
                        </a:rPr>
                        <a:t>The Committee felt that market challenge should not be an excuse since there are various markets e.g. Mozambique, Swaziland, Richard Bay, Durban, so, farmers were encouraged to engage countries other than focusing only on South African Market . Ambassadors of countries should be contacted to secure market in other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dirty="0" smtClean="0">
                          <a:latin typeface="Arial" panose="020B0604020202020204" pitchFamily="34" charset="0"/>
                          <a:cs typeface="Arial" panose="020B0604020202020204" pitchFamily="34" charset="0"/>
                        </a:rPr>
                        <a:t>The Department is</a:t>
                      </a:r>
                      <a:r>
                        <a:rPr lang="en-US" baseline="0" dirty="0" smtClean="0">
                          <a:latin typeface="Arial" panose="020B0604020202020204" pitchFamily="34" charset="0"/>
                          <a:cs typeface="Arial" panose="020B0604020202020204" pitchFamily="34" charset="0"/>
                        </a:rPr>
                        <a:t> in the process to enter into a MOU with Perishable Product Expert Control Board (PPECB).</a:t>
                      </a:r>
                      <a:endParaRPr lang="en-US"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25496136"/>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14</a:t>
            </a:fld>
            <a:endParaRPr lang="en-US" altLang="en-US"/>
          </a:p>
        </p:txBody>
      </p:sp>
    </p:spTree>
    <p:extLst>
      <p:ext uri="{BB962C8B-B14F-4D97-AF65-F5344CB8AC3E}">
        <p14:creationId xmlns:p14="http://schemas.microsoft.com/office/powerpoint/2010/main" xmlns="" val="306536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a:solidFill>
                  <a:srgbClr val="00B050"/>
                </a:solidFill>
                <a:latin typeface="Arial" panose="020B0604020202020204" pitchFamily="34" charset="0"/>
                <a:cs typeface="Arial" panose="020B0604020202020204" pitchFamily="34" charset="0"/>
              </a:rPr>
              <a:t>COASTAL CASHEW</a:t>
            </a:r>
          </a:p>
        </p:txBody>
      </p:sp>
      <p:pic>
        <p:nvPicPr>
          <p:cNvPr id="7" name="Picture 1" descr="20161123_1103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838" y="2102427"/>
            <a:ext cx="2099144" cy="338397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2102428"/>
            <a:ext cx="2372098" cy="338397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33984" y="2122700"/>
            <a:ext cx="2558954" cy="3388439"/>
          </a:xfrm>
          <a:prstGeom prst="rect">
            <a:avLst/>
          </a:prstGeom>
        </p:spPr>
      </p:pic>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15</a:t>
            </a:fld>
            <a:endParaRPr lang="en-US" altLang="en-US"/>
          </a:p>
        </p:txBody>
      </p:sp>
    </p:spTree>
    <p:extLst>
      <p:ext uri="{BB962C8B-B14F-4D97-AF65-F5344CB8AC3E}">
        <p14:creationId xmlns:p14="http://schemas.microsoft.com/office/powerpoint/2010/main" xmlns="" val="144111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00703" y="2885558"/>
            <a:ext cx="8659812" cy="3441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nSpc>
                <a:spcPct val="100000"/>
              </a:lnSpc>
              <a:spcBef>
                <a:spcPts val="0"/>
              </a:spcBef>
              <a:spcAft>
                <a:spcPts val="1200"/>
              </a:spcAft>
            </a:pPr>
            <a:r>
              <a:rPr lang="en-US" altLang="en-US" sz="1800" dirty="0">
                <a:latin typeface="Arial" panose="020B0604020202020204" pitchFamily="34" charset="0"/>
              </a:rPr>
              <a:t>The farm was purchased  in 2004 for 244 members.</a:t>
            </a:r>
          </a:p>
          <a:p>
            <a:pPr>
              <a:lnSpc>
                <a:spcPct val="100000"/>
              </a:lnSpc>
              <a:spcBef>
                <a:spcPts val="0"/>
              </a:spcBef>
              <a:spcAft>
                <a:spcPts val="1200"/>
              </a:spcAft>
            </a:pPr>
            <a:r>
              <a:rPr lang="en-US" altLang="en-US" sz="1800" dirty="0">
                <a:latin typeface="Arial" panose="020B0604020202020204" pitchFamily="34" charset="0"/>
              </a:rPr>
              <a:t>DARD contributed R3,6million (includes R439 000 for purchasing production inputs in 2009, R1 850 000 received from DARD through direct funding in 2018/2019) </a:t>
            </a:r>
          </a:p>
          <a:p>
            <a:pPr>
              <a:lnSpc>
                <a:spcPct val="100000"/>
              </a:lnSpc>
              <a:spcBef>
                <a:spcPts val="0"/>
              </a:spcBef>
              <a:spcAft>
                <a:spcPts val="1200"/>
              </a:spcAft>
            </a:pPr>
            <a:r>
              <a:rPr lang="en-US" altLang="en-US" sz="1800" dirty="0">
                <a:latin typeface="Arial" panose="020B0604020202020204" pitchFamily="34" charset="0"/>
              </a:rPr>
              <a:t>Contribution of R9,3million was received from DRDRL in 2016. </a:t>
            </a:r>
          </a:p>
          <a:p>
            <a:pPr>
              <a:lnSpc>
                <a:spcPct val="100000"/>
              </a:lnSpc>
              <a:spcBef>
                <a:spcPts val="0"/>
              </a:spcBef>
              <a:spcAft>
                <a:spcPts val="1200"/>
              </a:spcAft>
            </a:pPr>
            <a:r>
              <a:rPr lang="en-US" altLang="en-US" sz="1800" dirty="0">
                <a:latin typeface="Arial" panose="020B0604020202020204" pitchFamily="34" charset="0"/>
              </a:rPr>
              <a:t>project beneficiary owns 80% shares and the strategic partner holds 20% shares. </a:t>
            </a:r>
            <a:endParaRPr lang="en-US" altLang="en-US" sz="1800" dirty="0" smtClean="0">
              <a:latin typeface="Arial" panose="020B0604020202020204" pitchFamily="34" charset="0"/>
            </a:endParaRPr>
          </a:p>
          <a:p>
            <a:pPr>
              <a:lnSpc>
                <a:spcPct val="100000"/>
              </a:lnSpc>
              <a:spcBef>
                <a:spcPts val="0"/>
              </a:spcBef>
              <a:spcAft>
                <a:spcPts val="1200"/>
              </a:spcAft>
            </a:pPr>
            <a:r>
              <a:rPr lang="en-US" altLang="en-US" sz="1800" dirty="0">
                <a:latin typeface="Arial" panose="020B0604020202020204" pitchFamily="34" charset="0"/>
              </a:rPr>
              <a:t>The average yield per hectare is 300tons. In the previous harvest seasons, production harvested was  60ton/ha. Through government intervention in a form of production inputs provision support, the yield  increased to 100tons/ha</a:t>
            </a:r>
            <a:r>
              <a:rPr lang="en-US" altLang="en-US" sz="1800" dirty="0" smtClean="0">
                <a:latin typeface="Arial" panose="020B0604020202020204" pitchFamily="34" charset="0"/>
              </a:rPr>
              <a:t>.</a:t>
            </a:r>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lnSpc>
                <a:spcPct val="120000"/>
              </a:lnSpc>
              <a:spcAft>
                <a:spcPts val="600"/>
              </a:spcAft>
              <a:defRPr/>
            </a:pPr>
            <a:r>
              <a:rPr lang="en-US" sz="2800" b="1" dirty="0" smtClean="0">
                <a:solidFill>
                  <a:srgbClr val="00B050"/>
                </a:solidFill>
                <a:latin typeface="Arial" panose="020B0604020202020204" pitchFamily="34" charset="0"/>
                <a:cs typeface="Arial" panose="020B0604020202020204" pitchFamily="34" charset="0"/>
              </a:rPr>
              <a:t>COASTAL CASHEW</a:t>
            </a:r>
            <a:endParaRPr lang="en-ZA" sz="2800" b="1"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273986036"/>
              </p:ext>
            </p:extLst>
          </p:nvPr>
        </p:nvGraphicFramePr>
        <p:xfrm>
          <a:off x="275303" y="1413885"/>
          <a:ext cx="8718805" cy="1321943"/>
        </p:xfrm>
        <a:graphic>
          <a:graphicData uri="http://schemas.openxmlformats.org/drawingml/2006/table">
            <a:tbl>
              <a:tblPr firstRow="1" bandRow="1">
                <a:tableStyleId>{5C22544A-7EE6-4342-B048-85BDC9FD1C3A}</a:tableStyleId>
              </a:tblPr>
              <a:tblGrid>
                <a:gridCol w="1951815">
                  <a:extLst>
                    <a:ext uri="{9D8B030D-6E8A-4147-A177-3AD203B41FA5}">
                      <a16:colId xmlns:a16="http://schemas.microsoft.com/office/drawing/2014/main" xmlns="" val="1702739716"/>
                    </a:ext>
                  </a:extLst>
                </a:gridCol>
                <a:gridCol w="1870988">
                  <a:extLst>
                    <a:ext uri="{9D8B030D-6E8A-4147-A177-3AD203B41FA5}">
                      <a16:colId xmlns:a16="http://schemas.microsoft.com/office/drawing/2014/main" xmlns="" val="268798428"/>
                    </a:ext>
                  </a:extLst>
                </a:gridCol>
                <a:gridCol w="1408480">
                  <a:extLst>
                    <a:ext uri="{9D8B030D-6E8A-4147-A177-3AD203B41FA5}">
                      <a16:colId xmlns:a16="http://schemas.microsoft.com/office/drawing/2014/main" xmlns="" val="1304542757"/>
                    </a:ext>
                  </a:extLst>
                </a:gridCol>
                <a:gridCol w="1743761">
                  <a:extLst>
                    <a:ext uri="{9D8B030D-6E8A-4147-A177-3AD203B41FA5}">
                      <a16:colId xmlns:a16="http://schemas.microsoft.com/office/drawing/2014/main" xmlns="" val="3729612663"/>
                    </a:ext>
                  </a:extLst>
                </a:gridCol>
                <a:gridCol w="1743761">
                  <a:extLst>
                    <a:ext uri="{9D8B030D-6E8A-4147-A177-3AD203B41FA5}">
                      <a16:colId xmlns:a16="http://schemas.microsoft.com/office/drawing/2014/main" xmlns="" val="283055450"/>
                    </a:ext>
                  </a:extLst>
                </a:gridCol>
              </a:tblGrid>
              <a:tr h="94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p>
                      <a:endParaRPr lang="en-ZA" dirty="0">
                        <a:solidFill>
                          <a:schemeClr val="tx1"/>
                        </a:solidFill>
                      </a:endParaRPr>
                    </a:p>
                  </a:txBody>
                  <a:tcPr>
                    <a:solidFill>
                      <a:schemeClr val="accent3">
                        <a:lumMod val="60000"/>
                        <a:lumOff val="40000"/>
                      </a:schemeClr>
                    </a:solidFill>
                  </a:tcPr>
                </a:tc>
                <a:tc>
                  <a:txBody>
                    <a:bodyPr/>
                    <a:lstStyle/>
                    <a:p>
                      <a:r>
                        <a:rPr lang="en-US" altLang="en-US" sz="1800" dirty="0" smtClean="0">
                          <a:solidFill>
                            <a:schemeClr val="tx1"/>
                          </a:solidFill>
                        </a:rPr>
                        <a:t>Job opportunities created </a:t>
                      </a:r>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p>
                      <a:endParaRPr lang="en-ZA"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xmlns="" val="3749070543"/>
                  </a:ext>
                </a:extLst>
              </a:tr>
              <a:tr h="379865">
                <a:tc>
                  <a:txBody>
                    <a:bodyPr/>
                    <a:lstStyle/>
                    <a:p>
                      <a:r>
                        <a:rPr lang="en-ZA" dirty="0" err="1" smtClean="0"/>
                        <a:t>Umhlabuyalingana</a:t>
                      </a:r>
                      <a:endParaRPr lang="en-ZA" dirty="0"/>
                    </a:p>
                  </a:txBody>
                  <a:tcPr/>
                </a:tc>
                <a:tc>
                  <a:txBody>
                    <a:bodyPr/>
                    <a:lstStyle/>
                    <a:p>
                      <a:r>
                        <a:rPr lang="en-ZA" dirty="0" smtClean="0"/>
                        <a:t>Cashew nuts</a:t>
                      </a:r>
                      <a:endParaRPr lang="en-ZA" dirty="0"/>
                    </a:p>
                  </a:txBody>
                  <a:tcPr/>
                </a:tc>
                <a:tc>
                  <a:txBody>
                    <a:bodyPr/>
                    <a:lstStyle/>
                    <a:p>
                      <a:r>
                        <a:rPr lang="en-ZA" dirty="0" smtClean="0"/>
                        <a:t>244</a:t>
                      </a:r>
                      <a:endParaRPr lang="en-ZA" dirty="0"/>
                    </a:p>
                  </a:txBody>
                  <a:tcPr/>
                </a:tc>
                <a:tc>
                  <a:txBody>
                    <a:bodyPr/>
                    <a:lstStyle/>
                    <a:p>
                      <a:r>
                        <a:rPr lang="en-ZA" dirty="0" smtClean="0"/>
                        <a:t>100</a:t>
                      </a:r>
                      <a:endParaRPr lang="en-ZA" dirty="0"/>
                    </a:p>
                  </a:txBody>
                  <a:tcPr/>
                </a:tc>
                <a:tc>
                  <a:txBody>
                    <a:bodyPr/>
                    <a:lstStyle/>
                    <a:p>
                      <a:r>
                        <a:rPr lang="en-ZA" dirty="0" smtClean="0"/>
                        <a:t>R6 989 000</a:t>
                      </a:r>
                      <a:endParaRPr lang="en-ZA" dirty="0"/>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16</a:t>
            </a:fld>
            <a:endParaRPr lang="en-US" altLang="en-US"/>
          </a:p>
        </p:txBody>
      </p:sp>
    </p:spTree>
    <p:extLst>
      <p:ext uri="{BB962C8B-B14F-4D97-AF65-F5344CB8AC3E}">
        <p14:creationId xmlns:p14="http://schemas.microsoft.com/office/powerpoint/2010/main" xmlns="" val="132410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76200" y="1371600"/>
            <a:ext cx="8659812" cy="3441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r>
              <a:rPr lang="en-ZA" sz="2000" b="1" dirty="0">
                <a:solidFill>
                  <a:prstClr val="black"/>
                </a:solidFill>
                <a:latin typeface="Arial" panose="020B0604020202020204" pitchFamily="34" charset="0"/>
              </a:rPr>
              <a:t>KEY </a:t>
            </a:r>
            <a:r>
              <a:rPr lang="en-ZA" sz="2000" b="1" dirty="0" smtClean="0">
                <a:solidFill>
                  <a:prstClr val="black"/>
                </a:solidFill>
                <a:latin typeface="Arial" panose="020B0604020202020204" pitchFamily="34" charset="0"/>
              </a:rPr>
              <a:t>CHALLENGES</a:t>
            </a:r>
          </a:p>
          <a:p>
            <a:pPr>
              <a:lnSpc>
                <a:spcPct val="150000"/>
              </a:lnSpc>
              <a:spcBef>
                <a:spcPts val="600"/>
              </a:spcBef>
              <a:spcAft>
                <a:spcPts val="0"/>
              </a:spcAft>
            </a:pPr>
            <a:r>
              <a:rPr lang="en-US" altLang="en-US" sz="1800" dirty="0" smtClean="0">
                <a:latin typeface="Arial" panose="020B0604020202020204" pitchFamily="34" charset="0"/>
              </a:rPr>
              <a:t>Lack of capital for farm operations.</a:t>
            </a:r>
          </a:p>
          <a:p>
            <a:pPr>
              <a:lnSpc>
                <a:spcPct val="150000"/>
              </a:lnSpc>
              <a:spcBef>
                <a:spcPts val="600"/>
              </a:spcBef>
              <a:spcAft>
                <a:spcPts val="0"/>
              </a:spcAft>
            </a:pPr>
            <a:r>
              <a:rPr lang="en-US" altLang="en-US" sz="1800" dirty="0" smtClean="0">
                <a:latin typeface="Arial" panose="020B0604020202020204" pitchFamily="34" charset="0"/>
              </a:rPr>
              <a:t>Inability to pay good salaries resulted in farm loosing experienced workers.</a:t>
            </a:r>
          </a:p>
          <a:p>
            <a:pPr>
              <a:lnSpc>
                <a:spcPct val="150000"/>
              </a:lnSpc>
              <a:spcBef>
                <a:spcPts val="600"/>
              </a:spcBef>
              <a:spcAft>
                <a:spcPts val="0"/>
              </a:spcAft>
            </a:pPr>
            <a:r>
              <a:rPr lang="en-US" altLang="en-US" sz="1800" dirty="0" smtClean="0">
                <a:latin typeface="Arial" panose="020B0604020202020204" pitchFamily="34" charset="0"/>
              </a:rPr>
              <a:t>Poor management of cashew trees thus resulting on yield decline.</a:t>
            </a:r>
          </a:p>
          <a:p>
            <a:pPr>
              <a:lnSpc>
                <a:spcPct val="150000"/>
              </a:lnSpc>
              <a:spcBef>
                <a:spcPts val="600"/>
              </a:spcBef>
              <a:spcAft>
                <a:spcPts val="0"/>
              </a:spcAft>
            </a:pPr>
            <a:r>
              <a:rPr lang="en-US" altLang="en-US" sz="1800" dirty="0">
                <a:latin typeface="Arial" panose="020B0604020202020204" pitchFamily="34" charset="0"/>
              </a:rPr>
              <a:t>There farm was annually receiving financial support when it was still being owned by IDC (former owner). </a:t>
            </a:r>
          </a:p>
          <a:p>
            <a:pPr marL="0" indent="0">
              <a:lnSpc>
                <a:spcPct val="150000"/>
              </a:lnSpc>
              <a:spcBef>
                <a:spcPts val="600"/>
              </a:spcBef>
              <a:spcAft>
                <a:spcPts val="0"/>
              </a:spcAft>
              <a:buNone/>
            </a:pPr>
            <a:endParaRPr lang="en-US" altLang="en-US" sz="1800" dirty="0" smtClean="0">
              <a:latin typeface="Arial" panose="020B0604020202020204" pitchFamily="34" charset="0"/>
            </a:endParaRPr>
          </a:p>
          <a:p>
            <a:pPr marL="0" lvl="0" indent="0" algn="l" eaLnBrk="0" hangingPunct="0">
              <a:lnSpc>
                <a:spcPct val="150000"/>
              </a:lnSpc>
              <a:spcBef>
                <a:spcPts val="600"/>
              </a:spcBef>
              <a:spcAft>
                <a:spcPts val="0"/>
              </a:spcAft>
              <a:buNone/>
            </a:pPr>
            <a:r>
              <a:rPr lang="en-US" altLang="en-US" sz="1800" dirty="0" smtClean="0">
                <a:solidFill>
                  <a:prstClr val="black"/>
                </a:solidFill>
                <a:latin typeface="Arial" panose="020B0604020202020204" pitchFamily="34" charset="0"/>
              </a:rPr>
              <a:t>Despite </a:t>
            </a:r>
            <a:r>
              <a:rPr lang="en-US" altLang="en-US" sz="1800" dirty="0">
                <a:solidFill>
                  <a:prstClr val="black"/>
                </a:solidFill>
                <a:latin typeface="Arial" panose="020B0604020202020204" pitchFamily="34" charset="0"/>
              </a:rPr>
              <a:t>the challenges outlined </a:t>
            </a:r>
            <a:r>
              <a:rPr lang="en-US" altLang="en-US" sz="1800" dirty="0" smtClean="0">
                <a:solidFill>
                  <a:prstClr val="black"/>
                </a:solidFill>
                <a:latin typeface="Arial" panose="020B0604020202020204" pitchFamily="34" charset="0"/>
              </a:rPr>
              <a:t>above, </a:t>
            </a:r>
            <a:r>
              <a:rPr lang="en-US" altLang="en-US" sz="1800" dirty="0">
                <a:solidFill>
                  <a:prstClr val="black"/>
                </a:solidFill>
                <a:latin typeface="Arial" panose="020B0604020202020204" pitchFamily="34" charset="0"/>
              </a:rPr>
              <a:t>the farm is still operational </a:t>
            </a:r>
            <a:r>
              <a:rPr lang="en-US" altLang="en-US" sz="1800" dirty="0" smtClean="0">
                <a:solidFill>
                  <a:prstClr val="black"/>
                </a:solidFill>
                <a:latin typeface="Arial" panose="020B0604020202020204" pitchFamily="34" charset="0"/>
              </a:rPr>
              <a:t>with 630ha </a:t>
            </a:r>
            <a:r>
              <a:rPr lang="en-US" altLang="en-US" sz="1800" dirty="0">
                <a:solidFill>
                  <a:prstClr val="black"/>
                </a:solidFill>
                <a:latin typeface="Arial" panose="020B0604020202020204" pitchFamily="34" charset="0"/>
              </a:rPr>
              <a:t>under production. </a:t>
            </a:r>
          </a:p>
          <a:p>
            <a:pPr>
              <a:lnSpc>
                <a:spcPct val="150000"/>
              </a:lnSpc>
              <a:spcBef>
                <a:spcPts val="600"/>
              </a:spcBef>
              <a:spcAft>
                <a:spcPts val="0"/>
              </a:spcAft>
            </a:pPr>
            <a:endParaRPr lang="en-US" altLang="en-US" sz="1800" dirty="0" smtClean="0">
              <a:latin typeface="Arial" panose="020B0604020202020204" pitchFamily="34" charset="0"/>
            </a:endParaRPr>
          </a:p>
          <a:p>
            <a:pPr>
              <a:lnSpc>
                <a:spcPct val="150000"/>
              </a:lnSpc>
              <a:spcBef>
                <a:spcPts val="600"/>
              </a:spcBef>
              <a:spcAft>
                <a:spcPts val="0"/>
              </a:spcAft>
            </a:pPr>
            <a:endParaRPr lang="en-US" altLang="en-US" sz="1800" dirty="0" smtClean="0">
              <a:latin typeface="Arial" panose="020B0604020202020204" pitchFamily="34" charset="0"/>
            </a:endParaRPr>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lnSpc>
                <a:spcPct val="120000"/>
              </a:lnSpc>
              <a:spcAft>
                <a:spcPts val="600"/>
              </a:spcAft>
              <a:defRPr/>
            </a:pPr>
            <a:r>
              <a:rPr lang="en-US" sz="2800" b="1" dirty="0" smtClean="0">
                <a:solidFill>
                  <a:srgbClr val="00B050"/>
                </a:solidFill>
                <a:latin typeface="Arial" panose="020B0604020202020204" pitchFamily="34" charset="0"/>
                <a:cs typeface="Arial" panose="020B0604020202020204" pitchFamily="34" charset="0"/>
              </a:rPr>
              <a:t>COASTAL CASHEW</a:t>
            </a:r>
            <a:endParaRPr lang="en-ZA" sz="28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17</a:t>
            </a:fld>
            <a:endParaRPr lang="en-US" altLang="en-US"/>
          </a:p>
        </p:txBody>
      </p:sp>
    </p:spTree>
    <p:extLst>
      <p:ext uri="{BB962C8B-B14F-4D97-AF65-F5344CB8AC3E}">
        <p14:creationId xmlns:p14="http://schemas.microsoft.com/office/powerpoint/2010/main" xmlns="" val="24804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a:solidFill>
                  <a:srgbClr val="00B050"/>
                </a:solidFill>
                <a:latin typeface="Arial" panose="020B0604020202020204" pitchFamily="34" charset="0"/>
                <a:cs typeface="Arial" panose="020B0604020202020204" pitchFamily="34" charset="0"/>
              </a:rPr>
              <a:t>COASTAL CASHEW</a:t>
            </a:r>
          </a:p>
        </p:txBody>
      </p:sp>
      <p:graphicFrame>
        <p:nvGraphicFramePr>
          <p:cNvPr id="2" name="Table 1"/>
          <p:cNvGraphicFramePr>
            <a:graphicFrameLocks noGrp="1"/>
          </p:cNvGraphicFramePr>
          <p:nvPr>
            <p:extLst>
              <p:ext uri="{D42A27DB-BD31-4B8C-83A1-F6EECF244321}">
                <p14:modId xmlns:p14="http://schemas.microsoft.com/office/powerpoint/2010/main" xmlns="" val="3853864741"/>
              </p:ext>
            </p:extLst>
          </p:nvPr>
        </p:nvGraphicFramePr>
        <p:xfrm>
          <a:off x="223044" y="1676401"/>
          <a:ext cx="8806656" cy="3200400"/>
        </p:xfrm>
        <a:graphic>
          <a:graphicData uri="http://schemas.openxmlformats.org/drawingml/2006/table">
            <a:tbl>
              <a:tblPr firstRow="1" bandRow="1">
                <a:tableStyleId>{5C22544A-7EE6-4342-B048-85BDC9FD1C3A}</a:tableStyleId>
              </a:tblPr>
              <a:tblGrid>
                <a:gridCol w="691356">
                  <a:extLst>
                    <a:ext uri="{9D8B030D-6E8A-4147-A177-3AD203B41FA5}">
                      <a16:colId xmlns:a16="http://schemas.microsoft.com/office/drawing/2014/main" xmlns="" val="3731656060"/>
                    </a:ext>
                  </a:extLst>
                </a:gridCol>
                <a:gridCol w="3962400">
                  <a:extLst>
                    <a:ext uri="{9D8B030D-6E8A-4147-A177-3AD203B41FA5}">
                      <a16:colId xmlns:a16="http://schemas.microsoft.com/office/drawing/2014/main" xmlns="" val="3776818778"/>
                    </a:ext>
                  </a:extLst>
                </a:gridCol>
                <a:gridCol w="4152900">
                  <a:extLst>
                    <a:ext uri="{9D8B030D-6E8A-4147-A177-3AD203B41FA5}">
                      <a16:colId xmlns:a16="http://schemas.microsoft.com/office/drawing/2014/main" xmlns="" val="111896663"/>
                    </a:ext>
                  </a:extLst>
                </a:gridCol>
              </a:tblGrid>
              <a:tr h="0">
                <a:tc>
                  <a:txBody>
                    <a:bodyPr/>
                    <a:lstStyle/>
                    <a:p>
                      <a:r>
                        <a:rPr lang="en-US" sz="1600" dirty="0" smtClean="0">
                          <a:solidFill>
                            <a:schemeClr val="tx1"/>
                          </a:solidFill>
                          <a:latin typeface="Arial" panose="020B0604020202020204" pitchFamily="34" charset="0"/>
                          <a:cs typeface="Arial" panose="020B0604020202020204" pitchFamily="34" charset="0"/>
                        </a:rPr>
                        <a:t>NO.</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RECOMMENDATIONS BY PORTFOLIO COMMITTEE</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ACTION BY DARD</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422086057"/>
                  </a:ext>
                </a:extLst>
              </a:tr>
              <a:tr h="0">
                <a:tc>
                  <a:txBody>
                    <a:bodyPr/>
                    <a:lstStyle/>
                    <a:p>
                      <a:r>
                        <a:rPr lang="en-US" sz="1600" dirty="0" smtClean="0">
                          <a:latin typeface="Arial" panose="020B0604020202020204" pitchFamily="34" charset="0"/>
                          <a:cs typeface="Arial" panose="020B0604020202020204" pitchFamily="34" charset="0"/>
                        </a:rPr>
                        <a:t>1.</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Meetings to update beneficiaries on the progress of the farm should be convened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Project</a:t>
                      </a:r>
                      <a:r>
                        <a:rPr lang="en-US" sz="1600" baseline="0" dirty="0" smtClean="0">
                          <a:latin typeface="Arial" panose="020B0604020202020204" pitchFamily="34" charset="0"/>
                          <a:cs typeface="Arial" panose="020B0604020202020204" pitchFamily="34" charset="0"/>
                        </a:rPr>
                        <a:t> members noted the recommendation. DARD will assist in convening meetings </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3984178"/>
                  </a:ext>
                </a:extLst>
              </a:tr>
              <a:tr h="0">
                <a:tc>
                  <a:txBody>
                    <a:bodyPr/>
                    <a:lstStyle/>
                    <a:p>
                      <a:r>
                        <a:rPr lang="en-US"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Involvement of youth is compulsory in the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Project members noted the recommendation. </a:t>
                      </a:r>
                    </a:p>
                    <a:p>
                      <a:pPr marL="285750" indent="-285750" algn="just">
                        <a:buFont typeface="Arial" panose="020B0604020202020204" pitchFamily="34" charset="0"/>
                        <a:buChar char="•"/>
                      </a:pPr>
                      <a:r>
                        <a:rPr lang="en-ZA" sz="1600" baseline="0" dirty="0" smtClean="0">
                          <a:latin typeface="Arial" panose="020B0604020202020204" pitchFamily="34" charset="0"/>
                          <a:cs typeface="Arial" panose="020B0604020202020204" pitchFamily="34" charset="0"/>
                        </a:rPr>
                        <a:t>Meeting scheduled for 12 September 2019, </a:t>
                      </a:r>
                      <a:r>
                        <a:rPr lang="en-US" sz="1600" dirty="0" smtClean="0">
                          <a:latin typeface="Arial" panose="020B0604020202020204" pitchFamily="34" charset="0"/>
                          <a:cs typeface="Arial" panose="020B0604020202020204" pitchFamily="34" charset="0"/>
                        </a:rPr>
                        <a:t>DARD to develop</a:t>
                      </a:r>
                      <a:r>
                        <a:rPr lang="en-US" sz="1600" baseline="0" dirty="0" smtClean="0">
                          <a:latin typeface="Arial" panose="020B0604020202020204" pitchFamily="34" charset="0"/>
                          <a:cs typeface="Arial" panose="020B0604020202020204" pitchFamily="34" charset="0"/>
                        </a:rPr>
                        <a:t> a </a:t>
                      </a:r>
                      <a:r>
                        <a:rPr lang="en-US" sz="1600" dirty="0" smtClean="0">
                          <a:latin typeface="Arial" panose="020B0604020202020204" pitchFamily="34" charset="0"/>
                          <a:cs typeface="Arial" panose="020B0604020202020204" pitchFamily="34" charset="0"/>
                        </a:rPr>
                        <a:t>training </a:t>
                      </a:r>
                      <a:r>
                        <a:rPr lang="en-US" sz="1600" dirty="0" err="1" smtClean="0">
                          <a:latin typeface="Arial" panose="020B0604020202020204" pitchFamily="34" charset="0"/>
                          <a:cs typeface="Arial" panose="020B0604020202020204" pitchFamily="34" charset="0"/>
                        </a:rPr>
                        <a:t>programme</a:t>
                      </a:r>
                      <a:r>
                        <a:rPr lang="en-US" sz="1600" dirty="0" smtClean="0">
                          <a:latin typeface="Arial" panose="020B0604020202020204" pitchFamily="34" charset="0"/>
                          <a:cs typeface="Arial" panose="020B0604020202020204" pitchFamily="34" charset="0"/>
                        </a:rPr>
                        <a:t> in</a:t>
                      </a:r>
                      <a:r>
                        <a:rPr lang="en-US" sz="1600" baseline="0" dirty="0" smtClean="0">
                          <a:latin typeface="Arial" panose="020B0604020202020204" pitchFamily="34" charset="0"/>
                          <a:cs typeface="Arial" panose="020B0604020202020204" pitchFamily="34" charset="0"/>
                        </a:rPr>
                        <a:t> partnership with project members</a:t>
                      </a:r>
                      <a:r>
                        <a:rPr lang="en-US" sz="1600" dirty="0" smtClean="0">
                          <a:latin typeface="Arial" panose="020B0604020202020204" pitchFamily="34" charset="0"/>
                          <a:cs typeface="Arial" panose="020B0604020202020204" pitchFamily="34" charset="0"/>
                        </a:rPr>
                        <a:t> for implementation in November 2019.</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408611"/>
                  </a:ext>
                </a:extLst>
              </a:tr>
              <a:tr h="0">
                <a:tc>
                  <a:txBody>
                    <a:bodyPr/>
                    <a:lstStyle/>
                    <a:p>
                      <a:r>
                        <a:rPr lang="en-US" sz="1600" dirty="0" smtClean="0">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Upgrading the farm up to the level that will assist in-service training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97154291"/>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18</a:t>
            </a:fld>
            <a:endParaRPr lang="en-US" altLang="en-US"/>
          </a:p>
        </p:txBody>
      </p:sp>
    </p:spTree>
    <p:extLst>
      <p:ext uri="{BB962C8B-B14F-4D97-AF65-F5344CB8AC3E}">
        <p14:creationId xmlns:p14="http://schemas.microsoft.com/office/powerpoint/2010/main" xmlns="" val="4251658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a:solidFill>
                  <a:srgbClr val="00B050"/>
                </a:solidFill>
                <a:latin typeface="Arial" panose="020B0604020202020204" pitchFamily="34" charset="0"/>
                <a:cs typeface="Arial" panose="020B0604020202020204" pitchFamily="34" charset="0"/>
              </a:rPr>
              <a:t>COASTAL CASHEW</a:t>
            </a:r>
          </a:p>
        </p:txBody>
      </p:sp>
      <p:graphicFrame>
        <p:nvGraphicFramePr>
          <p:cNvPr id="2" name="Table 1"/>
          <p:cNvGraphicFramePr>
            <a:graphicFrameLocks noGrp="1"/>
          </p:cNvGraphicFramePr>
          <p:nvPr>
            <p:extLst>
              <p:ext uri="{D42A27DB-BD31-4B8C-83A1-F6EECF244321}">
                <p14:modId xmlns:p14="http://schemas.microsoft.com/office/powerpoint/2010/main" xmlns="" val="3873811425"/>
              </p:ext>
            </p:extLst>
          </p:nvPr>
        </p:nvGraphicFramePr>
        <p:xfrm>
          <a:off x="223044" y="1600200"/>
          <a:ext cx="8806656" cy="4724400"/>
        </p:xfrm>
        <a:graphic>
          <a:graphicData uri="http://schemas.openxmlformats.org/drawingml/2006/table">
            <a:tbl>
              <a:tblPr firstRow="1" bandRow="1">
                <a:tableStyleId>{5C22544A-7EE6-4342-B048-85BDC9FD1C3A}</a:tableStyleId>
              </a:tblPr>
              <a:tblGrid>
                <a:gridCol w="691356">
                  <a:extLst>
                    <a:ext uri="{9D8B030D-6E8A-4147-A177-3AD203B41FA5}">
                      <a16:colId xmlns:a16="http://schemas.microsoft.com/office/drawing/2014/main" xmlns="" val="3731656060"/>
                    </a:ext>
                  </a:extLst>
                </a:gridCol>
                <a:gridCol w="4343400">
                  <a:extLst>
                    <a:ext uri="{9D8B030D-6E8A-4147-A177-3AD203B41FA5}">
                      <a16:colId xmlns:a16="http://schemas.microsoft.com/office/drawing/2014/main" xmlns="" val="3776818778"/>
                    </a:ext>
                  </a:extLst>
                </a:gridCol>
                <a:gridCol w="3771900">
                  <a:extLst>
                    <a:ext uri="{9D8B030D-6E8A-4147-A177-3AD203B41FA5}">
                      <a16:colId xmlns:a16="http://schemas.microsoft.com/office/drawing/2014/main" xmlns="" val="111896663"/>
                    </a:ext>
                  </a:extLst>
                </a:gridCol>
              </a:tblGrid>
              <a:tr h="624068">
                <a:tc>
                  <a:txBody>
                    <a:bodyPr/>
                    <a:lstStyle/>
                    <a:p>
                      <a:r>
                        <a:rPr lang="en-US" sz="1600" dirty="0" smtClean="0">
                          <a:solidFill>
                            <a:schemeClr val="tx1"/>
                          </a:solidFill>
                          <a:latin typeface="Arial" panose="020B0604020202020204" pitchFamily="34" charset="0"/>
                          <a:cs typeface="Arial" panose="020B0604020202020204" pitchFamily="34" charset="0"/>
                        </a:rPr>
                        <a:t>NO.</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RECOMMENDATIONS BY PORTFOLIO COMMITTEE</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ACTION BY DARD</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422086057"/>
                  </a:ext>
                </a:extLst>
              </a:tr>
              <a:tr h="2049825">
                <a:tc>
                  <a:txBody>
                    <a:bodyPr/>
                    <a:lstStyle/>
                    <a:p>
                      <a:r>
                        <a:rPr lang="en-ZA" sz="1600" dirty="0" smtClean="0">
                          <a:latin typeface="Arial" panose="020B0604020202020204" pitchFamily="34" charset="0"/>
                          <a:cs typeface="Arial" panose="020B0604020202020204" pitchFamily="34" charset="0"/>
                        </a:rPr>
                        <a:t>4.</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Government intervention is required on the issue of the farm paying annual fee of  R30 000  to Ngonyama trust (the amount was said to be posing financial burden to Project owners)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matter will be discussed in meeting to be held on 12 September 2019</a:t>
                      </a: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DARD to invite </a:t>
                      </a:r>
                      <a:r>
                        <a:rPr lang="en-ZA" sz="1600" dirty="0" err="1" smtClean="0">
                          <a:latin typeface="Arial" panose="020B0604020202020204" pitchFamily="34" charset="0"/>
                          <a:cs typeface="Arial" panose="020B0604020202020204" pitchFamily="34" charset="0"/>
                        </a:rPr>
                        <a:t>Ingonyama</a:t>
                      </a:r>
                      <a:r>
                        <a:rPr lang="en-ZA" sz="1600" dirty="0" smtClean="0">
                          <a:latin typeface="Arial" panose="020B0604020202020204" pitchFamily="34" charset="0"/>
                          <a:cs typeface="Arial" panose="020B0604020202020204" pitchFamily="34" charset="0"/>
                        </a:rPr>
                        <a:t> Trust Board at the next meeting to be held in October 2019.</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4934274"/>
                  </a:ext>
                </a:extLst>
              </a:tr>
              <a:tr h="624068">
                <a:tc>
                  <a:txBody>
                    <a:bodyPr/>
                    <a:lstStyle/>
                    <a:p>
                      <a:r>
                        <a:rPr lang="en-US" sz="1600" dirty="0" smtClean="0">
                          <a:latin typeface="Arial" panose="020B0604020202020204" pitchFamily="34" charset="0"/>
                          <a:cs typeface="Arial" panose="020B0604020202020204" pitchFamily="34" charset="0"/>
                        </a:rPr>
                        <a:t>5.</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Development of business plan that will cater for all project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Comprehensive Business Plan will be prepared and</a:t>
                      </a:r>
                      <a:r>
                        <a:rPr lang="en-ZA" sz="1600" baseline="0" dirty="0" smtClean="0">
                          <a:latin typeface="Arial" panose="020B0604020202020204" pitchFamily="34" charset="0"/>
                          <a:cs typeface="Arial" panose="020B0604020202020204" pitchFamily="34" charset="0"/>
                        </a:rPr>
                        <a:t> finalised by October 2019 </a:t>
                      </a:r>
                      <a:r>
                        <a:rPr lang="en-ZA" sz="1600" dirty="0" smtClean="0">
                          <a:latin typeface="Arial" panose="020B0604020202020204" pitchFamily="34" charset="0"/>
                          <a:cs typeface="Arial" panose="020B0604020202020204" pitchFamily="34" charset="0"/>
                        </a:rPr>
                        <a:t>to secure funding for improvements through Development Financial Institutions within the Province</a:t>
                      </a:r>
                      <a:r>
                        <a:rPr lang="en-ZA" sz="1600" baseline="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3984178"/>
                  </a:ext>
                </a:extLst>
              </a:tr>
              <a:tr h="1426439">
                <a:tc>
                  <a:txBody>
                    <a:bodyPr/>
                    <a:lstStyle/>
                    <a:p>
                      <a:r>
                        <a:rPr lang="en-US" sz="1600" dirty="0" smtClean="0">
                          <a:latin typeface="Arial" panose="020B0604020202020204" pitchFamily="34" charset="0"/>
                          <a:cs typeface="Arial" panose="020B0604020202020204" pitchFamily="34" charset="0"/>
                        </a:rPr>
                        <a:t>6.</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Since the project is unique, of large scale and addresses the issue of job creation in the area, it should be treated as priority project by both National and Provincial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prstClr val="black"/>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408611"/>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19</a:t>
            </a:fld>
            <a:endParaRPr lang="en-US" altLang="en-US"/>
          </a:p>
        </p:txBody>
      </p:sp>
    </p:spTree>
    <p:extLst>
      <p:ext uri="{BB962C8B-B14F-4D97-AF65-F5344CB8AC3E}">
        <p14:creationId xmlns:p14="http://schemas.microsoft.com/office/powerpoint/2010/main" xmlns="" val="3979575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81000" y="1495425"/>
            <a:ext cx="8596312" cy="490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nSpc>
                <a:spcPct val="100000"/>
              </a:lnSpc>
              <a:spcAft>
                <a:spcPts val="1200"/>
              </a:spcAft>
            </a:pPr>
            <a:r>
              <a:rPr lang="en-US" altLang="en-US" sz="1400" b="1" dirty="0" smtClean="0">
                <a:latin typeface="Arial" panose="020B0604020202020204" pitchFamily="34" charset="0"/>
              </a:rPr>
              <a:t>Responses to questions</a:t>
            </a:r>
          </a:p>
          <a:p>
            <a:pPr>
              <a:lnSpc>
                <a:spcPct val="100000"/>
              </a:lnSpc>
              <a:spcAft>
                <a:spcPts val="1200"/>
              </a:spcAft>
            </a:pPr>
            <a:r>
              <a:rPr lang="en-US" altLang="en-US" sz="1400" b="1" dirty="0" smtClean="0">
                <a:latin typeface="Arial" panose="020B0604020202020204" pitchFamily="34" charset="0"/>
              </a:rPr>
              <a:t>UMkhanyakude District</a:t>
            </a:r>
          </a:p>
          <a:p>
            <a:pPr lvl="1">
              <a:spcAft>
                <a:spcPts val="1200"/>
              </a:spcAft>
            </a:pPr>
            <a:r>
              <a:rPr lang="en-US" altLang="en-US" sz="1400" dirty="0" err="1" smtClean="0">
                <a:latin typeface="Arial" panose="020B0604020202020204" pitchFamily="34" charset="0"/>
              </a:rPr>
              <a:t>Ndumo</a:t>
            </a:r>
            <a:r>
              <a:rPr lang="en-US" altLang="en-US" sz="1400" dirty="0" smtClean="0">
                <a:latin typeface="Arial" panose="020B0604020202020204" pitchFamily="34" charset="0"/>
              </a:rPr>
              <a:t> B Feedback</a:t>
            </a:r>
          </a:p>
          <a:p>
            <a:pPr lvl="1">
              <a:spcAft>
                <a:spcPts val="1200"/>
              </a:spcAft>
            </a:pPr>
            <a:r>
              <a:rPr lang="en-US" altLang="en-US" sz="1400" dirty="0" err="1" smtClean="0">
                <a:latin typeface="Arial" panose="020B0604020202020204" pitchFamily="34" charset="0"/>
              </a:rPr>
              <a:t>Jozini</a:t>
            </a:r>
            <a:r>
              <a:rPr lang="en-US" altLang="en-US" sz="1400" dirty="0" smtClean="0">
                <a:latin typeface="Arial" panose="020B0604020202020204" pitchFamily="34" charset="0"/>
              </a:rPr>
              <a:t> Livestock Centre Feedback</a:t>
            </a:r>
          </a:p>
          <a:p>
            <a:pPr lvl="1">
              <a:spcAft>
                <a:spcPts val="1200"/>
              </a:spcAft>
            </a:pPr>
            <a:r>
              <a:rPr lang="en-US" altLang="en-US" sz="1400" dirty="0" smtClean="0">
                <a:latin typeface="Arial" panose="020B0604020202020204" pitchFamily="34" charset="0"/>
              </a:rPr>
              <a:t>Coastal Cashew Feedback</a:t>
            </a:r>
          </a:p>
          <a:p>
            <a:pPr lvl="1">
              <a:spcAft>
                <a:spcPts val="1200"/>
              </a:spcAft>
            </a:pPr>
            <a:r>
              <a:rPr lang="en-US" altLang="en-US" sz="1400" dirty="0" err="1" smtClean="0">
                <a:latin typeface="Arial" panose="020B0604020202020204" pitchFamily="34" charset="0"/>
              </a:rPr>
              <a:t>Amandlentuthuko</a:t>
            </a:r>
            <a:r>
              <a:rPr lang="en-US" altLang="en-US" sz="1400" dirty="0" smtClean="0">
                <a:latin typeface="Arial" panose="020B0604020202020204" pitchFamily="34" charset="0"/>
              </a:rPr>
              <a:t> Feedback</a:t>
            </a:r>
          </a:p>
          <a:p>
            <a:pPr>
              <a:lnSpc>
                <a:spcPct val="100000"/>
              </a:lnSpc>
              <a:spcAft>
                <a:spcPts val="1200"/>
              </a:spcAft>
            </a:pPr>
            <a:r>
              <a:rPr lang="en-US" altLang="en-US" sz="1400" b="1" dirty="0" smtClean="0">
                <a:latin typeface="Arial" panose="020B0604020202020204" pitchFamily="34" charset="0"/>
              </a:rPr>
              <a:t>Zululand District</a:t>
            </a:r>
          </a:p>
          <a:p>
            <a:pPr lvl="1">
              <a:spcAft>
                <a:spcPts val="1200"/>
              </a:spcAft>
            </a:pPr>
            <a:r>
              <a:rPr lang="en-US" altLang="en-US" sz="1400" dirty="0" err="1" smtClean="0">
                <a:latin typeface="Arial" panose="020B0604020202020204" pitchFamily="34" charset="0"/>
              </a:rPr>
              <a:t>Empangisweni</a:t>
            </a:r>
            <a:r>
              <a:rPr lang="en-US" altLang="en-US" sz="1400" dirty="0" smtClean="0">
                <a:latin typeface="Arial" panose="020B0604020202020204" pitchFamily="34" charset="0"/>
              </a:rPr>
              <a:t> Community Trust Feedback</a:t>
            </a:r>
          </a:p>
          <a:p>
            <a:pPr>
              <a:lnSpc>
                <a:spcPct val="100000"/>
              </a:lnSpc>
              <a:spcAft>
                <a:spcPts val="1200"/>
              </a:spcAft>
            </a:pPr>
            <a:r>
              <a:rPr lang="en-US" altLang="en-US" sz="1400" b="1" dirty="0" smtClean="0">
                <a:latin typeface="Arial" panose="020B0604020202020204" pitchFamily="34" charset="0"/>
              </a:rPr>
              <a:t>UMzinyathi District</a:t>
            </a:r>
          </a:p>
          <a:p>
            <a:pPr lvl="1">
              <a:spcAft>
                <a:spcPts val="1200"/>
              </a:spcAft>
            </a:pPr>
            <a:r>
              <a:rPr lang="en-US" sz="1400" dirty="0" err="1" smtClean="0">
                <a:latin typeface="Arial" panose="020B0604020202020204" pitchFamily="34" charset="0"/>
              </a:rPr>
              <a:t>Jabula</a:t>
            </a:r>
            <a:r>
              <a:rPr lang="en-US" sz="1400" dirty="0" smtClean="0">
                <a:latin typeface="Arial" panose="020B0604020202020204" pitchFamily="34" charset="0"/>
              </a:rPr>
              <a:t> Zondi trading</a:t>
            </a:r>
          </a:p>
          <a:p>
            <a:pPr lvl="1">
              <a:spcAft>
                <a:spcPts val="1200"/>
              </a:spcAft>
            </a:pPr>
            <a:r>
              <a:rPr lang="en-US" sz="1400" dirty="0" err="1">
                <a:latin typeface="Arial" panose="020B0604020202020204" pitchFamily="34" charset="0"/>
              </a:rPr>
              <a:t>Zamokuhle</a:t>
            </a:r>
            <a:r>
              <a:rPr lang="en-US" sz="1400" dirty="0">
                <a:latin typeface="Arial" panose="020B0604020202020204" pitchFamily="34" charset="0"/>
              </a:rPr>
              <a:t> </a:t>
            </a:r>
            <a:r>
              <a:rPr lang="en-US" sz="1400" dirty="0" smtClean="0">
                <a:latin typeface="Arial" panose="020B0604020202020204" pitchFamily="34" charset="0"/>
              </a:rPr>
              <a:t>CPA </a:t>
            </a:r>
            <a:endParaRPr lang="en-US" altLang="en-US" sz="1400" dirty="0" smtClean="0">
              <a:latin typeface="Arial" panose="020B0604020202020204" pitchFamily="34" charset="0"/>
            </a:endParaRPr>
          </a:p>
          <a:p>
            <a:pPr>
              <a:lnSpc>
                <a:spcPct val="100000"/>
              </a:lnSpc>
              <a:spcAft>
                <a:spcPts val="1200"/>
              </a:spcAft>
            </a:pPr>
            <a:endParaRPr lang="en-US" altLang="en-US" sz="1400" dirty="0">
              <a:latin typeface="Arial" panose="020B0604020202020204" pitchFamily="34" charset="0"/>
            </a:endParaRPr>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lnSpc>
                <a:spcPct val="120000"/>
              </a:lnSpc>
              <a:spcAft>
                <a:spcPts val="600"/>
              </a:spcAft>
              <a:defRPr/>
            </a:pPr>
            <a:r>
              <a:rPr lang="en-ZA" sz="3200" b="1" dirty="0">
                <a:solidFill>
                  <a:srgbClr val="00B050"/>
                </a:solidFill>
                <a:latin typeface="Arial" panose="020B0604020202020204" pitchFamily="34" charset="0"/>
                <a:cs typeface="Arial" panose="020B0604020202020204" pitchFamily="34" charset="0"/>
              </a:rPr>
              <a:t>OUTLINE</a:t>
            </a:r>
            <a:endParaRPr lang="en-ZA" sz="32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a:solidFill>
                  <a:srgbClr val="00B050"/>
                </a:solidFill>
                <a:latin typeface="Arial" panose="020B0604020202020204" pitchFamily="34" charset="0"/>
                <a:cs typeface="Arial" panose="020B0604020202020204" pitchFamily="34" charset="0"/>
              </a:rPr>
              <a:t>AMANDLENTUTHUKO</a:t>
            </a:r>
            <a:endParaRPr lang="en-ZA" sz="3600" b="1" dirty="0">
              <a:solidFill>
                <a:prstClr val="black"/>
              </a:solidFill>
              <a:latin typeface="Arial" panose="020B0604020202020204" pitchFamily="34" charset="0"/>
              <a:cs typeface="Arial" panose="020B0604020202020204" pitchFamily="34" charset="0"/>
            </a:endParaRPr>
          </a:p>
        </p:txBody>
      </p:sp>
      <p:pic>
        <p:nvPicPr>
          <p:cNvPr id="7" name="Picture 1" descr="C:\Users\MncwanB\AppData\Local\Microsoft\Windows\INetCache\Content.Word\IMG-20190814-WA00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196703"/>
            <a:ext cx="3945441" cy="3074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20</a:t>
            </a:fld>
            <a:endParaRPr lang="en-US" altLang="en-US"/>
          </a:p>
        </p:txBody>
      </p:sp>
    </p:spTree>
    <p:extLst>
      <p:ext uri="{BB962C8B-B14F-4D97-AF65-F5344CB8AC3E}">
        <p14:creationId xmlns:p14="http://schemas.microsoft.com/office/powerpoint/2010/main" xmlns="" val="139390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115824" y="3505200"/>
            <a:ext cx="890778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r>
              <a:rPr lang="en-ZA" b="1" dirty="0">
                <a:solidFill>
                  <a:prstClr val="black"/>
                </a:solidFill>
                <a:latin typeface="Arial" panose="020B0604020202020204" pitchFamily="34" charset="0"/>
              </a:rPr>
              <a:t>KEY CHALLENGES</a:t>
            </a:r>
          </a:p>
          <a:p>
            <a:pPr marL="285750" indent="-285750">
              <a:lnSpc>
                <a:spcPct val="150000"/>
              </a:lnSpc>
              <a:spcAft>
                <a:spcPts val="1200"/>
              </a:spcAft>
              <a:buFont typeface="Arial" panose="020B0604020202020204" pitchFamily="34" charset="0"/>
              <a:buChar char="•"/>
            </a:pPr>
            <a:r>
              <a:rPr lang="en-US" altLang="en-US" dirty="0" smtClean="0"/>
              <a:t>Project beneficiaries were capable of running the project</a:t>
            </a:r>
            <a:r>
              <a:rPr lang="en-US" altLang="en-US" dirty="0"/>
              <a:t>. </a:t>
            </a:r>
            <a:r>
              <a:rPr lang="en-US" altLang="en-US" dirty="0" smtClean="0"/>
              <a:t>But, the </a:t>
            </a:r>
            <a:r>
              <a:rPr lang="en-US" altLang="en-US" dirty="0"/>
              <a:t>project operations had to be put on hold due to the mining development in the area. </a:t>
            </a:r>
          </a:p>
          <a:p>
            <a:pPr marL="0" indent="0">
              <a:lnSpc>
                <a:spcPct val="100000"/>
              </a:lnSpc>
              <a:spcAft>
                <a:spcPts val="0"/>
              </a:spcAft>
              <a:buNone/>
            </a:pPr>
            <a:endParaRPr lang="en-US" altLang="en-US" dirty="0" smtClean="0"/>
          </a:p>
          <a:p>
            <a:pPr>
              <a:lnSpc>
                <a:spcPct val="100000"/>
              </a:lnSpc>
              <a:spcAft>
                <a:spcPts val="0"/>
              </a:spcAft>
            </a:pPr>
            <a:endParaRPr lang="en-US" altLang="en-US" dirty="0" smtClean="0"/>
          </a:p>
          <a:p>
            <a:pPr>
              <a:lnSpc>
                <a:spcPct val="100000"/>
              </a:lnSpc>
              <a:spcAft>
                <a:spcPts val="0"/>
              </a:spcAft>
            </a:pPr>
            <a:endParaRPr lang="en-US" altLang="en-US" dirty="0" smtClean="0"/>
          </a:p>
          <a:p>
            <a:pPr>
              <a:lnSpc>
                <a:spcPct val="100000"/>
              </a:lnSpc>
              <a:spcAft>
                <a:spcPts val="0"/>
              </a:spcAft>
            </a:pPr>
            <a:endParaRPr lang="en-US" altLang="en-US" dirty="0" smtClean="0"/>
          </a:p>
          <a:p>
            <a:pPr>
              <a:lnSpc>
                <a:spcPct val="100000"/>
              </a:lnSpc>
              <a:spcAft>
                <a:spcPts val="0"/>
              </a:spcAft>
            </a:pPr>
            <a:endParaRPr lang="en-US" altLang="en-US"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3600" b="1" dirty="0" smtClean="0">
                <a:solidFill>
                  <a:srgbClr val="00B050"/>
                </a:solidFill>
                <a:latin typeface="Arial" panose="020B0604020202020204" pitchFamily="34" charset="0"/>
                <a:cs typeface="Arial" panose="020B0604020202020204" pitchFamily="34" charset="0"/>
              </a:rPr>
              <a:t>AMANDLENTUTHUKO</a:t>
            </a:r>
            <a:endParaRPr lang="en-ZA" sz="3600" b="1"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510195147"/>
              </p:ext>
            </p:extLst>
          </p:nvPr>
        </p:nvGraphicFramePr>
        <p:xfrm>
          <a:off x="146304" y="1497457"/>
          <a:ext cx="8877300" cy="1579880"/>
        </p:xfrm>
        <a:graphic>
          <a:graphicData uri="http://schemas.openxmlformats.org/drawingml/2006/table">
            <a:tbl>
              <a:tblPr firstRow="1" bandRow="1">
                <a:tableStyleId>{5C22544A-7EE6-4342-B048-85BDC9FD1C3A}</a:tableStyleId>
              </a:tblPr>
              <a:tblGrid>
                <a:gridCol w="1775460">
                  <a:extLst>
                    <a:ext uri="{9D8B030D-6E8A-4147-A177-3AD203B41FA5}">
                      <a16:colId xmlns:a16="http://schemas.microsoft.com/office/drawing/2014/main" xmlns="" val="1702739716"/>
                    </a:ext>
                  </a:extLst>
                </a:gridCol>
                <a:gridCol w="1775460">
                  <a:extLst>
                    <a:ext uri="{9D8B030D-6E8A-4147-A177-3AD203B41FA5}">
                      <a16:colId xmlns:a16="http://schemas.microsoft.com/office/drawing/2014/main" xmlns="" val="268798428"/>
                    </a:ext>
                  </a:extLst>
                </a:gridCol>
                <a:gridCol w="1775460">
                  <a:extLst>
                    <a:ext uri="{9D8B030D-6E8A-4147-A177-3AD203B41FA5}">
                      <a16:colId xmlns:a16="http://schemas.microsoft.com/office/drawing/2014/main" xmlns="" val="1304542757"/>
                    </a:ext>
                  </a:extLst>
                </a:gridCol>
                <a:gridCol w="1775460">
                  <a:extLst>
                    <a:ext uri="{9D8B030D-6E8A-4147-A177-3AD203B41FA5}">
                      <a16:colId xmlns:a16="http://schemas.microsoft.com/office/drawing/2014/main" xmlns="" val="3729612663"/>
                    </a:ext>
                  </a:extLst>
                </a:gridCol>
                <a:gridCol w="1775460">
                  <a:extLst>
                    <a:ext uri="{9D8B030D-6E8A-4147-A177-3AD203B41FA5}">
                      <a16:colId xmlns:a16="http://schemas.microsoft.com/office/drawing/2014/main" xmlns="" val="283055450"/>
                    </a:ext>
                  </a:extLst>
                </a:gridCol>
              </a:tblGrid>
              <a:tr h="93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p>
                      <a:endParaRPr lang="en-ZA" dirty="0">
                        <a:solidFill>
                          <a:schemeClr val="tx1"/>
                        </a:solidFill>
                      </a:endParaRPr>
                    </a:p>
                  </a:txBody>
                  <a:tcPr>
                    <a:solidFill>
                      <a:schemeClr val="accent3">
                        <a:lumMod val="60000"/>
                        <a:lumOff val="40000"/>
                      </a:schemeClr>
                    </a:solidFill>
                  </a:tcPr>
                </a:tc>
                <a:tc>
                  <a:txBody>
                    <a:bodyPr/>
                    <a:lstStyle/>
                    <a:p>
                      <a:r>
                        <a:rPr lang="en-US" altLang="en-US" sz="1800" dirty="0" smtClean="0">
                          <a:solidFill>
                            <a:schemeClr val="tx1"/>
                          </a:solidFill>
                        </a:rPr>
                        <a:t>Job opportunities created </a:t>
                      </a:r>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p>
                      <a:endParaRPr lang="en-ZA"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xmlns="" val="3749070543"/>
                  </a:ext>
                </a:extLst>
              </a:tr>
              <a:tr h="378947">
                <a:tc>
                  <a:txBody>
                    <a:bodyPr/>
                    <a:lstStyle/>
                    <a:p>
                      <a:r>
                        <a:rPr lang="en-ZA" dirty="0" err="1" smtClean="0"/>
                        <a:t>Mtubatuba</a:t>
                      </a:r>
                      <a:r>
                        <a:rPr lang="en-ZA" dirty="0" smtClean="0"/>
                        <a:t>/ </a:t>
                      </a:r>
                      <a:r>
                        <a:rPr lang="en-ZA" dirty="0" err="1" smtClean="0"/>
                        <a:t>Somkhele</a:t>
                      </a:r>
                      <a:endParaRPr lang="en-ZA" dirty="0"/>
                    </a:p>
                  </a:txBody>
                  <a:tcPr/>
                </a:tc>
                <a:tc>
                  <a:txBody>
                    <a:bodyPr/>
                    <a:lstStyle/>
                    <a:p>
                      <a:r>
                        <a:rPr lang="en-ZA" dirty="0" smtClean="0"/>
                        <a:t>Feedlot</a:t>
                      </a:r>
                      <a:endParaRPr lang="en-ZA" dirty="0"/>
                    </a:p>
                  </a:txBody>
                  <a:tcPr/>
                </a:tc>
                <a:tc>
                  <a:txBody>
                    <a:bodyPr/>
                    <a:lstStyle/>
                    <a:p>
                      <a:r>
                        <a:rPr lang="en-ZA" dirty="0" smtClean="0"/>
                        <a:t>7</a:t>
                      </a:r>
                      <a:endParaRPr lang="en-ZA" dirty="0"/>
                    </a:p>
                  </a:txBody>
                  <a:tcPr/>
                </a:tc>
                <a:tc>
                  <a:txBody>
                    <a:bodyPr/>
                    <a:lstStyle/>
                    <a:p>
                      <a:r>
                        <a:rPr lang="en-ZA" smtClean="0"/>
                        <a:t>7</a:t>
                      </a:r>
                      <a:endParaRPr lang="en-ZA" dirty="0"/>
                    </a:p>
                  </a:txBody>
                  <a:tcPr/>
                </a:tc>
                <a:tc>
                  <a:txBody>
                    <a:bodyPr/>
                    <a:lstStyle/>
                    <a:p>
                      <a:r>
                        <a:rPr lang="en-ZA" dirty="0" smtClean="0"/>
                        <a:t>R490 000</a:t>
                      </a:r>
                      <a:endParaRPr lang="en-ZA" dirty="0"/>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21</a:t>
            </a:fld>
            <a:endParaRPr lang="en-US" altLang="en-US"/>
          </a:p>
        </p:txBody>
      </p:sp>
    </p:spTree>
    <p:extLst>
      <p:ext uri="{BB962C8B-B14F-4D97-AF65-F5344CB8AC3E}">
        <p14:creationId xmlns:p14="http://schemas.microsoft.com/office/powerpoint/2010/main" xmlns="" val="216985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a:solidFill>
                  <a:srgbClr val="00B050"/>
                </a:solidFill>
                <a:latin typeface="Arial" panose="020B0604020202020204" pitchFamily="34" charset="0"/>
                <a:cs typeface="Arial" panose="020B0604020202020204" pitchFamily="34" charset="0"/>
              </a:rPr>
              <a:t>AMANDLENTUTHUKO</a:t>
            </a:r>
            <a:endParaRPr lang="en-ZA" sz="3600" b="1"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667267860"/>
              </p:ext>
            </p:extLst>
          </p:nvPr>
        </p:nvGraphicFramePr>
        <p:xfrm>
          <a:off x="223044" y="1371600"/>
          <a:ext cx="8806656" cy="5029200"/>
        </p:xfrm>
        <a:graphic>
          <a:graphicData uri="http://schemas.openxmlformats.org/drawingml/2006/table">
            <a:tbl>
              <a:tblPr firstRow="1" bandRow="1">
                <a:tableStyleId>{5C22544A-7EE6-4342-B048-85BDC9FD1C3A}</a:tableStyleId>
              </a:tblPr>
              <a:tblGrid>
                <a:gridCol w="691356">
                  <a:extLst>
                    <a:ext uri="{9D8B030D-6E8A-4147-A177-3AD203B41FA5}">
                      <a16:colId xmlns:a16="http://schemas.microsoft.com/office/drawing/2014/main" xmlns="" val="3731656060"/>
                    </a:ext>
                  </a:extLst>
                </a:gridCol>
                <a:gridCol w="3810000">
                  <a:extLst>
                    <a:ext uri="{9D8B030D-6E8A-4147-A177-3AD203B41FA5}">
                      <a16:colId xmlns:a16="http://schemas.microsoft.com/office/drawing/2014/main" xmlns="" val="3776818778"/>
                    </a:ext>
                  </a:extLst>
                </a:gridCol>
                <a:gridCol w="4305300">
                  <a:extLst>
                    <a:ext uri="{9D8B030D-6E8A-4147-A177-3AD203B41FA5}">
                      <a16:colId xmlns:a16="http://schemas.microsoft.com/office/drawing/2014/main" xmlns="" val="111896663"/>
                    </a:ext>
                  </a:extLst>
                </a:gridCol>
              </a:tblGrid>
              <a:tr h="617621">
                <a:tc>
                  <a:txBody>
                    <a:bodyPr/>
                    <a:lstStyle/>
                    <a:p>
                      <a:r>
                        <a:rPr lang="en-US" sz="1600" dirty="0" smtClean="0">
                          <a:solidFill>
                            <a:schemeClr val="tx1"/>
                          </a:solidFill>
                          <a:latin typeface="Arial" panose="020B0604020202020204" pitchFamily="34" charset="0"/>
                          <a:cs typeface="Arial" panose="020B0604020202020204" pitchFamily="34" charset="0"/>
                        </a:rPr>
                        <a:t>NO.</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RECOMMENDATIONS BY PORTFOLIO COMMITTEE</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ACTION BY DARD</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422086057"/>
                  </a:ext>
                </a:extLst>
              </a:tr>
              <a:tr h="882316">
                <a:tc>
                  <a:txBody>
                    <a:bodyPr/>
                    <a:lstStyle/>
                    <a:p>
                      <a:r>
                        <a:rPr lang="en-US" sz="1600" dirty="0" smtClean="0">
                          <a:latin typeface="Arial" panose="020B0604020202020204" pitchFamily="34" charset="0"/>
                          <a:cs typeface="Arial" panose="020B0604020202020204" pitchFamily="34" charset="0"/>
                        </a:rPr>
                        <a:t>1.</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DARD to engage the mine and discuss the matter regarding continuation of the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aseline="0" dirty="0" smtClean="0">
                          <a:latin typeface="Arial" panose="020B0604020202020204" pitchFamily="34" charset="0"/>
                          <a:cs typeface="Arial" panose="020B0604020202020204" pitchFamily="34" charset="0"/>
                        </a:rPr>
                        <a:t>A meeting with the farmers is scheduled on the 12 September 2019 to determine the approach and reflections following the visit.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latin typeface="Arial" panose="020B0604020202020204" pitchFamily="34" charset="0"/>
                          <a:cs typeface="Arial" panose="020B0604020202020204" pitchFamily="34" charset="0"/>
                        </a:rPr>
                        <a:t>Community Development Officer at</a:t>
                      </a:r>
                      <a:r>
                        <a:rPr lang="en-ZA" sz="1600" baseline="0" dirty="0" smtClean="0">
                          <a:latin typeface="Arial" panose="020B0604020202020204" pitchFamily="34" charset="0"/>
                          <a:cs typeface="Arial" panose="020B0604020202020204" pitchFamily="34" charset="0"/>
                        </a:rPr>
                        <a:t> </a:t>
                      </a:r>
                      <a:r>
                        <a:rPr lang="en-ZA" sz="1600" baseline="0" dirty="0" err="1" smtClean="0">
                          <a:latin typeface="Arial" panose="020B0604020202020204" pitchFamily="34" charset="0"/>
                          <a:cs typeface="Arial" panose="020B0604020202020204" pitchFamily="34" charset="0"/>
                        </a:rPr>
                        <a:t>iTendele</a:t>
                      </a:r>
                      <a:r>
                        <a:rPr lang="en-ZA" sz="1600" baseline="0" dirty="0" smtClean="0">
                          <a:latin typeface="Arial" panose="020B0604020202020204" pitchFamily="34" charset="0"/>
                          <a:cs typeface="Arial" panose="020B0604020202020204" pitchFamily="34" charset="0"/>
                        </a:rPr>
                        <a:t> Mine has been engaged and a m</a:t>
                      </a:r>
                      <a:r>
                        <a:rPr lang="en-ZA" sz="1600" dirty="0" smtClean="0">
                          <a:latin typeface="Arial" panose="020B0604020202020204" pitchFamily="34" charset="0"/>
                          <a:cs typeface="Arial" panose="020B0604020202020204" pitchFamily="34" charset="0"/>
                        </a:rPr>
                        <a:t>eeting in proposed for October</a:t>
                      </a:r>
                      <a:r>
                        <a:rPr lang="en-ZA" sz="1600" baseline="0" dirty="0" smtClean="0">
                          <a:latin typeface="Arial" panose="020B0604020202020204" pitchFamily="34" charset="0"/>
                          <a:cs typeface="Arial" panose="020B0604020202020204" pitchFamily="34" charset="0"/>
                        </a:rPr>
                        <a:t> 2019.</a:t>
                      </a:r>
                      <a:r>
                        <a:rPr lang="en-ZA" sz="1600" dirty="0" smtClean="0">
                          <a:latin typeface="Arial" panose="020B0604020202020204" pitchFamily="34" charset="0"/>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latin typeface="Arial" panose="020B0604020202020204" pitchFamily="34" charset="0"/>
                          <a:cs typeface="Arial" panose="020B0604020202020204" pitchFamily="34" charset="0"/>
                        </a:rPr>
                        <a:t>DARD will raise the issue of being involved in community developments with relevant structures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3984178"/>
                  </a:ext>
                </a:extLst>
              </a:tr>
              <a:tr h="1852863">
                <a:tc>
                  <a:txBody>
                    <a:bodyPr/>
                    <a:lstStyle/>
                    <a:p>
                      <a:r>
                        <a:rPr lang="en-US"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DARD should form part of discussions pertaining to proposed area development projects including mining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97154291"/>
                  </a:ext>
                </a:extLst>
              </a:tr>
              <a:tr h="1676400">
                <a:tc>
                  <a:txBody>
                    <a:bodyPr/>
                    <a:lstStyle/>
                    <a:p>
                      <a:r>
                        <a:rPr lang="en-US" sz="1600" dirty="0" smtClean="0">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Arial" panose="020B0604020202020204" pitchFamily="34" charset="0"/>
                          <a:cs typeface="Arial" panose="020B0604020202020204" pitchFamily="34" charset="0"/>
                        </a:rPr>
                        <a:t>Project implementation should be initiated on site 2 since the site is big enough and is far from the prospective mining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Business Plan has been prepared</a:t>
                      </a:r>
                      <a:r>
                        <a:rPr lang="en-ZA" sz="1600" baseline="0" dirty="0" smtClean="0">
                          <a:latin typeface="Arial" panose="020B0604020202020204" pitchFamily="34" charset="0"/>
                          <a:cs typeface="Arial" panose="020B0604020202020204" pitchFamily="34" charset="0"/>
                        </a:rPr>
                        <a:t> and will be presented on 16 September 2019 to District Project Steering Committee and presented on the 20 September 2019 to Provincial Project Steering Committee</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9649019"/>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22</a:t>
            </a:fld>
            <a:endParaRPr lang="en-US" altLang="en-US"/>
          </a:p>
        </p:txBody>
      </p:sp>
    </p:spTree>
    <p:extLst>
      <p:ext uri="{BB962C8B-B14F-4D97-AF65-F5344CB8AC3E}">
        <p14:creationId xmlns:p14="http://schemas.microsoft.com/office/powerpoint/2010/main" xmlns="" val="1605311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2400" b="1" dirty="0" smtClean="0">
                <a:solidFill>
                  <a:srgbClr val="00B050"/>
                </a:solidFill>
                <a:latin typeface="Arial" panose="020B0604020202020204" pitchFamily="34" charset="0"/>
                <a:cs typeface="Arial" panose="020B0604020202020204" pitchFamily="34" charset="0"/>
              </a:rPr>
              <a:t>EMPANGISWENI COMMUNITY TRUST</a:t>
            </a:r>
            <a:endParaRPr lang="en-ZA" sz="2400" b="1" dirty="0">
              <a:solidFill>
                <a:prstClr val="black"/>
              </a:solidFill>
              <a:latin typeface="Arial" panose="020B0604020202020204" pitchFamily="34" charset="0"/>
              <a:cs typeface="Arial" panose="020B0604020202020204" pitchFamily="34" charset="0"/>
            </a:endParaRPr>
          </a:p>
        </p:txBody>
      </p:sp>
      <p:pic>
        <p:nvPicPr>
          <p:cNvPr id="8" name="Picture 7" descr="Screen shot 2012-06-13 at 3"/>
          <p:cNvPicPr/>
          <p:nvPr/>
        </p:nvPicPr>
        <p:blipFill rotWithShape="1">
          <a:blip r:embed="rId3" cstate="print">
            <a:extLst>
              <a:ext uri="{28A0092B-C50C-407E-A947-70E740481C1C}">
                <a14:useLocalDpi xmlns:a14="http://schemas.microsoft.com/office/drawing/2010/main" xmlns="" val="0"/>
              </a:ext>
            </a:extLst>
          </a:blip>
          <a:srcRect r="62233" b="7505"/>
          <a:stretch/>
        </p:blipFill>
        <p:spPr bwMode="auto">
          <a:xfrm>
            <a:off x="3124200" y="1143000"/>
            <a:ext cx="2566219" cy="656302"/>
          </a:xfrm>
          <a:prstGeom prst="rect">
            <a:avLst/>
          </a:prstGeom>
          <a:noFill/>
          <a:ln>
            <a:noFill/>
          </a:ln>
        </p:spPr>
      </p:pic>
      <p:sp>
        <p:nvSpPr>
          <p:cNvPr id="9" name="Content Placeholder 4"/>
          <p:cNvSpPr txBox="1">
            <a:spLocks/>
          </p:cNvSpPr>
          <p:nvPr/>
        </p:nvSpPr>
        <p:spPr bwMode="auto">
          <a:xfrm>
            <a:off x="381000" y="1752600"/>
            <a:ext cx="8610600" cy="4649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150000"/>
              </a:lnSpc>
              <a:buFont typeface="Arial" panose="020B0604020202020204" pitchFamily="34" charset="0"/>
              <a:buChar char="•"/>
              <a:defRPr/>
            </a:pPr>
            <a:r>
              <a:rPr lang="en-US" sz="2000" dirty="0" err="1" smtClean="0">
                <a:solidFill>
                  <a:schemeClr val="tx1"/>
                </a:solidFill>
                <a:latin typeface="Arial" panose="020B0604020202020204" pitchFamily="34" charset="0"/>
                <a:cs typeface="Arial" panose="020B0604020202020204" pitchFamily="34" charset="0"/>
              </a:rPr>
              <a:t>Empangisweni</a:t>
            </a:r>
            <a:r>
              <a:rPr lang="en-US" sz="2000" dirty="0" smtClean="0">
                <a:solidFill>
                  <a:schemeClr val="tx1"/>
                </a:solidFill>
                <a:latin typeface="Arial" panose="020B0604020202020204" pitchFamily="34" charset="0"/>
                <a:cs typeface="Arial" panose="020B0604020202020204" pitchFamily="34" charset="0"/>
              </a:rPr>
              <a:t> Community Trust Farm is a land reform farm which is owned and managed by </a:t>
            </a:r>
            <a:r>
              <a:rPr lang="en-US" sz="2000" dirty="0" err="1" smtClean="0">
                <a:solidFill>
                  <a:schemeClr val="tx1"/>
                </a:solidFill>
                <a:latin typeface="Arial" panose="020B0604020202020204" pitchFamily="34" charset="0"/>
                <a:cs typeface="Arial" panose="020B0604020202020204" pitchFamily="34" charset="0"/>
              </a:rPr>
              <a:t>Empangisweni</a:t>
            </a:r>
            <a:r>
              <a:rPr lang="en-US" sz="2000" dirty="0" smtClean="0">
                <a:solidFill>
                  <a:schemeClr val="tx1"/>
                </a:solidFill>
                <a:latin typeface="Arial" panose="020B0604020202020204" pitchFamily="34" charset="0"/>
                <a:cs typeface="Arial" panose="020B0604020202020204" pitchFamily="34" charset="0"/>
              </a:rPr>
              <a:t> Community Trust under the chairpersonship of </a:t>
            </a:r>
            <a:r>
              <a:rPr lang="en-US" sz="2000" dirty="0" err="1" smtClean="0">
                <a:solidFill>
                  <a:schemeClr val="tx1"/>
                </a:solidFill>
                <a:latin typeface="Arial" panose="020B0604020202020204" pitchFamily="34" charset="0"/>
                <a:cs typeface="Arial" panose="020B0604020202020204" pitchFamily="34" charset="0"/>
              </a:rPr>
              <a:t>iNkosi</a:t>
            </a:r>
            <a:r>
              <a:rPr lang="en-US" sz="2000" dirty="0" smtClean="0">
                <a:solidFill>
                  <a:schemeClr val="tx1"/>
                </a:solidFill>
                <a:latin typeface="Arial" panose="020B0604020202020204" pitchFamily="34" charset="0"/>
                <a:cs typeface="Arial" panose="020B0604020202020204" pitchFamily="34" charset="0"/>
              </a:rPr>
              <a:t> DV </a:t>
            </a:r>
            <a:r>
              <a:rPr lang="en-US" sz="2000" dirty="0" err="1" smtClean="0">
                <a:solidFill>
                  <a:schemeClr val="tx1"/>
                </a:solidFill>
                <a:latin typeface="Arial" panose="020B0604020202020204" pitchFamily="34" charset="0"/>
                <a:cs typeface="Arial" panose="020B0604020202020204" pitchFamily="34" charset="0"/>
              </a:rPr>
              <a:t>Zondo</a:t>
            </a:r>
            <a:r>
              <a:rPr lang="en-US" sz="2000" dirty="0" smtClean="0">
                <a:solidFill>
                  <a:schemeClr val="tx1"/>
                </a:solidFill>
                <a:latin typeface="Arial" panose="020B0604020202020204" pitchFamily="34" charset="0"/>
                <a:cs typeface="Arial" panose="020B0604020202020204" pitchFamily="34" charset="0"/>
              </a:rPr>
              <a:t>. </a:t>
            </a:r>
            <a:endParaRPr lang="en-ZA" sz="2000" dirty="0" smtClean="0">
              <a:solidFill>
                <a:schemeClr val="tx1"/>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The primary objective to support the farm was the establishment and maintenance of a 100ha citrus operation.  </a:t>
            </a:r>
            <a:endParaRPr lang="en-ZA" sz="2000" dirty="0" smtClean="0">
              <a:solidFill>
                <a:schemeClr val="tx1"/>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The ADA had an agreements with DARD and COGTA for the implementation of various activities on citrus for primary production as well as value adding, which included a processing infrastructure. </a:t>
            </a:r>
            <a:endParaRPr lang="en-ZA" sz="2000" dirty="0" smtClean="0">
              <a:solidFill>
                <a:schemeClr val="tx1"/>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The project has received a total of R37, 000, 000 million over the years of implementation since 2010/11. </a:t>
            </a:r>
          </a:p>
          <a:p>
            <a:pPr marL="342900" indent="-342900" algn="just" eaLnBrk="1" fontAlgn="auto" hangingPunct="1">
              <a:lnSpc>
                <a:spcPct val="150000"/>
              </a:lnSpc>
              <a:spcAft>
                <a:spcPts val="0"/>
              </a:spcAft>
              <a:buFont typeface="Arial" panose="020B0604020202020204" pitchFamily="34" charset="0"/>
              <a:buChar char="•"/>
              <a:defRPr/>
            </a:pPr>
            <a:endParaRPr 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23</a:t>
            </a:fld>
            <a:endParaRPr lang="en-US" altLang="en-US"/>
          </a:p>
        </p:txBody>
      </p:sp>
    </p:spTree>
    <p:extLst>
      <p:ext uri="{BB962C8B-B14F-4D97-AF65-F5344CB8AC3E}">
        <p14:creationId xmlns:p14="http://schemas.microsoft.com/office/powerpoint/2010/main" xmlns="" val="1146147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2400" b="1" dirty="0" smtClean="0">
                <a:solidFill>
                  <a:srgbClr val="00B050"/>
                </a:solidFill>
                <a:latin typeface="Arial" panose="020B0604020202020204" pitchFamily="34" charset="0"/>
                <a:cs typeface="Arial" panose="020B0604020202020204" pitchFamily="34" charset="0"/>
              </a:rPr>
              <a:t>EMPANGISWENI COMMUNITY TRUST</a:t>
            </a:r>
            <a:endParaRPr lang="en-ZA" sz="2400" b="1" dirty="0">
              <a:solidFill>
                <a:prstClr val="black"/>
              </a:solidFill>
              <a:latin typeface="Arial" panose="020B0604020202020204" pitchFamily="34" charset="0"/>
              <a:cs typeface="Arial" panose="020B0604020202020204" pitchFamily="34" charset="0"/>
            </a:endParaRPr>
          </a:p>
        </p:txBody>
      </p:sp>
      <p:pic>
        <p:nvPicPr>
          <p:cNvPr id="8" name="Picture 7" descr="Screen shot 2012-06-13 at 3"/>
          <p:cNvPicPr/>
          <p:nvPr/>
        </p:nvPicPr>
        <p:blipFill rotWithShape="1">
          <a:blip r:embed="rId3" cstate="print">
            <a:extLst>
              <a:ext uri="{28A0092B-C50C-407E-A947-70E740481C1C}">
                <a14:useLocalDpi xmlns:a14="http://schemas.microsoft.com/office/drawing/2010/main" xmlns="" val="0"/>
              </a:ext>
            </a:extLst>
          </a:blip>
          <a:srcRect r="62233" b="7505"/>
          <a:stretch/>
        </p:blipFill>
        <p:spPr bwMode="auto">
          <a:xfrm>
            <a:off x="3124200" y="1143000"/>
            <a:ext cx="2566219" cy="656302"/>
          </a:xfrm>
          <a:prstGeom prst="rect">
            <a:avLst/>
          </a:prstGeom>
          <a:noFill/>
          <a:ln>
            <a:noFill/>
          </a:ln>
        </p:spPr>
      </p:pic>
      <p:sp>
        <p:nvSpPr>
          <p:cNvPr id="9" name="Content Placeholder 4"/>
          <p:cNvSpPr txBox="1">
            <a:spLocks/>
          </p:cNvSpPr>
          <p:nvPr/>
        </p:nvSpPr>
        <p:spPr bwMode="auto">
          <a:xfrm>
            <a:off x="381000" y="1752600"/>
            <a:ext cx="8610600" cy="4649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150000"/>
              </a:lnSpc>
              <a:buFont typeface="Arial" panose="020B0604020202020204" pitchFamily="34" charset="0"/>
              <a:buChar char="•"/>
              <a:defRPr/>
            </a:pPr>
            <a:r>
              <a:rPr lang="en-US" sz="2000" dirty="0">
                <a:solidFill>
                  <a:schemeClr val="tx1"/>
                </a:solidFill>
                <a:latin typeface="Arial" panose="020B0604020202020204" pitchFamily="34" charset="0"/>
                <a:cs typeface="Arial" panose="020B0604020202020204" pitchFamily="34" charset="0"/>
              </a:rPr>
              <a:t>The production activities undertaken included the citrus establishment, vegetables and grains. The infrastructure development included the purchase of farm equipment and machinery, irrigation infrastructure, construction of a pack-house for citrus. </a:t>
            </a:r>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other enterprises such as grain and vegetables have not performed and ultimately collapsed to a greater extent. </a:t>
            </a:r>
            <a:endParaRPr lang="en-ZA" sz="2000" dirty="0">
              <a:solidFill>
                <a:schemeClr val="tx1"/>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From </a:t>
            </a:r>
            <a:r>
              <a:rPr lang="en-US" sz="2000" dirty="0">
                <a:solidFill>
                  <a:schemeClr val="tx1"/>
                </a:solidFill>
                <a:latin typeface="Arial" panose="020B0604020202020204" pitchFamily="34" charset="0"/>
                <a:cs typeface="Arial" panose="020B0604020202020204" pitchFamily="34" charset="0"/>
              </a:rPr>
              <a:t>the 2018/19 projections and state of the farm at the time the estimated requirement for </a:t>
            </a:r>
            <a:r>
              <a:rPr lang="en-US" sz="2000" dirty="0" err="1">
                <a:solidFill>
                  <a:schemeClr val="tx1"/>
                </a:solidFill>
                <a:latin typeface="Arial" panose="020B0604020202020204" pitchFamily="34" charset="0"/>
                <a:cs typeface="Arial" panose="020B0604020202020204" pitchFamily="34" charset="0"/>
              </a:rPr>
              <a:t>Empangisweni</a:t>
            </a:r>
            <a:r>
              <a:rPr lang="en-US" sz="2000" dirty="0">
                <a:solidFill>
                  <a:schemeClr val="tx1"/>
                </a:solidFill>
                <a:latin typeface="Arial" panose="020B0604020202020204" pitchFamily="34" charset="0"/>
                <a:cs typeface="Arial" panose="020B0604020202020204" pitchFamily="34" charset="0"/>
              </a:rPr>
              <a:t> citrus project to be sustainable was R10, 733, 286.00 mainly for capital expenditure, citrus maintenance costs and daily operations of the project.</a:t>
            </a:r>
            <a:endParaRPr lang="en-ZA" sz="2000" dirty="0">
              <a:solidFill>
                <a:schemeClr val="tx1"/>
              </a:solidFill>
              <a:latin typeface="Arial" panose="020B0604020202020204" pitchFamily="34" charset="0"/>
              <a:cs typeface="Arial" panose="020B0604020202020204" pitchFamily="34" charset="0"/>
            </a:endParaRPr>
          </a:p>
          <a:p>
            <a:pPr marL="342900" indent="-342900" algn="just" eaLnBrk="1" fontAlgn="auto" hangingPunct="1">
              <a:lnSpc>
                <a:spcPct val="150000"/>
              </a:lnSpc>
              <a:spcAft>
                <a:spcPts val="0"/>
              </a:spcAft>
              <a:buFont typeface="Arial" panose="020B0604020202020204" pitchFamily="34" charset="0"/>
              <a:buChar char="•"/>
              <a:defRPr/>
            </a:pPr>
            <a:endParaRPr 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24</a:t>
            </a:fld>
            <a:endParaRPr lang="en-US" altLang="en-US"/>
          </a:p>
        </p:txBody>
      </p:sp>
    </p:spTree>
    <p:extLst>
      <p:ext uri="{BB962C8B-B14F-4D97-AF65-F5344CB8AC3E}">
        <p14:creationId xmlns:p14="http://schemas.microsoft.com/office/powerpoint/2010/main" xmlns="" val="868007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2400" b="1" dirty="0" smtClean="0">
                <a:solidFill>
                  <a:srgbClr val="00B050"/>
                </a:solidFill>
                <a:latin typeface="Arial" panose="020B0604020202020204" pitchFamily="34" charset="0"/>
                <a:cs typeface="Arial" panose="020B0604020202020204" pitchFamily="34" charset="0"/>
              </a:rPr>
              <a:t>EMPANGISWENI COMMUNITY TRUST</a:t>
            </a:r>
            <a:endParaRPr lang="en-ZA" sz="2400" b="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229552988"/>
              </p:ext>
            </p:extLst>
          </p:nvPr>
        </p:nvGraphicFramePr>
        <p:xfrm>
          <a:off x="381000" y="2209799"/>
          <a:ext cx="8610600" cy="4191000"/>
        </p:xfrm>
        <a:graphic>
          <a:graphicData uri="http://schemas.openxmlformats.org/drawingml/2006/table">
            <a:tbl>
              <a:tblPr>
                <a:tableStyleId>{5940675A-B579-460E-94D1-54222C63F5DA}</a:tableStyleId>
              </a:tblPr>
              <a:tblGrid>
                <a:gridCol w="958669">
                  <a:extLst>
                    <a:ext uri="{9D8B030D-6E8A-4147-A177-3AD203B41FA5}">
                      <a16:colId xmlns:a16="http://schemas.microsoft.com/office/drawing/2014/main" xmlns="" val="351530791"/>
                    </a:ext>
                  </a:extLst>
                </a:gridCol>
                <a:gridCol w="1290947">
                  <a:extLst>
                    <a:ext uri="{9D8B030D-6E8A-4147-A177-3AD203B41FA5}">
                      <a16:colId xmlns:a16="http://schemas.microsoft.com/office/drawing/2014/main" xmlns="" val="1592015794"/>
                    </a:ext>
                  </a:extLst>
                </a:gridCol>
                <a:gridCol w="930876">
                  <a:extLst>
                    <a:ext uri="{9D8B030D-6E8A-4147-A177-3AD203B41FA5}">
                      <a16:colId xmlns:a16="http://schemas.microsoft.com/office/drawing/2014/main" xmlns="" val="2429668572"/>
                    </a:ext>
                  </a:extLst>
                </a:gridCol>
                <a:gridCol w="5430108">
                  <a:extLst>
                    <a:ext uri="{9D8B030D-6E8A-4147-A177-3AD203B41FA5}">
                      <a16:colId xmlns:a16="http://schemas.microsoft.com/office/drawing/2014/main" xmlns="" val="4217615594"/>
                    </a:ext>
                  </a:extLst>
                </a:gridCol>
              </a:tblGrid>
              <a:tr h="381000">
                <a:tc>
                  <a:txBody>
                    <a:bodyPr/>
                    <a:lstStyle/>
                    <a:p>
                      <a:pPr marL="0" marR="0" algn="ctr">
                        <a:lnSpc>
                          <a:spcPct val="150000"/>
                        </a:lnSpc>
                        <a:spcBef>
                          <a:spcPts val="0"/>
                        </a:spcBef>
                        <a:spcAft>
                          <a:spcPts val="0"/>
                        </a:spcAft>
                      </a:pPr>
                      <a:r>
                        <a:rPr lang="en-ZA" sz="1600" b="1" dirty="0" smtClean="0">
                          <a:effectLst/>
                        </a:rPr>
                        <a:t>YEAR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tc>
                  <a:txBody>
                    <a:bodyPr/>
                    <a:lstStyle/>
                    <a:p>
                      <a:pPr marL="0" marR="0" algn="ctr">
                        <a:lnSpc>
                          <a:spcPct val="150000"/>
                        </a:lnSpc>
                        <a:spcBef>
                          <a:spcPts val="0"/>
                        </a:spcBef>
                        <a:spcAft>
                          <a:spcPts val="0"/>
                        </a:spcAft>
                      </a:pPr>
                      <a:r>
                        <a:rPr lang="en-ZA" sz="1600" b="1" dirty="0" smtClean="0">
                          <a:effectLst/>
                        </a:rPr>
                        <a:t>BUDGET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tc>
                  <a:txBody>
                    <a:bodyPr/>
                    <a:lstStyle/>
                    <a:p>
                      <a:pPr marL="0" marR="0" algn="ctr">
                        <a:lnSpc>
                          <a:spcPct val="150000"/>
                        </a:lnSpc>
                        <a:spcBef>
                          <a:spcPts val="0"/>
                        </a:spcBef>
                        <a:spcAft>
                          <a:spcPts val="0"/>
                        </a:spcAft>
                      </a:pPr>
                      <a:r>
                        <a:rPr lang="en-ZA" sz="1600" b="1" dirty="0" smtClean="0">
                          <a:effectLst/>
                        </a:rPr>
                        <a:t>FUNDER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tc>
                  <a:txBody>
                    <a:bodyPr/>
                    <a:lstStyle/>
                    <a:p>
                      <a:pPr marL="0" marR="0" algn="ctr">
                        <a:lnSpc>
                          <a:spcPct val="150000"/>
                        </a:lnSpc>
                        <a:spcBef>
                          <a:spcPts val="0"/>
                        </a:spcBef>
                        <a:spcAft>
                          <a:spcPts val="0"/>
                        </a:spcAft>
                      </a:pPr>
                      <a:r>
                        <a:rPr lang="en-ZA" sz="1600" b="1" dirty="0" smtClean="0">
                          <a:effectLst/>
                        </a:rPr>
                        <a:t>PLANNED ACTIVITIES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extLst>
                  <a:ext uri="{0D108BD9-81ED-4DB2-BD59-A6C34878D82A}">
                    <a16:rowId xmlns:a16="http://schemas.microsoft.com/office/drawing/2014/main" xmlns="" val="106415273"/>
                  </a:ext>
                </a:extLst>
              </a:tr>
              <a:tr h="762000">
                <a:tc>
                  <a:txBody>
                    <a:bodyPr/>
                    <a:lstStyle/>
                    <a:p>
                      <a:pPr marL="0" marR="0">
                        <a:lnSpc>
                          <a:spcPct val="150000"/>
                        </a:lnSpc>
                        <a:spcBef>
                          <a:spcPts val="0"/>
                        </a:spcBef>
                        <a:spcAft>
                          <a:spcPts val="0"/>
                        </a:spcAft>
                      </a:pPr>
                      <a:r>
                        <a:rPr lang="en-ZA" sz="1600" dirty="0">
                          <a:effectLst/>
                        </a:rPr>
                        <a:t>2010/11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R3,000,000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dirty="0">
                          <a:effectLst/>
                        </a:rPr>
                        <a:t>DARD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dirty="0">
                          <a:effectLst/>
                        </a:rPr>
                        <a:t>Revitalization of vegetable irrigation system 100ha and vegetable production inputs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2589350360"/>
                  </a:ext>
                </a:extLst>
              </a:tr>
              <a:tr h="381000">
                <a:tc>
                  <a:txBody>
                    <a:bodyPr/>
                    <a:lstStyle/>
                    <a:p>
                      <a:pPr marL="0" marR="0">
                        <a:lnSpc>
                          <a:spcPct val="150000"/>
                        </a:lnSpc>
                        <a:spcBef>
                          <a:spcPts val="0"/>
                        </a:spcBef>
                        <a:spcAft>
                          <a:spcPts val="0"/>
                        </a:spcAft>
                      </a:pPr>
                      <a:r>
                        <a:rPr lang="en-ZA" sz="1600">
                          <a:effectLst/>
                        </a:rPr>
                        <a:t>2011/12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dirty="0">
                          <a:effectLst/>
                        </a:rPr>
                        <a:t>R2,000,000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DARD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Establishment of essential oils and vegetable production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4030195457"/>
                  </a:ext>
                </a:extLst>
              </a:tr>
              <a:tr h="762000">
                <a:tc>
                  <a:txBody>
                    <a:bodyPr/>
                    <a:lstStyle/>
                    <a:p>
                      <a:pPr marL="0" marR="0">
                        <a:lnSpc>
                          <a:spcPct val="150000"/>
                        </a:lnSpc>
                        <a:spcBef>
                          <a:spcPts val="0"/>
                        </a:spcBef>
                        <a:spcAft>
                          <a:spcPts val="0"/>
                        </a:spcAft>
                      </a:pPr>
                      <a:r>
                        <a:rPr lang="en-ZA" sz="1600">
                          <a:effectLst/>
                        </a:rPr>
                        <a:t>2012/13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R6,000,000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DARD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dirty="0">
                          <a:effectLst/>
                        </a:rPr>
                        <a:t>Infrastructural development fencing; procurement of farm machineries; production of maize and soya bean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1096104211"/>
                  </a:ext>
                </a:extLst>
              </a:tr>
              <a:tr h="381000">
                <a:tc>
                  <a:txBody>
                    <a:bodyPr/>
                    <a:lstStyle/>
                    <a:p>
                      <a:pPr marL="0" marR="0">
                        <a:lnSpc>
                          <a:spcPct val="150000"/>
                        </a:lnSpc>
                        <a:spcBef>
                          <a:spcPts val="0"/>
                        </a:spcBef>
                        <a:spcAft>
                          <a:spcPts val="0"/>
                        </a:spcAft>
                      </a:pPr>
                      <a:r>
                        <a:rPr lang="en-ZA" sz="1600">
                          <a:effectLst/>
                        </a:rPr>
                        <a:t>2013/14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R3,000,000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DARD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Establishment of citrus orchard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3557569305"/>
                  </a:ext>
                </a:extLst>
              </a:tr>
              <a:tr h="762000">
                <a:tc>
                  <a:txBody>
                    <a:bodyPr/>
                    <a:lstStyle/>
                    <a:p>
                      <a:pPr marL="0" marR="0">
                        <a:lnSpc>
                          <a:spcPct val="150000"/>
                        </a:lnSpc>
                        <a:spcBef>
                          <a:spcPts val="0"/>
                        </a:spcBef>
                        <a:spcAft>
                          <a:spcPts val="0"/>
                        </a:spcAft>
                      </a:pPr>
                      <a:r>
                        <a:rPr lang="en-ZA" sz="1600">
                          <a:effectLst/>
                        </a:rPr>
                        <a:t>2014/15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R5,000,000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DARD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Grain and vegetable production inputs. Citrus establishment continues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2262267205"/>
                  </a:ext>
                </a:extLst>
              </a:tr>
              <a:tr h="762000">
                <a:tc>
                  <a:txBody>
                    <a:bodyPr/>
                    <a:lstStyle/>
                    <a:p>
                      <a:pPr marL="0" marR="0">
                        <a:lnSpc>
                          <a:spcPct val="150000"/>
                        </a:lnSpc>
                        <a:spcBef>
                          <a:spcPts val="0"/>
                        </a:spcBef>
                        <a:spcAft>
                          <a:spcPts val="0"/>
                        </a:spcAft>
                      </a:pPr>
                      <a:r>
                        <a:rPr lang="en-ZA" sz="1600">
                          <a:effectLst/>
                        </a:rPr>
                        <a:t>2015/16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R2,500,000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a:effectLst/>
                        </a:rPr>
                        <a:t>DARD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600" dirty="0">
                          <a:effectLst/>
                        </a:rPr>
                        <a:t>DARD allocated funds for Citrus establishment and continued citrus maintenance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531839706"/>
                  </a:ext>
                </a:extLst>
              </a:tr>
            </a:tbl>
          </a:graphicData>
        </a:graphic>
      </p:graphicFrame>
      <p:pic>
        <p:nvPicPr>
          <p:cNvPr id="8" name="Picture 7" descr="Screen shot 2012-06-13 at 3"/>
          <p:cNvPicPr/>
          <p:nvPr/>
        </p:nvPicPr>
        <p:blipFill rotWithShape="1">
          <a:blip r:embed="rId3" cstate="print">
            <a:extLst>
              <a:ext uri="{28A0092B-C50C-407E-A947-70E740481C1C}">
                <a14:useLocalDpi xmlns:a14="http://schemas.microsoft.com/office/drawing/2010/main" xmlns="" val="0"/>
              </a:ext>
            </a:extLst>
          </a:blip>
          <a:srcRect r="62233" b="7505"/>
          <a:stretch/>
        </p:blipFill>
        <p:spPr bwMode="auto">
          <a:xfrm>
            <a:off x="3124200" y="1241137"/>
            <a:ext cx="2566219" cy="939165"/>
          </a:xfrm>
          <a:prstGeom prst="rect">
            <a:avLst/>
          </a:prstGeom>
          <a:noFill/>
          <a:ln>
            <a:noFill/>
          </a:ln>
        </p:spPr>
      </p:pic>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25</a:t>
            </a:fld>
            <a:endParaRPr lang="en-US" altLang="en-US"/>
          </a:p>
        </p:txBody>
      </p:sp>
    </p:spTree>
    <p:extLst>
      <p:ext uri="{BB962C8B-B14F-4D97-AF65-F5344CB8AC3E}">
        <p14:creationId xmlns:p14="http://schemas.microsoft.com/office/powerpoint/2010/main" xmlns="" val="157982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2400" b="1" dirty="0" smtClean="0">
                <a:solidFill>
                  <a:srgbClr val="00B050"/>
                </a:solidFill>
                <a:latin typeface="Arial" panose="020B0604020202020204" pitchFamily="34" charset="0"/>
                <a:cs typeface="Arial" panose="020B0604020202020204" pitchFamily="34" charset="0"/>
              </a:rPr>
              <a:t>EMPANGISWENI COMMUNITY TRUST</a:t>
            </a:r>
            <a:endParaRPr lang="en-ZA" sz="2400" b="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779794582"/>
              </p:ext>
            </p:extLst>
          </p:nvPr>
        </p:nvGraphicFramePr>
        <p:xfrm>
          <a:off x="457200" y="1981200"/>
          <a:ext cx="8382001" cy="4480560"/>
        </p:xfrm>
        <a:graphic>
          <a:graphicData uri="http://schemas.openxmlformats.org/drawingml/2006/table">
            <a:tbl>
              <a:tblPr>
                <a:tableStyleId>{5940675A-B579-460E-94D1-54222C63F5DA}</a:tableStyleId>
              </a:tblPr>
              <a:tblGrid>
                <a:gridCol w="933217">
                  <a:extLst>
                    <a:ext uri="{9D8B030D-6E8A-4147-A177-3AD203B41FA5}">
                      <a16:colId xmlns:a16="http://schemas.microsoft.com/office/drawing/2014/main" xmlns="" val="351530791"/>
                    </a:ext>
                  </a:extLst>
                </a:gridCol>
                <a:gridCol w="1256675">
                  <a:extLst>
                    <a:ext uri="{9D8B030D-6E8A-4147-A177-3AD203B41FA5}">
                      <a16:colId xmlns:a16="http://schemas.microsoft.com/office/drawing/2014/main" xmlns="" val="1592015794"/>
                    </a:ext>
                  </a:extLst>
                </a:gridCol>
                <a:gridCol w="1132703">
                  <a:extLst>
                    <a:ext uri="{9D8B030D-6E8A-4147-A177-3AD203B41FA5}">
                      <a16:colId xmlns:a16="http://schemas.microsoft.com/office/drawing/2014/main" xmlns="" val="2429668572"/>
                    </a:ext>
                  </a:extLst>
                </a:gridCol>
                <a:gridCol w="5059406">
                  <a:extLst>
                    <a:ext uri="{9D8B030D-6E8A-4147-A177-3AD203B41FA5}">
                      <a16:colId xmlns:a16="http://schemas.microsoft.com/office/drawing/2014/main" xmlns="" val="4217615594"/>
                    </a:ext>
                  </a:extLst>
                </a:gridCol>
              </a:tblGrid>
              <a:tr h="315686">
                <a:tc>
                  <a:txBody>
                    <a:bodyPr/>
                    <a:lstStyle/>
                    <a:p>
                      <a:pPr marL="0" marR="0" algn="ctr">
                        <a:lnSpc>
                          <a:spcPct val="150000"/>
                        </a:lnSpc>
                        <a:spcBef>
                          <a:spcPts val="0"/>
                        </a:spcBef>
                        <a:spcAft>
                          <a:spcPts val="0"/>
                        </a:spcAft>
                      </a:pPr>
                      <a:r>
                        <a:rPr lang="en-ZA" sz="1400" b="1" dirty="0" smtClean="0">
                          <a:effectLst/>
                        </a:rPr>
                        <a:t>YEAR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tc>
                  <a:txBody>
                    <a:bodyPr/>
                    <a:lstStyle/>
                    <a:p>
                      <a:pPr marL="0" marR="0" algn="ctr">
                        <a:lnSpc>
                          <a:spcPct val="150000"/>
                        </a:lnSpc>
                        <a:spcBef>
                          <a:spcPts val="0"/>
                        </a:spcBef>
                        <a:spcAft>
                          <a:spcPts val="0"/>
                        </a:spcAft>
                      </a:pPr>
                      <a:r>
                        <a:rPr lang="en-ZA" sz="1400" b="1" dirty="0" smtClean="0">
                          <a:effectLst/>
                        </a:rPr>
                        <a:t>BUDGET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tc>
                  <a:txBody>
                    <a:bodyPr/>
                    <a:lstStyle/>
                    <a:p>
                      <a:pPr marL="0" marR="0" algn="ctr">
                        <a:lnSpc>
                          <a:spcPct val="150000"/>
                        </a:lnSpc>
                        <a:spcBef>
                          <a:spcPts val="0"/>
                        </a:spcBef>
                        <a:spcAft>
                          <a:spcPts val="0"/>
                        </a:spcAft>
                      </a:pPr>
                      <a:r>
                        <a:rPr lang="en-ZA" sz="1400" b="1" dirty="0" smtClean="0">
                          <a:effectLst/>
                        </a:rPr>
                        <a:t>FUNDER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tc>
                  <a:txBody>
                    <a:bodyPr/>
                    <a:lstStyle/>
                    <a:p>
                      <a:pPr marL="0" marR="0" algn="ctr">
                        <a:lnSpc>
                          <a:spcPct val="150000"/>
                        </a:lnSpc>
                        <a:spcBef>
                          <a:spcPts val="0"/>
                        </a:spcBef>
                        <a:spcAft>
                          <a:spcPts val="0"/>
                        </a:spcAft>
                      </a:pPr>
                      <a:r>
                        <a:rPr lang="en-ZA" sz="1400" b="1" dirty="0" smtClean="0">
                          <a:effectLst/>
                        </a:rPr>
                        <a:t>PLANNED ACTIVITIES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chemeClr val="accent3">
                        <a:lumMod val="60000"/>
                        <a:lumOff val="40000"/>
                      </a:schemeClr>
                    </a:solidFill>
                  </a:tcPr>
                </a:tc>
                <a:extLst>
                  <a:ext uri="{0D108BD9-81ED-4DB2-BD59-A6C34878D82A}">
                    <a16:rowId xmlns:a16="http://schemas.microsoft.com/office/drawing/2014/main" xmlns="" val="106415273"/>
                  </a:ext>
                </a:extLst>
              </a:tr>
              <a:tr h="1262743">
                <a:tc>
                  <a:txBody>
                    <a:bodyPr/>
                    <a:lstStyle/>
                    <a:p>
                      <a:pPr marL="0" marR="0">
                        <a:lnSpc>
                          <a:spcPct val="150000"/>
                        </a:lnSpc>
                        <a:spcBef>
                          <a:spcPts val="0"/>
                        </a:spcBef>
                        <a:spcAft>
                          <a:spcPts val="0"/>
                        </a:spcAft>
                      </a:pPr>
                      <a:r>
                        <a:rPr lang="en-ZA" sz="1400" dirty="0">
                          <a:effectLst/>
                        </a:rPr>
                        <a:t>2016/17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400" dirty="0">
                          <a:effectLst/>
                        </a:rPr>
                        <a:t>R8, 000,000 </a:t>
                      </a:r>
                      <a:endParaRPr lang="en-US" sz="1400" dirty="0">
                        <a:effectLst/>
                      </a:endParaRPr>
                    </a:p>
                    <a:p>
                      <a:pPr marL="0" marR="0">
                        <a:lnSpc>
                          <a:spcPct val="150000"/>
                        </a:lnSpc>
                        <a:spcBef>
                          <a:spcPts val="0"/>
                        </a:spcBef>
                        <a:spcAft>
                          <a:spcPts val="0"/>
                        </a:spcAft>
                      </a:pPr>
                      <a:r>
                        <a:rPr lang="en-ZA" sz="1400" dirty="0">
                          <a:effectLst/>
                        </a:rPr>
                        <a:t> </a:t>
                      </a:r>
                      <a:endParaRPr lang="en-US" sz="1400" dirty="0">
                        <a:effectLst/>
                      </a:endParaRPr>
                    </a:p>
                    <a:p>
                      <a:pPr marL="0" marR="0">
                        <a:lnSpc>
                          <a:spcPct val="150000"/>
                        </a:lnSpc>
                        <a:spcBef>
                          <a:spcPts val="0"/>
                        </a:spcBef>
                        <a:spcAft>
                          <a:spcPts val="0"/>
                        </a:spcAft>
                      </a:pPr>
                      <a:endParaRPr lang="en-US" sz="1400" dirty="0">
                        <a:effectLst/>
                      </a:endParaRPr>
                    </a:p>
                    <a:p>
                      <a:pPr marL="0" marR="0">
                        <a:lnSpc>
                          <a:spcPct val="150000"/>
                        </a:lnSpc>
                        <a:spcBef>
                          <a:spcPts val="0"/>
                        </a:spcBef>
                        <a:spcAft>
                          <a:spcPts val="0"/>
                        </a:spcAft>
                      </a:pPr>
                      <a:r>
                        <a:rPr lang="en-ZA" sz="1400" dirty="0">
                          <a:effectLst/>
                        </a:rPr>
                        <a:t>R5,000,000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285750" marR="0" indent="-285750">
                        <a:lnSpc>
                          <a:spcPct val="150000"/>
                        </a:lnSpc>
                        <a:spcBef>
                          <a:spcPts val="0"/>
                        </a:spcBef>
                        <a:spcAft>
                          <a:spcPts val="0"/>
                        </a:spcAft>
                        <a:buFont typeface="Arial" panose="020B0604020202020204" pitchFamily="34" charset="0"/>
                        <a:buChar char="•"/>
                      </a:pPr>
                      <a:r>
                        <a:rPr lang="en-ZA" sz="1400" dirty="0" err="1">
                          <a:effectLst/>
                        </a:rPr>
                        <a:t>CoGTA</a:t>
                      </a:r>
                      <a:r>
                        <a:rPr lang="en-ZA" sz="1400" dirty="0">
                          <a:effectLst/>
                        </a:rPr>
                        <a:t> </a:t>
                      </a:r>
                      <a:endParaRPr lang="en-US" sz="1400" dirty="0">
                        <a:effectLst/>
                      </a:endParaRPr>
                    </a:p>
                    <a:p>
                      <a:pPr marL="0" marR="0" indent="0">
                        <a:lnSpc>
                          <a:spcPct val="150000"/>
                        </a:lnSpc>
                        <a:spcBef>
                          <a:spcPts val="0"/>
                        </a:spcBef>
                        <a:spcAft>
                          <a:spcPts val="0"/>
                        </a:spcAft>
                        <a:buFont typeface="Arial" panose="020B0604020202020204" pitchFamily="34" charset="0"/>
                        <a:buNone/>
                      </a:pPr>
                      <a:endParaRPr lang="en-US" sz="1400" dirty="0">
                        <a:effectLst/>
                      </a:endParaRPr>
                    </a:p>
                    <a:p>
                      <a:pPr marL="285750" marR="0" indent="-285750">
                        <a:lnSpc>
                          <a:spcPct val="150000"/>
                        </a:lnSpc>
                        <a:spcBef>
                          <a:spcPts val="0"/>
                        </a:spcBef>
                        <a:spcAft>
                          <a:spcPts val="0"/>
                        </a:spcAft>
                        <a:buFont typeface="Arial" panose="020B0604020202020204" pitchFamily="34" charset="0"/>
                        <a:buChar char="•"/>
                      </a:pPr>
                      <a:r>
                        <a:rPr lang="en-ZA" sz="1400" dirty="0">
                          <a:effectLst/>
                        </a:rPr>
                        <a:t>DARD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285750" marR="0" indent="-285750" algn="just">
                        <a:lnSpc>
                          <a:spcPct val="150000"/>
                        </a:lnSpc>
                        <a:spcBef>
                          <a:spcPts val="0"/>
                        </a:spcBef>
                        <a:spcAft>
                          <a:spcPts val="0"/>
                        </a:spcAft>
                        <a:buFont typeface="Arial" panose="020B0604020202020204" pitchFamily="34" charset="0"/>
                        <a:buChar char="•"/>
                      </a:pPr>
                      <a:r>
                        <a:rPr lang="en-ZA" sz="1400" dirty="0" err="1">
                          <a:effectLst/>
                        </a:rPr>
                        <a:t>CoGTA</a:t>
                      </a:r>
                      <a:r>
                        <a:rPr lang="en-ZA" sz="1400" dirty="0">
                          <a:effectLst/>
                        </a:rPr>
                        <a:t> Funds for the establishment of </a:t>
                      </a:r>
                      <a:r>
                        <a:rPr lang="en-ZA" sz="1400" dirty="0" err="1">
                          <a:effectLst/>
                        </a:rPr>
                        <a:t>packhouse</a:t>
                      </a:r>
                      <a:r>
                        <a:rPr lang="en-ZA" sz="1400" dirty="0">
                          <a:effectLst/>
                        </a:rPr>
                        <a:t> for citrus, fencing of the </a:t>
                      </a:r>
                      <a:r>
                        <a:rPr lang="en-ZA" sz="1400" dirty="0" err="1">
                          <a:effectLst/>
                        </a:rPr>
                        <a:t>packhouse</a:t>
                      </a:r>
                      <a:r>
                        <a:rPr lang="en-ZA" sz="1400" dirty="0">
                          <a:effectLst/>
                        </a:rPr>
                        <a:t> as well as access road. </a:t>
                      </a:r>
                      <a:endParaRPr lang="en-US" sz="1400" dirty="0">
                        <a:effectLst/>
                      </a:endParaRPr>
                    </a:p>
                    <a:p>
                      <a:pPr marL="285750" marR="0" indent="-285750" algn="just">
                        <a:lnSpc>
                          <a:spcPct val="150000"/>
                        </a:lnSpc>
                        <a:spcBef>
                          <a:spcPts val="0"/>
                        </a:spcBef>
                        <a:spcAft>
                          <a:spcPts val="0"/>
                        </a:spcAft>
                        <a:buFont typeface="Arial" panose="020B0604020202020204" pitchFamily="34" charset="0"/>
                        <a:buChar char="•"/>
                      </a:pPr>
                      <a:r>
                        <a:rPr lang="en-ZA" sz="1400" dirty="0" smtClean="0">
                          <a:effectLst/>
                        </a:rPr>
                        <a:t>DARD </a:t>
                      </a:r>
                      <a:r>
                        <a:rPr lang="en-ZA" sz="1400" dirty="0">
                          <a:effectLst/>
                        </a:rPr>
                        <a:t>allocated funds for Citrus establishment and continued citrus maintenance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1923186079"/>
                  </a:ext>
                </a:extLst>
              </a:tr>
              <a:tr h="1262743">
                <a:tc>
                  <a:txBody>
                    <a:bodyPr/>
                    <a:lstStyle/>
                    <a:p>
                      <a:pPr marL="0" marR="0">
                        <a:lnSpc>
                          <a:spcPct val="150000"/>
                        </a:lnSpc>
                        <a:spcBef>
                          <a:spcPts val="0"/>
                        </a:spcBef>
                        <a:spcAft>
                          <a:spcPts val="0"/>
                        </a:spcAft>
                      </a:pPr>
                      <a:r>
                        <a:rPr lang="en-ZA" sz="1400" dirty="0">
                          <a:effectLst/>
                        </a:rPr>
                        <a:t>2017/18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400" dirty="0">
                          <a:effectLst/>
                        </a:rPr>
                        <a:t>R4,142, 145 </a:t>
                      </a:r>
                      <a:endParaRPr lang="en-US" sz="1400" dirty="0">
                        <a:effectLst/>
                      </a:endParaRPr>
                    </a:p>
                    <a:p>
                      <a:pPr marL="0" marR="0">
                        <a:lnSpc>
                          <a:spcPct val="150000"/>
                        </a:lnSpc>
                        <a:spcBef>
                          <a:spcPts val="0"/>
                        </a:spcBef>
                        <a:spcAft>
                          <a:spcPts val="0"/>
                        </a:spcAft>
                      </a:pPr>
                      <a:r>
                        <a:rPr lang="en-ZA" sz="1400" dirty="0">
                          <a:effectLst/>
                        </a:rPr>
                        <a:t> </a:t>
                      </a:r>
                      <a:endParaRPr lang="en-US" sz="1400" dirty="0">
                        <a:effectLst/>
                      </a:endParaRPr>
                    </a:p>
                    <a:p>
                      <a:pPr marL="0" marR="0">
                        <a:lnSpc>
                          <a:spcPct val="150000"/>
                        </a:lnSpc>
                        <a:spcBef>
                          <a:spcPts val="0"/>
                        </a:spcBef>
                        <a:spcAft>
                          <a:spcPts val="0"/>
                        </a:spcAft>
                      </a:pPr>
                      <a:r>
                        <a:rPr lang="en-ZA" sz="1400" dirty="0">
                          <a:effectLst/>
                        </a:rPr>
                        <a:t> </a:t>
                      </a:r>
                      <a:r>
                        <a:rPr lang="en-ZA" sz="1400" dirty="0" smtClean="0">
                          <a:effectLst/>
                        </a:rPr>
                        <a:t>R2,5000</a:t>
                      </a:r>
                      <a:r>
                        <a:rPr lang="en-ZA" sz="1400" dirty="0">
                          <a:effectLst/>
                        </a:rPr>
                        <a:t>, 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285750" marR="0" indent="-285750">
                        <a:lnSpc>
                          <a:spcPct val="150000"/>
                        </a:lnSpc>
                        <a:spcBef>
                          <a:spcPts val="0"/>
                        </a:spcBef>
                        <a:spcAft>
                          <a:spcPts val="0"/>
                        </a:spcAft>
                        <a:buFont typeface="Arial" panose="020B0604020202020204" pitchFamily="34" charset="0"/>
                        <a:buChar char="•"/>
                      </a:pPr>
                      <a:r>
                        <a:rPr lang="en-ZA" sz="1400" dirty="0" err="1">
                          <a:effectLst/>
                        </a:rPr>
                        <a:t>CoGTA</a:t>
                      </a:r>
                      <a:r>
                        <a:rPr lang="en-ZA" sz="1400" dirty="0">
                          <a:effectLst/>
                        </a:rPr>
                        <a:t> Roll over </a:t>
                      </a:r>
                      <a:endParaRPr lang="en-US" sz="1400" dirty="0">
                        <a:effectLst/>
                      </a:endParaRPr>
                    </a:p>
                    <a:p>
                      <a:pPr marL="285750" marR="0" indent="-285750">
                        <a:lnSpc>
                          <a:spcPct val="150000"/>
                        </a:lnSpc>
                        <a:spcBef>
                          <a:spcPts val="0"/>
                        </a:spcBef>
                        <a:spcAft>
                          <a:spcPts val="0"/>
                        </a:spcAft>
                        <a:buFont typeface="Arial" panose="020B0604020202020204" pitchFamily="34" charset="0"/>
                        <a:buChar char="•"/>
                      </a:pPr>
                      <a:r>
                        <a:rPr lang="en-ZA" sz="1400" dirty="0">
                          <a:effectLst/>
                        </a:rPr>
                        <a:t>  </a:t>
                      </a:r>
                      <a:r>
                        <a:rPr lang="en-ZA" sz="1400" dirty="0" smtClean="0">
                          <a:effectLst/>
                        </a:rPr>
                        <a:t>DARD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285750" marR="0" indent="-285750" algn="just">
                        <a:lnSpc>
                          <a:spcPct val="150000"/>
                        </a:lnSpc>
                        <a:spcBef>
                          <a:spcPts val="0"/>
                        </a:spcBef>
                        <a:spcAft>
                          <a:spcPts val="0"/>
                        </a:spcAft>
                        <a:buFont typeface="Arial" panose="020B0604020202020204" pitchFamily="34" charset="0"/>
                        <a:buChar char="•"/>
                      </a:pPr>
                      <a:r>
                        <a:rPr lang="en-ZA" sz="1400" dirty="0" err="1">
                          <a:effectLst/>
                        </a:rPr>
                        <a:t>CoGTA</a:t>
                      </a:r>
                      <a:r>
                        <a:rPr lang="en-ZA" sz="1400" dirty="0">
                          <a:effectLst/>
                        </a:rPr>
                        <a:t> Funds for the establishment of </a:t>
                      </a:r>
                      <a:r>
                        <a:rPr lang="en-ZA" sz="1400" dirty="0" err="1">
                          <a:effectLst/>
                        </a:rPr>
                        <a:t>packhouse</a:t>
                      </a:r>
                      <a:r>
                        <a:rPr lang="en-ZA" sz="1400" dirty="0">
                          <a:effectLst/>
                        </a:rPr>
                        <a:t> for citrus, fencing of the </a:t>
                      </a:r>
                      <a:r>
                        <a:rPr lang="en-ZA" sz="1400" dirty="0" err="1">
                          <a:effectLst/>
                        </a:rPr>
                        <a:t>packhouse</a:t>
                      </a:r>
                      <a:r>
                        <a:rPr lang="en-ZA" sz="1400" dirty="0">
                          <a:effectLst/>
                        </a:rPr>
                        <a:t> as well as access road. </a:t>
                      </a:r>
                      <a:endParaRPr lang="en-US" sz="1400" dirty="0">
                        <a:effectLst/>
                      </a:endParaRPr>
                    </a:p>
                    <a:p>
                      <a:pPr marL="285750" marR="0" indent="-285750" algn="just">
                        <a:lnSpc>
                          <a:spcPct val="150000"/>
                        </a:lnSpc>
                        <a:spcBef>
                          <a:spcPts val="0"/>
                        </a:spcBef>
                        <a:spcAft>
                          <a:spcPts val="0"/>
                        </a:spcAft>
                        <a:buFont typeface="Arial" panose="020B0604020202020204" pitchFamily="34" charset="0"/>
                        <a:buChar char="•"/>
                      </a:pPr>
                      <a:r>
                        <a:rPr lang="en-ZA" sz="1400" dirty="0" smtClean="0">
                          <a:effectLst/>
                        </a:rPr>
                        <a:t>DARD </a:t>
                      </a:r>
                      <a:r>
                        <a:rPr lang="en-ZA" sz="1400" dirty="0">
                          <a:effectLst/>
                        </a:rPr>
                        <a:t>allocated funds for Citrus establishment and continued citrus maintenance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1048189073"/>
                  </a:ext>
                </a:extLst>
              </a:tr>
              <a:tr h="1262743">
                <a:tc>
                  <a:txBody>
                    <a:bodyPr/>
                    <a:lstStyle/>
                    <a:p>
                      <a:pPr marL="0" marR="0">
                        <a:lnSpc>
                          <a:spcPct val="150000"/>
                        </a:lnSpc>
                        <a:spcBef>
                          <a:spcPts val="0"/>
                        </a:spcBef>
                        <a:spcAft>
                          <a:spcPts val="0"/>
                        </a:spcAft>
                      </a:pPr>
                      <a:r>
                        <a:rPr lang="en-ZA" sz="1400" dirty="0">
                          <a:effectLst/>
                        </a:rPr>
                        <a:t>2018/19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0" marR="0">
                        <a:lnSpc>
                          <a:spcPct val="150000"/>
                        </a:lnSpc>
                        <a:spcBef>
                          <a:spcPts val="0"/>
                        </a:spcBef>
                        <a:spcAft>
                          <a:spcPts val="0"/>
                        </a:spcAft>
                      </a:pPr>
                      <a:r>
                        <a:rPr lang="en-ZA" sz="1400" dirty="0">
                          <a:effectLst/>
                        </a:rPr>
                        <a:t>R1, 224,000 </a:t>
                      </a:r>
                      <a:endParaRPr lang="en-US" sz="1400" dirty="0">
                        <a:effectLst/>
                      </a:endParaRPr>
                    </a:p>
                    <a:p>
                      <a:pPr marL="0" marR="0">
                        <a:lnSpc>
                          <a:spcPct val="150000"/>
                        </a:lnSpc>
                        <a:spcBef>
                          <a:spcPts val="0"/>
                        </a:spcBef>
                        <a:spcAft>
                          <a:spcPts val="0"/>
                        </a:spcAft>
                      </a:pPr>
                      <a:r>
                        <a:rPr lang="en-ZA" sz="1400" dirty="0">
                          <a:effectLst/>
                        </a:rPr>
                        <a:t> </a:t>
                      </a:r>
                      <a:endParaRPr lang="en-US" sz="1400" dirty="0">
                        <a:effectLst/>
                      </a:endParaRPr>
                    </a:p>
                    <a:p>
                      <a:pPr marL="0" marR="0">
                        <a:lnSpc>
                          <a:spcPct val="150000"/>
                        </a:lnSpc>
                        <a:spcBef>
                          <a:spcPts val="0"/>
                        </a:spcBef>
                        <a:spcAft>
                          <a:spcPts val="0"/>
                        </a:spcAft>
                      </a:pPr>
                      <a:r>
                        <a:rPr lang="en-ZA" sz="1400" dirty="0">
                          <a:effectLst/>
                        </a:rPr>
                        <a:t>  </a:t>
                      </a:r>
                      <a:r>
                        <a:rPr lang="en-ZA" sz="1400" dirty="0" smtClean="0">
                          <a:effectLst/>
                        </a:rPr>
                        <a:t>R173 </a:t>
                      </a:r>
                      <a:r>
                        <a:rPr lang="en-ZA" sz="1400" dirty="0">
                          <a:effectLst/>
                        </a:rPr>
                        <a:t>500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285750" marR="0" indent="-285750">
                        <a:lnSpc>
                          <a:spcPct val="150000"/>
                        </a:lnSpc>
                        <a:spcBef>
                          <a:spcPts val="0"/>
                        </a:spcBef>
                        <a:spcAft>
                          <a:spcPts val="0"/>
                        </a:spcAft>
                        <a:buFont typeface="Arial" panose="020B0604020202020204" pitchFamily="34" charset="0"/>
                        <a:buChar char="•"/>
                      </a:pPr>
                      <a:r>
                        <a:rPr lang="en-ZA" sz="1400" dirty="0" err="1">
                          <a:effectLst/>
                        </a:rPr>
                        <a:t>CoGTA</a:t>
                      </a:r>
                      <a:r>
                        <a:rPr lang="en-ZA" sz="1400" dirty="0">
                          <a:effectLst/>
                        </a:rPr>
                        <a:t> Roll over </a:t>
                      </a:r>
                      <a:endParaRPr lang="en-US" sz="1400" dirty="0">
                        <a:effectLst/>
                      </a:endParaRPr>
                    </a:p>
                    <a:p>
                      <a:pPr marL="285750" marR="0" indent="-285750">
                        <a:lnSpc>
                          <a:spcPct val="150000"/>
                        </a:lnSpc>
                        <a:spcBef>
                          <a:spcPts val="0"/>
                        </a:spcBef>
                        <a:spcAft>
                          <a:spcPts val="0"/>
                        </a:spcAft>
                        <a:buFont typeface="Arial" panose="020B0604020202020204" pitchFamily="34" charset="0"/>
                        <a:buChar char="•"/>
                      </a:pPr>
                      <a:r>
                        <a:rPr lang="en-ZA" sz="1400" dirty="0">
                          <a:effectLst/>
                        </a:rPr>
                        <a:t> </a:t>
                      </a:r>
                      <a:r>
                        <a:rPr lang="en-ZA" sz="1400" dirty="0" smtClean="0">
                          <a:effectLst/>
                        </a:rPr>
                        <a:t>DARD </a:t>
                      </a:r>
                      <a:r>
                        <a:rPr lang="en-ZA" sz="1400" dirty="0">
                          <a:effectLst/>
                        </a:rPr>
                        <a:t>Roll over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tc>
                  <a:txBody>
                    <a:bodyPr/>
                    <a:lstStyle/>
                    <a:p>
                      <a:pPr marL="285750" marR="0" indent="-285750" algn="just">
                        <a:lnSpc>
                          <a:spcPct val="150000"/>
                        </a:lnSpc>
                        <a:spcBef>
                          <a:spcPts val="0"/>
                        </a:spcBef>
                        <a:spcAft>
                          <a:spcPts val="0"/>
                        </a:spcAft>
                        <a:buFont typeface="Arial" panose="020B0604020202020204" pitchFamily="34" charset="0"/>
                        <a:buChar char="•"/>
                      </a:pPr>
                      <a:r>
                        <a:rPr lang="en-ZA" sz="1400" dirty="0" err="1">
                          <a:effectLst/>
                        </a:rPr>
                        <a:t>CoGTA</a:t>
                      </a:r>
                      <a:r>
                        <a:rPr lang="en-ZA" sz="1400" dirty="0">
                          <a:effectLst/>
                        </a:rPr>
                        <a:t> Funds for the establishment of </a:t>
                      </a:r>
                      <a:r>
                        <a:rPr lang="en-ZA" sz="1400" dirty="0" err="1">
                          <a:effectLst/>
                        </a:rPr>
                        <a:t>packhouse</a:t>
                      </a:r>
                      <a:r>
                        <a:rPr lang="en-ZA" sz="1400" dirty="0">
                          <a:effectLst/>
                        </a:rPr>
                        <a:t> for citrus, fencing of the </a:t>
                      </a:r>
                      <a:r>
                        <a:rPr lang="en-ZA" sz="1400" dirty="0" err="1">
                          <a:effectLst/>
                        </a:rPr>
                        <a:t>packhouse</a:t>
                      </a:r>
                      <a:r>
                        <a:rPr lang="en-ZA" sz="1400" dirty="0">
                          <a:effectLst/>
                        </a:rPr>
                        <a:t> as well as access road. </a:t>
                      </a:r>
                      <a:endParaRPr lang="en-US" sz="1400" dirty="0">
                        <a:effectLst/>
                      </a:endParaRPr>
                    </a:p>
                    <a:p>
                      <a:pPr marL="285750" marR="0" indent="-285750" algn="just">
                        <a:lnSpc>
                          <a:spcPct val="150000"/>
                        </a:lnSpc>
                        <a:spcBef>
                          <a:spcPts val="0"/>
                        </a:spcBef>
                        <a:spcAft>
                          <a:spcPts val="0"/>
                        </a:spcAft>
                        <a:buFont typeface="Arial" panose="020B0604020202020204" pitchFamily="34" charset="0"/>
                        <a:buChar char="•"/>
                      </a:pPr>
                      <a:r>
                        <a:rPr lang="en-ZA" sz="1400" dirty="0" smtClean="0">
                          <a:effectLst/>
                        </a:rPr>
                        <a:t>DARD </a:t>
                      </a:r>
                      <a:r>
                        <a:rPr lang="en-ZA" sz="1400" dirty="0">
                          <a:effectLst/>
                        </a:rPr>
                        <a:t>allocated funds for Citrus establishment and continued citrus maintenance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tc>
                <a:extLst>
                  <a:ext uri="{0D108BD9-81ED-4DB2-BD59-A6C34878D82A}">
                    <a16:rowId xmlns:a16="http://schemas.microsoft.com/office/drawing/2014/main" xmlns="" val="750640371"/>
                  </a:ext>
                </a:extLst>
              </a:tr>
              <a:tr h="315686">
                <a:tc gridSpan="2">
                  <a:txBody>
                    <a:bodyPr/>
                    <a:lstStyle/>
                    <a:p>
                      <a:pPr marL="0" marR="0">
                        <a:lnSpc>
                          <a:spcPct val="150000"/>
                        </a:lnSpc>
                        <a:spcBef>
                          <a:spcPts val="0"/>
                        </a:spcBef>
                        <a:spcAft>
                          <a:spcPts val="0"/>
                        </a:spcAft>
                      </a:pPr>
                      <a:r>
                        <a:rPr lang="en-ZA" sz="1400" b="1" dirty="0">
                          <a:effectLst/>
                        </a:rPr>
                        <a:t>TOTAL ALLOCATION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rgbClr val="FFC000"/>
                    </a:solidFill>
                  </a:tcPr>
                </a:tc>
                <a:tc hMerge="1">
                  <a:txBody>
                    <a:bodyPr/>
                    <a:lstStyle/>
                    <a:p>
                      <a:endParaRPr lang="en-US"/>
                    </a:p>
                  </a:txBody>
                  <a:tcPr/>
                </a:tc>
                <a:tc gridSpan="2">
                  <a:txBody>
                    <a:bodyPr/>
                    <a:lstStyle/>
                    <a:p>
                      <a:pPr marL="0" marR="0">
                        <a:lnSpc>
                          <a:spcPct val="150000"/>
                        </a:lnSpc>
                        <a:spcBef>
                          <a:spcPts val="0"/>
                        </a:spcBef>
                        <a:spcAft>
                          <a:spcPts val="0"/>
                        </a:spcAft>
                      </a:pPr>
                      <a:r>
                        <a:rPr lang="en-ZA" sz="1400" b="1" dirty="0">
                          <a:effectLst/>
                        </a:rPr>
                        <a:t>R37, 000, 000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18" marR="53918" marT="0" marB="0">
                    <a:solidFill>
                      <a:srgbClr val="FFC000"/>
                    </a:solidFill>
                  </a:tcPr>
                </a:tc>
                <a:tc hMerge="1">
                  <a:txBody>
                    <a:bodyPr/>
                    <a:lstStyle/>
                    <a:p>
                      <a:endParaRPr lang="en-US"/>
                    </a:p>
                  </a:txBody>
                  <a:tcPr/>
                </a:tc>
                <a:extLst>
                  <a:ext uri="{0D108BD9-81ED-4DB2-BD59-A6C34878D82A}">
                    <a16:rowId xmlns:a16="http://schemas.microsoft.com/office/drawing/2014/main" xmlns="" val="2487498409"/>
                  </a:ext>
                </a:extLst>
              </a:tr>
            </a:tbl>
          </a:graphicData>
        </a:graphic>
      </p:graphicFrame>
      <p:pic>
        <p:nvPicPr>
          <p:cNvPr id="7" name="Picture 6" descr="Screen shot 2012-06-13 at 3"/>
          <p:cNvPicPr/>
          <p:nvPr/>
        </p:nvPicPr>
        <p:blipFill rotWithShape="1">
          <a:blip r:embed="rId3" cstate="print">
            <a:extLst>
              <a:ext uri="{28A0092B-C50C-407E-A947-70E740481C1C}">
                <a14:useLocalDpi xmlns:a14="http://schemas.microsoft.com/office/drawing/2010/main" xmlns="" val="0"/>
              </a:ext>
            </a:extLst>
          </a:blip>
          <a:srcRect r="62233" b="7505"/>
          <a:stretch/>
        </p:blipFill>
        <p:spPr bwMode="auto">
          <a:xfrm>
            <a:off x="3124200" y="1223010"/>
            <a:ext cx="2566219" cy="758190"/>
          </a:xfrm>
          <a:prstGeom prst="rect">
            <a:avLst/>
          </a:prstGeom>
          <a:noFill/>
          <a:ln>
            <a:noFill/>
          </a:ln>
        </p:spPr>
      </p:pic>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26</a:t>
            </a:fld>
            <a:endParaRPr lang="en-US" altLang="en-US"/>
          </a:p>
        </p:txBody>
      </p:sp>
    </p:spTree>
    <p:extLst>
      <p:ext uri="{BB962C8B-B14F-4D97-AF65-F5344CB8AC3E}">
        <p14:creationId xmlns:p14="http://schemas.microsoft.com/office/powerpoint/2010/main" xmlns="" val="3438580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8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2400" b="1" dirty="0" smtClean="0">
                <a:solidFill>
                  <a:srgbClr val="00B050"/>
                </a:solidFill>
                <a:latin typeface="Arial" panose="020B0604020202020204" pitchFamily="34" charset="0"/>
                <a:cs typeface="Arial" panose="020B0604020202020204" pitchFamily="34" charset="0"/>
              </a:rPr>
              <a:t>EMPANGISWENI COMMUNITY TRUST</a:t>
            </a:r>
            <a:endParaRPr lang="en-ZA" sz="2400" b="1" dirty="0">
              <a:solidFill>
                <a:prstClr val="black"/>
              </a:solidFill>
              <a:latin typeface="Arial" panose="020B0604020202020204" pitchFamily="34" charset="0"/>
              <a:cs typeface="Arial" panose="020B0604020202020204" pitchFamily="34" charset="0"/>
            </a:endParaRPr>
          </a:p>
        </p:txBody>
      </p:sp>
      <p:pic>
        <p:nvPicPr>
          <p:cNvPr id="8" name="Picture 7" descr="Screen shot 2012-06-13 at 3"/>
          <p:cNvPicPr/>
          <p:nvPr/>
        </p:nvPicPr>
        <p:blipFill rotWithShape="1">
          <a:blip r:embed="rId3" cstate="print">
            <a:extLst>
              <a:ext uri="{28A0092B-C50C-407E-A947-70E740481C1C}">
                <a14:useLocalDpi xmlns:a14="http://schemas.microsoft.com/office/drawing/2010/main" xmlns="" val="0"/>
              </a:ext>
            </a:extLst>
          </a:blip>
          <a:srcRect r="62233" b="7505"/>
          <a:stretch/>
        </p:blipFill>
        <p:spPr bwMode="auto">
          <a:xfrm>
            <a:off x="3124200" y="1219200"/>
            <a:ext cx="2566219" cy="68487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xmlns="" val="1339793670"/>
              </p:ext>
            </p:extLst>
          </p:nvPr>
        </p:nvGraphicFramePr>
        <p:xfrm>
          <a:off x="304800" y="1981200"/>
          <a:ext cx="8724900" cy="4343400"/>
        </p:xfrm>
        <a:graphic>
          <a:graphicData uri="http://schemas.openxmlformats.org/drawingml/2006/table">
            <a:tbl>
              <a:tblPr firstRow="1" bandRow="1">
                <a:tableStyleId>{F5AB1C69-6EDB-4FF4-983F-18BD219EF322}</a:tableStyleId>
              </a:tblPr>
              <a:tblGrid>
                <a:gridCol w="3165672">
                  <a:extLst>
                    <a:ext uri="{9D8B030D-6E8A-4147-A177-3AD203B41FA5}">
                      <a16:colId xmlns:a16="http://schemas.microsoft.com/office/drawing/2014/main" xmlns="" val="3154661640"/>
                    </a:ext>
                  </a:extLst>
                </a:gridCol>
                <a:gridCol w="5559228">
                  <a:extLst>
                    <a:ext uri="{9D8B030D-6E8A-4147-A177-3AD203B41FA5}">
                      <a16:colId xmlns:a16="http://schemas.microsoft.com/office/drawing/2014/main" xmlns="" val="2592468498"/>
                    </a:ext>
                  </a:extLst>
                </a:gridCol>
              </a:tblGrid>
              <a:tr h="489573">
                <a:tc>
                  <a:txBody>
                    <a:bodyPr/>
                    <a:lstStyle/>
                    <a:p>
                      <a:pPr algn="ctr">
                        <a:lnSpc>
                          <a:spcPct val="150000"/>
                        </a:lnSpc>
                      </a:pPr>
                      <a:r>
                        <a:rPr lang="en-ZA" altLang="en-US" sz="1600" dirty="0" smtClean="0">
                          <a:solidFill>
                            <a:schemeClr val="tx1"/>
                          </a:solidFill>
                        </a:rPr>
                        <a:t>CHALLENGES</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pPr>
                      <a:r>
                        <a:rPr lang="en-US" sz="1600" dirty="0" smtClean="0">
                          <a:solidFill>
                            <a:schemeClr val="tx1"/>
                          </a:solidFill>
                        </a:rPr>
                        <a:t>MITIGATIONS</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295271197"/>
                  </a:ext>
                </a:extLst>
              </a:tr>
              <a:tr h="3853827">
                <a:tc>
                  <a:txBody>
                    <a:bodyPr/>
                    <a:lstStyle/>
                    <a:p>
                      <a:pPr marL="285750" indent="-285750" algn="just">
                        <a:lnSpc>
                          <a:spcPct val="150000"/>
                        </a:lnSpc>
                        <a:buFont typeface="Arial" panose="020B0604020202020204" pitchFamily="34" charset="0"/>
                        <a:buChar char="•"/>
                        <a:defRPr/>
                      </a:pPr>
                      <a:r>
                        <a:rPr lang="en-US" sz="1600" dirty="0" smtClean="0"/>
                        <a:t>Institutional arrangement of the project since inception </a:t>
                      </a:r>
                    </a:p>
                    <a:p>
                      <a:pPr marL="285750" indent="-285750" algn="just">
                        <a:lnSpc>
                          <a:spcPct val="150000"/>
                        </a:lnSpc>
                        <a:buFont typeface="Arial" panose="020B0604020202020204" pitchFamily="34" charset="0"/>
                        <a:buChar char="•"/>
                        <a:defRPr/>
                      </a:pPr>
                      <a:r>
                        <a:rPr lang="en-US" sz="1600" dirty="0" smtClean="0"/>
                        <a:t>Poor project governance </a:t>
                      </a:r>
                    </a:p>
                    <a:p>
                      <a:pPr marL="285750" indent="-285750" algn="just">
                        <a:lnSpc>
                          <a:spcPct val="150000"/>
                        </a:lnSpc>
                        <a:buFont typeface="Arial" panose="020B0604020202020204" pitchFamily="34" charset="0"/>
                        <a:buChar char="•"/>
                        <a:defRPr/>
                      </a:pPr>
                      <a:r>
                        <a:rPr lang="en-US" sz="1600" dirty="0" smtClean="0"/>
                        <a:t>Lack of project and business management skills</a:t>
                      </a:r>
                    </a:p>
                    <a:p>
                      <a:pPr marL="285750" indent="-285750" algn="just">
                        <a:lnSpc>
                          <a:spcPct val="150000"/>
                        </a:lnSpc>
                        <a:buFont typeface="Arial" panose="020B0604020202020204" pitchFamily="34" charset="0"/>
                        <a:buChar char="•"/>
                        <a:defRPr/>
                      </a:pPr>
                      <a:r>
                        <a:rPr lang="en-US" sz="1600" dirty="0" smtClean="0"/>
                        <a:t>Efficient use of financial resources </a:t>
                      </a:r>
                    </a:p>
                    <a:p>
                      <a:pPr>
                        <a:lnSpc>
                          <a:spcPct val="150000"/>
                        </a:lnSpc>
                      </a:pP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9000"/>
                      </a:srgbClr>
                    </a:solidFill>
                  </a:tcPr>
                </a:tc>
                <a:tc>
                  <a:txBody>
                    <a:bodyPr/>
                    <a:lstStyle/>
                    <a:p>
                      <a:pPr marL="285750" marR="0" lvl="0" indent="-285750" algn="just" defTabSz="914400" rtl="0" eaLnBrk="0" fontAlgn="base" latinLnBrk="0" hangingPunct="0">
                        <a:lnSpc>
                          <a:spcPct val="150000"/>
                        </a:lnSpc>
                        <a:spcBef>
                          <a:spcPts val="550"/>
                        </a:spcBef>
                        <a:spcAft>
                          <a:spcPct val="0"/>
                        </a:spcAft>
                        <a:buClrTx/>
                        <a:buSzPct val="100000"/>
                        <a:buFont typeface="Arial" panose="020B0604020202020204" pitchFamily="34" charset="0"/>
                        <a:buChar char="•"/>
                        <a:tabLst/>
                        <a:defRPr/>
                      </a:pPr>
                      <a:r>
                        <a:rPr lang="en-US" sz="1600" kern="1200" noProof="0" dirty="0" smtClean="0"/>
                        <a:t>The farm business hires a professionally qualified and experienced manager for the citrus enterprise;</a:t>
                      </a:r>
                      <a:endParaRPr lang="en-ZA" sz="1600" kern="1200" noProof="0" dirty="0" smtClean="0"/>
                    </a:p>
                    <a:p>
                      <a:pPr marL="285750" marR="0" lvl="0" indent="-285750" algn="just" defTabSz="914400" rtl="0" eaLnBrk="0" fontAlgn="base" latinLnBrk="0" hangingPunct="0">
                        <a:lnSpc>
                          <a:spcPct val="150000"/>
                        </a:lnSpc>
                        <a:spcBef>
                          <a:spcPts val="550"/>
                        </a:spcBef>
                        <a:spcAft>
                          <a:spcPct val="0"/>
                        </a:spcAft>
                        <a:buClrTx/>
                        <a:buSzPct val="100000"/>
                        <a:buFont typeface="Arial" panose="020B0604020202020204" pitchFamily="34" charset="0"/>
                        <a:buChar char="•"/>
                        <a:tabLst/>
                        <a:defRPr/>
                      </a:pPr>
                      <a:r>
                        <a:rPr lang="en-US" sz="1600" kern="1200" noProof="0" dirty="0" smtClean="0"/>
                        <a:t>The management of funds be distinctly separate from other farm business activities and regular reporting be mandatory to DARD.</a:t>
                      </a:r>
                      <a:endParaRPr lang="en-ZA" sz="1600" kern="1200" noProof="0" dirty="0" smtClean="0"/>
                    </a:p>
                    <a:p>
                      <a:pPr marL="285750" marR="0" lvl="0" indent="-285750" algn="just" defTabSz="914400" rtl="0" eaLnBrk="0" fontAlgn="base" latinLnBrk="0" hangingPunct="0">
                        <a:lnSpc>
                          <a:spcPct val="150000"/>
                        </a:lnSpc>
                        <a:spcBef>
                          <a:spcPts val="550"/>
                        </a:spcBef>
                        <a:spcAft>
                          <a:spcPct val="0"/>
                        </a:spcAft>
                        <a:buClrTx/>
                        <a:buSzPct val="100000"/>
                        <a:buFont typeface="Arial" panose="020B0604020202020204" pitchFamily="34" charset="0"/>
                        <a:buChar char="•"/>
                        <a:tabLst/>
                        <a:defRPr/>
                      </a:pPr>
                      <a:r>
                        <a:rPr lang="en-US" sz="1600" kern="1200" noProof="0" dirty="0" smtClean="0"/>
                        <a:t>Strict management and funding condition be in place such that that the beneficiaries, including </a:t>
                      </a:r>
                      <a:r>
                        <a:rPr lang="en-US" sz="1600" kern="1200" noProof="0" dirty="0" err="1" smtClean="0"/>
                        <a:t>Inkosi</a:t>
                      </a:r>
                      <a:r>
                        <a:rPr lang="en-US" sz="1600" kern="1200" noProof="0" dirty="0" smtClean="0"/>
                        <a:t> </a:t>
                      </a:r>
                      <a:r>
                        <a:rPr lang="en-US" sz="1600" kern="1200" noProof="0" dirty="0" err="1" smtClean="0"/>
                        <a:t>Zondo</a:t>
                      </a:r>
                      <a:r>
                        <a:rPr lang="en-US" sz="1600" kern="1200" noProof="0" dirty="0" smtClean="0"/>
                        <a:t> be prohibited from direct involvement with technical, financial and day to day management of the business</a:t>
                      </a:r>
                      <a:endParaRPr lang="en-US"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21000"/>
                      </a:srgbClr>
                    </a:solidFill>
                  </a:tcPr>
                </a:tc>
                <a:extLst>
                  <a:ext uri="{0D108BD9-81ED-4DB2-BD59-A6C34878D82A}">
                    <a16:rowId xmlns:a16="http://schemas.microsoft.com/office/drawing/2014/main" xmlns="" val="1478046708"/>
                  </a:ext>
                </a:extLst>
              </a:tr>
            </a:tbl>
          </a:graphicData>
        </a:graphic>
      </p:graphicFrame>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27</a:t>
            </a:fld>
            <a:endParaRPr lang="en-US" altLang="en-US"/>
          </a:p>
        </p:txBody>
      </p:sp>
    </p:spTree>
    <p:extLst>
      <p:ext uri="{BB962C8B-B14F-4D97-AF65-F5344CB8AC3E}">
        <p14:creationId xmlns:p14="http://schemas.microsoft.com/office/powerpoint/2010/main" xmlns="" val="3612788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ZA" sz="3200" b="1" dirty="0" smtClean="0">
                <a:solidFill>
                  <a:srgbClr val="00B050"/>
                </a:solidFill>
                <a:latin typeface="Arial" panose="020B0604020202020204" pitchFamily="34" charset="0"/>
                <a:cs typeface="Arial" panose="020B0604020202020204" pitchFamily="34" charset="0"/>
              </a:rPr>
              <a:t>EMPANGISWENI PROJECT</a:t>
            </a:r>
            <a:endParaRPr lang="en-ZA" sz="3200" b="1" dirty="0">
              <a:solidFill>
                <a:srgbClr val="00B050"/>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04800" y="1517645"/>
            <a:ext cx="8724900" cy="4959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285750" lvl="0" indent="-285750" eaLnBrk="0" hangingPunct="0">
              <a:lnSpc>
                <a:spcPct val="150000"/>
              </a:lnSpc>
              <a:spcBef>
                <a:spcPct val="0"/>
              </a:spcBef>
              <a:spcAft>
                <a:spcPts val="0"/>
              </a:spcAft>
              <a:buFont typeface="Arial" panose="020B0604020202020204" pitchFamily="34" charset="0"/>
              <a:buChar char="•"/>
              <a:defRPr/>
            </a:pPr>
            <a:r>
              <a:rPr lang="en-US" altLang="en-US" sz="2000" dirty="0" smtClean="0">
                <a:latin typeface="Arial" panose="020B0604020202020204" pitchFamily="34" charset="0"/>
              </a:rPr>
              <a:t>The forensic investigation has been commissioned </a:t>
            </a:r>
            <a:r>
              <a:rPr lang="en-US" altLang="en-US" sz="2000" dirty="0">
                <a:latin typeface="Arial" panose="020B0604020202020204" pitchFamily="34" charset="0"/>
              </a:rPr>
              <a:t>at </a:t>
            </a:r>
            <a:r>
              <a:rPr lang="en-US" altLang="en-US" sz="2000" dirty="0" err="1" smtClean="0">
                <a:latin typeface="Arial" panose="020B0604020202020204" pitchFamily="34" charset="0"/>
              </a:rPr>
              <a:t>Empangisweni</a:t>
            </a:r>
            <a:r>
              <a:rPr lang="en-US" altLang="en-US" sz="2000" dirty="0" smtClean="0">
                <a:latin typeface="Arial" panose="020B0604020202020204" pitchFamily="34" charset="0"/>
              </a:rPr>
              <a:t> Project following allegations of corruption and maladministration of project funds.</a:t>
            </a:r>
          </a:p>
          <a:p>
            <a:pPr marL="285750" lvl="0" indent="-285750" eaLnBrk="0" hangingPunct="0">
              <a:lnSpc>
                <a:spcPct val="150000"/>
              </a:lnSpc>
              <a:spcBef>
                <a:spcPct val="0"/>
              </a:spcBef>
              <a:spcAft>
                <a:spcPts val="0"/>
              </a:spcAft>
              <a:buFont typeface="Arial" panose="020B0604020202020204" pitchFamily="34" charset="0"/>
              <a:buChar char="•"/>
              <a:defRPr/>
            </a:pPr>
            <a:r>
              <a:rPr lang="en-US" altLang="en-US" sz="2000" dirty="0" smtClean="0">
                <a:latin typeface="Arial" panose="020B0604020202020204" pitchFamily="34" charset="0"/>
              </a:rPr>
              <a:t>The forensic Service Provider </a:t>
            </a:r>
            <a:r>
              <a:rPr lang="en-US" altLang="en-US" sz="2000" dirty="0">
                <a:latin typeface="Arial" panose="020B0604020202020204" pitchFamily="34" charset="0"/>
              </a:rPr>
              <a:t>was appointed and has been given four weeks to complete the investigation. </a:t>
            </a:r>
            <a:endParaRPr lang="en-US" altLang="en-US" sz="2000" dirty="0" smtClean="0">
              <a:latin typeface="Arial" panose="020B0604020202020204" pitchFamily="34" charset="0"/>
            </a:endParaRPr>
          </a:p>
          <a:p>
            <a:pPr marL="285750" lvl="0" indent="-285750" eaLnBrk="0" hangingPunct="0">
              <a:lnSpc>
                <a:spcPct val="150000"/>
              </a:lnSpc>
              <a:spcBef>
                <a:spcPct val="0"/>
              </a:spcBef>
              <a:spcAft>
                <a:spcPts val="0"/>
              </a:spcAft>
              <a:buFont typeface="Arial" panose="020B0604020202020204" pitchFamily="34" charset="0"/>
              <a:buChar char="•"/>
              <a:defRPr/>
            </a:pPr>
            <a:r>
              <a:rPr lang="en-US" altLang="en-US" sz="2000" dirty="0" smtClean="0">
                <a:latin typeface="Arial" panose="020B0604020202020204" pitchFamily="34" charset="0"/>
              </a:rPr>
              <a:t>The </a:t>
            </a:r>
            <a:r>
              <a:rPr lang="en-US" altLang="en-US" sz="2000" dirty="0">
                <a:latin typeface="Arial" panose="020B0604020202020204" pitchFamily="34" charset="0"/>
              </a:rPr>
              <a:t>department will be given the findings once the investigation is </a:t>
            </a:r>
            <a:r>
              <a:rPr lang="en-US" altLang="en-US" sz="2000" dirty="0" smtClean="0">
                <a:latin typeface="Arial" panose="020B0604020202020204" pitchFamily="34" charset="0"/>
              </a:rPr>
              <a:t>concluded.</a:t>
            </a:r>
          </a:p>
          <a:p>
            <a:pPr marL="285750" lvl="0" indent="-285750" eaLnBrk="0" hangingPunct="0">
              <a:lnSpc>
                <a:spcPct val="150000"/>
              </a:lnSpc>
              <a:spcBef>
                <a:spcPct val="0"/>
              </a:spcBef>
              <a:spcAft>
                <a:spcPts val="0"/>
              </a:spcAft>
              <a:buFont typeface="Arial" panose="020B0604020202020204" pitchFamily="34" charset="0"/>
              <a:buChar char="•"/>
              <a:defRPr/>
            </a:pPr>
            <a:r>
              <a:rPr lang="en-US" altLang="en-US" sz="2000" dirty="0" smtClean="0">
                <a:latin typeface="Arial" panose="020B0604020202020204" pitchFamily="34" charset="0"/>
              </a:rPr>
              <a:t>The forensic investigation will be conducted under the new leadership of </a:t>
            </a:r>
            <a:r>
              <a:rPr lang="en-US" altLang="en-US" sz="2000" smtClean="0">
                <a:latin typeface="Arial" panose="020B0604020202020204" pitchFamily="34" charset="0"/>
              </a:rPr>
              <a:t>the Agribusiness Development Agency.</a:t>
            </a:r>
            <a:endParaRPr lang="en-US" altLang="en-US" sz="2000" dirty="0" smtClean="0">
              <a:latin typeface="Arial" panose="020B0604020202020204" pitchFamily="34" charset="0"/>
            </a:endParaRPr>
          </a:p>
          <a:p>
            <a:pPr marL="571500" lvl="1">
              <a:lnSpc>
                <a:spcPct val="150000"/>
              </a:lnSpc>
              <a:spcBef>
                <a:spcPct val="0"/>
              </a:spcBef>
              <a:spcAft>
                <a:spcPts val="0"/>
              </a:spcAft>
              <a:buFont typeface="Arial" panose="020B0604020202020204" pitchFamily="34" charset="0"/>
              <a:buChar char="•"/>
              <a:defRPr/>
            </a:pPr>
            <a:endParaRPr lang="en-US" altLang="en-US" sz="2400" dirty="0" smtClean="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28</a:t>
            </a:fld>
            <a:endParaRPr lang="en-US" altLang="en-US"/>
          </a:p>
        </p:txBody>
      </p:sp>
    </p:spTree>
    <p:extLst>
      <p:ext uri="{BB962C8B-B14F-4D97-AF65-F5344CB8AC3E}">
        <p14:creationId xmlns:p14="http://schemas.microsoft.com/office/powerpoint/2010/main" xmlns="" val="2409879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ZA" sz="3200" b="1" dirty="0" smtClean="0">
                <a:solidFill>
                  <a:srgbClr val="00B050"/>
                </a:solidFill>
                <a:latin typeface="Arial" panose="020B0604020202020204" pitchFamily="34" charset="0"/>
                <a:cs typeface="Arial" panose="020B0604020202020204" pitchFamily="34" charset="0"/>
              </a:rPr>
              <a:t>EMPANGISWENI PROJECT</a:t>
            </a:r>
            <a:endParaRPr lang="en-ZA" sz="3200" b="1" dirty="0">
              <a:solidFill>
                <a:srgbClr val="00B050"/>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04800" y="1295400"/>
            <a:ext cx="87249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285750" lvl="0" indent="-285750" eaLnBrk="0" hangingPunct="0">
              <a:lnSpc>
                <a:spcPct val="150000"/>
              </a:lnSpc>
              <a:spcBef>
                <a:spcPct val="0"/>
              </a:spcBef>
              <a:spcAft>
                <a:spcPts val="0"/>
              </a:spcAft>
              <a:buFont typeface="Arial" panose="020B0604020202020204" pitchFamily="34" charset="0"/>
              <a:buChar char="•"/>
              <a:defRPr/>
            </a:pPr>
            <a:r>
              <a:rPr lang="en-US" altLang="en-US" sz="1500" b="1" dirty="0">
                <a:latin typeface="Arial" panose="020B0604020202020204" pitchFamily="34" charset="0"/>
              </a:rPr>
              <a:t>The terms of reference and the scope of the forensic:</a:t>
            </a:r>
          </a:p>
          <a:p>
            <a:pPr marL="571500" lvl="1" algn="just">
              <a:lnSpc>
                <a:spcPct val="150000"/>
              </a:lnSpc>
              <a:spcBef>
                <a:spcPct val="0"/>
              </a:spcBef>
              <a:spcAft>
                <a:spcPts val="0"/>
              </a:spcAft>
              <a:buFont typeface="Arial" panose="020B0604020202020204" pitchFamily="34" charset="0"/>
              <a:buChar char="•"/>
              <a:defRPr/>
            </a:pPr>
            <a:r>
              <a:rPr lang="en-US" sz="1500" dirty="0">
                <a:latin typeface="Arial" panose="020B0604020202020204" pitchFamily="34" charset="0"/>
              </a:rPr>
              <a:t>Conduct a preliminary investigation into all  approvals / transactions / actions / occurrences </a:t>
            </a:r>
          </a:p>
          <a:p>
            <a:pPr marL="571500" lvl="1" algn="just">
              <a:lnSpc>
                <a:spcPct val="150000"/>
              </a:lnSpc>
              <a:spcBef>
                <a:spcPct val="0"/>
              </a:spcBef>
              <a:spcAft>
                <a:spcPts val="0"/>
              </a:spcAft>
              <a:buFont typeface="Arial" panose="020B0604020202020204" pitchFamily="34" charset="0"/>
              <a:buChar char="•"/>
              <a:defRPr/>
            </a:pPr>
            <a:r>
              <a:rPr lang="en-US" sz="1500" dirty="0">
                <a:latin typeface="Arial" panose="020B0604020202020204" pitchFamily="34" charset="0"/>
              </a:rPr>
              <a:t>Conduct a forensic investigation </a:t>
            </a:r>
            <a:r>
              <a:rPr lang="en-US" sz="1500" dirty="0" smtClean="0">
                <a:latin typeface="Arial" panose="020B0604020202020204" pitchFamily="34" charset="0"/>
              </a:rPr>
              <a:t> on the </a:t>
            </a:r>
            <a:r>
              <a:rPr lang="en-US" sz="1500" dirty="0">
                <a:latin typeface="Arial" panose="020B0604020202020204" pitchFamily="34" charset="0"/>
              </a:rPr>
              <a:t>appointment of service providers; non-compliance with Supply Chain Management prescripts; and other specific cases of financial misconduct in relation to Irregular Expenditure as well as Fruitless and Wasteful expenditure.  </a:t>
            </a:r>
            <a:endParaRPr lang="en-US" sz="1500" dirty="0" smtClean="0">
              <a:latin typeface="Arial" panose="020B0604020202020204" pitchFamily="34" charset="0"/>
            </a:endParaRPr>
          </a:p>
          <a:p>
            <a:pPr marL="571500" lvl="1" algn="just">
              <a:lnSpc>
                <a:spcPct val="150000"/>
              </a:lnSpc>
              <a:spcBef>
                <a:spcPct val="0"/>
              </a:spcBef>
              <a:spcAft>
                <a:spcPts val="0"/>
              </a:spcAft>
              <a:buFont typeface="Arial" panose="020B0604020202020204" pitchFamily="34" charset="0"/>
              <a:buChar char="•"/>
              <a:defRPr/>
            </a:pPr>
            <a:r>
              <a:rPr lang="en-US" sz="1500" dirty="0" smtClean="0">
                <a:latin typeface="Arial" panose="020B0604020202020204" pitchFamily="34" charset="0"/>
              </a:rPr>
              <a:t>Establish </a:t>
            </a:r>
            <a:r>
              <a:rPr lang="en-US" sz="1500" dirty="0">
                <a:latin typeface="Arial" panose="020B0604020202020204" pitchFamily="34" charset="0"/>
              </a:rPr>
              <a:t>how the Project was approved for </a:t>
            </a:r>
            <a:r>
              <a:rPr lang="en-US" sz="1500" dirty="0" smtClean="0">
                <a:latin typeface="Arial" panose="020B0604020202020204" pitchFamily="34" charset="0"/>
              </a:rPr>
              <a:t>funding;</a:t>
            </a:r>
          </a:p>
          <a:p>
            <a:pPr marL="571500" lvl="1" algn="just">
              <a:lnSpc>
                <a:spcPct val="150000"/>
              </a:lnSpc>
              <a:spcBef>
                <a:spcPct val="0"/>
              </a:spcBef>
              <a:spcAft>
                <a:spcPts val="0"/>
              </a:spcAft>
              <a:buFont typeface="Arial" panose="020B0604020202020204" pitchFamily="34" charset="0"/>
              <a:buChar char="•"/>
              <a:defRPr/>
            </a:pPr>
            <a:r>
              <a:rPr lang="en-US" sz="1500" dirty="0" smtClean="0">
                <a:latin typeface="Arial" panose="020B0604020202020204" pitchFamily="34" charset="0"/>
              </a:rPr>
              <a:t>Establish </a:t>
            </a:r>
            <a:r>
              <a:rPr lang="en-US" sz="1500" dirty="0">
                <a:latin typeface="Arial" panose="020B0604020202020204" pitchFamily="34" charset="0"/>
              </a:rPr>
              <a:t>if there are contracts signed with the funded beneficiaries, are they followed through the implementation </a:t>
            </a:r>
            <a:r>
              <a:rPr lang="en-US" sz="1500" dirty="0" smtClean="0">
                <a:latin typeface="Arial" panose="020B0604020202020204" pitchFamily="34" charset="0"/>
              </a:rPr>
              <a:t>period;</a:t>
            </a:r>
          </a:p>
          <a:p>
            <a:pPr marL="571500" lvl="1" algn="just">
              <a:lnSpc>
                <a:spcPct val="150000"/>
              </a:lnSpc>
              <a:spcBef>
                <a:spcPct val="0"/>
              </a:spcBef>
              <a:spcAft>
                <a:spcPts val="0"/>
              </a:spcAft>
              <a:buFont typeface="Arial" panose="020B0604020202020204" pitchFamily="34" charset="0"/>
              <a:buChar char="•"/>
              <a:defRPr/>
            </a:pPr>
            <a:r>
              <a:rPr lang="en-US" sz="1500" dirty="0" smtClean="0">
                <a:latin typeface="Arial" panose="020B0604020202020204" pitchFamily="34" charset="0"/>
              </a:rPr>
              <a:t>Establish </a:t>
            </a:r>
            <a:r>
              <a:rPr lang="en-US" sz="1500" dirty="0">
                <a:latin typeface="Arial" panose="020B0604020202020204" pitchFamily="34" charset="0"/>
              </a:rPr>
              <a:t>how projects are approved and how deviations form scope is managed and </a:t>
            </a:r>
            <a:r>
              <a:rPr lang="en-US" sz="1500" dirty="0" smtClean="0">
                <a:latin typeface="Arial" panose="020B0604020202020204" pitchFamily="34" charset="0"/>
              </a:rPr>
              <a:t>approved;</a:t>
            </a:r>
          </a:p>
          <a:p>
            <a:pPr marL="571500" lvl="1" algn="just">
              <a:lnSpc>
                <a:spcPct val="150000"/>
              </a:lnSpc>
              <a:spcBef>
                <a:spcPct val="0"/>
              </a:spcBef>
              <a:spcAft>
                <a:spcPts val="0"/>
              </a:spcAft>
              <a:buFont typeface="Arial" panose="020B0604020202020204" pitchFamily="34" charset="0"/>
              <a:buChar char="•"/>
              <a:defRPr/>
            </a:pPr>
            <a:r>
              <a:rPr lang="en-US" sz="1500" dirty="0" smtClean="0">
                <a:latin typeface="Arial" panose="020B0604020202020204" pitchFamily="34" charset="0"/>
              </a:rPr>
              <a:t>Establish </a:t>
            </a:r>
            <a:r>
              <a:rPr lang="en-US" sz="1500" dirty="0">
                <a:latin typeface="Arial" panose="020B0604020202020204" pitchFamily="34" charset="0"/>
              </a:rPr>
              <a:t>the monitoring mechanism used by ADA when projects are </a:t>
            </a:r>
            <a:r>
              <a:rPr lang="en-US" sz="1500" dirty="0" smtClean="0">
                <a:latin typeface="Arial" panose="020B0604020202020204" pitchFamily="34" charset="0"/>
              </a:rPr>
              <a:t>implemented;</a:t>
            </a:r>
          </a:p>
          <a:p>
            <a:pPr marL="571500" lvl="1" algn="just">
              <a:lnSpc>
                <a:spcPct val="150000"/>
              </a:lnSpc>
              <a:spcBef>
                <a:spcPct val="0"/>
              </a:spcBef>
              <a:spcAft>
                <a:spcPts val="0"/>
              </a:spcAft>
              <a:buFont typeface="Arial" panose="020B0604020202020204" pitchFamily="34" charset="0"/>
              <a:buChar char="•"/>
              <a:defRPr/>
            </a:pPr>
            <a:r>
              <a:rPr lang="en-US" sz="1500" dirty="0" smtClean="0">
                <a:latin typeface="Arial" panose="020B0604020202020204" pitchFamily="34" charset="0"/>
              </a:rPr>
              <a:t>Determine </a:t>
            </a:r>
            <a:r>
              <a:rPr lang="en-US" sz="1500" dirty="0">
                <a:latin typeface="Arial" panose="020B0604020202020204" pitchFamily="34" charset="0"/>
              </a:rPr>
              <a:t>and identify officials of ADA, appointed service providers and/or other external parties involved in irregularities that occurred; </a:t>
            </a:r>
            <a:endParaRPr lang="en-US" sz="1500" dirty="0" smtClean="0">
              <a:latin typeface="Arial" panose="020B0604020202020204" pitchFamily="34" charset="0"/>
            </a:endParaRPr>
          </a:p>
          <a:p>
            <a:pPr marL="571500" lvl="1" algn="just">
              <a:lnSpc>
                <a:spcPct val="150000"/>
              </a:lnSpc>
              <a:spcBef>
                <a:spcPct val="0"/>
              </a:spcBef>
              <a:spcAft>
                <a:spcPts val="0"/>
              </a:spcAft>
              <a:buFont typeface="Arial" panose="020B0604020202020204" pitchFamily="34" charset="0"/>
              <a:buChar char="•"/>
              <a:defRPr/>
            </a:pPr>
            <a:r>
              <a:rPr lang="en-US" sz="1500" dirty="0" smtClean="0">
                <a:latin typeface="Arial" panose="020B0604020202020204" pitchFamily="34" charset="0"/>
              </a:rPr>
              <a:t>Recommend </a:t>
            </a:r>
            <a:r>
              <a:rPr lang="en-US" sz="1500" dirty="0">
                <a:latin typeface="Arial" panose="020B0604020202020204" pitchFamily="34" charset="0"/>
              </a:rPr>
              <a:t>appropriate course/s of action to be instituted </a:t>
            </a:r>
            <a:r>
              <a:rPr lang="en-US" sz="1500" dirty="0" smtClean="0">
                <a:latin typeface="Arial" panose="020B0604020202020204" pitchFamily="34" charset="0"/>
              </a:rPr>
              <a:t>where </a:t>
            </a:r>
            <a:r>
              <a:rPr lang="en-US" sz="1500" dirty="0">
                <a:latin typeface="Arial" panose="020B0604020202020204" pitchFamily="34" charset="0"/>
              </a:rPr>
              <a:t>irregularities have been confirmed. </a:t>
            </a:r>
            <a:endParaRPr lang="en-US" altLang="en-US" sz="1500" dirty="0" smtClean="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29</a:t>
            </a:fld>
            <a:endParaRPr lang="en-US" altLang="en-US"/>
          </a:p>
        </p:txBody>
      </p:sp>
    </p:spTree>
    <p:extLst>
      <p:ext uri="{BB962C8B-B14F-4D97-AF65-F5344CB8AC3E}">
        <p14:creationId xmlns:p14="http://schemas.microsoft.com/office/powerpoint/2010/main" xmlns="" val="173264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dirty="0" smtClean="0">
                <a:solidFill>
                  <a:srgbClr val="00B050"/>
                </a:solidFill>
                <a:latin typeface="Arial" panose="020B0604020202020204" pitchFamily="34" charset="0"/>
                <a:cs typeface="Arial" panose="020B0604020202020204" pitchFamily="34" charset="0"/>
              </a:rPr>
              <a:t>RESPONSES TO 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275416710"/>
              </p:ext>
            </p:extLst>
          </p:nvPr>
        </p:nvGraphicFramePr>
        <p:xfrm>
          <a:off x="304800" y="1371601"/>
          <a:ext cx="8724900" cy="5029199"/>
        </p:xfrm>
        <a:graphic>
          <a:graphicData uri="http://schemas.openxmlformats.org/drawingml/2006/table">
            <a:tbl>
              <a:tblPr firstRow="1" firstCol="1" bandRow="1">
                <a:tableStyleId>{F5AB1C69-6EDB-4FF4-983F-18BD219EF322}</a:tableStyleId>
              </a:tblPr>
              <a:tblGrid>
                <a:gridCol w="466604">
                  <a:extLst>
                    <a:ext uri="{9D8B030D-6E8A-4147-A177-3AD203B41FA5}">
                      <a16:colId xmlns:a16="http://schemas.microsoft.com/office/drawing/2014/main" xmlns="" val="3925558573"/>
                    </a:ext>
                  </a:extLst>
                </a:gridCol>
                <a:gridCol w="2352796">
                  <a:extLst>
                    <a:ext uri="{9D8B030D-6E8A-4147-A177-3AD203B41FA5}">
                      <a16:colId xmlns:a16="http://schemas.microsoft.com/office/drawing/2014/main" xmlns="" val="3489678098"/>
                    </a:ext>
                  </a:extLst>
                </a:gridCol>
                <a:gridCol w="5905500">
                  <a:extLst>
                    <a:ext uri="{9D8B030D-6E8A-4147-A177-3AD203B41FA5}">
                      <a16:colId xmlns:a16="http://schemas.microsoft.com/office/drawing/2014/main" xmlns="" val="3236063973"/>
                    </a:ext>
                  </a:extLst>
                </a:gridCol>
              </a:tblGrid>
              <a:tr h="324062">
                <a:tc>
                  <a:txBody>
                    <a:bodyPr/>
                    <a:lstStyle/>
                    <a:p>
                      <a:pPr marL="0" marR="0" algn="ctr">
                        <a:lnSpc>
                          <a:spcPct val="107000"/>
                        </a:lnSpc>
                        <a:spcBef>
                          <a:spcPts val="0"/>
                        </a:spcBef>
                        <a:spcAft>
                          <a:spcPts val="0"/>
                        </a:spcAft>
                      </a:pPr>
                      <a:r>
                        <a:rPr lang="en-ZA" sz="1800" dirty="0" smtClean="0">
                          <a:solidFill>
                            <a:schemeClr val="tx1"/>
                          </a:solidFill>
                          <a:effectLst/>
                        </a:rPr>
                        <a:t>NO.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QUESTION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RESPONSE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4705137">
                <a:tc>
                  <a:txBody>
                    <a:bodyPr/>
                    <a:lstStyle/>
                    <a:p>
                      <a:pPr marL="0" marR="0">
                        <a:lnSpc>
                          <a:spcPct val="107000"/>
                        </a:lnSpc>
                        <a:spcBef>
                          <a:spcPts val="0"/>
                        </a:spcBef>
                        <a:spcAft>
                          <a:spcPts val="0"/>
                        </a:spcAft>
                      </a:pPr>
                      <a:r>
                        <a:rPr lang="en-ZA"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800" dirty="0">
                          <a:effectLst/>
                        </a:rPr>
                        <a:t>What kind of interventions are there to deal with 155-drop outs of the extension officers and how much money has been lost because of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1200"/>
                        </a:spcAft>
                        <a:buFont typeface="Arial" panose="020B0604020202020204" pitchFamily="34" charset="0"/>
                        <a:buChar char="•"/>
                      </a:pPr>
                      <a:r>
                        <a:rPr lang="en-ZA" sz="1800" dirty="0">
                          <a:effectLst/>
                        </a:rPr>
                        <a:t>The department is generally implementing bursary programmes for its employees. In 2005, the National department approved the Norms and Standards for Extension, which stipulated that Agricultural Advisors need to have a minimum of a B.Sc. Agriculture degree or B. Tech in order for them to practice as Agricultural Advisors. Between 2009/10 to 2014/15, through the Extension Recovery Programme, Bursaries were awarded to Extension Practitioners to upgrade their qualifications. </a:t>
                      </a:r>
                      <a:endParaRPr lang="en-US" sz="1800" dirty="0">
                        <a:effectLst/>
                      </a:endParaRPr>
                    </a:p>
                    <a:p>
                      <a:pPr marL="285750" marR="0" indent="-285750" algn="just">
                        <a:lnSpc>
                          <a:spcPct val="107000"/>
                        </a:lnSpc>
                        <a:spcBef>
                          <a:spcPts val="0"/>
                        </a:spcBef>
                        <a:spcAft>
                          <a:spcPts val="1200"/>
                        </a:spcAft>
                        <a:buFont typeface="Arial" panose="020B0604020202020204" pitchFamily="34" charset="0"/>
                        <a:buChar char="•"/>
                      </a:pPr>
                      <a:r>
                        <a:rPr lang="en-ZA" sz="1800" dirty="0">
                          <a:effectLst/>
                        </a:rPr>
                        <a:t>Some of the employees who were being upgraded were approaching retirement age and were not willing to try again when they were offered another chance. Those who did not finish their qualifications were then referred to Human Resources to institute recovery of those fees.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83679047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3</a:t>
            </a:fld>
            <a:endParaRPr lang="en-US" altLang="en-US"/>
          </a:p>
        </p:txBody>
      </p:sp>
    </p:spTree>
    <p:extLst>
      <p:ext uri="{BB962C8B-B14F-4D97-AF65-F5344CB8AC3E}">
        <p14:creationId xmlns:p14="http://schemas.microsoft.com/office/powerpoint/2010/main" xmlns="" val="148245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ZA" sz="3200" b="1" dirty="0" smtClean="0">
                <a:solidFill>
                  <a:srgbClr val="00B050"/>
                </a:solidFill>
                <a:latin typeface="Arial" panose="020B0604020202020204" pitchFamily="34" charset="0"/>
                <a:cs typeface="Arial" panose="020B0604020202020204" pitchFamily="34" charset="0"/>
              </a:rPr>
              <a:t>EMPANGISWENI PROJECT</a:t>
            </a:r>
            <a:endParaRPr lang="en-ZA" sz="3200" b="1" dirty="0">
              <a:solidFill>
                <a:srgbClr val="00B050"/>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04800" y="1295400"/>
            <a:ext cx="87249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285750" lvl="0" indent="-285750" eaLnBrk="0" hangingPunct="0">
              <a:lnSpc>
                <a:spcPct val="150000"/>
              </a:lnSpc>
              <a:spcBef>
                <a:spcPct val="0"/>
              </a:spcBef>
              <a:spcAft>
                <a:spcPts val="0"/>
              </a:spcAft>
              <a:buFont typeface="Arial" panose="020B0604020202020204" pitchFamily="34" charset="0"/>
              <a:buChar char="•"/>
              <a:defRPr/>
            </a:pPr>
            <a:r>
              <a:rPr lang="en-US" altLang="en-US" sz="1500" b="1" dirty="0" smtClean="0">
                <a:latin typeface="Arial" panose="020B0604020202020204" pitchFamily="34" charset="0"/>
              </a:rPr>
              <a:t>Interventions following PC Visit:</a:t>
            </a:r>
          </a:p>
          <a:p>
            <a:pPr marL="0" lvl="0" indent="0" eaLnBrk="0" hangingPunct="0">
              <a:lnSpc>
                <a:spcPct val="150000"/>
              </a:lnSpc>
              <a:spcBef>
                <a:spcPct val="0"/>
              </a:spcBef>
              <a:spcAft>
                <a:spcPts val="0"/>
              </a:spcAft>
              <a:buNone/>
              <a:defRPr/>
            </a:pPr>
            <a:endParaRPr lang="en-US" altLang="en-US" sz="1500" dirty="0" smtClean="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651787078"/>
              </p:ext>
            </p:extLst>
          </p:nvPr>
        </p:nvGraphicFramePr>
        <p:xfrm>
          <a:off x="457200" y="1828799"/>
          <a:ext cx="8572500" cy="3276603"/>
        </p:xfrm>
        <a:graphic>
          <a:graphicData uri="http://schemas.openxmlformats.org/drawingml/2006/table">
            <a:tbl>
              <a:tblPr firstRow="1" firstCol="1" bandRow="1">
                <a:tableStyleId>{8799B23B-EC83-4686-B30A-512413B5E67A}</a:tableStyleId>
              </a:tblPr>
              <a:tblGrid>
                <a:gridCol w="6352835">
                  <a:extLst>
                    <a:ext uri="{9D8B030D-6E8A-4147-A177-3AD203B41FA5}">
                      <a16:colId xmlns:a16="http://schemas.microsoft.com/office/drawing/2014/main" xmlns="" val="1283558357"/>
                    </a:ext>
                  </a:extLst>
                </a:gridCol>
                <a:gridCol w="2219665">
                  <a:extLst>
                    <a:ext uri="{9D8B030D-6E8A-4147-A177-3AD203B41FA5}">
                      <a16:colId xmlns:a16="http://schemas.microsoft.com/office/drawing/2014/main" xmlns="" val="1855416798"/>
                    </a:ext>
                  </a:extLst>
                </a:gridCol>
              </a:tblGrid>
              <a:tr h="559897">
                <a:tc>
                  <a:txBody>
                    <a:bodyPr/>
                    <a:lstStyle/>
                    <a:p>
                      <a:pPr marL="0" marR="0" algn="ctr">
                        <a:lnSpc>
                          <a:spcPct val="115000"/>
                        </a:lnSpc>
                        <a:spcBef>
                          <a:spcPts val="0"/>
                        </a:spcBef>
                        <a:spcAft>
                          <a:spcPts val="0"/>
                        </a:spcAft>
                      </a:pPr>
                      <a:r>
                        <a:rPr lang="en-US" sz="1800" dirty="0" smtClean="0">
                          <a:effectLst/>
                        </a:rPr>
                        <a:t>ITEM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15000"/>
                        </a:lnSpc>
                        <a:spcBef>
                          <a:spcPts val="0"/>
                        </a:spcBef>
                        <a:spcAft>
                          <a:spcPts val="0"/>
                        </a:spcAft>
                      </a:pPr>
                      <a:r>
                        <a:rPr lang="en-US" sz="1800" dirty="0" smtClean="0">
                          <a:effectLst/>
                        </a:rPr>
                        <a:t>COST ESTIMATE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xmlns="" val="1216445820"/>
                  </a:ext>
                </a:extLst>
              </a:tr>
              <a:tr h="528115">
                <a:tc>
                  <a:txBody>
                    <a:bodyPr/>
                    <a:lstStyle/>
                    <a:p>
                      <a:pPr marL="0" marR="0" algn="just">
                        <a:lnSpc>
                          <a:spcPct val="115000"/>
                        </a:lnSpc>
                        <a:spcBef>
                          <a:spcPts val="0"/>
                        </a:spcBef>
                        <a:spcAft>
                          <a:spcPts val="0"/>
                        </a:spcAft>
                      </a:pPr>
                      <a:r>
                        <a:rPr lang="en-US" sz="1800" b="0" dirty="0">
                          <a:effectLst/>
                        </a:rPr>
                        <a:t>ESKOM  outstanding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R 250 000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19850144"/>
                  </a:ext>
                </a:extLst>
              </a:tr>
              <a:tr h="604246">
                <a:tc>
                  <a:txBody>
                    <a:bodyPr/>
                    <a:lstStyle/>
                    <a:p>
                      <a:pPr marL="0" marR="0" algn="just">
                        <a:lnSpc>
                          <a:spcPct val="115000"/>
                        </a:lnSpc>
                        <a:spcBef>
                          <a:spcPts val="0"/>
                        </a:spcBef>
                        <a:spcAft>
                          <a:spcPts val="0"/>
                        </a:spcAft>
                      </a:pPr>
                      <a:r>
                        <a:rPr lang="en-US" sz="1800" b="0" dirty="0">
                          <a:effectLst/>
                        </a:rPr>
                        <a:t>ESKOM bill for 8 months till end of March 2020 ± R 85 000 p/m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R 680 000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0991046"/>
                  </a:ext>
                </a:extLst>
              </a:tr>
              <a:tr h="528115">
                <a:tc>
                  <a:txBody>
                    <a:bodyPr/>
                    <a:lstStyle/>
                    <a:p>
                      <a:pPr marL="0" marR="0" algn="just">
                        <a:lnSpc>
                          <a:spcPct val="115000"/>
                        </a:lnSpc>
                        <a:spcBef>
                          <a:spcPts val="0"/>
                        </a:spcBef>
                        <a:spcAft>
                          <a:spcPts val="0"/>
                        </a:spcAft>
                      </a:pPr>
                      <a:r>
                        <a:rPr lang="en-US" sz="1800" b="0" dirty="0">
                          <a:effectLst/>
                        </a:rPr>
                        <a:t>Chemicals for dying trees  R 5 000 – 00 p/ha x 70ha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R 350 000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35805707"/>
                  </a:ext>
                </a:extLst>
              </a:tr>
              <a:tr h="528115">
                <a:tc>
                  <a:txBody>
                    <a:bodyPr/>
                    <a:lstStyle/>
                    <a:p>
                      <a:pPr marL="0" marR="0" algn="just">
                        <a:lnSpc>
                          <a:spcPct val="115000"/>
                        </a:lnSpc>
                        <a:spcBef>
                          <a:spcPts val="0"/>
                        </a:spcBef>
                        <a:spcAft>
                          <a:spcPts val="0"/>
                        </a:spcAft>
                      </a:pPr>
                      <a:r>
                        <a:rPr lang="en-US" sz="1800" b="0" dirty="0">
                          <a:effectLst/>
                        </a:rPr>
                        <a:t>Fertilizer for the dying trees R 10 000 – 00 p/ha x 70ha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R 700 000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89209581"/>
                  </a:ext>
                </a:extLst>
              </a:tr>
              <a:tr h="528115">
                <a:tc>
                  <a:txBody>
                    <a:bodyPr/>
                    <a:lstStyle/>
                    <a:p>
                      <a:pPr marL="0" marR="0" algn="just">
                        <a:lnSpc>
                          <a:spcPct val="115000"/>
                        </a:lnSpc>
                        <a:spcBef>
                          <a:spcPts val="0"/>
                        </a:spcBef>
                        <a:spcAft>
                          <a:spcPts val="0"/>
                        </a:spcAft>
                      </a:pPr>
                      <a:r>
                        <a:rPr lang="en-US" sz="1800" b="1" dirty="0">
                          <a:effectLst/>
                        </a:rPr>
                        <a:t>TOTAL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b="1" dirty="0">
                          <a:effectLst/>
                        </a:rPr>
                        <a:t>R 1 980 000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9854600"/>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30</a:t>
            </a:fld>
            <a:endParaRPr lang="en-US" altLang="en-US"/>
          </a:p>
        </p:txBody>
      </p:sp>
    </p:spTree>
    <p:extLst>
      <p:ext uri="{BB962C8B-B14F-4D97-AF65-F5344CB8AC3E}">
        <p14:creationId xmlns:p14="http://schemas.microsoft.com/office/powerpoint/2010/main" xmlns="" val="3119484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146304" y="3733800"/>
            <a:ext cx="8877300"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r>
              <a:rPr lang="en-ZA" sz="1800" b="1" dirty="0">
                <a:solidFill>
                  <a:prstClr val="black"/>
                </a:solidFill>
                <a:latin typeface="Arial" panose="020B0604020202020204" pitchFamily="34" charset="0"/>
              </a:rPr>
              <a:t>KEY CHALLENGES</a:t>
            </a:r>
          </a:p>
          <a:p>
            <a:pPr marL="342900" lvl="0" indent="-342900">
              <a:lnSpc>
                <a:spcPct val="100000"/>
              </a:lnSpc>
              <a:spcAft>
                <a:spcPts val="0"/>
              </a:spcAft>
              <a:buFont typeface="Arial" pitchFamily="34" charset="0"/>
              <a:buChar char="•"/>
            </a:pP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The cooperative manages to produce more than 500 tons of maize per season.</a:t>
            </a:r>
            <a:r>
              <a:rPr kumimoji="0" lang="en-US" altLang="en-US" sz="2000" b="0" i="0" u="none" strike="noStrike" kern="1200" cap="none" spc="0" normalizeH="0" noProof="0" dirty="0" smtClean="0">
                <a:ln>
                  <a:noFill/>
                </a:ln>
                <a:solidFill>
                  <a:prstClr val="black"/>
                </a:solidFill>
                <a:effectLst/>
                <a:uLnTx/>
                <a:uFillTx/>
                <a:latin typeface="Calibri"/>
                <a:ea typeface="+mn-ea"/>
                <a:cs typeface="Arial" panose="020B0604020202020204" pitchFamily="34" charset="0"/>
              </a:rPr>
              <a:t> But, the l</a:t>
            </a: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ack of storage facilities</a:t>
            </a:r>
            <a:r>
              <a:rPr kumimoji="0" lang="en-US" altLang="en-US" sz="2000" b="0" i="0" u="none" strike="noStrike" kern="1200" cap="none" spc="0" normalizeH="0" noProof="0" dirty="0" smtClean="0">
                <a:ln>
                  <a:noFill/>
                </a:ln>
                <a:solidFill>
                  <a:prstClr val="black"/>
                </a:solidFill>
                <a:effectLst/>
                <a:uLnTx/>
                <a:uFillTx/>
                <a:latin typeface="Calibri"/>
                <a:ea typeface="+mn-ea"/>
                <a:cs typeface="Arial" panose="020B0604020202020204" pitchFamily="34" charset="0"/>
              </a:rPr>
              <a:t> compels </a:t>
            </a: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the cooperative to sell all its grain when prices are low.</a:t>
            </a:r>
          </a:p>
          <a:p>
            <a:pPr marL="342900" marR="0" lvl="0" indent="-342900" algn="just"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In dealing with the challenge, all grain producers within </a:t>
            </a:r>
            <a:r>
              <a:rPr kumimoji="0" lang="en-US" altLang="en-US" sz="2000" b="0" i="0" u="none" strike="noStrike" kern="1200" cap="none" spc="0" normalizeH="0" baseline="0" noProof="0" dirty="0" err="1" smtClean="0">
                <a:ln>
                  <a:noFill/>
                </a:ln>
                <a:solidFill>
                  <a:prstClr val="black"/>
                </a:solidFill>
                <a:effectLst/>
                <a:uLnTx/>
                <a:uFillTx/>
                <a:latin typeface="Calibri"/>
                <a:ea typeface="+mn-ea"/>
                <a:cs typeface="Arial" panose="020B0604020202020204" pitchFamily="34" charset="0"/>
              </a:rPr>
              <a:t>Abaqulusi</a:t>
            </a: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Local </a:t>
            </a:r>
            <a:r>
              <a:rPr lang="en-US" altLang="en-US" sz="2000" dirty="0" smtClean="0">
                <a:solidFill>
                  <a:prstClr val="black"/>
                </a:solidFill>
                <a:latin typeface="Calibri"/>
              </a:rPr>
              <a:t>Municipality </a:t>
            </a: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have formed a secondary coop to deal with  post</a:t>
            </a:r>
            <a:r>
              <a:rPr kumimoji="0" lang="en-US" altLang="en-US" sz="2000" b="0" i="0" u="none" strike="noStrike" kern="1200" cap="none" spc="0" normalizeH="0" noProof="0" dirty="0" smtClean="0">
                <a:ln>
                  <a:noFill/>
                </a:ln>
                <a:solidFill>
                  <a:prstClr val="black"/>
                </a:solidFill>
                <a:effectLst/>
                <a:uLnTx/>
                <a:uFillTx/>
                <a:latin typeface="Calibri"/>
                <a:ea typeface="+mn-ea"/>
                <a:cs typeface="Arial" panose="020B0604020202020204" pitchFamily="34" charset="0"/>
              </a:rPr>
              <a:t> harvest challenges</a:t>
            </a: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t>
            </a:r>
          </a:p>
          <a:p>
            <a:pPr marL="342900" marR="0" lvl="0" indent="-342900" algn="just" defTabSz="914400" rtl="0" eaLnBrk="1" fontAlgn="base" latinLnBrk="0" hangingPunct="1">
              <a:lnSpc>
                <a:spcPct val="10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6019800" cy="762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base" latinLnBrk="0" hangingPunct="0">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GLUCKSTADT PRIMARY COOPERATIVE</a:t>
            </a:r>
            <a:endParaRPr kumimoji="0" lang="en-ZA"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nvPr>
        </p:nvGraphicFramePr>
        <p:xfrm>
          <a:off x="146304" y="1497457"/>
          <a:ext cx="8877300" cy="1854200"/>
        </p:xfrm>
        <a:graphic>
          <a:graphicData uri="http://schemas.openxmlformats.org/drawingml/2006/table">
            <a:tbl>
              <a:tblPr firstRow="1" bandRow="1">
                <a:tableStyleId>{5C22544A-7EE6-4342-B048-85BDC9FD1C3A}</a:tableStyleId>
              </a:tblPr>
              <a:tblGrid>
                <a:gridCol w="1775460">
                  <a:extLst>
                    <a:ext uri="{9D8B030D-6E8A-4147-A177-3AD203B41FA5}">
                      <a16:colId xmlns:a16="http://schemas.microsoft.com/office/drawing/2014/main" xmlns="" val="1702739716"/>
                    </a:ext>
                  </a:extLst>
                </a:gridCol>
                <a:gridCol w="1775460">
                  <a:extLst>
                    <a:ext uri="{9D8B030D-6E8A-4147-A177-3AD203B41FA5}">
                      <a16:colId xmlns:a16="http://schemas.microsoft.com/office/drawing/2014/main" xmlns="" val="268798428"/>
                    </a:ext>
                  </a:extLst>
                </a:gridCol>
                <a:gridCol w="1484376">
                  <a:extLst>
                    <a:ext uri="{9D8B030D-6E8A-4147-A177-3AD203B41FA5}">
                      <a16:colId xmlns:a16="http://schemas.microsoft.com/office/drawing/2014/main" xmlns="" val="1304542757"/>
                    </a:ext>
                  </a:extLst>
                </a:gridCol>
                <a:gridCol w="2066544">
                  <a:extLst>
                    <a:ext uri="{9D8B030D-6E8A-4147-A177-3AD203B41FA5}">
                      <a16:colId xmlns:a16="http://schemas.microsoft.com/office/drawing/2014/main" xmlns="" val="3729612663"/>
                    </a:ext>
                  </a:extLst>
                </a:gridCol>
                <a:gridCol w="1775460">
                  <a:extLst>
                    <a:ext uri="{9D8B030D-6E8A-4147-A177-3AD203B41FA5}">
                      <a16:colId xmlns:a16="http://schemas.microsoft.com/office/drawing/2014/main" xmlns="" val="283055450"/>
                    </a:ext>
                  </a:extLst>
                </a:gridCol>
              </a:tblGrid>
              <a:tr h="93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p>
                      <a:endParaRPr lang="en-ZA" dirty="0">
                        <a:solidFill>
                          <a:schemeClr val="tx1"/>
                        </a:solidFill>
                      </a:endParaRPr>
                    </a:p>
                  </a:txBody>
                  <a:tcPr>
                    <a:solidFill>
                      <a:schemeClr val="accent3">
                        <a:lumMod val="60000"/>
                        <a:lumOff val="40000"/>
                      </a:schemeClr>
                    </a:solidFill>
                  </a:tcPr>
                </a:tc>
                <a:tc>
                  <a:txBody>
                    <a:bodyPr/>
                    <a:lstStyle/>
                    <a:p>
                      <a:r>
                        <a:rPr lang="en-US" altLang="en-US" sz="1800" dirty="0" smtClean="0">
                          <a:solidFill>
                            <a:schemeClr val="tx1"/>
                          </a:solidFill>
                        </a:rPr>
                        <a:t>Job opportunities created </a:t>
                      </a:r>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p>
                      <a:endParaRPr lang="en-ZA"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xmlns="" val="3749070543"/>
                  </a:ext>
                </a:extLst>
              </a:tr>
              <a:tr h="378947">
                <a:tc>
                  <a:txBody>
                    <a:bodyPr/>
                    <a:lstStyle/>
                    <a:p>
                      <a:r>
                        <a:rPr lang="en-ZA" dirty="0" err="1" smtClean="0"/>
                        <a:t>Abaqulusi</a:t>
                      </a:r>
                      <a:r>
                        <a:rPr lang="en-ZA" baseline="0" dirty="0" smtClean="0"/>
                        <a:t> Local Municipality</a:t>
                      </a:r>
                      <a:endParaRPr lang="en-ZA" dirty="0"/>
                    </a:p>
                  </a:txBody>
                  <a:tcPr/>
                </a:tc>
                <a:tc>
                  <a:txBody>
                    <a:bodyPr/>
                    <a:lstStyle/>
                    <a:p>
                      <a:r>
                        <a:rPr lang="en-ZA" dirty="0" smtClean="0"/>
                        <a:t>Grain Production</a:t>
                      </a:r>
                      <a:endParaRPr lang="en-ZA" dirty="0"/>
                    </a:p>
                  </a:txBody>
                  <a:tcPr/>
                </a:tc>
                <a:tc>
                  <a:txBody>
                    <a:bodyPr/>
                    <a:lstStyle/>
                    <a:p>
                      <a:pPr algn="ctr"/>
                      <a:r>
                        <a:rPr lang="en-ZA" dirty="0" smtClean="0"/>
                        <a:t>45</a:t>
                      </a:r>
                      <a:endParaRPr lang="en-ZA" dirty="0"/>
                    </a:p>
                  </a:txBody>
                  <a:tcPr/>
                </a:tc>
                <a:tc>
                  <a:txBody>
                    <a:bodyPr/>
                    <a:lstStyle/>
                    <a:p>
                      <a:r>
                        <a:rPr lang="en-ZA" dirty="0" smtClean="0"/>
                        <a:t>1 permanent tractor driver and </a:t>
                      </a:r>
                    </a:p>
                    <a:p>
                      <a:r>
                        <a:rPr lang="en-ZA" dirty="0" smtClean="0"/>
                        <a:t>68 seasonal workers </a:t>
                      </a:r>
                      <a:endParaRPr lang="en-ZA" dirty="0"/>
                    </a:p>
                  </a:txBody>
                  <a:tcPr/>
                </a:tc>
                <a:tc>
                  <a:txBody>
                    <a:bodyPr/>
                    <a:lstStyle/>
                    <a:p>
                      <a:r>
                        <a:rPr lang="en-US" sz="1800" kern="1200" dirty="0" smtClean="0">
                          <a:solidFill>
                            <a:schemeClr val="dk1"/>
                          </a:solidFill>
                          <a:effectLst/>
                          <a:latin typeface="+mn-lt"/>
                          <a:ea typeface="+mn-ea"/>
                          <a:cs typeface="+mn-cs"/>
                        </a:rPr>
                        <a:t>R 2 112 294.00 </a:t>
                      </a:r>
                      <a:endParaRPr lang="en-ZA" dirty="0"/>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31</a:t>
            </a:fld>
            <a:endParaRPr lang="en-US" altLang="en-US"/>
          </a:p>
        </p:txBody>
      </p:sp>
    </p:spTree>
    <p:extLst>
      <p:ext uri="{BB962C8B-B14F-4D97-AF65-F5344CB8AC3E}">
        <p14:creationId xmlns:p14="http://schemas.microsoft.com/office/powerpoint/2010/main" xmlns="" val="220171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ZA" sz="2400" b="1" dirty="0">
                <a:solidFill>
                  <a:srgbClr val="00B050"/>
                </a:solidFill>
                <a:latin typeface="Arial" panose="020B0604020202020204" pitchFamily="34" charset="0"/>
                <a:cs typeface="Arial" panose="020B0604020202020204" pitchFamily="34" charset="0"/>
              </a:rPr>
              <a:t>GLUCKSTADT PRIMARY COOPERATIVE</a:t>
            </a:r>
          </a:p>
        </p:txBody>
      </p:sp>
      <p:sp>
        <p:nvSpPr>
          <p:cNvPr id="12"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271272" y="1390369"/>
            <a:ext cx="87249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265113" lvl="1" indent="-265113" algn="just">
              <a:spcBef>
                <a:spcPct val="0"/>
              </a:spcBef>
              <a:spcAft>
                <a:spcPts val="600"/>
              </a:spcAft>
              <a:buFont typeface="Arial" panose="020B0604020202020204" pitchFamily="34" charset="0"/>
              <a:buChar char="•"/>
              <a:defRPr/>
            </a:pPr>
            <a:r>
              <a:rPr lang="en-US" sz="2400" dirty="0" smtClean="0">
                <a:latin typeface="Arial" panose="020B0604020202020204" pitchFamily="34" charset="0"/>
              </a:rPr>
              <a:t>The department has made the following interventions: </a:t>
            </a:r>
          </a:p>
          <a:p>
            <a:pPr marL="628650" lvl="1" indent="-342900" algn="just">
              <a:spcBef>
                <a:spcPct val="0"/>
              </a:spcBef>
              <a:spcAft>
                <a:spcPts val="600"/>
              </a:spcAft>
              <a:buFont typeface="Wingdings" panose="05000000000000000000" pitchFamily="2" charset="2"/>
              <a:buChar char="ü"/>
              <a:defRPr/>
            </a:pPr>
            <a:r>
              <a:rPr lang="en-US" sz="2400" dirty="0" smtClean="0">
                <a:latin typeface="Arial" panose="020B0604020202020204" pitchFamily="34" charset="0"/>
              </a:rPr>
              <a:t>Provided </a:t>
            </a:r>
            <a:r>
              <a:rPr lang="en-US" sz="2400" dirty="0">
                <a:latin typeface="Arial" panose="020B0604020202020204" pitchFamily="34" charset="0"/>
              </a:rPr>
              <a:t>mechanization </a:t>
            </a:r>
            <a:r>
              <a:rPr lang="en-US" sz="2400" dirty="0" smtClean="0">
                <a:latin typeface="Arial" panose="020B0604020202020204" pitchFamily="34" charset="0"/>
              </a:rPr>
              <a:t>equipment support (Leased </a:t>
            </a:r>
            <a:r>
              <a:rPr lang="en-US" sz="2400" dirty="0">
                <a:latin typeface="Arial" panose="020B0604020202020204" pitchFamily="34" charset="0"/>
              </a:rPr>
              <a:t>tractors and implements)</a:t>
            </a:r>
          </a:p>
          <a:p>
            <a:pPr marL="628650" lvl="1" indent="-342900" algn="just">
              <a:spcBef>
                <a:spcPct val="0"/>
              </a:spcBef>
              <a:spcAft>
                <a:spcPts val="600"/>
              </a:spcAft>
              <a:buFont typeface="Wingdings" panose="05000000000000000000" pitchFamily="2" charset="2"/>
              <a:buChar char="ü"/>
              <a:defRPr/>
            </a:pPr>
            <a:r>
              <a:rPr lang="en-US" sz="2400" dirty="0" smtClean="0">
                <a:latin typeface="Arial" panose="020B0604020202020204" pitchFamily="34" charset="0"/>
              </a:rPr>
              <a:t>Provided Budget to cover operational costs (Diesel</a:t>
            </a:r>
            <a:r>
              <a:rPr lang="en-US" sz="2400" dirty="0">
                <a:latin typeface="Arial" panose="020B0604020202020204" pitchFamily="34" charset="0"/>
              </a:rPr>
              <a:t>, minor repairs &amp; tractor operator salaries)</a:t>
            </a:r>
          </a:p>
          <a:p>
            <a:pPr marL="628650" lvl="1" indent="-342900" algn="just">
              <a:spcBef>
                <a:spcPct val="0"/>
              </a:spcBef>
              <a:spcAft>
                <a:spcPts val="600"/>
              </a:spcAft>
              <a:buFont typeface="Wingdings" panose="05000000000000000000" pitchFamily="2" charset="2"/>
              <a:buChar char="ü"/>
              <a:defRPr/>
            </a:pPr>
            <a:r>
              <a:rPr lang="en-US" sz="2400" dirty="0" smtClean="0">
                <a:latin typeface="Arial" panose="020B0604020202020204" pitchFamily="34" charset="0"/>
              </a:rPr>
              <a:t>Provided production </a:t>
            </a:r>
            <a:r>
              <a:rPr lang="en-US" sz="2400" dirty="0">
                <a:latin typeface="Arial" panose="020B0604020202020204" pitchFamily="34" charset="0"/>
              </a:rPr>
              <a:t>inputs </a:t>
            </a:r>
            <a:r>
              <a:rPr lang="en-US" sz="2400" dirty="0" smtClean="0">
                <a:latin typeface="Arial" panose="020B0604020202020204" pitchFamily="34" charset="0"/>
              </a:rPr>
              <a:t>(seeds</a:t>
            </a:r>
            <a:r>
              <a:rPr lang="en-US" sz="2400" dirty="0">
                <a:latin typeface="Arial" panose="020B0604020202020204" pitchFamily="34" charset="0"/>
              </a:rPr>
              <a:t>, fertilizer &amp; Chemicals)</a:t>
            </a:r>
          </a:p>
          <a:p>
            <a:pPr marL="628650" lvl="1" indent="-342900" algn="just">
              <a:spcBef>
                <a:spcPct val="0"/>
              </a:spcBef>
              <a:spcAft>
                <a:spcPts val="600"/>
              </a:spcAft>
              <a:buFont typeface="Wingdings" panose="05000000000000000000" pitchFamily="2" charset="2"/>
              <a:buChar char="ü"/>
              <a:defRPr/>
            </a:pPr>
            <a:r>
              <a:rPr lang="en-US" sz="2400" dirty="0">
                <a:latin typeface="Arial" panose="020B0604020202020204" pitchFamily="34" charset="0"/>
              </a:rPr>
              <a:t>Fencing of cropping lands </a:t>
            </a:r>
          </a:p>
          <a:p>
            <a:pPr marL="628650" lvl="1" indent="-342900" algn="just">
              <a:spcBef>
                <a:spcPct val="0"/>
              </a:spcBef>
              <a:spcAft>
                <a:spcPts val="1800"/>
              </a:spcAft>
              <a:buFont typeface="Wingdings" panose="05000000000000000000" pitchFamily="2" charset="2"/>
              <a:buChar char="ü"/>
              <a:defRPr/>
            </a:pPr>
            <a:r>
              <a:rPr lang="en-US" sz="2400" dirty="0">
                <a:latin typeface="Arial" panose="020B0604020202020204" pitchFamily="34" charset="0"/>
              </a:rPr>
              <a:t> Extension and advisory support</a:t>
            </a:r>
          </a:p>
          <a:p>
            <a:pPr marL="265113" lvl="1" indent="-265113" algn="just">
              <a:spcBef>
                <a:spcPct val="0"/>
              </a:spcBef>
              <a:spcAft>
                <a:spcPts val="1800"/>
              </a:spcAft>
              <a:buFont typeface="Arial" panose="020B0604020202020204" pitchFamily="34" charset="0"/>
              <a:buChar char="•"/>
              <a:defRPr/>
            </a:pPr>
            <a:r>
              <a:rPr lang="en-US" sz="2400" dirty="0" smtClean="0">
                <a:latin typeface="Arial" panose="020B0604020202020204" pitchFamily="34" charset="0"/>
              </a:rPr>
              <a:t>In the current financial year, DARD will support the project with bags of fertilizer for 50ha.</a:t>
            </a: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32</a:t>
            </a:fld>
            <a:endParaRPr lang="en-US" altLang="en-US"/>
          </a:p>
        </p:txBody>
      </p:sp>
    </p:spTree>
    <p:extLst>
      <p:ext uri="{BB962C8B-B14F-4D97-AF65-F5344CB8AC3E}">
        <p14:creationId xmlns:p14="http://schemas.microsoft.com/office/powerpoint/2010/main" xmlns="" val="2492140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90868" y="4809744"/>
            <a:ext cx="88773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r>
              <a:rPr lang="en-ZA" sz="1800" b="1" dirty="0">
                <a:solidFill>
                  <a:prstClr val="black"/>
                </a:solidFill>
                <a:latin typeface="Arial" panose="020B0604020202020204" pitchFamily="34" charset="0"/>
              </a:rPr>
              <a:t>KEY CHALLENGES</a:t>
            </a:r>
          </a:p>
          <a:p>
            <a:pPr marL="342900" lvl="0" indent="-342900">
              <a:lnSpc>
                <a:spcPct val="100000"/>
              </a:lnSpc>
              <a:spcAft>
                <a:spcPts val="0"/>
              </a:spcAft>
              <a:buFont typeface="Arial" pitchFamily="34" charset="0"/>
              <a:buChar char="•"/>
            </a:pPr>
            <a:r>
              <a:rPr lang="en-US" altLang="en-US" sz="2000" dirty="0" smtClean="0">
                <a:solidFill>
                  <a:prstClr val="black"/>
                </a:solidFill>
              </a:rPr>
              <a:t>No  </a:t>
            </a:r>
            <a:r>
              <a:rPr lang="en-US" altLang="en-US" sz="2000" dirty="0">
                <a:solidFill>
                  <a:prstClr val="black"/>
                </a:solidFill>
              </a:rPr>
              <a:t>Equipment baler making</a:t>
            </a:r>
          </a:p>
          <a:p>
            <a:pPr marL="342900" lvl="0" indent="-342900">
              <a:lnSpc>
                <a:spcPct val="100000"/>
              </a:lnSpc>
              <a:spcAft>
                <a:spcPts val="0"/>
              </a:spcAft>
              <a:buFont typeface="Arial" pitchFamily="34" charset="0"/>
              <a:buChar char="•"/>
            </a:pPr>
            <a:r>
              <a:rPr lang="en-US" altLang="en-US" sz="2000" dirty="0" smtClean="0">
                <a:solidFill>
                  <a:prstClr val="black"/>
                </a:solidFill>
              </a:rPr>
              <a:t>No </a:t>
            </a:r>
            <a:r>
              <a:rPr lang="en-US" altLang="en-US" sz="2000" dirty="0">
                <a:solidFill>
                  <a:prstClr val="black"/>
                </a:solidFill>
              </a:rPr>
              <a:t>enough arable land for cropping and vegetable production</a:t>
            </a:r>
          </a:p>
          <a:p>
            <a:pPr marL="342900" lvl="0" indent="-342900">
              <a:lnSpc>
                <a:spcPct val="100000"/>
              </a:lnSpc>
              <a:spcAft>
                <a:spcPts val="0"/>
              </a:spcAft>
              <a:buFont typeface="Arial" pitchFamily="34" charset="0"/>
              <a:buChar char="•"/>
            </a:pPr>
            <a:r>
              <a:rPr lang="en-US" altLang="en-US" sz="2000" dirty="0" smtClean="0">
                <a:solidFill>
                  <a:prstClr val="black"/>
                </a:solidFill>
              </a:rPr>
              <a:t>Area </a:t>
            </a:r>
            <a:r>
              <a:rPr lang="en-US" altLang="en-US" sz="2000" dirty="0">
                <a:solidFill>
                  <a:prstClr val="black"/>
                </a:solidFill>
              </a:rPr>
              <a:t>is too </a:t>
            </a:r>
            <a:r>
              <a:rPr lang="en-US" altLang="en-US" sz="2000" dirty="0" smtClean="0">
                <a:solidFill>
                  <a:prstClr val="black"/>
                </a:solidFill>
              </a:rPr>
              <a:t>dry</a:t>
            </a:r>
            <a:endParaRPr lang="en-US" altLang="en-US" sz="2000" dirty="0">
              <a:solidFill>
                <a:prstClr val="black"/>
              </a:solidFill>
            </a:endParaRPr>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853112" cy="762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base" latinLnBrk="0" hangingPunct="0">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JABULA</a:t>
            </a:r>
            <a:r>
              <a:rPr kumimoji="0" lang="en-ZA" sz="2400" b="1" i="0" u="none" strike="noStrike" kern="1200" cap="none" spc="0" normalizeH="0" noProof="0" dirty="0" smtClean="0">
                <a:ln>
                  <a:noFill/>
                </a:ln>
                <a:solidFill>
                  <a:srgbClr val="00B050"/>
                </a:solidFill>
                <a:effectLst/>
                <a:uLnTx/>
                <a:uFillTx/>
                <a:latin typeface="Arial" panose="020B0604020202020204" pitchFamily="34" charset="0"/>
                <a:ea typeface="+mn-ea"/>
                <a:cs typeface="Arial" panose="020B0604020202020204" pitchFamily="34" charset="0"/>
              </a:rPr>
              <a:t> ZONDI TRADING</a:t>
            </a:r>
            <a:endParaRPr kumimoji="0" lang="en-ZA"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654821652"/>
              </p:ext>
            </p:extLst>
          </p:nvPr>
        </p:nvGraphicFramePr>
        <p:xfrm>
          <a:off x="114300" y="1371600"/>
          <a:ext cx="8877300" cy="3078480"/>
        </p:xfrm>
        <a:graphic>
          <a:graphicData uri="http://schemas.openxmlformats.org/drawingml/2006/table">
            <a:tbl>
              <a:tblPr firstRow="1" bandRow="1">
                <a:tableStyleId>{5C22544A-7EE6-4342-B048-85BDC9FD1C3A}</a:tableStyleId>
              </a:tblPr>
              <a:tblGrid>
                <a:gridCol w="1453896">
                  <a:extLst>
                    <a:ext uri="{9D8B030D-6E8A-4147-A177-3AD203B41FA5}">
                      <a16:colId xmlns:a16="http://schemas.microsoft.com/office/drawing/2014/main" xmlns="" val="1702739716"/>
                    </a:ext>
                  </a:extLst>
                </a:gridCol>
                <a:gridCol w="2057400">
                  <a:extLst>
                    <a:ext uri="{9D8B030D-6E8A-4147-A177-3AD203B41FA5}">
                      <a16:colId xmlns:a16="http://schemas.microsoft.com/office/drawing/2014/main" xmlns="" val="268798428"/>
                    </a:ext>
                  </a:extLst>
                </a:gridCol>
                <a:gridCol w="1447800">
                  <a:extLst>
                    <a:ext uri="{9D8B030D-6E8A-4147-A177-3AD203B41FA5}">
                      <a16:colId xmlns:a16="http://schemas.microsoft.com/office/drawing/2014/main" xmlns="" val="1304542757"/>
                    </a:ext>
                  </a:extLst>
                </a:gridCol>
                <a:gridCol w="1905000">
                  <a:extLst>
                    <a:ext uri="{9D8B030D-6E8A-4147-A177-3AD203B41FA5}">
                      <a16:colId xmlns:a16="http://schemas.microsoft.com/office/drawing/2014/main" xmlns="" val="3729612663"/>
                    </a:ext>
                  </a:extLst>
                </a:gridCol>
                <a:gridCol w="2013204">
                  <a:extLst>
                    <a:ext uri="{9D8B030D-6E8A-4147-A177-3AD203B41FA5}">
                      <a16:colId xmlns:a16="http://schemas.microsoft.com/office/drawing/2014/main" xmlns="" val="28305545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txBody>
                  <a:tcPr>
                    <a:solidFill>
                      <a:schemeClr val="accent3">
                        <a:lumMod val="60000"/>
                        <a:lumOff val="40000"/>
                      </a:schemeClr>
                    </a:solidFill>
                  </a:tcPr>
                </a:tc>
                <a:tc>
                  <a:txBody>
                    <a:bodyPr/>
                    <a:lstStyle/>
                    <a:p>
                      <a:r>
                        <a:rPr lang="en-US" altLang="en-US" sz="1800" dirty="0" smtClean="0">
                          <a:solidFill>
                            <a:schemeClr val="tx1"/>
                          </a:solidFill>
                        </a:rPr>
                        <a:t>Farm Size</a:t>
                      </a:r>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txBody>
                  <a:tcPr>
                    <a:solidFill>
                      <a:schemeClr val="accent3">
                        <a:lumMod val="60000"/>
                        <a:lumOff val="40000"/>
                      </a:schemeClr>
                    </a:solidFill>
                  </a:tcPr>
                </a:tc>
                <a:extLst>
                  <a:ext uri="{0D108BD9-81ED-4DB2-BD59-A6C34878D82A}">
                    <a16:rowId xmlns:a16="http://schemas.microsoft.com/office/drawing/2014/main" xmlns="" val="3749070543"/>
                  </a:ext>
                </a:extLst>
              </a:tr>
              <a:tr h="0">
                <a:tc>
                  <a:txBody>
                    <a:bodyPr/>
                    <a:lstStyle/>
                    <a:p>
                      <a:r>
                        <a:rPr lang="en-ZA" dirty="0" err="1" smtClean="0"/>
                        <a:t>Umvoti</a:t>
                      </a:r>
                      <a:r>
                        <a:rPr lang="en-ZA" baseline="0" dirty="0" smtClean="0"/>
                        <a:t> Local Municipality</a:t>
                      </a:r>
                      <a:endParaRPr lang="en-ZA" dirty="0"/>
                    </a:p>
                  </a:txBody>
                  <a:tcPr/>
                </a:tc>
                <a:tc>
                  <a:txBody>
                    <a:bodyPr/>
                    <a:lstStyle/>
                    <a:p>
                      <a:pPr marL="182563" lvl="0" indent="-182563">
                        <a:buFont typeface="Arial" panose="020B0604020202020204" pitchFamily="34" charset="0"/>
                        <a:buChar char="•"/>
                      </a:pPr>
                      <a:r>
                        <a:rPr lang="en-ZA" sz="1800" kern="1200" dirty="0" smtClean="0">
                          <a:solidFill>
                            <a:schemeClr val="dk1"/>
                          </a:solidFill>
                          <a:effectLst/>
                          <a:latin typeface="+mn-lt"/>
                          <a:ea typeface="+mn-ea"/>
                          <a:cs typeface="+mn-cs"/>
                        </a:rPr>
                        <a:t>Cropping;</a:t>
                      </a:r>
                    </a:p>
                    <a:p>
                      <a:pPr marL="182563" lvl="0" indent="-182563">
                        <a:buFont typeface="Arial" panose="020B0604020202020204" pitchFamily="34" charset="0"/>
                        <a:buChar char="•"/>
                      </a:pPr>
                      <a:r>
                        <a:rPr lang="en-ZA" sz="1800" kern="1200" dirty="0" smtClean="0">
                          <a:solidFill>
                            <a:schemeClr val="dk1"/>
                          </a:solidFill>
                          <a:effectLst/>
                          <a:latin typeface="+mn-lt"/>
                          <a:ea typeface="+mn-ea"/>
                          <a:cs typeface="+mn-cs"/>
                        </a:rPr>
                        <a:t>Livestock Farming (Breeding of 100</a:t>
                      </a:r>
                      <a:r>
                        <a:rPr lang="en-ZA" sz="1800" kern="1200" baseline="0" dirty="0" smtClean="0">
                          <a:solidFill>
                            <a:schemeClr val="dk1"/>
                          </a:solidFill>
                          <a:effectLst/>
                          <a:latin typeface="+mn-lt"/>
                          <a:ea typeface="+mn-ea"/>
                          <a:cs typeface="+mn-cs"/>
                        </a:rPr>
                        <a:t> </a:t>
                      </a:r>
                      <a:r>
                        <a:rPr lang="en-ZA" sz="1800" kern="1200" dirty="0" smtClean="0">
                          <a:solidFill>
                            <a:schemeClr val="dk1"/>
                          </a:solidFill>
                          <a:effectLst/>
                          <a:latin typeface="+mn-lt"/>
                          <a:ea typeface="+mn-ea"/>
                          <a:cs typeface="+mn-cs"/>
                        </a:rPr>
                        <a:t>Ewes);</a:t>
                      </a:r>
                    </a:p>
                    <a:p>
                      <a:pPr marL="182563" indent="-182563">
                        <a:buFont typeface="Arial" panose="020B0604020202020204" pitchFamily="34" charset="0"/>
                        <a:buChar char="•"/>
                      </a:pPr>
                      <a:r>
                        <a:rPr lang="en-ZA" sz="1800" kern="1200" dirty="0" smtClean="0">
                          <a:solidFill>
                            <a:schemeClr val="dk1"/>
                          </a:solidFill>
                          <a:effectLst/>
                          <a:latin typeface="+mn-lt"/>
                          <a:ea typeface="+mn-ea"/>
                          <a:cs typeface="+mn-cs"/>
                        </a:rPr>
                        <a:t>Establishment of Pasture</a:t>
                      </a:r>
                      <a:endParaRPr lang="en-ZA" dirty="0"/>
                    </a:p>
                  </a:txBody>
                  <a:tcPr/>
                </a:tc>
                <a:tc>
                  <a:txBody>
                    <a:bodyPr/>
                    <a:lstStyle/>
                    <a:p>
                      <a:pPr algn="ctr"/>
                      <a:r>
                        <a:rPr lang="en-ZA" dirty="0" smtClean="0"/>
                        <a:t>02</a:t>
                      </a:r>
                      <a:endParaRPr lang="en-ZA" dirty="0"/>
                    </a:p>
                  </a:txBody>
                  <a:tcPr/>
                </a:tc>
                <a:tc>
                  <a:txBody>
                    <a:bodyPr/>
                    <a:lstStyle/>
                    <a:p>
                      <a:r>
                        <a:rPr lang="en-ZA" dirty="0" smtClean="0"/>
                        <a:t>450 ha (with an Arable Land of</a:t>
                      </a:r>
                      <a:r>
                        <a:rPr lang="en-ZA" baseline="0" dirty="0" smtClean="0"/>
                        <a:t> </a:t>
                      </a:r>
                      <a:r>
                        <a:rPr lang="en-ZA" dirty="0" smtClean="0"/>
                        <a:t>8ha)</a:t>
                      </a:r>
                      <a:endParaRPr lang="en-ZA" dirty="0"/>
                    </a:p>
                  </a:txBody>
                  <a:tcPr/>
                </a:tc>
                <a:tc>
                  <a:txBody>
                    <a:bodyPr/>
                    <a:lstStyle/>
                    <a:p>
                      <a:pPr marL="182563" indent="-182563">
                        <a:spcAft>
                          <a:spcPts val="600"/>
                        </a:spcAft>
                        <a:buFont typeface="Arial" panose="020B0604020202020204" pitchFamily="34" charset="0"/>
                        <a:buChar char="•"/>
                      </a:pPr>
                      <a:r>
                        <a:rPr lang="en-US" sz="1800" kern="1200" dirty="0" smtClean="0">
                          <a:solidFill>
                            <a:schemeClr val="dk1"/>
                          </a:solidFill>
                          <a:effectLst/>
                          <a:latin typeface="+mn-lt"/>
                          <a:ea typeface="+mn-ea"/>
                          <a:cs typeface="+mn-cs"/>
                        </a:rPr>
                        <a:t>Mechanization Support</a:t>
                      </a:r>
                    </a:p>
                    <a:p>
                      <a:pPr marL="182563" marR="0" lvl="0" indent="-1825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Provided cattle</a:t>
                      </a:r>
                      <a:r>
                        <a:rPr lang="en-US" sz="1800" kern="1200" baseline="0" dirty="0" smtClean="0">
                          <a:solidFill>
                            <a:schemeClr val="dk1"/>
                          </a:solidFill>
                          <a:effectLst/>
                          <a:latin typeface="+mn-lt"/>
                          <a:ea typeface="+mn-ea"/>
                          <a:cs typeface="+mn-cs"/>
                        </a:rPr>
                        <a:t> feed (2015/16 drought relief </a:t>
                      </a:r>
                      <a:r>
                        <a:rPr lang="en-US" sz="1800" kern="1200" baseline="0" dirty="0" err="1" smtClean="0">
                          <a:solidFill>
                            <a:schemeClr val="dk1"/>
                          </a:solidFill>
                          <a:effectLst/>
                          <a:latin typeface="+mn-lt"/>
                          <a:ea typeface="+mn-ea"/>
                          <a:cs typeface="+mn-cs"/>
                        </a:rPr>
                        <a:t>programme</a:t>
                      </a:r>
                      <a:r>
                        <a:rPr lang="en-US" sz="1800" kern="1200" baseline="0" dirty="0" smtClean="0">
                          <a:solidFill>
                            <a:schemeClr val="dk1"/>
                          </a:solidFill>
                          <a:effectLst/>
                          <a:latin typeface="+mn-lt"/>
                          <a:ea typeface="+mn-ea"/>
                          <a:cs typeface="+mn-cs"/>
                        </a:rPr>
                        <a:t>)</a:t>
                      </a:r>
                    </a:p>
                    <a:p>
                      <a:pPr marL="182563" marR="0" lvl="0" indent="-1825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dirty="0" smtClean="0"/>
                        <a:t>2500 Litres Water Tank</a:t>
                      </a:r>
                      <a:endParaRPr lang="en-ZA" dirty="0"/>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33</a:t>
            </a:fld>
            <a:endParaRPr lang="en-US" altLang="en-US"/>
          </a:p>
        </p:txBody>
      </p:sp>
    </p:spTree>
    <p:extLst>
      <p:ext uri="{BB962C8B-B14F-4D97-AF65-F5344CB8AC3E}">
        <p14:creationId xmlns:p14="http://schemas.microsoft.com/office/powerpoint/2010/main" xmlns="" val="989585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600" b="1" dirty="0">
                <a:solidFill>
                  <a:srgbClr val="00B050"/>
                </a:solidFill>
                <a:latin typeface="Arial" panose="020B0604020202020204" pitchFamily="34" charset="0"/>
                <a:cs typeface="Arial" panose="020B0604020202020204" pitchFamily="34" charset="0"/>
              </a:rPr>
              <a:t>JABULA ZONDI </a:t>
            </a:r>
            <a:r>
              <a:rPr lang="en-US" sz="3600" b="1" dirty="0" smtClean="0">
                <a:solidFill>
                  <a:srgbClr val="00B050"/>
                </a:solidFill>
                <a:latin typeface="Arial" panose="020B0604020202020204" pitchFamily="34" charset="0"/>
                <a:cs typeface="Arial" panose="020B0604020202020204" pitchFamily="34" charset="0"/>
              </a:rPr>
              <a:t>TRADING</a:t>
            </a:r>
            <a:endParaRPr lang="en-US" sz="3600" b="1" dirty="0">
              <a:solidFill>
                <a:srgbClr val="00B050"/>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512739964"/>
              </p:ext>
            </p:extLst>
          </p:nvPr>
        </p:nvGraphicFramePr>
        <p:xfrm>
          <a:off x="206376" y="1595247"/>
          <a:ext cx="8693148" cy="3648456"/>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3622024236"/>
                    </a:ext>
                  </a:extLst>
                </a:gridCol>
                <a:gridCol w="4800600">
                  <a:extLst>
                    <a:ext uri="{9D8B030D-6E8A-4147-A177-3AD203B41FA5}">
                      <a16:colId xmlns:a16="http://schemas.microsoft.com/office/drawing/2014/main" xmlns="" val="1159646718"/>
                    </a:ext>
                  </a:extLst>
                </a:gridCol>
                <a:gridCol w="3282948">
                  <a:extLst>
                    <a:ext uri="{9D8B030D-6E8A-4147-A177-3AD203B41FA5}">
                      <a16:colId xmlns:a16="http://schemas.microsoft.com/office/drawing/2014/main" xmlns="" val="660621498"/>
                    </a:ext>
                  </a:extLst>
                </a:gridCol>
              </a:tblGrid>
              <a:tr h="390525">
                <a:tc>
                  <a:txBody>
                    <a:bodyPr/>
                    <a:lstStyle/>
                    <a:p>
                      <a:pPr algn="ctr"/>
                      <a:r>
                        <a:rPr lang="en-US" dirty="0" smtClean="0">
                          <a:solidFill>
                            <a:schemeClr val="tx1"/>
                          </a:solidFill>
                        </a:rPr>
                        <a:t>No.</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QUESTIONS AND ISSUES RAISED</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RESPONSE </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551418953"/>
                  </a:ext>
                </a:extLst>
              </a:tr>
              <a:tr h="390525">
                <a:tc>
                  <a:txBody>
                    <a:bodyPr/>
                    <a:lstStyle/>
                    <a:p>
                      <a:r>
                        <a:rPr lang="en-US" dirty="0" smtClean="0"/>
                        <a:t>1.</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farmer, </a:t>
                      </a:r>
                      <a:r>
                        <a:rPr lang="en-US" dirty="0" err="1" smtClean="0"/>
                        <a:t>Mr</a:t>
                      </a:r>
                      <a:r>
                        <a:rPr lang="en-US" dirty="0" smtClean="0"/>
                        <a:t> Zuma complained about the houses on the farm which had no roof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DARD will assist the farm in sourcing funding for roofing of the houses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4334995"/>
                  </a:ext>
                </a:extLst>
              </a:tr>
              <a:tr h="390525">
                <a:tc>
                  <a:txBody>
                    <a:bodyPr/>
                    <a:lstStyle/>
                    <a:p>
                      <a:r>
                        <a:rPr lang="en-US" dirty="0" smtClean="0"/>
                        <a:t>2.</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The farmer requested assistance with 150 cattle, bailer maker machine and renovation of reservoirs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 DARD has prepared the business plan which will be presented to relevant structures for consideration of funding in</a:t>
                      </a:r>
                      <a:r>
                        <a:rPr lang="en-US" baseline="0" dirty="0" smtClean="0"/>
                        <a:t> 2020/21</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4339538"/>
                  </a:ext>
                </a:extLst>
              </a:tr>
              <a:tr h="390525">
                <a:tc>
                  <a:txBody>
                    <a:bodyPr/>
                    <a:lstStyle/>
                    <a:p>
                      <a:r>
                        <a:rPr lang="en-US" dirty="0" smtClean="0"/>
                        <a:t>3.</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800" dirty="0" smtClean="0">
                          <a:effectLst/>
                          <a:latin typeface="+mn-lt"/>
                          <a:ea typeface="Calibri" panose="020F0502020204030204" pitchFamily="34" charset="0"/>
                          <a:cs typeface="Times New Roman" panose="02020603050405020304" pitchFamily="18" charset="0"/>
                        </a:rPr>
                        <a:t>The</a:t>
                      </a:r>
                      <a:r>
                        <a:rPr lang="en-ZA" sz="1800" baseline="0" dirty="0" smtClean="0">
                          <a:effectLst/>
                          <a:latin typeface="+mn-lt"/>
                          <a:ea typeface="Calibri" panose="020F0502020204030204" pitchFamily="34" charset="0"/>
                          <a:cs typeface="Times New Roman" panose="02020603050405020304" pitchFamily="18" charset="0"/>
                        </a:rPr>
                        <a:t> </a:t>
                      </a:r>
                      <a:r>
                        <a:rPr lang="en-ZA" sz="1800" dirty="0" smtClean="0">
                          <a:effectLst/>
                          <a:latin typeface="+mn-lt"/>
                          <a:ea typeface="Calibri" panose="020F0502020204030204" pitchFamily="34" charset="0"/>
                          <a:cs typeface="Times New Roman" panose="02020603050405020304" pitchFamily="18" charset="0"/>
                        </a:rPr>
                        <a:t>farmer requested</a:t>
                      </a:r>
                      <a:r>
                        <a:rPr lang="en-ZA" sz="1800" baseline="0" dirty="0" smtClean="0">
                          <a:effectLst/>
                          <a:latin typeface="+mn-lt"/>
                          <a:ea typeface="Calibri" panose="020F0502020204030204" pitchFamily="34" charset="0"/>
                          <a:cs typeface="Times New Roman" panose="02020603050405020304" pitchFamily="18" charset="0"/>
                        </a:rPr>
                        <a:t> assistance </a:t>
                      </a:r>
                      <a:r>
                        <a:rPr lang="en-ZA" sz="1800" dirty="0" smtClean="0">
                          <a:effectLst/>
                          <a:latin typeface="+mn-lt"/>
                          <a:ea typeface="Calibri" panose="020F0502020204030204" pitchFamily="34" charset="0"/>
                          <a:cs typeface="Times New Roman" panose="02020603050405020304" pitchFamily="18" charset="0"/>
                        </a:rPr>
                        <a:t>to </a:t>
                      </a:r>
                      <a:r>
                        <a:rPr lang="en-ZA" sz="1800" dirty="0">
                          <a:effectLst/>
                          <a:latin typeface="+mn-lt"/>
                          <a:ea typeface="Calibri" panose="020F0502020204030204" pitchFamily="34" charset="0"/>
                          <a:cs typeface="Times New Roman" panose="02020603050405020304" pitchFamily="18" charset="0"/>
                        </a:rPr>
                        <a:t>plant yellow maize for his livestock.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800" dirty="0" smtClean="0">
                          <a:effectLst/>
                          <a:latin typeface="+mn-lt"/>
                          <a:ea typeface="Calibri" panose="020F0502020204030204" pitchFamily="34" charset="0"/>
                          <a:cs typeface="Times New Roman" panose="02020603050405020304" pitchFamily="18" charset="0"/>
                        </a:rPr>
                        <a:t>The farm will be supported </a:t>
                      </a:r>
                      <a:r>
                        <a:rPr lang="en-ZA" sz="1800" dirty="0">
                          <a:effectLst/>
                          <a:latin typeface="+mn-lt"/>
                          <a:ea typeface="Calibri" panose="020F0502020204030204" pitchFamily="34" charset="0"/>
                          <a:cs typeface="Times New Roman" panose="02020603050405020304" pitchFamily="18" charset="0"/>
                        </a:rPr>
                        <a:t>through </a:t>
                      </a:r>
                      <a:r>
                        <a:rPr lang="en-ZA" sz="1800" dirty="0" smtClean="0">
                          <a:effectLst/>
                          <a:latin typeface="+mn-lt"/>
                          <a:ea typeface="Calibri" panose="020F0502020204030204" pitchFamily="34" charset="0"/>
                          <a:cs typeface="Times New Roman" panose="02020603050405020304" pitchFamily="18" charset="0"/>
                        </a:rPr>
                        <a:t>the Mechanisation </a:t>
                      </a:r>
                      <a:r>
                        <a:rPr lang="en-ZA" sz="1800" dirty="0">
                          <a:effectLst/>
                          <a:latin typeface="+mn-lt"/>
                          <a:ea typeface="Calibri" panose="020F0502020204030204" pitchFamily="34" charset="0"/>
                          <a:cs typeface="Times New Roman" panose="02020603050405020304" pitchFamily="18" charset="0"/>
                        </a:rPr>
                        <a:t>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26235919"/>
                  </a:ext>
                </a:extLst>
              </a:tr>
            </a:tbl>
          </a:graphicData>
        </a:graphic>
      </p:graphicFrame>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34</a:t>
            </a:fld>
            <a:endParaRPr lang="en-US" altLang="en-US"/>
          </a:p>
        </p:txBody>
      </p:sp>
    </p:spTree>
    <p:extLst>
      <p:ext uri="{BB962C8B-B14F-4D97-AF65-F5344CB8AC3E}">
        <p14:creationId xmlns:p14="http://schemas.microsoft.com/office/powerpoint/2010/main" xmlns="" val="4139140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90868" y="4809744"/>
            <a:ext cx="88773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r>
              <a:rPr lang="en-ZA" sz="1800" b="1" dirty="0">
                <a:solidFill>
                  <a:prstClr val="black"/>
                </a:solidFill>
                <a:latin typeface="Arial" panose="020B0604020202020204" pitchFamily="34" charset="0"/>
              </a:rPr>
              <a:t>KEY CHALLENGES</a:t>
            </a:r>
          </a:p>
          <a:p>
            <a:pPr marL="342900" lvl="0" indent="-342900">
              <a:lnSpc>
                <a:spcPct val="100000"/>
              </a:lnSpc>
              <a:spcAft>
                <a:spcPts val="0"/>
              </a:spcAft>
              <a:buFont typeface="Arial" pitchFamily="34" charset="0"/>
              <a:buChar char="•"/>
            </a:pPr>
            <a:r>
              <a:rPr lang="en-US" altLang="en-US" sz="2000" dirty="0" smtClean="0">
                <a:solidFill>
                  <a:prstClr val="black"/>
                </a:solidFill>
              </a:rPr>
              <a:t>Social Issues</a:t>
            </a:r>
            <a:endParaRPr lang="en-US" altLang="en-US" sz="2000" dirty="0">
              <a:solidFill>
                <a:prstClr val="black"/>
              </a:solidFill>
            </a:endParaRPr>
          </a:p>
          <a:p>
            <a:pPr marL="342900" lvl="0" indent="-342900">
              <a:lnSpc>
                <a:spcPct val="100000"/>
              </a:lnSpc>
              <a:spcAft>
                <a:spcPts val="0"/>
              </a:spcAft>
              <a:buFont typeface="Arial" pitchFamily="34" charset="0"/>
              <a:buChar char="•"/>
            </a:pPr>
            <a:r>
              <a:rPr lang="en-US" altLang="en-US" sz="2000" dirty="0" smtClean="0">
                <a:solidFill>
                  <a:prstClr val="black"/>
                </a:solidFill>
              </a:rPr>
              <a:t>Court Interdicts</a:t>
            </a:r>
            <a:endParaRPr lang="en-US" altLang="en-US" sz="2000" dirty="0">
              <a:solidFill>
                <a:prstClr val="black"/>
              </a:solidFill>
            </a:endParaRPr>
          </a:p>
          <a:p>
            <a:pPr marL="342900" lvl="0" indent="-342900">
              <a:lnSpc>
                <a:spcPct val="100000"/>
              </a:lnSpc>
              <a:spcAft>
                <a:spcPts val="0"/>
              </a:spcAft>
              <a:buFont typeface="Arial" pitchFamily="34" charset="0"/>
              <a:buChar char="•"/>
            </a:pPr>
            <a:r>
              <a:rPr lang="en-US" altLang="en-US" sz="2000" dirty="0" smtClean="0">
                <a:solidFill>
                  <a:prstClr val="black"/>
                </a:solidFill>
              </a:rPr>
              <a:t>Shortage of water in the dam</a:t>
            </a:r>
            <a:endParaRPr lang="en-US" altLang="en-US" sz="2000" dirty="0">
              <a:solidFill>
                <a:prstClr val="black"/>
              </a:solidFill>
            </a:endParaRPr>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853112" cy="762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ZA" sz="2400" b="1" dirty="0">
                <a:solidFill>
                  <a:srgbClr val="00B050"/>
                </a:solidFill>
                <a:latin typeface="Arial" panose="020B0604020202020204" pitchFamily="34" charset="0"/>
                <a:cs typeface="Arial" panose="020B0604020202020204" pitchFamily="34" charset="0"/>
              </a:rPr>
              <a:t>AMANGCOLOSI COMMUNITY TRUST</a:t>
            </a:r>
            <a:endParaRPr kumimoji="0" lang="en-ZA"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03739875"/>
              </p:ext>
            </p:extLst>
          </p:nvPr>
        </p:nvGraphicFramePr>
        <p:xfrm>
          <a:off x="114300" y="1371600"/>
          <a:ext cx="8877300" cy="3276600"/>
        </p:xfrm>
        <a:graphic>
          <a:graphicData uri="http://schemas.openxmlformats.org/drawingml/2006/table">
            <a:tbl>
              <a:tblPr firstRow="1" bandRow="1">
                <a:tableStyleId>{5C22544A-7EE6-4342-B048-85BDC9FD1C3A}</a:tableStyleId>
              </a:tblPr>
              <a:tblGrid>
                <a:gridCol w="1453896">
                  <a:extLst>
                    <a:ext uri="{9D8B030D-6E8A-4147-A177-3AD203B41FA5}">
                      <a16:colId xmlns:a16="http://schemas.microsoft.com/office/drawing/2014/main" xmlns="" val="1702739716"/>
                    </a:ext>
                  </a:extLst>
                </a:gridCol>
                <a:gridCol w="3003804">
                  <a:extLst>
                    <a:ext uri="{9D8B030D-6E8A-4147-A177-3AD203B41FA5}">
                      <a16:colId xmlns:a16="http://schemas.microsoft.com/office/drawing/2014/main" xmlns="" val="268798428"/>
                    </a:ext>
                  </a:extLst>
                </a:gridCol>
                <a:gridCol w="1524000">
                  <a:extLst>
                    <a:ext uri="{9D8B030D-6E8A-4147-A177-3AD203B41FA5}">
                      <a16:colId xmlns:a16="http://schemas.microsoft.com/office/drawing/2014/main" xmlns="" val="1304542757"/>
                    </a:ext>
                  </a:extLst>
                </a:gridCol>
                <a:gridCol w="1143000">
                  <a:extLst>
                    <a:ext uri="{9D8B030D-6E8A-4147-A177-3AD203B41FA5}">
                      <a16:colId xmlns:a16="http://schemas.microsoft.com/office/drawing/2014/main" xmlns="" val="3729612663"/>
                    </a:ext>
                  </a:extLst>
                </a:gridCol>
                <a:gridCol w="1752600">
                  <a:extLst>
                    <a:ext uri="{9D8B030D-6E8A-4147-A177-3AD203B41FA5}">
                      <a16:colId xmlns:a16="http://schemas.microsoft.com/office/drawing/2014/main" xmlns="" val="28305545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txBody>
                  <a:tcPr>
                    <a:solidFill>
                      <a:schemeClr val="accent3">
                        <a:lumMod val="60000"/>
                        <a:lumOff val="40000"/>
                      </a:schemeClr>
                    </a:solidFill>
                  </a:tcPr>
                </a:tc>
                <a:tc>
                  <a:txBody>
                    <a:bodyPr/>
                    <a:lstStyle/>
                    <a:p>
                      <a:r>
                        <a:rPr lang="en-US" altLang="en-US" sz="1800" dirty="0" smtClean="0">
                          <a:solidFill>
                            <a:schemeClr val="tx1"/>
                          </a:solidFill>
                        </a:rPr>
                        <a:t>Farm Size</a:t>
                      </a:r>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txBody>
                  <a:tcPr>
                    <a:solidFill>
                      <a:schemeClr val="accent3">
                        <a:lumMod val="60000"/>
                        <a:lumOff val="40000"/>
                      </a:schemeClr>
                    </a:solidFill>
                  </a:tcPr>
                </a:tc>
                <a:extLst>
                  <a:ext uri="{0D108BD9-81ED-4DB2-BD59-A6C34878D82A}">
                    <a16:rowId xmlns:a16="http://schemas.microsoft.com/office/drawing/2014/main" xmlns="" val="3749070543"/>
                  </a:ext>
                </a:extLst>
              </a:tr>
              <a:tr h="0">
                <a:tc>
                  <a:txBody>
                    <a:bodyPr/>
                    <a:lstStyle/>
                    <a:p>
                      <a:r>
                        <a:rPr lang="en-ZA" dirty="0" err="1" smtClean="0"/>
                        <a:t>Greytown</a:t>
                      </a:r>
                      <a:r>
                        <a:rPr lang="en-ZA" baseline="0" dirty="0" smtClean="0"/>
                        <a:t> Local Municipality</a:t>
                      </a:r>
                      <a:endParaRPr lang="en-ZA" dirty="0"/>
                    </a:p>
                  </a:txBody>
                  <a:tcPr/>
                </a:tc>
                <a:tc>
                  <a:txBody>
                    <a:bodyPr/>
                    <a:lstStyle/>
                    <a:p>
                      <a:pPr marL="182563" lvl="0" indent="-182563">
                        <a:buFont typeface="Arial" panose="020B0604020202020204" pitchFamily="34" charset="0"/>
                        <a:buChar char="•"/>
                      </a:pPr>
                      <a:r>
                        <a:rPr lang="en-ZA" dirty="0" smtClean="0"/>
                        <a:t>Maize</a:t>
                      </a:r>
                      <a:r>
                        <a:rPr lang="en-ZA" baseline="0" dirty="0" smtClean="0"/>
                        <a:t> Production: </a:t>
                      </a:r>
                      <a:r>
                        <a:rPr lang="en-ZA" dirty="0" smtClean="0"/>
                        <a:t>112 ha</a:t>
                      </a:r>
                    </a:p>
                    <a:p>
                      <a:pPr marL="182563" lvl="0" indent="-182563">
                        <a:buFont typeface="Arial" panose="020B0604020202020204" pitchFamily="34" charset="0"/>
                        <a:buChar char="•"/>
                      </a:pPr>
                      <a:r>
                        <a:rPr lang="en-ZA" dirty="0" smtClean="0"/>
                        <a:t>Timber Production: 3200 ha</a:t>
                      </a:r>
                    </a:p>
                    <a:p>
                      <a:pPr marL="182563" lvl="0" indent="-182563">
                        <a:buFont typeface="Arial" panose="020B0604020202020204" pitchFamily="34" charset="0"/>
                        <a:buChar char="•"/>
                      </a:pPr>
                      <a:r>
                        <a:rPr lang="en-ZA" dirty="0" smtClean="0"/>
                        <a:t>Sugar Cane Production:   1959 ha</a:t>
                      </a:r>
                    </a:p>
                    <a:p>
                      <a:pPr marL="182563" lvl="0" indent="-182563">
                        <a:buFont typeface="Arial" panose="020B0604020202020204" pitchFamily="34" charset="0"/>
                        <a:buChar char="•"/>
                      </a:pPr>
                      <a:r>
                        <a:rPr lang="en-ZA" dirty="0" smtClean="0"/>
                        <a:t>Kiwi Production: 10 ha </a:t>
                      </a:r>
                    </a:p>
                    <a:p>
                      <a:pPr marL="182563" lvl="0" indent="-182563">
                        <a:buFont typeface="Arial" panose="020B0604020202020204" pitchFamily="34" charset="0"/>
                        <a:buChar char="•"/>
                      </a:pPr>
                      <a:r>
                        <a:rPr lang="en-ZA" dirty="0" smtClean="0"/>
                        <a:t>Sweet Potatoes Production:  1 ha</a:t>
                      </a:r>
                    </a:p>
                    <a:p>
                      <a:pPr marL="182563" lvl="0" indent="-182563">
                        <a:buFont typeface="Arial" panose="020B0604020202020204" pitchFamily="34" charset="0"/>
                        <a:buChar char="•"/>
                      </a:pPr>
                      <a:r>
                        <a:rPr lang="en-ZA" dirty="0" smtClean="0"/>
                        <a:t>Community Gardens: 6 ha (for Cash Crops)</a:t>
                      </a:r>
                    </a:p>
                  </a:txBody>
                  <a:tcPr/>
                </a:tc>
                <a:tc>
                  <a:txBody>
                    <a:bodyPr/>
                    <a:lstStyle/>
                    <a:p>
                      <a:pPr algn="ctr"/>
                      <a:r>
                        <a:rPr lang="en-US" dirty="0" smtClean="0"/>
                        <a:t>400</a:t>
                      </a:r>
                      <a:endParaRPr lang="en-ZA" dirty="0"/>
                    </a:p>
                  </a:txBody>
                  <a:tcPr/>
                </a:tc>
                <a:tc>
                  <a:txBody>
                    <a:bodyPr/>
                    <a:lstStyle/>
                    <a:p>
                      <a:r>
                        <a:rPr lang="en-ZA" dirty="0" smtClean="0"/>
                        <a:t>5 382ha</a:t>
                      </a:r>
                      <a:endParaRPr lang="en-ZA" dirty="0"/>
                    </a:p>
                  </a:txBody>
                  <a:tcPr/>
                </a:tc>
                <a:tc>
                  <a:txBody>
                    <a:bodyPr/>
                    <a:lstStyle/>
                    <a:p>
                      <a:pPr marL="182563" marR="0" lvl="0" indent="-1825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Supported</a:t>
                      </a:r>
                      <a:r>
                        <a:rPr lang="en-US" baseline="0" dirty="0" smtClean="0"/>
                        <a:t> with c</a:t>
                      </a:r>
                      <a:r>
                        <a:rPr lang="en-US" dirty="0" smtClean="0"/>
                        <a:t>rop production inputs</a:t>
                      </a:r>
                      <a:endParaRPr lang="en-ZA" dirty="0" smtClean="0"/>
                    </a:p>
                    <a:p>
                      <a:pPr marL="182563" marR="0" lvl="0" indent="-1825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dirty="0" smtClean="0"/>
                        <a:t>Farmers Day was Organised for processing of Kiwi by DARD</a:t>
                      </a:r>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35</a:t>
            </a:fld>
            <a:endParaRPr lang="en-US" altLang="en-US"/>
          </a:p>
        </p:txBody>
      </p:sp>
    </p:spTree>
    <p:extLst>
      <p:ext uri="{BB962C8B-B14F-4D97-AF65-F5344CB8AC3E}">
        <p14:creationId xmlns:p14="http://schemas.microsoft.com/office/powerpoint/2010/main" xmlns="" val="1605786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dirty="0">
                <a:solidFill>
                  <a:srgbClr val="00B050"/>
                </a:solidFill>
                <a:latin typeface="Arial" panose="020B0604020202020204" pitchFamily="34" charset="0"/>
                <a:cs typeface="Arial" panose="020B0604020202020204" pitchFamily="34" charset="0"/>
              </a:rPr>
              <a:t>AMANGCOLOSI COMMUNITY TRUST</a:t>
            </a:r>
          </a:p>
        </p:txBody>
      </p:sp>
      <p:graphicFrame>
        <p:nvGraphicFramePr>
          <p:cNvPr id="9" name="Table 8"/>
          <p:cNvGraphicFramePr>
            <a:graphicFrameLocks noGrp="1"/>
          </p:cNvGraphicFramePr>
          <p:nvPr>
            <p:extLst>
              <p:ext uri="{D42A27DB-BD31-4B8C-83A1-F6EECF244321}">
                <p14:modId xmlns:p14="http://schemas.microsoft.com/office/powerpoint/2010/main" xmlns="" val="3222568384"/>
              </p:ext>
            </p:extLst>
          </p:nvPr>
        </p:nvGraphicFramePr>
        <p:xfrm>
          <a:off x="206376" y="1595246"/>
          <a:ext cx="8785224" cy="4653153"/>
        </p:xfrm>
        <a:graphic>
          <a:graphicData uri="http://schemas.openxmlformats.org/drawingml/2006/table">
            <a:tbl>
              <a:tblPr firstRow="1" bandRow="1">
                <a:tableStyleId>{5C22544A-7EE6-4342-B048-85BDC9FD1C3A}</a:tableStyleId>
              </a:tblPr>
              <a:tblGrid>
                <a:gridCol w="616057">
                  <a:extLst>
                    <a:ext uri="{9D8B030D-6E8A-4147-A177-3AD203B41FA5}">
                      <a16:colId xmlns:a16="http://schemas.microsoft.com/office/drawing/2014/main" xmlns="" val="3622024236"/>
                    </a:ext>
                  </a:extLst>
                </a:gridCol>
                <a:gridCol w="4435367">
                  <a:extLst>
                    <a:ext uri="{9D8B030D-6E8A-4147-A177-3AD203B41FA5}">
                      <a16:colId xmlns:a16="http://schemas.microsoft.com/office/drawing/2014/main" xmlns="" val="1159646718"/>
                    </a:ext>
                  </a:extLst>
                </a:gridCol>
                <a:gridCol w="3733800">
                  <a:extLst>
                    <a:ext uri="{9D8B030D-6E8A-4147-A177-3AD203B41FA5}">
                      <a16:colId xmlns:a16="http://schemas.microsoft.com/office/drawing/2014/main" xmlns="" val="660621498"/>
                    </a:ext>
                  </a:extLst>
                </a:gridCol>
              </a:tblGrid>
              <a:tr h="831500">
                <a:tc>
                  <a:txBody>
                    <a:bodyPr/>
                    <a:lstStyle/>
                    <a:p>
                      <a:pPr algn="just"/>
                      <a:r>
                        <a:rPr lang="en-US" sz="2000" dirty="0" smtClean="0">
                          <a:solidFill>
                            <a:schemeClr val="tx1"/>
                          </a:solidFill>
                        </a:rPr>
                        <a:t>No.</a:t>
                      </a:r>
                      <a:endParaRPr lang="en-Z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sz="2000" dirty="0" smtClean="0">
                          <a:solidFill>
                            <a:schemeClr val="tx1"/>
                          </a:solidFill>
                        </a:rPr>
                        <a:t>QUESTIONS AND ISSUES RAISED</a:t>
                      </a:r>
                      <a:endParaRPr lang="en-Z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sz="2000" dirty="0" smtClean="0">
                          <a:solidFill>
                            <a:schemeClr val="tx1"/>
                          </a:solidFill>
                        </a:rPr>
                        <a:t>RESPONSE </a:t>
                      </a:r>
                      <a:endParaRPr lang="en-Z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551418953"/>
                  </a:ext>
                </a:extLst>
              </a:tr>
              <a:tr h="1946926">
                <a:tc>
                  <a:txBody>
                    <a:bodyPr/>
                    <a:lstStyle/>
                    <a:p>
                      <a:pPr algn="just"/>
                      <a:r>
                        <a:rPr lang="en-US" sz="2000" dirty="0" smtClean="0"/>
                        <a:t>1.</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smtClean="0"/>
                        <a:t>The correct land use pattern was questioned following three commodities (maize, Kiwi and community garden) being farmed.</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000" dirty="0" smtClean="0"/>
                        <a:t>DARD to commission a natural resources assessment to determine land capability.</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4339538"/>
                  </a:ext>
                </a:extLst>
              </a:tr>
              <a:tr h="1874727">
                <a:tc>
                  <a:txBody>
                    <a:bodyPr/>
                    <a:lstStyle/>
                    <a:p>
                      <a:pPr algn="just"/>
                      <a:r>
                        <a:rPr lang="en-US" sz="2000" dirty="0" smtClean="0"/>
                        <a:t>3.</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2000" dirty="0" smtClean="0">
                          <a:effectLst/>
                          <a:latin typeface="+mn-lt"/>
                          <a:ea typeface="Calibri" panose="020F0502020204030204" pitchFamily="34" charset="0"/>
                          <a:cs typeface="Times New Roman" panose="02020603050405020304" pitchFamily="18" charset="0"/>
                        </a:rPr>
                        <a:t>One farmer raised the concern</a:t>
                      </a:r>
                      <a:r>
                        <a:rPr lang="en-US" sz="2000" baseline="0" dirty="0" smtClean="0">
                          <a:effectLst/>
                          <a:latin typeface="+mn-lt"/>
                          <a:ea typeface="Calibri" panose="020F0502020204030204" pitchFamily="34" charset="0"/>
                          <a:cs typeface="Times New Roman" panose="02020603050405020304" pitchFamily="18" charset="0"/>
                        </a:rPr>
                        <a:t> of the dam being dry and this negatively affects their </a:t>
                      </a:r>
                      <a:r>
                        <a:rPr lang="en-US" sz="2000" dirty="0" smtClean="0">
                          <a:effectLst/>
                          <a:latin typeface="+mn-lt"/>
                          <a:ea typeface="Calibri" panose="020F0502020204030204" pitchFamily="34" charset="0"/>
                          <a:cs typeface="Times New Roman" panose="02020603050405020304" pitchFamily="18" charset="0"/>
                        </a:rPr>
                        <a:t> community garden</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lnSpc>
                          <a:spcPct val="107000"/>
                        </a:lnSpc>
                        <a:spcAft>
                          <a:spcPts val="0"/>
                        </a:spcAft>
                        <a:buFont typeface="Arial" panose="020B0604020202020204" pitchFamily="34" charset="0"/>
                        <a:buChar char="•"/>
                      </a:pPr>
                      <a:r>
                        <a:rPr lang="en-US" sz="2000" dirty="0" smtClean="0">
                          <a:effectLst/>
                          <a:latin typeface="+mn-lt"/>
                          <a:ea typeface="Calibri" panose="020F0502020204030204" pitchFamily="34" charset="0"/>
                          <a:cs typeface="Times New Roman" panose="02020603050405020304" pitchFamily="18" charset="0"/>
                        </a:rPr>
                        <a:t>A request memo for Scooping</a:t>
                      </a:r>
                      <a:r>
                        <a:rPr lang="en-US" sz="2000" baseline="0" dirty="0" smtClean="0">
                          <a:effectLst/>
                          <a:latin typeface="+mn-lt"/>
                          <a:ea typeface="Calibri" panose="020F0502020204030204" pitchFamily="34" charset="0"/>
                          <a:cs typeface="Times New Roman" panose="02020603050405020304" pitchFamily="18" charset="0"/>
                        </a:rPr>
                        <a:t> of a </a:t>
                      </a:r>
                      <a:r>
                        <a:rPr lang="en-US" sz="2000" dirty="0" smtClean="0">
                          <a:effectLst/>
                          <a:latin typeface="+mn-lt"/>
                          <a:ea typeface="Calibri" panose="020F0502020204030204" pitchFamily="34" charset="0"/>
                          <a:cs typeface="Times New Roman" panose="02020603050405020304" pitchFamily="18" charset="0"/>
                        </a:rPr>
                        <a:t>Dam has been submitted and awaiting for approval</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26235919"/>
                  </a:ext>
                </a:extLst>
              </a:tr>
            </a:tbl>
          </a:graphicData>
        </a:graphic>
      </p:graphicFrame>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36</a:t>
            </a:fld>
            <a:endParaRPr lang="en-US" altLang="en-US"/>
          </a:p>
        </p:txBody>
      </p:sp>
    </p:spTree>
    <p:extLst>
      <p:ext uri="{BB962C8B-B14F-4D97-AF65-F5344CB8AC3E}">
        <p14:creationId xmlns:p14="http://schemas.microsoft.com/office/powerpoint/2010/main" xmlns="" val="2625984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15240" y="3429000"/>
            <a:ext cx="88773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r>
              <a:rPr lang="en-ZA" sz="1800" b="1" dirty="0">
                <a:solidFill>
                  <a:prstClr val="black"/>
                </a:solidFill>
                <a:latin typeface="Arial" panose="020B0604020202020204" pitchFamily="34" charset="0"/>
              </a:rPr>
              <a:t>KEY CHALLENGES</a:t>
            </a:r>
          </a:p>
          <a:p>
            <a:pPr marL="342900" lvl="0" indent="-342900">
              <a:lnSpc>
                <a:spcPct val="100000"/>
              </a:lnSpc>
              <a:spcAft>
                <a:spcPts val="0"/>
              </a:spcAft>
              <a:buFont typeface="Arial" pitchFamily="34" charset="0"/>
              <a:buChar char="•"/>
            </a:pPr>
            <a:r>
              <a:rPr lang="en-US" altLang="en-US" sz="2000" dirty="0">
                <a:solidFill>
                  <a:prstClr val="black"/>
                </a:solidFill>
              </a:rPr>
              <a:t>Arable lands are not fenced</a:t>
            </a:r>
          </a:p>
          <a:p>
            <a:pPr marL="342900" lvl="0" indent="-342900">
              <a:lnSpc>
                <a:spcPct val="100000"/>
              </a:lnSpc>
              <a:spcAft>
                <a:spcPts val="0"/>
              </a:spcAft>
              <a:buFont typeface="Arial" pitchFamily="34" charset="0"/>
              <a:buChar char="•"/>
            </a:pPr>
            <a:r>
              <a:rPr lang="en-US" altLang="en-US" sz="2000" dirty="0" smtClean="0">
                <a:solidFill>
                  <a:prstClr val="black"/>
                </a:solidFill>
              </a:rPr>
              <a:t>Lack of skills in </a:t>
            </a:r>
            <a:r>
              <a:rPr lang="en-US" altLang="en-US" sz="2000" dirty="0">
                <a:solidFill>
                  <a:prstClr val="black"/>
                </a:solidFill>
              </a:rPr>
              <a:t>agricultural production and marketing of agricultural products</a:t>
            </a:r>
          </a:p>
          <a:p>
            <a:pPr marL="342900" lvl="0" indent="-342900">
              <a:lnSpc>
                <a:spcPct val="100000"/>
              </a:lnSpc>
              <a:spcAft>
                <a:spcPts val="0"/>
              </a:spcAft>
              <a:buFont typeface="Arial" pitchFamily="34" charset="0"/>
              <a:buChar char="•"/>
            </a:pPr>
            <a:r>
              <a:rPr lang="en-US" altLang="en-US" sz="2000" dirty="0" smtClean="0">
                <a:solidFill>
                  <a:prstClr val="black"/>
                </a:solidFill>
              </a:rPr>
              <a:t>Lack of </a:t>
            </a:r>
            <a:r>
              <a:rPr lang="en-US" altLang="en-US" sz="2000" dirty="0">
                <a:solidFill>
                  <a:prstClr val="black"/>
                </a:solidFill>
              </a:rPr>
              <a:t>electricity and reliable drinking water</a:t>
            </a:r>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81000"/>
            <a:ext cx="5853112" cy="762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ZA" sz="3200" b="1" dirty="0" smtClean="0">
                <a:solidFill>
                  <a:srgbClr val="00B050"/>
                </a:solidFill>
                <a:latin typeface="Arial" panose="020B0604020202020204" pitchFamily="34" charset="0"/>
                <a:cs typeface="Arial" panose="020B0604020202020204" pitchFamily="34" charset="0"/>
              </a:rPr>
              <a:t>ZAMOKUHLE CPA </a:t>
            </a:r>
            <a:endParaRPr kumimoji="0" lang="en-ZA"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07808791"/>
              </p:ext>
            </p:extLst>
          </p:nvPr>
        </p:nvGraphicFramePr>
        <p:xfrm>
          <a:off x="114300" y="1371600"/>
          <a:ext cx="8877300" cy="1828800"/>
        </p:xfrm>
        <a:graphic>
          <a:graphicData uri="http://schemas.openxmlformats.org/drawingml/2006/table">
            <a:tbl>
              <a:tblPr firstRow="1" bandRow="1">
                <a:tableStyleId>{5C22544A-7EE6-4342-B048-85BDC9FD1C3A}</a:tableStyleId>
              </a:tblPr>
              <a:tblGrid>
                <a:gridCol w="1453896">
                  <a:extLst>
                    <a:ext uri="{9D8B030D-6E8A-4147-A177-3AD203B41FA5}">
                      <a16:colId xmlns:a16="http://schemas.microsoft.com/office/drawing/2014/main" xmlns="" val="1702739716"/>
                    </a:ext>
                  </a:extLst>
                </a:gridCol>
                <a:gridCol w="3003804">
                  <a:extLst>
                    <a:ext uri="{9D8B030D-6E8A-4147-A177-3AD203B41FA5}">
                      <a16:colId xmlns:a16="http://schemas.microsoft.com/office/drawing/2014/main" xmlns="" val="268798428"/>
                    </a:ext>
                  </a:extLst>
                </a:gridCol>
                <a:gridCol w="1524000">
                  <a:extLst>
                    <a:ext uri="{9D8B030D-6E8A-4147-A177-3AD203B41FA5}">
                      <a16:colId xmlns:a16="http://schemas.microsoft.com/office/drawing/2014/main" xmlns="" val="1304542757"/>
                    </a:ext>
                  </a:extLst>
                </a:gridCol>
                <a:gridCol w="1143000">
                  <a:extLst>
                    <a:ext uri="{9D8B030D-6E8A-4147-A177-3AD203B41FA5}">
                      <a16:colId xmlns:a16="http://schemas.microsoft.com/office/drawing/2014/main" xmlns="" val="3729612663"/>
                    </a:ext>
                  </a:extLst>
                </a:gridCol>
                <a:gridCol w="1752600">
                  <a:extLst>
                    <a:ext uri="{9D8B030D-6E8A-4147-A177-3AD203B41FA5}">
                      <a16:colId xmlns:a16="http://schemas.microsoft.com/office/drawing/2014/main" xmlns="" val="28305545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Location</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Project Activity</a:t>
                      </a:r>
                    </a:p>
                    <a:p>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No of Beneficiaries</a:t>
                      </a:r>
                    </a:p>
                  </a:txBody>
                  <a:tcPr>
                    <a:solidFill>
                      <a:schemeClr val="accent3">
                        <a:lumMod val="60000"/>
                        <a:lumOff val="40000"/>
                      </a:schemeClr>
                    </a:solidFill>
                  </a:tcPr>
                </a:tc>
                <a:tc>
                  <a:txBody>
                    <a:bodyPr/>
                    <a:lstStyle/>
                    <a:p>
                      <a:r>
                        <a:rPr lang="en-US" altLang="en-US" sz="1800" dirty="0" smtClean="0">
                          <a:solidFill>
                            <a:schemeClr val="tx1"/>
                          </a:solidFill>
                        </a:rPr>
                        <a:t>Farm Size</a:t>
                      </a:r>
                      <a:endParaRPr lang="en-ZA" dirty="0">
                        <a:solidFill>
                          <a:schemeClr val="tx1"/>
                        </a:solidFill>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Investment by department</a:t>
                      </a:r>
                    </a:p>
                  </a:txBody>
                  <a:tcPr>
                    <a:solidFill>
                      <a:schemeClr val="accent3">
                        <a:lumMod val="60000"/>
                        <a:lumOff val="40000"/>
                      </a:schemeClr>
                    </a:solidFill>
                  </a:tcPr>
                </a:tc>
                <a:extLst>
                  <a:ext uri="{0D108BD9-81ED-4DB2-BD59-A6C34878D82A}">
                    <a16:rowId xmlns:a16="http://schemas.microsoft.com/office/drawing/2014/main" xmlns="" val="3749070543"/>
                  </a:ext>
                </a:extLst>
              </a:tr>
              <a:tr h="0">
                <a:tc>
                  <a:txBody>
                    <a:bodyPr/>
                    <a:lstStyle/>
                    <a:p>
                      <a:r>
                        <a:rPr lang="en-ZA" dirty="0" err="1" smtClean="0"/>
                        <a:t>Endumeni</a:t>
                      </a:r>
                      <a:r>
                        <a:rPr lang="en-ZA" baseline="0" dirty="0" smtClean="0"/>
                        <a:t> Local Municipality</a:t>
                      </a:r>
                      <a:endParaRPr lang="en-ZA" dirty="0"/>
                    </a:p>
                  </a:txBody>
                  <a:tcPr/>
                </a:tc>
                <a:tc>
                  <a:txBody>
                    <a:bodyPr/>
                    <a:lstStyle/>
                    <a:p>
                      <a:pPr marL="182563" lvl="0" indent="-182563">
                        <a:buFont typeface="Arial" panose="020B0604020202020204" pitchFamily="34" charset="0"/>
                        <a:buChar char="•"/>
                      </a:pPr>
                      <a:r>
                        <a:rPr lang="en-ZA" dirty="0" smtClean="0"/>
                        <a:t>Projects currently not functional</a:t>
                      </a:r>
                    </a:p>
                  </a:txBody>
                  <a:tcPr/>
                </a:tc>
                <a:tc>
                  <a:txBody>
                    <a:bodyPr/>
                    <a:lstStyle/>
                    <a:p>
                      <a:pPr algn="ctr"/>
                      <a:r>
                        <a:rPr lang="en-US" dirty="0" smtClean="0"/>
                        <a:t>68</a:t>
                      </a:r>
                      <a:endParaRPr lang="en-ZA" dirty="0"/>
                    </a:p>
                  </a:txBody>
                  <a:tcPr/>
                </a:tc>
                <a:tc>
                  <a:txBody>
                    <a:bodyPr/>
                    <a:lstStyle/>
                    <a:p>
                      <a:r>
                        <a:rPr lang="en-ZA" dirty="0" smtClean="0"/>
                        <a:t>416ha</a:t>
                      </a:r>
                      <a:endParaRPr lang="en-ZA" dirty="0"/>
                    </a:p>
                  </a:txBody>
                  <a:tcPr/>
                </a:tc>
                <a:tc>
                  <a:txBody>
                    <a:bodyPr/>
                    <a:lstStyle/>
                    <a:p>
                      <a:pPr marL="182563" marR="0" lvl="0" indent="-1825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No government support has been provided</a:t>
                      </a:r>
                      <a:endParaRPr lang="en-ZA" dirty="0" smtClean="0"/>
                    </a:p>
                  </a:txBody>
                  <a:tcPr/>
                </a:tc>
                <a:extLst>
                  <a:ext uri="{0D108BD9-81ED-4DB2-BD59-A6C34878D82A}">
                    <a16:rowId xmlns:a16="http://schemas.microsoft.com/office/drawing/2014/main" xmlns="" val="142554234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37</a:t>
            </a:fld>
            <a:endParaRPr lang="en-US" altLang="en-US"/>
          </a:p>
        </p:txBody>
      </p:sp>
    </p:spTree>
    <p:extLst>
      <p:ext uri="{BB962C8B-B14F-4D97-AF65-F5344CB8AC3E}">
        <p14:creationId xmlns:p14="http://schemas.microsoft.com/office/powerpoint/2010/main" xmlns="" val="429296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dirty="0">
                <a:solidFill>
                  <a:srgbClr val="00B050"/>
                </a:solidFill>
                <a:latin typeface="Arial" panose="020B0604020202020204" pitchFamily="34" charset="0"/>
                <a:cs typeface="Arial" panose="020B0604020202020204" pitchFamily="34" charset="0"/>
              </a:rPr>
              <a:t>ZAMOKUHLE CPA </a:t>
            </a:r>
          </a:p>
        </p:txBody>
      </p:sp>
      <p:graphicFrame>
        <p:nvGraphicFramePr>
          <p:cNvPr id="9" name="Table 8"/>
          <p:cNvGraphicFramePr>
            <a:graphicFrameLocks noGrp="1"/>
          </p:cNvGraphicFramePr>
          <p:nvPr>
            <p:extLst>
              <p:ext uri="{D42A27DB-BD31-4B8C-83A1-F6EECF244321}">
                <p14:modId xmlns:p14="http://schemas.microsoft.com/office/powerpoint/2010/main" xmlns="" val="2609039586"/>
              </p:ext>
            </p:extLst>
          </p:nvPr>
        </p:nvGraphicFramePr>
        <p:xfrm>
          <a:off x="206376" y="1295400"/>
          <a:ext cx="8693148" cy="516509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3622024236"/>
                    </a:ext>
                  </a:extLst>
                </a:gridCol>
                <a:gridCol w="3146424">
                  <a:extLst>
                    <a:ext uri="{9D8B030D-6E8A-4147-A177-3AD203B41FA5}">
                      <a16:colId xmlns:a16="http://schemas.microsoft.com/office/drawing/2014/main" xmlns="" val="1159646718"/>
                    </a:ext>
                  </a:extLst>
                </a:gridCol>
                <a:gridCol w="4937124">
                  <a:extLst>
                    <a:ext uri="{9D8B030D-6E8A-4147-A177-3AD203B41FA5}">
                      <a16:colId xmlns:a16="http://schemas.microsoft.com/office/drawing/2014/main" xmlns="" val="660621498"/>
                    </a:ext>
                  </a:extLst>
                </a:gridCol>
              </a:tblGrid>
              <a:tr h="624931">
                <a:tc>
                  <a:txBody>
                    <a:bodyPr/>
                    <a:lstStyle/>
                    <a:p>
                      <a:pPr algn="ctr"/>
                      <a:r>
                        <a:rPr lang="en-US" dirty="0" smtClean="0">
                          <a:solidFill>
                            <a:schemeClr val="tx1"/>
                          </a:solidFill>
                        </a:rPr>
                        <a:t>No.</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QUESTIONS AND ISSUES RAISED</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RESPONSE </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551418953"/>
                  </a:ext>
                </a:extLst>
              </a:tr>
              <a:tr h="924005">
                <a:tc>
                  <a:txBody>
                    <a:bodyPr/>
                    <a:lstStyle/>
                    <a:p>
                      <a:r>
                        <a:rPr lang="en-US" dirty="0" smtClean="0"/>
                        <a:t>1.</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15000"/>
                        </a:lnSpc>
                        <a:spcAft>
                          <a:spcPts val="1000"/>
                        </a:spcAft>
                      </a:pPr>
                      <a:r>
                        <a:rPr lang="en-ZA" sz="1800" kern="150" dirty="0">
                          <a:effectLst/>
                          <a:latin typeface="+mn-lt"/>
                          <a:ea typeface="SimSun" panose="02010600030101010101" pitchFamily="2" charset="-122"/>
                        </a:rPr>
                        <a:t>Farmers requested fencing for grazing Camps and for their arable land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lnSpc>
                          <a:spcPct val="115000"/>
                        </a:lnSpc>
                        <a:spcAft>
                          <a:spcPts val="1000"/>
                        </a:spcAft>
                        <a:buFont typeface="Arial" panose="020B0604020202020204" pitchFamily="34" charset="0"/>
                        <a:buChar char="•"/>
                      </a:pPr>
                      <a:r>
                        <a:rPr lang="en-ZA" sz="1800" kern="150" dirty="0">
                          <a:effectLst/>
                          <a:latin typeface="+mn-lt"/>
                          <a:ea typeface="SimSun" panose="02010600030101010101" pitchFamily="2" charset="-122"/>
                        </a:rPr>
                        <a:t>A Business Plan </a:t>
                      </a:r>
                      <a:r>
                        <a:rPr lang="en-ZA" sz="1800" kern="150" dirty="0" smtClean="0">
                          <a:effectLst/>
                          <a:latin typeface="+mn-lt"/>
                          <a:ea typeface="SimSun" panose="02010600030101010101" pitchFamily="2" charset="-122"/>
                        </a:rPr>
                        <a:t>to source funding</a:t>
                      </a:r>
                      <a:r>
                        <a:rPr lang="en-ZA" sz="1800" kern="150" baseline="0" dirty="0" smtClean="0">
                          <a:effectLst/>
                          <a:latin typeface="+mn-lt"/>
                          <a:ea typeface="SimSun" panose="02010600030101010101" pitchFamily="2" charset="-122"/>
                        </a:rPr>
                        <a:t> for </a:t>
                      </a:r>
                      <a:r>
                        <a:rPr lang="en-ZA" sz="1800" kern="150" dirty="0" smtClean="0">
                          <a:effectLst/>
                          <a:latin typeface="+mn-lt"/>
                          <a:ea typeface="SimSun" panose="02010600030101010101" pitchFamily="2" charset="-122"/>
                        </a:rPr>
                        <a:t>fencing will be developed </a:t>
                      </a:r>
                      <a:r>
                        <a:rPr lang="en-ZA" sz="1800" kern="150" dirty="0">
                          <a:effectLst/>
                          <a:latin typeface="+mn-lt"/>
                          <a:ea typeface="SimSun" panose="02010600030101010101" pitchFamily="2" charset="-122"/>
                        </a:rPr>
                        <a:t>and presented to </a:t>
                      </a:r>
                      <a:r>
                        <a:rPr lang="en-ZA" sz="1800" kern="150" dirty="0" smtClean="0">
                          <a:effectLst/>
                          <a:latin typeface="+mn-lt"/>
                          <a:ea typeface="SimSun" panose="02010600030101010101" pitchFamily="2" charset="-122"/>
                        </a:rPr>
                        <a:t>relevant structures for 2020/21</a:t>
                      </a:r>
                      <a:r>
                        <a:rPr lang="en-ZA" sz="1800" kern="150" baseline="0" dirty="0" smtClean="0">
                          <a:effectLst/>
                          <a:latin typeface="+mn-lt"/>
                          <a:ea typeface="SimSun" panose="02010600030101010101" pitchFamily="2" charset="-122"/>
                        </a:rPr>
                        <a:t> </a:t>
                      </a:r>
                      <a:r>
                        <a:rPr lang="en-ZA" sz="1800" kern="150" dirty="0" smtClean="0">
                          <a:effectLst/>
                          <a:latin typeface="+mn-lt"/>
                          <a:ea typeface="SimSun" panose="02010600030101010101" pitchFamily="2" charset="-122"/>
                        </a:rPr>
                        <a:t>funding consideration</a:t>
                      </a:r>
                      <a:endParaRPr lang="en-ZA" sz="1800" kern="150" dirty="0">
                        <a:effectLst/>
                        <a:latin typeface="+mn-lt"/>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4334995"/>
                  </a:ext>
                </a:extLst>
              </a:tr>
              <a:tr h="924005">
                <a:tc>
                  <a:txBody>
                    <a:bodyPr/>
                    <a:lstStyle/>
                    <a:p>
                      <a:r>
                        <a:rPr lang="en-US" dirty="0" smtClean="0"/>
                        <a:t>2.</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15000"/>
                        </a:lnSpc>
                        <a:spcAft>
                          <a:spcPts val="1000"/>
                        </a:spcAft>
                      </a:pPr>
                      <a:r>
                        <a:rPr lang="en-ZA" sz="1800" kern="150" dirty="0">
                          <a:effectLst/>
                          <a:latin typeface="+mn-lt"/>
                          <a:ea typeface="SimSun" panose="02010600030101010101" pitchFamily="2" charset="-122"/>
                        </a:rPr>
                        <a:t>Farmers requested Mechanisation Support and Agricultural Inputs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lnSpc>
                          <a:spcPct val="115000"/>
                        </a:lnSpc>
                        <a:spcAft>
                          <a:spcPts val="1000"/>
                        </a:spcAft>
                        <a:buFont typeface="Arial" panose="020B0604020202020204" pitchFamily="34" charset="0"/>
                        <a:buChar char="•"/>
                      </a:pPr>
                      <a:r>
                        <a:rPr lang="en-ZA" sz="1800" kern="150" dirty="0" smtClean="0">
                          <a:effectLst/>
                          <a:latin typeface="+mn-lt"/>
                          <a:ea typeface="SimSun" panose="02010600030101010101" pitchFamily="2" charset="-122"/>
                        </a:rPr>
                        <a:t>The farmers will</a:t>
                      </a:r>
                      <a:r>
                        <a:rPr lang="en-ZA" sz="1800" kern="150" baseline="0" dirty="0" smtClean="0">
                          <a:effectLst/>
                          <a:latin typeface="+mn-lt"/>
                          <a:ea typeface="SimSun" panose="02010600030101010101" pitchFamily="2" charset="-122"/>
                        </a:rPr>
                        <a:t> be supported with </a:t>
                      </a:r>
                      <a:r>
                        <a:rPr lang="en-ZA" sz="1800" kern="150" dirty="0" smtClean="0">
                          <a:effectLst/>
                          <a:latin typeface="+mn-lt"/>
                          <a:ea typeface="SimSun" panose="02010600030101010101" pitchFamily="2" charset="-122"/>
                        </a:rPr>
                        <a:t>Mechanisation </a:t>
                      </a:r>
                      <a:r>
                        <a:rPr lang="en-ZA" sz="1800" kern="150" dirty="0">
                          <a:effectLst/>
                          <a:latin typeface="+mn-lt"/>
                          <a:ea typeface="SimSun" panose="02010600030101010101" pitchFamily="2" charset="-122"/>
                        </a:rPr>
                        <a:t>Services </a:t>
                      </a:r>
                      <a:r>
                        <a:rPr lang="en-ZA" sz="1800" kern="150" dirty="0" smtClean="0">
                          <a:effectLst/>
                          <a:latin typeface="+mn-lt"/>
                          <a:ea typeface="SimSun" panose="02010600030101010101" pitchFamily="2" charset="-122"/>
                        </a:rPr>
                        <a:t>including supply of maize </a:t>
                      </a:r>
                      <a:r>
                        <a:rPr lang="en-ZA" sz="1800" kern="150" dirty="0">
                          <a:effectLst/>
                          <a:latin typeface="+mn-lt"/>
                          <a:ea typeface="SimSun" panose="02010600030101010101" pitchFamily="2" charset="-122"/>
                        </a:rPr>
                        <a:t>seed &amp; fertiliser for </a:t>
                      </a:r>
                      <a:r>
                        <a:rPr lang="en-ZA" sz="1800" kern="150" dirty="0" smtClean="0">
                          <a:effectLst/>
                          <a:latin typeface="+mn-lt"/>
                          <a:ea typeface="SimSun" panose="02010600030101010101" pitchFamily="2" charset="-122"/>
                        </a:rPr>
                        <a:t>10 </a:t>
                      </a:r>
                      <a:r>
                        <a:rPr lang="en-ZA" sz="1800" kern="150" dirty="0">
                          <a:effectLst/>
                          <a:latin typeface="+mn-lt"/>
                          <a:ea typeface="SimSun" panose="02010600030101010101" pitchFamily="2" charset="-122"/>
                        </a:rPr>
                        <a:t>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4339538"/>
                  </a:ext>
                </a:extLst>
              </a:tr>
              <a:tr h="924005">
                <a:tc>
                  <a:txBody>
                    <a:bodyPr/>
                    <a:lstStyle/>
                    <a:p>
                      <a:r>
                        <a:rPr lang="en-US" dirty="0" smtClean="0"/>
                        <a:t>3.</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15000"/>
                        </a:lnSpc>
                        <a:spcAft>
                          <a:spcPts val="1000"/>
                        </a:spcAft>
                      </a:pPr>
                      <a:r>
                        <a:rPr lang="en-ZA" sz="1800" kern="150" dirty="0">
                          <a:effectLst/>
                          <a:latin typeface="+mn-lt"/>
                          <a:ea typeface="SimSun" panose="02010600030101010101" pitchFamily="2" charset="-122"/>
                        </a:rPr>
                        <a:t>Farmers requested a Dip tank  and Vaccines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lnSpc>
                          <a:spcPct val="115000"/>
                        </a:lnSpc>
                        <a:spcAft>
                          <a:spcPts val="1000"/>
                        </a:spcAft>
                        <a:buFont typeface="Arial" panose="020B0604020202020204" pitchFamily="34" charset="0"/>
                        <a:buChar char="•"/>
                      </a:pPr>
                      <a:r>
                        <a:rPr lang="en-US" sz="1800" kern="150" dirty="0" smtClean="0">
                          <a:effectLst/>
                          <a:latin typeface="+mn-lt"/>
                          <a:ea typeface="SimSun" panose="02010600030101010101" pitchFamily="2" charset="-122"/>
                        </a:rPr>
                        <a:t>An assessment for a dip tank is planned to take place in October &amp; vaccines will be supplied to farmers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26235919"/>
                  </a:ext>
                </a:extLst>
              </a:tr>
              <a:tr h="1664003">
                <a:tc>
                  <a:txBody>
                    <a:bodyPr/>
                    <a:lstStyle/>
                    <a:p>
                      <a:r>
                        <a:rPr lang="en-ZA" dirty="0" smtClean="0"/>
                        <a:t>4.</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15000"/>
                        </a:lnSpc>
                        <a:spcAft>
                          <a:spcPts val="1000"/>
                        </a:spcAft>
                      </a:pPr>
                      <a:r>
                        <a:rPr lang="en-ZA" sz="1800" kern="150" dirty="0">
                          <a:effectLst/>
                          <a:latin typeface="+mn-lt"/>
                          <a:ea typeface="SimSun" panose="02010600030101010101" pitchFamily="2" charset="-122"/>
                        </a:rPr>
                        <a:t>Portfolio members suggested that the beneficiaries should be provided with training or capacity building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lnSpc>
                          <a:spcPct val="115000"/>
                        </a:lnSpc>
                        <a:spcAft>
                          <a:spcPts val="1000"/>
                        </a:spcAft>
                        <a:buFont typeface="Arial" panose="020B0604020202020204" pitchFamily="34" charset="0"/>
                        <a:buChar char="•"/>
                      </a:pPr>
                      <a:r>
                        <a:rPr lang="en-ZA" sz="1800" kern="150" dirty="0">
                          <a:effectLst/>
                          <a:latin typeface="+mn-lt"/>
                          <a:ea typeface="SimSun" panose="02010600030101010101" pitchFamily="2" charset="-122"/>
                        </a:rPr>
                        <a:t>Crop </a:t>
                      </a:r>
                      <a:r>
                        <a:rPr lang="en-ZA" sz="1800" kern="150" dirty="0" smtClean="0">
                          <a:effectLst/>
                          <a:latin typeface="+mn-lt"/>
                          <a:ea typeface="SimSun" panose="02010600030101010101" pitchFamily="2" charset="-122"/>
                        </a:rPr>
                        <a:t>Production </a:t>
                      </a:r>
                      <a:r>
                        <a:rPr lang="en-ZA" sz="1800" kern="150" dirty="0">
                          <a:effectLst/>
                          <a:latin typeface="+mn-lt"/>
                          <a:ea typeface="SimSun" panose="02010600030101010101" pitchFamily="2" charset="-122"/>
                        </a:rPr>
                        <a:t>(maize and Dry Bean </a:t>
                      </a:r>
                      <a:r>
                        <a:rPr lang="en-ZA" sz="1800" kern="150" dirty="0" smtClean="0">
                          <a:effectLst/>
                          <a:latin typeface="+mn-lt"/>
                          <a:ea typeface="SimSun" panose="02010600030101010101" pitchFamily="2" charset="-122"/>
                        </a:rPr>
                        <a:t>Production) </a:t>
                      </a:r>
                      <a:r>
                        <a:rPr lang="en-ZA" sz="1800" kern="150" dirty="0">
                          <a:effectLst/>
                          <a:latin typeface="+mn-lt"/>
                          <a:ea typeface="SimSun" panose="02010600030101010101" pitchFamily="2" charset="-122"/>
                        </a:rPr>
                        <a:t>training will be </a:t>
                      </a:r>
                      <a:r>
                        <a:rPr lang="en-ZA" sz="1800" kern="150" dirty="0" smtClean="0">
                          <a:effectLst/>
                          <a:latin typeface="+mn-lt"/>
                          <a:ea typeface="SimSun" panose="02010600030101010101" pitchFamily="2" charset="-122"/>
                        </a:rPr>
                        <a:t>provided</a:t>
                      </a:r>
                      <a:r>
                        <a:rPr lang="en-ZA" sz="1800" kern="150" baseline="0" dirty="0" smtClean="0">
                          <a:effectLst/>
                          <a:latin typeface="+mn-lt"/>
                          <a:ea typeface="SimSun" panose="02010600030101010101" pitchFamily="2" charset="-122"/>
                        </a:rPr>
                        <a:t> in November 2019</a:t>
                      </a:r>
                      <a:endParaRPr lang="en-ZA" sz="1800" kern="150" dirty="0">
                        <a:effectLst/>
                        <a:latin typeface="+mn-lt"/>
                        <a:ea typeface="SimSun" panose="02010600030101010101" pitchFamily="2" charset="-122"/>
                      </a:endParaRPr>
                    </a:p>
                    <a:p>
                      <a:pPr marL="285750" indent="-285750" algn="just">
                        <a:lnSpc>
                          <a:spcPct val="115000"/>
                        </a:lnSpc>
                        <a:spcAft>
                          <a:spcPts val="1000"/>
                        </a:spcAft>
                        <a:buFont typeface="Arial" panose="020B0604020202020204" pitchFamily="34" charset="0"/>
                        <a:buChar char="•"/>
                      </a:pPr>
                      <a:r>
                        <a:rPr lang="en-ZA" sz="1800" kern="150" dirty="0" smtClean="0">
                          <a:effectLst/>
                          <a:latin typeface="+mn-lt"/>
                          <a:ea typeface="SimSun" panose="02010600030101010101" pitchFamily="2" charset="-122"/>
                        </a:rPr>
                        <a:t>Furthermore, trainings on Record keeping</a:t>
                      </a:r>
                      <a:r>
                        <a:rPr lang="en-ZA" sz="1800" kern="150" baseline="0" dirty="0" smtClean="0">
                          <a:effectLst/>
                          <a:latin typeface="+mn-lt"/>
                          <a:ea typeface="SimSun" panose="02010600030101010101" pitchFamily="2" charset="-122"/>
                        </a:rPr>
                        <a:t> and</a:t>
                      </a:r>
                      <a:r>
                        <a:rPr lang="en-ZA" sz="1800" kern="150" dirty="0" smtClean="0">
                          <a:effectLst/>
                          <a:latin typeface="+mn-lt"/>
                          <a:ea typeface="SimSun" panose="02010600030101010101" pitchFamily="2" charset="-122"/>
                        </a:rPr>
                        <a:t> </a:t>
                      </a:r>
                      <a:r>
                        <a:rPr lang="en-ZA" sz="1800" kern="150" dirty="0">
                          <a:effectLst/>
                          <a:latin typeface="+mn-lt"/>
                          <a:ea typeface="SimSun" panose="02010600030101010101" pitchFamily="2" charset="-122"/>
                        </a:rPr>
                        <a:t>Vaccination </a:t>
                      </a:r>
                      <a:r>
                        <a:rPr lang="en-ZA" sz="1800" kern="150" dirty="0" smtClean="0">
                          <a:effectLst/>
                          <a:latin typeface="+mn-lt"/>
                          <a:ea typeface="SimSun" panose="02010600030101010101" pitchFamily="2" charset="-122"/>
                        </a:rPr>
                        <a:t>Programme will be scheduled</a:t>
                      </a:r>
                      <a:endParaRPr lang="en-ZA" sz="1800" kern="150" dirty="0">
                        <a:effectLst/>
                        <a:latin typeface="+mn-lt"/>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23420943"/>
                  </a:ext>
                </a:extLst>
              </a:tr>
            </a:tbl>
          </a:graphicData>
        </a:graphic>
      </p:graphicFrame>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38</a:t>
            </a:fld>
            <a:endParaRPr lang="en-US" altLang="en-US"/>
          </a:p>
        </p:txBody>
      </p:sp>
    </p:spTree>
    <p:extLst>
      <p:ext uri="{BB962C8B-B14F-4D97-AF65-F5344CB8AC3E}">
        <p14:creationId xmlns:p14="http://schemas.microsoft.com/office/powerpoint/2010/main" xmlns="" val="1835806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xmlns="" id="{32A8C331-26D0-44F9-A71D-ECE63366D37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BF929FF7-9BFC-43D7-A989-E480F973511D}"/>
              </a:ext>
            </a:extLst>
          </p:cNvPr>
          <p:cNvSpPr txBox="1"/>
          <p:nvPr/>
        </p:nvSpPr>
        <p:spPr>
          <a:xfrm>
            <a:off x="1066800" y="3429000"/>
            <a:ext cx="7010400" cy="1200150"/>
          </a:xfrm>
          <a:prstGeom prst="rect">
            <a:avLst/>
          </a:prstGeom>
          <a:noFill/>
        </p:spPr>
        <p:txBody>
          <a:bodyPr>
            <a:spAutoFit/>
          </a:bodyPr>
          <a:lstStyle/>
          <a:p>
            <a:pPr algn="ctr" eaLnBrk="1" fontAlgn="auto" hangingPunct="1">
              <a:spcBef>
                <a:spcPts val="0"/>
              </a:spcBef>
              <a:spcAft>
                <a:spcPts val="0"/>
              </a:spcAft>
              <a:defRPr/>
            </a:pPr>
            <a:r>
              <a:rPr lang="en-US" sz="7200" b="1" dirty="0">
                <a:solidFill>
                  <a:schemeClr val="bg1"/>
                </a:solidFill>
                <a:effectLst>
                  <a:outerShdw blurRad="38100" dist="38100" dir="2700000" algn="tl">
                    <a:srgbClr val="000000"/>
                  </a:outerShdw>
                </a:effectLst>
              </a:rPr>
              <a:t>Thank you</a:t>
            </a:r>
            <a:endParaRPr lang="en-US" sz="7200" dirty="0">
              <a:solidFill>
                <a:schemeClr val="bg1"/>
              </a:solidFill>
            </a:endParaRPr>
          </a:p>
        </p:txBody>
      </p:sp>
      <p:sp>
        <p:nvSpPr>
          <p:cNvPr id="2" name="Slide Number Placeholder 1"/>
          <p:cNvSpPr>
            <a:spLocks noGrp="1"/>
          </p:cNvSpPr>
          <p:nvPr>
            <p:ph type="sldNum" sz="quarter" idx="12"/>
          </p:nvPr>
        </p:nvSpPr>
        <p:spPr/>
        <p:txBody>
          <a:bodyPr/>
          <a:lstStyle/>
          <a:p>
            <a:pPr>
              <a:defRPr/>
            </a:pPr>
            <a:fld id="{56842A8B-B5FD-4DA9-A6AD-4768DA4CB554}" type="slidenum">
              <a:rPr lang="en-US" altLang="en-US" smtClean="0"/>
              <a:pPr>
                <a:defRPr/>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dirty="0">
                <a:solidFill>
                  <a:srgbClr val="00B050"/>
                </a:solidFill>
                <a:latin typeface="Arial" panose="020B0604020202020204" pitchFamily="34" charset="0"/>
                <a:cs typeface="Arial" panose="020B0604020202020204" pitchFamily="34" charset="0"/>
              </a:rPr>
              <a:t>RESPONSES TO QUESTIONS</a:t>
            </a:r>
          </a:p>
        </p:txBody>
      </p:sp>
      <p:graphicFrame>
        <p:nvGraphicFramePr>
          <p:cNvPr id="2" name="Table 1"/>
          <p:cNvGraphicFramePr>
            <a:graphicFrameLocks noGrp="1"/>
          </p:cNvGraphicFramePr>
          <p:nvPr>
            <p:extLst>
              <p:ext uri="{D42A27DB-BD31-4B8C-83A1-F6EECF244321}">
                <p14:modId xmlns:p14="http://schemas.microsoft.com/office/powerpoint/2010/main" xmlns="" val="2463858162"/>
              </p:ext>
            </p:extLst>
          </p:nvPr>
        </p:nvGraphicFramePr>
        <p:xfrm>
          <a:off x="304800" y="1310359"/>
          <a:ext cx="8721852" cy="5090441"/>
        </p:xfrm>
        <a:graphic>
          <a:graphicData uri="http://schemas.openxmlformats.org/drawingml/2006/table">
            <a:tbl>
              <a:tblPr firstRow="1" firstCol="1" bandRow="1">
                <a:tableStyleId>{F5AB1C69-6EDB-4FF4-983F-18BD219EF322}</a:tableStyleId>
              </a:tblPr>
              <a:tblGrid>
                <a:gridCol w="466441">
                  <a:extLst>
                    <a:ext uri="{9D8B030D-6E8A-4147-A177-3AD203B41FA5}">
                      <a16:colId xmlns:a16="http://schemas.microsoft.com/office/drawing/2014/main" xmlns="" val="3925558573"/>
                    </a:ext>
                  </a:extLst>
                </a:gridCol>
                <a:gridCol w="2351974">
                  <a:extLst>
                    <a:ext uri="{9D8B030D-6E8A-4147-A177-3AD203B41FA5}">
                      <a16:colId xmlns:a16="http://schemas.microsoft.com/office/drawing/2014/main" xmlns="" val="3489678098"/>
                    </a:ext>
                  </a:extLst>
                </a:gridCol>
                <a:gridCol w="5903437">
                  <a:extLst>
                    <a:ext uri="{9D8B030D-6E8A-4147-A177-3AD203B41FA5}">
                      <a16:colId xmlns:a16="http://schemas.microsoft.com/office/drawing/2014/main" xmlns="" val="3236063973"/>
                    </a:ext>
                  </a:extLst>
                </a:gridCol>
              </a:tblGrid>
              <a:tr h="318153">
                <a:tc>
                  <a:txBody>
                    <a:bodyPr/>
                    <a:lstStyle/>
                    <a:p>
                      <a:pPr marL="0" marR="0" algn="ctr">
                        <a:lnSpc>
                          <a:spcPct val="107000"/>
                        </a:lnSpc>
                        <a:spcBef>
                          <a:spcPts val="0"/>
                        </a:spcBef>
                        <a:spcAft>
                          <a:spcPts val="0"/>
                        </a:spcAft>
                      </a:pPr>
                      <a:r>
                        <a:rPr lang="en-ZA" sz="1800" dirty="0" smtClean="0">
                          <a:solidFill>
                            <a:schemeClr val="tx1"/>
                          </a:solidFill>
                          <a:effectLst/>
                        </a:rPr>
                        <a:t>NO.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QUESTION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RESPONSE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4772288">
                <a:tc>
                  <a:txBody>
                    <a:bodyPr/>
                    <a:lstStyle/>
                    <a:p>
                      <a:pPr marL="0" marR="0">
                        <a:lnSpc>
                          <a:spcPct val="107000"/>
                        </a:lnSpc>
                        <a:spcBef>
                          <a:spcPts val="0"/>
                        </a:spcBef>
                        <a:spcAft>
                          <a:spcPts val="0"/>
                        </a:spcAft>
                      </a:pPr>
                      <a:r>
                        <a:rPr lang="en-ZA"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800" dirty="0">
                          <a:effectLst/>
                        </a:rPr>
                        <a:t>On monitoring, evaluation, and the quality management system, are they compliant with the laws of the Republic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800" dirty="0">
                          <a:effectLst/>
                        </a:rPr>
                        <a:t>The department has an approved policy for funding of projects. Each project is subjected into a vigorous screening exercise to ensure that it is complying with the laws before funds are disbursed for implementation. Projects that are implemented also form part of the Annual Performance Plan of the department. These are reported on quarterly bases and thus monitoring and Evaluation does take place to ensure quality. Furthermore, on the implementation of infrastructure projects, Engineers issue payment certificates after being satisfied with compliance to specifications and quality of work performed. There is also an Internal Control Unit within the department, which performs an audit work to certain programmes of the department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3952184431"/>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4</a:t>
            </a:fld>
            <a:endParaRPr lang="en-US" altLang="en-US"/>
          </a:p>
        </p:txBody>
      </p:sp>
    </p:spTree>
    <p:extLst>
      <p:ext uri="{BB962C8B-B14F-4D97-AF65-F5344CB8AC3E}">
        <p14:creationId xmlns:p14="http://schemas.microsoft.com/office/powerpoint/2010/main" xmlns="" val="99390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defRPr/>
            </a:pPr>
            <a:r>
              <a:rPr lang="en-US" sz="3200" b="1" dirty="0">
                <a:solidFill>
                  <a:srgbClr val="00B050"/>
                </a:solidFill>
                <a:latin typeface="Arial" panose="020B0604020202020204" pitchFamily="34" charset="0"/>
                <a:cs typeface="Arial" panose="020B0604020202020204" pitchFamily="34" charset="0"/>
              </a:rPr>
              <a:t>RESPONSES TO </a:t>
            </a:r>
            <a:r>
              <a:rPr lang="en-US" sz="3200" b="1" dirty="0" smtClean="0">
                <a:solidFill>
                  <a:srgbClr val="00B050"/>
                </a:solidFill>
                <a:latin typeface="Arial" panose="020B0604020202020204" pitchFamily="34" charset="0"/>
                <a:cs typeface="Arial" panose="020B0604020202020204" pitchFamily="34" charset="0"/>
              </a:rPr>
              <a:t>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195660198"/>
              </p:ext>
            </p:extLst>
          </p:nvPr>
        </p:nvGraphicFramePr>
        <p:xfrm>
          <a:off x="304800" y="1295400"/>
          <a:ext cx="8724900" cy="4952999"/>
        </p:xfrm>
        <a:graphic>
          <a:graphicData uri="http://schemas.openxmlformats.org/drawingml/2006/table">
            <a:tbl>
              <a:tblPr firstRow="1" firstCol="1" bandRow="1">
                <a:tableStyleId>{F5AB1C69-6EDB-4FF4-983F-18BD219EF322}</a:tableStyleId>
              </a:tblPr>
              <a:tblGrid>
                <a:gridCol w="466604">
                  <a:extLst>
                    <a:ext uri="{9D8B030D-6E8A-4147-A177-3AD203B41FA5}">
                      <a16:colId xmlns:a16="http://schemas.microsoft.com/office/drawing/2014/main" xmlns="" val="3925558573"/>
                    </a:ext>
                  </a:extLst>
                </a:gridCol>
                <a:gridCol w="2352796">
                  <a:extLst>
                    <a:ext uri="{9D8B030D-6E8A-4147-A177-3AD203B41FA5}">
                      <a16:colId xmlns:a16="http://schemas.microsoft.com/office/drawing/2014/main" xmlns="" val="3489678098"/>
                    </a:ext>
                  </a:extLst>
                </a:gridCol>
                <a:gridCol w="5905500">
                  <a:extLst>
                    <a:ext uri="{9D8B030D-6E8A-4147-A177-3AD203B41FA5}">
                      <a16:colId xmlns:a16="http://schemas.microsoft.com/office/drawing/2014/main" xmlns="" val="3236063973"/>
                    </a:ext>
                  </a:extLst>
                </a:gridCol>
              </a:tblGrid>
              <a:tr h="329354">
                <a:tc>
                  <a:txBody>
                    <a:bodyPr/>
                    <a:lstStyle/>
                    <a:p>
                      <a:pPr marL="0" marR="0" algn="ctr">
                        <a:lnSpc>
                          <a:spcPct val="107000"/>
                        </a:lnSpc>
                        <a:spcBef>
                          <a:spcPts val="0"/>
                        </a:spcBef>
                        <a:spcAft>
                          <a:spcPts val="0"/>
                        </a:spcAft>
                      </a:pPr>
                      <a:r>
                        <a:rPr lang="en-ZA" sz="1800" dirty="0" smtClean="0">
                          <a:solidFill>
                            <a:schemeClr val="tx1"/>
                          </a:solidFill>
                          <a:effectLst/>
                        </a:rPr>
                        <a:t>NO.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QUESTION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RESPONSE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4623645">
                <a:tc>
                  <a:txBody>
                    <a:bodyPr/>
                    <a:lstStyle/>
                    <a:p>
                      <a:pPr marL="0" marR="0">
                        <a:lnSpc>
                          <a:spcPct val="107000"/>
                        </a:lnSpc>
                        <a:spcBef>
                          <a:spcPts val="0"/>
                        </a:spcBef>
                        <a:spcAft>
                          <a:spcPts val="0"/>
                        </a:spcAft>
                      </a:pPr>
                      <a:r>
                        <a:rPr lang="en-ZA"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800" dirty="0">
                          <a:effectLst/>
                        </a:rPr>
                        <a:t>What is the comparative competitive advantage that KZN has in agriculture, as they are 2nd in livestock?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1200"/>
                        </a:spcAft>
                        <a:buFont typeface="Arial" panose="020B0604020202020204" pitchFamily="34" charset="0"/>
                        <a:buChar char="•"/>
                      </a:pPr>
                      <a:r>
                        <a:rPr lang="en-ZA" sz="1800" dirty="0">
                          <a:effectLst/>
                        </a:rPr>
                        <a:t>KZN has a varied natural resource especially climate capability which is suitable for a wide range of agricultural commodities. The </a:t>
                      </a:r>
                      <a:r>
                        <a:rPr lang="en-ZA" sz="1800" kern="1200" dirty="0">
                          <a:solidFill>
                            <a:schemeClr val="dk1"/>
                          </a:solidFill>
                          <a:effectLst/>
                          <a:latin typeface="+mn-lt"/>
                          <a:ea typeface="+mn-ea"/>
                          <a:cs typeface="+mn-cs"/>
                        </a:rPr>
                        <a:t>majority of the provincial landscape is suitable for livestock production which supports many livelihoods especially in rural areas. </a:t>
                      </a:r>
                      <a:endParaRPr lang="en-US" sz="1800" kern="1200" dirty="0">
                        <a:solidFill>
                          <a:schemeClr val="dk1"/>
                        </a:solidFill>
                        <a:effectLst/>
                        <a:latin typeface="+mn-lt"/>
                        <a:ea typeface="+mn-ea"/>
                        <a:cs typeface="+mn-cs"/>
                      </a:endParaRPr>
                    </a:p>
                    <a:p>
                      <a:pPr marL="285750" marR="0" indent="-285750" algn="just">
                        <a:lnSpc>
                          <a:spcPct val="107000"/>
                        </a:lnSpc>
                        <a:spcBef>
                          <a:spcPts val="0"/>
                        </a:spcBef>
                        <a:spcAft>
                          <a:spcPts val="1200"/>
                        </a:spcAft>
                        <a:buFont typeface="Arial" panose="020B0604020202020204" pitchFamily="34" charset="0"/>
                        <a:buChar char="•"/>
                      </a:pPr>
                      <a:r>
                        <a:rPr lang="en-ZA" sz="1800" kern="1200" dirty="0">
                          <a:solidFill>
                            <a:schemeClr val="dk1"/>
                          </a:solidFill>
                          <a:effectLst/>
                          <a:latin typeface="+mn-lt"/>
                          <a:ea typeface="+mn-ea"/>
                          <a:cs typeface="+mn-cs"/>
                        </a:rPr>
                        <a:t>Although with challenges due to global competiveness, sugarcane </a:t>
                      </a:r>
                      <a:r>
                        <a:rPr lang="en-ZA" sz="1800" dirty="0">
                          <a:effectLst/>
                        </a:rPr>
                        <a:t>farming is prevalent in the province with a number of sugarcane mills which complete the whole sugarcane value chain. Sub-tropical fruits which is a growing sub-sector especially in the coastal and northern part of KZN. </a:t>
                      </a:r>
                      <a:endParaRPr lang="en-US" sz="1800" dirty="0">
                        <a:effectLst/>
                      </a:endParaRPr>
                    </a:p>
                    <a:p>
                      <a:pPr marL="285750" marR="0" indent="-285750" algn="just">
                        <a:lnSpc>
                          <a:spcPct val="107000"/>
                        </a:lnSpc>
                        <a:spcBef>
                          <a:spcPts val="0"/>
                        </a:spcBef>
                        <a:spcAft>
                          <a:spcPts val="1200"/>
                        </a:spcAft>
                        <a:buFont typeface="Arial" panose="020B0604020202020204" pitchFamily="34" charset="0"/>
                        <a:buChar char="•"/>
                      </a:pPr>
                      <a:r>
                        <a:rPr lang="en-ZA" sz="1800" dirty="0">
                          <a:effectLst/>
                        </a:rPr>
                        <a:t>Furthermore, amongst the three provinces with harbours, KZN is uniquely positioned as an export and import destination for agricultural commodities.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605221512"/>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5</a:t>
            </a:fld>
            <a:endParaRPr lang="en-US" altLang="en-US"/>
          </a:p>
        </p:txBody>
      </p:sp>
    </p:spTree>
    <p:extLst>
      <p:ext uri="{BB962C8B-B14F-4D97-AF65-F5344CB8AC3E}">
        <p14:creationId xmlns:p14="http://schemas.microsoft.com/office/powerpoint/2010/main" xmlns="" val="2878576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a:solidFill>
                  <a:srgbClr val="00B050"/>
                </a:solidFill>
                <a:latin typeface="Arial" panose="020B0604020202020204" pitchFamily="34" charset="0"/>
                <a:cs typeface="Arial" panose="020B0604020202020204" pitchFamily="34" charset="0"/>
              </a:rPr>
              <a:t>RESPONSES TO 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55470530"/>
              </p:ext>
            </p:extLst>
          </p:nvPr>
        </p:nvGraphicFramePr>
        <p:xfrm>
          <a:off x="152400" y="1295401"/>
          <a:ext cx="8877300" cy="5218431"/>
        </p:xfrm>
        <a:graphic>
          <a:graphicData uri="http://schemas.openxmlformats.org/drawingml/2006/table">
            <a:tbl>
              <a:tblPr firstRow="1" firstCol="1" bandRow="1">
                <a:tableStyleId>{F5AB1C69-6EDB-4FF4-983F-18BD219EF322}</a:tableStyleId>
              </a:tblPr>
              <a:tblGrid>
                <a:gridCol w="474754">
                  <a:extLst>
                    <a:ext uri="{9D8B030D-6E8A-4147-A177-3AD203B41FA5}">
                      <a16:colId xmlns:a16="http://schemas.microsoft.com/office/drawing/2014/main" xmlns="" val="3925558573"/>
                    </a:ext>
                  </a:extLst>
                </a:gridCol>
                <a:gridCol w="2268446">
                  <a:extLst>
                    <a:ext uri="{9D8B030D-6E8A-4147-A177-3AD203B41FA5}">
                      <a16:colId xmlns:a16="http://schemas.microsoft.com/office/drawing/2014/main" xmlns="" val="3489678098"/>
                    </a:ext>
                  </a:extLst>
                </a:gridCol>
                <a:gridCol w="6134100">
                  <a:extLst>
                    <a:ext uri="{9D8B030D-6E8A-4147-A177-3AD203B41FA5}">
                      <a16:colId xmlns:a16="http://schemas.microsoft.com/office/drawing/2014/main" xmlns="" val="3236063973"/>
                    </a:ext>
                  </a:extLst>
                </a:gridCol>
              </a:tblGrid>
              <a:tr h="240224">
                <a:tc>
                  <a:txBody>
                    <a:bodyPr/>
                    <a:lstStyle/>
                    <a:p>
                      <a:pPr marL="0" marR="0">
                        <a:lnSpc>
                          <a:spcPct val="107000"/>
                        </a:lnSpc>
                        <a:spcBef>
                          <a:spcPts val="0"/>
                        </a:spcBef>
                        <a:spcAft>
                          <a:spcPts val="0"/>
                        </a:spcAft>
                      </a:pPr>
                      <a:r>
                        <a:rPr lang="en-ZA"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600" dirty="0" smtClean="0">
                          <a:solidFill>
                            <a:schemeClr val="tx1"/>
                          </a:solidFill>
                          <a:effectLst/>
                        </a:rPr>
                        <a:t>QUESTION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600" dirty="0" smtClean="0">
                          <a:solidFill>
                            <a:schemeClr val="tx1"/>
                          </a:solidFill>
                          <a:effectLst/>
                        </a:rPr>
                        <a:t>RESPONSE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1227459">
                <a:tc>
                  <a:txBody>
                    <a:bodyPr/>
                    <a:lstStyle/>
                    <a:p>
                      <a:pPr marL="0" marR="0">
                        <a:lnSpc>
                          <a:spcPct val="107000"/>
                        </a:lnSpc>
                        <a:spcBef>
                          <a:spcPts val="0"/>
                        </a:spcBef>
                        <a:spcAft>
                          <a:spcPts val="0"/>
                        </a:spcAft>
                      </a:pPr>
                      <a:r>
                        <a:rPr lang="en-ZA"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600" dirty="0">
                          <a:effectLst/>
                        </a:rPr>
                        <a:t>What is the provincial contribution to GDP to assess whether the department is investing adequately?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600" dirty="0">
                          <a:effectLst/>
                        </a:rPr>
                        <a:t>The province is contributing 4% to the provincial GDP and is amongst the top three provinces with significant contributions to the National Agricultural Gross Value Add owing to its position as an export destination for agricultural commodities.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801918004"/>
                  </a:ext>
                </a:extLst>
              </a:tr>
              <a:tr h="3456742">
                <a:tc>
                  <a:txBody>
                    <a:bodyPr/>
                    <a:lstStyle/>
                    <a:p>
                      <a:pPr marL="0" marR="0">
                        <a:lnSpc>
                          <a:spcPct val="107000"/>
                        </a:lnSpc>
                        <a:spcBef>
                          <a:spcPts val="0"/>
                        </a:spcBef>
                        <a:spcAft>
                          <a:spcPts val="0"/>
                        </a:spcAft>
                      </a:pPr>
                      <a:r>
                        <a:rPr lang="en-ZA"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600">
                          <a:effectLst/>
                        </a:rPr>
                        <a:t>Who and what is? the support given to sugarcane farmers especially small farmers?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600" dirty="0">
                          <a:effectLst/>
                        </a:rPr>
                        <a:t>The department has a memorandum of understanding (</a:t>
                      </a:r>
                      <a:r>
                        <a:rPr lang="en-ZA" sz="1600" dirty="0" err="1">
                          <a:effectLst/>
                        </a:rPr>
                        <a:t>MoU</a:t>
                      </a:r>
                      <a:r>
                        <a:rPr lang="en-ZA" sz="1600" dirty="0">
                          <a:effectLst/>
                        </a:rPr>
                        <a:t>) with the South African Sugar Association (SASA), which is the organization that supports sugarcane development. Under this </a:t>
                      </a:r>
                      <a:r>
                        <a:rPr lang="en-ZA" sz="1600" dirty="0" err="1">
                          <a:effectLst/>
                        </a:rPr>
                        <a:t>MoU</a:t>
                      </a:r>
                      <a:r>
                        <a:rPr lang="en-ZA" sz="1600" dirty="0">
                          <a:effectLst/>
                        </a:rPr>
                        <a:t>, DARD has signed a five year Service Level Agreement (SLA) where 33 Agricultural Advisors from the department have been assigned to work with 6 Sugarcane Specialists from SASRI (South African Research Institute) to render extension and advisory services to small-scale and land reform sugarcane growers. DARD is also paying 50% of the costs of the Sugarcane Specialists. During drought season, DARD supplied small-scale growers with fertilisers for ratoon management and has further assisted with the implementation of the </a:t>
                      </a:r>
                      <a:r>
                        <a:rPr lang="en-ZA" sz="1600" dirty="0" err="1">
                          <a:effectLst/>
                        </a:rPr>
                        <a:t>seedcane</a:t>
                      </a:r>
                      <a:r>
                        <a:rPr lang="en-ZA" sz="1600" dirty="0">
                          <a:effectLst/>
                        </a:rPr>
                        <a:t> development for small-scale growers. </a:t>
                      </a:r>
                      <a:endParaRPr lang="en-ZA" sz="1600" dirty="0" smtClean="0">
                        <a:effectLst/>
                      </a:endParaRPr>
                    </a:p>
                    <a:p>
                      <a:pPr marL="285750" marR="0" indent="-285750" algn="just">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DARD has also supported land reform sugarcane farmers with R36.5 million worth of fertilizer in March 2019</a:t>
                      </a:r>
                    </a:p>
                  </a:txBody>
                  <a:tcPr marL="11516" marR="11516" marT="0" marB="0"/>
                </a:tc>
                <a:extLst>
                  <a:ext uri="{0D108BD9-81ED-4DB2-BD59-A6C34878D82A}">
                    <a16:rowId xmlns:a16="http://schemas.microsoft.com/office/drawing/2014/main" xmlns="" val="2641186663"/>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6</a:t>
            </a:fld>
            <a:endParaRPr lang="en-US" altLang="en-US"/>
          </a:p>
        </p:txBody>
      </p:sp>
    </p:spTree>
    <p:extLst>
      <p:ext uri="{BB962C8B-B14F-4D97-AF65-F5344CB8AC3E}">
        <p14:creationId xmlns:p14="http://schemas.microsoft.com/office/powerpoint/2010/main" xmlns="" val="423889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a:solidFill>
                  <a:srgbClr val="00B050"/>
                </a:solidFill>
                <a:latin typeface="Arial" panose="020B0604020202020204" pitchFamily="34" charset="0"/>
                <a:cs typeface="Arial" panose="020B0604020202020204" pitchFamily="34" charset="0"/>
              </a:rPr>
              <a:t>RESPONSES TO 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16414485"/>
              </p:ext>
            </p:extLst>
          </p:nvPr>
        </p:nvGraphicFramePr>
        <p:xfrm>
          <a:off x="304800" y="1311277"/>
          <a:ext cx="8724900" cy="5105398"/>
        </p:xfrm>
        <a:graphic>
          <a:graphicData uri="http://schemas.openxmlformats.org/drawingml/2006/table">
            <a:tbl>
              <a:tblPr firstRow="1" firstCol="1" bandRow="1">
                <a:tableStyleId>{F5AB1C69-6EDB-4FF4-983F-18BD219EF322}</a:tableStyleId>
              </a:tblPr>
              <a:tblGrid>
                <a:gridCol w="466604">
                  <a:extLst>
                    <a:ext uri="{9D8B030D-6E8A-4147-A177-3AD203B41FA5}">
                      <a16:colId xmlns:a16="http://schemas.microsoft.com/office/drawing/2014/main" xmlns="" val="3925558573"/>
                    </a:ext>
                  </a:extLst>
                </a:gridCol>
                <a:gridCol w="2200396">
                  <a:extLst>
                    <a:ext uri="{9D8B030D-6E8A-4147-A177-3AD203B41FA5}">
                      <a16:colId xmlns:a16="http://schemas.microsoft.com/office/drawing/2014/main" xmlns="" val="3489678098"/>
                    </a:ext>
                  </a:extLst>
                </a:gridCol>
                <a:gridCol w="6057900">
                  <a:extLst>
                    <a:ext uri="{9D8B030D-6E8A-4147-A177-3AD203B41FA5}">
                      <a16:colId xmlns:a16="http://schemas.microsoft.com/office/drawing/2014/main" xmlns="" val="3236063973"/>
                    </a:ext>
                  </a:extLst>
                </a:gridCol>
              </a:tblGrid>
              <a:tr h="319087">
                <a:tc>
                  <a:txBody>
                    <a:bodyPr/>
                    <a:lstStyle/>
                    <a:p>
                      <a:pPr marL="0" marR="0">
                        <a:lnSpc>
                          <a:spcPct val="107000"/>
                        </a:lnSpc>
                        <a:spcBef>
                          <a:spcPts val="0"/>
                        </a:spcBef>
                        <a:spcAft>
                          <a:spcPts val="0"/>
                        </a:spcAft>
                      </a:pPr>
                      <a:r>
                        <a:rPr lang="en-ZA" sz="1800" dirty="0">
                          <a:solidFill>
                            <a:schemeClr val="tx1"/>
                          </a:solidFill>
                          <a:effectLst/>
                        </a:rPr>
                        <a:t>No.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QUESTION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RESPONSE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3190874">
                <a:tc>
                  <a:txBody>
                    <a:bodyPr/>
                    <a:lstStyle/>
                    <a:p>
                      <a:pPr marL="0" marR="0">
                        <a:lnSpc>
                          <a:spcPct val="107000"/>
                        </a:lnSpc>
                        <a:spcBef>
                          <a:spcPts val="0"/>
                        </a:spcBef>
                        <a:spcAft>
                          <a:spcPts val="0"/>
                        </a:spcAft>
                      </a:pPr>
                      <a:r>
                        <a:rPr lang="en-ZA" sz="1800" dirty="0">
                          <a:effectLst/>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800" dirty="0">
                          <a:effectLst/>
                        </a:rPr>
                        <a:t>What are the reasons for deviation on CASP?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800" dirty="0">
                          <a:effectLst/>
                        </a:rPr>
                        <a:t>CASP programme has been implemented under schedule 4 of the Division of Revenue Act (DORA), which was treated as a general-purpose grant, and it has recently been moved to schedule 5 of DORA, which is now treated as a special purpose grant. Under schedule 4, the province was able to change from one project to another if there were challenges experienced. Under schedule 5, DARD has to write to National Department to request even a minor change from the plan and the changes cannot be implemented without approval being granted by the National Department.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3409930701"/>
                  </a:ext>
                </a:extLst>
              </a:tr>
              <a:tr h="1595437">
                <a:tc>
                  <a:txBody>
                    <a:bodyPr/>
                    <a:lstStyle/>
                    <a:p>
                      <a:pPr marL="0" marR="0">
                        <a:lnSpc>
                          <a:spcPct val="107000"/>
                        </a:lnSpc>
                        <a:spcBef>
                          <a:spcPts val="0"/>
                        </a:spcBef>
                        <a:spcAft>
                          <a:spcPts val="0"/>
                        </a:spcAft>
                      </a:pPr>
                      <a:r>
                        <a:rPr lang="en-ZA" sz="1800">
                          <a:effectLst/>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800" dirty="0">
                          <a:effectLst/>
                        </a:rPr>
                        <a:t>What does the farming handbook covers?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800" dirty="0">
                          <a:effectLst/>
                        </a:rPr>
                        <a:t>Farming handbooks is an agricultural guide on best farming practices which covers different aspects of farming methods for various commodities. E.g. it will tell you when to plant maize in hot or cold climatic areas of the province, how to prepare land for planting and fertilizer application.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573679572"/>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7</a:t>
            </a:fld>
            <a:endParaRPr lang="en-US" altLang="en-US"/>
          </a:p>
        </p:txBody>
      </p:sp>
    </p:spTree>
    <p:extLst>
      <p:ext uri="{BB962C8B-B14F-4D97-AF65-F5344CB8AC3E}">
        <p14:creationId xmlns:p14="http://schemas.microsoft.com/office/powerpoint/2010/main" xmlns="" val="6787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a:solidFill>
                  <a:srgbClr val="00B050"/>
                </a:solidFill>
                <a:latin typeface="Arial" panose="020B0604020202020204" pitchFamily="34" charset="0"/>
                <a:cs typeface="Arial" panose="020B0604020202020204" pitchFamily="34" charset="0"/>
              </a:rPr>
              <a:t>RESPONSES TO 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519878815"/>
              </p:ext>
            </p:extLst>
          </p:nvPr>
        </p:nvGraphicFramePr>
        <p:xfrm>
          <a:off x="202503" y="1284149"/>
          <a:ext cx="8827197" cy="5136642"/>
        </p:xfrm>
        <a:graphic>
          <a:graphicData uri="http://schemas.openxmlformats.org/drawingml/2006/table">
            <a:tbl>
              <a:tblPr firstRow="1" firstCol="1" bandRow="1">
                <a:tableStyleId>{F5AB1C69-6EDB-4FF4-983F-18BD219EF322}</a:tableStyleId>
              </a:tblPr>
              <a:tblGrid>
                <a:gridCol w="472075">
                  <a:extLst>
                    <a:ext uri="{9D8B030D-6E8A-4147-A177-3AD203B41FA5}">
                      <a16:colId xmlns:a16="http://schemas.microsoft.com/office/drawing/2014/main" xmlns="" val="3925558573"/>
                    </a:ext>
                  </a:extLst>
                </a:gridCol>
                <a:gridCol w="2221022">
                  <a:extLst>
                    <a:ext uri="{9D8B030D-6E8A-4147-A177-3AD203B41FA5}">
                      <a16:colId xmlns:a16="http://schemas.microsoft.com/office/drawing/2014/main" xmlns="" val="3489678098"/>
                    </a:ext>
                  </a:extLst>
                </a:gridCol>
                <a:gridCol w="6134100">
                  <a:extLst>
                    <a:ext uri="{9D8B030D-6E8A-4147-A177-3AD203B41FA5}">
                      <a16:colId xmlns:a16="http://schemas.microsoft.com/office/drawing/2014/main" xmlns="" val="3236063973"/>
                    </a:ext>
                  </a:extLst>
                </a:gridCol>
              </a:tblGrid>
              <a:tr h="0">
                <a:tc>
                  <a:txBody>
                    <a:bodyPr/>
                    <a:lstStyle/>
                    <a:p>
                      <a:pPr marL="0" marR="0">
                        <a:lnSpc>
                          <a:spcPct val="107000"/>
                        </a:lnSpc>
                        <a:spcBef>
                          <a:spcPts val="0"/>
                        </a:spcBef>
                        <a:spcAft>
                          <a:spcPts val="0"/>
                        </a:spcAft>
                      </a:pPr>
                      <a:r>
                        <a:rPr lang="en-ZA" sz="1500" dirty="0">
                          <a:solidFill>
                            <a:schemeClr val="tx1"/>
                          </a:solidFill>
                          <a:effectLst/>
                        </a:rPr>
                        <a:t>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500" dirty="0" smtClean="0">
                          <a:solidFill>
                            <a:schemeClr val="tx1"/>
                          </a:solidFill>
                          <a:effectLst/>
                        </a:rPr>
                        <a:t>QUESTION</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500" dirty="0" smtClean="0">
                          <a:solidFill>
                            <a:schemeClr val="tx1"/>
                          </a:solidFill>
                          <a:effectLst/>
                        </a:rPr>
                        <a:t>RESPONSE</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0">
                <a:tc>
                  <a:txBody>
                    <a:bodyPr/>
                    <a:lstStyle/>
                    <a:p>
                      <a:pPr marL="0" marR="0">
                        <a:lnSpc>
                          <a:spcPct val="107000"/>
                        </a:lnSpc>
                        <a:spcBef>
                          <a:spcPts val="0"/>
                        </a:spcBef>
                        <a:spcAft>
                          <a:spcPts val="0"/>
                        </a:spcAft>
                      </a:pPr>
                      <a:r>
                        <a:rPr lang="en-ZA" sz="1500" dirty="0">
                          <a:effectLst/>
                        </a:rPr>
                        <a:t>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500" dirty="0">
                          <a:effectLst/>
                        </a:rPr>
                        <a:t>What is the involvement of the private sector regarding the upskilling of the extension officers?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500" dirty="0">
                          <a:effectLst/>
                        </a:rPr>
                        <a:t>The department implements through the National conditional grants, mentorship programme which is delivered in partnership with the private sector. The department has a partnership agreement with the sugarcane industry where 33 Agricultural Advisors officials have been assigned to work with 6 Sugarcane Specialists from SASRI in rendering extension and advisory services to small-scale and land reform sugarcane growers. </a:t>
                      </a:r>
                      <a:endParaRPr lang="en-ZA" sz="1500" dirty="0" smtClean="0">
                        <a:effectLst/>
                      </a:endParaRPr>
                    </a:p>
                    <a:p>
                      <a:pPr marL="285750" marR="0" indent="-285750" algn="just">
                        <a:lnSpc>
                          <a:spcPct val="107000"/>
                        </a:lnSpc>
                        <a:spcBef>
                          <a:spcPts val="0"/>
                        </a:spcBef>
                        <a:spcAft>
                          <a:spcPts val="0"/>
                        </a:spcAft>
                        <a:buFont typeface="Arial" panose="020B0604020202020204" pitchFamily="34" charset="0"/>
                        <a:buChar char="•"/>
                      </a:pPr>
                      <a:r>
                        <a:rPr lang="en-US" sz="1500" dirty="0" smtClean="0">
                          <a:effectLst/>
                        </a:rPr>
                        <a:t>The department also has an MOU with SAMAC and SA Wool Growers Association who upskills extension officers in the </a:t>
                      </a:r>
                      <a:r>
                        <a:rPr lang="en-US" sz="1500" dirty="0" err="1" smtClean="0">
                          <a:effectLst/>
                        </a:rPr>
                        <a:t>macademia</a:t>
                      </a:r>
                      <a:r>
                        <a:rPr lang="en-US" sz="1500" dirty="0" smtClean="0">
                          <a:effectLst/>
                        </a:rPr>
                        <a:t> production and sheep farming and wool production respectively.</a:t>
                      </a:r>
                      <a:endParaRPr lang="en-US" sz="1500" dirty="0">
                        <a:effectLst/>
                      </a:endParaRPr>
                    </a:p>
                    <a:p>
                      <a:pPr marL="285750" marR="0" indent="-285750" algn="just">
                        <a:lnSpc>
                          <a:spcPct val="107000"/>
                        </a:lnSpc>
                        <a:spcBef>
                          <a:spcPts val="0"/>
                        </a:spcBef>
                        <a:spcAft>
                          <a:spcPts val="0"/>
                        </a:spcAft>
                        <a:buFont typeface="Arial" panose="020B0604020202020204" pitchFamily="34" charset="0"/>
                        <a:buChar char="•"/>
                      </a:pPr>
                      <a:r>
                        <a:rPr lang="en-ZA" sz="1500" dirty="0">
                          <a:effectLst/>
                        </a:rPr>
                        <a:t>Furthermore, the department is in the process of engaging in partnerships with South African Bureau of Standards (SABS) to improve on issues of quality of production by smallholder farmers and Perishable Product Export Control Board (PPECB) for improved access to export market.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3963256875"/>
                  </a:ext>
                </a:extLst>
              </a:tr>
              <a:tr h="0">
                <a:tc>
                  <a:txBody>
                    <a:bodyPr/>
                    <a:lstStyle/>
                    <a:p>
                      <a:pPr marL="0" marR="0">
                        <a:lnSpc>
                          <a:spcPct val="107000"/>
                        </a:lnSpc>
                        <a:spcBef>
                          <a:spcPts val="0"/>
                        </a:spcBef>
                        <a:spcAft>
                          <a:spcPts val="0"/>
                        </a:spcAft>
                      </a:pPr>
                      <a:r>
                        <a:rPr lang="en-ZA" sz="1500" dirty="0">
                          <a:effectLst/>
                        </a:rPr>
                        <a:t>22.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500" dirty="0">
                          <a:effectLst/>
                        </a:rPr>
                        <a:t>What are the offers are there to capacitate farmers by these agricultural colleges, what is the thought process around professionalization of farmers?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500" dirty="0">
                          <a:effectLst/>
                        </a:rPr>
                        <a:t>The department offers accredited training and non-accredited skills development training courses to farmers with specific priority given to smallholder producers. Every year, the department issues out a green book document which outlines the schedule of short courses offered by the department throughout the year. </a:t>
                      </a:r>
                      <a:endParaRPr lang="en-US" sz="1500" dirty="0">
                        <a:effectLst/>
                      </a:endParaRPr>
                    </a:p>
                    <a:p>
                      <a:pPr marL="285750" marR="0" indent="-285750" algn="just">
                        <a:lnSpc>
                          <a:spcPct val="107000"/>
                        </a:lnSpc>
                        <a:spcBef>
                          <a:spcPts val="0"/>
                        </a:spcBef>
                        <a:spcAft>
                          <a:spcPts val="0"/>
                        </a:spcAft>
                        <a:buFont typeface="Arial" panose="020B0604020202020204" pitchFamily="34" charset="0"/>
                        <a:buChar char="•"/>
                      </a:pPr>
                      <a:r>
                        <a:rPr lang="en-ZA" sz="1500" dirty="0">
                          <a:effectLst/>
                        </a:rPr>
                        <a:t>Furthermore, both </a:t>
                      </a:r>
                      <a:r>
                        <a:rPr lang="en-ZA" sz="1500" dirty="0" err="1">
                          <a:effectLst/>
                        </a:rPr>
                        <a:t>Cedara</a:t>
                      </a:r>
                      <a:r>
                        <a:rPr lang="en-ZA" sz="1500" dirty="0">
                          <a:effectLst/>
                        </a:rPr>
                        <a:t> College and OSCA College have FET Units, which offer training programmes.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585390332"/>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8</a:t>
            </a:fld>
            <a:endParaRPr lang="en-US" altLang="en-US"/>
          </a:p>
        </p:txBody>
      </p:sp>
    </p:spTree>
    <p:extLst>
      <p:ext uri="{BB962C8B-B14F-4D97-AF65-F5344CB8AC3E}">
        <p14:creationId xmlns:p14="http://schemas.microsoft.com/office/powerpoint/2010/main" xmlns="" val="2121302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6811DB37-13D4-4E91-8FFC-93FB8AB9DE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Content Placeholder 2">
            <a:extLst>
              <a:ext uri="{FF2B5EF4-FFF2-40B4-BE49-F238E27FC236}">
                <a16:creationId xmlns:a16="http://schemas.microsoft.com/office/drawing/2014/main" xmlns="" id="{90336102-1160-4C4A-B3F5-50E7F784807D}"/>
              </a:ext>
            </a:extLst>
          </p:cNvPr>
          <p:cNvSpPr txBox="1">
            <a:spLocks/>
          </p:cNvSpPr>
          <p:nvPr/>
        </p:nvSpPr>
        <p:spPr bwMode="auto">
          <a:xfrm>
            <a:off x="-33338" y="3733800"/>
            <a:ext cx="914399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457200" indent="-457200" algn="just" eaLnBrk="1" hangingPunct="1">
              <a:lnSpc>
                <a:spcPct val="120000"/>
              </a:lnSpc>
              <a:spcBef>
                <a:spcPct val="20000"/>
              </a:spcBef>
              <a:spcAft>
                <a:spcPts val="600"/>
              </a:spcAft>
              <a:buFont typeface="+mj-lt"/>
              <a:buAutoNum type="arabicPeriod"/>
              <a:defRPr sz="2400">
                <a:latin typeface="+mn-l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lvl="0" indent="0" algn="l" eaLnBrk="0" hangingPunct="0">
              <a:lnSpc>
                <a:spcPct val="100000"/>
              </a:lnSpc>
              <a:spcBef>
                <a:spcPct val="0"/>
              </a:spcBef>
              <a:spcAft>
                <a:spcPts val="0"/>
              </a:spcAft>
              <a:buNone/>
              <a:defRPr/>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smtClean="0"/>
          </a:p>
          <a:p>
            <a:pPr>
              <a:lnSpc>
                <a:spcPct val="100000"/>
              </a:lnSpc>
              <a:spcAft>
                <a:spcPts val="0"/>
              </a:spcAft>
            </a:pPr>
            <a:endParaRPr lang="en-US" altLang="en-US" sz="1800" dirty="0"/>
          </a:p>
        </p:txBody>
      </p:sp>
      <p:sp>
        <p:nvSpPr>
          <p:cNvPr id="5" name="Rectangle 4">
            <a:extLst>
              <a:ext uri="{FF2B5EF4-FFF2-40B4-BE49-F238E27FC236}">
                <a16:creationId xmlns:a16="http://schemas.microsoft.com/office/drawing/2014/main" xmlns="" id="{CF394576-2B86-48B2-9308-83A228F52EDB}"/>
              </a:ext>
            </a:extLst>
          </p:cNvPr>
          <p:cNvSpPr/>
          <p:nvPr/>
        </p:nvSpPr>
        <p:spPr bwMode="auto">
          <a:xfrm>
            <a:off x="-38100" y="6477000"/>
            <a:ext cx="9182100" cy="38100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rPr>
              <a:t>LETS MAKE AGRICULTURE OUR CULTURE</a:t>
            </a:r>
          </a:p>
        </p:txBody>
      </p:sp>
      <p:sp>
        <p:nvSpPr>
          <p:cNvPr id="6" name="Title 1">
            <a:extLst>
              <a:ext uri="{FF2B5EF4-FFF2-40B4-BE49-F238E27FC236}">
                <a16:creationId xmlns:a16="http://schemas.microsoft.com/office/drawing/2014/main" xmlns="" id="{CBDCF13E-AA01-4C40-8B24-127E6DED8BC7}"/>
              </a:ext>
            </a:extLst>
          </p:cNvPr>
          <p:cNvSpPr txBox="1">
            <a:spLocks/>
          </p:cNvSpPr>
          <p:nvPr/>
        </p:nvSpPr>
        <p:spPr bwMode="auto">
          <a:xfrm>
            <a:off x="3124200" y="323569"/>
            <a:ext cx="59055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lvl="0" algn="ctr">
              <a:spcAft>
                <a:spcPts val="0"/>
              </a:spcAft>
              <a:defRPr/>
            </a:pPr>
            <a:r>
              <a:rPr lang="en-US" sz="3200" b="1">
                <a:solidFill>
                  <a:srgbClr val="00B050"/>
                </a:solidFill>
                <a:latin typeface="Arial" panose="020B0604020202020204" pitchFamily="34" charset="0"/>
                <a:cs typeface="Arial" panose="020B0604020202020204" pitchFamily="34" charset="0"/>
              </a:rPr>
              <a:t>RESPONSES TO QUESTIONS</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995220990"/>
              </p:ext>
            </p:extLst>
          </p:nvPr>
        </p:nvGraphicFramePr>
        <p:xfrm>
          <a:off x="304800" y="1295400"/>
          <a:ext cx="8724900" cy="5095367"/>
        </p:xfrm>
        <a:graphic>
          <a:graphicData uri="http://schemas.openxmlformats.org/drawingml/2006/table">
            <a:tbl>
              <a:tblPr firstRow="1" firstCol="1" bandRow="1">
                <a:tableStyleId>{F5AB1C69-6EDB-4FF4-983F-18BD219EF322}</a:tableStyleId>
              </a:tblPr>
              <a:tblGrid>
                <a:gridCol w="466604">
                  <a:extLst>
                    <a:ext uri="{9D8B030D-6E8A-4147-A177-3AD203B41FA5}">
                      <a16:colId xmlns:a16="http://schemas.microsoft.com/office/drawing/2014/main" xmlns="" val="3925558573"/>
                    </a:ext>
                  </a:extLst>
                </a:gridCol>
                <a:gridCol w="2200396">
                  <a:extLst>
                    <a:ext uri="{9D8B030D-6E8A-4147-A177-3AD203B41FA5}">
                      <a16:colId xmlns:a16="http://schemas.microsoft.com/office/drawing/2014/main" xmlns="" val="3489678098"/>
                    </a:ext>
                  </a:extLst>
                </a:gridCol>
                <a:gridCol w="6057900">
                  <a:extLst>
                    <a:ext uri="{9D8B030D-6E8A-4147-A177-3AD203B41FA5}">
                      <a16:colId xmlns:a16="http://schemas.microsoft.com/office/drawing/2014/main" xmlns="" val="3236063973"/>
                    </a:ext>
                  </a:extLst>
                </a:gridCol>
              </a:tblGrid>
              <a:tr h="218479">
                <a:tc>
                  <a:txBody>
                    <a:bodyPr/>
                    <a:lstStyle/>
                    <a:p>
                      <a:pPr marL="0" marR="0">
                        <a:lnSpc>
                          <a:spcPct val="107000"/>
                        </a:lnSpc>
                        <a:spcBef>
                          <a:spcPts val="0"/>
                        </a:spcBef>
                        <a:spcAft>
                          <a:spcPts val="0"/>
                        </a:spcAft>
                      </a:pPr>
                      <a:r>
                        <a:rPr lang="en-ZA" sz="1800" dirty="0">
                          <a:solidFill>
                            <a:schemeClr val="tx1"/>
                          </a:solidFill>
                          <a:effectLst/>
                        </a:rPr>
                        <a:t>No.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QUESTION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ctr">
                        <a:lnSpc>
                          <a:spcPct val="107000"/>
                        </a:lnSpc>
                        <a:spcBef>
                          <a:spcPts val="0"/>
                        </a:spcBef>
                        <a:spcAft>
                          <a:spcPts val="0"/>
                        </a:spcAft>
                      </a:pPr>
                      <a:r>
                        <a:rPr lang="en-ZA" sz="1800" dirty="0" smtClean="0">
                          <a:solidFill>
                            <a:schemeClr val="tx1"/>
                          </a:solidFill>
                          <a:effectLst/>
                        </a:rPr>
                        <a:t>RESPONSE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2931119232"/>
                  </a:ext>
                </a:extLst>
              </a:tr>
              <a:tr h="1590015">
                <a:tc>
                  <a:txBody>
                    <a:bodyPr/>
                    <a:lstStyle/>
                    <a:p>
                      <a:pPr marL="0" marR="0">
                        <a:lnSpc>
                          <a:spcPct val="107000"/>
                        </a:lnSpc>
                        <a:spcBef>
                          <a:spcPts val="0"/>
                        </a:spcBef>
                        <a:spcAft>
                          <a:spcPts val="0"/>
                        </a:spcAft>
                      </a:pPr>
                      <a:r>
                        <a:rPr lang="en-ZA" sz="1550" dirty="0">
                          <a:effectLst/>
                        </a:rPr>
                        <a:t>24.</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550" dirty="0">
                          <a:effectLst/>
                        </a:rPr>
                        <a:t>No or poor assistance given to farmers and communal livestock farmers was raised as concern and that was linked to the old dipping tanks that are not working and that they needed to be fixed.  </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550" dirty="0">
                          <a:effectLst/>
                        </a:rPr>
                        <a:t>The department noted the concern. However, there are over 449 Agricultural Advisors and 190 Veterinary Services officials who render extension services and related assistance to farmers throughout the province.</a:t>
                      </a:r>
                      <a:endParaRPr lang="en-US" sz="1550" dirty="0">
                        <a:effectLst/>
                      </a:endParaRPr>
                    </a:p>
                    <a:p>
                      <a:pPr marL="285750" marR="0" indent="-285750" algn="just">
                        <a:lnSpc>
                          <a:spcPct val="107000"/>
                        </a:lnSpc>
                        <a:spcBef>
                          <a:spcPts val="0"/>
                        </a:spcBef>
                        <a:spcAft>
                          <a:spcPts val="0"/>
                        </a:spcAft>
                        <a:buFont typeface="Arial" panose="020B0604020202020204" pitchFamily="34" charset="0"/>
                        <a:buChar char="•"/>
                      </a:pPr>
                      <a:r>
                        <a:rPr lang="en-ZA" sz="1550" dirty="0">
                          <a:effectLst/>
                        </a:rPr>
                        <a:t>Furthermore, the department provides services to over 2 053 dip tanks. The department on a yearly basis runs an infrastructure rehabilitation programme which includes amongst others dip tanks. In the current financial year, at least 75 infrastructure projects are earmarked for rehabilitation  </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1214926727"/>
                  </a:ext>
                </a:extLst>
              </a:tr>
              <a:tr h="2047194">
                <a:tc>
                  <a:txBody>
                    <a:bodyPr/>
                    <a:lstStyle/>
                    <a:p>
                      <a:pPr marL="0" marR="0">
                        <a:lnSpc>
                          <a:spcPct val="107000"/>
                        </a:lnSpc>
                        <a:spcBef>
                          <a:spcPts val="0"/>
                        </a:spcBef>
                        <a:spcAft>
                          <a:spcPts val="0"/>
                        </a:spcAft>
                      </a:pPr>
                      <a:r>
                        <a:rPr lang="en-ZA" sz="1550" dirty="0">
                          <a:effectLst/>
                        </a:rPr>
                        <a:t>25.</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0" marR="0" algn="just">
                        <a:lnSpc>
                          <a:spcPct val="107000"/>
                        </a:lnSpc>
                        <a:spcBef>
                          <a:spcPts val="0"/>
                        </a:spcBef>
                        <a:spcAft>
                          <a:spcPts val="0"/>
                        </a:spcAft>
                      </a:pPr>
                      <a:r>
                        <a:rPr lang="en-ZA" sz="1550" dirty="0">
                          <a:effectLst/>
                        </a:rPr>
                        <a:t>Are there and any forms of incentives there to attract young people to join the agricultural sector?</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550" dirty="0">
                          <a:effectLst/>
                        </a:rPr>
                        <a:t>The department in partnership with the National Department of Agriculture, Land Reform and Rural Development runs a two-year work-placement programme for unemployed agricultural graduates mainly benefiting young people. To this end 173 graduates benefited from the department’s graduates placement programme and are placed across the different districts in the province. Furthermore, the department approved an Agricultural Development Funding Policy in 2018 which promotes the development of designated groups which includes youth. Through the policy, there are special provisions and additional grant allocations for agricultural enterprises managed by youth.</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11516" marR="11516" marT="0" marB="0"/>
                </a:tc>
                <a:extLst>
                  <a:ext uri="{0D108BD9-81ED-4DB2-BD59-A6C34878D82A}">
                    <a16:rowId xmlns:a16="http://schemas.microsoft.com/office/drawing/2014/main" xmlns="" val="1708207807"/>
                  </a:ext>
                </a:extLst>
              </a:tr>
            </a:tbl>
          </a:graphicData>
        </a:graphic>
      </p:graphicFrame>
      <p:sp>
        <p:nvSpPr>
          <p:cNvPr id="3" name="Slide Number Placeholder 2"/>
          <p:cNvSpPr>
            <a:spLocks noGrp="1"/>
          </p:cNvSpPr>
          <p:nvPr>
            <p:ph type="sldNum" sz="quarter" idx="12"/>
          </p:nvPr>
        </p:nvSpPr>
        <p:spPr/>
        <p:txBody>
          <a:bodyPr/>
          <a:lstStyle/>
          <a:p>
            <a:pPr>
              <a:defRPr/>
            </a:pPr>
            <a:fld id="{56842A8B-B5FD-4DA9-A6AD-4768DA4CB554}" type="slidenum">
              <a:rPr lang="en-US" altLang="en-US" smtClean="0"/>
              <a:pPr>
                <a:defRPr/>
              </a:pPr>
              <a:t>9</a:t>
            </a:fld>
            <a:endParaRPr lang="en-US" altLang="en-US"/>
          </a:p>
        </p:txBody>
      </p:sp>
    </p:spTree>
    <p:extLst>
      <p:ext uri="{BB962C8B-B14F-4D97-AF65-F5344CB8AC3E}">
        <p14:creationId xmlns:p14="http://schemas.microsoft.com/office/powerpoint/2010/main" xmlns="" val="3099327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11947</TotalTime>
  <Words>4269</Words>
  <Application>Microsoft Office PowerPoint</Application>
  <PresentationFormat>On-screen Show (4:3)</PresentationFormat>
  <Paragraphs>642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SEPTEMBER 2019</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the Programme</dc:title>
  <dc:creator>User</dc:creator>
  <cp:lastModifiedBy>PUMZA</cp:lastModifiedBy>
  <cp:revision>834</cp:revision>
  <cp:lastPrinted>2018-06-02T17:04:32Z</cp:lastPrinted>
  <dcterms:created xsi:type="dcterms:W3CDTF">2012-03-12T12:08:38Z</dcterms:created>
  <dcterms:modified xsi:type="dcterms:W3CDTF">2019-09-19T09:57:16Z</dcterms:modified>
</cp:coreProperties>
</file>