
<file path=[Content_Types].xml><?xml version="1.0" encoding="utf-8"?>
<Types xmlns="http://schemas.openxmlformats.org/package/2006/content-types">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49.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2"/>
  </p:notesMasterIdLst>
  <p:handoutMasterIdLst>
    <p:handoutMasterId r:id="rId13"/>
  </p:handoutMasterIdLst>
  <p:sldIdLst>
    <p:sldId id="261" r:id="rId2"/>
    <p:sldId id="442" r:id="rId3"/>
    <p:sldId id="447" r:id="rId4"/>
    <p:sldId id="453" r:id="rId5"/>
    <p:sldId id="450" r:id="rId6"/>
    <p:sldId id="456" r:id="rId7"/>
    <p:sldId id="454" r:id="rId8"/>
    <p:sldId id="445" r:id="rId9"/>
    <p:sldId id="449" r:id="rId10"/>
    <p:sldId id="441" r:id="rId11"/>
  </p:sldIdLst>
  <p:sldSz cx="9144000" cy="6858000" type="screen4x3"/>
  <p:notesSz cx="70104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nda Rutgers" initials="BR" lastIdx="6" clrIdx="0">
    <p:extLst>
      <p:ext uri="{19B8F6BF-5375-455C-9EA6-DF929625EA0E}">
        <p15:presenceInfo xmlns:p15="http://schemas.microsoft.com/office/powerpoint/2012/main" xmlns="" userId="S-1-5-21-3528385313-3887411669-492545649-7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5121B"/>
    <a:srgbClr val="00329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63" autoAdjust="0"/>
    <p:restoredTop sz="94660"/>
  </p:normalViewPr>
  <p:slideViewPr>
    <p:cSldViewPr>
      <p:cViewPr varScale="1">
        <p:scale>
          <a:sx n="76" d="100"/>
          <a:sy n="76" d="100"/>
        </p:scale>
        <p:origin x="-1488" y="-84"/>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8BC7F027-379E-4D32-9199-1B8938F68AAE}" type="datetimeFigureOut">
              <a:rPr lang="en-GB" smtClean="0"/>
              <a:pPr/>
              <a:t>16/09/2019</a:t>
            </a:fld>
            <a:endParaRPr lang="en-GB"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1440" tIns="45720" rIns="91440" bIns="45720" rtlCol="0" anchor="b"/>
          <a:lstStyle>
            <a:lvl1pPr algn="r">
              <a:defRPr sz="1200"/>
            </a:lvl1pPr>
          </a:lstStyle>
          <a:p>
            <a:fld id="{9CB3FB82-2445-4031-8D77-475052559E55}" type="slidenum">
              <a:rPr lang="en-GB" smtClean="0"/>
              <a:pPr/>
              <a:t>‹#›</a:t>
            </a:fld>
            <a:endParaRPr lang="en-GB" dirty="0"/>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0B7E7989-31F3-4EB9-8547-909D99F43AE5}" type="datetimeFigureOut">
              <a:rPr lang="en-ZA" smtClean="0"/>
              <a:pPr/>
              <a:t>2019/09/16</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05E2897E-B052-44CE-92A6-D4B2AB10F3F6}" type="slidenum">
              <a:rPr lang="en-ZA" smtClean="0"/>
              <a:pPr/>
              <a:t>‹#›</a:t>
            </a:fld>
            <a:endParaRPr lang="en-ZA" dirty="0"/>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pPr/>
              <a:t>16 September 2019</a:t>
            </a:fld>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3" name="Picture 2" descr="C:\Users\Conny\Desktop\WCG\WCG - Logo\PNG\Logos blue\Cultural Affairs and Sport\WCG - Logo - Cultural Affairs and Sport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4701" y="382084"/>
            <a:ext cx="5400600" cy="15763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3" descr="C:\Users\Conny\Desktop\WCG\WCG - Logo\PNG\Logos blue\Cultural Affairs and Sport\WCG - Logo - Cultural Affairs and Spor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3" name="Picture 4" descr="C:\Users\Conny\Desktop\WCG\WCG - Logo\PNG\Logos blue\Cultural Affairs and Sport\WCG - Logo - Cultural Affairs and Sport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00359" y="1894902"/>
            <a:ext cx="2705232" cy="762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273"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Go to Insert &gt; Header &amp; Footer &gt; Enter presentation name into footer field</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2" name="Picture 3" descr="C:\Users\Conny\Desktop\WCG\WCG - Logo\PNG\Logos blue\Cultural Affairs and Sport\WCG - Logo - Cultural Affairs and Sport - Blue.png"/>
          <p:cNvPicPr>
            <a:picLocks noChangeAspect="1" noChangeArrowheads="1"/>
          </p:cNvPicPr>
          <p:nvPr userDrawn="1"/>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5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a:t>Briefing on irregular expenditure: 2017/18 Annual Report</a:t>
            </a:r>
          </a:p>
        </p:txBody>
      </p:sp>
      <p:sp>
        <p:nvSpPr>
          <p:cNvPr id="6" name="Text Placeholder 5"/>
          <p:cNvSpPr>
            <a:spLocks noGrp="1"/>
          </p:cNvSpPr>
          <p:nvPr>
            <p:ph type="body" sz="quarter" idx="10"/>
          </p:nvPr>
        </p:nvSpPr>
        <p:spPr/>
        <p:txBody>
          <a:bodyPr/>
          <a:lstStyle/>
          <a:p>
            <a:r>
              <a:rPr lang="en-GB" dirty="0"/>
              <a:t>Cape Town</a:t>
            </a:r>
          </a:p>
        </p:txBody>
      </p:sp>
      <p:sp>
        <p:nvSpPr>
          <p:cNvPr id="8" name="Text Placeholder 7"/>
          <p:cNvSpPr>
            <a:spLocks noGrp="1"/>
          </p:cNvSpPr>
          <p:nvPr>
            <p:ph type="body" sz="quarter" idx="11"/>
          </p:nvPr>
        </p:nvSpPr>
        <p:spPr/>
        <p:txBody>
          <a:bodyPr/>
          <a:lstStyle/>
          <a:p>
            <a:r>
              <a:rPr lang="en-GB" dirty="0"/>
              <a:t>B Rutgers</a:t>
            </a:r>
          </a:p>
        </p:txBody>
      </p:sp>
      <p:sp>
        <p:nvSpPr>
          <p:cNvPr id="11" name="Title 10"/>
          <p:cNvSpPr>
            <a:spLocks noGrp="1"/>
          </p:cNvSpPr>
          <p:nvPr>
            <p:ph type="ctrTitle"/>
          </p:nvPr>
        </p:nvSpPr>
        <p:spPr/>
        <p:txBody>
          <a:bodyPr/>
          <a:lstStyle/>
          <a:p>
            <a:r>
              <a:rPr lang="en-GB" dirty="0"/>
              <a:t>PUBLIC ACCOUNTS COMMITTEE</a:t>
            </a:r>
          </a:p>
        </p:txBody>
      </p:sp>
      <p:sp>
        <p:nvSpPr>
          <p:cNvPr id="13" name="Date Placeholder 12"/>
          <p:cNvSpPr>
            <a:spLocks noGrp="1"/>
          </p:cNvSpPr>
          <p:nvPr>
            <p:ph type="dt" sz="half" idx="2"/>
          </p:nvPr>
        </p:nvSpPr>
        <p:spPr/>
        <p:txBody>
          <a:bodyPr/>
          <a:lstStyle/>
          <a:p>
            <a:r>
              <a:rPr lang="en-GB" dirty="0"/>
              <a:t>13 September 2019</a:t>
            </a:r>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GB" dirty="0"/>
              <a:t>Brenda Rutgers</a:t>
            </a:r>
          </a:p>
        </p:txBody>
      </p:sp>
      <p:sp>
        <p:nvSpPr>
          <p:cNvPr id="7" name="Text Placeholder 6"/>
          <p:cNvSpPr>
            <a:spLocks noGrp="1"/>
          </p:cNvSpPr>
          <p:nvPr>
            <p:ph type="body" sz="quarter" idx="11"/>
          </p:nvPr>
        </p:nvSpPr>
        <p:spPr/>
        <p:txBody>
          <a:bodyPr/>
          <a:lstStyle/>
          <a:p>
            <a:r>
              <a:rPr lang="en-GB" dirty="0"/>
              <a:t>Chief Financial Officer</a:t>
            </a:r>
          </a:p>
        </p:txBody>
      </p:sp>
      <p:sp>
        <p:nvSpPr>
          <p:cNvPr id="8" name="Text Placeholder 7"/>
          <p:cNvSpPr>
            <a:spLocks noGrp="1"/>
          </p:cNvSpPr>
          <p:nvPr>
            <p:ph type="body" sz="quarter" idx="12"/>
          </p:nvPr>
        </p:nvSpPr>
        <p:spPr/>
        <p:txBody>
          <a:bodyPr/>
          <a:lstStyle/>
          <a:p>
            <a:r>
              <a:rPr lang="en-GB" dirty="0"/>
              <a:t>021 483 9526</a:t>
            </a:r>
          </a:p>
        </p:txBody>
      </p:sp>
      <p:sp>
        <p:nvSpPr>
          <p:cNvPr id="10" name="Text Placeholder 9"/>
          <p:cNvSpPr>
            <a:spLocks noGrp="1"/>
          </p:cNvSpPr>
          <p:nvPr>
            <p:ph type="body" sz="quarter" idx="14"/>
          </p:nvPr>
        </p:nvSpPr>
        <p:spPr/>
        <p:txBody>
          <a:bodyPr/>
          <a:lstStyle/>
          <a:p>
            <a:r>
              <a:rPr lang="en-GB" dirty="0"/>
              <a:t>Brenda.Rutgers@westerncape.gov.za</a:t>
            </a:r>
          </a:p>
        </p:txBody>
      </p:sp>
    </p:spTree>
    <p:custDataLst>
      <p:tags r:id="rId1"/>
    </p:custDataLst>
    <p:extLst>
      <p:ext uri="{BB962C8B-B14F-4D97-AF65-F5344CB8AC3E}">
        <p14:creationId xmlns:p14="http://schemas.microsoft.com/office/powerpoint/2010/main" xmlns="" val="305604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Purpose</a:t>
            </a:r>
          </a:p>
        </p:txBody>
      </p:sp>
      <p:sp>
        <p:nvSpPr>
          <p:cNvPr id="4" name="Text Placeholder 3"/>
          <p:cNvSpPr>
            <a:spLocks noGrp="1"/>
          </p:cNvSpPr>
          <p:nvPr>
            <p:ph type="body" sz="quarter" idx="10"/>
          </p:nvPr>
        </p:nvSpPr>
        <p:spPr>
          <a:xfrm>
            <a:off x="295275" y="1124744"/>
            <a:ext cx="8597205" cy="4968081"/>
          </a:xfrm>
        </p:spPr>
        <p:txBody>
          <a:bodyPr>
            <a:normAutofit/>
          </a:bodyPr>
          <a:lstStyle/>
          <a:p>
            <a:pPr marL="285750" indent="-285750">
              <a:buFont typeface="Arial" panose="020B0604020202020204" pitchFamily="34" charset="0"/>
              <a:buChar char="•"/>
            </a:pPr>
            <a:endParaRPr lang="en-GB" b="0" dirty="0"/>
          </a:p>
          <a:p>
            <a:pPr marL="285750" indent="-285750">
              <a:buFont typeface="Arial" panose="020B0604020202020204" pitchFamily="34" charset="0"/>
              <a:buChar char="•"/>
            </a:pPr>
            <a:endParaRPr lang="en-GB" b="0" dirty="0"/>
          </a:p>
          <a:p>
            <a:pPr marL="285750" indent="-285750">
              <a:buFont typeface="Arial" panose="020B0604020202020204" pitchFamily="34" charset="0"/>
              <a:buChar char="•"/>
            </a:pPr>
            <a:endParaRPr lang="en-GB" b="0" dirty="0"/>
          </a:p>
          <a:p>
            <a:pPr marL="285750" indent="-285750">
              <a:buFont typeface="Arial" panose="020B0604020202020204" pitchFamily="34" charset="0"/>
              <a:buChar char="•"/>
            </a:pPr>
            <a:r>
              <a:rPr lang="en-GB" b="0" dirty="0"/>
              <a:t>To brief the public accounts committee </a:t>
            </a:r>
            <a:r>
              <a:rPr lang="en-US" b="0" dirty="0"/>
              <a:t>on the irregular expenditure that incurred during the 2017/18 financial year;</a:t>
            </a:r>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r>
              <a:rPr lang="en-US" b="0" dirty="0"/>
              <a:t>To provide an overview of the challenges experienced that led to irregular expenditure;</a:t>
            </a:r>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r>
              <a:rPr lang="en-US" b="0" dirty="0"/>
              <a:t>To provide an overview of the mechanisms developed and implemented to prevent re-occurrence of irregular expenditure</a:t>
            </a:r>
            <a:endParaRPr lang="en-GB" b="0" dirty="0"/>
          </a:p>
        </p:txBody>
      </p:sp>
      <p:sp>
        <p:nvSpPr>
          <p:cNvPr id="8" name="Footer Placeholder 7"/>
          <p:cNvSpPr>
            <a:spLocks noGrp="1"/>
          </p:cNvSpPr>
          <p:nvPr>
            <p:ph type="ftr" sz="quarter" idx="3"/>
          </p:nvPr>
        </p:nvSpPr>
        <p:spPr/>
        <p:txBody>
          <a:bodyPr/>
          <a:lstStyle/>
          <a:p>
            <a:r>
              <a:rPr lang="en-ZA" dirty="0"/>
              <a:t>Go to Insert &gt; Header &amp; Footer &gt; Enter presentation name into footer field</a:t>
            </a:r>
            <a:endParaRPr lang="en-GB" dirty="0"/>
          </a:p>
        </p:txBody>
      </p:sp>
      <p:sp>
        <p:nvSpPr>
          <p:cNvPr id="9" name="Slide Number Placeholder 8"/>
          <p:cNvSpPr>
            <a:spLocks noGrp="1"/>
          </p:cNvSpPr>
          <p:nvPr>
            <p:ph type="sldNum" sz="quarter" idx="4"/>
          </p:nvPr>
        </p:nvSpPr>
        <p:spPr/>
        <p:txBody>
          <a:bodyPr/>
          <a:lstStyle/>
          <a:p>
            <a:fld id="{8406839F-D7A4-4E5D-B93D-768AD4D1DB36}" type="slidenum">
              <a:rPr lang="en-ZA" smtClean="0"/>
              <a:pPr/>
              <a:t>2</a:t>
            </a:fld>
            <a:endParaRPr lang="en-ZA" dirty="0"/>
          </a:p>
        </p:txBody>
      </p:sp>
    </p:spTree>
    <p:custDataLst>
      <p:tags r:id="rId1"/>
    </p:custDataLst>
    <p:extLst>
      <p:ext uri="{BB962C8B-B14F-4D97-AF65-F5344CB8AC3E}">
        <p14:creationId xmlns:p14="http://schemas.microsoft.com/office/powerpoint/2010/main" xmlns="" val="180100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Irregular Expenses </a:t>
            </a:r>
            <a:r>
              <a:rPr lang="en-US" dirty="0"/>
              <a:t>reported in the 2017/18 Annual Report</a:t>
            </a:r>
            <a:endParaRPr lang="en-GB" dirty="0"/>
          </a:p>
        </p:txBody>
      </p:sp>
      <p:sp>
        <p:nvSpPr>
          <p:cNvPr id="8" name="Footer Placeholder 7"/>
          <p:cNvSpPr>
            <a:spLocks noGrp="1"/>
          </p:cNvSpPr>
          <p:nvPr>
            <p:ph type="ftr" sz="quarter" idx="3"/>
          </p:nvPr>
        </p:nvSpPr>
        <p:spPr/>
        <p:txBody>
          <a:bodyPr/>
          <a:lstStyle/>
          <a:p>
            <a:r>
              <a:rPr lang="en-ZA" dirty="0"/>
              <a:t>Go to Insert &gt; Header &amp; Footer &gt; Enter presentation name into footer field</a:t>
            </a:r>
            <a:endParaRPr lang="en-GB" dirty="0"/>
          </a:p>
        </p:txBody>
      </p:sp>
      <p:sp>
        <p:nvSpPr>
          <p:cNvPr id="9" name="Slide Number Placeholder 8"/>
          <p:cNvSpPr>
            <a:spLocks noGrp="1"/>
          </p:cNvSpPr>
          <p:nvPr>
            <p:ph type="sldNum" sz="quarter" idx="4"/>
          </p:nvPr>
        </p:nvSpPr>
        <p:spPr/>
        <p:txBody>
          <a:bodyPr/>
          <a:lstStyle/>
          <a:p>
            <a:fld id="{8406839F-D7A4-4E5D-B93D-768AD4D1DB36}" type="slidenum">
              <a:rPr lang="en-ZA" smtClean="0"/>
              <a:pPr/>
              <a:t>3</a:t>
            </a:fld>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xmlns="" val="3401788368"/>
              </p:ext>
            </p:extLst>
          </p:nvPr>
        </p:nvGraphicFramePr>
        <p:xfrm>
          <a:off x="326600" y="1145211"/>
          <a:ext cx="8421865" cy="5009314"/>
        </p:xfrm>
        <a:graphic>
          <a:graphicData uri="http://schemas.openxmlformats.org/drawingml/2006/table">
            <a:tbl>
              <a:tblPr firstRow="1" bandRow="1">
                <a:tableStyleId>{5C22544A-7EE6-4342-B048-85BDC9FD1C3A}</a:tableStyleId>
              </a:tblPr>
              <a:tblGrid>
                <a:gridCol w="2877248">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1224136">
                  <a:extLst>
                    <a:ext uri="{9D8B030D-6E8A-4147-A177-3AD203B41FA5}">
                      <a16:colId xmlns:a16="http://schemas.microsoft.com/office/drawing/2014/main" xmlns="" val="20002"/>
                    </a:ext>
                  </a:extLst>
                </a:gridCol>
                <a:gridCol w="3456385">
                  <a:extLst>
                    <a:ext uri="{9D8B030D-6E8A-4147-A177-3AD203B41FA5}">
                      <a16:colId xmlns:a16="http://schemas.microsoft.com/office/drawing/2014/main" xmlns="" val="20003"/>
                    </a:ext>
                  </a:extLst>
                </a:gridCol>
              </a:tblGrid>
              <a:tr h="694180">
                <a:tc>
                  <a:txBody>
                    <a:bodyPr/>
                    <a:lstStyle/>
                    <a:p>
                      <a:pPr algn="ctr"/>
                      <a:r>
                        <a:rPr lang="en-ZA" sz="1200" dirty="0"/>
                        <a:t>Description of irregular expenditure</a:t>
                      </a:r>
                    </a:p>
                  </a:txBody>
                  <a:tcPr/>
                </a:tc>
                <a:tc>
                  <a:txBody>
                    <a:bodyPr/>
                    <a:lstStyle/>
                    <a:p>
                      <a:pPr algn="ctr"/>
                      <a:r>
                        <a:rPr lang="en-ZA" sz="1200" dirty="0"/>
                        <a:t>Amount</a:t>
                      </a:r>
                    </a:p>
                    <a:p>
                      <a:pPr algn="ctr"/>
                      <a:r>
                        <a:rPr lang="en-ZA" sz="1200" dirty="0"/>
                        <a:t>R’000</a:t>
                      </a:r>
                    </a:p>
                  </a:txBody>
                  <a:tcPr/>
                </a:tc>
                <a:tc>
                  <a:txBody>
                    <a:bodyPr/>
                    <a:lstStyle/>
                    <a:p>
                      <a:pPr algn="ctr"/>
                      <a:r>
                        <a:rPr lang="en-ZA" sz="1200" dirty="0"/>
                        <a:t>Date condoned</a:t>
                      </a:r>
                    </a:p>
                  </a:txBody>
                  <a:tcPr/>
                </a:tc>
                <a:tc>
                  <a:txBody>
                    <a:bodyPr/>
                    <a:lstStyle/>
                    <a:p>
                      <a:pPr algn="ctr"/>
                      <a:r>
                        <a:rPr lang="en-ZA" sz="1200" dirty="0"/>
                        <a:t>Action</a:t>
                      </a:r>
                    </a:p>
                  </a:txBody>
                  <a:tcPr/>
                </a:tc>
                <a:extLst>
                  <a:ext uri="{0D108BD9-81ED-4DB2-BD59-A6C34878D82A}">
                    <a16:rowId xmlns:a16="http://schemas.microsoft.com/office/drawing/2014/main" xmlns="" val="10000"/>
                  </a:ext>
                </a:extLst>
              </a:tr>
              <a:tr h="591045">
                <a:tc>
                  <a:txBody>
                    <a:bodyPr/>
                    <a:lstStyle/>
                    <a:p>
                      <a:r>
                        <a:rPr lang="en-ZA" sz="1200" b="1" dirty="0"/>
                        <a:t>CHUBB Security (George Museum)</a:t>
                      </a:r>
                    </a:p>
                    <a:p>
                      <a:r>
                        <a:rPr lang="en-ZA" sz="1200" dirty="0"/>
                        <a:t>Procurement process delayed </a:t>
                      </a:r>
                    </a:p>
                  </a:txBody>
                  <a:tcPr/>
                </a:tc>
                <a:tc>
                  <a:txBody>
                    <a:bodyPr/>
                    <a:lstStyle/>
                    <a:p>
                      <a:pPr algn="r"/>
                      <a:r>
                        <a:rPr lang="en-ZA" sz="1200" dirty="0"/>
                        <a:t>2</a:t>
                      </a:r>
                    </a:p>
                  </a:txBody>
                  <a:tcPr/>
                </a:tc>
                <a:tc>
                  <a:txBody>
                    <a:bodyPr/>
                    <a:lstStyle/>
                    <a:p>
                      <a:pPr algn="l"/>
                      <a:r>
                        <a:rPr lang="en-ZA" sz="1200" dirty="0"/>
                        <a:t>13 April 2017</a:t>
                      </a:r>
                    </a:p>
                  </a:txBody>
                  <a:tcPr/>
                </a:tc>
                <a:tc>
                  <a:txBody>
                    <a:bodyPr/>
                    <a:lstStyle/>
                    <a:p>
                      <a:r>
                        <a:rPr lang="en-ZA" sz="1200" dirty="0"/>
                        <a:t>Manager was instructed to take action to prevent</a:t>
                      </a:r>
                      <a:r>
                        <a:rPr lang="en-ZA" sz="1200" baseline="0" dirty="0"/>
                        <a:t> a re-occurrence.</a:t>
                      </a:r>
                      <a:endParaRPr lang="en-ZA" sz="1200" dirty="0"/>
                    </a:p>
                  </a:txBody>
                  <a:tcPr/>
                </a:tc>
                <a:extLst>
                  <a:ext uri="{0D108BD9-81ED-4DB2-BD59-A6C34878D82A}">
                    <a16:rowId xmlns:a16="http://schemas.microsoft.com/office/drawing/2014/main" xmlns="" val="10001"/>
                  </a:ext>
                </a:extLst>
              </a:tr>
              <a:tr h="1058097">
                <a:tc>
                  <a:txBody>
                    <a:bodyPr/>
                    <a:lstStyle/>
                    <a:p>
                      <a:r>
                        <a:rPr lang="en-ZA" sz="1200" b="1" dirty="0"/>
                        <a:t>Lungisa Athandwa Projects </a:t>
                      </a:r>
                    </a:p>
                    <a:p>
                      <a:r>
                        <a:rPr lang="en-ZA" sz="1200" dirty="0"/>
                        <a:t>Non-compliant</a:t>
                      </a:r>
                      <a:r>
                        <a:rPr lang="en-ZA" sz="1200" baseline="0" dirty="0"/>
                        <a:t> procurement procedures followed for the delivery of c</a:t>
                      </a:r>
                      <a:r>
                        <a:rPr lang="en-ZA" sz="1200" dirty="0"/>
                        <a:t>atering for Ministerial outreach for National Minister</a:t>
                      </a:r>
                    </a:p>
                  </a:txBody>
                  <a:tcPr/>
                </a:tc>
                <a:tc>
                  <a:txBody>
                    <a:bodyPr/>
                    <a:lstStyle/>
                    <a:p>
                      <a:pPr algn="r"/>
                      <a:r>
                        <a:rPr lang="en-ZA" sz="1200" dirty="0"/>
                        <a:t>130</a:t>
                      </a:r>
                    </a:p>
                  </a:txBody>
                  <a:tcPr/>
                </a:tc>
                <a:tc>
                  <a:txBody>
                    <a:bodyPr/>
                    <a:lstStyle/>
                    <a:p>
                      <a:pPr algn="l"/>
                      <a:r>
                        <a:rPr lang="en-ZA" sz="1200" dirty="0"/>
                        <a:t>14 July 2017</a:t>
                      </a:r>
                    </a:p>
                  </a:txBody>
                  <a:tcPr/>
                </a:tc>
                <a:tc>
                  <a:txBody>
                    <a:bodyPr/>
                    <a:lstStyle/>
                    <a:p>
                      <a:r>
                        <a:rPr lang="en-ZA" sz="1200" b="1" dirty="0"/>
                        <a:t>No further action.</a:t>
                      </a:r>
                      <a:r>
                        <a:rPr lang="en-ZA" sz="1200" dirty="0"/>
                        <a:t> </a:t>
                      </a:r>
                    </a:p>
                    <a:p>
                      <a:r>
                        <a:rPr lang="en-ZA" sz="1200" dirty="0"/>
                        <a:t>Events that led to the non-compliance were beyond the control of departmental</a:t>
                      </a:r>
                      <a:r>
                        <a:rPr lang="en-ZA" sz="1200" baseline="0" dirty="0"/>
                        <a:t> officials.</a:t>
                      </a:r>
                      <a:endParaRPr lang="en-ZA" sz="1200" dirty="0"/>
                    </a:p>
                  </a:txBody>
                  <a:tcPr/>
                </a:tc>
                <a:extLst>
                  <a:ext uri="{0D108BD9-81ED-4DB2-BD59-A6C34878D82A}">
                    <a16:rowId xmlns:a16="http://schemas.microsoft.com/office/drawing/2014/main" xmlns="" val="1413616344"/>
                  </a:ext>
                </a:extLst>
              </a:tr>
              <a:tr h="619636">
                <a:tc>
                  <a:txBody>
                    <a:bodyPr/>
                    <a:lstStyle/>
                    <a:p>
                      <a:r>
                        <a:rPr lang="en-ZA" sz="1200" b="1" dirty="0"/>
                        <a:t>Trigon Travel </a:t>
                      </a:r>
                    </a:p>
                    <a:p>
                      <a:r>
                        <a:rPr lang="en-ZA" sz="1200" dirty="0"/>
                        <a:t>Non-compliance</a:t>
                      </a:r>
                      <a:r>
                        <a:rPr lang="en-ZA" sz="1200" baseline="0" dirty="0"/>
                        <a:t> of procurement procedures </a:t>
                      </a:r>
                      <a:r>
                        <a:rPr lang="en-ZA" sz="1200" baseline="0" dirty="0" err="1"/>
                        <a:t>i.r.o</a:t>
                      </a:r>
                      <a:r>
                        <a:rPr lang="en-ZA" sz="1200" baseline="0" dirty="0"/>
                        <a:t>. accommodation for 2 </a:t>
                      </a:r>
                      <a:r>
                        <a:rPr lang="en-ZA" sz="1200" baseline="0"/>
                        <a:t>staff officials</a:t>
                      </a:r>
                      <a:endParaRPr lang="en-ZA" sz="1200" dirty="0"/>
                    </a:p>
                  </a:txBody>
                  <a:tcPr/>
                </a:tc>
                <a:tc>
                  <a:txBody>
                    <a:bodyPr/>
                    <a:lstStyle/>
                    <a:p>
                      <a:pPr algn="r"/>
                      <a:r>
                        <a:rPr lang="en-ZA" sz="1200" dirty="0"/>
                        <a:t>3</a:t>
                      </a:r>
                    </a:p>
                  </a:txBody>
                  <a:tcPr/>
                </a:tc>
                <a:tc>
                  <a:txBody>
                    <a:bodyPr/>
                    <a:lstStyle/>
                    <a:p>
                      <a:pPr algn="l"/>
                      <a:r>
                        <a:rPr lang="en-ZA" sz="1200" dirty="0"/>
                        <a:t>15 November</a:t>
                      </a:r>
                      <a:r>
                        <a:rPr lang="en-ZA" sz="1200" baseline="0" dirty="0"/>
                        <a:t> 2017</a:t>
                      </a:r>
                      <a:endParaRPr lang="en-ZA" sz="1200" dirty="0"/>
                    </a:p>
                  </a:txBody>
                  <a:tcPr/>
                </a:tc>
                <a:tc>
                  <a:txBody>
                    <a:bodyPr/>
                    <a:lstStyle/>
                    <a:p>
                      <a:r>
                        <a:rPr lang="en-ZA" sz="1200" b="1" dirty="0"/>
                        <a:t>No further action</a:t>
                      </a:r>
                    </a:p>
                    <a:p>
                      <a:r>
                        <a:rPr lang="en-US" sz="1200" b="0" dirty="0"/>
                        <a:t>Events that led to the non-compliance were beyond the control of departmental officials. </a:t>
                      </a:r>
                      <a:endParaRPr lang="en-ZA" sz="1200" b="1" dirty="0"/>
                    </a:p>
                  </a:txBody>
                  <a:tcPr/>
                </a:tc>
                <a:extLst>
                  <a:ext uri="{0D108BD9-81ED-4DB2-BD59-A6C34878D82A}">
                    <a16:rowId xmlns:a16="http://schemas.microsoft.com/office/drawing/2014/main" xmlns="" val="3475296921"/>
                  </a:ext>
                </a:extLst>
              </a:tr>
              <a:tr h="837192">
                <a:tc>
                  <a:txBody>
                    <a:bodyPr/>
                    <a:lstStyle/>
                    <a:p>
                      <a:r>
                        <a:rPr lang="en-ZA" sz="1200" b="1" dirty="0"/>
                        <a:t>CHUBB Security (Cape Medical Museum)</a:t>
                      </a:r>
                    </a:p>
                    <a:p>
                      <a:r>
                        <a:rPr lang="en-ZA" sz="1200" dirty="0"/>
                        <a:t>Contract not renewed timeously</a:t>
                      </a:r>
                    </a:p>
                  </a:txBody>
                  <a:tcPr/>
                </a:tc>
                <a:tc>
                  <a:txBody>
                    <a:bodyPr/>
                    <a:lstStyle/>
                    <a:p>
                      <a:pPr algn="r"/>
                      <a:r>
                        <a:rPr lang="en-ZA" sz="1200" dirty="0"/>
                        <a:t>3</a:t>
                      </a:r>
                    </a:p>
                  </a:txBody>
                  <a:tcPr/>
                </a:tc>
                <a:tc>
                  <a:txBody>
                    <a:bodyPr/>
                    <a:lstStyle/>
                    <a:p>
                      <a:pPr algn="l"/>
                      <a:r>
                        <a:rPr lang="en-ZA" sz="1200" dirty="0"/>
                        <a:t>18 February 2018</a:t>
                      </a:r>
                    </a:p>
                  </a:txBody>
                  <a:tcPr/>
                </a:tc>
                <a:tc>
                  <a:txBody>
                    <a:bodyPr/>
                    <a:lstStyle/>
                    <a:p>
                      <a:r>
                        <a:rPr lang="en-ZA" sz="1200" baseline="0" dirty="0"/>
                        <a:t>Museum Support Services to centralise the management of contracts</a:t>
                      </a:r>
                      <a:endParaRPr lang="en-ZA" sz="1200" dirty="0"/>
                    </a:p>
                  </a:txBody>
                  <a:tcPr/>
                </a:tc>
                <a:extLst>
                  <a:ext uri="{0D108BD9-81ED-4DB2-BD59-A6C34878D82A}">
                    <a16:rowId xmlns:a16="http://schemas.microsoft.com/office/drawing/2014/main" xmlns="" val="2290496102"/>
                  </a:ext>
                </a:extLst>
              </a:tr>
              <a:tr h="577802">
                <a:tc>
                  <a:txBody>
                    <a:bodyPr/>
                    <a:lstStyle/>
                    <a:p>
                      <a:r>
                        <a:rPr lang="en-ZA" sz="1200" b="1" dirty="0"/>
                        <a:t>Trigon Travel </a:t>
                      </a:r>
                    </a:p>
                    <a:p>
                      <a:r>
                        <a:rPr lang="en-ZA" sz="1200" dirty="0"/>
                        <a:t>Prior approval not received for accommodation that exceeded the threshold of R1300 due to limited accommodation in the area</a:t>
                      </a:r>
                    </a:p>
                  </a:txBody>
                  <a:tcPr/>
                </a:tc>
                <a:tc>
                  <a:txBody>
                    <a:bodyPr/>
                    <a:lstStyle/>
                    <a:p>
                      <a:pPr algn="r"/>
                      <a:r>
                        <a:rPr lang="en-ZA" sz="1200" dirty="0"/>
                        <a:t>1</a:t>
                      </a:r>
                    </a:p>
                  </a:txBody>
                  <a:tcPr/>
                </a:tc>
                <a:tc>
                  <a:txBody>
                    <a:bodyPr/>
                    <a:lstStyle/>
                    <a:p>
                      <a:pPr algn="l"/>
                      <a:r>
                        <a:rPr lang="en-ZA" sz="1200" dirty="0"/>
                        <a:t>8 March 2018</a:t>
                      </a:r>
                    </a:p>
                  </a:txBody>
                  <a:tcPr/>
                </a:tc>
                <a:tc>
                  <a:txBody>
                    <a:bodyPr/>
                    <a:lstStyle/>
                    <a:p>
                      <a:r>
                        <a:rPr lang="en-ZA" sz="1200" b="1" dirty="0"/>
                        <a:t>No further action.</a:t>
                      </a:r>
                    </a:p>
                  </a:txBody>
                  <a:tcPr/>
                </a:tc>
                <a:extLst>
                  <a:ext uri="{0D108BD9-81ED-4DB2-BD59-A6C34878D82A}">
                    <a16:rowId xmlns:a16="http://schemas.microsoft.com/office/drawing/2014/main" xmlns="" val="3136978136"/>
                  </a:ext>
                </a:extLst>
              </a:tr>
            </a:tbl>
          </a:graphicData>
        </a:graphic>
      </p:graphicFrame>
    </p:spTree>
    <p:custDataLst>
      <p:tags r:id="rId1"/>
    </p:custDataLst>
    <p:extLst>
      <p:ext uri="{BB962C8B-B14F-4D97-AF65-F5344CB8AC3E}">
        <p14:creationId xmlns:p14="http://schemas.microsoft.com/office/powerpoint/2010/main" xmlns="" val="318810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Irregular Expenses </a:t>
            </a:r>
            <a:r>
              <a:rPr lang="en-US" dirty="0"/>
              <a:t>reported in the 2017/18 Annual Report </a:t>
            </a:r>
            <a:br>
              <a:rPr lang="en-US" dirty="0"/>
            </a:br>
            <a:r>
              <a:rPr lang="en-US" dirty="0"/>
              <a:t>(cont.)</a:t>
            </a:r>
            <a:endParaRPr lang="en-ZA" dirty="0"/>
          </a:p>
        </p:txBody>
      </p:sp>
      <p:sp>
        <p:nvSpPr>
          <p:cNvPr id="4" name="Slide Number Placeholder 3"/>
          <p:cNvSpPr>
            <a:spLocks noGrp="1"/>
          </p:cNvSpPr>
          <p:nvPr>
            <p:ph type="sldNum" sz="quarter" idx="4"/>
          </p:nvPr>
        </p:nvSpPr>
        <p:spPr/>
        <p:txBody>
          <a:bodyPr/>
          <a:lstStyle/>
          <a:p>
            <a:fld id="{8406839F-D7A4-4E5D-B93D-768AD4D1DB36}" type="slidenum">
              <a:rPr lang="en-ZA" smtClean="0"/>
              <a:pPr/>
              <a:t>4</a:t>
            </a:fld>
            <a:endParaRPr lang="en-ZA" dirty="0"/>
          </a:p>
        </p:txBody>
      </p:sp>
      <p:sp>
        <p:nvSpPr>
          <p:cNvPr id="5" name="Footer Placeholder 4"/>
          <p:cNvSpPr>
            <a:spLocks noGrp="1"/>
          </p:cNvSpPr>
          <p:nvPr>
            <p:ph type="ftr" sz="quarter" idx="3"/>
          </p:nvPr>
        </p:nvSpPr>
        <p:spPr/>
        <p:txBody>
          <a:bodyPr/>
          <a:lstStyle/>
          <a:p>
            <a:r>
              <a:rPr lang="en-ZA" dirty="0"/>
              <a:t>Go to Insert &gt; Header &amp; Footer &gt; Enter presentation name into footer field</a:t>
            </a:r>
            <a:endParaRPr lang="en-GB" dirty="0"/>
          </a:p>
        </p:txBody>
      </p:sp>
      <p:sp>
        <p:nvSpPr>
          <p:cNvPr id="6" name="Text Placeholder 5"/>
          <p:cNvSpPr>
            <a:spLocks noGrp="1"/>
          </p:cNvSpPr>
          <p:nvPr>
            <p:ph type="body" sz="quarter" idx="10"/>
          </p:nvPr>
        </p:nvSpPr>
        <p:spPr>
          <a:xfrm>
            <a:off x="295275" y="1196753"/>
            <a:ext cx="8597205" cy="5192346"/>
          </a:xfrm>
        </p:spPr>
        <p:txBody>
          <a:bodyPr/>
          <a:lstStyle/>
          <a:p>
            <a:r>
              <a:rPr lang="en-ZA" dirty="0"/>
              <a:t>  </a:t>
            </a:r>
          </a:p>
        </p:txBody>
      </p:sp>
      <p:graphicFrame>
        <p:nvGraphicFramePr>
          <p:cNvPr id="7" name="Table 6"/>
          <p:cNvGraphicFramePr>
            <a:graphicFrameLocks noGrp="1"/>
          </p:cNvGraphicFramePr>
          <p:nvPr>
            <p:extLst>
              <p:ext uri="{D42A27DB-BD31-4B8C-83A1-F6EECF244321}">
                <p14:modId xmlns:p14="http://schemas.microsoft.com/office/powerpoint/2010/main" xmlns="" val="2262978967"/>
              </p:ext>
            </p:extLst>
          </p:nvPr>
        </p:nvGraphicFramePr>
        <p:xfrm>
          <a:off x="179511" y="948919"/>
          <a:ext cx="8856984" cy="5774901"/>
        </p:xfrm>
        <a:graphic>
          <a:graphicData uri="http://schemas.openxmlformats.org/drawingml/2006/table">
            <a:tbl>
              <a:tblPr firstRow="1" bandRow="1">
                <a:tableStyleId>{5C22544A-7EE6-4342-B048-85BDC9FD1C3A}</a:tableStyleId>
              </a:tblPr>
              <a:tblGrid>
                <a:gridCol w="2368889">
                  <a:extLst>
                    <a:ext uri="{9D8B030D-6E8A-4147-A177-3AD203B41FA5}">
                      <a16:colId xmlns:a16="http://schemas.microsoft.com/office/drawing/2014/main" xmlns="" val="2549403095"/>
                    </a:ext>
                  </a:extLst>
                </a:gridCol>
                <a:gridCol w="980821">
                  <a:extLst>
                    <a:ext uri="{9D8B030D-6E8A-4147-A177-3AD203B41FA5}">
                      <a16:colId xmlns:a16="http://schemas.microsoft.com/office/drawing/2014/main" xmlns="" val="2173990187"/>
                    </a:ext>
                  </a:extLst>
                </a:gridCol>
                <a:gridCol w="1282611">
                  <a:extLst>
                    <a:ext uri="{9D8B030D-6E8A-4147-A177-3AD203B41FA5}">
                      <a16:colId xmlns:a16="http://schemas.microsoft.com/office/drawing/2014/main" xmlns="" val="2901225177"/>
                    </a:ext>
                  </a:extLst>
                </a:gridCol>
                <a:gridCol w="4224663">
                  <a:extLst>
                    <a:ext uri="{9D8B030D-6E8A-4147-A177-3AD203B41FA5}">
                      <a16:colId xmlns:a16="http://schemas.microsoft.com/office/drawing/2014/main" xmlns="" val="776856308"/>
                    </a:ext>
                  </a:extLst>
                </a:gridCol>
              </a:tblGrid>
              <a:tr h="414172">
                <a:tc>
                  <a:txBody>
                    <a:bodyPr/>
                    <a:lstStyle/>
                    <a:p>
                      <a:pPr algn="ctr"/>
                      <a:r>
                        <a:rPr lang="en-ZA" sz="1200" dirty="0"/>
                        <a:t>Description of irregular expenditure</a:t>
                      </a:r>
                    </a:p>
                  </a:txBody>
                  <a:tcPr/>
                </a:tc>
                <a:tc>
                  <a:txBody>
                    <a:bodyPr/>
                    <a:lstStyle/>
                    <a:p>
                      <a:pPr algn="ctr"/>
                      <a:r>
                        <a:rPr lang="en-ZA" sz="1200" dirty="0"/>
                        <a:t>Amount</a:t>
                      </a:r>
                    </a:p>
                    <a:p>
                      <a:pPr algn="ctr"/>
                      <a:r>
                        <a:rPr lang="en-ZA" sz="1200" dirty="0"/>
                        <a:t>R’000</a:t>
                      </a:r>
                    </a:p>
                  </a:txBody>
                  <a:tcPr/>
                </a:tc>
                <a:tc>
                  <a:txBody>
                    <a:bodyPr/>
                    <a:lstStyle/>
                    <a:p>
                      <a:pPr algn="ctr"/>
                      <a:r>
                        <a:rPr lang="en-ZA" sz="1200" dirty="0"/>
                        <a:t>Date condoned</a:t>
                      </a:r>
                    </a:p>
                  </a:txBody>
                  <a:tcPr/>
                </a:tc>
                <a:tc>
                  <a:txBody>
                    <a:bodyPr/>
                    <a:lstStyle/>
                    <a:p>
                      <a:pPr algn="ctr"/>
                      <a:r>
                        <a:rPr lang="en-ZA" sz="1200" dirty="0"/>
                        <a:t>Action</a:t>
                      </a:r>
                    </a:p>
                  </a:txBody>
                  <a:tcPr/>
                </a:tc>
                <a:extLst>
                  <a:ext uri="{0D108BD9-81ED-4DB2-BD59-A6C34878D82A}">
                    <a16:rowId xmlns:a16="http://schemas.microsoft.com/office/drawing/2014/main" xmlns="" val="12298658"/>
                  </a:ext>
                </a:extLst>
              </a:tr>
              <a:tr h="2236531">
                <a:tc>
                  <a:txBody>
                    <a:bodyPr/>
                    <a:lstStyle/>
                    <a:p>
                      <a:r>
                        <a:rPr lang="en-ZA" sz="1300" b="1" dirty="0"/>
                        <a:t>IsiXhosa</a:t>
                      </a:r>
                      <a:r>
                        <a:rPr lang="en-ZA" sz="1300" b="1" baseline="0" dirty="0"/>
                        <a:t> </a:t>
                      </a:r>
                      <a:r>
                        <a:rPr lang="en-ZA" sz="1300" b="1" baseline="0" dirty="0" err="1"/>
                        <a:t>Sethu</a:t>
                      </a:r>
                      <a:r>
                        <a:rPr lang="en-ZA" sz="1300" b="1" baseline="0" dirty="0"/>
                        <a:t> </a:t>
                      </a:r>
                      <a:r>
                        <a:rPr lang="en-ZA" sz="1300" baseline="0" dirty="0"/>
                        <a:t>Procurement procedures not followed</a:t>
                      </a:r>
                      <a:endParaRPr lang="en-ZA" sz="1300" dirty="0"/>
                    </a:p>
                  </a:txBody>
                  <a:tcPr/>
                </a:tc>
                <a:tc>
                  <a:txBody>
                    <a:bodyPr/>
                    <a:lstStyle/>
                    <a:p>
                      <a:pPr algn="r"/>
                      <a:r>
                        <a:rPr lang="en-ZA" sz="1300" dirty="0"/>
                        <a:t>22</a:t>
                      </a:r>
                    </a:p>
                  </a:txBody>
                  <a:tcPr/>
                </a:tc>
                <a:tc>
                  <a:txBody>
                    <a:bodyPr/>
                    <a:lstStyle/>
                    <a:p>
                      <a:pPr algn="l"/>
                      <a:r>
                        <a:rPr lang="en-ZA" sz="1300" dirty="0"/>
                        <a:t>16</a:t>
                      </a:r>
                      <a:r>
                        <a:rPr lang="en-ZA" sz="1300" baseline="0" dirty="0"/>
                        <a:t> March</a:t>
                      </a:r>
                      <a:r>
                        <a:rPr lang="en-ZA" sz="1300" dirty="0"/>
                        <a:t> 2018</a:t>
                      </a:r>
                    </a:p>
                  </a:txBody>
                  <a:tcPr/>
                </a:tc>
                <a:tc>
                  <a:txBody>
                    <a:bodyPr/>
                    <a:lstStyle/>
                    <a:p>
                      <a:r>
                        <a:rPr lang="en-ZA" sz="1300" dirty="0"/>
                        <a:t>Matter to be investigated by Internal Control. </a:t>
                      </a:r>
                    </a:p>
                    <a:p>
                      <a:endParaRPr lang="en-ZA" sz="1300" dirty="0"/>
                    </a:p>
                    <a:p>
                      <a:r>
                        <a:rPr lang="en-ZA" sz="1300" dirty="0"/>
                        <a:t>Ad</a:t>
                      </a:r>
                      <a:r>
                        <a:rPr lang="en-ZA" sz="1300" baseline="0" dirty="0"/>
                        <a:t> – hoc investigation conducted by Internal Control noted and approved by </a:t>
                      </a:r>
                      <a:r>
                        <a:rPr lang="en-ZA" sz="1300" baseline="0" dirty="0" err="1"/>
                        <a:t>HoD</a:t>
                      </a:r>
                      <a:r>
                        <a:rPr lang="en-ZA" sz="1300" baseline="0" dirty="0"/>
                        <a:t> on 30 May 2018.</a:t>
                      </a:r>
                    </a:p>
                    <a:p>
                      <a:endParaRPr lang="en-ZA" sz="1300" u="sng" baseline="0" dirty="0"/>
                    </a:p>
                    <a:p>
                      <a:r>
                        <a:rPr lang="en-ZA" sz="1300" u="sng" baseline="0" dirty="0"/>
                        <a:t>Recommendations by Internal Control:</a:t>
                      </a:r>
                    </a:p>
                    <a:p>
                      <a:pPr marL="285750" indent="-285750">
                        <a:buFontTx/>
                        <a:buChar char="-"/>
                      </a:pPr>
                      <a:r>
                        <a:rPr lang="en-ZA" sz="1300" u="none" baseline="0" dirty="0"/>
                        <a:t>SCM processes must be communicated to staff correctly and timeously</a:t>
                      </a:r>
                    </a:p>
                    <a:p>
                      <a:pPr marL="285750" indent="-285750">
                        <a:buFontTx/>
                        <a:buChar char="-"/>
                      </a:pPr>
                      <a:r>
                        <a:rPr lang="en-ZA" sz="1300" u="none" baseline="0" dirty="0"/>
                        <a:t>All staff must abide by the Code of conduct</a:t>
                      </a:r>
                    </a:p>
                    <a:p>
                      <a:pPr marL="285750" indent="-285750">
                        <a:buFontTx/>
                        <a:buChar char="-"/>
                      </a:pPr>
                      <a:r>
                        <a:rPr lang="en-ZA" sz="1300" u="none" baseline="0" dirty="0"/>
                        <a:t>Matter should be regarded as an administrative oversight</a:t>
                      </a:r>
                      <a:endParaRPr lang="en-ZA" sz="1300" u="none" dirty="0"/>
                    </a:p>
                  </a:txBody>
                  <a:tcPr/>
                </a:tc>
                <a:extLst>
                  <a:ext uri="{0D108BD9-81ED-4DB2-BD59-A6C34878D82A}">
                    <a16:rowId xmlns:a16="http://schemas.microsoft.com/office/drawing/2014/main" xmlns="" val="1507541939"/>
                  </a:ext>
                </a:extLst>
              </a:tr>
              <a:tr h="1339157">
                <a:tc>
                  <a:txBody>
                    <a:bodyPr/>
                    <a:lstStyle/>
                    <a:p>
                      <a:r>
                        <a:rPr lang="en-ZA" sz="1300" b="1" dirty="0"/>
                        <a:t>Steyn</a:t>
                      </a:r>
                      <a:r>
                        <a:rPr lang="en-ZA" sz="1300" b="1" baseline="0" dirty="0"/>
                        <a:t> Signage </a:t>
                      </a:r>
                    </a:p>
                    <a:p>
                      <a:r>
                        <a:rPr lang="en-ZA" sz="1300" baseline="0" dirty="0"/>
                        <a:t>The Western Cape Library Services did not follow the  correct procedure in procuring wheelie wagons</a:t>
                      </a:r>
                      <a:endParaRPr lang="en-ZA" sz="1300" dirty="0"/>
                    </a:p>
                  </a:txBody>
                  <a:tcPr/>
                </a:tc>
                <a:tc>
                  <a:txBody>
                    <a:bodyPr/>
                    <a:lstStyle/>
                    <a:p>
                      <a:pPr algn="r"/>
                      <a:r>
                        <a:rPr lang="en-ZA" sz="1300" dirty="0"/>
                        <a:t>886</a:t>
                      </a:r>
                    </a:p>
                  </a:txBody>
                  <a:tcPr/>
                </a:tc>
                <a:tc>
                  <a:txBody>
                    <a:bodyPr/>
                    <a:lstStyle/>
                    <a:p>
                      <a:pPr algn="l"/>
                      <a:r>
                        <a:rPr lang="en-ZA" sz="1300" dirty="0"/>
                        <a:t>26 March 2018</a:t>
                      </a:r>
                    </a:p>
                  </a:txBody>
                  <a:tcPr/>
                </a:tc>
                <a:tc>
                  <a:txBody>
                    <a:bodyPr/>
                    <a:lstStyle/>
                    <a:p>
                      <a:r>
                        <a:rPr lang="en-ZA" sz="1300" dirty="0">
                          <a:solidFill>
                            <a:schemeClr val="tx1"/>
                          </a:solidFill>
                        </a:rPr>
                        <a:t>Progressive Disciplinary steps taken (counselling)</a:t>
                      </a:r>
                    </a:p>
                    <a:p>
                      <a:r>
                        <a:rPr lang="en-ZA" sz="1300" dirty="0"/>
                        <a:t>Feedback was received from Labour Relations at </a:t>
                      </a:r>
                      <a:r>
                        <a:rPr lang="en-ZA" sz="1300" dirty="0" err="1"/>
                        <a:t>DotP</a:t>
                      </a:r>
                      <a:r>
                        <a:rPr lang="en-ZA" sz="1300" dirty="0"/>
                        <a:t> (CSC) indicating that the Department</a:t>
                      </a:r>
                      <a:r>
                        <a:rPr lang="en-ZA" sz="1300" baseline="0" dirty="0"/>
                        <a:t> must institute a progressive disciplining against the official. This was done and finalised on 23 August 2018. The matter is now closed.</a:t>
                      </a:r>
                    </a:p>
                    <a:p>
                      <a:endParaRPr lang="en-ZA" sz="1300" dirty="0"/>
                    </a:p>
                  </a:txBody>
                  <a:tcPr/>
                </a:tc>
                <a:extLst>
                  <a:ext uri="{0D108BD9-81ED-4DB2-BD59-A6C34878D82A}">
                    <a16:rowId xmlns:a16="http://schemas.microsoft.com/office/drawing/2014/main" xmlns="" val="557599741"/>
                  </a:ext>
                </a:extLst>
              </a:tr>
              <a:tr h="1022332">
                <a:tc>
                  <a:txBody>
                    <a:bodyPr/>
                    <a:lstStyle/>
                    <a:p>
                      <a:r>
                        <a:rPr lang="en-ZA" sz="1300" b="1" dirty="0"/>
                        <a:t>GIMTRAC </a:t>
                      </a:r>
                    </a:p>
                    <a:p>
                      <a:r>
                        <a:rPr lang="en-ZA" sz="1300" dirty="0"/>
                        <a:t>Non-compliance</a:t>
                      </a:r>
                      <a:r>
                        <a:rPr lang="en-ZA" sz="1300" baseline="0" dirty="0"/>
                        <a:t> with SCM prescripts (100% local content)</a:t>
                      </a:r>
                      <a:endParaRPr lang="en-ZA" sz="1300" dirty="0"/>
                    </a:p>
                  </a:txBody>
                  <a:tcPr/>
                </a:tc>
                <a:tc>
                  <a:txBody>
                    <a:bodyPr/>
                    <a:lstStyle/>
                    <a:p>
                      <a:pPr algn="r"/>
                      <a:r>
                        <a:rPr lang="en-ZA" sz="1300" dirty="0"/>
                        <a:t>1,285</a:t>
                      </a:r>
                    </a:p>
                  </a:txBody>
                  <a:tcPr/>
                </a:tc>
                <a:tc>
                  <a:txBody>
                    <a:bodyPr/>
                    <a:lstStyle/>
                    <a:p>
                      <a:pPr algn="l"/>
                      <a:r>
                        <a:rPr lang="en-ZA" sz="1300" dirty="0"/>
                        <a:t>25 April 2018</a:t>
                      </a:r>
                    </a:p>
                  </a:txBody>
                  <a:tcPr/>
                </a:tc>
                <a:tc>
                  <a:txBody>
                    <a:bodyPr/>
                    <a:lstStyle/>
                    <a:p>
                      <a:r>
                        <a:rPr lang="en-ZA" sz="1300" b="1" dirty="0"/>
                        <a:t>No further action</a:t>
                      </a:r>
                    </a:p>
                    <a:p>
                      <a:r>
                        <a:rPr lang="en-ZA" sz="1300" b="0" dirty="0"/>
                        <a:t>The transversal tender specifications did not include local Content as a compulsory requirement.</a:t>
                      </a:r>
                    </a:p>
                  </a:txBody>
                  <a:tcPr/>
                </a:tc>
                <a:extLst>
                  <a:ext uri="{0D108BD9-81ED-4DB2-BD59-A6C34878D82A}">
                    <a16:rowId xmlns:a16="http://schemas.microsoft.com/office/drawing/2014/main" xmlns="" val="1817983029"/>
                  </a:ext>
                </a:extLst>
              </a:tr>
              <a:tr h="348209">
                <a:tc>
                  <a:txBody>
                    <a:bodyPr/>
                    <a:lstStyle/>
                    <a:p>
                      <a:pPr algn="ctr"/>
                      <a:r>
                        <a:rPr lang="en-ZA" sz="1400" b="1" dirty="0"/>
                        <a:t>TOTAL</a:t>
                      </a:r>
                    </a:p>
                  </a:txBody>
                  <a:tcPr/>
                </a:tc>
                <a:tc>
                  <a:txBody>
                    <a:bodyPr/>
                    <a:lstStyle/>
                    <a:p>
                      <a:pPr algn="r"/>
                      <a:r>
                        <a:rPr lang="en-ZA" sz="1400" b="1" dirty="0"/>
                        <a:t>2,332</a:t>
                      </a:r>
                    </a:p>
                  </a:txBody>
                  <a:tcPr/>
                </a:tc>
                <a:tc>
                  <a:txBody>
                    <a:bodyPr/>
                    <a:lstStyle/>
                    <a:p>
                      <a:pPr algn="l"/>
                      <a:endParaRPr lang="en-ZA" sz="1300" dirty="0"/>
                    </a:p>
                  </a:txBody>
                  <a:tcPr/>
                </a:tc>
                <a:tc>
                  <a:txBody>
                    <a:bodyPr/>
                    <a:lstStyle/>
                    <a:p>
                      <a:endParaRPr lang="en-ZA" sz="1300" dirty="0"/>
                    </a:p>
                  </a:txBody>
                  <a:tcPr/>
                </a:tc>
                <a:extLst>
                  <a:ext uri="{0D108BD9-81ED-4DB2-BD59-A6C34878D82A}">
                    <a16:rowId xmlns:a16="http://schemas.microsoft.com/office/drawing/2014/main" xmlns="" val="3830171610"/>
                  </a:ext>
                </a:extLst>
              </a:tr>
            </a:tbl>
          </a:graphicData>
        </a:graphic>
      </p:graphicFrame>
    </p:spTree>
    <p:extLst>
      <p:ext uri="{BB962C8B-B14F-4D97-AF65-F5344CB8AC3E}">
        <p14:creationId xmlns:p14="http://schemas.microsoft.com/office/powerpoint/2010/main" xmlns="" val="103880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Challenges experienced that caused irregular expenditure</a:t>
            </a:r>
          </a:p>
        </p:txBody>
      </p:sp>
      <p:sp>
        <p:nvSpPr>
          <p:cNvPr id="4" name="Slide Number Placeholder 3"/>
          <p:cNvSpPr>
            <a:spLocks noGrp="1"/>
          </p:cNvSpPr>
          <p:nvPr>
            <p:ph type="sldNum" sz="quarter" idx="4"/>
          </p:nvPr>
        </p:nvSpPr>
        <p:spPr/>
        <p:txBody>
          <a:bodyPr/>
          <a:lstStyle/>
          <a:p>
            <a:fld id="{8406839F-D7A4-4E5D-B93D-768AD4D1DB36}" type="slidenum">
              <a:rPr lang="en-ZA" smtClean="0"/>
              <a:pPr/>
              <a:t>5</a:t>
            </a:fld>
            <a:endParaRPr lang="en-ZA" dirty="0"/>
          </a:p>
        </p:txBody>
      </p:sp>
      <p:sp>
        <p:nvSpPr>
          <p:cNvPr id="5" name="Footer Placeholder 4"/>
          <p:cNvSpPr>
            <a:spLocks noGrp="1"/>
          </p:cNvSpPr>
          <p:nvPr>
            <p:ph type="ftr" sz="quarter" idx="3"/>
          </p:nvPr>
        </p:nvSpPr>
        <p:spPr/>
        <p:txBody>
          <a:bodyPr/>
          <a:lstStyle/>
          <a:p>
            <a:r>
              <a:rPr lang="en-ZA" dirty="0"/>
              <a:t>Go to Insert &gt; Header &amp; Footer &gt; Enter presentation name into footer field</a:t>
            </a:r>
            <a:endParaRPr lang="en-GB" dirty="0"/>
          </a:p>
        </p:txBody>
      </p:sp>
      <p:graphicFrame>
        <p:nvGraphicFramePr>
          <p:cNvPr id="8" name="Table 7">
            <a:extLst>
              <a:ext uri="{FF2B5EF4-FFF2-40B4-BE49-F238E27FC236}">
                <a16:creationId xmlns:a16="http://schemas.microsoft.com/office/drawing/2014/main" xmlns="" id="{E3B2F5A8-40AF-42CD-8E7A-900B88509B3A}"/>
              </a:ext>
            </a:extLst>
          </p:cNvPr>
          <p:cNvGraphicFramePr>
            <a:graphicFrameLocks noGrp="1"/>
          </p:cNvGraphicFramePr>
          <p:nvPr>
            <p:extLst>
              <p:ext uri="{D42A27DB-BD31-4B8C-83A1-F6EECF244321}">
                <p14:modId xmlns:p14="http://schemas.microsoft.com/office/powerpoint/2010/main" xmlns="" val="2797213784"/>
              </p:ext>
            </p:extLst>
          </p:nvPr>
        </p:nvGraphicFramePr>
        <p:xfrm>
          <a:off x="453417" y="1212148"/>
          <a:ext cx="8280920" cy="5211252"/>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xmlns="" val="2383128604"/>
                    </a:ext>
                  </a:extLst>
                </a:gridCol>
                <a:gridCol w="5040560">
                  <a:extLst>
                    <a:ext uri="{9D8B030D-6E8A-4147-A177-3AD203B41FA5}">
                      <a16:colId xmlns:a16="http://schemas.microsoft.com/office/drawing/2014/main" xmlns="" val="2748305479"/>
                    </a:ext>
                  </a:extLst>
                </a:gridCol>
              </a:tblGrid>
              <a:tr h="734387">
                <a:tc>
                  <a:txBody>
                    <a:bodyPr/>
                    <a:lstStyle/>
                    <a:p>
                      <a:pPr algn="ctr"/>
                      <a:r>
                        <a:rPr lang="en-US" dirty="0"/>
                        <a:t>Description of irregular expenditure</a:t>
                      </a:r>
                    </a:p>
                  </a:txBody>
                  <a:tcPr/>
                </a:tc>
                <a:tc>
                  <a:txBody>
                    <a:bodyPr/>
                    <a:lstStyle/>
                    <a:p>
                      <a:pPr algn="ctr"/>
                      <a:r>
                        <a:rPr lang="en-US" dirty="0"/>
                        <a:t>Challenge experienced</a:t>
                      </a:r>
                    </a:p>
                  </a:txBody>
                  <a:tcPr/>
                </a:tc>
                <a:extLst>
                  <a:ext uri="{0D108BD9-81ED-4DB2-BD59-A6C34878D82A}">
                    <a16:rowId xmlns:a16="http://schemas.microsoft.com/office/drawing/2014/main" xmlns="" val="2948310591"/>
                  </a:ext>
                </a:extLst>
              </a:tr>
              <a:tr h="753687">
                <a:tc>
                  <a:txBody>
                    <a:bodyPr/>
                    <a:lstStyle/>
                    <a:p>
                      <a:r>
                        <a:rPr lang="en-ZA" sz="1400" b="1" dirty="0"/>
                        <a:t>CHUBB Security: (2 cases)</a:t>
                      </a:r>
                    </a:p>
                    <a:p>
                      <a:r>
                        <a:rPr lang="en-ZA" sz="1400" dirty="0"/>
                        <a:t>- Procurement process delayed </a:t>
                      </a:r>
                    </a:p>
                    <a:p>
                      <a:r>
                        <a:rPr lang="en-ZA" sz="1400" dirty="0"/>
                        <a:t>- Contract not extended timeously</a:t>
                      </a:r>
                      <a:endParaRPr lang="en-US"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a:t>Administrative oversight occurred due to capacity constraints</a:t>
                      </a:r>
                    </a:p>
                  </a:txBody>
                  <a:tcPr/>
                </a:tc>
                <a:extLst>
                  <a:ext uri="{0D108BD9-81ED-4DB2-BD59-A6C34878D82A}">
                    <a16:rowId xmlns:a16="http://schemas.microsoft.com/office/drawing/2014/main" xmlns="" val="1929552493"/>
                  </a:ext>
                </a:extLst>
              </a:tr>
              <a:tr h="1193338">
                <a:tc>
                  <a:txBody>
                    <a:bodyPr/>
                    <a:lstStyle/>
                    <a:p>
                      <a:r>
                        <a:rPr lang="en-US" sz="1400" b="1" dirty="0" err="1"/>
                        <a:t>Lungisa</a:t>
                      </a:r>
                      <a:r>
                        <a:rPr lang="en-US" sz="1400" b="1" dirty="0"/>
                        <a:t> </a:t>
                      </a:r>
                      <a:r>
                        <a:rPr lang="en-US" sz="1400" b="1" dirty="0" err="1"/>
                        <a:t>Athandwa</a:t>
                      </a:r>
                      <a:r>
                        <a:rPr lang="en-US" sz="1400" b="1" dirty="0"/>
                        <a:t> Projects:</a:t>
                      </a:r>
                    </a:p>
                    <a:p>
                      <a:r>
                        <a:rPr lang="en-US" sz="1400" dirty="0"/>
                        <a:t>Non-compliant procurement procedures followed for the delivery of catering for Ministerial outreach for National Minister</a:t>
                      </a:r>
                    </a:p>
                  </a:txBody>
                  <a:tcPr/>
                </a:tc>
                <a:tc>
                  <a:txBody>
                    <a:bodyPr/>
                    <a:lstStyle/>
                    <a:p>
                      <a:pPr algn="just"/>
                      <a:r>
                        <a:rPr lang="en-US" sz="1400" dirty="0"/>
                        <a:t>Short notice of the Ministerial event which required catering for 1300 people. Notice was received 2days before the event. The department struggled to find a compliant caterer that could provide catering for the 1300 people mentioned, within 2 days. </a:t>
                      </a:r>
                    </a:p>
                  </a:txBody>
                  <a:tcPr/>
                </a:tc>
                <a:extLst>
                  <a:ext uri="{0D108BD9-81ED-4DB2-BD59-A6C34878D82A}">
                    <a16:rowId xmlns:a16="http://schemas.microsoft.com/office/drawing/2014/main" xmlns="" val="1387333322"/>
                  </a:ext>
                </a:extLst>
              </a:tr>
              <a:tr h="1413164">
                <a:tc>
                  <a:txBody>
                    <a:bodyPr/>
                    <a:lstStyle/>
                    <a:p>
                      <a:r>
                        <a:rPr lang="en-US" sz="1400" b="1" dirty="0"/>
                        <a:t>Trigon Travel- (2 cases)</a:t>
                      </a:r>
                    </a:p>
                    <a:p>
                      <a:r>
                        <a:rPr lang="en-US" sz="1400" dirty="0"/>
                        <a:t>Procurement process not followed </a:t>
                      </a:r>
                      <a:r>
                        <a:rPr lang="en-US" sz="1400" dirty="0" err="1"/>
                        <a:t>i.r.o</a:t>
                      </a:r>
                      <a:r>
                        <a:rPr lang="en-US" sz="1400" dirty="0"/>
                        <a:t>.</a:t>
                      </a:r>
                      <a:r>
                        <a:rPr lang="en-US" sz="1400" baseline="0" dirty="0"/>
                        <a:t> accommodation (for 2 staff officials for 1 </a:t>
                      </a:r>
                      <a:r>
                        <a:rPr lang="en-US" sz="1400" baseline="0"/>
                        <a:t>night amounting </a:t>
                      </a:r>
                      <a:r>
                        <a:rPr lang="en-US" sz="1400" baseline="0" dirty="0"/>
                        <a:t>to R2568)</a:t>
                      </a:r>
                      <a:endParaRPr lang="en-US" sz="1400" dirty="0"/>
                    </a:p>
                  </a:txBody>
                  <a:tcPr/>
                </a:tc>
                <a:tc>
                  <a:txBody>
                    <a:bodyPr/>
                    <a:lstStyle/>
                    <a:p>
                      <a:pPr algn="just"/>
                      <a:r>
                        <a:rPr lang="en-US" sz="1400" dirty="0"/>
                        <a:t>- Officials could not make their flight on time due to road blockages as a result of the Knysna fires at the time.  The procurement for the postponed flight was not done timeously which resulted in non-compliance. This was beyond the control of the officials involved.</a:t>
                      </a:r>
                    </a:p>
                    <a:p>
                      <a:pPr algn="just"/>
                      <a:r>
                        <a:rPr lang="en-US" sz="1400" dirty="0"/>
                        <a:t>- Prior approval was not received for accommodation that exceeded the threshold of R1300. </a:t>
                      </a:r>
                    </a:p>
                  </a:txBody>
                  <a:tcPr/>
                </a:tc>
                <a:extLst>
                  <a:ext uri="{0D108BD9-81ED-4DB2-BD59-A6C34878D82A}">
                    <a16:rowId xmlns:a16="http://schemas.microsoft.com/office/drawing/2014/main" xmlns="" val="1059494451"/>
                  </a:ext>
                </a:extLst>
              </a:tr>
              <a:tr h="801968">
                <a:tc>
                  <a:txBody>
                    <a:bodyPr/>
                    <a:lstStyle/>
                    <a:p>
                      <a:r>
                        <a:rPr lang="en-ZA" sz="1400" b="1" dirty="0"/>
                        <a:t>IsiXhosa</a:t>
                      </a:r>
                      <a:r>
                        <a:rPr lang="en-ZA" sz="1400" b="1" baseline="0" dirty="0"/>
                        <a:t> </a:t>
                      </a:r>
                      <a:r>
                        <a:rPr lang="en-ZA" sz="1400" b="1" baseline="0" dirty="0" err="1"/>
                        <a:t>Sethu</a:t>
                      </a:r>
                      <a:endParaRPr lang="en-ZA" sz="1400" b="1" baseline="0" dirty="0"/>
                    </a:p>
                    <a:p>
                      <a:r>
                        <a:rPr lang="en-ZA" sz="1400" baseline="0" dirty="0"/>
                        <a:t>Procurement procedures not followed</a:t>
                      </a:r>
                      <a:endParaRPr lang="en-ZA"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a:t>Very tight deadlines and the limited availability of service providers led to the non-compliance to SCM procedures. The department render Language Services to all Departments.</a:t>
                      </a:r>
                      <a:endParaRPr lang="en-ZA" sz="1400" dirty="0"/>
                    </a:p>
                  </a:txBody>
                  <a:tcPr/>
                </a:tc>
                <a:extLst>
                  <a:ext uri="{0D108BD9-81ED-4DB2-BD59-A6C34878D82A}">
                    <a16:rowId xmlns:a16="http://schemas.microsoft.com/office/drawing/2014/main" xmlns="" val="3398662860"/>
                  </a:ext>
                </a:extLst>
              </a:tr>
            </a:tbl>
          </a:graphicData>
        </a:graphic>
      </p:graphicFrame>
      <p:sp>
        <p:nvSpPr>
          <p:cNvPr id="10" name="Text Placeholder 9">
            <a:extLst>
              <a:ext uri="{FF2B5EF4-FFF2-40B4-BE49-F238E27FC236}">
                <a16:creationId xmlns:a16="http://schemas.microsoft.com/office/drawing/2014/main" xmlns="" id="{93803DCF-0B20-4ECD-A0D0-246B29EF0A8B}"/>
              </a:ext>
            </a:extLst>
          </p:cNvPr>
          <p:cNvSpPr>
            <a:spLocks noGrp="1"/>
          </p:cNvSpPr>
          <p:nvPr>
            <p:ph type="body" sz="quarter" idx="10"/>
          </p:nvPr>
        </p:nvSpPr>
        <p:spPr/>
        <p:txBody>
          <a:bodyPr/>
          <a:lstStyle/>
          <a:p>
            <a:r>
              <a:rPr lang="en-US" dirty="0"/>
              <a:t>    </a:t>
            </a:r>
          </a:p>
        </p:txBody>
      </p:sp>
    </p:spTree>
    <p:extLst>
      <p:ext uri="{BB962C8B-B14F-4D97-AF65-F5344CB8AC3E}">
        <p14:creationId xmlns:p14="http://schemas.microsoft.com/office/powerpoint/2010/main" xmlns="" val="15898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80976"/>
            <a:ext cx="8712968" cy="559256"/>
          </a:xfrm>
        </p:spPr>
        <p:txBody>
          <a:bodyPr/>
          <a:lstStyle/>
          <a:p>
            <a:r>
              <a:rPr lang="en-ZA" dirty="0"/>
              <a:t>Challenges experienced that caused irregular expenditure</a:t>
            </a:r>
          </a:p>
        </p:txBody>
      </p:sp>
      <p:sp>
        <p:nvSpPr>
          <p:cNvPr id="4" name="Slide Number Placeholder 3"/>
          <p:cNvSpPr>
            <a:spLocks noGrp="1"/>
          </p:cNvSpPr>
          <p:nvPr>
            <p:ph type="sldNum" sz="quarter" idx="4"/>
          </p:nvPr>
        </p:nvSpPr>
        <p:spPr/>
        <p:txBody>
          <a:bodyPr/>
          <a:lstStyle/>
          <a:p>
            <a:fld id="{8406839F-D7A4-4E5D-B93D-768AD4D1DB36}" type="slidenum">
              <a:rPr lang="en-ZA" smtClean="0"/>
              <a:pPr/>
              <a:t>6</a:t>
            </a:fld>
            <a:endParaRPr lang="en-ZA" dirty="0"/>
          </a:p>
        </p:txBody>
      </p:sp>
      <p:sp>
        <p:nvSpPr>
          <p:cNvPr id="5" name="Footer Placeholder 4"/>
          <p:cNvSpPr>
            <a:spLocks noGrp="1"/>
          </p:cNvSpPr>
          <p:nvPr>
            <p:ph type="ftr" sz="quarter" idx="3"/>
          </p:nvPr>
        </p:nvSpPr>
        <p:spPr/>
        <p:txBody>
          <a:bodyPr/>
          <a:lstStyle/>
          <a:p>
            <a:r>
              <a:rPr lang="en-ZA" dirty="0"/>
              <a:t>Go to Insert &gt; Header &amp; Footer &gt; Enter presentation name into footer field</a:t>
            </a:r>
            <a:endParaRPr lang="en-GB" dirty="0"/>
          </a:p>
        </p:txBody>
      </p:sp>
      <p:sp>
        <p:nvSpPr>
          <p:cNvPr id="6" name="Text Placeholder 5"/>
          <p:cNvSpPr>
            <a:spLocks noGrp="1"/>
          </p:cNvSpPr>
          <p:nvPr>
            <p:ph type="body" sz="quarter" idx="10"/>
          </p:nvPr>
        </p:nvSpPr>
        <p:spPr/>
        <p:txBody>
          <a:bodyPr/>
          <a:lstStyle/>
          <a:p>
            <a:r>
              <a:rPr lang="en-ZA" dirty="0"/>
              <a:t>  </a:t>
            </a:r>
          </a:p>
        </p:txBody>
      </p:sp>
      <p:graphicFrame>
        <p:nvGraphicFramePr>
          <p:cNvPr id="8" name="Table 7">
            <a:extLst>
              <a:ext uri="{FF2B5EF4-FFF2-40B4-BE49-F238E27FC236}">
                <a16:creationId xmlns:a16="http://schemas.microsoft.com/office/drawing/2014/main" xmlns="" id="{05331E25-BAE0-46B2-AD2A-DF79295B2211}"/>
              </a:ext>
            </a:extLst>
          </p:cNvPr>
          <p:cNvGraphicFramePr>
            <a:graphicFrameLocks noGrp="1"/>
          </p:cNvGraphicFramePr>
          <p:nvPr>
            <p:extLst>
              <p:ext uri="{D42A27DB-BD31-4B8C-83A1-F6EECF244321}">
                <p14:modId xmlns:p14="http://schemas.microsoft.com/office/powerpoint/2010/main" xmlns="" val="2162208923"/>
              </p:ext>
            </p:extLst>
          </p:nvPr>
        </p:nvGraphicFramePr>
        <p:xfrm>
          <a:off x="295274" y="1412776"/>
          <a:ext cx="8237166" cy="3794760"/>
        </p:xfrm>
        <a:graphic>
          <a:graphicData uri="http://schemas.openxmlformats.org/drawingml/2006/table">
            <a:tbl>
              <a:tblPr firstRow="1" bandRow="1">
                <a:tableStyleId>{5C22544A-7EE6-4342-B048-85BDC9FD1C3A}</a:tableStyleId>
              </a:tblPr>
              <a:tblGrid>
                <a:gridCol w="2692550">
                  <a:extLst>
                    <a:ext uri="{9D8B030D-6E8A-4147-A177-3AD203B41FA5}">
                      <a16:colId xmlns:a16="http://schemas.microsoft.com/office/drawing/2014/main" xmlns="" val="381890070"/>
                    </a:ext>
                  </a:extLst>
                </a:gridCol>
                <a:gridCol w="5544616">
                  <a:extLst>
                    <a:ext uri="{9D8B030D-6E8A-4147-A177-3AD203B41FA5}">
                      <a16:colId xmlns:a16="http://schemas.microsoft.com/office/drawing/2014/main" xmlns="" val="81421068"/>
                    </a:ext>
                  </a:extLst>
                </a:gridCol>
              </a:tblGrid>
              <a:tr h="370840">
                <a:tc>
                  <a:txBody>
                    <a:bodyPr/>
                    <a:lstStyle/>
                    <a:p>
                      <a:pPr algn="ctr"/>
                      <a:r>
                        <a:rPr lang="en-US" dirty="0"/>
                        <a:t>Description of irregular expenditure</a:t>
                      </a:r>
                    </a:p>
                  </a:txBody>
                  <a:tcPr/>
                </a:tc>
                <a:tc>
                  <a:txBody>
                    <a:bodyPr/>
                    <a:lstStyle/>
                    <a:p>
                      <a:pPr algn="ctr"/>
                      <a:r>
                        <a:rPr lang="en-US" dirty="0"/>
                        <a:t>Challenge experienced</a:t>
                      </a:r>
                    </a:p>
                  </a:txBody>
                  <a:tcPr/>
                </a:tc>
                <a:extLst>
                  <a:ext uri="{0D108BD9-81ED-4DB2-BD59-A6C34878D82A}">
                    <a16:rowId xmlns:a16="http://schemas.microsoft.com/office/drawing/2014/main" xmlns="" val="2378018365"/>
                  </a:ext>
                </a:extLst>
              </a:tr>
              <a:tr h="370840">
                <a:tc>
                  <a:txBody>
                    <a:bodyPr/>
                    <a:lstStyle/>
                    <a:p>
                      <a:r>
                        <a:rPr lang="en-ZA" sz="1300" b="1" dirty="0"/>
                        <a:t>Steyn</a:t>
                      </a:r>
                      <a:r>
                        <a:rPr lang="en-ZA" sz="1300" b="1" baseline="0" dirty="0"/>
                        <a:t> Signage</a:t>
                      </a:r>
                      <a:r>
                        <a:rPr lang="en-ZA" sz="1300" baseline="0" dirty="0"/>
                        <a:t> </a:t>
                      </a:r>
                    </a:p>
                    <a:p>
                      <a:r>
                        <a:rPr lang="en-ZA" sz="1300" baseline="0" dirty="0"/>
                        <a:t>The Western Cape Library Services did not follow the  correct procedure in procuring wheelie wagons</a:t>
                      </a:r>
                      <a:endParaRPr lang="en-ZA" sz="1300" dirty="0"/>
                    </a:p>
                  </a:txBody>
                  <a:tcPr/>
                </a:tc>
                <a:tc>
                  <a:txBody>
                    <a:bodyPr/>
                    <a:lstStyle/>
                    <a:p>
                      <a:r>
                        <a:rPr lang="en-US" sz="1300" dirty="0"/>
                        <a:t>Official involved did not follow the open tender/bidding process but instead loaded the specifications on the Integrated Procurement System(IPS) to invite quotations.  The value of the service awarded was in excess of the department’s threshold for formal procurement (quotations).  Official was not aware of this requirement.</a:t>
                      </a:r>
                    </a:p>
                    <a:p>
                      <a:r>
                        <a:rPr lang="en-US" sz="1300" dirty="0"/>
                        <a:t>    </a:t>
                      </a:r>
                    </a:p>
                  </a:txBody>
                  <a:tcPr/>
                </a:tc>
                <a:extLst>
                  <a:ext uri="{0D108BD9-81ED-4DB2-BD59-A6C34878D82A}">
                    <a16:rowId xmlns:a16="http://schemas.microsoft.com/office/drawing/2014/main" xmlns="" val="4190236054"/>
                  </a:ext>
                </a:extLst>
              </a:tr>
              <a:tr h="370840">
                <a:tc>
                  <a:txBody>
                    <a:bodyPr/>
                    <a:lstStyle/>
                    <a:p>
                      <a:r>
                        <a:rPr lang="en-US" sz="1300" b="1" dirty="0"/>
                        <a:t>GIMTRAC</a:t>
                      </a:r>
                    </a:p>
                    <a:p>
                      <a:r>
                        <a:rPr lang="en-US" sz="1300" dirty="0"/>
                        <a:t>Non-compliance with SCM prescripts (100% local content)</a:t>
                      </a:r>
                    </a:p>
                  </a:txBody>
                  <a:tcPr/>
                </a:tc>
                <a:tc>
                  <a:txBody>
                    <a:bodyPr/>
                    <a:lstStyle/>
                    <a:p>
                      <a:r>
                        <a:rPr lang="en-US" sz="1300" dirty="0"/>
                        <a:t>This is a transversal tender managed by the former department of sport and recreation (SRSA).  Local Content was not included in the specifications as a key requirement when the tender was advertised which resulted in the service providers who were awarded with tenders not being 100% compliant with the Local Content requirement. The Department is obligated to use the Service Provider appointed by SRSA and cannot deviate from the tender (Conditional Grant Framework requirement).</a:t>
                      </a:r>
                    </a:p>
                  </a:txBody>
                  <a:tcPr/>
                </a:tc>
                <a:extLst>
                  <a:ext uri="{0D108BD9-81ED-4DB2-BD59-A6C34878D82A}">
                    <a16:rowId xmlns:a16="http://schemas.microsoft.com/office/drawing/2014/main" xmlns="" val="746841736"/>
                  </a:ext>
                </a:extLst>
              </a:tr>
            </a:tbl>
          </a:graphicData>
        </a:graphic>
      </p:graphicFrame>
    </p:spTree>
    <p:extLst>
      <p:ext uri="{BB962C8B-B14F-4D97-AF65-F5344CB8AC3E}">
        <p14:creationId xmlns:p14="http://schemas.microsoft.com/office/powerpoint/2010/main" xmlns="" val="342669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Mechanisms developed and implemented to avoid</a:t>
            </a:r>
            <a:br>
              <a:rPr lang="en-US" dirty="0"/>
            </a:br>
            <a:r>
              <a:rPr lang="en-US" dirty="0"/>
              <a:t>re-occurrence</a:t>
            </a:r>
          </a:p>
        </p:txBody>
      </p:sp>
      <p:sp>
        <p:nvSpPr>
          <p:cNvPr id="4" name="Slide Number Placeholder 3"/>
          <p:cNvSpPr>
            <a:spLocks noGrp="1"/>
          </p:cNvSpPr>
          <p:nvPr>
            <p:ph type="sldNum" sz="quarter" idx="4"/>
          </p:nvPr>
        </p:nvSpPr>
        <p:spPr/>
        <p:txBody>
          <a:bodyPr/>
          <a:lstStyle/>
          <a:p>
            <a:fld id="{8406839F-D7A4-4E5D-B93D-768AD4D1DB36}" type="slidenum">
              <a:rPr lang="en-ZA" smtClean="0"/>
              <a:pPr/>
              <a:t>7</a:t>
            </a:fld>
            <a:endParaRPr lang="en-ZA" dirty="0"/>
          </a:p>
        </p:txBody>
      </p:sp>
      <p:sp>
        <p:nvSpPr>
          <p:cNvPr id="5" name="Footer Placeholder 4"/>
          <p:cNvSpPr>
            <a:spLocks noGrp="1"/>
          </p:cNvSpPr>
          <p:nvPr>
            <p:ph type="ftr" sz="quarter" idx="3"/>
          </p:nvPr>
        </p:nvSpPr>
        <p:spPr/>
        <p:txBody>
          <a:bodyPr/>
          <a:lstStyle/>
          <a:p>
            <a:r>
              <a:rPr lang="en-ZA" dirty="0"/>
              <a:t>Go to Insert &gt; Header &amp; Footer &gt; Enter presentation name into footer field</a:t>
            </a:r>
            <a:endParaRPr lang="en-GB" dirty="0"/>
          </a:p>
        </p:txBody>
      </p:sp>
      <p:sp>
        <p:nvSpPr>
          <p:cNvPr id="6" name="Text Placeholder 5"/>
          <p:cNvSpPr>
            <a:spLocks noGrp="1"/>
          </p:cNvSpPr>
          <p:nvPr>
            <p:ph type="body" sz="quarter" idx="10"/>
          </p:nvPr>
        </p:nvSpPr>
        <p:spPr/>
        <p:txBody>
          <a:bodyPr>
            <a:normAutofit fontScale="92500" lnSpcReduction="10000"/>
          </a:bodyPr>
          <a:lstStyle/>
          <a:p>
            <a:pPr marL="285750" indent="-285750">
              <a:buFont typeface="Arial" panose="020B0604020202020204" pitchFamily="34" charset="0"/>
              <a:buChar char="•"/>
            </a:pPr>
            <a:r>
              <a:rPr lang="en-ZA" b="0" dirty="0"/>
              <a:t>Centralisation of the management of term contracts for Security Services within the affected Directorate;</a:t>
            </a:r>
          </a:p>
          <a:p>
            <a:pPr marL="285750" indent="-285750">
              <a:buFont typeface="Arial" panose="020B0604020202020204" pitchFamily="34" charset="0"/>
              <a:buChar char="•"/>
            </a:pPr>
            <a:endParaRPr lang="en-ZA" b="0" dirty="0"/>
          </a:p>
          <a:p>
            <a:pPr marL="285750" indent="-285750">
              <a:buFont typeface="Arial" panose="020B0604020202020204" pitchFamily="34" charset="0"/>
              <a:buChar char="•"/>
            </a:pPr>
            <a:r>
              <a:rPr lang="en-ZA" b="0" dirty="0"/>
              <a:t>Review of capacity constraints in the affected Directorate;</a:t>
            </a:r>
          </a:p>
          <a:p>
            <a:pPr marL="285750" indent="-285750">
              <a:buFont typeface="Arial" panose="020B0604020202020204" pitchFamily="34" charset="0"/>
              <a:buChar char="•"/>
            </a:pPr>
            <a:endParaRPr lang="en-ZA" b="0" dirty="0"/>
          </a:p>
          <a:p>
            <a:pPr marL="285750" indent="-285750">
              <a:buFont typeface="Arial" panose="020B0604020202020204" pitchFamily="34" charset="0"/>
              <a:buChar char="•"/>
            </a:pPr>
            <a:r>
              <a:rPr lang="en-ZA" b="0" dirty="0"/>
              <a:t>Ongoing awareness of SCM policies and procedures;</a:t>
            </a:r>
          </a:p>
          <a:p>
            <a:pPr marL="285750" indent="-285750">
              <a:buFont typeface="Arial" panose="020B0604020202020204" pitchFamily="34" charset="0"/>
              <a:buChar char="•"/>
            </a:pPr>
            <a:endParaRPr lang="en-ZA" b="0" dirty="0"/>
          </a:p>
          <a:p>
            <a:pPr marL="285750" indent="-285750">
              <a:buFont typeface="Arial" panose="020B0604020202020204" pitchFamily="34" charset="0"/>
              <a:buChar char="•"/>
            </a:pPr>
            <a:r>
              <a:rPr lang="en-ZA" b="0" dirty="0"/>
              <a:t>Monthly SCM focus meetings attended by responsibility, sub-programme and programme managers as well as chief users responsible for SCM in line function;</a:t>
            </a:r>
          </a:p>
          <a:p>
            <a:pPr marL="285750" indent="-285750">
              <a:buFont typeface="Arial" panose="020B0604020202020204" pitchFamily="34" charset="0"/>
              <a:buChar char="•"/>
            </a:pPr>
            <a:endParaRPr lang="en-ZA" b="0" dirty="0"/>
          </a:p>
          <a:p>
            <a:pPr marL="285750" indent="-285750">
              <a:buFont typeface="Arial" panose="020B0604020202020204" pitchFamily="34" charset="0"/>
              <a:buChar char="•"/>
            </a:pPr>
            <a:r>
              <a:rPr lang="en-ZA" b="0" dirty="0"/>
              <a:t>Internal Control circulated irregular expenditure framework;</a:t>
            </a:r>
          </a:p>
          <a:p>
            <a:r>
              <a:rPr lang="en-ZA" b="0" dirty="0"/>
              <a:t>     Ongoing awareness sessions are conducted with DCAS officials</a:t>
            </a:r>
          </a:p>
          <a:p>
            <a:pPr marL="266700" indent="-266700"/>
            <a:r>
              <a:rPr lang="en-ZA" b="0" dirty="0"/>
              <a:t>     The Irregular Expenditure has been communicated to all officials via the DCAS Communication system</a:t>
            </a:r>
          </a:p>
          <a:p>
            <a:pPr marL="285750" indent="-285750">
              <a:buFont typeface="Arial" panose="020B0604020202020204" pitchFamily="34" charset="0"/>
              <a:buChar char="•"/>
            </a:pPr>
            <a:endParaRPr lang="en-ZA" b="0" dirty="0"/>
          </a:p>
          <a:p>
            <a:pPr marL="285750" indent="-285750">
              <a:buFont typeface="Arial" panose="020B0604020202020204" pitchFamily="34" charset="0"/>
              <a:buChar char="•"/>
            </a:pPr>
            <a:r>
              <a:rPr lang="en-ZA" b="0" dirty="0"/>
              <a:t>New transversal tender came into effect in June 2018.  The new service provider allocated to the Department (</a:t>
            </a:r>
            <a:r>
              <a:rPr lang="en-ZA" b="0" dirty="0" err="1"/>
              <a:t>Sedgars</a:t>
            </a:r>
            <a:r>
              <a:rPr lang="en-ZA" b="0" dirty="0"/>
              <a:t>) was encouraged to obtain exemption for items that they cannot produce 100% compliant to Local Content.</a:t>
            </a:r>
            <a:r>
              <a:rPr lang="en-ZA" dirty="0"/>
              <a:t> </a:t>
            </a:r>
            <a:r>
              <a:rPr lang="en-ZA" b="0" dirty="0"/>
              <a:t>They subsequently received exemption. </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xmlns="" val="2166184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pPr algn="ctr"/>
            <a:r>
              <a:rPr lang="en-ZA" dirty="0"/>
              <a:t>Questions ????</a:t>
            </a:r>
          </a:p>
        </p:txBody>
      </p:sp>
    </p:spTree>
    <p:extLst>
      <p:ext uri="{BB962C8B-B14F-4D97-AF65-F5344CB8AC3E}">
        <p14:creationId xmlns:p14="http://schemas.microsoft.com/office/powerpoint/2010/main" xmlns="" val="27498980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1pszl8aG8iRpjNbzvk/sfTQEBOW7ZgQkgDcbe7rXYOSndW3QRxGxVPqlXugCSKFnTkwSpWImrwQgykJwQOeNdNQmYH7LaECGKNmNxMpQoH8Z+8cfxjLZd4plPGKSE4CQQptWIqe8/M6thli1I+WMwfRs0qR3Ie7HQ7MSI/ZVzno="/>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51.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52.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53.xml><?xml version="1.0" encoding="utf-8"?>
<p:tagLst xmlns:a="http://schemas.openxmlformats.org/drawingml/2006/main" xmlns:r="http://schemas.openxmlformats.org/officeDocument/2006/relationships" xmlns:p="http://schemas.openxmlformats.org/presentationml/2006/main">
  <p:tag name="SMARTBOX_SB6" val="ExV0lgmBfxs4p/Ctn6PAZzkJrxNZh9dP"/>
  <p:tag name="SMARTBOX_SB8" val="TGX+G0PGAnUARCSWBtSV8A=="/>
  <p:tag name="SMARTBOX_SB7" val="QCFeyGRrGmX3AMjrtsQnC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1190</TotalTime>
  <Words>1054</Words>
  <Application>Microsoft Office PowerPoint</Application>
  <PresentationFormat>On-screen Show (4:3)</PresentationFormat>
  <Paragraphs>140</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WCG-PPT Master-121022-amc</vt:lpstr>
      <vt:lpstr>think-cell Slide</vt:lpstr>
      <vt:lpstr>PUBLIC ACCOUNTS COMMITTEE</vt:lpstr>
      <vt:lpstr>Purpose</vt:lpstr>
      <vt:lpstr>Irregular Expenses reported in the 2017/18 Annual Report</vt:lpstr>
      <vt:lpstr>Irregular Expenses reported in the 2017/18 Annual Report  (cont.)</vt:lpstr>
      <vt:lpstr>Challenges experienced that caused irregular expenditure</vt:lpstr>
      <vt:lpstr>Challenges experienced that caused irregular expenditure</vt:lpstr>
      <vt:lpstr>Mechanisms developed and implemented to avoid re-occurrence</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ACCOUNTS COMMITTEE</dc:title>
  <dc:creator>Conny</dc:creator>
  <cp:keywords>POTX</cp:keywords>
  <cp:lastModifiedBy>PUMZA</cp:lastModifiedBy>
  <cp:revision>133</cp:revision>
  <cp:lastPrinted>2019-09-09T06:14:14Z</cp:lastPrinted>
  <dcterms:created xsi:type="dcterms:W3CDTF">2012-11-01T08:19:05Z</dcterms:created>
  <dcterms:modified xsi:type="dcterms:W3CDTF">2019-09-16T09:33:37Z</dcterms:modified>
  <cp:category>CI</cp:category>
</cp:coreProperties>
</file>