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slideLayouts/slideLayout57.xml" ContentType="application/vnd.openxmlformats-officedocument.presentationml.slideLayout+xml"/>
  <Override PartName="/ppt/tags/tag104.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slideLayouts/slideLayout82.xml" ContentType="application/vnd.openxmlformats-officedocument.presentationml.slideLayout+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gs/tag85.xml" ContentType="application/vnd.openxmlformats-officedocument.presentationml.tags+xml"/>
  <Override PartName="/ppt/slideLayouts/slideLayout113.xml" ContentType="application/vnd.openxmlformats-officedocument.presentationml.slideLayout+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slideLayouts/slideLayout102.xml" ContentType="application/vnd.openxmlformats-officedocument.presentationml.slideLayout+xml"/>
  <Override PartName="/ppt/tags/tag52.xml" ContentType="application/vnd.openxmlformats-officedocument.presentationml.tags+xml"/>
  <Override PartName="/ppt/tags/tag109.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ags/tag134.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tags/tag112.xml" ContentType="application/vnd.openxmlformats-officedocument.presentationml.tags+xml"/>
  <Override PartName="/ppt/slideLayouts/slideLayout118.xml" ContentType="application/vnd.openxmlformats-officedocument.presentationml.slideLayout+xml"/>
  <Override PartName="/ppt/tags/tag123.xml" ContentType="application/vnd.openxmlformats-officedocument.presentationml.tags+xml"/>
  <Override PartName="/ppt/slideLayouts/slideLayout18.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Layouts/slideLayout65.xml" ContentType="application/vnd.openxmlformats-officedocument.presentationml.slideLayout+xml"/>
  <Override PartName="/ppt/tags/tag79.xml" ContentType="application/vnd.openxmlformats-officedocument.presentationml.tags+xml"/>
  <Override PartName="/ppt/tags/tag101.xml" ContentType="application/vnd.openxmlformats-officedocument.presentationml.tags+xml"/>
  <Override PartName="/ppt/slideLayouts/slideLayout107.xml" ContentType="application/vnd.openxmlformats-officedocument.presentationml.slideLayout+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ags/tag68.xml" ContentType="application/vnd.openxmlformats-officedocument.presentationml.tags+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tags/tag5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ags/tag139.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ags/tag106.xml" ContentType="application/vnd.openxmlformats-officedocument.presentationml.tags+xml"/>
  <Override PartName="/ppt/theme/theme7.xml" ContentType="application/vnd.openxmlformats-officedocument.theme+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tags/tag131.xml" ContentType="application/vnd.openxmlformats-officedocument.presentationml.tags+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87.xml" ContentType="application/vnd.openxmlformats-officedocument.presentationml.tags+xml"/>
  <Override PartName="/ppt/slideLayouts/slideLayout115.xml" ContentType="application/vnd.openxmlformats-officedocument.presentationml.slideLayout+xml"/>
  <Override PartName="/ppt/tags/tag29.xml" ContentType="application/vnd.openxmlformats-officedocument.presentationml.tags+xml"/>
  <Override PartName="/ppt/slideLayouts/slideLayout51.xml" ContentType="application/vnd.openxmlformats-officedocument.presentationml.slideLayout+xml"/>
  <Override PartName="/ppt/tags/tag76.xml" ContentType="application/vnd.openxmlformats-officedocument.presentationml.tags+xml"/>
  <Override PartName="/ppt/slideLayouts/slideLayout104.xml" ContentType="application/vnd.openxmlformats-officedocument.presentationml.slideLayout+xml"/>
  <Override PartName="/ppt/tags/tag18.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tags/tag65.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slideLayouts/slideLayout100.xml" ContentType="application/vnd.openxmlformats-officedocument.presentationml.slideLayout+xml"/>
  <Override PartName="/ppt/tags/tag118.xml" ContentType="application/vnd.openxmlformats-officedocument.presentationml.tags+xml"/>
  <Override PartName="/ppt/tags/tag129.xml" ContentType="application/vnd.openxmlformats-officedocument.presentationml.tags+xml"/>
  <Override PartName="/ppt/notesSlides/notesSlide9.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Layouts/slideLayout89.xml" ContentType="application/vnd.openxmlformats-officedocument.presentationml.slideLayout+xml"/>
  <Override PartName="/ppt/tags/tag107.xml" ContentType="application/vnd.openxmlformats-officedocument.presentationml.tags+xml"/>
  <Override PartName="/ppt/tags/tag136.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Layouts/slideLayout78.xml" ContentType="application/vnd.openxmlformats-officedocument.presentationml.slideLayout+xml"/>
  <Override PartName="/ppt/tags/tag114.xml" ContentType="application/vnd.openxmlformats-officedocument.presentationml.tags+xml"/>
  <Override PartName="/ppt/tags/tag125.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ags/tag7.xml" ContentType="application/vnd.openxmlformats-officedocument.presentationml.tags+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ags/tag103.xml" ContentType="application/vnd.openxmlformats-officedocument.presentationml.tags+xml"/>
  <Override PartName="/ppt/slideLayouts/slideLayout109.xml" ContentType="application/vnd.openxmlformats-officedocument.presentationml.slideLayout+xml"/>
  <Override PartName="/ppt/tags/tag132.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slideLayouts/slideLayout116.xml" ContentType="application/vnd.openxmlformats-officedocument.presentationml.slideLayout+xml"/>
  <Override PartName="/ppt/tags/tag121.xml" ContentType="application/vnd.openxmlformats-officedocument.presentationml.tags+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59.xml" ContentType="application/vnd.openxmlformats-officedocument.presentationml.tags+xml"/>
  <Override PartName="/ppt/tags/tag77.xml" ContentType="application/vnd.openxmlformats-officedocument.presentationml.tags+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88.xml" ContentType="application/vnd.openxmlformats-officedocument.presentationml.tags+xml"/>
  <Override PartName="/ppt/slideLayouts/slideLayout105.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slideLayouts/slideLayout41.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Layouts/slideLayout112.xml" ContentType="application/vnd.openxmlformats-officedocument.presentationml.slideLayout+xml"/>
  <Override PartName="/ppt/slideLayouts/slideLayout12.xml" ContentType="application/vnd.openxmlformats-officedocument.presentationml.slideLayout+xml"/>
  <Override PartName="/ppt/tags/tag26.xml" ContentType="application/vnd.openxmlformats-officedocument.presentationml.tags+xml"/>
  <Override PartName="/ppt/slideLayouts/slideLayout30.xml" ContentType="application/vnd.openxmlformats-officedocument.presentationml.slideLayout+xml"/>
  <Override PartName="/ppt/tags/tag55.xml" ContentType="application/vnd.openxmlformats-officedocument.presentationml.tags+xml"/>
  <Override PartName="/ppt/tags/tag73.xml" ContentType="application/vnd.openxmlformats-officedocument.presentationml.tags+xml"/>
  <Override PartName="/ppt/slideLayouts/slideLayout101.xml" ContentType="application/vnd.openxmlformats-officedocument.presentationml.slideLayout+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Default Extension="tiff" ContentType="image/tiff"/>
  <Override PartName="/ppt/notesSlides/notesSlide11.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5.xml" ContentType="application/vnd.openxmlformats-officedocument.presentationml.tags+xml"/>
  <Override PartName="/ppt/tags/tag133.xml" ContentType="application/vnd.openxmlformats-officedocument.presentationml.tags+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tags/tag122.xml" ContentType="application/vnd.openxmlformats-officedocument.presentationml.tags+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89.xml" ContentType="application/vnd.openxmlformats-officedocument.presentationml.tags+xml"/>
  <Override PartName="/ppt/tags/tag111.xml" ContentType="application/vnd.openxmlformats-officedocument.presentationml.tags+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tags/tag78.xml" ContentType="application/vnd.openxmlformats-officedocument.presentationml.tags+xml"/>
  <Override PartName="/ppt/tags/tag100.xml" ContentType="application/vnd.openxmlformats-officedocument.presentationml.tags+xml"/>
  <Override PartName="/ppt/slideLayouts/slideLayout106.xml" ContentType="application/vnd.openxmlformats-officedocument.presentationml.slideLayout+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slideLayouts/slideLayout120.xml" ContentType="application/vnd.openxmlformats-officedocument.presentationml.slideLayout+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Layouts/slideLayout69.xml" ContentType="application/vnd.openxmlformats-officedocument.presentationml.slideLayout+xml"/>
  <Override PartName="/ppt/tags/tag105.xml" ContentType="application/vnd.openxmlformats-officedocument.presentationml.tags+xml"/>
  <Override PartName="/ppt/theme/theme6.xml" ContentType="application/vnd.openxmlformats-officedocument.them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slideLayouts/slideLayout72.xml" ContentType="application/vnd.openxmlformats-officedocument.presentationml.slideLayout+xml"/>
  <Override PartName="/ppt/tags/tag86.xml" ContentType="application/vnd.openxmlformats-officedocument.presentationml.tags+xml"/>
  <Override PartName="/ppt/tags/tag97.xml" ContentType="application/vnd.openxmlformats-officedocument.presentationml.tags+xml"/>
  <Override PartName="/ppt/slideLayouts/slideLayout114.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slideLayouts/slideLayout61.xml" ContentType="application/vnd.openxmlformats-officedocument.presentationml.slideLayout+xml"/>
  <Override PartName="/ppt/tags/tag75.xml" ContentType="application/vnd.openxmlformats-officedocument.presentationml.tags+xml"/>
  <Override PartName="/ppt/slideLayouts/slideLayout103.xml" ContentType="application/vnd.openxmlformats-officedocument.presentationml.slideLayout+xml"/>
  <Override PartName="/ppt/tags/tag17.xml" ContentType="application/vnd.openxmlformats-officedocument.presentationml.tags+xml"/>
  <Override PartName="/ppt/slideLayouts/slideLayout50.xml" ContentType="application/vnd.openxmlformats-officedocument.presentationml.slideLayout+xml"/>
  <Override PartName="/ppt/tags/tag64.xml" ContentType="application/vnd.openxmlformats-officedocument.presentationml.tags+xml"/>
  <Default Extension="vml" ContentType="application/vnd.openxmlformats-officedocument.vmlDrawing"/>
  <Override PartName="/ppt/tags/tag53.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slideLayouts/slideLayout99.xml" ContentType="application/vnd.openxmlformats-officedocument.presentationml.slideLayout+xml"/>
  <Override PartName="/ppt/tags/tag135.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slideLayouts/slideLayout88.xml" ContentType="application/vnd.openxmlformats-officedocument.presentationml.slideLayout+xml"/>
  <Override PartName="/ppt/tags/tag124.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tags/tag113.xml" ContentType="application/vnd.openxmlformats-officedocument.presentationml.tags+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theme/theme3.xml" ContentType="application/vnd.openxmlformats-officedocument.theme+xml"/>
  <Override PartName="/ppt/tags/tag102.xml" ContentType="application/vnd.openxmlformats-officedocument.presentationml.tags+xml"/>
  <Override PartName="/ppt/slideLayouts/slideLayout108.xml" ContentType="application/vnd.openxmlformats-officedocument.presentationml.slideLayout+xml"/>
  <Override PartName="/ppt/slideLayouts/slideLayout44.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slideLayouts/slideLayout80.xml" ContentType="application/vnd.openxmlformats-officedocument.presentationml.slideLayout+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slideLayouts/slideLayout1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5" r:id="rId1"/>
    <p:sldMasterId id="2147483700" r:id="rId2"/>
    <p:sldMasterId id="2147483725" r:id="rId3"/>
    <p:sldMasterId id="2147483750" r:id="rId4"/>
    <p:sldMasterId id="2147483775" r:id="rId5"/>
  </p:sldMasterIdLst>
  <p:notesMasterIdLst>
    <p:notesMasterId r:id="rId21"/>
  </p:notesMasterIdLst>
  <p:handoutMasterIdLst>
    <p:handoutMasterId r:id="rId22"/>
  </p:handoutMasterIdLst>
  <p:sldIdLst>
    <p:sldId id="261" r:id="rId6"/>
    <p:sldId id="565" r:id="rId7"/>
    <p:sldId id="572" r:id="rId8"/>
    <p:sldId id="574" r:id="rId9"/>
    <p:sldId id="566" r:id="rId10"/>
    <p:sldId id="610" r:id="rId11"/>
    <p:sldId id="611" r:id="rId12"/>
    <p:sldId id="607" r:id="rId13"/>
    <p:sldId id="575" r:id="rId14"/>
    <p:sldId id="608" r:id="rId15"/>
    <p:sldId id="576" r:id="rId16"/>
    <p:sldId id="609" r:id="rId17"/>
    <p:sldId id="612" r:id="rId18"/>
    <p:sldId id="613" r:id="rId19"/>
    <p:sldId id="579" r:id="rId20"/>
  </p:sldIdLst>
  <p:sldSz cx="9144000" cy="6858000" type="screen4x3"/>
  <p:notesSz cx="6797675" cy="9926638"/>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38">
          <p15:clr>
            <a:srgbClr val="A4A3A4"/>
          </p15:clr>
        </p15:guide>
        <p15:guide id="2" orient="horz" pos="890">
          <p15:clr>
            <a:srgbClr val="A4A3A4"/>
          </p15:clr>
        </p15:guide>
        <p15:guide id="3" pos="5602">
          <p15:clr>
            <a:srgbClr val="A4A3A4"/>
          </p15:clr>
        </p15:guide>
        <p15:guide id="4" pos="204">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2101" userDrawn="1">
          <p15:clr>
            <a:srgbClr val="A4A3A4"/>
          </p15:clr>
        </p15:guide>
        <p15:guide id="3"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7A841"/>
    <a:srgbClr val="00329B"/>
    <a:srgbClr val="B5121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66" autoAdjust="0"/>
    <p:restoredTop sz="93121" autoAdjust="0"/>
  </p:normalViewPr>
  <p:slideViewPr>
    <p:cSldViewPr>
      <p:cViewPr varScale="1">
        <p:scale>
          <a:sx n="70" d="100"/>
          <a:sy n="70" d="100"/>
        </p:scale>
        <p:origin x="-1920" y="-102"/>
      </p:cViewPr>
      <p:guideLst>
        <p:guide orient="horz" pos="3838"/>
        <p:guide orient="horz" pos="890"/>
        <p:guide pos="5602"/>
        <p:guide pos="204"/>
      </p:guideLst>
    </p:cSldViewPr>
  </p:slideViewPr>
  <p:notesTextViewPr>
    <p:cViewPr>
      <p:scale>
        <a:sx n="75" d="100"/>
        <a:sy n="75" d="100"/>
      </p:scale>
      <p:origin x="0" y="0"/>
    </p:cViewPr>
  </p:notesTextViewPr>
  <p:sorterViewPr>
    <p:cViewPr>
      <p:scale>
        <a:sx n="20" d="100"/>
        <a:sy n="20" d="100"/>
      </p:scale>
      <p:origin x="0" y="0"/>
    </p:cViewPr>
  </p:sorterViewPr>
  <p:notesViewPr>
    <p:cSldViewPr showGuides="1">
      <p:cViewPr varScale="1">
        <p:scale>
          <a:sx n="80" d="100"/>
          <a:sy n="80" d="100"/>
        </p:scale>
        <p:origin x="-2076" y="-84"/>
      </p:cViewPr>
      <p:guideLst>
        <p:guide orient="horz" pos="3127"/>
        <p:guide pos="2101"/>
        <p:guide pos="214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2153" tIns="46077" rIns="92153" bIns="46077" rtlCol="0"/>
          <a:lstStyle>
            <a:lvl1pPr algn="l">
              <a:defRPr sz="1200"/>
            </a:lvl1pPr>
          </a:lstStyle>
          <a:p>
            <a:endParaRPr lang="en-GB"/>
          </a:p>
        </p:txBody>
      </p:sp>
      <p:sp>
        <p:nvSpPr>
          <p:cNvPr id="3" name="Date Placeholder 2"/>
          <p:cNvSpPr>
            <a:spLocks noGrp="1"/>
          </p:cNvSpPr>
          <p:nvPr>
            <p:ph type="dt" sz="quarter" idx="1"/>
          </p:nvPr>
        </p:nvSpPr>
        <p:spPr>
          <a:xfrm>
            <a:off x="3850448" y="1"/>
            <a:ext cx="2945659" cy="496332"/>
          </a:xfrm>
          <a:prstGeom prst="rect">
            <a:avLst/>
          </a:prstGeom>
        </p:spPr>
        <p:txBody>
          <a:bodyPr vert="horz" lIns="92153" tIns="46077" rIns="92153" bIns="46077" rtlCol="0"/>
          <a:lstStyle>
            <a:lvl1pPr algn="r">
              <a:defRPr sz="1200"/>
            </a:lvl1pPr>
          </a:lstStyle>
          <a:p>
            <a:fld id="{8BC7F027-379E-4D32-9199-1B8938F68AAE}" type="datetimeFigureOut">
              <a:rPr lang="en-GB" smtClean="0"/>
              <a:pPr/>
              <a:t>16/09/2019</a:t>
            </a:fld>
            <a:endParaRPr lang="en-GB"/>
          </a:p>
        </p:txBody>
      </p:sp>
      <p:sp>
        <p:nvSpPr>
          <p:cNvPr id="4" name="Footer Placeholder 3"/>
          <p:cNvSpPr>
            <a:spLocks noGrp="1"/>
          </p:cNvSpPr>
          <p:nvPr>
            <p:ph type="ftr" sz="quarter" idx="2"/>
          </p:nvPr>
        </p:nvSpPr>
        <p:spPr>
          <a:xfrm>
            <a:off x="5" y="9428586"/>
            <a:ext cx="2945659" cy="496332"/>
          </a:xfrm>
          <a:prstGeom prst="rect">
            <a:avLst/>
          </a:prstGeom>
        </p:spPr>
        <p:txBody>
          <a:bodyPr vert="horz" lIns="92153" tIns="46077" rIns="92153" bIns="46077" rtlCol="0" anchor="b"/>
          <a:lstStyle>
            <a:lvl1pPr algn="l">
              <a:defRPr sz="1200"/>
            </a:lvl1pPr>
          </a:lstStyle>
          <a:p>
            <a:endParaRPr lang="en-GB"/>
          </a:p>
        </p:txBody>
      </p:sp>
      <p:sp>
        <p:nvSpPr>
          <p:cNvPr id="5" name="Slide Number Placeholder 4"/>
          <p:cNvSpPr>
            <a:spLocks noGrp="1"/>
          </p:cNvSpPr>
          <p:nvPr>
            <p:ph type="sldNum" sz="quarter" idx="3"/>
          </p:nvPr>
        </p:nvSpPr>
        <p:spPr>
          <a:xfrm>
            <a:off x="3850448" y="9428586"/>
            <a:ext cx="2945659" cy="496332"/>
          </a:xfrm>
          <a:prstGeom prst="rect">
            <a:avLst/>
          </a:prstGeom>
        </p:spPr>
        <p:txBody>
          <a:bodyPr vert="horz" lIns="92153" tIns="46077" rIns="92153" bIns="46077" rtlCol="0" anchor="b"/>
          <a:lstStyle>
            <a:lvl1pPr algn="r">
              <a:defRPr sz="1200"/>
            </a:lvl1pPr>
          </a:lstStyle>
          <a:p>
            <a:fld id="{9CB3FB82-2445-4031-8D77-475052559E55}" type="slidenum">
              <a:rPr lang="en-GB" smtClean="0"/>
              <a:pPr/>
              <a:t>‹#›</a:t>
            </a:fld>
            <a:endParaRPr lang="en-GB"/>
          </a:p>
        </p:txBody>
      </p:sp>
    </p:spTree>
    <p:extLst>
      <p:ext uri="{BB962C8B-B14F-4D97-AF65-F5344CB8AC3E}">
        <p14:creationId xmlns:p14="http://schemas.microsoft.com/office/powerpoint/2010/main" xmlns="" val="2776245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2153" tIns="46077" rIns="92153" bIns="46077" rtlCol="0"/>
          <a:lstStyle>
            <a:lvl1pPr algn="l">
              <a:defRPr sz="1200"/>
            </a:lvl1pPr>
          </a:lstStyle>
          <a:p>
            <a:endParaRPr lang="en-ZA"/>
          </a:p>
        </p:txBody>
      </p:sp>
      <p:sp>
        <p:nvSpPr>
          <p:cNvPr id="3" name="Date Placeholder 2"/>
          <p:cNvSpPr>
            <a:spLocks noGrp="1"/>
          </p:cNvSpPr>
          <p:nvPr>
            <p:ph type="dt" idx="1"/>
          </p:nvPr>
        </p:nvSpPr>
        <p:spPr>
          <a:xfrm>
            <a:off x="3850448" y="1"/>
            <a:ext cx="2945659" cy="496332"/>
          </a:xfrm>
          <a:prstGeom prst="rect">
            <a:avLst/>
          </a:prstGeom>
        </p:spPr>
        <p:txBody>
          <a:bodyPr vert="horz" lIns="92153" tIns="46077" rIns="92153" bIns="46077" rtlCol="0"/>
          <a:lstStyle>
            <a:lvl1pPr algn="r">
              <a:defRPr sz="1200"/>
            </a:lvl1pPr>
          </a:lstStyle>
          <a:p>
            <a:fld id="{0B7E7989-31F3-4EB9-8547-909D99F43AE5}" type="datetimeFigureOut">
              <a:rPr lang="en-ZA" smtClean="0"/>
              <a:pPr/>
              <a:t>2019/09/16</a:t>
            </a:fld>
            <a:endParaRPr lang="en-ZA"/>
          </a:p>
        </p:txBody>
      </p:sp>
      <p:sp>
        <p:nvSpPr>
          <p:cNvPr id="4" name="Slide Image Placeholder 3"/>
          <p:cNvSpPr>
            <a:spLocks noGrp="1" noRot="1" noChangeAspect="1"/>
          </p:cNvSpPr>
          <p:nvPr>
            <p:ph type="sldImg" idx="2"/>
          </p:nvPr>
        </p:nvSpPr>
        <p:spPr>
          <a:xfrm>
            <a:off x="919163" y="744538"/>
            <a:ext cx="4959350" cy="3719512"/>
          </a:xfrm>
          <a:prstGeom prst="rect">
            <a:avLst/>
          </a:prstGeom>
          <a:noFill/>
          <a:ln w="12700">
            <a:solidFill>
              <a:prstClr val="black"/>
            </a:solidFill>
          </a:ln>
        </p:spPr>
        <p:txBody>
          <a:bodyPr vert="horz" lIns="92153" tIns="46077" rIns="92153" bIns="46077" rtlCol="0" anchor="ctr"/>
          <a:lstStyle/>
          <a:p>
            <a:endParaRPr lang="en-ZA"/>
          </a:p>
        </p:txBody>
      </p:sp>
      <p:sp>
        <p:nvSpPr>
          <p:cNvPr id="5" name="Notes Placeholder 4"/>
          <p:cNvSpPr>
            <a:spLocks noGrp="1"/>
          </p:cNvSpPr>
          <p:nvPr>
            <p:ph type="body" sz="quarter" idx="3"/>
          </p:nvPr>
        </p:nvSpPr>
        <p:spPr>
          <a:xfrm>
            <a:off x="679768" y="4715157"/>
            <a:ext cx="5438140" cy="4466987"/>
          </a:xfrm>
          <a:prstGeom prst="rect">
            <a:avLst/>
          </a:prstGeom>
        </p:spPr>
        <p:txBody>
          <a:bodyPr vert="horz" lIns="92153" tIns="46077" rIns="92153" bIns="460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5" y="9428586"/>
            <a:ext cx="2945659" cy="496332"/>
          </a:xfrm>
          <a:prstGeom prst="rect">
            <a:avLst/>
          </a:prstGeom>
        </p:spPr>
        <p:txBody>
          <a:bodyPr vert="horz" lIns="92153" tIns="46077" rIns="92153" bIns="46077" rtlCol="0" anchor="b"/>
          <a:lstStyle>
            <a:lvl1pPr algn="l">
              <a:defRPr sz="1200"/>
            </a:lvl1pPr>
          </a:lstStyle>
          <a:p>
            <a:endParaRPr lang="en-ZA"/>
          </a:p>
        </p:txBody>
      </p:sp>
      <p:sp>
        <p:nvSpPr>
          <p:cNvPr id="7" name="Slide Number Placeholder 6"/>
          <p:cNvSpPr>
            <a:spLocks noGrp="1"/>
          </p:cNvSpPr>
          <p:nvPr>
            <p:ph type="sldNum" sz="quarter" idx="5"/>
          </p:nvPr>
        </p:nvSpPr>
        <p:spPr>
          <a:xfrm>
            <a:off x="3850448" y="9428586"/>
            <a:ext cx="2945659" cy="496332"/>
          </a:xfrm>
          <a:prstGeom prst="rect">
            <a:avLst/>
          </a:prstGeom>
        </p:spPr>
        <p:txBody>
          <a:bodyPr vert="horz" lIns="92153" tIns="46077" rIns="92153" bIns="46077" rtlCol="0" anchor="b"/>
          <a:lstStyle>
            <a:lvl1pPr algn="r">
              <a:defRPr sz="1200"/>
            </a:lvl1pPr>
          </a:lstStyle>
          <a:p>
            <a:fld id="{05E2897E-B052-44CE-92A6-D4B2AB10F3F6}" type="slidenum">
              <a:rPr lang="en-ZA" smtClean="0"/>
              <a:pPr/>
              <a:t>‹#›</a:t>
            </a:fld>
            <a:endParaRPr lang="en-ZA"/>
          </a:p>
        </p:txBody>
      </p:sp>
    </p:spTree>
    <p:extLst>
      <p:ext uri="{BB962C8B-B14F-4D97-AF65-F5344CB8AC3E}">
        <p14:creationId xmlns:p14="http://schemas.microsoft.com/office/powerpoint/2010/main" xmlns="" val="26656005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a:t>
            </a:r>
          </a:p>
        </p:txBody>
      </p:sp>
      <p:sp>
        <p:nvSpPr>
          <p:cNvPr id="4" name="Slide Number Placeholder 3"/>
          <p:cNvSpPr>
            <a:spLocks noGrp="1"/>
          </p:cNvSpPr>
          <p:nvPr>
            <p:ph type="sldNum" sz="quarter" idx="10"/>
          </p:nvPr>
        </p:nvSpPr>
        <p:spPr/>
        <p:txBody>
          <a:bodyPr/>
          <a:lstStyle/>
          <a:p>
            <a:fld id="{05E2897E-B052-44CE-92A6-D4B2AB10F3F6}" type="slidenum">
              <a:rPr lang="en-ZA" smtClean="0"/>
              <a:pPr/>
              <a:t>1</a:t>
            </a:fld>
            <a:endParaRPr lang="en-ZA" dirty="0"/>
          </a:p>
        </p:txBody>
      </p:sp>
    </p:spTree>
    <p:extLst>
      <p:ext uri="{BB962C8B-B14F-4D97-AF65-F5344CB8AC3E}">
        <p14:creationId xmlns:p14="http://schemas.microsoft.com/office/powerpoint/2010/main" xmlns="" val="175710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12</a:t>
            </a:fld>
            <a:endParaRPr lang="en-ZA" dirty="0"/>
          </a:p>
        </p:txBody>
      </p:sp>
    </p:spTree>
    <p:extLst>
      <p:ext uri="{BB962C8B-B14F-4D97-AF65-F5344CB8AC3E}">
        <p14:creationId xmlns:p14="http://schemas.microsoft.com/office/powerpoint/2010/main" xmlns="" val="319039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13</a:t>
            </a:fld>
            <a:endParaRPr lang="en-ZA" dirty="0"/>
          </a:p>
        </p:txBody>
      </p:sp>
    </p:spTree>
    <p:extLst>
      <p:ext uri="{BB962C8B-B14F-4D97-AF65-F5344CB8AC3E}">
        <p14:creationId xmlns:p14="http://schemas.microsoft.com/office/powerpoint/2010/main" xmlns="" val="404303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14</a:t>
            </a:fld>
            <a:endParaRPr lang="en-ZA" dirty="0"/>
          </a:p>
        </p:txBody>
      </p:sp>
    </p:spTree>
    <p:extLst>
      <p:ext uri="{BB962C8B-B14F-4D97-AF65-F5344CB8AC3E}">
        <p14:creationId xmlns:p14="http://schemas.microsoft.com/office/powerpoint/2010/main" xmlns="" val="1806251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a:t>
            </a:r>
          </a:p>
        </p:txBody>
      </p:sp>
      <p:sp>
        <p:nvSpPr>
          <p:cNvPr id="4" name="Slide Number Placeholder 3"/>
          <p:cNvSpPr>
            <a:spLocks noGrp="1"/>
          </p:cNvSpPr>
          <p:nvPr>
            <p:ph type="sldNum" sz="quarter" idx="10"/>
          </p:nvPr>
        </p:nvSpPr>
        <p:spPr/>
        <p:txBody>
          <a:bodyPr/>
          <a:lstStyle/>
          <a:p>
            <a:fld id="{05E2897E-B052-44CE-92A6-D4B2AB10F3F6}" type="slidenum">
              <a:rPr lang="en-ZA" smtClean="0"/>
              <a:pPr/>
              <a:t>15</a:t>
            </a:fld>
            <a:endParaRPr lang="en-ZA" dirty="0"/>
          </a:p>
        </p:txBody>
      </p:sp>
    </p:spTree>
    <p:extLst>
      <p:ext uri="{BB962C8B-B14F-4D97-AF65-F5344CB8AC3E}">
        <p14:creationId xmlns:p14="http://schemas.microsoft.com/office/powerpoint/2010/main" xmlns="" val="114120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xfrm>
            <a:off x="917575" y="744538"/>
            <a:ext cx="4962525" cy="3722687"/>
          </a:xfrm>
          <a:ln/>
        </p:spPr>
      </p:sp>
      <p:sp>
        <p:nvSpPr>
          <p:cNvPr id="61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Arial"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5BE0B19-98D5-B047-AD29-E33F36D45122}" type="slidenum">
              <a:rPr lang="en-ZA" altLang="en-US">
                <a:solidFill>
                  <a:srgbClr val="000000"/>
                </a:solidFill>
              </a:rPr>
              <a:pPr/>
              <a:t>2</a:t>
            </a:fld>
            <a:endParaRPr lang="en-ZA" altLang="en-US" dirty="0">
              <a:solidFill>
                <a:srgbClr val="000000"/>
              </a:solidFill>
            </a:endParaRPr>
          </a:p>
        </p:txBody>
      </p:sp>
    </p:spTree>
    <p:extLst>
      <p:ext uri="{BB962C8B-B14F-4D97-AF65-F5344CB8AC3E}">
        <p14:creationId xmlns:p14="http://schemas.microsoft.com/office/powerpoint/2010/main" xmlns="" val="4404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3</a:t>
            </a:fld>
            <a:endParaRPr lang="en-ZA" dirty="0"/>
          </a:p>
        </p:txBody>
      </p:sp>
    </p:spTree>
    <p:extLst>
      <p:ext uri="{BB962C8B-B14F-4D97-AF65-F5344CB8AC3E}">
        <p14:creationId xmlns:p14="http://schemas.microsoft.com/office/powerpoint/2010/main" xmlns="" val="46419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4</a:t>
            </a:fld>
            <a:endParaRPr lang="en-ZA" dirty="0"/>
          </a:p>
        </p:txBody>
      </p:sp>
    </p:spTree>
    <p:extLst>
      <p:ext uri="{BB962C8B-B14F-4D97-AF65-F5344CB8AC3E}">
        <p14:creationId xmlns:p14="http://schemas.microsoft.com/office/powerpoint/2010/main" xmlns="" val="210090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5</a:t>
            </a:fld>
            <a:endParaRPr lang="en-ZA" dirty="0"/>
          </a:p>
        </p:txBody>
      </p:sp>
    </p:spTree>
    <p:extLst>
      <p:ext uri="{BB962C8B-B14F-4D97-AF65-F5344CB8AC3E}">
        <p14:creationId xmlns:p14="http://schemas.microsoft.com/office/powerpoint/2010/main" xmlns="" val="141759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8</a:t>
            </a:fld>
            <a:endParaRPr lang="en-ZA" dirty="0"/>
          </a:p>
        </p:txBody>
      </p:sp>
    </p:spTree>
    <p:extLst>
      <p:ext uri="{BB962C8B-B14F-4D97-AF65-F5344CB8AC3E}">
        <p14:creationId xmlns:p14="http://schemas.microsoft.com/office/powerpoint/2010/main" xmlns="" val="219327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9</a:t>
            </a:fld>
            <a:endParaRPr lang="en-ZA" dirty="0"/>
          </a:p>
        </p:txBody>
      </p:sp>
    </p:spTree>
    <p:extLst>
      <p:ext uri="{BB962C8B-B14F-4D97-AF65-F5344CB8AC3E}">
        <p14:creationId xmlns:p14="http://schemas.microsoft.com/office/powerpoint/2010/main" xmlns="" val="495151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10</a:t>
            </a:fld>
            <a:endParaRPr lang="en-ZA" dirty="0"/>
          </a:p>
        </p:txBody>
      </p:sp>
    </p:spTree>
    <p:extLst>
      <p:ext uri="{BB962C8B-B14F-4D97-AF65-F5344CB8AC3E}">
        <p14:creationId xmlns:p14="http://schemas.microsoft.com/office/powerpoint/2010/main" xmlns="" val="2197286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E2897E-B052-44CE-92A6-D4B2AB10F3F6}" type="slidenum">
              <a:rPr lang="en-ZA" smtClean="0"/>
              <a:pPr/>
              <a:t>11</a:t>
            </a:fld>
            <a:endParaRPr lang="en-ZA" dirty="0"/>
          </a:p>
        </p:txBody>
      </p:sp>
    </p:spTree>
    <p:extLst>
      <p:ext uri="{BB962C8B-B14F-4D97-AF65-F5344CB8AC3E}">
        <p14:creationId xmlns:p14="http://schemas.microsoft.com/office/powerpoint/2010/main" xmlns="" val="1470850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8.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9.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0.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1.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2.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3.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4.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5.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6.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0.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2.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3.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4.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5.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5.xml"/><Relationship Id="rId1" Type="http://schemas.openxmlformats.org/officeDocument/2006/relationships/tags" Target="../tags/tag137.xml"/><Relationship Id="rId4" Type="http://schemas.openxmlformats.org/officeDocument/2006/relationships/image" Target="../media/image8.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9.xml"/><Relationship Id="rId1" Type="http://schemas.openxmlformats.org/officeDocument/2006/relationships/tags" Target="../tags/tag58.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1.xml"/><Relationship Id="rId1" Type="http://schemas.openxmlformats.org/officeDocument/2006/relationships/tags" Target="../tags/tag60.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3.xml"/><Relationship Id="rId1" Type="http://schemas.openxmlformats.org/officeDocument/2006/relationships/tags" Target="../tags/tag6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5.xml"/><Relationship Id="rId1" Type="http://schemas.openxmlformats.org/officeDocument/2006/relationships/tags" Target="../tags/tag64.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7.xml"/><Relationship Id="rId1" Type="http://schemas.openxmlformats.org/officeDocument/2006/relationships/tags" Target="../tags/tag6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1.xml"/><Relationship Id="rId1" Type="http://schemas.openxmlformats.org/officeDocument/2006/relationships/tags" Target="../tags/tag7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3.xml"/><Relationship Id="rId1" Type="http://schemas.openxmlformats.org/officeDocument/2006/relationships/tags" Target="../tags/tag72.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7.xml"/><Relationship Id="rId1" Type="http://schemas.openxmlformats.org/officeDocument/2006/relationships/tags" Target="../tags/tag7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9.xml"/><Relationship Id="rId1" Type="http://schemas.openxmlformats.org/officeDocument/2006/relationships/tags" Target="../tags/tag7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ags" Target="../tags/tag87.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5.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7.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8.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9.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0.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1.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2.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112.xml"/><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0"/>
            <a:ext cx="8208912"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2585688"/>
            <a:ext cx="9144000" cy="493486"/>
          </a:xfrm>
          <a:prstGeom prst="rect">
            <a:avLst/>
          </a:prstGeom>
        </p:spPr>
      </p:pic>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7164288" y="5398045"/>
            <a:ext cx="1512168" cy="365125"/>
          </a:xfrm>
          <a:prstGeom prst="rect">
            <a:avLst/>
          </a:prstGeom>
        </p:spPr>
        <p:txBody>
          <a:bodyPr vert="horz" lIns="91440" tIns="45720" rIns="91440" bIns="45720" rtlCol="0" anchor="ctr"/>
          <a:lstStyle>
            <a:lvl1pPr algn="r">
              <a:defRPr sz="1100">
                <a:solidFill>
                  <a:schemeClr val="bg1"/>
                </a:solidFill>
              </a:defRPr>
            </a:lvl1pPr>
          </a:lstStyle>
          <a:p>
            <a:endParaRPr lang="en-GB" dirty="0"/>
          </a:p>
        </p:txBody>
      </p:sp>
      <p:sp>
        <p:nvSpPr>
          <p:cNvPr id="17" name="Text Placeholder 16"/>
          <p:cNvSpPr>
            <a:spLocks noGrp="1"/>
          </p:cNvSpPr>
          <p:nvPr>
            <p:ph type="body" sz="quarter" idx="10" hasCustomPrompt="1"/>
          </p:nvPr>
        </p:nvSpPr>
        <p:spPr>
          <a:xfrm>
            <a:off x="3635548" y="5398045"/>
            <a:ext cx="1584176"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5"/>
            <a:ext cx="1944216"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spTree>
    <p:extLst>
      <p:ext uri="{BB962C8B-B14F-4D97-AF65-F5344CB8AC3E}">
        <p14:creationId xmlns:p14="http://schemas.microsoft.com/office/powerpoint/2010/main" xmlns="" val="295283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8"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28320155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0"/>
          </p:nvPr>
        </p:nvSpPr>
        <p:spPr>
          <a:xfrm>
            <a:off x="295275"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79"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416032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23357712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1" name="Text Placeholder 4"/>
          <p:cNvSpPr>
            <a:spLocks noGrp="1"/>
          </p:cNvSpPr>
          <p:nvPr>
            <p:ph type="body" sz="quarter" idx="10"/>
          </p:nvPr>
        </p:nvSpPr>
        <p:spPr>
          <a:xfrm>
            <a:off x="295275" y="1412776"/>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5088876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4"/>
          </p:nvPr>
        </p:nvSpPr>
        <p:spPr>
          <a:xfrm>
            <a:off x="295275"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79"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4152611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165195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5"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1"/>
          </p:nvPr>
        </p:nvSpPr>
        <p:spPr>
          <a:xfrm>
            <a:off x="295275"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4725875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295275"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4831779"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888414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8"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33252731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2"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295275"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7951762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5" name="Text Placeholder 4"/>
          <p:cNvSpPr>
            <a:spLocks noGrp="1"/>
          </p:cNvSpPr>
          <p:nvPr>
            <p:ph type="body" sz="quarter" idx="14"/>
          </p:nvPr>
        </p:nvSpPr>
        <p:spPr>
          <a:xfrm>
            <a:off x="295275"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4831779"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71081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2"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295275"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841479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452794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8" y="2276872"/>
            <a:ext cx="8281291" cy="936625"/>
          </a:xfrm>
          <a:prstGeom prst="rect">
            <a:avLst/>
          </a:prstGeom>
          <a:solidFill>
            <a:schemeClr val="tx2"/>
          </a:solid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57150" y="5516880"/>
            <a:ext cx="9086850" cy="170799"/>
          </a:xfrm>
          <a:prstGeom prst="rect">
            <a:avLst/>
          </a:prstGeom>
        </p:spPr>
      </p:pic>
      <p:pic>
        <p:nvPicPr>
          <p:cNvPr id="8" name="Picture 116" descr="C:\Users\Conny\Desktop\WCG\WCG - Logo\PNG\Logos blue\Provincial Government\WCG - Logo - Provincial Government - Blu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02006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4" name="Picture Placeholder 3"/>
          <p:cNvSpPr>
            <a:spLocks noGrp="1"/>
          </p:cNvSpPr>
          <p:nvPr>
            <p:ph type="pic" sz="quarter" idx="14" hasCustomPrompt="1"/>
          </p:nvPr>
        </p:nvSpPr>
        <p:spPr>
          <a:xfrm>
            <a:off x="323850" y="1412775"/>
            <a:ext cx="2908573" cy="4680049"/>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Text Placeholder 4"/>
          <p:cNvSpPr>
            <a:spLocks noGrp="1"/>
          </p:cNvSpPr>
          <p:nvPr>
            <p:ph type="body" sz="quarter" idx="15"/>
          </p:nvPr>
        </p:nvSpPr>
        <p:spPr>
          <a:xfrm>
            <a:off x="3448447" y="1412776"/>
            <a:ext cx="547260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739216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6516216" y="1412776"/>
            <a:ext cx="2404517" cy="468004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5"/>
          </p:nvPr>
        </p:nvSpPr>
        <p:spPr>
          <a:xfrm>
            <a:off x="323850" y="1412777"/>
            <a:ext cx="6004917"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681664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3532181"/>
            <a:ext cx="8597205"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9185343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181879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Text Placeholder 4"/>
          <p:cNvSpPr>
            <a:spLocks noGrp="1"/>
          </p:cNvSpPr>
          <p:nvPr>
            <p:ph type="body" sz="quarter" idx="17"/>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5711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6" name="Picture Placeholder 3"/>
          <p:cNvSpPr>
            <a:spLocks noGrp="1"/>
          </p:cNvSpPr>
          <p:nvPr>
            <p:ph type="pic" sz="quarter" idx="14" hasCustomPrompt="1"/>
          </p:nvPr>
        </p:nvSpPr>
        <p:spPr>
          <a:xfrm>
            <a:off x="29028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Text Placeholder 4"/>
          <p:cNvSpPr>
            <a:spLocks noGrp="1"/>
          </p:cNvSpPr>
          <p:nvPr>
            <p:ph type="body" sz="quarter" idx="17"/>
          </p:nvPr>
        </p:nvSpPr>
        <p:spPr>
          <a:xfrm>
            <a:off x="323850" y="3703287"/>
            <a:ext cx="8597205"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179194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323850"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323850" y="2975180"/>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323850" y="4537584"/>
            <a:ext cx="2908573" cy="154109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3505890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6012482"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6012482" y="2976533"/>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6012482" y="4540289"/>
            <a:ext cx="2908573" cy="1548783"/>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0" name="Text Placeholder 4"/>
          <p:cNvSpPr>
            <a:spLocks noGrp="1"/>
          </p:cNvSpPr>
          <p:nvPr>
            <p:ph type="body" sz="quarter" idx="17"/>
          </p:nvPr>
        </p:nvSpPr>
        <p:spPr>
          <a:xfrm>
            <a:off x="323850" y="1412777"/>
            <a:ext cx="5553983"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945156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5" name="Text Placeholder 4"/>
          <p:cNvSpPr>
            <a:spLocks noGrp="1"/>
          </p:cNvSpPr>
          <p:nvPr>
            <p:ph type="body" sz="quarter" idx="14"/>
          </p:nvPr>
        </p:nvSpPr>
        <p:spPr>
          <a:xfrm>
            <a:off x="295275"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4831779"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7637700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329B"/>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2185076" y="1790072"/>
            <a:ext cx="4752528" cy="2880320"/>
            <a:chOff x="3635896" y="3356992"/>
            <a:chExt cx="4752528" cy="2880320"/>
          </a:xfrm>
          <a:effectLst>
            <a:outerShdw blurRad="50800" dist="38100" dir="2700000" algn="tl" rotWithShape="0">
              <a:prstClr val="black">
                <a:alpha val="40000"/>
              </a:prstClr>
            </a:outerShdw>
          </a:effectLst>
        </p:grpSpPr>
        <p:sp>
          <p:nvSpPr>
            <p:cNvPr id="2" name="Rectangle 1"/>
            <p:cNvSpPr/>
            <p:nvPr userDrawn="1"/>
          </p:nvSpPr>
          <p:spPr>
            <a:xfrm>
              <a:off x="3635896" y="335699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xmlns="" val="0"/>
                </a:ext>
              </a:extLst>
            </a:blip>
            <a:srcRect/>
            <a:stretch/>
          </p:blipFill>
          <p:spPr>
            <a:xfrm>
              <a:off x="4125978" y="4761028"/>
              <a:ext cx="4262446" cy="334548"/>
            </a:xfrm>
            <a:prstGeom prst="rect">
              <a:avLst/>
            </a:prstGeom>
          </p:spPr>
        </p:pic>
      </p:grpSp>
      <p:sp>
        <p:nvSpPr>
          <p:cNvPr id="12" name="Text Placeholder 5"/>
          <p:cNvSpPr>
            <a:spLocks noGrp="1"/>
          </p:cNvSpPr>
          <p:nvPr>
            <p:ph type="body" sz="quarter" idx="10" hasCustomPrompt="1"/>
          </p:nvPr>
        </p:nvSpPr>
        <p:spPr>
          <a:xfrm>
            <a:off x="2834997" y="2696461"/>
            <a:ext cx="3897243"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7" y="2963910"/>
            <a:ext cx="3897243"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2834997"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Tel:</a:t>
            </a:r>
          </a:p>
        </p:txBody>
      </p:sp>
      <p:sp>
        <p:nvSpPr>
          <p:cNvPr id="16" name="Text Placeholder 5"/>
          <p:cNvSpPr>
            <a:spLocks noGrp="1"/>
          </p:cNvSpPr>
          <p:nvPr>
            <p:ph type="body" sz="quarter" idx="13" hasCustomPrompt="1"/>
          </p:nvPr>
        </p:nvSpPr>
        <p:spPr>
          <a:xfrm>
            <a:off x="5130119"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4780436"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Fax:</a:t>
            </a:r>
          </a:p>
        </p:txBody>
      </p:sp>
      <p:sp>
        <p:nvSpPr>
          <p:cNvPr id="18" name="Text Placeholder 5"/>
          <p:cNvSpPr>
            <a:spLocks noGrp="1"/>
          </p:cNvSpPr>
          <p:nvPr>
            <p:ph type="body" sz="quarter" idx="14" hasCustomPrompt="1"/>
          </p:nvPr>
        </p:nvSpPr>
        <p:spPr>
          <a:xfrm>
            <a:off x="2834997" y="3768568"/>
            <a:ext cx="3734059"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6" y="4043102"/>
            <a:ext cx="373405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www.westerncape.gov.za</a:t>
            </a:r>
          </a:p>
        </p:txBody>
      </p:sp>
      <p:sp>
        <p:nvSpPr>
          <p:cNvPr id="6" name="Rectangle 5"/>
          <p:cNvSpPr/>
          <p:nvPr userDrawn="1"/>
        </p:nvSpPr>
        <p:spPr>
          <a:xfrm>
            <a:off x="295275" y="565701"/>
            <a:ext cx="2404826" cy="584775"/>
          </a:xfrm>
          <a:prstGeom prst="rect">
            <a:avLst/>
          </a:prstGeom>
        </p:spPr>
        <p:txBody>
          <a:bodyPr wrap="none">
            <a:spAutoFit/>
          </a:bodyPr>
          <a:lstStyle/>
          <a:p>
            <a:r>
              <a:rPr lang="en-US" sz="3200">
                <a:solidFill>
                  <a:prstClr val="white"/>
                </a:solidFill>
              </a:rPr>
              <a:t>Contact Us</a:t>
            </a:r>
            <a:endParaRPr lang="en-GB" sz="2400">
              <a:solidFill>
                <a:prstClr val="white"/>
              </a:solidFill>
            </a:endParaRPr>
          </a:p>
        </p:txBody>
      </p:sp>
      <p:sp>
        <p:nvSpPr>
          <p:cNvPr id="24" name="Text Placeholder 5"/>
          <p:cNvSpPr>
            <a:spLocks noGrp="1"/>
          </p:cNvSpPr>
          <p:nvPr>
            <p:ph type="body" sz="quarter" idx="15" hasCustomPrompt="1"/>
          </p:nvPr>
        </p:nvSpPr>
        <p:spPr>
          <a:xfrm>
            <a:off x="2834996" y="4333520"/>
            <a:ext cx="3349330"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descr="C:\Users\Conny\Desktop\WCG\WCG - Logo\PNG\Logos blue\Provincial Government\WCG - Logo - Provincial Treasury - Tagline - Blu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286794" y="1912199"/>
            <a:ext cx="2492468" cy="702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5850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329B"/>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8" y="3861048"/>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a:solidFill>
                  <a:prstClr val="white"/>
                </a:solidFill>
                <a:cs typeface="Century Gothic"/>
              </a:rPr>
              <a:t>Thank you</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3223800"/>
            <a:ext cx="9144000" cy="246743"/>
          </a:xfrm>
          <a:prstGeom prst="rect">
            <a:avLst/>
          </a:prstGeom>
        </p:spPr>
      </p:pic>
    </p:spTree>
    <p:extLst>
      <p:ext uri="{BB962C8B-B14F-4D97-AF65-F5344CB8AC3E}">
        <p14:creationId xmlns:p14="http://schemas.microsoft.com/office/powerpoint/2010/main" xmlns="" val="538533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974782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8" y="2276872"/>
            <a:ext cx="8281291" cy="936625"/>
          </a:xfrm>
          <a:prstGeom prst="rect">
            <a:avLst/>
          </a:prstGeom>
          <a:solidFill>
            <a:schemeClr val="tx2"/>
          </a:solid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57150" y="5516880"/>
            <a:ext cx="9086850" cy="170799"/>
          </a:xfrm>
          <a:prstGeom prst="rect">
            <a:avLst/>
          </a:prstGeom>
        </p:spPr>
      </p:pic>
      <p:pic>
        <p:nvPicPr>
          <p:cNvPr id="8" name="Picture 116" descr="C:\Users\Conny\Desktop\WCG\WCG - Logo\PNG\Logos blue\Provincial Government\WCG - Logo - Provincial Government - Blu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954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4" name="Picture Placeholder 3"/>
          <p:cNvSpPr>
            <a:spLocks noGrp="1"/>
          </p:cNvSpPr>
          <p:nvPr>
            <p:ph type="pic" sz="quarter" idx="14" hasCustomPrompt="1"/>
          </p:nvPr>
        </p:nvSpPr>
        <p:spPr>
          <a:xfrm>
            <a:off x="323850" y="1412775"/>
            <a:ext cx="2908573" cy="4680049"/>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Text Placeholder 4"/>
          <p:cNvSpPr>
            <a:spLocks noGrp="1"/>
          </p:cNvSpPr>
          <p:nvPr>
            <p:ph type="body" sz="quarter" idx="15"/>
          </p:nvPr>
        </p:nvSpPr>
        <p:spPr>
          <a:xfrm>
            <a:off x="3448447" y="1412776"/>
            <a:ext cx="547260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164938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3" name="Picture Placeholder 3"/>
          <p:cNvSpPr>
            <a:spLocks noGrp="1"/>
          </p:cNvSpPr>
          <p:nvPr>
            <p:ph type="pic" sz="quarter" idx="14" hasCustomPrompt="1"/>
          </p:nvPr>
        </p:nvSpPr>
        <p:spPr>
          <a:xfrm>
            <a:off x="6516216" y="1412776"/>
            <a:ext cx="2404517" cy="468004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5"/>
          </p:nvPr>
        </p:nvSpPr>
        <p:spPr>
          <a:xfrm>
            <a:off x="323850" y="1412777"/>
            <a:ext cx="6004917"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78403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323850" y="3532181"/>
            <a:ext cx="8597205"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67317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218938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3" name="Picture Placeholder 3"/>
          <p:cNvSpPr>
            <a:spLocks noGrp="1"/>
          </p:cNvSpPr>
          <p:nvPr>
            <p:ph type="pic" sz="quarter" idx="14" hasCustomPrompt="1"/>
          </p:nvPr>
        </p:nvSpPr>
        <p:spPr>
          <a:xfrm>
            <a:off x="29028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329290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6295526" y="3645024"/>
            <a:ext cx="262552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Text Placeholder 4"/>
          <p:cNvSpPr>
            <a:spLocks noGrp="1"/>
          </p:cNvSpPr>
          <p:nvPr>
            <p:ph type="body" sz="quarter" idx="17"/>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690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0" name="Text Placeholder 4"/>
          <p:cNvSpPr>
            <a:spLocks noGrp="1"/>
          </p:cNvSpPr>
          <p:nvPr>
            <p:ph type="body" sz="quarter" idx="10"/>
          </p:nvPr>
        </p:nvSpPr>
        <p:spPr>
          <a:xfrm>
            <a:off x="295275" y="1196752"/>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260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6" name="Picture Placeholder 3"/>
          <p:cNvSpPr>
            <a:spLocks noGrp="1"/>
          </p:cNvSpPr>
          <p:nvPr>
            <p:ph type="pic" sz="quarter" idx="14" hasCustomPrompt="1"/>
          </p:nvPr>
        </p:nvSpPr>
        <p:spPr>
          <a:xfrm>
            <a:off x="29028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329290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6295526" y="1412776"/>
            <a:ext cx="2625529"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Text Placeholder 4"/>
          <p:cNvSpPr>
            <a:spLocks noGrp="1"/>
          </p:cNvSpPr>
          <p:nvPr>
            <p:ph type="body" sz="quarter" idx="17"/>
          </p:nvPr>
        </p:nvSpPr>
        <p:spPr>
          <a:xfrm>
            <a:off x="323850" y="3703287"/>
            <a:ext cx="8597205"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0454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7" name="Picture Placeholder 3"/>
          <p:cNvSpPr>
            <a:spLocks noGrp="1"/>
          </p:cNvSpPr>
          <p:nvPr>
            <p:ph type="pic" sz="quarter" idx="14" hasCustomPrompt="1"/>
          </p:nvPr>
        </p:nvSpPr>
        <p:spPr>
          <a:xfrm>
            <a:off x="323850" y="1412776"/>
            <a:ext cx="2908573"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323850" y="2975180"/>
            <a:ext cx="2908573"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323850" y="4537584"/>
            <a:ext cx="2908573" cy="154109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62608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7" name="Picture Placeholder 3"/>
          <p:cNvSpPr>
            <a:spLocks noGrp="1"/>
          </p:cNvSpPr>
          <p:nvPr>
            <p:ph type="pic" sz="quarter" idx="14" hasCustomPrompt="1"/>
          </p:nvPr>
        </p:nvSpPr>
        <p:spPr>
          <a:xfrm>
            <a:off x="6012482" y="1412776"/>
            <a:ext cx="2908573"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6012482" y="2976533"/>
            <a:ext cx="2908573"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6012482" y="4540289"/>
            <a:ext cx="2908573" cy="1548783"/>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0" name="Text Placeholder 4"/>
          <p:cNvSpPr>
            <a:spLocks noGrp="1"/>
          </p:cNvSpPr>
          <p:nvPr>
            <p:ph type="body" sz="quarter" idx="17"/>
          </p:nvPr>
        </p:nvSpPr>
        <p:spPr>
          <a:xfrm>
            <a:off x="323850" y="1412777"/>
            <a:ext cx="5553983"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5668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329B"/>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2185076" y="1790072"/>
            <a:ext cx="4752528" cy="2880320"/>
            <a:chOff x="3635896" y="3356992"/>
            <a:chExt cx="4752528" cy="2880320"/>
          </a:xfrm>
          <a:effectLst>
            <a:outerShdw blurRad="50800" dist="38100" dir="2700000" algn="tl" rotWithShape="0">
              <a:prstClr val="black">
                <a:alpha val="40000"/>
              </a:prstClr>
            </a:outerShdw>
          </a:effectLst>
        </p:grpSpPr>
        <p:sp>
          <p:nvSpPr>
            <p:cNvPr id="2" name="Rectangle 1"/>
            <p:cNvSpPr/>
            <p:nvPr userDrawn="1"/>
          </p:nvSpPr>
          <p:spPr>
            <a:xfrm>
              <a:off x="3635896" y="335699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xmlns="" val="0"/>
                </a:ext>
              </a:extLst>
            </a:blip>
            <a:srcRect/>
            <a:stretch/>
          </p:blipFill>
          <p:spPr>
            <a:xfrm>
              <a:off x="4125978" y="4761028"/>
              <a:ext cx="4262446" cy="334548"/>
            </a:xfrm>
            <a:prstGeom prst="rect">
              <a:avLst/>
            </a:prstGeom>
          </p:spPr>
        </p:pic>
      </p:grpSp>
      <p:sp>
        <p:nvSpPr>
          <p:cNvPr id="12" name="Text Placeholder 5"/>
          <p:cNvSpPr>
            <a:spLocks noGrp="1"/>
          </p:cNvSpPr>
          <p:nvPr>
            <p:ph type="body" sz="quarter" idx="10" hasCustomPrompt="1"/>
          </p:nvPr>
        </p:nvSpPr>
        <p:spPr>
          <a:xfrm>
            <a:off x="2834997" y="2696461"/>
            <a:ext cx="3897243"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7" y="2963910"/>
            <a:ext cx="3897243"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2834997" y="3497483"/>
            <a:ext cx="402674" cy="261610"/>
          </a:xfrm>
          <a:prstGeom prst="rect">
            <a:avLst/>
          </a:prstGeom>
        </p:spPr>
        <p:txBody>
          <a:bodyPr vert="horz" lIns="36000" tIns="72000" rIns="36000" bIns="72000" rtlCol="0" anchor="ctr">
            <a:noAutofit/>
          </a:bodyPr>
          <a:lstStyle/>
          <a:p>
            <a:pPr lvl="0" indent="0">
              <a:spcBef>
                <a:spcPts val="300"/>
              </a:spcBef>
              <a:buFont typeface="Arial" pitchFamily="34" charset="0"/>
              <a:buNone/>
            </a:pPr>
            <a:r>
              <a:rPr lang="en-GB" sz="1100" b="1" dirty="0">
                <a:solidFill>
                  <a:schemeClr val="tx2"/>
                </a:solidFill>
                <a:latin typeface="Century Gothic" pitchFamily="34" charset="0"/>
              </a:rPr>
              <a:t>Tel:</a:t>
            </a:r>
          </a:p>
        </p:txBody>
      </p:sp>
      <p:sp>
        <p:nvSpPr>
          <p:cNvPr id="16" name="Text Placeholder 5"/>
          <p:cNvSpPr>
            <a:spLocks noGrp="1"/>
          </p:cNvSpPr>
          <p:nvPr>
            <p:ph type="body" sz="quarter" idx="13" hasCustomPrompt="1"/>
          </p:nvPr>
        </p:nvSpPr>
        <p:spPr>
          <a:xfrm>
            <a:off x="5130119"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4780436" y="3497483"/>
            <a:ext cx="402674" cy="261610"/>
          </a:xfrm>
          <a:prstGeom prst="rect">
            <a:avLst/>
          </a:prstGeom>
        </p:spPr>
        <p:txBody>
          <a:bodyPr vert="horz" lIns="36000" tIns="72000" rIns="36000" bIns="72000" rtlCol="0" anchor="ctr">
            <a:noAutofit/>
          </a:bodyPr>
          <a:lstStyle/>
          <a:p>
            <a:pPr lvl="0" indent="0">
              <a:spcBef>
                <a:spcPts val="300"/>
              </a:spcBef>
              <a:buFont typeface="Arial" pitchFamily="34" charset="0"/>
              <a:buNone/>
            </a:pPr>
            <a:r>
              <a:rPr lang="en-GB" sz="1100" b="1" dirty="0">
                <a:solidFill>
                  <a:schemeClr val="tx2"/>
                </a:solidFill>
                <a:latin typeface="Century Gothic" pitchFamily="34" charset="0"/>
              </a:rPr>
              <a:t>Fax:</a:t>
            </a:r>
          </a:p>
        </p:txBody>
      </p:sp>
      <p:sp>
        <p:nvSpPr>
          <p:cNvPr id="18" name="Text Placeholder 5"/>
          <p:cNvSpPr>
            <a:spLocks noGrp="1"/>
          </p:cNvSpPr>
          <p:nvPr>
            <p:ph type="body" sz="quarter" idx="14" hasCustomPrompt="1"/>
          </p:nvPr>
        </p:nvSpPr>
        <p:spPr>
          <a:xfrm>
            <a:off x="2834997" y="3768568"/>
            <a:ext cx="3734059"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6" y="4043102"/>
            <a:ext cx="3734059" cy="261610"/>
          </a:xfrm>
          <a:prstGeom prst="rect">
            <a:avLst/>
          </a:prstGeom>
        </p:spPr>
        <p:txBody>
          <a:bodyPr vert="horz" lIns="36000" tIns="72000" rIns="36000" bIns="72000" rtlCol="0" anchor="ctr">
            <a:noAutofit/>
          </a:bodyPr>
          <a:lstStyle/>
          <a:p>
            <a:pPr lvl="0" indent="0">
              <a:spcBef>
                <a:spcPts val="300"/>
              </a:spcBef>
              <a:buFont typeface="Arial" pitchFamily="34" charset="0"/>
              <a:buNone/>
            </a:pPr>
            <a:r>
              <a:rPr lang="en-GB" sz="1100" b="1" dirty="0" err="1">
                <a:solidFill>
                  <a:schemeClr val="tx2"/>
                </a:solidFill>
                <a:latin typeface="Century Gothic" pitchFamily="34" charset="0"/>
              </a:rPr>
              <a:t>www.westerncape.gov.za</a:t>
            </a:r>
            <a:endParaRPr lang="en-GB" sz="1100" b="1" dirty="0">
              <a:solidFill>
                <a:schemeClr val="tx2"/>
              </a:solidFill>
              <a:latin typeface="Century Gothic" pitchFamily="34" charset="0"/>
            </a:endParaRPr>
          </a:p>
        </p:txBody>
      </p:sp>
      <p:sp>
        <p:nvSpPr>
          <p:cNvPr id="6" name="Rectangle 5"/>
          <p:cNvSpPr/>
          <p:nvPr userDrawn="1"/>
        </p:nvSpPr>
        <p:spPr>
          <a:xfrm>
            <a:off x="295275" y="565701"/>
            <a:ext cx="2404826" cy="584775"/>
          </a:xfrm>
          <a:prstGeom prst="rect">
            <a:avLst/>
          </a:prstGeom>
        </p:spPr>
        <p:txBody>
          <a:bodyPr wrap="none">
            <a:spAutoFit/>
          </a:bodyPr>
          <a:lstStyle/>
          <a:p>
            <a:r>
              <a:rPr kumimoji="0" lang="en-US" sz="3200" b="0" i="0" u="none" strike="noStrike" kern="1200" cap="none" spc="0" normalizeH="0" baseline="0" noProof="0">
                <a:ln>
                  <a:noFill/>
                </a:ln>
                <a:solidFill>
                  <a:schemeClr val="bg1"/>
                </a:solidFill>
                <a:effectLst/>
                <a:uLnTx/>
                <a:uFillTx/>
                <a:latin typeface="Century Gothic" pitchFamily="34" charset="0"/>
                <a:ea typeface="+mj-ea"/>
                <a:cs typeface="+mj-cs"/>
              </a:rPr>
              <a:t>Contact Us</a:t>
            </a:r>
            <a:endParaRPr lang="en-GB" sz="2400" b="0">
              <a:solidFill>
                <a:schemeClr val="bg1"/>
              </a:solidFill>
            </a:endParaRPr>
          </a:p>
        </p:txBody>
      </p:sp>
      <p:sp>
        <p:nvSpPr>
          <p:cNvPr id="24" name="Text Placeholder 5"/>
          <p:cNvSpPr>
            <a:spLocks noGrp="1"/>
          </p:cNvSpPr>
          <p:nvPr>
            <p:ph type="body" sz="quarter" idx="15" hasCustomPrompt="1"/>
          </p:nvPr>
        </p:nvSpPr>
        <p:spPr>
          <a:xfrm>
            <a:off x="2834996" y="4333520"/>
            <a:ext cx="3349330"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descr="C:\Users\Conny\Desktop\WCG\WCG - Logo\PNG\Logos blue\Provincial Government\WCG - Logo - Provincial Treasury - Tagline - Blu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286794" y="1912199"/>
            <a:ext cx="2492468" cy="702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1066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329B"/>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8" y="3861048"/>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b="0" cap="none" baseline="0">
                <a:solidFill>
                  <a:prstClr val="white"/>
                </a:solidFill>
                <a:latin typeface="Century Gothic"/>
                <a:cs typeface="Century Gothic"/>
              </a:rPr>
              <a:t>Thank you</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3223800"/>
            <a:ext cx="9144000" cy="246743"/>
          </a:xfrm>
          <a:prstGeom prst="rect">
            <a:avLst/>
          </a:prstGeom>
        </p:spPr>
      </p:pic>
    </p:spTree>
    <p:extLst>
      <p:ext uri="{BB962C8B-B14F-4D97-AF65-F5344CB8AC3E}">
        <p14:creationId xmlns:p14="http://schemas.microsoft.com/office/powerpoint/2010/main" xmlns="" val="2925466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Vertical Text Placehold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eaLnBrk="1" latinLnBrk="0" hangingPunct="1"/>
            <a:fld id="{14575306-AFAC-483D-A810-81846BE8107E}" type="datetime1">
              <a:rPr lang="en-US" smtClean="0"/>
              <a:pPr eaLnBrk="1" latinLnBrk="0" hangingPunct="1"/>
              <a:t>9/16/2019</a:t>
            </a:fld>
            <a:endParaRPr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extLst>
      <p:ext uri="{BB962C8B-B14F-4D97-AF65-F5344CB8AC3E}">
        <p14:creationId xmlns:p14="http://schemas.microsoft.com/office/powerpoint/2010/main" xmlns="" val="4171163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0"/>
            <a:ext cx="8208912"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dirty="0"/>
              <a:t>Click to edit Master title style</a:t>
            </a:r>
            <a:endParaRPr lang="en-ZA"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2585688"/>
            <a:ext cx="9144000" cy="493486"/>
          </a:xfrm>
          <a:prstGeom prst="rect">
            <a:avLst/>
          </a:prstGeom>
        </p:spPr>
      </p:pic>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15" name="Date Placeholder 11"/>
          <p:cNvSpPr>
            <a:spLocks noGrp="1"/>
          </p:cNvSpPr>
          <p:nvPr>
            <p:ph type="dt" sz="half" idx="2"/>
          </p:nvPr>
        </p:nvSpPr>
        <p:spPr>
          <a:xfrm>
            <a:off x="7164288" y="5398045"/>
            <a:ext cx="1512168" cy="365125"/>
          </a:xfrm>
          <a:prstGeom prst="rect">
            <a:avLst/>
          </a:prstGeom>
        </p:spPr>
        <p:txBody>
          <a:bodyPr vert="horz" lIns="91440" tIns="45720" rIns="91440" bIns="45720" rtlCol="0" anchor="ctr"/>
          <a:lstStyle>
            <a:lvl1pPr algn="r">
              <a:defRPr sz="1100">
                <a:solidFill>
                  <a:schemeClr val="bg1"/>
                </a:solidFill>
              </a:defRPr>
            </a:lvl1pPr>
          </a:lstStyle>
          <a:p>
            <a:endParaRPr lang="en-GB">
              <a:solidFill>
                <a:prstClr val="white"/>
              </a:solidFill>
            </a:endParaRPr>
          </a:p>
        </p:txBody>
      </p:sp>
      <p:sp>
        <p:nvSpPr>
          <p:cNvPr id="17" name="Text Placeholder 16"/>
          <p:cNvSpPr>
            <a:spLocks noGrp="1"/>
          </p:cNvSpPr>
          <p:nvPr>
            <p:ph type="body" sz="quarter" idx="10" hasCustomPrompt="1"/>
          </p:nvPr>
        </p:nvSpPr>
        <p:spPr>
          <a:xfrm>
            <a:off x="3635548" y="5398045"/>
            <a:ext cx="1584176"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5"/>
            <a:ext cx="1944216"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spTree>
    <p:extLst>
      <p:ext uri="{BB962C8B-B14F-4D97-AF65-F5344CB8AC3E}">
        <p14:creationId xmlns:p14="http://schemas.microsoft.com/office/powerpoint/2010/main" xmlns="" val="3135337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0" name="Text Placeholder 4"/>
          <p:cNvSpPr>
            <a:spLocks noGrp="1"/>
          </p:cNvSpPr>
          <p:nvPr>
            <p:ph type="body" sz="quarter" idx="10"/>
          </p:nvPr>
        </p:nvSpPr>
        <p:spPr>
          <a:xfrm>
            <a:off x="295275" y="1196752"/>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14939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0"/>
          </p:nvPr>
        </p:nvSpPr>
        <p:spPr>
          <a:xfrm>
            <a:off x="295275"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79"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31933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284483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4" name="Text Placeholder 4"/>
          <p:cNvSpPr>
            <a:spLocks noGrp="1"/>
          </p:cNvSpPr>
          <p:nvPr>
            <p:ph type="body" sz="quarter" idx="10"/>
          </p:nvPr>
        </p:nvSpPr>
        <p:spPr>
          <a:xfrm>
            <a:off x="295275"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79"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761740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1" name="Text Placeholder 4"/>
          <p:cNvSpPr>
            <a:spLocks noGrp="1"/>
          </p:cNvSpPr>
          <p:nvPr>
            <p:ph type="body" sz="quarter" idx="10"/>
          </p:nvPr>
        </p:nvSpPr>
        <p:spPr>
          <a:xfrm>
            <a:off x="295275" y="1412776"/>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51499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4"/>
          </p:nvPr>
        </p:nvSpPr>
        <p:spPr>
          <a:xfrm>
            <a:off x="295275"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79"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451888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2156202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5"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1"/>
          </p:nvPr>
        </p:nvSpPr>
        <p:spPr>
          <a:xfrm>
            <a:off x="295275"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85747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295275"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4"/>
          <p:cNvSpPr>
            <a:spLocks noGrp="1"/>
          </p:cNvSpPr>
          <p:nvPr>
            <p:ph type="body" sz="quarter" idx="13"/>
          </p:nvPr>
        </p:nvSpPr>
        <p:spPr>
          <a:xfrm>
            <a:off x="4831779"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xmlns="" val="578156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8"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522205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2"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295275"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2662322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5" name="Text Placeholder 4"/>
          <p:cNvSpPr>
            <a:spLocks noGrp="1"/>
          </p:cNvSpPr>
          <p:nvPr>
            <p:ph type="body" sz="quarter" idx="14"/>
          </p:nvPr>
        </p:nvSpPr>
        <p:spPr>
          <a:xfrm>
            <a:off x="295275"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
        <p:nvSpPr>
          <p:cNvPr id="10" name="Text Placeholder 4"/>
          <p:cNvSpPr>
            <a:spLocks noGrp="1"/>
          </p:cNvSpPr>
          <p:nvPr>
            <p:ph type="body" sz="quarter" idx="15"/>
          </p:nvPr>
        </p:nvSpPr>
        <p:spPr>
          <a:xfrm>
            <a:off x="4831779"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53928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773303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8" y="2276872"/>
            <a:ext cx="8281291" cy="936625"/>
          </a:xfrm>
          <a:prstGeom prst="rect">
            <a:avLst/>
          </a:prstGeom>
          <a:solidFill>
            <a:schemeClr val="tx2"/>
          </a:solid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57150" y="5516880"/>
            <a:ext cx="9086850" cy="170799"/>
          </a:xfrm>
          <a:prstGeom prst="rect">
            <a:avLst/>
          </a:prstGeom>
        </p:spPr>
      </p:pic>
      <p:pic>
        <p:nvPicPr>
          <p:cNvPr id="8" name="Picture 116" descr="C:\Users\Conny\Desktop\WCG\WCG - Logo\PNG\Logos blue\Provincial Government\WCG - Logo - Provincial Government - Blu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30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Tree>
    <p:extLst>
      <p:ext uri="{BB962C8B-B14F-4D97-AF65-F5344CB8AC3E}">
        <p14:creationId xmlns:p14="http://schemas.microsoft.com/office/powerpoint/2010/main" xmlns="" val="18427197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4" name="Picture Placeholder 3"/>
          <p:cNvSpPr>
            <a:spLocks noGrp="1"/>
          </p:cNvSpPr>
          <p:nvPr>
            <p:ph type="pic" sz="quarter" idx="14" hasCustomPrompt="1"/>
          </p:nvPr>
        </p:nvSpPr>
        <p:spPr>
          <a:xfrm>
            <a:off x="323850" y="1412775"/>
            <a:ext cx="2908573" cy="4680049"/>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Text Placeholder 4"/>
          <p:cNvSpPr>
            <a:spLocks noGrp="1"/>
          </p:cNvSpPr>
          <p:nvPr>
            <p:ph type="body" sz="quarter" idx="15"/>
          </p:nvPr>
        </p:nvSpPr>
        <p:spPr>
          <a:xfrm>
            <a:off x="3448447" y="1412776"/>
            <a:ext cx="547260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2853605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6516216" y="1412776"/>
            <a:ext cx="2404517" cy="468004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5"/>
          </p:nvPr>
        </p:nvSpPr>
        <p:spPr>
          <a:xfrm>
            <a:off x="323850" y="1412777"/>
            <a:ext cx="6004917"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2127081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3532181"/>
            <a:ext cx="8597205"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2163101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786311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Text Placeholder 4"/>
          <p:cNvSpPr>
            <a:spLocks noGrp="1"/>
          </p:cNvSpPr>
          <p:nvPr>
            <p:ph type="body" sz="quarter" idx="17"/>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1991144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6" name="Picture Placeholder 3"/>
          <p:cNvSpPr>
            <a:spLocks noGrp="1"/>
          </p:cNvSpPr>
          <p:nvPr>
            <p:ph type="pic" sz="quarter" idx="14" hasCustomPrompt="1"/>
          </p:nvPr>
        </p:nvSpPr>
        <p:spPr>
          <a:xfrm>
            <a:off x="29028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Text Placeholder 4"/>
          <p:cNvSpPr>
            <a:spLocks noGrp="1"/>
          </p:cNvSpPr>
          <p:nvPr>
            <p:ph type="body" sz="quarter" idx="17"/>
          </p:nvPr>
        </p:nvSpPr>
        <p:spPr>
          <a:xfrm>
            <a:off x="323850" y="3703287"/>
            <a:ext cx="8597205"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941916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323850"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323850" y="2975180"/>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323850" y="4537584"/>
            <a:ext cx="2908573" cy="154109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4116522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dirty="0"/>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6012482"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6012482" y="2976533"/>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6012482" y="4540289"/>
            <a:ext cx="2908573" cy="1548783"/>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0" name="Text Placeholder 4"/>
          <p:cNvSpPr>
            <a:spLocks noGrp="1"/>
          </p:cNvSpPr>
          <p:nvPr>
            <p:ph type="body" sz="quarter" idx="17"/>
          </p:nvPr>
        </p:nvSpPr>
        <p:spPr>
          <a:xfrm>
            <a:off x="323850" y="1412777"/>
            <a:ext cx="5553983"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xmlns="" val="2730485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329B"/>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2185076" y="1790072"/>
            <a:ext cx="4752528" cy="2880320"/>
            <a:chOff x="3635896" y="3356992"/>
            <a:chExt cx="4752528" cy="2880320"/>
          </a:xfrm>
          <a:effectLst>
            <a:outerShdw blurRad="50800" dist="38100" dir="2700000" algn="tl" rotWithShape="0">
              <a:prstClr val="black">
                <a:alpha val="40000"/>
              </a:prstClr>
            </a:outerShdw>
          </a:effectLst>
        </p:grpSpPr>
        <p:sp>
          <p:nvSpPr>
            <p:cNvPr id="2" name="Rectangle 1"/>
            <p:cNvSpPr/>
            <p:nvPr userDrawn="1"/>
          </p:nvSpPr>
          <p:spPr>
            <a:xfrm>
              <a:off x="3635896" y="335699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xmlns="" val="0"/>
                </a:ext>
              </a:extLst>
            </a:blip>
            <a:srcRect/>
            <a:stretch/>
          </p:blipFill>
          <p:spPr>
            <a:xfrm>
              <a:off x="4125978" y="4761028"/>
              <a:ext cx="4262446" cy="334548"/>
            </a:xfrm>
            <a:prstGeom prst="rect">
              <a:avLst/>
            </a:prstGeom>
          </p:spPr>
        </p:pic>
      </p:grpSp>
      <p:sp>
        <p:nvSpPr>
          <p:cNvPr id="12" name="Text Placeholder 5"/>
          <p:cNvSpPr>
            <a:spLocks noGrp="1"/>
          </p:cNvSpPr>
          <p:nvPr>
            <p:ph type="body" sz="quarter" idx="10" hasCustomPrompt="1"/>
          </p:nvPr>
        </p:nvSpPr>
        <p:spPr>
          <a:xfrm>
            <a:off x="2834997" y="2696461"/>
            <a:ext cx="3897243"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7" y="2963910"/>
            <a:ext cx="3897243"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2834997"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Tel:</a:t>
            </a:r>
          </a:p>
        </p:txBody>
      </p:sp>
      <p:sp>
        <p:nvSpPr>
          <p:cNvPr id="16" name="Text Placeholder 5"/>
          <p:cNvSpPr>
            <a:spLocks noGrp="1"/>
          </p:cNvSpPr>
          <p:nvPr>
            <p:ph type="body" sz="quarter" idx="13" hasCustomPrompt="1"/>
          </p:nvPr>
        </p:nvSpPr>
        <p:spPr>
          <a:xfrm>
            <a:off x="5130119"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4780436"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Fax:</a:t>
            </a:r>
          </a:p>
        </p:txBody>
      </p:sp>
      <p:sp>
        <p:nvSpPr>
          <p:cNvPr id="18" name="Text Placeholder 5"/>
          <p:cNvSpPr>
            <a:spLocks noGrp="1"/>
          </p:cNvSpPr>
          <p:nvPr>
            <p:ph type="body" sz="quarter" idx="14" hasCustomPrompt="1"/>
          </p:nvPr>
        </p:nvSpPr>
        <p:spPr>
          <a:xfrm>
            <a:off x="2834997" y="3768568"/>
            <a:ext cx="3734059"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6" y="4043102"/>
            <a:ext cx="373405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err="1">
                <a:solidFill>
                  <a:srgbClr val="003399"/>
                </a:solidFill>
              </a:rPr>
              <a:t>www.westerncape.gov.za</a:t>
            </a:r>
            <a:endParaRPr lang="en-GB" sz="1100" b="1">
              <a:solidFill>
                <a:srgbClr val="003399"/>
              </a:solidFill>
            </a:endParaRPr>
          </a:p>
        </p:txBody>
      </p:sp>
      <p:sp>
        <p:nvSpPr>
          <p:cNvPr id="6" name="Rectangle 5"/>
          <p:cNvSpPr/>
          <p:nvPr userDrawn="1"/>
        </p:nvSpPr>
        <p:spPr>
          <a:xfrm>
            <a:off x="295275" y="565701"/>
            <a:ext cx="2404826" cy="584775"/>
          </a:xfrm>
          <a:prstGeom prst="rect">
            <a:avLst/>
          </a:prstGeom>
        </p:spPr>
        <p:txBody>
          <a:bodyPr wrap="none">
            <a:spAutoFit/>
          </a:bodyPr>
          <a:lstStyle/>
          <a:p>
            <a:r>
              <a:rPr lang="en-US" sz="3200">
                <a:solidFill>
                  <a:prstClr val="white"/>
                </a:solidFill>
                <a:ea typeface="+mj-ea"/>
                <a:cs typeface="+mj-cs"/>
              </a:rPr>
              <a:t>Contact Us</a:t>
            </a:r>
            <a:endParaRPr lang="en-GB" sz="2400">
              <a:solidFill>
                <a:prstClr val="white"/>
              </a:solidFill>
            </a:endParaRPr>
          </a:p>
        </p:txBody>
      </p:sp>
      <p:sp>
        <p:nvSpPr>
          <p:cNvPr id="23" name="Text Placeholder 5"/>
          <p:cNvSpPr>
            <a:spLocks noGrp="1"/>
          </p:cNvSpPr>
          <p:nvPr>
            <p:ph type="body" sz="quarter" idx="15" hasCustomPrompt="1"/>
          </p:nvPr>
        </p:nvSpPr>
        <p:spPr>
          <a:xfrm>
            <a:off x="2834996" y="4333520"/>
            <a:ext cx="3349330"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descr="C:\Users\Conny\Desktop\WCG\WCG - Logo\PNG\Logos blue\Provincial Government\WCG - Logo - Provincial Treasury - Tagline - Blu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286794" y="1912199"/>
            <a:ext cx="2492468" cy="702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5655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329B"/>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8" y="3861048"/>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a:solidFill>
                  <a:prstClr val="white"/>
                </a:solidFill>
                <a:cs typeface="Century Gothic"/>
              </a:rPr>
              <a:t>Thank you</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3223800"/>
            <a:ext cx="9144000" cy="246743"/>
          </a:xfrm>
          <a:prstGeom prst="rect">
            <a:avLst/>
          </a:prstGeom>
        </p:spPr>
      </p:pic>
    </p:spTree>
    <p:extLst>
      <p:ext uri="{BB962C8B-B14F-4D97-AF65-F5344CB8AC3E}">
        <p14:creationId xmlns:p14="http://schemas.microsoft.com/office/powerpoint/2010/main" xmlns="" val="156908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1" name="Text Placeholder 4"/>
          <p:cNvSpPr>
            <a:spLocks noGrp="1"/>
          </p:cNvSpPr>
          <p:nvPr>
            <p:ph type="body" sz="quarter" idx="10"/>
          </p:nvPr>
        </p:nvSpPr>
        <p:spPr>
          <a:xfrm>
            <a:off x="295275" y="1412776"/>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676858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0"/>
            <a:ext cx="8208912"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2585688"/>
            <a:ext cx="9144000" cy="493486"/>
          </a:xfrm>
          <a:prstGeom prst="rect">
            <a:avLst/>
          </a:prstGeom>
        </p:spPr>
      </p:pic>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7164288" y="5398045"/>
            <a:ext cx="1512168" cy="365125"/>
          </a:xfrm>
          <a:prstGeom prst="rect">
            <a:avLst/>
          </a:prstGeom>
        </p:spPr>
        <p:txBody>
          <a:bodyPr vert="horz" lIns="91440" tIns="45720" rIns="91440" bIns="45720" rtlCol="0" anchor="ctr"/>
          <a:lstStyle>
            <a:lvl1pPr algn="r">
              <a:defRPr sz="1100">
                <a:solidFill>
                  <a:schemeClr val="bg1"/>
                </a:solidFill>
              </a:defRPr>
            </a:lvl1pPr>
          </a:lstStyle>
          <a:p>
            <a:endParaRPr lang="en-GB">
              <a:solidFill>
                <a:prstClr val="white"/>
              </a:solidFill>
            </a:endParaRPr>
          </a:p>
        </p:txBody>
      </p:sp>
      <p:sp>
        <p:nvSpPr>
          <p:cNvPr id="17" name="Text Placeholder 16"/>
          <p:cNvSpPr>
            <a:spLocks noGrp="1"/>
          </p:cNvSpPr>
          <p:nvPr>
            <p:ph type="body" sz="quarter" idx="10" hasCustomPrompt="1"/>
          </p:nvPr>
        </p:nvSpPr>
        <p:spPr>
          <a:xfrm>
            <a:off x="3635548" y="5398045"/>
            <a:ext cx="1584176"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5"/>
            <a:ext cx="1944216"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11" name="Picture 2" descr="C:\Users\Conny\Desktop\WCG\WCG - Logo\PNG\Logos blue\Provincial Government\WCG - Logo - Provincial Treasury - Tagline - Transparen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42517" y="420713"/>
            <a:ext cx="5424968" cy="153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3913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0" name="Text Placeholder 4"/>
          <p:cNvSpPr>
            <a:spLocks noGrp="1"/>
          </p:cNvSpPr>
          <p:nvPr>
            <p:ph type="body" sz="quarter" idx="10"/>
          </p:nvPr>
        </p:nvSpPr>
        <p:spPr>
          <a:xfrm>
            <a:off x="295275" y="1196752"/>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69187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0"/>
          </p:nvPr>
        </p:nvSpPr>
        <p:spPr>
          <a:xfrm>
            <a:off x="295275"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79"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07482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5"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Tree>
    <p:extLst>
      <p:ext uri="{BB962C8B-B14F-4D97-AF65-F5344CB8AC3E}">
        <p14:creationId xmlns:p14="http://schemas.microsoft.com/office/powerpoint/2010/main" xmlns="" val="1998591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11" name="Text Placeholder 4"/>
          <p:cNvSpPr>
            <a:spLocks noGrp="1"/>
          </p:cNvSpPr>
          <p:nvPr>
            <p:ph type="body" sz="quarter" idx="10"/>
          </p:nvPr>
        </p:nvSpPr>
        <p:spPr>
          <a:xfrm>
            <a:off x="295275" y="1412776"/>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815289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2"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14" name="Text Placeholder 4"/>
          <p:cNvSpPr>
            <a:spLocks noGrp="1"/>
          </p:cNvSpPr>
          <p:nvPr>
            <p:ph type="body" sz="quarter" idx="14"/>
          </p:nvPr>
        </p:nvSpPr>
        <p:spPr>
          <a:xfrm>
            <a:off x="295275"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79"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4146102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Tree>
    <p:extLst>
      <p:ext uri="{BB962C8B-B14F-4D97-AF65-F5344CB8AC3E}">
        <p14:creationId xmlns:p14="http://schemas.microsoft.com/office/powerpoint/2010/main" xmlns="" val="150422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5"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8"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9" name="Text Placeholder 4"/>
          <p:cNvSpPr>
            <a:spLocks noGrp="1"/>
          </p:cNvSpPr>
          <p:nvPr>
            <p:ph type="body" sz="quarter" idx="11"/>
          </p:nvPr>
        </p:nvSpPr>
        <p:spPr>
          <a:xfrm>
            <a:off x="295275"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125001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8"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295275"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4831779"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3246410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6"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8"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306863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4" name="Text Placeholder 4"/>
          <p:cNvSpPr>
            <a:spLocks noGrp="1"/>
          </p:cNvSpPr>
          <p:nvPr>
            <p:ph type="body" sz="quarter" idx="14"/>
          </p:nvPr>
        </p:nvSpPr>
        <p:spPr>
          <a:xfrm>
            <a:off x="295275"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79"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4115329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12"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295275"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495224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15" name="Text Placeholder 4"/>
          <p:cNvSpPr>
            <a:spLocks noGrp="1"/>
          </p:cNvSpPr>
          <p:nvPr>
            <p:ph type="body" sz="quarter" idx="14"/>
          </p:nvPr>
        </p:nvSpPr>
        <p:spPr>
          <a:xfrm>
            <a:off x="295275"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4831779"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676470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7"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99032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8" y="2276872"/>
            <a:ext cx="8281291" cy="936625"/>
          </a:xfrm>
          <a:prstGeom prst="rect">
            <a:avLst/>
          </a:prstGeom>
          <a:solidFill>
            <a:schemeClr val="tx2"/>
          </a:solid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57150" y="5516880"/>
            <a:ext cx="9086850" cy="170799"/>
          </a:xfrm>
          <a:prstGeom prst="rect">
            <a:avLst/>
          </a:prstGeom>
        </p:spPr>
      </p:pic>
      <p:pic>
        <p:nvPicPr>
          <p:cNvPr id="8" name="Picture 116" descr="C:\Users\Conny\Desktop\WCG\WCG - Logo\PNG\Logos blue\Provincial Government\WCG - Logo - Provincial Government - Blu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1128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0" name="Footer Placeholder 4"/>
          <p:cNvSpPr>
            <a:spLocks noGrp="1"/>
          </p:cNvSpPr>
          <p:nvPr>
            <p:ph type="ftr" sz="quarter" idx="3"/>
            <p:custDataLst>
              <p:tags r:id="rId2"/>
            </p:custDataLst>
          </p:nvPr>
        </p:nvSpPr>
        <p:spPr>
          <a:xfrm>
            <a:off x="4043080" y="6468150"/>
            <a:ext cx="4138573" cy="230832"/>
          </a:xfrm>
          <a:prstGeom prst="rect">
            <a:avLst/>
          </a:prstGeom>
        </p:spPr>
        <p:txBody>
          <a:bodyPr vert="horz" lIns="0" tIns="72000" rIns="72000" bIns="0" rtlCol="0" anchor="b"/>
          <a:lstStyle>
            <a:lvl1pPr algn="l">
              <a:defRPr sz="800">
                <a:solidFill>
                  <a:schemeClr val="accent3"/>
                </a:solidFill>
              </a:defRPr>
            </a:lvl1pPr>
          </a:lstStyle>
          <a:p>
            <a:endParaRPr lang="en-GB">
              <a:solidFill>
                <a:srgbClr val="998F86"/>
              </a:solidFill>
            </a:endParaRPr>
          </a:p>
        </p:txBody>
      </p:sp>
      <p:sp>
        <p:nvSpPr>
          <p:cNvPr id="4" name="Picture Placeholder 3"/>
          <p:cNvSpPr>
            <a:spLocks noGrp="1"/>
          </p:cNvSpPr>
          <p:nvPr>
            <p:ph type="pic" sz="quarter" idx="14" hasCustomPrompt="1"/>
          </p:nvPr>
        </p:nvSpPr>
        <p:spPr>
          <a:xfrm>
            <a:off x="323850" y="1412775"/>
            <a:ext cx="2908573" cy="4680049"/>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Text Placeholder 4"/>
          <p:cNvSpPr>
            <a:spLocks noGrp="1"/>
          </p:cNvSpPr>
          <p:nvPr>
            <p:ph type="body" sz="quarter" idx="15"/>
          </p:nvPr>
        </p:nvSpPr>
        <p:spPr>
          <a:xfrm>
            <a:off x="3448447" y="1412776"/>
            <a:ext cx="547260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190380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6516216" y="1412776"/>
            <a:ext cx="2404517" cy="468004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5"/>
          </p:nvPr>
        </p:nvSpPr>
        <p:spPr>
          <a:xfrm>
            <a:off x="323850" y="1412777"/>
            <a:ext cx="6004917"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146990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3532181"/>
            <a:ext cx="8597205"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6734988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001280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Text Placeholder 4"/>
          <p:cNvSpPr>
            <a:spLocks noGrp="1"/>
          </p:cNvSpPr>
          <p:nvPr>
            <p:ph type="body" sz="quarter" idx="17"/>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636349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6" name="Picture Placeholder 3"/>
          <p:cNvSpPr>
            <a:spLocks noGrp="1"/>
          </p:cNvSpPr>
          <p:nvPr>
            <p:ph type="pic" sz="quarter" idx="14" hasCustomPrompt="1"/>
          </p:nvPr>
        </p:nvSpPr>
        <p:spPr>
          <a:xfrm>
            <a:off x="29028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Text Placeholder 4"/>
          <p:cNvSpPr>
            <a:spLocks noGrp="1"/>
          </p:cNvSpPr>
          <p:nvPr>
            <p:ph type="body" sz="quarter" idx="17"/>
          </p:nvPr>
        </p:nvSpPr>
        <p:spPr>
          <a:xfrm>
            <a:off x="323850" y="3703287"/>
            <a:ext cx="8597205"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18338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Tree>
    <p:extLst>
      <p:ext uri="{BB962C8B-B14F-4D97-AF65-F5344CB8AC3E}">
        <p14:creationId xmlns:p14="http://schemas.microsoft.com/office/powerpoint/2010/main" xmlns="" val="10857099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323850"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323850" y="2975180"/>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323850" y="4537584"/>
            <a:ext cx="2908573" cy="154109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158528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6012482"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6012482" y="2976533"/>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6012482" y="4540289"/>
            <a:ext cx="2908573" cy="1548783"/>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0" name="Text Placeholder 4"/>
          <p:cNvSpPr>
            <a:spLocks noGrp="1"/>
          </p:cNvSpPr>
          <p:nvPr>
            <p:ph type="body" sz="quarter" idx="17"/>
          </p:nvPr>
        </p:nvSpPr>
        <p:spPr>
          <a:xfrm>
            <a:off x="323850" y="1412777"/>
            <a:ext cx="5553983"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708544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329B"/>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2185076" y="1790072"/>
            <a:ext cx="4752528" cy="2880320"/>
            <a:chOff x="3635896" y="3356992"/>
            <a:chExt cx="4752528" cy="2880320"/>
          </a:xfrm>
          <a:effectLst>
            <a:outerShdw blurRad="50800" dist="38100" dir="2700000" algn="tl" rotWithShape="0">
              <a:prstClr val="black">
                <a:alpha val="40000"/>
              </a:prstClr>
            </a:outerShdw>
          </a:effectLst>
        </p:grpSpPr>
        <p:sp>
          <p:nvSpPr>
            <p:cNvPr id="2" name="Rectangle 1"/>
            <p:cNvSpPr/>
            <p:nvPr userDrawn="1"/>
          </p:nvSpPr>
          <p:spPr>
            <a:xfrm>
              <a:off x="3635896" y="335699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xmlns="" val="0"/>
                </a:ext>
              </a:extLst>
            </a:blip>
            <a:srcRect/>
            <a:stretch/>
          </p:blipFill>
          <p:spPr>
            <a:xfrm>
              <a:off x="4125978" y="4761028"/>
              <a:ext cx="4262446" cy="334548"/>
            </a:xfrm>
            <a:prstGeom prst="rect">
              <a:avLst/>
            </a:prstGeom>
          </p:spPr>
        </p:pic>
      </p:grpSp>
      <p:sp>
        <p:nvSpPr>
          <p:cNvPr id="12" name="Text Placeholder 5"/>
          <p:cNvSpPr>
            <a:spLocks noGrp="1"/>
          </p:cNvSpPr>
          <p:nvPr>
            <p:ph type="body" sz="quarter" idx="10" hasCustomPrompt="1"/>
          </p:nvPr>
        </p:nvSpPr>
        <p:spPr>
          <a:xfrm>
            <a:off x="2834997" y="2696461"/>
            <a:ext cx="3897243"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7" y="2963910"/>
            <a:ext cx="3897243"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2834997"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Tel:</a:t>
            </a:r>
          </a:p>
        </p:txBody>
      </p:sp>
      <p:sp>
        <p:nvSpPr>
          <p:cNvPr id="16" name="Text Placeholder 5"/>
          <p:cNvSpPr>
            <a:spLocks noGrp="1"/>
          </p:cNvSpPr>
          <p:nvPr>
            <p:ph type="body" sz="quarter" idx="13" hasCustomPrompt="1"/>
          </p:nvPr>
        </p:nvSpPr>
        <p:spPr>
          <a:xfrm>
            <a:off x="5130119"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4780436"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Fax:</a:t>
            </a:r>
          </a:p>
        </p:txBody>
      </p:sp>
      <p:sp>
        <p:nvSpPr>
          <p:cNvPr id="18" name="Text Placeholder 5"/>
          <p:cNvSpPr>
            <a:spLocks noGrp="1"/>
          </p:cNvSpPr>
          <p:nvPr>
            <p:ph type="body" sz="quarter" idx="14" hasCustomPrompt="1"/>
          </p:nvPr>
        </p:nvSpPr>
        <p:spPr>
          <a:xfrm>
            <a:off x="2834997" y="3768568"/>
            <a:ext cx="3734059"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6" y="4043102"/>
            <a:ext cx="373405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err="1">
                <a:solidFill>
                  <a:srgbClr val="003399"/>
                </a:solidFill>
              </a:rPr>
              <a:t>www.westerncape.gov.za</a:t>
            </a:r>
            <a:endParaRPr lang="en-GB" sz="1100" b="1">
              <a:solidFill>
                <a:srgbClr val="003399"/>
              </a:solidFill>
            </a:endParaRPr>
          </a:p>
        </p:txBody>
      </p:sp>
      <p:sp>
        <p:nvSpPr>
          <p:cNvPr id="6" name="Rectangle 5"/>
          <p:cNvSpPr/>
          <p:nvPr userDrawn="1"/>
        </p:nvSpPr>
        <p:spPr>
          <a:xfrm>
            <a:off x="295275" y="565701"/>
            <a:ext cx="2404826" cy="584775"/>
          </a:xfrm>
          <a:prstGeom prst="rect">
            <a:avLst/>
          </a:prstGeom>
        </p:spPr>
        <p:txBody>
          <a:bodyPr wrap="none">
            <a:spAutoFit/>
          </a:bodyPr>
          <a:lstStyle/>
          <a:p>
            <a:r>
              <a:rPr lang="en-US" sz="3200">
                <a:solidFill>
                  <a:prstClr val="white"/>
                </a:solidFill>
              </a:rPr>
              <a:t>Contact Us</a:t>
            </a:r>
            <a:endParaRPr lang="en-GB" sz="2400">
              <a:solidFill>
                <a:prstClr val="white"/>
              </a:solidFill>
            </a:endParaRPr>
          </a:p>
        </p:txBody>
      </p:sp>
      <p:sp>
        <p:nvSpPr>
          <p:cNvPr id="24" name="Text Placeholder 5"/>
          <p:cNvSpPr>
            <a:spLocks noGrp="1"/>
          </p:cNvSpPr>
          <p:nvPr>
            <p:ph type="body" sz="quarter" idx="15" hasCustomPrompt="1"/>
          </p:nvPr>
        </p:nvSpPr>
        <p:spPr>
          <a:xfrm>
            <a:off x="2834996" y="4333520"/>
            <a:ext cx="3349330"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descr="C:\Users\Conny\Desktop\WCG\WCG - Logo\PNG\Logos blue\Provincial Government\WCG - Logo - Provincial Treasury - Tagline - Blu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286794" y="1912199"/>
            <a:ext cx="2492468" cy="702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2094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329B"/>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8" y="3861048"/>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a:solidFill>
                  <a:prstClr val="white"/>
                </a:solidFill>
                <a:cs typeface="Century Gothic"/>
              </a:rPr>
              <a:t>Thank you</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3223800"/>
            <a:ext cx="9144000" cy="246743"/>
          </a:xfrm>
          <a:prstGeom prst="rect">
            <a:avLst/>
          </a:prstGeom>
        </p:spPr>
      </p:pic>
    </p:spTree>
    <p:extLst>
      <p:ext uri="{BB962C8B-B14F-4D97-AF65-F5344CB8AC3E}">
        <p14:creationId xmlns:p14="http://schemas.microsoft.com/office/powerpoint/2010/main" xmlns="" val="42318861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0"/>
            <a:ext cx="8208912"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2585688"/>
            <a:ext cx="9144000" cy="493486"/>
          </a:xfrm>
          <a:prstGeom prst="rect">
            <a:avLst/>
          </a:prstGeom>
        </p:spPr>
      </p:pic>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7164288" y="5398045"/>
            <a:ext cx="1512168" cy="365125"/>
          </a:xfrm>
          <a:prstGeom prst="rect">
            <a:avLst/>
          </a:prstGeom>
        </p:spPr>
        <p:txBody>
          <a:bodyPr vert="horz" lIns="91440" tIns="45720" rIns="91440" bIns="45720" rtlCol="0" anchor="ctr"/>
          <a:lstStyle>
            <a:lvl1pPr algn="r">
              <a:defRPr sz="1100">
                <a:solidFill>
                  <a:schemeClr val="bg1"/>
                </a:solidFill>
              </a:defRPr>
            </a:lvl1pPr>
          </a:lstStyle>
          <a:p>
            <a:fld id="{44DF0C3E-4E99-4E2E-BA98-3D852DE6B51F}" type="datetime3">
              <a:rPr lang="en-US" smtClean="0">
                <a:solidFill>
                  <a:prstClr val="white"/>
                </a:solidFill>
              </a:rPr>
              <a:pPr/>
              <a:t>16 September 2019</a:t>
            </a:fld>
            <a:endParaRPr lang="en-GB">
              <a:solidFill>
                <a:prstClr val="white"/>
              </a:solidFill>
            </a:endParaRPr>
          </a:p>
        </p:txBody>
      </p:sp>
      <p:sp>
        <p:nvSpPr>
          <p:cNvPr id="17" name="Text Placeholder 16"/>
          <p:cNvSpPr>
            <a:spLocks noGrp="1"/>
          </p:cNvSpPr>
          <p:nvPr>
            <p:ph type="body" sz="quarter" idx="10" hasCustomPrompt="1"/>
          </p:nvPr>
        </p:nvSpPr>
        <p:spPr>
          <a:xfrm>
            <a:off x="3635548" y="5398045"/>
            <a:ext cx="1584176"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5"/>
            <a:ext cx="1944216"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11" name="Picture 2" descr="C:\Users\Conny\Desktop\WCG\WCG - Logo\PNG\Logos blue\Provincial Government\WCG - Logo - Provincial Treasury - Tagline - Transparen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42517" y="420713"/>
            <a:ext cx="5424968" cy="153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6137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0" name="Text Placeholder 4"/>
          <p:cNvSpPr>
            <a:spLocks noGrp="1"/>
          </p:cNvSpPr>
          <p:nvPr>
            <p:ph type="body" sz="quarter" idx="10"/>
          </p:nvPr>
        </p:nvSpPr>
        <p:spPr>
          <a:xfrm>
            <a:off x="295275" y="1196752"/>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753103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0"/>
          </p:nvPr>
        </p:nvSpPr>
        <p:spPr>
          <a:xfrm>
            <a:off x="295275"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4831779" y="1196752"/>
            <a:ext cx="4060701"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036535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4175512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1" name="Text Placeholder 4"/>
          <p:cNvSpPr>
            <a:spLocks noGrp="1"/>
          </p:cNvSpPr>
          <p:nvPr>
            <p:ph type="body" sz="quarter" idx="10"/>
          </p:nvPr>
        </p:nvSpPr>
        <p:spPr>
          <a:xfrm>
            <a:off x="295275" y="1412776"/>
            <a:ext cx="8597205"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7574092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4" name="Text Placeholder 4"/>
          <p:cNvSpPr>
            <a:spLocks noGrp="1"/>
          </p:cNvSpPr>
          <p:nvPr>
            <p:ph type="body" sz="quarter" idx="14"/>
          </p:nvPr>
        </p:nvSpPr>
        <p:spPr>
          <a:xfrm>
            <a:off x="295275"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4831779" y="1412776"/>
            <a:ext cx="406070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10495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5"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1"/>
          </p:nvPr>
        </p:nvSpPr>
        <p:spPr>
          <a:xfrm>
            <a:off x="295275"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8578319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Tree>
    <p:extLst>
      <p:ext uri="{BB962C8B-B14F-4D97-AF65-F5344CB8AC3E}">
        <p14:creationId xmlns:p14="http://schemas.microsoft.com/office/powerpoint/2010/main" xmlns="" val="25338091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5"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1"/>
          </p:nvPr>
        </p:nvSpPr>
        <p:spPr>
          <a:xfrm>
            <a:off x="295275" y="1196752"/>
            <a:ext cx="8597205"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7187900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295275"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4831779"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86411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8"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37646964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2"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295275" y="1412777"/>
            <a:ext cx="8597205"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5281212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5" name="Text Placeholder 4"/>
          <p:cNvSpPr>
            <a:spLocks noGrp="1"/>
          </p:cNvSpPr>
          <p:nvPr>
            <p:ph type="body" sz="quarter" idx="14"/>
          </p:nvPr>
        </p:nvSpPr>
        <p:spPr>
          <a:xfrm>
            <a:off x="295275"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4831779" y="1412776"/>
            <a:ext cx="4060701"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7694980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7791556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611188" y="2276872"/>
            <a:ext cx="8281291" cy="936625"/>
          </a:xfrm>
          <a:prstGeom prst="rect">
            <a:avLst/>
          </a:prstGeom>
          <a:solidFill>
            <a:schemeClr val="tx2"/>
          </a:solid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57150" y="5516880"/>
            <a:ext cx="9086850" cy="170799"/>
          </a:xfrm>
          <a:prstGeom prst="rect">
            <a:avLst/>
          </a:prstGeom>
        </p:spPr>
      </p:pic>
      <p:pic>
        <p:nvPicPr>
          <p:cNvPr id="8" name="Picture 116" descr="C:\Users\Conny\Desktop\WCG\WCG - Logo\PNG\Logos blue\Provincial Government\WCG - Logo - Provincial Government - Blue.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3477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4" name="Picture Placeholder 3"/>
          <p:cNvSpPr>
            <a:spLocks noGrp="1"/>
          </p:cNvSpPr>
          <p:nvPr>
            <p:ph type="pic" sz="quarter" idx="14" hasCustomPrompt="1"/>
          </p:nvPr>
        </p:nvSpPr>
        <p:spPr>
          <a:xfrm>
            <a:off x="323850" y="1412775"/>
            <a:ext cx="2908573" cy="4680049"/>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Text Placeholder 4"/>
          <p:cNvSpPr>
            <a:spLocks noGrp="1"/>
          </p:cNvSpPr>
          <p:nvPr>
            <p:ph type="body" sz="quarter" idx="15"/>
          </p:nvPr>
        </p:nvSpPr>
        <p:spPr>
          <a:xfrm>
            <a:off x="3448447" y="1412776"/>
            <a:ext cx="547260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884817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6516216" y="1412776"/>
            <a:ext cx="2404517" cy="468004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5"/>
          </p:nvPr>
        </p:nvSpPr>
        <p:spPr>
          <a:xfrm>
            <a:off x="323850" y="1412777"/>
            <a:ext cx="6004917"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50871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9" name="Text Placeholder 4"/>
          <p:cNvSpPr>
            <a:spLocks noGrp="1"/>
          </p:cNvSpPr>
          <p:nvPr>
            <p:ph type="body" sz="quarter" idx="10" hasCustomPrompt="1"/>
          </p:nvPr>
        </p:nvSpPr>
        <p:spPr>
          <a:xfrm>
            <a:off x="295275" y="5681848"/>
            <a:ext cx="8597205"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295275"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4831779" y="1196752"/>
            <a:ext cx="4060701"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41048080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1412776"/>
            <a:ext cx="3921674" cy="187220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3532181"/>
            <a:ext cx="8597205"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73692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4" name="Picture Placeholder 3"/>
          <p:cNvSpPr>
            <a:spLocks noGrp="1"/>
          </p:cNvSpPr>
          <p:nvPr>
            <p:ph type="pic" sz="quarter" idx="15" hasCustomPrompt="1"/>
          </p:nvPr>
        </p:nvSpPr>
        <p:spPr>
          <a:xfrm>
            <a:off x="4999381" y="3645024"/>
            <a:ext cx="3921674"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5" name="Text Placeholder 4"/>
          <p:cNvSpPr>
            <a:spLocks noGrp="1"/>
          </p:cNvSpPr>
          <p:nvPr>
            <p:ph type="body" sz="quarter" idx="16"/>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4561962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3" name="Picture Placeholder 3"/>
          <p:cNvSpPr>
            <a:spLocks noGrp="1"/>
          </p:cNvSpPr>
          <p:nvPr>
            <p:ph type="pic" sz="quarter" idx="14" hasCustomPrompt="1"/>
          </p:nvPr>
        </p:nvSpPr>
        <p:spPr>
          <a:xfrm>
            <a:off x="29028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3645024"/>
            <a:ext cx="2625529" cy="2304256"/>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Text Placeholder 4"/>
          <p:cNvSpPr>
            <a:spLocks noGrp="1"/>
          </p:cNvSpPr>
          <p:nvPr>
            <p:ph type="body" sz="quarter" idx="17"/>
          </p:nvPr>
        </p:nvSpPr>
        <p:spPr>
          <a:xfrm>
            <a:off x="323850" y="1412776"/>
            <a:ext cx="8597205"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77886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6" name="Picture Placeholder 3"/>
          <p:cNvSpPr>
            <a:spLocks noGrp="1"/>
          </p:cNvSpPr>
          <p:nvPr>
            <p:ph type="pic" sz="quarter" idx="14" hasCustomPrompt="1"/>
          </p:nvPr>
        </p:nvSpPr>
        <p:spPr>
          <a:xfrm>
            <a:off x="29028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7" name="Picture Placeholder 3"/>
          <p:cNvSpPr>
            <a:spLocks noGrp="1"/>
          </p:cNvSpPr>
          <p:nvPr>
            <p:ph type="pic" sz="quarter" idx="15" hasCustomPrompt="1"/>
          </p:nvPr>
        </p:nvSpPr>
        <p:spPr>
          <a:xfrm>
            <a:off x="3292907"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8" name="Picture Placeholder 3"/>
          <p:cNvSpPr>
            <a:spLocks noGrp="1"/>
          </p:cNvSpPr>
          <p:nvPr>
            <p:ph type="pic" sz="quarter" idx="16" hasCustomPrompt="1"/>
          </p:nvPr>
        </p:nvSpPr>
        <p:spPr>
          <a:xfrm>
            <a:off x="6295526" y="1412776"/>
            <a:ext cx="2625529" cy="2160240"/>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Text Placeholder 4"/>
          <p:cNvSpPr>
            <a:spLocks noGrp="1"/>
          </p:cNvSpPr>
          <p:nvPr>
            <p:ph type="body" sz="quarter" idx="17"/>
          </p:nvPr>
        </p:nvSpPr>
        <p:spPr>
          <a:xfrm>
            <a:off x="323850" y="3703287"/>
            <a:ext cx="8597205"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4244477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323850"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323850" y="2975180"/>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323850" y="4537584"/>
            <a:ext cx="2908573" cy="154109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1" name="Text Placeholder 4"/>
          <p:cNvSpPr>
            <a:spLocks noGrp="1"/>
          </p:cNvSpPr>
          <p:nvPr>
            <p:ph type="body" sz="quarter" idx="17"/>
          </p:nvPr>
        </p:nvSpPr>
        <p:spPr>
          <a:xfrm>
            <a:off x="3448447" y="1412776"/>
            <a:ext cx="5472608"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669285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7" name="Picture Placeholder 3"/>
          <p:cNvSpPr>
            <a:spLocks noGrp="1"/>
          </p:cNvSpPr>
          <p:nvPr>
            <p:ph type="pic" sz="quarter" idx="14" hasCustomPrompt="1"/>
          </p:nvPr>
        </p:nvSpPr>
        <p:spPr>
          <a:xfrm>
            <a:off x="6012482" y="1412776"/>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9" name="Picture Placeholder 3"/>
          <p:cNvSpPr>
            <a:spLocks noGrp="1"/>
          </p:cNvSpPr>
          <p:nvPr>
            <p:ph type="pic" sz="quarter" idx="15" hasCustomPrompt="1"/>
          </p:nvPr>
        </p:nvSpPr>
        <p:spPr>
          <a:xfrm>
            <a:off x="6012482" y="2976533"/>
            <a:ext cx="2908573" cy="1512168"/>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20" name="Picture Placeholder 3"/>
          <p:cNvSpPr>
            <a:spLocks noGrp="1"/>
          </p:cNvSpPr>
          <p:nvPr>
            <p:ph type="pic" sz="quarter" idx="16" hasCustomPrompt="1"/>
          </p:nvPr>
        </p:nvSpPr>
        <p:spPr>
          <a:xfrm>
            <a:off x="6012482" y="4540289"/>
            <a:ext cx="2908573" cy="1548783"/>
          </a:xfrm>
          <a:prstGeom prst="round2DiagRect">
            <a:avLst/>
          </a:prstGeom>
        </p:spPr>
        <p:txBody>
          <a:bodyPr vert="horz" lIns="72000" tIns="72000" rIns="72000" bIns="72000" rtlCol="0">
            <a:normAutofit/>
          </a:bodyPr>
          <a:lstStyle>
            <a:lvl1pPr>
              <a:defRPr lang="en-GB" sz="1400"/>
            </a:lvl1pPr>
          </a:lstStyle>
          <a:p>
            <a:pPr lvl="0"/>
            <a:r>
              <a:rPr lang="en-GB"/>
              <a:t>Picture placeholder</a:t>
            </a:r>
          </a:p>
        </p:txBody>
      </p:sp>
      <p:sp>
        <p:nvSpPr>
          <p:cNvPr id="10" name="Text Placeholder 4"/>
          <p:cNvSpPr>
            <a:spLocks noGrp="1"/>
          </p:cNvSpPr>
          <p:nvPr>
            <p:ph type="body" sz="quarter" idx="17"/>
          </p:nvPr>
        </p:nvSpPr>
        <p:spPr>
          <a:xfrm>
            <a:off x="323850" y="1412777"/>
            <a:ext cx="5553983"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295275" y="1039978"/>
            <a:ext cx="8597205"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717084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329B"/>
        </a:solidFill>
        <a:effectLst/>
      </p:bgPr>
    </p:bg>
    <p:spTree>
      <p:nvGrpSpPr>
        <p:cNvPr id="1" name=""/>
        <p:cNvGrpSpPr/>
        <p:nvPr/>
      </p:nvGrpSpPr>
      <p:grpSpPr>
        <a:xfrm>
          <a:off x="0" y="0"/>
          <a:ext cx="0" cy="0"/>
          <a:chOff x="0" y="0"/>
          <a:chExt cx="0" cy="0"/>
        </a:xfrm>
      </p:grpSpPr>
      <p:grpSp>
        <p:nvGrpSpPr>
          <p:cNvPr id="22" name="Group 21"/>
          <p:cNvGrpSpPr/>
          <p:nvPr userDrawn="1"/>
        </p:nvGrpSpPr>
        <p:grpSpPr>
          <a:xfrm>
            <a:off x="2185076" y="1790072"/>
            <a:ext cx="4752528" cy="2880320"/>
            <a:chOff x="3635896" y="3356992"/>
            <a:chExt cx="4752528" cy="2880320"/>
          </a:xfrm>
          <a:effectLst>
            <a:outerShdw blurRad="50800" dist="38100" dir="2700000" algn="tl" rotWithShape="0">
              <a:prstClr val="black">
                <a:alpha val="40000"/>
              </a:prstClr>
            </a:outerShdw>
          </a:effectLst>
        </p:grpSpPr>
        <p:sp>
          <p:nvSpPr>
            <p:cNvPr id="2" name="Rectangle 1"/>
            <p:cNvSpPr/>
            <p:nvPr userDrawn="1"/>
          </p:nvSpPr>
          <p:spPr>
            <a:xfrm>
              <a:off x="3635896" y="3356992"/>
              <a:ext cx="4752528"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custDataLst>
                <p:tags r:id="rId1"/>
              </p:custDataLst>
            </p:nvPr>
          </p:nvPicPr>
          <p:blipFill rotWithShape="1">
            <a:blip r:embed="rId3" cstate="print">
              <a:extLst>
                <a:ext uri="{28A0092B-C50C-407E-A947-70E740481C1C}">
                  <a14:useLocalDpi xmlns:a14="http://schemas.microsoft.com/office/drawing/2010/main" xmlns="" val="0"/>
                </a:ext>
              </a:extLst>
            </a:blip>
            <a:srcRect/>
            <a:stretch/>
          </p:blipFill>
          <p:spPr>
            <a:xfrm>
              <a:off x="4125978" y="4761028"/>
              <a:ext cx="4262446" cy="334548"/>
            </a:xfrm>
            <a:prstGeom prst="rect">
              <a:avLst/>
            </a:prstGeom>
          </p:spPr>
        </p:pic>
      </p:grpSp>
      <p:sp>
        <p:nvSpPr>
          <p:cNvPr id="12" name="Text Placeholder 5"/>
          <p:cNvSpPr>
            <a:spLocks noGrp="1"/>
          </p:cNvSpPr>
          <p:nvPr>
            <p:ph type="body" sz="quarter" idx="10" hasCustomPrompt="1"/>
          </p:nvPr>
        </p:nvSpPr>
        <p:spPr>
          <a:xfrm>
            <a:off x="2834997" y="2696461"/>
            <a:ext cx="3897243"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2834997" y="2963910"/>
            <a:ext cx="3897243"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3184680"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2834997"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Tel:</a:t>
            </a:r>
          </a:p>
        </p:txBody>
      </p:sp>
      <p:sp>
        <p:nvSpPr>
          <p:cNvPr id="16" name="Text Placeholder 5"/>
          <p:cNvSpPr>
            <a:spLocks noGrp="1"/>
          </p:cNvSpPr>
          <p:nvPr>
            <p:ph type="body" sz="quarter" idx="13" hasCustomPrompt="1"/>
          </p:nvPr>
        </p:nvSpPr>
        <p:spPr>
          <a:xfrm>
            <a:off x="5130119" y="3494035"/>
            <a:ext cx="1440160"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4780436" y="3497483"/>
            <a:ext cx="402674"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Fax:</a:t>
            </a:r>
          </a:p>
        </p:txBody>
      </p:sp>
      <p:sp>
        <p:nvSpPr>
          <p:cNvPr id="18" name="Text Placeholder 5"/>
          <p:cNvSpPr>
            <a:spLocks noGrp="1"/>
          </p:cNvSpPr>
          <p:nvPr>
            <p:ph type="body" sz="quarter" idx="14" hasCustomPrompt="1"/>
          </p:nvPr>
        </p:nvSpPr>
        <p:spPr>
          <a:xfrm>
            <a:off x="2834997" y="3768568"/>
            <a:ext cx="3734059"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2834996" y="4043102"/>
            <a:ext cx="373405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a:solidFill>
                  <a:srgbClr val="003399"/>
                </a:solidFill>
              </a:rPr>
              <a:t>www.westerncape.gov.za</a:t>
            </a:r>
          </a:p>
        </p:txBody>
      </p:sp>
      <p:sp>
        <p:nvSpPr>
          <p:cNvPr id="6" name="Rectangle 5"/>
          <p:cNvSpPr/>
          <p:nvPr userDrawn="1"/>
        </p:nvSpPr>
        <p:spPr>
          <a:xfrm>
            <a:off x="295275" y="565701"/>
            <a:ext cx="2404826" cy="584775"/>
          </a:xfrm>
          <a:prstGeom prst="rect">
            <a:avLst/>
          </a:prstGeom>
        </p:spPr>
        <p:txBody>
          <a:bodyPr wrap="none">
            <a:spAutoFit/>
          </a:bodyPr>
          <a:lstStyle/>
          <a:p>
            <a:r>
              <a:rPr lang="en-US" sz="3200">
                <a:solidFill>
                  <a:prstClr val="white"/>
                </a:solidFill>
              </a:rPr>
              <a:t>Contact Us</a:t>
            </a:r>
            <a:endParaRPr lang="en-GB" sz="2400">
              <a:solidFill>
                <a:prstClr val="white"/>
              </a:solidFill>
            </a:endParaRPr>
          </a:p>
        </p:txBody>
      </p:sp>
      <p:sp>
        <p:nvSpPr>
          <p:cNvPr id="24" name="Text Placeholder 5"/>
          <p:cNvSpPr>
            <a:spLocks noGrp="1"/>
          </p:cNvSpPr>
          <p:nvPr>
            <p:ph type="body" sz="quarter" idx="15" hasCustomPrompt="1"/>
          </p:nvPr>
        </p:nvSpPr>
        <p:spPr>
          <a:xfrm>
            <a:off x="2834996" y="4333520"/>
            <a:ext cx="3349330"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descr="C:\Users\Conny\Desktop\WCG\WCG - Logo\PNG\Logos blue\Provincial Government\WCG - Logo - Provincial Treasury - Tagline - Blue.png"/>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2286794" y="1912199"/>
            <a:ext cx="2492468" cy="7028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76910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329B"/>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1763688" y="3861048"/>
            <a:ext cx="7200800"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a:solidFill>
                  <a:prstClr val="white"/>
                </a:solidFill>
                <a:cs typeface="Century Gothic"/>
              </a:rPr>
              <a:t>Thank you</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3223800"/>
            <a:ext cx="9144000" cy="246743"/>
          </a:xfrm>
          <a:prstGeom prst="rect">
            <a:avLst/>
          </a:prstGeom>
        </p:spPr>
      </p:pic>
    </p:spTree>
    <p:extLst>
      <p:ext uri="{BB962C8B-B14F-4D97-AF65-F5344CB8AC3E}">
        <p14:creationId xmlns:p14="http://schemas.microsoft.com/office/powerpoint/2010/main" xmlns="" val="217774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544" y="3429000"/>
            <a:ext cx="8208912"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a:xfrm>
            <a:off x="0" y="2585688"/>
            <a:ext cx="9144000" cy="493486"/>
          </a:xfrm>
          <a:prstGeom prst="rect">
            <a:avLst/>
          </a:prstGeom>
        </p:spPr>
      </p:pic>
      <p:sp>
        <p:nvSpPr>
          <p:cNvPr id="10" name="Subtitle 2"/>
          <p:cNvSpPr>
            <a:spLocks noGrp="1"/>
          </p:cNvSpPr>
          <p:nvPr>
            <p:ph type="subTitle" idx="1"/>
          </p:nvPr>
        </p:nvSpPr>
        <p:spPr>
          <a:xfrm>
            <a:off x="467544" y="4532528"/>
            <a:ext cx="8208912"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7164288" y="5398045"/>
            <a:ext cx="1512168" cy="365125"/>
          </a:xfrm>
          <a:prstGeom prst="rect">
            <a:avLst/>
          </a:prstGeom>
        </p:spPr>
        <p:txBody>
          <a:bodyPr vert="horz" lIns="91440" tIns="45720" rIns="91440" bIns="45720" rtlCol="0" anchor="ctr"/>
          <a:lstStyle>
            <a:lvl1pPr algn="r">
              <a:defRPr sz="1100">
                <a:solidFill>
                  <a:schemeClr val="bg1"/>
                </a:solidFill>
              </a:defRPr>
            </a:lvl1pPr>
          </a:lstStyle>
          <a:p>
            <a:fld id="{44DF0C3E-4E99-4E2E-BA98-3D852DE6B51F}" type="datetime3">
              <a:rPr lang="en-US" smtClean="0">
                <a:solidFill>
                  <a:prstClr val="white"/>
                </a:solidFill>
              </a:rPr>
              <a:pPr/>
              <a:t>16 September 2019</a:t>
            </a:fld>
            <a:endParaRPr lang="en-GB">
              <a:solidFill>
                <a:prstClr val="white"/>
              </a:solidFill>
            </a:endParaRPr>
          </a:p>
        </p:txBody>
      </p:sp>
      <p:sp>
        <p:nvSpPr>
          <p:cNvPr id="17" name="Text Placeholder 16"/>
          <p:cNvSpPr>
            <a:spLocks noGrp="1"/>
          </p:cNvSpPr>
          <p:nvPr>
            <p:ph type="body" sz="quarter" idx="10" hasCustomPrompt="1"/>
          </p:nvPr>
        </p:nvSpPr>
        <p:spPr>
          <a:xfrm>
            <a:off x="3635548" y="5398045"/>
            <a:ext cx="1584176"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5220072" y="5398045"/>
            <a:ext cx="1944216"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11" name="Picture 2" descr="C:\Users\Conny\Desktop\WCG\WCG - Logo\PNG\Logos blue\Provincial Government\WCG - Logo - Provincial Treasury - Tagline - Transparent.png"/>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42517" y="420713"/>
            <a:ext cx="5424968" cy="153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941238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a:solidFill>
                <a:srgbClr val="003399"/>
              </a:solidFill>
            </a:endParaRPr>
          </a:p>
        </p:txBody>
      </p:sp>
      <p:sp>
        <p:nvSpPr>
          <p:cNvPr id="10" name="Text Placeholder 4"/>
          <p:cNvSpPr>
            <a:spLocks noGrp="1"/>
          </p:cNvSpPr>
          <p:nvPr>
            <p:ph type="body" sz="quarter" idx="10"/>
          </p:nvPr>
        </p:nvSpPr>
        <p:spPr>
          <a:xfrm>
            <a:off x="295275" y="1196752"/>
            <a:ext cx="8597205"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01153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vmlDrawing" Target="../drawings/vmlDrawing2.v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33"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ags" Target="../tags/tag2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2.jpe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2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oleObject" Target="../embeddings/oleObject2.bin"/><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ags" Target="../tags/tag27.xml"/><Relationship Id="rId30" Type="http://schemas.openxmlformats.org/officeDocument/2006/relationships/tags" Target="../tags/tag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vmlDrawing" Target="../drawings/vmlDrawing3.v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image" Target="../media/image3.png"/><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3.xml"/><Relationship Id="rId33" Type="http://schemas.openxmlformats.org/officeDocument/2006/relationships/image" Target="../media/image6.png"/><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tags" Target="../tags/tag5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image" Target="../media/image2.jpe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ags" Target="../tags/tag53.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oleObject" Target="../embeddings/oleObject3.bin"/><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ags" Target="../tags/tag52.xml"/><Relationship Id="rId30" Type="http://schemas.openxmlformats.org/officeDocument/2006/relationships/tags" Target="../tags/tag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vmlDrawing" Target="../drawings/vmlDrawing4.v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image" Target="../media/image3.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heme" Target="../theme/theme4.xml"/><Relationship Id="rId33" Type="http://schemas.openxmlformats.org/officeDocument/2006/relationships/image" Target="../media/image6.png"/><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ags" Target="../tags/tag90.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image" Target="../media/image2.jpe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tags" Target="../tags/tag8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oleObject" Target="../embeddings/oleObject4.bin"/><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ags" Target="../tags/tag88.xml"/><Relationship Id="rId30" Type="http://schemas.openxmlformats.org/officeDocument/2006/relationships/tags" Target="../tags/tag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vmlDrawing" Target="../drawings/vmlDrawing5.v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image" Target="../media/image3.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theme" Target="../theme/theme5.xml"/><Relationship Id="rId33" Type="http://schemas.openxmlformats.org/officeDocument/2006/relationships/image" Target="../media/image6.png"/><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tags" Target="../tags/tag115.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image" Target="../media/image2.jpeg"/><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tags" Target="../tags/tag114.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oleObject" Target="../embeddings/oleObject5.bin"/><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tags" Target="../tags/tag113.xml"/><Relationship Id="rId30" Type="http://schemas.openxmlformats.org/officeDocument/2006/relationships/tags" Target="../tags/tag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extLst>
              <p:ext uri="{D42A27DB-BD31-4B8C-83A1-F6EECF244321}">
                <p14:modId xmlns:p14="http://schemas.microsoft.com/office/powerpoint/2010/main" xmlns="" val="2924740968"/>
              </p:ext>
            </p:extLst>
          </p:nvPr>
        </p:nvGraphicFramePr>
        <p:xfrm>
          <a:off x="0" y="0"/>
          <a:ext cx="158750" cy="158750"/>
        </p:xfrm>
        <a:graphic>
          <a:graphicData uri="http://schemas.openxmlformats.org/presentationml/2006/ole">
            <p:oleObj spid="_x0000_s1518" name="think-cell Slide" r:id="rId32" imgW="270" imgH="270" progId="">
              <p:embed/>
            </p:oleObj>
          </a:graphicData>
        </a:graphic>
      </p:graphicFrame>
      <p:pic>
        <p:nvPicPr>
          <p:cNvPr id="9" name="Picture 8"/>
          <p:cNvPicPr>
            <a:picLocks noChangeAspect="1"/>
          </p:cNvPicPr>
          <p:nvPr>
            <p:custDataLst>
              <p:tags r:id="rId28"/>
            </p:custDataLst>
          </p:nvPr>
        </p:nvPicPr>
        <p:blipFill rotWithShape="1">
          <a:blip r:embed="rId33" cstate="print">
            <a:extLst>
              <a:ext uri="{28A0092B-C50C-407E-A947-70E740481C1C}">
                <a14:useLocalDpi xmlns:a14="http://schemas.microsoft.com/office/drawing/2010/main" xmlns="" val="0"/>
              </a:ext>
            </a:extLst>
          </a:blip>
          <a:srcRect/>
          <a:stretch/>
        </p:blipFill>
        <p:spPr>
          <a:xfrm>
            <a:off x="0" y="740232"/>
            <a:ext cx="9144000" cy="377371"/>
          </a:xfrm>
          <a:prstGeom prst="rect">
            <a:avLst/>
          </a:prstGeom>
        </p:spPr>
      </p:pic>
      <p:sp>
        <p:nvSpPr>
          <p:cNvPr id="2" name="Title Placeholder 1"/>
          <p:cNvSpPr>
            <a:spLocks noGrp="1"/>
          </p:cNvSpPr>
          <p:nvPr>
            <p:ph type="title"/>
            <p:custDataLst>
              <p:tags r:id="rId29"/>
            </p:custDataLst>
          </p:nvPr>
        </p:nvSpPr>
        <p:spPr>
          <a:xfrm>
            <a:off x="295275" y="180976"/>
            <a:ext cx="8597205"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30"/>
            </p:custDataLst>
          </p:nvPr>
        </p:nvSpPr>
        <p:spPr>
          <a:xfrm>
            <a:off x="295275"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1"/>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Tree>
    <p:extLst>
      <p:ext uri="{BB962C8B-B14F-4D97-AF65-F5344CB8AC3E}">
        <p14:creationId xmlns:p14="http://schemas.microsoft.com/office/powerpoint/2010/main" xmlns="" val="30924307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88" r:id="rId3"/>
    <p:sldLayoutId id="2147483686" r:id="rId4"/>
    <p:sldLayoutId id="2147483674" r:id="rId5"/>
    <p:sldLayoutId id="2147483689" r:id="rId6"/>
    <p:sldLayoutId id="2147483685" r:id="rId7"/>
    <p:sldLayoutId id="2147483679" r:id="rId8"/>
    <p:sldLayoutId id="2147483690" r:id="rId9"/>
    <p:sldLayoutId id="2147483684" r:id="rId10"/>
    <p:sldLayoutId id="2147483680" r:id="rId11"/>
    <p:sldLayoutId id="2147483691" r:id="rId12"/>
    <p:sldLayoutId id="2147483683" r:id="rId13"/>
    <p:sldLayoutId id="214748368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682" r:id="rId23"/>
    <p:sldLayoutId id="2147483670" r:id="rId24"/>
    <p:sldLayoutId id="2147483800" r:id="rId25"/>
  </p:sldLayoutIdLst>
  <p:hf hdr="0" ftr="0" dt="0"/>
  <p:txStyles>
    <p:title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4"/>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extLst>
              <p:ext uri="{D42A27DB-BD31-4B8C-83A1-F6EECF244321}">
                <p14:modId xmlns:p14="http://schemas.microsoft.com/office/powerpoint/2010/main" xmlns="" val="1710626345"/>
              </p:ext>
            </p:extLst>
          </p:nvPr>
        </p:nvGraphicFramePr>
        <p:xfrm>
          <a:off x="0" y="0"/>
          <a:ext cx="158750" cy="158750"/>
        </p:xfrm>
        <a:graphic>
          <a:graphicData uri="http://schemas.openxmlformats.org/presentationml/2006/ole">
            <p:oleObj spid="_x0000_s2405" name="think-cell Slide" r:id="rId31" imgW="270" imgH="270" progId="">
              <p:embed/>
            </p:oleObj>
          </a:graphicData>
        </a:graphic>
      </p:graphicFrame>
      <p:pic>
        <p:nvPicPr>
          <p:cNvPr id="9" name="Picture 8"/>
          <p:cNvPicPr>
            <a:picLocks noChangeAspect="1"/>
          </p:cNvPicPr>
          <p:nvPr>
            <p:custDataLst>
              <p:tags r:id="rId27"/>
            </p:custDataLst>
          </p:nvPr>
        </p:nvPicPr>
        <p:blipFill rotWithShape="1">
          <a:blip r:embed="rId32" cstate="print">
            <a:extLst>
              <a:ext uri="{28A0092B-C50C-407E-A947-70E740481C1C}">
                <a14:useLocalDpi xmlns:a14="http://schemas.microsoft.com/office/drawing/2010/main" xmlns="" val="0"/>
              </a:ext>
            </a:extLst>
          </a:blip>
          <a:srcRect/>
          <a:stretch/>
        </p:blipFill>
        <p:spPr>
          <a:xfrm>
            <a:off x="0" y="740232"/>
            <a:ext cx="9144000" cy="377371"/>
          </a:xfrm>
          <a:prstGeom prst="rect">
            <a:avLst/>
          </a:prstGeom>
        </p:spPr>
      </p:pic>
      <p:sp>
        <p:nvSpPr>
          <p:cNvPr id="2" name="Title Placeholder 1"/>
          <p:cNvSpPr>
            <a:spLocks noGrp="1"/>
          </p:cNvSpPr>
          <p:nvPr>
            <p:ph type="title"/>
            <p:custDataLst>
              <p:tags r:id="rId28"/>
            </p:custDataLst>
          </p:nvPr>
        </p:nvSpPr>
        <p:spPr>
          <a:xfrm>
            <a:off x="295275" y="180976"/>
            <a:ext cx="8597205"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295275"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Tree>
    <p:extLst>
      <p:ext uri="{BB962C8B-B14F-4D97-AF65-F5344CB8AC3E}">
        <p14:creationId xmlns:p14="http://schemas.microsoft.com/office/powerpoint/2010/main" xmlns="" val="324821505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Lst>
  <p:hf hdr="0" ftr="0" dt="0"/>
  <p:txStyles>
    <p:title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extLst>
              <p:ext uri="{D42A27DB-BD31-4B8C-83A1-F6EECF244321}">
                <p14:modId xmlns:p14="http://schemas.microsoft.com/office/powerpoint/2010/main" xmlns="" val="1583952177"/>
              </p:ext>
            </p:extLst>
          </p:nvPr>
        </p:nvGraphicFramePr>
        <p:xfrm>
          <a:off x="0" y="0"/>
          <a:ext cx="158750" cy="158750"/>
        </p:xfrm>
        <a:graphic>
          <a:graphicData uri="http://schemas.openxmlformats.org/presentationml/2006/ole">
            <p:oleObj spid="_x0000_s3274" name="think-cell Slide" r:id="rId31" imgW="270" imgH="270" progId="">
              <p:embed/>
            </p:oleObj>
          </a:graphicData>
        </a:graphic>
      </p:graphicFrame>
      <p:pic>
        <p:nvPicPr>
          <p:cNvPr id="9" name="Picture 8"/>
          <p:cNvPicPr>
            <a:picLocks noChangeAspect="1"/>
          </p:cNvPicPr>
          <p:nvPr>
            <p:custDataLst>
              <p:tags r:id="rId27"/>
            </p:custDataLst>
          </p:nvPr>
        </p:nvPicPr>
        <p:blipFill rotWithShape="1">
          <a:blip r:embed="rId32" cstate="print">
            <a:extLst>
              <a:ext uri="{28A0092B-C50C-407E-A947-70E740481C1C}">
                <a14:useLocalDpi xmlns:a14="http://schemas.microsoft.com/office/drawing/2010/main" xmlns="" val="0"/>
              </a:ext>
            </a:extLst>
          </a:blip>
          <a:srcRect/>
          <a:stretch/>
        </p:blipFill>
        <p:spPr>
          <a:xfrm>
            <a:off x="0" y="740232"/>
            <a:ext cx="9144000" cy="377371"/>
          </a:xfrm>
          <a:prstGeom prst="rect">
            <a:avLst/>
          </a:prstGeom>
        </p:spPr>
      </p:pic>
      <p:sp>
        <p:nvSpPr>
          <p:cNvPr id="2" name="Title Placeholder 1"/>
          <p:cNvSpPr>
            <a:spLocks noGrp="1"/>
          </p:cNvSpPr>
          <p:nvPr>
            <p:ph type="title"/>
            <p:custDataLst>
              <p:tags r:id="rId28"/>
            </p:custDataLst>
          </p:nvPr>
        </p:nvSpPr>
        <p:spPr>
          <a:xfrm>
            <a:off x="295275" y="180976"/>
            <a:ext cx="8597205"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295275"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14" name="Picture 116" descr="C:\Users\Conny\Desktop\WCG\WCG - Logo\PNG\Logos blue\Provincial Government\WCG - Logo - Provincial Government - Blue.png"/>
          <p:cNvPicPr>
            <a:picLocks noChangeAspect="1" noChangeArrowheads="1"/>
          </p:cNvPicPr>
          <p:nvPr/>
        </p:nvPicPr>
        <p:blipFill>
          <a:blip r:embed="rId3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05003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Lst>
  <p:hf hdr="0" ftr="0" dt="0"/>
  <p:txStyles>
    <p:title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4"/>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extLst>
              <p:ext uri="{D42A27DB-BD31-4B8C-83A1-F6EECF244321}">
                <p14:modId xmlns:p14="http://schemas.microsoft.com/office/powerpoint/2010/main" xmlns="" val="3864731376"/>
              </p:ext>
            </p:extLst>
          </p:nvPr>
        </p:nvGraphicFramePr>
        <p:xfrm>
          <a:off x="0" y="0"/>
          <a:ext cx="158750" cy="158750"/>
        </p:xfrm>
        <a:graphic>
          <a:graphicData uri="http://schemas.openxmlformats.org/presentationml/2006/ole">
            <p:oleObj spid="_x0000_s9412" name="think-cell Slide" r:id="rId31" imgW="270" imgH="270" progId="">
              <p:embed/>
            </p:oleObj>
          </a:graphicData>
        </a:graphic>
      </p:graphicFrame>
      <p:pic>
        <p:nvPicPr>
          <p:cNvPr id="9" name="Picture 8"/>
          <p:cNvPicPr>
            <a:picLocks noChangeAspect="1"/>
          </p:cNvPicPr>
          <p:nvPr>
            <p:custDataLst>
              <p:tags r:id="rId27"/>
            </p:custDataLst>
          </p:nvPr>
        </p:nvPicPr>
        <p:blipFill rotWithShape="1">
          <a:blip r:embed="rId32" cstate="print">
            <a:extLst>
              <a:ext uri="{28A0092B-C50C-407E-A947-70E740481C1C}">
                <a14:useLocalDpi xmlns:a14="http://schemas.microsoft.com/office/drawing/2010/main" xmlns="" val="0"/>
              </a:ext>
            </a:extLst>
          </a:blip>
          <a:srcRect/>
          <a:stretch/>
        </p:blipFill>
        <p:spPr>
          <a:xfrm>
            <a:off x="0" y="740232"/>
            <a:ext cx="9144000" cy="377371"/>
          </a:xfrm>
          <a:prstGeom prst="rect">
            <a:avLst/>
          </a:prstGeom>
        </p:spPr>
      </p:pic>
      <p:sp>
        <p:nvSpPr>
          <p:cNvPr id="2" name="Title Placeholder 1"/>
          <p:cNvSpPr>
            <a:spLocks noGrp="1"/>
          </p:cNvSpPr>
          <p:nvPr>
            <p:ph type="title"/>
            <p:custDataLst>
              <p:tags r:id="rId28"/>
            </p:custDataLst>
          </p:nvPr>
        </p:nvSpPr>
        <p:spPr>
          <a:xfrm>
            <a:off x="295275" y="180976"/>
            <a:ext cx="8597205"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295275"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14" name="Picture 116" descr="C:\Users\Conny\Desktop\WCG\WCG - Logo\PNG\Logos blue\Provincial Government\WCG - Logo - Provincial Government - Blue.png"/>
          <p:cNvPicPr>
            <a:picLocks noChangeAspect="1" noChangeArrowheads="1"/>
          </p:cNvPicPr>
          <p:nvPr userDrawn="1"/>
        </p:nvPicPr>
        <p:blipFill>
          <a:blip r:embed="rId3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87564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Lst>
  <p:hf hdr="0"/>
  <p:txStyles>
    <p:title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4"/>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extLst>
              <p:ext uri="{D42A27DB-BD31-4B8C-83A1-F6EECF244321}">
                <p14:modId xmlns:p14="http://schemas.microsoft.com/office/powerpoint/2010/main" xmlns="" val="1583038007"/>
              </p:ext>
            </p:extLst>
          </p:nvPr>
        </p:nvGraphicFramePr>
        <p:xfrm>
          <a:off x="0" y="0"/>
          <a:ext cx="158750" cy="158750"/>
        </p:xfrm>
        <a:graphic>
          <a:graphicData uri="http://schemas.openxmlformats.org/presentationml/2006/ole">
            <p:oleObj spid="_x0000_s10436" name="think-cell Slide" r:id="rId31" imgW="270" imgH="270" progId="">
              <p:embed/>
            </p:oleObj>
          </a:graphicData>
        </a:graphic>
      </p:graphicFrame>
      <p:pic>
        <p:nvPicPr>
          <p:cNvPr id="9" name="Picture 8"/>
          <p:cNvPicPr>
            <a:picLocks noChangeAspect="1"/>
          </p:cNvPicPr>
          <p:nvPr>
            <p:custDataLst>
              <p:tags r:id="rId27"/>
            </p:custDataLst>
          </p:nvPr>
        </p:nvPicPr>
        <p:blipFill rotWithShape="1">
          <a:blip r:embed="rId32" cstate="print">
            <a:extLst>
              <a:ext uri="{28A0092B-C50C-407E-A947-70E740481C1C}">
                <a14:useLocalDpi xmlns:a14="http://schemas.microsoft.com/office/drawing/2010/main" xmlns="" val="0"/>
              </a:ext>
            </a:extLst>
          </a:blip>
          <a:srcRect/>
          <a:stretch/>
        </p:blipFill>
        <p:spPr>
          <a:xfrm>
            <a:off x="0" y="740232"/>
            <a:ext cx="9144000" cy="377371"/>
          </a:xfrm>
          <a:prstGeom prst="rect">
            <a:avLst/>
          </a:prstGeom>
        </p:spPr>
      </p:pic>
      <p:sp>
        <p:nvSpPr>
          <p:cNvPr id="2" name="Title Placeholder 1"/>
          <p:cNvSpPr>
            <a:spLocks noGrp="1"/>
          </p:cNvSpPr>
          <p:nvPr>
            <p:ph type="title"/>
            <p:custDataLst>
              <p:tags r:id="rId28"/>
            </p:custDataLst>
          </p:nvPr>
        </p:nvSpPr>
        <p:spPr>
          <a:xfrm>
            <a:off x="295275" y="180976"/>
            <a:ext cx="8597205"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9"/>
            </p:custDataLst>
          </p:nvPr>
        </p:nvSpPr>
        <p:spPr>
          <a:xfrm>
            <a:off x="295275" y="1196752"/>
            <a:ext cx="8597205"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30"/>
            </p:custDataLst>
          </p:nvPr>
        </p:nvSpPr>
        <p:spPr>
          <a:xfrm>
            <a:off x="8378080" y="6468150"/>
            <a:ext cx="514400"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14" name="Picture 116" descr="C:\Users\Conny\Desktop\WCG\WCG - Logo\PNG\Logos blue\Provincial Government\WCG - Logo - Provincial Government - Blue.png"/>
          <p:cNvPicPr>
            <a:picLocks noChangeAspect="1" noChangeArrowheads="1"/>
          </p:cNvPicPr>
          <p:nvPr userDrawn="1"/>
        </p:nvPicPr>
        <p:blipFill>
          <a:blip r:embed="rId33" cstate="print">
            <a:extLst>
              <a:ext uri="{28A0092B-C50C-407E-A947-70E740481C1C}">
                <a14:useLocalDpi xmlns:a14="http://schemas.microsoft.com/office/drawing/2010/main" xmlns="" val="0"/>
              </a:ext>
            </a:extLst>
          </a:blip>
          <a:srcRect/>
          <a:stretch>
            <a:fillRect/>
          </a:stretch>
        </p:blipFill>
        <p:spPr bwMode="auto">
          <a:xfrm>
            <a:off x="273849" y="6149078"/>
            <a:ext cx="1109368" cy="346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690270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hf hdr="0"/>
  <p:txStyles>
    <p:title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4"/>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8.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9.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4.tif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359532" y="2204864"/>
            <a:ext cx="8424936" cy="4509563"/>
          </a:xfrm>
        </p:spPr>
        <p:txBody>
          <a:bodyPr>
            <a:noAutofit/>
          </a:bodyPr>
          <a:lstStyle/>
          <a:p>
            <a:pPr algn="ctr"/>
            <a:r>
              <a:rPr lang="en-ZA" sz="2400" dirty="0">
                <a:latin typeface="Century Gothic"/>
                <a:cs typeface="Century Gothic"/>
              </a:rPr>
              <a:t>PRESENTATION TO the</a:t>
            </a:r>
            <a:br>
              <a:rPr lang="en-ZA" sz="2400" dirty="0">
                <a:latin typeface="Century Gothic"/>
                <a:cs typeface="Century Gothic"/>
              </a:rPr>
            </a:br>
            <a:r>
              <a:rPr lang="en-ZA" sz="2400" dirty="0">
                <a:latin typeface="Century Gothic"/>
                <a:cs typeface="Century Gothic"/>
              </a:rPr>
              <a:t/>
            </a:r>
            <a:br>
              <a:rPr lang="en-ZA" sz="2400" dirty="0">
                <a:latin typeface="Century Gothic"/>
                <a:cs typeface="Century Gothic"/>
              </a:rPr>
            </a:br>
            <a:r>
              <a:rPr lang="en-ZA" sz="2400" dirty="0">
                <a:latin typeface="Century Gothic"/>
                <a:cs typeface="Century Gothic"/>
              </a:rPr>
              <a:t>WESTERN CAPE PROVINCIAL PARLIAMENT’S</a:t>
            </a:r>
            <a:br>
              <a:rPr lang="en-ZA" sz="2400" dirty="0">
                <a:latin typeface="Century Gothic"/>
                <a:cs typeface="Century Gothic"/>
              </a:rPr>
            </a:br>
            <a:r>
              <a:rPr lang="en-ZA" sz="2400" dirty="0">
                <a:latin typeface="Century Gothic"/>
                <a:cs typeface="Century Gothic"/>
              </a:rPr>
              <a:t>PUBLIC ACCOUNTS COMMITTEE</a:t>
            </a:r>
            <a:br>
              <a:rPr lang="en-ZA" sz="2400" dirty="0">
                <a:latin typeface="Century Gothic"/>
                <a:cs typeface="Century Gothic"/>
              </a:rPr>
            </a:br>
            <a:r>
              <a:rPr lang="en-ZA" sz="2400" dirty="0">
                <a:latin typeface="Century Gothic"/>
                <a:cs typeface="Century Gothic"/>
              </a:rPr>
              <a:t/>
            </a:r>
            <a:br>
              <a:rPr lang="en-ZA" sz="2400" dirty="0">
                <a:latin typeface="Century Gothic"/>
                <a:cs typeface="Century Gothic"/>
              </a:rPr>
            </a:br>
            <a:r>
              <a:rPr lang="en-ZA" sz="1600" dirty="0">
                <a:latin typeface="Century Gothic"/>
                <a:cs typeface="Century Gothic"/>
              </a:rPr>
              <a:t>by the</a:t>
            </a:r>
            <a:r>
              <a:rPr lang="en-ZA" sz="2400" dirty="0">
                <a:latin typeface="Century Gothic"/>
                <a:cs typeface="Century Gothic"/>
              </a:rPr>
              <a:t/>
            </a:r>
            <a:br>
              <a:rPr lang="en-ZA" sz="2400" dirty="0">
                <a:latin typeface="Century Gothic"/>
                <a:cs typeface="Century Gothic"/>
              </a:rPr>
            </a:br>
            <a:r>
              <a:rPr lang="en-US" sz="2400" dirty="0">
                <a:latin typeface="Tahoma" panose="020B0604030504040204" pitchFamily="34" charset="0"/>
                <a:ea typeface="Tahoma" panose="020B0604030504040204" pitchFamily="34" charset="0"/>
                <a:cs typeface="Tahoma" panose="020B0604030504040204" pitchFamily="34" charset="0"/>
              </a:rPr>
              <a:t> Western Cape Gambling and Racing Board</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
            </a:r>
            <a:br>
              <a:rPr lang="en-US" sz="12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BRIEFING presentation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ea typeface="Tahoma" panose="020B0604030504040204" pitchFamily="34" charset="0"/>
                <a:cs typeface="Tahoma" panose="020B0604030504040204" pitchFamily="34" charset="0"/>
              </a:rPr>
              <a:t> 13 SEPTEMBER 2019</a:t>
            </a:r>
            <a:br>
              <a:rPr lang="en-US" sz="2400" dirty="0">
                <a:ea typeface="Tahoma" panose="020B0604030504040204" pitchFamily="34" charset="0"/>
                <a:cs typeface="Tahoma" panose="020B0604030504040204" pitchFamily="34" charset="0"/>
              </a:rPr>
            </a:br>
            <a:endParaRPr lang="en-US" sz="2400" dirty="0">
              <a:ea typeface="Tahoma" panose="020B0604030504040204" pitchFamily="34" charset="0"/>
              <a:cs typeface="Tahoma" panose="020B0604030504040204" pitchFamily="34" charset="0"/>
            </a:endParaRPr>
          </a:p>
        </p:txBody>
      </p:sp>
      <p:grpSp>
        <p:nvGrpSpPr>
          <p:cNvPr id="3" name="Group 2"/>
          <p:cNvGrpSpPr>
            <a:grpSpLocks/>
          </p:cNvGrpSpPr>
          <p:nvPr/>
        </p:nvGrpSpPr>
        <p:grpSpPr bwMode="auto">
          <a:xfrm>
            <a:off x="89756" y="33192"/>
            <a:ext cx="8964488" cy="1944216"/>
            <a:chOff x="0" y="0"/>
            <a:chExt cx="7572375" cy="1295400"/>
          </a:xfrm>
        </p:grpSpPr>
        <p:pic>
          <p:nvPicPr>
            <p:cNvPr id="4" name="Picture 2"/>
            <p:cNvPicPr>
              <a:picLocks noChangeAspect="1"/>
            </p:cNvPicPr>
            <p:nvPr/>
          </p:nvPicPr>
          <p:blipFill>
            <a:blip r:embed="rId4" cstate="print">
              <a:extLst>
                <a:ext uri="{28A0092B-C50C-407E-A947-70E740481C1C}">
                  <a14:useLocalDpi xmlns:a14="http://schemas.microsoft.com/office/drawing/2010/main" xmlns="" val="0"/>
                </a:ext>
              </a:extLst>
            </a:blip>
            <a:srcRect t="18950" b="77225"/>
            <a:stretch>
              <a:fillRect/>
            </a:stretch>
          </p:blipFill>
          <p:spPr bwMode="auto">
            <a:xfrm>
              <a:off x="0" y="885825"/>
              <a:ext cx="7572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0"/>
              <a:ext cx="757237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xmlns="" val="187507838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cap="all" dirty="0">
                <a:latin typeface="Calibri" charset="0"/>
                <a:ea typeface="Calibri" charset="0"/>
                <a:cs typeface="Calibri" charset="0"/>
              </a:rPr>
              <a:t>Board meetings : committee meetings</a:t>
            </a:r>
            <a:endParaRPr lang="en-US" cap="all" dirty="0"/>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10</a:t>
            </a:fld>
            <a:endParaRPr kumimoji="0" lang="en-US" dirty="0"/>
          </a:p>
        </p:txBody>
      </p:sp>
      <p:sp>
        <p:nvSpPr>
          <p:cNvPr id="5" name="Vertical Text Placeholder 2"/>
          <p:cNvSpPr txBox="1">
            <a:spLocks/>
          </p:cNvSpPr>
          <p:nvPr/>
        </p:nvSpPr>
        <p:spPr>
          <a:xfrm rot="16200000">
            <a:off x="2084013" y="-448129"/>
            <a:ext cx="5112568" cy="8504366"/>
          </a:xfrm>
          <a:prstGeom prst="rect">
            <a:avLst/>
          </a:prstGeom>
        </p:spPr>
        <p:txBody>
          <a:bodyPr vert="eaVert" lIns="72000" tIns="72000" rIns="72000" bIns="72000" rtlCol="0">
            <a:normAutofit lnSpcReduction="10000"/>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lvl="1"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Board Meetings</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In practice, generally a one month notice of meeting except when an urgent matter needs resolution;</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An agenda for the meeting must be approved;</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Quorum of five members must be present;</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Binding resolution must be taken; and</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Deliberations and resolution must be recorded and minuted.</a:t>
            </a:r>
          </a:p>
          <a:p>
            <a:pPr marL="587988" lvl="2" indent="-407988">
              <a:lnSpc>
                <a:spcPct val="140000"/>
              </a:lnSpc>
              <a:spcBef>
                <a:spcPts val="1200"/>
              </a:spcBef>
            </a:pPr>
            <a:r>
              <a:rPr lang="en-ZA" sz="2000" dirty="0">
                <a:latin typeface="Tahoma" panose="020B0604030504040204" pitchFamily="34" charset="0"/>
                <a:ea typeface="Tahoma" panose="020B0604030504040204" pitchFamily="34" charset="0"/>
                <a:cs typeface="Tahoma" panose="020B0604030504040204" pitchFamily="34" charset="0"/>
              </a:rPr>
              <a:t>Matters deliberated at Board meetings include approval of licence applications, punter hearings and oversight of WCGRB operational matters.</a:t>
            </a:r>
          </a:p>
          <a:p>
            <a:pPr marL="587988" lvl="2" indent="-407988">
              <a:lnSpc>
                <a:spcPct val="140000"/>
              </a:lnSpc>
              <a:spcBef>
                <a:spcPts val="1200"/>
              </a:spcBef>
            </a:pPr>
            <a:endParaRPr lang="en-ZA" sz="14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21255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6713" lvl="1" indent="-366713" algn="ctr">
              <a:spcBef>
                <a:spcPts val="600"/>
              </a:spcBef>
              <a:defRPr/>
            </a:pPr>
            <a:r>
              <a:rPr lang="en-US" sz="2400" b="1" cap="all" dirty="0">
                <a:solidFill>
                  <a:schemeClr val="tx2"/>
                </a:solidFill>
                <a:latin typeface="Calibri" charset="0"/>
                <a:ea typeface="Calibri" charset="0"/>
                <a:cs typeface="Calibri" charset="0"/>
              </a:rPr>
              <a:t>Board meetings : committee meetings</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11</a:t>
            </a:fld>
            <a:endParaRPr kumimoji="0" lang="en-US" dirty="0"/>
          </a:p>
        </p:txBody>
      </p:sp>
      <p:sp>
        <p:nvSpPr>
          <p:cNvPr id="5" name="Vertical Text Placeholder 2"/>
          <p:cNvSpPr txBox="1">
            <a:spLocks/>
          </p:cNvSpPr>
          <p:nvPr/>
        </p:nvSpPr>
        <p:spPr>
          <a:xfrm rot="16200000">
            <a:off x="2057164" y="-499148"/>
            <a:ext cx="5112568" cy="8504366"/>
          </a:xfrm>
          <a:prstGeom prst="rect">
            <a:avLst/>
          </a:prstGeom>
        </p:spPr>
        <p:txBody>
          <a:bodyPr vert="eaVert" lIns="72000" tIns="72000" rIns="72000" bIns="72000" rtlCol="0">
            <a:normAutofit fontScale="85000" lnSpcReduction="20000"/>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lvl="1" indent="-407988">
              <a:lnSpc>
                <a:spcPct val="140000"/>
              </a:lnSpc>
              <a:spcBef>
                <a:spcPts val="1200"/>
              </a:spcBef>
            </a:pPr>
            <a:r>
              <a:rPr lang="en-ZA" sz="2400" dirty="0">
                <a:latin typeface="Calibri" charset="0"/>
                <a:ea typeface="Calibri" charset="0"/>
                <a:cs typeface="Calibri" charset="0"/>
              </a:rPr>
              <a:t>Committee Meetings</a:t>
            </a:r>
          </a:p>
          <a:p>
            <a:pPr marL="587988" lvl="2" indent="-407988">
              <a:lnSpc>
                <a:spcPct val="140000"/>
              </a:lnSpc>
              <a:spcBef>
                <a:spcPts val="1200"/>
              </a:spcBef>
            </a:pPr>
            <a:r>
              <a:rPr lang="en-ZA" sz="2400" dirty="0">
                <a:latin typeface="Calibri" charset="0"/>
                <a:ea typeface="Calibri" charset="0"/>
                <a:cs typeface="Calibri" charset="0"/>
              </a:rPr>
              <a:t>In practice, at least a one month notice period;</a:t>
            </a:r>
          </a:p>
          <a:p>
            <a:pPr marL="587988" lvl="2" indent="-407988">
              <a:lnSpc>
                <a:spcPct val="140000"/>
              </a:lnSpc>
              <a:spcBef>
                <a:spcPts val="1200"/>
              </a:spcBef>
            </a:pPr>
            <a:r>
              <a:rPr lang="en-ZA" sz="2400" dirty="0">
                <a:latin typeface="Calibri" charset="0"/>
                <a:ea typeface="Calibri" charset="0"/>
                <a:cs typeface="Calibri" charset="0"/>
              </a:rPr>
              <a:t>An approved agenda;</a:t>
            </a:r>
          </a:p>
          <a:p>
            <a:pPr marL="587988" lvl="2" indent="-407988">
              <a:lnSpc>
                <a:spcPct val="140000"/>
              </a:lnSpc>
              <a:spcBef>
                <a:spcPts val="1200"/>
              </a:spcBef>
            </a:pPr>
            <a:r>
              <a:rPr lang="en-ZA" sz="2400" dirty="0">
                <a:latin typeface="Calibri" charset="0"/>
                <a:ea typeface="Calibri" charset="0"/>
                <a:cs typeface="Calibri" charset="0"/>
              </a:rPr>
              <a:t>A quorum of two members must be present;</a:t>
            </a:r>
          </a:p>
          <a:p>
            <a:pPr marL="587988" lvl="2" indent="-407988">
              <a:lnSpc>
                <a:spcPct val="140000"/>
              </a:lnSpc>
              <a:spcBef>
                <a:spcPts val="1200"/>
              </a:spcBef>
            </a:pPr>
            <a:r>
              <a:rPr lang="en-ZA" sz="2400" dirty="0">
                <a:latin typeface="Calibri" charset="0"/>
                <a:ea typeface="Calibri" charset="0"/>
                <a:cs typeface="Calibri" charset="0"/>
              </a:rPr>
              <a:t>Deliberations must be recorded and minuted; and</a:t>
            </a:r>
          </a:p>
          <a:p>
            <a:pPr marL="587988" lvl="2" indent="-407988">
              <a:lnSpc>
                <a:spcPct val="140000"/>
              </a:lnSpc>
              <a:spcBef>
                <a:spcPts val="1200"/>
              </a:spcBef>
            </a:pPr>
            <a:r>
              <a:rPr lang="en-ZA" sz="2400" dirty="0">
                <a:latin typeface="Calibri" charset="0"/>
                <a:ea typeface="Calibri" charset="0"/>
                <a:cs typeface="Calibri" charset="0"/>
              </a:rPr>
              <a:t>Recommendations for Board resolution.</a:t>
            </a:r>
          </a:p>
          <a:p>
            <a:pPr marL="180000" lvl="2" indent="0">
              <a:lnSpc>
                <a:spcPct val="140000"/>
              </a:lnSpc>
              <a:spcBef>
                <a:spcPts val="1200"/>
              </a:spcBef>
              <a:buNone/>
            </a:pPr>
            <a:r>
              <a:rPr lang="en-ZA" sz="2400" dirty="0">
                <a:latin typeface="Calibri" charset="0"/>
                <a:ea typeface="Calibri" charset="0"/>
                <a:cs typeface="Calibri" charset="0"/>
              </a:rPr>
              <a:t>Matters deliberated at Committee meetings are relevant to the sector which the committee oversees and in-depth discussion and review of the industry sector and oversight operational section.</a:t>
            </a:r>
          </a:p>
          <a:p>
            <a:pPr marL="180000" lvl="2" indent="0">
              <a:lnSpc>
                <a:spcPct val="140000"/>
              </a:lnSpc>
              <a:spcBef>
                <a:spcPts val="1200"/>
              </a:spcBef>
              <a:buNone/>
            </a:pPr>
            <a:r>
              <a:rPr lang="en-ZA" sz="2400" dirty="0">
                <a:latin typeface="Calibri" charset="0"/>
                <a:ea typeface="Calibri" charset="0"/>
                <a:cs typeface="Calibri" charset="0"/>
              </a:rPr>
              <a:t> </a:t>
            </a:r>
          </a:p>
          <a:p>
            <a:pPr marL="587988" lvl="2" indent="-407988">
              <a:lnSpc>
                <a:spcPct val="140000"/>
              </a:lnSpc>
              <a:spcBef>
                <a:spcPts val="1200"/>
              </a:spcBef>
            </a:pPr>
            <a:endParaRPr lang="en-ZA" sz="2400" dirty="0">
              <a:latin typeface="Calibri" charset="0"/>
              <a:ea typeface="Calibri" charset="0"/>
              <a:cs typeface="Calibri" charset="0"/>
            </a:endParaRPr>
          </a:p>
          <a:p>
            <a:pPr marL="587988" lvl="2" indent="-407988">
              <a:lnSpc>
                <a:spcPct val="140000"/>
              </a:lnSpc>
              <a:spcBef>
                <a:spcPts val="1200"/>
              </a:spcBef>
            </a:pPr>
            <a:endParaRPr lang="en-ZA" sz="2400" dirty="0">
              <a:latin typeface="Calibri" charset="0"/>
              <a:ea typeface="Calibri" charset="0"/>
              <a:cs typeface="Calibri" charset="0"/>
            </a:endParaRPr>
          </a:p>
          <a:p>
            <a:pPr marL="587988" lvl="2" indent="-407988">
              <a:lnSpc>
                <a:spcPct val="140000"/>
              </a:lnSpc>
              <a:spcBef>
                <a:spcPts val="1200"/>
              </a:spcBef>
            </a:pPr>
            <a:endParaRPr lang="en-ZA" sz="24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41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6713" lvl="1" indent="-366713" algn="ctr">
              <a:spcBef>
                <a:spcPts val="600"/>
              </a:spcBef>
              <a:defRPr/>
            </a:pPr>
            <a:r>
              <a:rPr lang="en-US" sz="2400" b="1" cap="all" dirty="0">
                <a:solidFill>
                  <a:schemeClr val="tx2"/>
                </a:solidFill>
                <a:latin typeface="Calibri" charset="0"/>
                <a:ea typeface="Calibri" charset="0"/>
                <a:cs typeface="Calibri" charset="0"/>
              </a:rPr>
              <a:t>Board meetings : committee meetings</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12</a:t>
            </a:fld>
            <a:endParaRPr kumimoji="0"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xmlns="" id="{9E6D9EB8-9674-A84F-8997-33B63B89F1CF}"/>
              </a:ext>
            </a:extLst>
          </p:cNvPr>
          <p:cNvGraphicFramePr>
            <a:graphicFrameLocks noGrp="1"/>
          </p:cNvGraphicFramePr>
          <p:nvPr>
            <p:extLst>
              <p:ext uri="{D42A27DB-BD31-4B8C-83A1-F6EECF244321}">
                <p14:modId xmlns:p14="http://schemas.microsoft.com/office/powerpoint/2010/main" xmlns="" val="2446976680"/>
              </p:ext>
            </p:extLst>
          </p:nvPr>
        </p:nvGraphicFramePr>
        <p:xfrm>
          <a:off x="467544" y="1124744"/>
          <a:ext cx="8424936" cy="5184576"/>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xmlns="" val="1282114814"/>
                    </a:ext>
                  </a:extLst>
                </a:gridCol>
                <a:gridCol w="2808312">
                  <a:extLst>
                    <a:ext uri="{9D8B030D-6E8A-4147-A177-3AD203B41FA5}">
                      <a16:colId xmlns:a16="http://schemas.microsoft.com/office/drawing/2014/main" xmlns="" val="1462855267"/>
                    </a:ext>
                  </a:extLst>
                </a:gridCol>
                <a:gridCol w="2808312">
                  <a:extLst>
                    <a:ext uri="{9D8B030D-6E8A-4147-A177-3AD203B41FA5}">
                      <a16:colId xmlns:a16="http://schemas.microsoft.com/office/drawing/2014/main" xmlns="" val="3455781506"/>
                    </a:ext>
                  </a:extLst>
                </a:gridCol>
              </a:tblGrid>
              <a:tr h="411940">
                <a:tc>
                  <a:txBody>
                    <a:bodyPr/>
                    <a:lstStyle/>
                    <a:p>
                      <a:endParaRPr lang="en-US" sz="2000" dirty="0"/>
                    </a:p>
                  </a:txBody>
                  <a:tcPr/>
                </a:tc>
                <a:tc>
                  <a:txBody>
                    <a:bodyPr/>
                    <a:lstStyle/>
                    <a:p>
                      <a:pPr algn="ctr"/>
                      <a:r>
                        <a:rPr lang="en-US" sz="2000" dirty="0"/>
                        <a:t>Board Meeting</a:t>
                      </a:r>
                    </a:p>
                  </a:txBody>
                  <a:tcPr/>
                </a:tc>
                <a:tc>
                  <a:txBody>
                    <a:bodyPr/>
                    <a:lstStyle/>
                    <a:p>
                      <a:pPr algn="ctr"/>
                      <a:r>
                        <a:rPr lang="en-US" sz="2000" dirty="0"/>
                        <a:t>Committee Meeting</a:t>
                      </a:r>
                    </a:p>
                  </a:txBody>
                  <a:tcPr/>
                </a:tc>
                <a:extLst>
                  <a:ext uri="{0D108BD9-81ED-4DB2-BD59-A6C34878D82A}">
                    <a16:rowId xmlns:a16="http://schemas.microsoft.com/office/drawing/2014/main" xmlns="" val="614432634"/>
                  </a:ext>
                </a:extLst>
              </a:tr>
              <a:tr h="1014797">
                <a:tc>
                  <a:txBody>
                    <a:bodyPr/>
                    <a:lstStyle/>
                    <a:p>
                      <a:r>
                        <a:rPr lang="en-US" sz="1600" dirty="0"/>
                        <a:t>Number of Committees</a:t>
                      </a:r>
                    </a:p>
                  </a:txBody>
                  <a:tcPr/>
                </a:tc>
                <a:tc>
                  <a:txBody>
                    <a:bodyPr/>
                    <a:lstStyle/>
                    <a:p>
                      <a:r>
                        <a:rPr lang="en-US" sz="1600" dirty="0"/>
                        <a:t>1 (one)</a:t>
                      </a:r>
                    </a:p>
                  </a:txBody>
                  <a:tcPr/>
                </a:tc>
                <a:tc>
                  <a:txBody>
                    <a:bodyPr/>
                    <a:lstStyle/>
                    <a:p>
                      <a:r>
                        <a:rPr lang="en-US" sz="1600" dirty="0"/>
                        <a:t>7 (Seven)</a:t>
                      </a:r>
                    </a:p>
                    <a:p>
                      <a:r>
                        <a:rPr lang="en-US" sz="1400" dirty="0"/>
                        <a:t>(Finance and IT, Audit, Human Capital, Licensing, LPM, Casino, Horse Racing)</a:t>
                      </a:r>
                    </a:p>
                  </a:txBody>
                  <a:tcPr/>
                </a:tc>
                <a:extLst>
                  <a:ext uri="{0D108BD9-81ED-4DB2-BD59-A6C34878D82A}">
                    <a16:rowId xmlns:a16="http://schemas.microsoft.com/office/drawing/2014/main" xmlns="" val="2970684968"/>
                  </a:ext>
                </a:extLst>
              </a:tr>
              <a:tr h="879491">
                <a:tc>
                  <a:txBody>
                    <a:bodyPr/>
                    <a:lstStyle/>
                    <a:p>
                      <a:r>
                        <a:rPr lang="en-US" sz="1600" dirty="0"/>
                        <a:t>Frequency</a:t>
                      </a:r>
                    </a:p>
                  </a:txBody>
                  <a:tcPr/>
                </a:tc>
                <a:tc>
                  <a:txBody>
                    <a:bodyPr/>
                    <a:lstStyle/>
                    <a:p>
                      <a:r>
                        <a:rPr lang="en-US" sz="1600" dirty="0"/>
                        <a:t>(13) Thirteen scheduled</a:t>
                      </a:r>
                    </a:p>
                  </a:txBody>
                  <a:tcPr/>
                </a:tc>
                <a:tc>
                  <a:txBody>
                    <a:bodyPr/>
                    <a:lstStyle/>
                    <a:p>
                      <a:r>
                        <a:rPr lang="en-US" sz="1600" dirty="0"/>
                        <a:t>One per quarter (28)</a:t>
                      </a:r>
                    </a:p>
                    <a:p>
                      <a:r>
                        <a:rPr lang="en-US" sz="1600" dirty="0"/>
                        <a:t>Licensing has 5 meetings per year therefore (29)</a:t>
                      </a:r>
                    </a:p>
                  </a:txBody>
                  <a:tcPr/>
                </a:tc>
                <a:extLst>
                  <a:ext uri="{0D108BD9-81ED-4DB2-BD59-A6C34878D82A}">
                    <a16:rowId xmlns:a16="http://schemas.microsoft.com/office/drawing/2014/main" xmlns="" val="3466307841"/>
                  </a:ext>
                </a:extLst>
              </a:tr>
              <a:tr h="1420715">
                <a:tc>
                  <a:txBody>
                    <a:bodyPr/>
                    <a:lstStyle/>
                    <a:p>
                      <a:r>
                        <a:rPr lang="en-US" sz="1600" dirty="0"/>
                        <a:t>Remuneration</a:t>
                      </a:r>
                    </a:p>
                  </a:txBody>
                  <a:tcPr/>
                </a:tc>
                <a:tc>
                  <a:txBody>
                    <a:bodyPr/>
                    <a:lstStyle/>
                    <a:p>
                      <a:r>
                        <a:rPr lang="en-US" sz="1600" dirty="0"/>
                        <a:t>Full Board fee (8 hours)</a:t>
                      </a:r>
                    </a:p>
                  </a:txBody>
                  <a:tcPr/>
                </a:tc>
                <a:tc>
                  <a:txBody>
                    <a:bodyPr/>
                    <a:lstStyle/>
                    <a:p>
                      <a:r>
                        <a:rPr lang="en-US" sz="1600" dirty="0"/>
                        <a:t>Hours spent at hourly rate</a:t>
                      </a:r>
                    </a:p>
                    <a:p>
                      <a:r>
                        <a:rPr lang="en-US" sz="1600" dirty="0"/>
                        <a:t>Member from outside of province receives 8 hour fee due to travel time</a:t>
                      </a:r>
                    </a:p>
                  </a:txBody>
                  <a:tcPr/>
                </a:tc>
                <a:extLst>
                  <a:ext uri="{0D108BD9-81ED-4DB2-BD59-A6C34878D82A}">
                    <a16:rowId xmlns:a16="http://schemas.microsoft.com/office/drawing/2014/main" xmlns="" val="1982295180"/>
                  </a:ext>
                </a:extLst>
              </a:tr>
              <a:tr h="602066">
                <a:tc>
                  <a:txBody>
                    <a:bodyPr/>
                    <a:lstStyle/>
                    <a:p>
                      <a:r>
                        <a:rPr lang="en-US" sz="1600" dirty="0"/>
                        <a:t>Actual number of meetings 2018/19</a:t>
                      </a:r>
                    </a:p>
                  </a:txBody>
                  <a:tcPr/>
                </a:tc>
                <a:tc>
                  <a:txBody>
                    <a:bodyPr/>
                    <a:lstStyle/>
                    <a:p>
                      <a:r>
                        <a:rPr lang="en-US" sz="1600" dirty="0"/>
                        <a:t>14 (fourteen)</a:t>
                      </a:r>
                    </a:p>
                  </a:txBody>
                  <a:tcPr/>
                </a:tc>
                <a:tc>
                  <a:txBody>
                    <a:bodyPr/>
                    <a:lstStyle/>
                    <a:p>
                      <a:r>
                        <a:rPr lang="en-US" sz="1600" dirty="0"/>
                        <a:t>30 (thirty)</a:t>
                      </a:r>
                    </a:p>
                  </a:txBody>
                  <a:tcPr/>
                </a:tc>
                <a:extLst>
                  <a:ext uri="{0D108BD9-81ED-4DB2-BD59-A6C34878D82A}">
                    <a16:rowId xmlns:a16="http://schemas.microsoft.com/office/drawing/2014/main" xmlns="" val="1547951249"/>
                  </a:ext>
                </a:extLst>
              </a:tr>
              <a:tr h="855567">
                <a:tc>
                  <a:txBody>
                    <a:bodyPr/>
                    <a:lstStyle/>
                    <a:p>
                      <a:r>
                        <a:rPr lang="en-US" sz="1600" dirty="0"/>
                        <a:t>Reason for extra meetings</a:t>
                      </a:r>
                    </a:p>
                  </a:txBody>
                  <a:tcPr/>
                </a:tc>
                <a:tc>
                  <a:txBody>
                    <a:bodyPr/>
                    <a:lstStyle/>
                    <a:p>
                      <a:r>
                        <a:rPr lang="en-US" sz="1600" dirty="0"/>
                        <a:t>Ad-Hoc to interview Audit Committee candidates</a:t>
                      </a:r>
                    </a:p>
                  </a:txBody>
                  <a:tcPr/>
                </a:tc>
                <a:tc>
                  <a:txBody>
                    <a:bodyPr/>
                    <a:lstStyle/>
                    <a:p>
                      <a:r>
                        <a:rPr lang="en-US" sz="1600" dirty="0"/>
                        <a:t>In depth review of PDI trusts’ financial statements and CSI commitment </a:t>
                      </a:r>
                    </a:p>
                  </a:txBody>
                  <a:tcPr/>
                </a:tc>
                <a:extLst>
                  <a:ext uri="{0D108BD9-81ED-4DB2-BD59-A6C34878D82A}">
                    <a16:rowId xmlns:a16="http://schemas.microsoft.com/office/drawing/2014/main" xmlns="" val="2119727961"/>
                  </a:ext>
                </a:extLst>
              </a:tr>
            </a:tbl>
          </a:graphicData>
        </a:graphic>
      </p:graphicFrame>
    </p:spTree>
    <p:extLst>
      <p:ext uri="{BB962C8B-B14F-4D97-AF65-F5344CB8AC3E}">
        <p14:creationId xmlns:p14="http://schemas.microsoft.com/office/powerpoint/2010/main" xmlns="" val="1526003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6713" lvl="1" indent="-366713" algn="ctr">
              <a:spcBef>
                <a:spcPts val="600"/>
              </a:spcBef>
              <a:defRPr/>
            </a:pPr>
            <a:r>
              <a:rPr lang="en-US" sz="2400" b="1" cap="all" dirty="0">
                <a:solidFill>
                  <a:schemeClr val="tx2"/>
                </a:solidFill>
                <a:latin typeface="Calibri" charset="0"/>
                <a:ea typeface="Calibri" charset="0"/>
                <a:cs typeface="Calibri" charset="0"/>
              </a:rPr>
              <a:t>Board MEMBER ACTUAL FEES 2018/19</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13</a:t>
            </a:fld>
            <a:endParaRPr kumimoji="0"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53FA6BBE-39B0-334F-914F-875BF0777949}"/>
              </a:ext>
            </a:extLst>
          </p:cNvPr>
          <p:cNvPicPr>
            <a:picLocks noChangeAspect="1"/>
          </p:cNvPicPr>
          <p:nvPr/>
        </p:nvPicPr>
        <p:blipFill>
          <a:blip r:embed="rId4" cstate="print"/>
          <a:stretch>
            <a:fillRect/>
          </a:stretch>
        </p:blipFill>
        <p:spPr>
          <a:xfrm>
            <a:off x="295274" y="1196752"/>
            <a:ext cx="8597206" cy="4536504"/>
          </a:xfrm>
          <a:prstGeom prst="rect">
            <a:avLst/>
          </a:prstGeom>
        </p:spPr>
      </p:pic>
    </p:spTree>
    <p:extLst>
      <p:ext uri="{BB962C8B-B14F-4D97-AF65-F5344CB8AC3E}">
        <p14:creationId xmlns:p14="http://schemas.microsoft.com/office/powerpoint/2010/main" xmlns="" val="2055209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6713" lvl="1" indent="-366713" algn="ctr">
              <a:spcBef>
                <a:spcPts val="600"/>
              </a:spcBef>
              <a:defRPr/>
            </a:pPr>
            <a:r>
              <a:rPr lang="en-US" sz="2400" b="1" cap="all" dirty="0">
                <a:solidFill>
                  <a:schemeClr val="tx2"/>
                </a:solidFill>
                <a:latin typeface="Calibri" charset="0"/>
                <a:ea typeface="Calibri" charset="0"/>
                <a:cs typeface="Calibri" charset="0"/>
              </a:rPr>
              <a:t>Board MEMBER ACTUAL FEES 2018/19</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14</a:t>
            </a:fld>
            <a:endParaRPr kumimoji="0"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5848824B-2874-3946-8694-2578B22A38BB}"/>
              </a:ext>
            </a:extLst>
          </p:cNvPr>
          <p:cNvSpPr txBox="1"/>
          <p:nvPr/>
        </p:nvSpPr>
        <p:spPr>
          <a:xfrm>
            <a:off x="611561" y="1600200"/>
            <a:ext cx="7992887"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full complement of Board members are seven</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Currently there are five active members</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quorum for a board meeting is five</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Committee meetings have three members with a quorum being two</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Currently, the active board members must assist by standing in for committees which the two vacant posts would have filled</a:t>
            </a:r>
          </a:p>
          <a:p>
            <a:pPr marL="285750" indent="-2857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This results in the current five members having to stand in for the two vacant posts which inflates the actual remuneration per member.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3658094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359532" y="3307222"/>
            <a:ext cx="8424936" cy="3434146"/>
          </a:xfrm>
        </p:spPr>
        <p:txBody>
          <a:bodyPr anchor="ctr">
            <a:noAutofit/>
          </a:bodyPr>
          <a:lstStyle/>
          <a:p>
            <a:pPr algn="ctr"/>
            <a:r>
              <a:rPr lang="en-US" sz="4000" dirty="0">
                <a:latin typeface="Century Gothic"/>
                <a:cs typeface="Century Gothic"/>
              </a:rPr>
              <a:t>THANK YOU</a:t>
            </a:r>
            <a:endParaRPr lang="en-US" sz="4000" dirty="0">
              <a:ea typeface="Tahoma" panose="020B0604030504040204" pitchFamily="34" charset="0"/>
              <a:cs typeface="Tahoma" panose="020B0604030504040204" pitchFamily="34" charset="0"/>
            </a:endParaRPr>
          </a:p>
        </p:txBody>
      </p:sp>
      <p:grpSp>
        <p:nvGrpSpPr>
          <p:cNvPr id="3" name="Group 2"/>
          <p:cNvGrpSpPr>
            <a:grpSpLocks/>
          </p:cNvGrpSpPr>
          <p:nvPr/>
        </p:nvGrpSpPr>
        <p:grpSpPr bwMode="auto">
          <a:xfrm>
            <a:off x="72008" y="188640"/>
            <a:ext cx="8964488" cy="1944216"/>
            <a:chOff x="0" y="0"/>
            <a:chExt cx="7572375" cy="1295400"/>
          </a:xfrm>
        </p:grpSpPr>
        <p:pic>
          <p:nvPicPr>
            <p:cNvPr id="4" name="Picture 2"/>
            <p:cNvPicPr>
              <a:picLocks noChangeAspect="1"/>
            </p:cNvPicPr>
            <p:nvPr/>
          </p:nvPicPr>
          <p:blipFill>
            <a:blip r:embed="rId4" cstate="print">
              <a:extLst>
                <a:ext uri="{28A0092B-C50C-407E-A947-70E740481C1C}">
                  <a14:useLocalDpi xmlns:a14="http://schemas.microsoft.com/office/drawing/2010/main" xmlns="" val="0"/>
                </a:ext>
              </a:extLst>
            </a:blip>
            <a:srcRect t="18950" b="77225"/>
            <a:stretch>
              <a:fillRect/>
            </a:stretch>
          </p:blipFill>
          <p:spPr bwMode="auto">
            <a:xfrm>
              <a:off x="0" y="885825"/>
              <a:ext cx="7572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0"/>
              <a:ext cx="7572375"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xmlns="" val="276569038"/>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2292350" y="-1046162"/>
            <a:ext cx="4738688" cy="8964612"/>
          </a:xfrm>
        </p:spPr>
        <p:txBody>
          <a:bodyPr rtlCol="0">
            <a:normAutofit/>
          </a:bodyPr>
          <a:lstStyle/>
          <a:p>
            <a:pPr marL="366713" lvl="1" indent="-366713" fontAlgn="auto">
              <a:lnSpc>
                <a:spcPct val="150000"/>
              </a:lnSpc>
              <a:spcBef>
                <a:spcPts val="600"/>
              </a:spcBef>
              <a:spcAft>
                <a:spcPts val="0"/>
              </a:spcAft>
              <a:defRPr/>
            </a:pPr>
            <a:r>
              <a:rPr lang="en-US" altLang="en-US" sz="2400" b="1" dirty="0">
                <a:latin typeface="Calibri" charset="0"/>
                <a:ea typeface="Calibri" charset="0"/>
                <a:cs typeface="Calibri" charset="0"/>
              </a:rPr>
              <a:t>Board’s Remuneration Agreements</a:t>
            </a:r>
          </a:p>
          <a:p>
            <a:pPr marL="366713" lvl="1" indent="-366713" fontAlgn="auto">
              <a:lnSpc>
                <a:spcPct val="150000"/>
              </a:lnSpc>
              <a:spcBef>
                <a:spcPts val="600"/>
              </a:spcBef>
              <a:spcAft>
                <a:spcPts val="0"/>
              </a:spcAft>
              <a:defRPr/>
            </a:pPr>
            <a:r>
              <a:rPr lang="en-US" altLang="en-US" sz="2400" b="1" dirty="0">
                <a:latin typeface="Calibri" charset="0"/>
                <a:ea typeface="Calibri" charset="0"/>
                <a:cs typeface="Calibri" charset="0"/>
              </a:rPr>
              <a:t>Payment of Board Members’ Salaries</a:t>
            </a:r>
            <a:endParaRPr lang="en-US" sz="2000" dirty="0">
              <a:latin typeface="Calibri" charset="0"/>
              <a:ea typeface="Calibri" charset="0"/>
              <a:cs typeface="Calibri" charset="0"/>
            </a:endParaRPr>
          </a:p>
        </p:txBody>
      </p:sp>
      <p:sp>
        <p:nvSpPr>
          <p:cNvPr id="16386" name="Title 1"/>
          <p:cNvSpPr>
            <a:spLocks noGrp="1"/>
          </p:cNvSpPr>
          <p:nvPr>
            <p:ph type="title"/>
          </p:nvPr>
        </p:nvSpPr>
        <p:spPr/>
        <p:txBody>
          <a:bodyPr>
            <a:normAutofit/>
          </a:bodyPr>
          <a:lstStyle/>
          <a:p>
            <a:pPr marL="457200" indent="-457200" algn="ctr"/>
            <a:r>
              <a:rPr lang="en-US" altLang="en-US" dirty="0">
                <a:latin typeface="Century Gothic" charset="0"/>
              </a:rPr>
              <a:t>TOPICS OF DISCUSSION</a:t>
            </a:r>
          </a:p>
        </p:txBody>
      </p:sp>
      <p:sp>
        <p:nvSpPr>
          <p:cNvPr id="1638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C032505-72DC-1B48-980D-8770D1EA27A7}" type="slidenum">
              <a:rPr lang="en-US" altLang="en-US">
                <a:solidFill>
                  <a:srgbClr val="003399"/>
                </a:solidFill>
                <a:latin typeface="Century Gothic" charset="0"/>
              </a:rPr>
              <a:pPr/>
              <a:t>2</a:t>
            </a:fld>
            <a:endParaRPr lang="en-US" altLang="en-US" dirty="0">
              <a:solidFill>
                <a:srgbClr val="003399"/>
              </a:solidFill>
              <a:latin typeface="Century Gothic"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rcRect t="5960" b="84698"/>
          <a:stretch>
            <a:fillRect/>
          </a:stretch>
        </p:blipFill>
        <p:spPr bwMode="auto">
          <a:xfrm>
            <a:off x="0" y="6165304"/>
            <a:ext cx="3672000" cy="61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4167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66713" lvl="1" indent="-366713" fontAlgn="auto">
              <a:lnSpc>
                <a:spcPct val="150000"/>
              </a:lnSpc>
              <a:spcBef>
                <a:spcPts val="600"/>
              </a:spcBef>
              <a:spcAft>
                <a:spcPts val="0"/>
              </a:spcAft>
              <a:defRPr/>
            </a:pPr>
            <a:r>
              <a:rPr lang="en-US" altLang="en-US" sz="2400" b="1" cap="all" dirty="0">
                <a:solidFill>
                  <a:schemeClr val="tx2"/>
                </a:solidFill>
                <a:latin typeface="Calibri" charset="0"/>
                <a:ea typeface="Calibri" charset="0"/>
                <a:cs typeface="Calibri" charset="0"/>
              </a:rPr>
              <a:t>Board REMUNERATION AGREEMENTS</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3</a:t>
            </a:fld>
            <a:endParaRPr kumimoji="0" lang="en-US" dirty="0"/>
          </a:p>
        </p:txBody>
      </p:sp>
      <p:sp>
        <p:nvSpPr>
          <p:cNvPr id="5" name="Vertical Text Placeholder 2"/>
          <p:cNvSpPr txBox="1">
            <a:spLocks/>
          </p:cNvSpPr>
          <p:nvPr/>
        </p:nvSpPr>
        <p:spPr>
          <a:xfrm rot="16200000">
            <a:off x="1977749" y="-491740"/>
            <a:ext cx="5271397" cy="8504366"/>
          </a:xfrm>
          <a:prstGeom prst="rect">
            <a:avLst/>
          </a:prstGeom>
        </p:spPr>
        <p:txBody>
          <a:bodyPr vert="eaVert"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40000"/>
              </a:lnSpc>
              <a:spcBef>
                <a:spcPts val="1200"/>
              </a:spcBef>
              <a:buFont typeface="Courier New" panose="02070309020205020404" pitchFamily="49" charset="0"/>
              <a:buChar char="o"/>
            </a:pPr>
            <a:endParaRPr lang="en-US" sz="68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821FD8BE-C98B-CF46-9AE4-3FBEAFDB21B0}"/>
              </a:ext>
            </a:extLst>
          </p:cNvPr>
          <p:cNvSpPr txBox="1"/>
          <p:nvPr/>
        </p:nvSpPr>
        <p:spPr>
          <a:xfrm>
            <a:off x="539552" y="1268760"/>
            <a:ext cx="8064895" cy="6186309"/>
          </a:xfrm>
          <a:prstGeom prst="rect">
            <a:avLst/>
          </a:prstGeom>
          <a:noFill/>
        </p:spPr>
        <p:txBody>
          <a:bodyPr wrap="square" rtlCol="0">
            <a:spAutoFit/>
          </a:bodyPr>
          <a:lstStyle/>
          <a:p>
            <a:pPr marL="285750" indent="-285750">
              <a:buFont typeface="Arial" panose="020B0604020202020204" pitchFamily="34" charset="0"/>
              <a:buChar char="•"/>
            </a:pPr>
            <a:r>
              <a:rPr lang="en-US" dirty="0"/>
              <a:t>Section 9(2) of the Western Cape Gambling and Racing Board (WCGRB) stipulates:</a:t>
            </a:r>
          </a:p>
          <a:p>
            <a:r>
              <a:rPr lang="en-GB" dirty="0"/>
              <a:t>	“</a:t>
            </a:r>
            <a:r>
              <a:rPr lang="en-GB" i="1" dirty="0"/>
              <a:t>The staff of the Board shall- </a:t>
            </a:r>
          </a:p>
          <a:p>
            <a:r>
              <a:rPr lang="en-GB" i="1" dirty="0"/>
              <a:t>	(a)  be appointed by the Board on such terms and conditions 	as it may determine and shall be remunerated by the Board, 	provided that such remuneration shall, at the establishment of 	the Board in terms of this Act, be fixed by the Board in 	consultation with the responsible Member acting in 	concurrence with the member of the Executive Council 	responsible for finance,” </a:t>
            </a:r>
          </a:p>
          <a:p>
            <a:endParaRPr lang="en-GB" i="1" dirty="0"/>
          </a:p>
          <a:p>
            <a:pPr marL="285750" indent="-285750">
              <a:buFont typeface="Arial" panose="020B0604020202020204" pitchFamily="34" charset="0"/>
              <a:buChar char="•"/>
            </a:pPr>
            <a:r>
              <a:rPr lang="en-GB" dirty="0"/>
              <a:t>At inception, this was done with the then responsible Member which was the same member of the Executive Council responsible for Finance.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WCGRB undertook a remuneration review to compare its remuneration structure with that of the other eight South African Provincial Gambling Boards and the national remuneration survey.</a:t>
            </a:r>
          </a:p>
          <a:p>
            <a:endParaRPr lang="en-GB" dirty="0"/>
          </a:p>
          <a:p>
            <a:endParaRPr lang="en-GB" i="1" dirty="0"/>
          </a:p>
          <a:p>
            <a:endParaRPr lang="en-GB" i="1" dirty="0"/>
          </a:p>
          <a:p>
            <a:endParaRPr lang="en-US" dirty="0"/>
          </a:p>
        </p:txBody>
      </p:sp>
    </p:spTree>
    <p:extLst>
      <p:ext uri="{BB962C8B-B14F-4D97-AF65-F5344CB8AC3E}">
        <p14:creationId xmlns:p14="http://schemas.microsoft.com/office/powerpoint/2010/main" xmlns="" val="68655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80976"/>
            <a:ext cx="8597205" cy="799752"/>
          </a:xfrm>
        </p:spPr>
        <p:txBody>
          <a:bodyPr>
            <a:normAutofit/>
          </a:bodyPr>
          <a:lstStyle/>
          <a:p>
            <a:pPr marL="366713" lvl="1" indent="-366713" algn="ctr" fontAlgn="auto">
              <a:spcBef>
                <a:spcPts val="600"/>
              </a:spcBef>
              <a:spcAft>
                <a:spcPts val="0"/>
              </a:spcAft>
              <a:defRPr/>
            </a:pPr>
            <a:r>
              <a:rPr lang="en-US" altLang="en-US" sz="2400" b="1" cap="all" dirty="0">
                <a:solidFill>
                  <a:schemeClr val="tx2"/>
                </a:solidFill>
                <a:latin typeface="Calibri" charset="0"/>
                <a:ea typeface="Calibri" charset="0"/>
                <a:cs typeface="Calibri" charset="0"/>
              </a:rPr>
              <a:t>Board REMUNERATION AGREEMENTS (continued)</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4</a:t>
            </a:fld>
            <a:endParaRPr kumimoji="0" lang="en-US" dirty="0"/>
          </a:p>
        </p:txBody>
      </p:sp>
      <p:sp>
        <p:nvSpPr>
          <p:cNvPr id="5" name="Vertical Text Placeholder 2"/>
          <p:cNvSpPr txBox="1">
            <a:spLocks/>
          </p:cNvSpPr>
          <p:nvPr/>
        </p:nvSpPr>
        <p:spPr>
          <a:xfrm rot="16200000">
            <a:off x="2077034" y="-479264"/>
            <a:ext cx="5112568" cy="8504366"/>
          </a:xfrm>
          <a:prstGeom prst="rect">
            <a:avLst/>
          </a:prstGeom>
        </p:spPr>
        <p:txBody>
          <a:bodyPr vert="eaVert"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lvl="1" indent="-407988">
              <a:lnSpc>
                <a:spcPct val="140000"/>
              </a:lnSpc>
              <a:spcBef>
                <a:spcPts val="1200"/>
              </a:spcBef>
            </a:pPr>
            <a:endParaRPr lang="en-US" sz="3600" dirty="0">
              <a:latin typeface="Calibri" charset="0"/>
              <a:ea typeface="Calibri" charset="0"/>
              <a:cs typeface="Calibri" charset="0"/>
            </a:endParaRPr>
          </a:p>
          <a:p>
            <a:pPr marL="407988" lvl="1" indent="-407988">
              <a:lnSpc>
                <a:spcPct val="140000"/>
              </a:lnSpc>
              <a:spcBef>
                <a:spcPts val="1200"/>
              </a:spcBef>
            </a:pPr>
            <a:endParaRPr lang="en-ZA" sz="24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2CC4DFD9-187C-844E-82F8-6FDACCAD242B}"/>
              </a:ext>
            </a:extLst>
          </p:cNvPr>
          <p:cNvSpPr txBox="1"/>
          <p:nvPr/>
        </p:nvSpPr>
        <p:spPr>
          <a:xfrm>
            <a:off x="1043608" y="1460665"/>
            <a:ext cx="7560839"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On completion of the exercise and after the report was presented, the Western Cape Provincial Deputy Director serving on the Board directed the Board to have the Directorate: Organisational Development in the Office of the Premier rate the WCGRB employees in terms of the equate System</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Board agreed to this directive</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This process took approximately four years to complete</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It resulted in the Board’s employees being rated on the equate system with ratings between level 4 and level 14</a:t>
            </a:r>
          </a:p>
          <a:p>
            <a:pPr marL="285750" indent="-28575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The Minister for Finance signed off on the exercise and the remuneration structures equivalent to the DPSA levels were implemented.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xmlns="" val="265126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9018"/>
            <a:ext cx="8784976" cy="856944"/>
          </a:xfrm>
        </p:spPr>
        <p:txBody>
          <a:bodyPr>
            <a:normAutofit/>
          </a:bodyPr>
          <a:lstStyle/>
          <a:p>
            <a:pPr marL="366713" lvl="1" indent="-366713" algn="ctr">
              <a:spcBef>
                <a:spcPts val="600"/>
              </a:spcBef>
              <a:defRPr/>
            </a:pPr>
            <a:r>
              <a:rPr lang="en-US" sz="1900" b="1" cap="all" dirty="0">
                <a:solidFill>
                  <a:schemeClr val="tx2"/>
                </a:solidFill>
                <a:latin typeface="Calibri" charset="0"/>
                <a:ea typeface="Calibri" charset="0"/>
                <a:cs typeface="Calibri" charset="0"/>
              </a:rPr>
              <a:t>Western Cape gambling and Racing Board Board members’ remuneration</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5</a:t>
            </a:fld>
            <a:endParaRPr kumimoji="0" lang="en-US" dirty="0"/>
          </a:p>
        </p:txBody>
      </p:sp>
      <p:sp>
        <p:nvSpPr>
          <p:cNvPr id="5" name="Vertical Text Placeholder 2"/>
          <p:cNvSpPr txBox="1">
            <a:spLocks/>
          </p:cNvSpPr>
          <p:nvPr/>
        </p:nvSpPr>
        <p:spPr>
          <a:xfrm rot="16200000">
            <a:off x="2057164" y="-499148"/>
            <a:ext cx="5112568" cy="8504366"/>
          </a:xfrm>
          <a:prstGeom prst="rect">
            <a:avLst/>
          </a:prstGeom>
        </p:spPr>
        <p:txBody>
          <a:bodyPr vert="eaVert"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lvl="1" indent="-407988">
              <a:lnSpc>
                <a:spcPct val="140000"/>
              </a:lnSpc>
              <a:spcBef>
                <a:spcPts val="1200"/>
              </a:spcBef>
            </a:pPr>
            <a:r>
              <a:rPr lang="en-US" sz="2300" dirty="0">
                <a:solidFill>
                  <a:schemeClr val="tx1"/>
                </a:solidFill>
                <a:latin typeface="Calibri" charset="0"/>
                <a:ea typeface="Calibri" charset="0"/>
                <a:cs typeface="Calibri" charset="0"/>
              </a:rPr>
              <a:t>The Western Cape </a:t>
            </a:r>
            <a:r>
              <a:rPr lang="en-US" sz="2300" dirty="0">
                <a:latin typeface="Calibri" charset="0"/>
                <a:ea typeface="Calibri" charset="0"/>
                <a:cs typeface="Calibri" charset="0"/>
              </a:rPr>
              <a:t>G</a:t>
            </a:r>
            <a:r>
              <a:rPr lang="en-US" sz="2300" dirty="0">
                <a:solidFill>
                  <a:schemeClr val="tx1"/>
                </a:solidFill>
                <a:latin typeface="Calibri" charset="0"/>
                <a:ea typeface="Calibri" charset="0"/>
                <a:cs typeface="Calibri" charset="0"/>
              </a:rPr>
              <a:t>ambling and Racing Board members are interviewed by the legislature and appointed by the </a:t>
            </a:r>
            <a:r>
              <a:rPr lang="en-US" sz="2300" dirty="0">
                <a:latin typeface="Calibri" charset="0"/>
                <a:ea typeface="Calibri" charset="0"/>
                <a:cs typeface="Calibri" charset="0"/>
              </a:rPr>
              <a:t>responsible Minister</a:t>
            </a:r>
          </a:p>
          <a:p>
            <a:pPr marL="407988" lvl="1" indent="-407988">
              <a:lnSpc>
                <a:spcPct val="140000"/>
              </a:lnSpc>
              <a:spcBef>
                <a:spcPts val="1200"/>
              </a:spcBef>
            </a:pPr>
            <a:r>
              <a:rPr lang="en-US" sz="2300" dirty="0">
                <a:latin typeface="Calibri" charset="0"/>
                <a:ea typeface="Calibri" charset="0"/>
                <a:cs typeface="Calibri" charset="0"/>
              </a:rPr>
              <a:t>The terms of appointment are set by the responsible Minister and advised to the WCGRB who implements the terms as advised.</a:t>
            </a:r>
          </a:p>
          <a:p>
            <a:pPr marL="407988" lvl="1" indent="-407988">
              <a:lnSpc>
                <a:spcPct val="140000"/>
              </a:lnSpc>
              <a:spcBef>
                <a:spcPts val="1200"/>
              </a:spcBef>
            </a:pPr>
            <a:r>
              <a:rPr lang="en-US" sz="2300" dirty="0">
                <a:latin typeface="Calibri" charset="0"/>
                <a:ea typeface="Calibri" charset="0"/>
                <a:cs typeface="Calibri" charset="0"/>
              </a:rPr>
              <a:t>The WCGRB has no input into the appointments or the terms of appointment</a:t>
            </a:r>
          </a:p>
          <a:p>
            <a:pPr marL="407988" lvl="1" indent="-407988">
              <a:lnSpc>
                <a:spcPct val="140000"/>
              </a:lnSpc>
              <a:spcBef>
                <a:spcPts val="1200"/>
              </a:spcBef>
            </a:pPr>
            <a:endParaRPr lang="en-US" dirty="0">
              <a:latin typeface="Calibri" charset="0"/>
              <a:ea typeface="Calibri" charset="0"/>
              <a:cs typeface="Calibri" charset="0"/>
            </a:endParaRPr>
          </a:p>
          <a:p>
            <a:pPr marL="407988" lvl="1" indent="-407988">
              <a:lnSpc>
                <a:spcPct val="140000"/>
              </a:lnSpc>
              <a:spcBef>
                <a:spcPts val="1200"/>
              </a:spcBef>
            </a:pPr>
            <a:endParaRPr lang="en-US" dirty="0">
              <a:latin typeface="Calibri" charset="0"/>
              <a:ea typeface="Calibri" charset="0"/>
              <a:cs typeface="Calibri" charset="0"/>
            </a:endParaRPr>
          </a:p>
          <a:p>
            <a:pPr marL="407988" lvl="1" indent="-407988">
              <a:lnSpc>
                <a:spcPct val="140000"/>
              </a:lnSpc>
              <a:spcBef>
                <a:spcPts val="1200"/>
              </a:spcBef>
            </a:pPr>
            <a:endParaRPr lang="en-US" sz="2200" dirty="0">
              <a:latin typeface="Calibri" charset="0"/>
              <a:ea typeface="Calibri" charset="0"/>
              <a:cs typeface="Calibri" charset="0"/>
            </a:endParaRPr>
          </a:p>
          <a:p>
            <a:pPr marL="407988" lvl="1" indent="-407988">
              <a:lnSpc>
                <a:spcPct val="140000"/>
              </a:lnSpc>
              <a:spcBef>
                <a:spcPts val="1200"/>
              </a:spcBef>
            </a:pPr>
            <a:endParaRPr lang="en-US" sz="2200" dirty="0">
              <a:solidFill>
                <a:schemeClr val="tx1"/>
              </a:solidFill>
              <a:latin typeface="Calibri" charset="0"/>
              <a:ea typeface="Calibri" charset="0"/>
              <a:cs typeface="Calibri" charset="0"/>
            </a:endParaRPr>
          </a:p>
          <a:p>
            <a:pPr marL="407988" lvl="1" indent="-407988">
              <a:lnSpc>
                <a:spcPct val="140000"/>
              </a:lnSpc>
              <a:spcBef>
                <a:spcPts val="1200"/>
              </a:spcBef>
            </a:pPr>
            <a:endParaRPr lang="en-US" sz="3600" dirty="0">
              <a:latin typeface="Calibri" charset="0"/>
              <a:ea typeface="Calibri" charset="0"/>
              <a:cs typeface="Calibri" charset="0"/>
            </a:endParaRPr>
          </a:p>
          <a:p>
            <a:pPr marL="407988" lvl="1" indent="-407988">
              <a:lnSpc>
                <a:spcPct val="140000"/>
              </a:lnSpc>
              <a:spcBef>
                <a:spcPts val="1200"/>
              </a:spcBef>
            </a:pPr>
            <a:endParaRPr lang="en-ZA" sz="24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264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21DF7A6-A863-3641-9C5B-79AA5973D009}"/>
              </a:ext>
            </a:extLst>
          </p:cNvPr>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6</a:t>
            </a:fld>
            <a:endParaRPr kumimoji="0" lang="en-US" dirty="0"/>
          </a:p>
        </p:txBody>
      </p:sp>
      <p:sp>
        <p:nvSpPr>
          <p:cNvPr id="5" name="Title 1">
            <a:extLst>
              <a:ext uri="{FF2B5EF4-FFF2-40B4-BE49-F238E27FC236}">
                <a16:creationId xmlns:a16="http://schemas.microsoft.com/office/drawing/2014/main" xmlns="" id="{847C89B5-1EF7-174C-A7D4-6D106191F954}"/>
              </a:ext>
            </a:extLst>
          </p:cNvPr>
          <p:cNvSpPr>
            <a:spLocks noGrp="1"/>
          </p:cNvSpPr>
          <p:nvPr>
            <p:ph type="title"/>
          </p:nvPr>
        </p:nvSpPr>
        <p:spPr>
          <a:xfrm>
            <a:off x="295275" y="180976"/>
            <a:ext cx="8597205" cy="559256"/>
          </a:xfrm>
        </p:spPr>
        <p:txBody>
          <a:bodyPr>
            <a:normAutofit/>
          </a:bodyPr>
          <a:lstStyle/>
          <a:p>
            <a:pPr marL="366713" lvl="1" indent="-366713" algn="ctr">
              <a:spcBef>
                <a:spcPts val="600"/>
              </a:spcBef>
              <a:defRPr/>
            </a:pPr>
            <a:r>
              <a:rPr lang="en-US" sz="1900" b="1" cap="all" dirty="0">
                <a:solidFill>
                  <a:schemeClr val="tx2"/>
                </a:solidFill>
                <a:latin typeface="Calibri" charset="0"/>
                <a:ea typeface="Calibri" charset="0"/>
                <a:cs typeface="Calibri" charset="0"/>
              </a:rPr>
              <a:t>Western Cape gambling and Racing Board - Board members’ remuneration</a:t>
            </a:r>
          </a:p>
        </p:txBody>
      </p:sp>
      <p:pic>
        <p:nvPicPr>
          <p:cNvPr id="6" name="Picture 5">
            <a:extLst>
              <a:ext uri="{FF2B5EF4-FFF2-40B4-BE49-F238E27FC236}">
                <a16:creationId xmlns:a16="http://schemas.microsoft.com/office/drawing/2014/main" xmlns="" id="{CD3AC1E7-B34D-744F-A8C2-3008C7AD15C7}"/>
              </a:ext>
            </a:extLst>
          </p:cNvPr>
          <p:cNvPicPr>
            <a:picLocks noChangeAspect="1"/>
          </p:cNvPicPr>
          <p:nvPr/>
        </p:nvPicPr>
        <p:blipFill>
          <a:blip r:embed="rId2" cstate="print">
            <a:extLst>
              <a:ext uri="{28A0092B-C50C-407E-A947-70E740481C1C}">
                <a14:useLocalDpi xmlns:a14="http://schemas.microsoft.com/office/drawing/2010/main" xmlns="" val="0"/>
              </a:ext>
            </a:extLst>
          </a:blip>
          <a:srcRect t="5960" b="84698"/>
          <a:stretch>
            <a:fillRect/>
          </a:stretch>
        </p:blipFill>
        <p:spPr bwMode="auto">
          <a:xfrm>
            <a:off x="15570" y="6174551"/>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6104DCB9-8A76-CF47-8A78-FA341C5431F1}"/>
              </a:ext>
            </a:extLst>
          </p:cNvPr>
          <p:cNvSpPr txBox="1"/>
          <p:nvPr/>
        </p:nvSpPr>
        <p:spPr>
          <a:xfrm>
            <a:off x="611560" y="1268760"/>
            <a:ext cx="8280920" cy="4247317"/>
          </a:xfrm>
          <a:prstGeom prst="rect">
            <a:avLst/>
          </a:prstGeom>
          <a:noFill/>
        </p:spPr>
        <p:txBody>
          <a:bodyPr wrap="square" rtlCol="0">
            <a:spAutoFit/>
          </a:bodyPr>
          <a:lstStyle/>
          <a:p>
            <a:r>
              <a:rPr lang="en-US" dirty="0"/>
              <a:t>Section 16 of the Western Cape Gambling and Racing Board reads as follows:</a:t>
            </a:r>
          </a:p>
          <a:p>
            <a:endParaRPr lang="en-GB" dirty="0"/>
          </a:p>
          <a:p>
            <a:r>
              <a:rPr lang="en-GB" i="1" dirty="0"/>
              <a:t>“Remuneration and allowances </a:t>
            </a:r>
          </a:p>
          <a:p>
            <a:r>
              <a:rPr lang="en-GB" i="1" dirty="0"/>
              <a:t>16. Members of the Board shall be appointed on such terms and conditions and be paid such remuneration and allowances as may be determined by the responsible Member in concurrence with the member of the Executive Council responsible for finance. “</a:t>
            </a:r>
          </a:p>
          <a:p>
            <a:endParaRPr lang="en-US" dirty="0"/>
          </a:p>
          <a:p>
            <a:r>
              <a:rPr lang="en-US" dirty="0"/>
              <a:t>The Board or its office has no insight into the determination of the remuneration of Board Members.</a:t>
            </a:r>
          </a:p>
          <a:p>
            <a:endParaRPr lang="en-US" dirty="0"/>
          </a:p>
          <a:p>
            <a:r>
              <a:rPr lang="en-US" dirty="0"/>
              <a:t>The latest letter advising on the Board's remuneration structure is dated 27 May 2014, thereafter the amounts have been increased by the rate as advised by the Minister for Finance</a:t>
            </a:r>
          </a:p>
        </p:txBody>
      </p:sp>
    </p:spTree>
    <p:extLst>
      <p:ext uri="{BB962C8B-B14F-4D97-AF65-F5344CB8AC3E}">
        <p14:creationId xmlns:p14="http://schemas.microsoft.com/office/powerpoint/2010/main" xmlns="" val="1619446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21DF7A6-A863-3641-9C5B-79AA5973D009}"/>
              </a:ext>
            </a:extLst>
          </p:cNvPr>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7</a:t>
            </a:fld>
            <a:endParaRPr kumimoji="0" lang="en-US" dirty="0"/>
          </a:p>
        </p:txBody>
      </p:sp>
      <p:sp>
        <p:nvSpPr>
          <p:cNvPr id="5" name="Title 1">
            <a:extLst>
              <a:ext uri="{FF2B5EF4-FFF2-40B4-BE49-F238E27FC236}">
                <a16:creationId xmlns:a16="http://schemas.microsoft.com/office/drawing/2014/main" xmlns="" id="{847C89B5-1EF7-174C-A7D4-6D106191F954}"/>
              </a:ext>
            </a:extLst>
          </p:cNvPr>
          <p:cNvSpPr>
            <a:spLocks noGrp="1"/>
          </p:cNvSpPr>
          <p:nvPr>
            <p:ph type="title"/>
          </p:nvPr>
        </p:nvSpPr>
        <p:spPr/>
        <p:txBody>
          <a:bodyPr>
            <a:normAutofit/>
          </a:bodyPr>
          <a:lstStyle/>
          <a:p>
            <a:pPr marL="366713" lvl="1" indent="-366713" algn="ctr">
              <a:spcBef>
                <a:spcPts val="600"/>
              </a:spcBef>
              <a:defRPr/>
            </a:pPr>
            <a:r>
              <a:rPr lang="en-US" sz="1900" b="1" cap="all" dirty="0">
                <a:solidFill>
                  <a:schemeClr val="tx2"/>
                </a:solidFill>
                <a:latin typeface="Calibri" charset="0"/>
                <a:ea typeface="Calibri" charset="0"/>
                <a:cs typeface="Calibri" charset="0"/>
              </a:rPr>
              <a:t>Western Cape gambling and Racing Board - Board members’ remuneration</a:t>
            </a:r>
          </a:p>
        </p:txBody>
      </p:sp>
      <p:pic>
        <p:nvPicPr>
          <p:cNvPr id="6" name="Picture 5">
            <a:extLst>
              <a:ext uri="{FF2B5EF4-FFF2-40B4-BE49-F238E27FC236}">
                <a16:creationId xmlns:a16="http://schemas.microsoft.com/office/drawing/2014/main" xmlns="" id="{CD3AC1E7-B34D-744F-A8C2-3008C7AD15C7}"/>
              </a:ext>
            </a:extLst>
          </p:cNvPr>
          <p:cNvPicPr>
            <a:picLocks noChangeAspect="1"/>
          </p:cNvPicPr>
          <p:nvPr/>
        </p:nvPicPr>
        <p:blipFill>
          <a:blip r:embed="rId2" cstate="print">
            <a:extLst>
              <a:ext uri="{28A0092B-C50C-407E-A947-70E740481C1C}">
                <a14:useLocalDpi xmlns:a14="http://schemas.microsoft.com/office/drawing/2010/main" xmlns="" val="0"/>
              </a:ext>
            </a:extLst>
          </a:blip>
          <a:srcRect t="5960" b="84698"/>
          <a:stretch>
            <a:fillRect/>
          </a:stretch>
        </p:blipFill>
        <p:spPr bwMode="auto">
          <a:xfrm>
            <a:off x="15570" y="6174551"/>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6104DCB9-8A76-CF47-8A78-FA341C5431F1}"/>
              </a:ext>
            </a:extLst>
          </p:cNvPr>
          <p:cNvSpPr txBox="1"/>
          <p:nvPr/>
        </p:nvSpPr>
        <p:spPr>
          <a:xfrm>
            <a:off x="611560" y="1268760"/>
            <a:ext cx="8280920" cy="4247317"/>
          </a:xfrm>
          <a:prstGeom prst="rect">
            <a:avLst/>
          </a:prstGeom>
          <a:noFill/>
        </p:spPr>
        <p:txBody>
          <a:bodyPr wrap="square" rtlCol="0">
            <a:spAutoFit/>
          </a:bodyPr>
          <a:lstStyle/>
          <a:p>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 name="Picture 2">
            <a:extLst>
              <a:ext uri="{FF2B5EF4-FFF2-40B4-BE49-F238E27FC236}">
                <a16:creationId xmlns:a16="http://schemas.microsoft.com/office/drawing/2014/main" xmlns="" id="{2A286296-5E80-2649-8FFC-7F9EBBC777C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8957" y="994035"/>
            <a:ext cx="3505791" cy="4955245"/>
          </a:xfrm>
          <a:prstGeom prst="rect">
            <a:avLst/>
          </a:prstGeom>
        </p:spPr>
      </p:pic>
      <p:pic>
        <p:nvPicPr>
          <p:cNvPr id="8" name="Picture 7">
            <a:extLst>
              <a:ext uri="{FF2B5EF4-FFF2-40B4-BE49-F238E27FC236}">
                <a16:creationId xmlns:a16="http://schemas.microsoft.com/office/drawing/2014/main" xmlns="" id="{8F2A4652-09E9-8A46-ACE8-7E8610F96C9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83486" y="994035"/>
            <a:ext cx="3686981" cy="5211347"/>
          </a:xfrm>
          <a:prstGeom prst="rect">
            <a:avLst/>
          </a:prstGeom>
        </p:spPr>
      </p:pic>
    </p:spTree>
    <p:extLst>
      <p:ext uri="{BB962C8B-B14F-4D97-AF65-F5344CB8AC3E}">
        <p14:creationId xmlns:p14="http://schemas.microsoft.com/office/powerpoint/2010/main" xmlns="" val="122539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80976"/>
            <a:ext cx="8784976" cy="799752"/>
          </a:xfrm>
        </p:spPr>
        <p:txBody>
          <a:bodyPr>
            <a:normAutofit/>
          </a:bodyPr>
          <a:lstStyle/>
          <a:p>
            <a:pPr marL="366713" lvl="1" indent="-366713" algn="ctr">
              <a:spcBef>
                <a:spcPts val="600"/>
              </a:spcBef>
              <a:defRPr/>
            </a:pPr>
            <a:r>
              <a:rPr lang="en-US" sz="2400" b="1" cap="all" dirty="0">
                <a:solidFill>
                  <a:schemeClr val="tx2"/>
                </a:solidFill>
                <a:latin typeface="Calibri" charset="0"/>
                <a:ea typeface="Calibri" charset="0"/>
                <a:cs typeface="Calibri" charset="0"/>
              </a:rPr>
              <a:t>Board Member remuneration</a:t>
            </a:r>
          </a:p>
        </p:txBody>
      </p:sp>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8</a:t>
            </a:fld>
            <a:endParaRPr kumimoji="0" lang="en-US" dirty="0"/>
          </a:p>
        </p:txBody>
      </p:sp>
      <p:sp>
        <p:nvSpPr>
          <p:cNvPr id="5" name="Vertical Text Placeholder 2"/>
          <p:cNvSpPr txBox="1">
            <a:spLocks/>
          </p:cNvSpPr>
          <p:nvPr/>
        </p:nvSpPr>
        <p:spPr>
          <a:xfrm rot="16200000">
            <a:off x="2057164" y="-499148"/>
            <a:ext cx="5112568" cy="8504366"/>
          </a:xfrm>
          <a:prstGeom prst="rect">
            <a:avLst/>
          </a:prstGeom>
        </p:spPr>
        <p:txBody>
          <a:bodyPr vert="eaVert"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3"/>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7988" lvl="1" indent="-407988">
              <a:lnSpc>
                <a:spcPct val="140000"/>
              </a:lnSpc>
              <a:spcBef>
                <a:spcPts val="1200"/>
              </a:spcBef>
            </a:pPr>
            <a:endParaRPr lang="en-US" dirty="0">
              <a:solidFill>
                <a:schemeClr val="tx1"/>
              </a:solidFill>
              <a:latin typeface="Calibri" charset="0"/>
              <a:ea typeface="Calibri" charset="0"/>
              <a:cs typeface="Calibri" charset="0"/>
            </a:endParaRPr>
          </a:p>
          <a:p>
            <a:pPr marL="407988" lvl="1" indent="-407988">
              <a:lnSpc>
                <a:spcPct val="140000"/>
              </a:lnSpc>
              <a:spcBef>
                <a:spcPts val="1200"/>
              </a:spcBef>
            </a:pPr>
            <a:endParaRPr lang="en-US" dirty="0">
              <a:latin typeface="Calibri" charset="0"/>
              <a:ea typeface="Calibri" charset="0"/>
              <a:cs typeface="Calibri" charset="0"/>
            </a:endParaRPr>
          </a:p>
          <a:p>
            <a:pPr marL="407988" lvl="1" indent="-407988">
              <a:lnSpc>
                <a:spcPct val="140000"/>
              </a:lnSpc>
              <a:spcBef>
                <a:spcPts val="1200"/>
              </a:spcBef>
            </a:pPr>
            <a:endParaRPr lang="en-US" sz="2200" dirty="0">
              <a:latin typeface="Calibri" charset="0"/>
              <a:ea typeface="Calibri" charset="0"/>
              <a:cs typeface="Calibri" charset="0"/>
            </a:endParaRPr>
          </a:p>
          <a:p>
            <a:pPr marL="407988" lvl="1" indent="-407988">
              <a:lnSpc>
                <a:spcPct val="140000"/>
              </a:lnSpc>
              <a:spcBef>
                <a:spcPts val="1200"/>
              </a:spcBef>
            </a:pPr>
            <a:endParaRPr lang="en-US" sz="2200" dirty="0">
              <a:solidFill>
                <a:schemeClr val="tx1"/>
              </a:solidFill>
              <a:latin typeface="Calibri" charset="0"/>
              <a:ea typeface="Calibri" charset="0"/>
              <a:cs typeface="Calibri" charset="0"/>
            </a:endParaRPr>
          </a:p>
          <a:p>
            <a:pPr marL="407988" lvl="1" indent="-407988">
              <a:lnSpc>
                <a:spcPct val="140000"/>
              </a:lnSpc>
              <a:spcBef>
                <a:spcPts val="1200"/>
              </a:spcBef>
            </a:pPr>
            <a:endParaRPr lang="en-US" sz="3600" dirty="0">
              <a:latin typeface="Calibri" charset="0"/>
              <a:ea typeface="Calibri" charset="0"/>
              <a:cs typeface="Calibri" charset="0"/>
            </a:endParaRPr>
          </a:p>
          <a:p>
            <a:pPr marL="407988" lvl="1" indent="-407988">
              <a:lnSpc>
                <a:spcPct val="140000"/>
              </a:lnSpc>
              <a:spcBef>
                <a:spcPts val="1200"/>
              </a:spcBef>
            </a:pPr>
            <a:endParaRPr lang="en-ZA" sz="2400" dirty="0">
              <a:latin typeface="Calibri" charset="0"/>
              <a:ea typeface="Calibri" charset="0"/>
              <a:cs typeface="Calibri"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CA913239-C3CE-8D4D-801C-E206538F270B}"/>
              </a:ext>
            </a:extLst>
          </p:cNvPr>
          <p:cNvPicPr>
            <a:picLocks noChangeAspect="1"/>
          </p:cNvPicPr>
          <p:nvPr/>
        </p:nvPicPr>
        <p:blipFill rotWithShape="1">
          <a:blip r:embed="rId5" cstate="print"/>
          <a:srcRect t="-2" b="67716"/>
          <a:stretch/>
        </p:blipFill>
        <p:spPr>
          <a:xfrm>
            <a:off x="647834" y="1066556"/>
            <a:ext cx="7987446" cy="4771578"/>
          </a:xfrm>
          <a:prstGeom prst="rect">
            <a:avLst/>
          </a:prstGeom>
        </p:spPr>
      </p:pic>
    </p:spTree>
    <p:extLst>
      <p:ext uri="{BB962C8B-B14F-4D97-AF65-F5344CB8AC3E}">
        <p14:creationId xmlns:p14="http://schemas.microsoft.com/office/powerpoint/2010/main" xmlns="" val="338339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eaLnBrk="1" latinLnBrk="0" hangingPunct="1"/>
            <a:fld id="{F0C94032-CD4C-4C25-B0C2-CEC720522D92}" type="slidenum">
              <a:rPr kumimoji="0" lang="en-US" smtClean="0"/>
              <a:pPr eaLnBrk="1" latinLnBrk="0" hangingPunct="1"/>
              <a:t>9</a:t>
            </a:fld>
            <a:endParaRPr kumimoji="0"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t="5960" b="84698"/>
          <a:stretch>
            <a:fillRect/>
          </a:stretch>
        </p:blipFill>
        <p:spPr bwMode="auto">
          <a:xfrm>
            <a:off x="0" y="6309320"/>
            <a:ext cx="3132000" cy="524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xmlns="" id="{93B1D5AB-6926-A345-BBB5-8EFF4D976AA5}"/>
              </a:ext>
            </a:extLst>
          </p:cNvPr>
          <p:cNvSpPr txBox="1">
            <a:spLocks/>
          </p:cNvSpPr>
          <p:nvPr/>
        </p:nvSpPr>
        <p:spPr>
          <a:xfrm>
            <a:off x="336049" y="133496"/>
            <a:ext cx="8784976" cy="799752"/>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lvl1pPr algn="l" defTabSz="914400" rtl="0" eaLnBrk="1" latinLnBrk="0" hangingPunct="1">
              <a:spcBef>
                <a:spcPct val="0"/>
              </a:spcBef>
              <a:buNone/>
              <a:defRPr sz="2400" b="1" kern="1200">
                <a:solidFill>
                  <a:schemeClr val="tx2"/>
                </a:solidFill>
                <a:latin typeface="Century Gothic" pitchFamily="34" charset="0"/>
                <a:ea typeface="+mj-ea"/>
                <a:cs typeface="+mj-cs"/>
              </a:defRPr>
            </a:lvl1pPr>
          </a:lstStyle>
          <a:p>
            <a:pPr marL="366713" lvl="1" indent="-366713" algn="ctr">
              <a:spcBef>
                <a:spcPts val="600"/>
              </a:spcBef>
              <a:defRPr/>
            </a:pPr>
            <a:r>
              <a:rPr lang="en-US" sz="2400" b="1" kern="0" cap="all" dirty="0">
                <a:solidFill>
                  <a:schemeClr val="tx2"/>
                </a:solidFill>
                <a:latin typeface="Calibri" charset="0"/>
                <a:ea typeface="Calibri" charset="0"/>
                <a:cs typeface="Calibri" charset="0"/>
              </a:rPr>
              <a:t>Board Member remuneration</a:t>
            </a:r>
          </a:p>
        </p:txBody>
      </p:sp>
      <p:pic>
        <p:nvPicPr>
          <p:cNvPr id="9" name="Picture 8">
            <a:extLst>
              <a:ext uri="{FF2B5EF4-FFF2-40B4-BE49-F238E27FC236}">
                <a16:creationId xmlns:a16="http://schemas.microsoft.com/office/drawing/2014/main" xmlns="" id="{268AB33E-F477-2C49-AB4D-0D950E8CC373}"/>
              </a:ext>
            </a:extLst>
          </p:cNvPr>
          <p:cNvPicPr>
            <a:picLocks noChangeAspect="1"/>
          </p:cNvPicPr>
          <p:nvPr/>
        </p:nvPicPr>
        <p:blipFill>
          <a:blip r:embed="rId4" cstate="print"/>
          <a:stretch>
            <a:fillRect/>
          </a:stretch>
        </p:blipFill>
        <p:spPr>
          <a:xfrm>
            <a:off x="822975" y="1002373"/>
            <a:ext cx="7555105" cy="5237822"/>
          </a:xfrm>
          <a:prstGeom prst="rect">
            <a:avLst/>
          </a:prstGeom>
        </p:spPr>
      </p:pic>
    </p:spTree>
    <p:extLst>
      <p:ext uri="{BB962C8B-B14F-4D97-AF65-F5344CB8AC3E}">
        <p14:creationId xmlns:p14="http://schemas.microsoft.com/office/powerpoint/2010/main" xmlns="" val="12713724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MARTBOX_SB5" val="n/h/r1zNZ+uLfX4pvKHBZZMsZqKpVmQp"/>
  <p:tag name="SMARTBOX_SB2" val="4EA1ZNr7a5lNBMyQCX9x/TKDuKOrxNs8"/>
  <p:tag name="THINKCELLPRESENTATIONDONOTDELETE" val="&lt;?xml version=&quot;1.0&quot; encoding=&quot;UTF-16&quot; standalone=&quot;yes&quot;?&gt;&#10;&lt;root reqver=&quot;17839&quot;&gt;&lt;version val=&quot;2107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mruColor&gt;&lt;m_vecMRU length=&quot;2&quot;&gt;&lt;elem m_fUsage=&quot;2.71000000000000000000E+000&quot;&gt;&lt;m_ppcolschidx val=&quot;0&quot;/&gt;&lt;m_rgb r=&quot;0&quot; g=&quot;32&quot; b=&quot;9b&quot;/&gt;&lt;/elem&gt;&lt;elem m_fUsage=&quot;7.29000000000000090000E-001&quot;&gt;&lt;m_ppcolschidx val=&quot;0&quot;/&gt;&lt;m_rgb r=&quot;0&quot; g=&quot;96&quot; b=&quot;33&quot;/&gt;&lt;/elem&gt;&lt;/m_vecMRU&gt;&lt;/m_mruColor&gt;&lt;m_mapectfillschemeMRU/&gt;&lt;m_eweekdayFirstOfWeek val=&quot;2&quot;/&gt;&lt;m_eweekdayFirstOfWorkweek val=&quot;2&quot;/&gt;&lt;m_eweekdayFirstOfWeekend val=&quot;7&quot;/&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chDecimalSymbol17909&gt;.&lt;/m_chDecimalSymbol17909&gt;&lt;m_nGroupingDigits17909 val=&quot;3&quot;/&gt;&lt;m_chGroupingSymbol17909&gt;,&lt;/m_chGroupingSymbol17909&gt;&lt;/m_precDefault&gt;&lt;/CDefaultPrec&gt;&lt;/root&gt;"/>
  <p:tag name="THINKCELLUNDODONOTDELETE" val="368"/>
  <p:tag name="SMARTBOX_SB1" val="89bmk0SOuza7NbvIp48mwknZhZugPkej9McoZlrF0LH114aQh/imDAP2NeJNAH0+ocS0FzrPdx/bpsH7fYUafyb0NKtAqdNS0Zp5LGNZkI8z2QCdP7QNG9h6AjGOASBr5rOkt+wz7V+HwedJjL+GK+cLh1y2HMUs9IqKTH0qSn8="/>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lljdaNviGkeHob23qOkiC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qYFU8dMoM0esyVn7WNQT3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lljdaNviGkeHob23qOkiCQ"/>
</p:tagLst>
</file>

<file path=ppt/tags/tag138.xml><?xml version="1.0" encoding="utf-8"?>
<p:tagLst xmlns:a="http://schemas.openxmlformats.org/drawingml/2006/main" xmlns:r="http://schemas.openxmlformats.org/officeDocument/2006/relationships" xmlns:p="http://schemas.openxmlformats.org/presentationml/2006/main">
  <p:tag name="SMARTBOX_SB6" val="snTsFZ8Y/CBJMgu9y8Dq8/H4Owf5ZP/3"/>
  <p:tag name="SMARTBOX_SB8" val="0iCA1Z23kaaMiGZOE1yeGg=="/>
  <p:tag name="SMARTBOX_SB7" val="U8/1IBd/oCkOa3RV9JIGzg=="/>
</p:tagLst>
</file>

<file path=ppt/tags/tag139.xml><?xml version="1.0" encoding="utf-8"?>
<p:tagLst xmlns:a="http://schemas.openxmlformats.org/drawingml/2006/main" xmlns:r="http://schemas.openxmlformats.org/officeDocument/2006/relationships" xmlns:p="http://schemas.openxmlformats.org/presentationml/2006/main">
  <p:tag name="SMARTBOX_SB6" val="snTsFZ8Y/CBJMgu9y8Dq8/H4Owf5ZP/3"/>
  <p:tag name="SMARTBOX_SB8" val="0iCA1Z23kaaMiGZOE1yeGg=="/>
  <p:tag name="SMARTBOX_SB7" val="U8/1IBd/oCkOa3RV9JIGz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YFU8dMoM0esyVn7WNQT3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lljdaNviGkeHob23qOkiC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qYFU8dMoM0esyVn7WNQT3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lljdaNviGkeHob23qOkiC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qYFU8dMoM0esyVn7WNQT3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lljdaNviGkeHob23qOkiC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qYFU8dMoM0esyVn7WNQT3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heme/theme1.xml><?xml version="1.0" encoding="utf-8"?>
<a:theme xmlns:a="http://schemas.openxmlformats.org/drawingml/2006/main" name="WCG-Provincial Treasury-New PPT Master-01112012">
  <a:themeElements>
    <a:clrScheme name="Custom 18">
      <a:dk1>
        <a:sysClr val="windowText" lastClr="000000"/>
      </a:dk1>
      <a:lt1>
        <a:sysClr val="window" lastClr="FFFFFF"/>
      </a:lt1>
      <a:dk2>
        <a:srgbClr val="003399"/>
      </a:dk2>
      <a:lt2>
        <a:srgbClr val="3377FF"/>
      </a:lt2>
      <a:accent1>
        <a:srgbClr val="73AFB6"/>
      </a:accent1>
      <a:accent2>
        <a:srgbClr val="956E8E"/>
      </a:accent2>
      <a:accent3>
        <a:srgbClr val="998F86"/>
      </a:accent3>
      <a:accent4>
        <a:srgbClr val="C4BEB8"/>
      </a:accent4>
      <a:accent5>
        <a:srgbClr val="5C8727"/>
      </a:accent5>
      <a:accent6>
        <a:srgbClr val="F89728"/>
      </a:accent6>
      <a:hlink>
        <a:srgbClr val="B5121B"/>
      </a:hlink>
      <a:folHlink>
        <a:srgbClr val="998F86"/>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Western Cape Government Master Template">
  <a:themeElements>
    <a:clrScheme name="Custom 18">
      <a:dk1>
        <a:sysClr val="windowText" lastClr="000000"/>
      </a:dk1>
      <a:lt1>
        <a:sysClr val="window" lastClr="FFFFFF"/>
      </a:lt1>
      <a:dk2>
        <a:srgbClr val="003399"/>
      </a:dk2>
      <a:lt2>
        <a:srgbClr val="3377FF"/>
      </a:lt2>
      <a:accent1>
        <a:srgbClr val="73AFB6"/>
      </a:accent1>
      <a:accent2>
        <a:srgbClr val="956E8E"/>
      </a:accent2>
      <a:accent3>
        <a:srgbClr val="998F86"/>
      </a:accent3>
      <a:accent4>
        <a:srgbClr val="C4BEB8"/>
      </a:accent4>
      <a:accent5>
        <a:srgbClr val="5C8727"/>
      </a:accent5>
      <a:accent6>
        <a:srgbClr val="F89728"/>
      </a:accent6>
      <a:hlink>
        <a:srgbClr val="B5121B"/>
      </a:hlink>
      <a:folHlink>
        <a:srgbClr val="998F86"/>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WCG-Provincial Treasury-New PPT Master-01112012">
  <a:themeElements>
    <a:clrScheme name="Custom 18">
      <a:dk1>
        <a:sysClr val="windowText" lastClr="000000"/>
      </a:dk1>
      <a:lt1>
        <a:sysClr val="window" lastClr="FFFFFF"/>
      </a:lt1>
      <a:dk2>
        <a:srgbClr val="003399"/>
      </a:dk2>
      <a:lt2>
        <a:srgbClr val="3377FF"/>
      </a:lt2>
      <a:accent1>
        <a:srgbClr val="73AFB6"/>
      </a:accent1>
      <a:accent2>
        <a:srgbClr val="956E8E"/>
      </a:accent2>
      <a:accent3>
        <a:srgbClr val="998F86"/>
      </a:accent3>
      <a:accent4>
        <a:srgbClr val="C4BEB8"/>
      </a:accent4>
      <a:accent5>
        <a:srgbClr val="5C8727"/>
      </a:accent5>
      <a:accent6>
        <a:srgbClr val="F89728"/>
      </a:accent6>
      <a:hlink>
        <a:srgbClr val="B5121B"/>
      </a:hlink>
      <a:folHlink>
        <a:srgbClr val="998F86"/>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WCG-PPT Master-121022-amc">
  <a:themeElements>
    <a:clrScheme name="Custom 18">
      <a:dk1>
        <a:sysClr val="windowText" lastClr="000000"/>
      </a:dk1>
      <a:lt1>
        <a:sysClr val="window" lastClr="FFFFFF"/>
      </a:lt1>
      <a:dk2>
        <a:srgbClr val="003399"/>
      </a:dk2>
      <a:lt2>
        <a:srgbClr val="3377FF"/>
      </a:lt2>
      <a:accent1>
        <a:srgbClr val="73AFB6"/>
      </a:accent1>
      <a:accent2>
        <a:srgbClr val="956E8E"/>
      </a:accent2>
      <a:accent3>
        <a:srgbClr val="998F86"/>
      </a:accent3>
      <a:accent4>
        <a:srgbClr val="C4BEB8"/>
      </a:accent4>
      <a:accent5>
        <a:srgbClr val="5C8727"/>
      </a:accent5>
      <a:accent6>
        <a:srgbClr val="F89728"/>
      </a:accent6>
      <a:hlink>
        <a:srgbClr val="B5121B"/>
      </a:hlink>
      <a:folHlink>
        <a:srgbClr val="998F86"/>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1_WCG-PPT Master-121022-amc">
  <a:themeElements>
    <a:clrScheme name="Custom 18">
      <a:dk1>
        <a:sysClr val="windowText" lastClr="000000"/>
      </a:dk1>
      <a:lt1>
        <a:sysClr val="window" lastClr="FFFFFF"/>
      </a:lt1>
      <a:dk2>
        <a:srgbClr val="003399"/>
      </a:dk2>
      <a:lt2>
        <a:srgbClr val="3377FF"/>
      </a:lt2>
      <a:accent1>
        <a:srgbClr val="73AFB6"/>
      </a:accent1>
      <a:accent2>
        <a:srgbClr val="956E8E"/>
      </a:accent2>
      <a:accent3>
        <a:srgbClr val="998F86"/>
      </a:accent3>
      <a:accent4>
        <a:srgbClr val="C4BEB8"/>
      </a:accent4>
      <a:accent5>
        <a:srgbClr val="5C8727"/>
      </a:accent5>
      <a:accent6>
        <a:srgbClr val="F89728"/>
      </a:accent6>
      <a:hlink>
        <a:srgbClr val="B5121B"/>
      </a:hlink>
      <a:folHlink>
        <a:srgbClr val="998F86"/>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WCG-Provincial Treasury-New PPT Master-01112012</Template>
  <TotalTime>36574</TotalTime>
  <Words>737</Words>
  <Application>Microsoft Office PowerPoint</Application>
  <PresentationFormat>On-screen Show (4:3)</PresentationFormat>
  <Paragraphs>135</Paragraphs>
  <Slides>15</Slides>
  <Notes>13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15</vt:i4>
      </vt:variant>
    </vt:vector>
  </HeadingPairs>
  <TitlesOfParts>
    <vt:vector size="21" baseType="lpstr">
      <vt:lpstr>WCG-Provincial Treasury-New PPT Master-01112012</vt:lpstr>
      <vt:lpstr>Western Cape Government Master Template</vt:lpstr>
      <vt:lpstr>1_WCG-Provincial Treasury-New PPT Master-01112012</vt:lpstr>
      <vt:lpstr>WCG-PPT Master-121022-amc</vt:lpstr>
      <vt:lpstr>1_WCG-PPT Master-121022-amc</vt:lpstr>
      <vt:lpstr>think-cell Slide</vt:lpstr>
      <vt:lpstr>PRESENTATION TO the  WESTERN CAPE PROVINCIAL PARLIAMENT’S PUBLIC ACCOUNTS COMMITTEE  by the  Western Cape Gambling and Racing Board   BRIEFING presentation    13 SEPTEMBER 2019 </vt:lpstr>
      <vt:lpstr>TOPICS OF DISCUSSION</vt:lpstr>
      <vt:lpstr>Board REMUNERATION AGREEMENTS</vt:lpstr>
      <vt:lpstr>Board REMUNERATION AGREEMENTS (continued)</vt:lpstr>
      <vt:lpstr>Western Cape gambling and Racing Board Board members’ remuneration</vt:lpstr>
      <vt:lpstr>Western Cape gambling and Racing Board - Board members’ remuneration</vt:lpstr>
      <vt:lpstr>Western Cape gambling and Racing Board - Board members’ remuneration</vt:lpstr>
      <vt:lpstr>Board Member remuneration</vt:lpstr>
      <vt:lpstr>Slide 9</vt:lpstr>
      <vt:lpstr>Board meetings : committee meetings</vt:lpstr>
      <vt:lpstr>Board meetings : committee meetings</vt:lpstr>
      <vt:lpstr>Board meetings : committee meetings</vt:lpstr>
      <vt:lpstr>Board MEMBER ACTUAL FEES 2018/19</vt:lpstr>
      <vt:lpstr>Board MEMBER ACTUAL FEES 2018/19</vt:lpstr>
      <vt:lpstr>THANK YOU</vt:lpstr>
    </vt:vector>
  </TitlesOfParts>
  <Company>PGWC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 PLANS 2014/15</dc:title>
  <dc:creator>Cindy-Leigh Gardner</dc:creator>
  <cp:keywords>POTX</cp:keywords>
  <cp:lastModifiedBy>PUMZA</cp:lastModifiedBy>
  <cp:revision>389</cp:revision>
  <cp:lastPrinted>2019-09-10T07:12:09Z</cp:lastPrinted>
  <dcterms:created xsi:type="dcterms:W3CDTF">2014-02-14T07:21:05Z</dcterms:created>
  <dcterms:modified xsi:type="dcterms:W3CDTF">2019-09-16T09:32:34Z</dcterms:modified>
  <cp:category>CI</cp:category>
</cp:coreProperties>
</file>