
<file path=[Content_Types].xml><?xml version="1.0" encoding="utf-8"?>
<Types xmlns="http://schemas.openxmlformats.org/package/2006/content-types">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49.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tags/tag3.xml" ContentType="application/vnd.openxmlformats-officedocument.presentationml.tags+xml"/>
  <Default Extension="jpeg" ContentType="image/jpeg"/>
  <Override PartName="/ppt/tags/tag39.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2"/>
  </p:notesMasterIdLst>
  <p:handoutMasterIdLst>
    <p:handoutMasterId r:id="rId13"/>
  </p:handoutMasterIdLst>
  <p:sldIdLst>
    <p:sldId id="261" r:id="rId2"/>
    <p:sldId id="516" r:id="rId3"/>
    <p:sldId id="562" r:id="rId4"/>
    <p:sldId id="524" r:id="rId5"/>
    <p:sldId id="561" r:id="rId6"/>
    <p:sldId id="564" r:id="rId7"/>
    <p:sldId id="563" r:id="rId8"/>
    <p:sldId id="565" r:id="rId9"/>
    <p:sldId id="445" r:id="rId10"/>
    <p:sldId id="441" r:id="rId11"/>
  </p:sldIdLst>
  <p:sldSz cx="9144000" cy="6858000" type="screen4x3"/>
  <p:notesSz cx="6797675" cy="9926638"/>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29B"/>
    <a:srgbClr val="D6E4FF"/>
    <a:srgbClr val="3377FF"/>
    <a:srgbClr val="C2BCB6"/>
    <a:srgbClr val="F3F2F1"/>
    <a:srgbClr val="73AFB6"/>
    <a:srgbClr val="B512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94749" autoAdjust="0"/>
  </p:normalViewPr>
  <p:slideViewPr>
    <p:cSldViewPr>
      <p:cViewPr>
        <p:scale>
          <a:sx n="60" d="100"/>
          <a:sy n="60" d="100"/>
        </p:scale>
        <p:origin x="-1956" y="-336"/>
      </p:cViewPr>
      <p:guideLst>
        <p:guide orient="horz" pos="3838"/>
        <p:guide orient="horz" pos="890"/>
        <p:guide pos="5602"/>
        <p:guide pos="204"/>
      </p:guideLst>
    </p:cSldViewPr>
  </p:slideViewPr>
  <p:notesTextViewPr>
    <p:cViewPr>
      <p:scale>
        <a:sx n="75" d="100"/>
        <a:sy n="75" d="100"/>
      </p:scale>
      <p:origin x="0" y="0"/>
    </p:cViewPr>
  </p:notesTextViewPr>
  <p:sorterViewPr>
    <p:cViewPr>
      <p:scale>
        <a:sx n="20" d="100"/>
        <a:sy n="20" d="100"/>
      </p:scale>
      <p:origin x="0" y="0"/>
    </p:cViewPr>
  </p:sorterViewPr>
  <p:notesViewPr>
    <p:cSldViewPr showGuides="1">
      <p:cViewPr varScale="1">
        <p:scale>
          <a:sx n="69" d="100"/>
          <a:sy n="69" d="100"/>
        </p:scale>
        <p:origin x="-3456" y="-10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8BC7F027-379E-4D32-9199-1B8938F68AAE}" type="datetimeFigureOut">
              <a:rPr lang="en-GB" smtClean="0"/>
              <a:pPr/>
              <a:t>16/09/2019</a:t>
            </a:fld>
            <a:endParaRPr lang="en-GB"/>
          </a:p>
        </p:txBody>
      </p:sp>
      <p:sp>
        <p:nvSpPr>
          <p:cNvPr id="4" name="Footer Placeholder 3"/>
          <p:cNvSpPr>
            <a:spLocks noGrp="1"/>
          </p:cNvSpPr>
          <p:nvPr>
            <p:ph type="ftr" sz="quarter" idx="2"/>
          </p:nvPr>
        </p:nvSpPr>
        <p:spPr>
          <a:xfrm>
            <a:off x="1" y="9428584"/>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9CB3FB82-2445-4031-8D77-475052559E55}" type="slidenum">
              <a:rPr lang="en-GB" smtClean="0"/>
              <a:pPr/>
              <a:t>‹#›</a:t>
            </a:fld>
            <a:endParaRPr lang="en-GB"/>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0B7E7989-31F3-4EB9-8547-909D99F43AE5}" type="datetimeFigureOut">
              <a:rPr lang="en-ZA" smtClean="0"/>
              <a:pPr/>
              <a:t>2019/09/16</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05E2897E-B052-44CE-92A6-D4B2AB10F3F6}" type="slidenum">
              <a:rPr lang="en-ZA" smtClean="0"/>
              <a:pPr/>
              <a:t>‹#›</a:t>
            </a:fld>
            <a:endParaRPr lang="en-ZA"/>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8</a:t>
            </a:fld>
            <a:endParaRPr lang="en-ZA"/>
          </a:p>
        </p:txBody>
      </p:sp>
    </p:spTree>
    <p:extLst>
      <p:ext uri="{BB962C8B-B14F-4D97-AF65-F5344CB8AC3E}">
        <p14:creationId xmlns:p14="http://schemas.microsoft.com/office/powerpoint/2010/main" xmlns="" val="298064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tags" Target="../tags/tag46.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1.xml"/><Relationship Id="rId1" Type="http://schemas.openxmlformats.org/officeDocument/2006/relationships/tags" Target="../tags/tag48.xml"/><Relationship Id="rId4" Type="http://schemas.openxmlformats.org/officeDocument/2006/relationships/image" Target="../media/image9.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Provincial Government\WCG - Logo - Provincial Treasury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42517" y="420713"/>
            <a:ext cx="5424968" cy="153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5283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83201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841479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63770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7478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8" name="Picture 116" descr="C:\Users\Conny\Desktop\WCG\WCG - Logo\PNG\Logos blue\Provincial Government\WCG - Logo - Provinci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954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64938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84032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67317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21893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90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260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04545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260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6686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Provincial Government\WCG - Logo - Provincial Treasury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286794" y="1912199"/>
            <a:ext cx="2492468" cy="7028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9106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92546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61740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Tree>
    <p:extLst>
      <p:ext uri="{BB962C8B-B14F-4D97-AF65-F5344CB8AC3E}">
        <p14:creationId xmlns:p14="http://schemas.microsoft.com/office/powerpoint/2010/main" xmlns="" val="1842719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85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153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Tree>
    <p:extLst>
      <p:ext uri="{BB962C8B-B14F-4D97-AF65-F5344CB8AC3E}">
        <p14:creationId xmlns:p14="http://schemas.microsoft.com/office/powerpoint/2010/main" xmlns="" val="1085709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5783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10480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36"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 Id="rId35"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2924740968"/>
              </p:ext>
            </p:extLst>
          </p:nvPr>
        </p:nvGraphicFramePr>
        <p:xfrm>
          <a:off x="0" y="0"/>
          <a:ext cx="158750" cy="158750"/>
        </p:xfrm>
        <a:graphic>
          <a:graphicData uri="http://schemas.openxmlformats.org/presentationml/2006/ole">
            <p:oleObj spid="_x0000_s1412"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SCM Improvement</a:t>
            </a:r>
            <a:endParaRPr lang="en-GB" dirty="0"/>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4" name="Picture 116" descr="C:\Users\Conny\Desktop\WCG\WCG - Logo\PNG\Logos blue\Provincial Government\WCG - Logo - Provincial Government - Blue.png"/>
          <p:cNvPicPr>
            <a:picLocks noChangeAspect="1" noChangeArrowheads="1"/>
          </p:cNvPicPr>
          <p:nvPr userDrawn="1"/>
        </p:nvPicPr>
        <p:blipFill>
          <a:blip r:embed="rId35"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9.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5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4509120"/>
            <a:ext cx="8280920" cy="508552"/>
          </a:xfrm>
        </p:spPr>
        <p:txBody>
          <a:bodyPr>
            <a:normAutofit/>
          </a:bodyPr>
          <a:lstStyle/>
          <a:p>
            <a:r>
              <a:rPr lang="en-GB" dirty="0"/>
              <a:t>Western Cape Provincial Parliament: Public Accounts Committee</a:t>
            </a:r>
          </a:p>
        </p:txBody>
      </p:sp>
      <p:sp>
        <p:nvSpPr>
          <p:cNvPr id="8" name="Text Placeholder 7"/>
          <p:cNvSpPr>
            <a:spLocks noGrp="1"/>
          </p:cNvSpPr>
          <p:nvPr>
            <p:ph type="body" sz="quarter" idx="11"/>
          </p:nvPr>
        </p:nvSpPr>
        <p:spPr>
          <a:xfrm>
            <a:off x="3851920" y="5457572"/>
            <a:ext cx="2088232" cy="551235"/>
          </a:xfrm>
        </p:spPr>
        <p:txBody>
          <a:bodyPr>
            <a:normAutofit/>
          </a:bodyPr>
          <a:lstStyle/>
          <a:p>
            <a:r>
              <a:rPr lang="en-GB" dirty="0">
                <a:latin typeface="+mn-lt"/>
              </a:rPr>
              <a:t>Nadia</a:t>
            </a:r>
            <a:r>
              <a:rPr lang="en-GB" sz="1200" dirty="0">
                <a:latin typeface="+mn-lt"/>
              </a:rPr>
              <a:t> Ebrahim </a:t>
            </a:r>
          </a:p>
        </p:txBody>
      </p:sp>
      <p:sp>
        <p:nvSpPr>
          <p:cNvPr id="11" name="Title 10"/>
          <p:cNvSpPr>
            <a:spLocks noGrp="1"/>
          </p:cNvSpPr>
          <p:nvPr>
            <p:ph type="ctrTitle"/>
          </p:nvPr>
        </p:nvSpPr>
        <p:spPr>
          <a:xfrm>
            <a:off x="395536" y="3212976"/>
            <a:ext cx="8424936" cy="1224137"/>
          </a:xfrm>
        </p:spPr>
        <p:txBody>
          <a:bodyPr>
            <a:normAutofit/>
          </a:bodyPr>
          <a:lstStyle/>
          <a:p>
            <a:pPr>
              <a:lnSpc>
                <a:spcPct val="150000"/>
              </a:lnSpc>
            </a:pPr>
            <a:r>
              <a:rPr lang="en-ZA" sz="2000" dirty="0"/>
              <a:t>LOCAL CONTENT  OF COMMODITIES WHICH RELATES TO ALL TENDERS </a:t>
            </a:r>
            <a:br>
              <a:rPr lang="en-ZA" sz="2000" dirty="0"/>
            </a:br>
            <a:r>
              <a:rPr lang="en-ZA" sz="2000" dirty="0"/>
              <a:t>WITHIN THE DEPARTMENTS OF THE WESTERN CAPE GOVERNMENT</a:t>
            </a:r>
          </a:p>
        </p:txBody>
      </p:sp>
      <p:sp>
        <p:nvSpPr>
          <p:cNvPr id="2" name="Date Placeholder 1"/>
          <p:cNvSpPr>
            <a:spLocks noGrp="1"/>
          </p:cNvSpPr>
          <p:nvPr>
            <p:ph type="dt" sz="half" idx="2"/>
          </p:nvPr>
        </p:nvSpPr>
        <p:spPr>
          <a:xfrm>
            <a:off x="7164288" y="5368065"/>
            <a:ext cx="1512168" cy="365125"/>
          </a:xfrm>
        </p:spPr>
        <p:txBody>
          <a:bodyPr/>
          <a:lstStyle/>
          <a:p>
            <a:r>
              <a:rPr lang="en-GB" dirty="0"/>
              <a:t>13 September 2019</a:t>
            </a:r>
          </a:p>
        </p:txBody>
      </p:sp>
    </p:spTree>
    <p:custDataLst>
      <p:tags r:id="rId1"/>
    </p:custDataLst>
    <p:extLst>
      <p:ext uri="{BB962C8B-B14F-4D97-AF65-F5344CB8AC3E}">
        <p14:creationId xmlns:p14="http://schemas.microsoft.com/office/powerpoint/2010/main" xmlns="" val="1875078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GB" dirty="0"/>
              <a:t>NADIA EBRAHIM	</a:t>
            </a:r>
          </a:p>
        </p:txBody>
      </p:sp>
      <p:sp>
        <p:nvSpPr>
          <p:cNvPr id="7" name="Text Placeholder 6"/>
          <p:cNvSpPr>
            <a:spLocks noGrp="1"/>
          </p:cNvSpPr>
          <p:nvPr>
            <p:ph type="body" sz="quarter" idx="11"/>
          </p:nvPr>
        </p:nvSpPr>
        <p:spPr/>
        <p:txBody>
          <a:bodyPr/>
          <a:lstStyle/>
          <a:p>
            <a:r>
              <a:rPr lang="en-GB" dirty="0"/>
              <a:t>ACTING HEAD :ASSET MANAGEMENT</a:t>
            </a:r>
          </a:p>
        </p:txBody>
      </p:sp>
      <p:sp>
        <p:nvSpPr>
          <p:cNvPr id="8" name="Text Placeholder 7"/>
          <p:cNvSpPr>
            <a:spLocks noGrp="1"/>
          </p:cNvSpPr>
          <p:nvPr>
            <p:ph type="body" sz="quarter" idx="12"/>
          </p:nvPr>
        </p:nvSpPr>
        <p:spPr/>
        <p:txBody>
          <a:bodyPr/>
          <a:lstStyle/>
          <a:p>
            <a:r>
              <a:rPr lang="en-GB" dirty="0"/>
              <a:t>021-483 4748</a:t>
            </a:r>
          </a:p>
        </p:txBody>
      </p:sp>
      <p:sp>
        <p:nvSpPr>
          <p:cNvPr id="10" name="Text Placeholder 9"/>
          <p:cNvSpPr>
            <a:spLocks noGrp="1"/>
          </p:cNvSpPr>
          <p:nvPr>
            <p:ph type="body" sz="quarter" idx="14"/>
          </p:nvPr>
        </p:nvSpPr>
        <p:spPr/>
        <p:txBody>
          <a:bodyPr/>
          <a:lstStyle/>
          <a:p>
            <a:r>
              <a:rPr lang="en-GB" dirty="0"/>
              <a:t>Isac.smith@westerncape.gov.za</a:t>
            </a:r>
          </a:p>
        </p:txBody>
      </p:sp>
    </p:spTree>
    <p:custDataLst>
      <p:tags r:id="rId1"/>
    </p:custDataLst>
    <p:extLst>
      <p:ext uri="{BB962C8B-B14F-4D97-AF65-F5344CB8AC3E}">
        <p14:creationId xmlns:p14="http://schemas.microsoft.com/office/powerpoint/2010/main" xmlns="" val="3056048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5275" y="290160"/>
            <a:ext cx="8597205" cy="559256"/>
          </a:xfrm>
        </p:spPr>
        <p:txBody>
          <a:bodyPr/>
          <a:lstStyle/>
          <a:p>
            <a:r>
              <a:rPr lang="en-GB" dirty="0"/>
              <a:t>BACKGROUND</a:t>
            </a:r>
          </a:p>
        </p:txBody>
      </p:sp>
      <p:sp>
        <p:nvSpPr>
          <p:cNvPr id="9" name="Text Placeholder 8"/>
          <p:cNvSpPr>
            <a:spLocks noGrp="1"/>
          </p:cNvSpPr>
          <p:nvPr>
            <p:ph type="body" sz="quarter" idx="14"/>
          </p:nvPr>
        </p:nvSpPr>
        <p:spPr>
          <a:xfrm>
            <a:off x="295275" y="980728"/>
            <a:ext cx="8613973" cy="5211623"/>
          </a:xfrm>
        </p:spPr>
        <p:txBody>
          <a:bodyPr>
            <a:noAutofit/>
          </a:bodyPr>
          <a:lstStyle/>
          <a:p>
            <a:pPr algn="just">
              <a:lnSpc>
                <a:spcPct val="150000"/>
              </a:lnSpc>
              <a:spcBef>
                <a:spcPts val="1200"/>
              </a:spcBef>
            </a:pPr>
            <a:r>
              <a:rPr lang="en-ZA" sz="1300" b="0" dirty="0"/>
              <a:t>Section 217 (2) (b) of the Constitution speaks to a preferential procurement policy providing for the protection or advancement of persons disadvantaged by unfair discrimination:</a:t>
            </a:r>
          </a:p>
          <a:p>
            <a:pPr lvl="0" algn="just">
              <a:lnSpc>
                <a:spcPct val="150000"/>
              </a:lnSpc>
            </a:pPr>
            <a:r>
              <a:rPr lang="en-ZA" sz="1300" b="0" dirty="0"/>
              <a:t>The Preferential Procurement Policy Framework Act, 2000 (Act 5 of 2000) (“PPPFA”), Section 2 (1)  provides for preferential procurement policy framework within which an organ of state may implement preferential procurement which includes: - </a:t>
            </a:r>
          </a:p>
          <a:p>
            <a:pPr marL="285750" lvl="0" indent="-285750" algn="just">
              <a:lnSpc>
                <a:spcPct val="150000"/>
              </a:lnSpc>
              <a:buFont typeface="Arial" panose="020B0604020202020204" pitchFamily="34" charset="0"/>
              <a:buChar char="•"/>
            </a:pPr>
            <a:r>
              <a:rPr lang="en-ZA" sz="1200" b="0" dirty="0"/>
              <a:t>a preference point system by establishing two point scoring systems i.e. 80/20 and 90/10 which provides for a reasonable balance between preference and what is permissible in terms of Section 217 (2) of the Constitution as well as cost effectiveness and competitiveness as required by Section 217 (1); and</a:t>
            </a:r>
          </a:p>
          <a:p>
            <a:pPr marL="285750" indent="-285750" algn="just">
              <a:lnSpc>
                <a:spcPct val="150000"/>
              </a:lnSpc>
              <a:buFont typeface="Arial" panose="020B0604020202020204" pitchFamily="34" charset="0"/>
              <a:buChar char="•"/>
            </a:pPr>
            <a:r>
              <a:rPr lang="en-ZA" sz="1200" b="0" dirty="0"/>
              <a:t>the allocation of specific goals per Section 2 (1) (d). </a:t>
            </a:r>
            <a:r>
              <a:rPr lang="en-ZA" sz="1200" dirty="0"/>
              <a:t>within the 10 or 20 points </a:t>
            </a:r>
            <a:r>
              <a:rPr lang="en-ZA" sz="1200" b="0" dirty="0"/>
              <a:t>for contracting with persons or categories of persons historically disadvantaged by unfair discrimination on the basis of race, gender and disability. </a:t>
            </a:r>
          </a:p>
          <a:p>
            <a:pPr algn="just">
              <a:lnSpc>
                <a:spcPct val="150000"/>
              </a:lnSpc>
            </a:pPr>
            <a:r>
              <a:rPr lang="en-ZA" sz="1300" b="0" dirty="0"/>
              <a:t>The Act further provides for the setting of specific goals through the Reconstruction and Development Programme as published in </a:t>
            </a:r>
            <a:r>
              <a:rPr lang="en-ZA" sz="1300" b="0" i="1" dirty="0"/>
              <a:t>Government Gazette </a:t>
            </a:r>
            <a:r>
              <a:rPr lang="en-ZA" sz="1300" b="0" dirty="0"/>
              <a:t>16085 dated 23 November 1994 (RDP) which speaks to the development of a </a:t>
            </a:r>
            <a:r>
              <a:rPr lang="en-ZA" sz="1300" dirty="0"/>
              <a:t>coherent socio economic framework</a:t>
            </a:r>
            <a:r>
              <a:rPr lang="en-ZA" sz="1300" b="0" dirty="0"/>
              <a:t> which in context speaks to the building of the economy and developing the large domestic sector through utilisation of our domestic manufacturing sector and our own raw materials </a:t>
            </a:r>
            <a:r>
              <a:rPr lang="en-ZA" sz="1300" dirty="0"/>
              <a:t>(i.e. the requirements for local content).</a:t>
            </a:r>
          </a:p>
          <a:p>
            <a:pPr marL="285750" lvl="0" indent="-285750" algn="just">
              <a:buFont typeface="Arial" panose="020B0604020202020204" pitchFamily="34" charset="0"/>
              <a:buChar char="•"/>
            </a:pPr>
            <a:endParaRPr lang="en-ZA" sz="1600" dirty="0"/>
          </a:p>
          <a:p>
            <a:pPr lvl="0" algn="just"/>
            <a:endParaRPr lang="en-ZA" sz="1600" b="0" dirty="0"/>
          </a:p>
          <a:p>
            <a:pPr lvl="0" algn="just"/>
            <a:endParaRPr lang="en-ZA" sz="1600" b="0" dirty="0"/>
          </a:p>
        </p:txBody>
      </p:sp>
      <p:sp>
        <p:nvSpPr>
          <p:cNvPr id="12" name="Slide Number Placeholder 11"/>
          <p:cNvSpPr>
            <a:spLocks noGrp="1"/>
          </p:cNvSpPr>
          <p:nvPr>
            <p:ph type="sldNum" sz="quarter" idx="4"/>
          </p:nvPr>
        </p:nvSpPr>
        <p:spPr/>
        <p:txBody>
          <a:bodyPr/>
          <a:lstStyle/>
          <a:p>
            <a:fld id="{8406839F-D7A4-4E5D-B93D-768AD4D1DB36}" type="slidenum">
              <a:rPr lang="en-ZA" smtClean="0"/>
              <a:pPr/>
              <a:t>2</a:t>
            </a:fld>
            <a:endParaRPr lang="en-ZA" dirty="0"/>
          </a:p>
        </p:txBody>
      </p:sp>
    </p:spTree>
    <p:custDataLst>
      <p:tags r:id="rId1"/>
    </p:custDataLst>
    <p:extLst>
      <p:ext uri="{BB962C8B-B14F-4D97-AF65-F5344CB8AC3E}">
        <p14:creationId xmlns:p14="http://schemas.microsoft.com/office/powerpoint/2010/main" xmlns="" val="2447988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175832"/>
            <a:ext cx="8597205" cy="559256"/>
          </a:xfrm>
        </p:spPr>
        <p:txBody>
          <a:bodyPr/>
          <a:lstStyle/>
          <a:p>
            <a:r>
              <a:rPr lang="en-ZA" dirty="0"/>
              <a:t>PPPF regulations 2017</a:t>
            </a:r>
          </a:p>
        </p:txBody>
      </p:sp>
      <p:sp>
        <p:nvSpPr>
          <p:cNvPr id="3" name="Slide Number Placeholder 2"/>
          <p:cNvSpPr>
            <a:spLocks noGrp="1"/>
          </p:cNvSpPr>
          <p:nvPr>
            <p:ph type="sldNum" sz="quarter" idx="4"/>
          </p:nvPr>
        </p:nvSpPr>
        <p:spPr/>
        <p:txBody>
          <a:bodyPr/>
          <a:lstStyle/>
          <a:p>
            <a:fld id="{8406839F-D7A4-4E5D-B93D-768AD4D1DB36}" type="slidenum">
              <a:rPr lang="en-ZA" smtClean="0"/>
              <a:pPr/>
              <a:t>3</a:t>
            </a:fld>
            <a:endParaRPr lang="en-ZA" dirty="0"/>
          </a:p>
        </p:txBody>
      </p:sp>
      <p:sp>
        <p:nvSpPr>
          <p:cNvPr id="4" name="Footer Placeholder 3"/>
          <p:cNvSpPr>
            <a:spLocks noGrp="1"/>
          </p:cNvSpPr>
          <p:nvPr>
            <p:ph type="ftr" sz="quarter" idx="3"/>
          </p:nvPr>
        </p:nvSpPr>
        <p:spPr/>
        <p:txBody>
          <a:bodyPr/>
          <a:lstStyle/>
          <a:p>
            <a:r>
              <a:rPr lang="en-ZA" dirty="0"/>
              <a:t>SCM Improvement</a:t>
            </a:r>
            <a:endParaRPr lang="en-GB" dirty="0"/>
          </a:p>
        </p:txBody>
      </p:sp>
      <p:sp>
        <p:nvSpPr>
          <p:cNvPr id="5" name="Text Placeholder 4"/>
          <p:cNvSpPr>
            <a:spLocks noGrp="1"/>
          </p:cNvSpPr>
          <p:nvPr>
            <p:ph type="body" sz="quarter" idx="10"/>
          </p:nvPr>
        </p:nvSpPr>
        <p:spPr>
          <a:xfrm>
            <a:off x="273397" y="965920"/>
            <a:ext cx="8597205" cy="5502230"/>
          </a:xfrm>
        </p:spPr>
        <p:txBody>
          <a:bodyPr>
            <a:normAutofit fontScale="92500" lnSpcReduction="20000"/>
          </a:bodyPr>
          <a:lstStyle/>
          <a:p>
            <a:pPr marL="285750" indent="-285750" algn="just">
              <a:lnSpc>
                <a:spcPct val="160000"/>
              </a:lnSpc>
              <a:buFont typeface="Wingdings" panose="05000000000000000000" pitchFamily="2" charset="2"/>
              <a:buChar char="§"/>
            </a:pPr>
            <a:r>
              <a:rPr lang="en-ZA" sz="1500" b="0" dirty="0"/>
              <a:t>An organ of state must in terms of regulation 3 determine whether the goods and services invited falls within the designated sectors as per regulation 8.</a:t>
            </a:r>
          </a:p>
          <a:p>
            <a:pPr marL="171450" indent="-171450" algn="just">
              <a:lnSpc>
                <a:spcPct val="160000"/>
              </a:lnSpc>
              <a:buFont typeface="Wingdings" panose="05000000000000000000" pitchFamily="2" charset="2"/>
              <a:buChar char="§"/>
            </a:pPr>
            <a:endParaRPr lang="en-ZA" sz="400" b="0" dirty="0"/>
          </a:p>
          <a:p>
            <a:pPr marL="285750" indent="-285750" algn="just">
              <a:lnSpc>
                <a:spcPct val="160000"/>
              </a:lnSpc>
              <a:buFont typeface="Wingdings" panose="05000000000000000000" pitchFamily="2" charset="2"/>
              <a:buChar char="§"/>
            </a:pPr>
            <a:r>
              <a:rPr lang="en-ZA" sz="1500" b="0" dirty="0"/>
              <a:t>Regulation 8 requires that the </a:t>
            </a:r>
            <a:r>
              <a:rPr lang="en-ZA" sz="1500" dirty="0"/>
              <a:t>dti </a:t>
            </a:r>
            <a:r>
              <a:rPr lang="en-ZA" sz="1500" b="0" dirty="0"/>
              <a:t>in consultation with the National Treasury: </a:t>
            </a:r>
          </a:p>
          <a:p>
            <a:pPr marL="645750" lvl="2" indent="-285750" algn="just">
              <a:lnSpc>
                <a:spcPct val="160000"/>
              </a:lnSpc>
              <a:buFont typeface="Wingdings" panose="05000000000000000000" pitchFamily="2" charset="2"/>
              <a:buChar char="q"/>
            </a:pPr>
            <a:r>
              <a:rPr lang="en-ZA" sz="1500" dirty="0"/>
              <a:t>may designate a sector, sub-sector industry or product for local production and content</a:t>
            </a:r>
          </a:p>
          <a:p>
            <a:pPr marL="645750" lvl="2" indent="-285750" algn="just">
              <a:lnSpc>
                <a:spcPct val="160000"/>
              </a:lnSpc>
              <a:buFont typeface="Wingdings" panose="05000000000000000000" pitchFamily="2" charset="2"/>
              <a:buChar char="q"/>
            </a:pPr>
            <a:r>
              <a:rPr lang="en-ZA" sz="1500" dirty="0"/>
              <a:t>stipulate a minimum threshold for local content and production.</a:t>
            </a:r>
          </a:p>
          <a:p>
            <a:pPr marL="171450" indent="-171450" algn="just">
              <a:buFont typeface="Wingdings" panose="05000000000000000000" pitchFamily="2" charset="2"/>
              <a:buChar char="§"/>
            </a:pPr>
            <a:endParaRPr lang="en-ZA" sz="600" b="0" dirty="0"/>
          </a:p>
          <a:p>
            <a:pPr marL="285750" indent="-285750" algn="just">
              <a:lnSpc>
                <a:spcPct val="150000"/>
              </a:lnSpc>
              <a:buFont typeface="Wingdings" panose="05000000000000000000" pitchFamily="2" charset="2"/>
              <a:buChar char="§"/>
            </a:pPr>
            <a:r>
              <a:rPr lang="en-ZA" b="0" dirty="0"/>
              <a:t>Organs of state must invite tenders as prescribed in terms of the designated categories;</a:t>
            </a:r>
          </a:p>
          <a:p>
            <a:pPr marL="285750" indent="-285750" algn="just">
              <a:lnSpc>
                <a:spcPct val="150000"/>
              </a:lnSpc>
              <a:buFont typeface="Wingdings" panose="05000000000000000000" pitchFamily="2" charset="2"/>
              <a:buChar char="§"/>
            </a:pPr>
            <a:r>
              <a:rPr lang="en-ZA" b="0" dirty="0"/>
              <a:t>NT will issue circulars to inform organs of state of such designation;</a:t>
            </a:r>
          </a:p>
          <a:p>
            <a:pPr marL="285750" indent="-285750" algn="just">
              <a:lnSpc>
                <a:spcPct val="150000"/>
              </a:lnSpc>
              <a:buFont typeface="Wingdings" panose="05000000000000000000" pitchFamily="2" charset="2"/>
              <a:buChar char="§"/>
            </a:pPr>
            <a:r>
              <a:rPr lang="en-ZA" b="0" dirty="0"/>
              <a:t>A tender that fails to meet the minimum stipulated threshold will be unacceptable;</a:t>
            </a:r>
          </a:p>
          <a:p>
            <a:pPr marL="285750" indent="-285750" algn="just">
              <a:lnSpc>
                <a:spcPct val="150000"/>
              </a:lnSpc>
              <a:buFont typeface="Wingdings" panose="05000000000000000000" pitchFamily="2" charset="2"/>
              <a:buChar char="§"/>
            </a:pPr>
            <a:r>
              <a:rPr lang="en-ZA" b="0" dirty="0"/>
              <a:t>Organs of state may also indicate local content and the production for non designated categories and specify a minimum threshold as determined by the standards of the </a:t>
            </a:r>
            <a:r>
              <a:rPr lang="en-ZA" dirty="0"/>
              <a:t>dti </a:t>
            </a:r>
            <a:r>
              <a:rPr lang="en-ZA" b="0" dirty="0"/>
              <a:t>in consultation with the NT;</a:t>
            </a:r>
            <a:endParaRPr lang="en-ZA" dirty="0"/>
          </a:p>
          <a:p>
            <a:pPr marL="285750" indent="-285750" algn="just">
              <a:lnSpc>
                <a:spcPct val="150000"/>
              </a:lnSpc>
              <a:buFont typeface="Wingdings" panose="05000000000000000000" pitchFamily="2" charset="2"/>
              <a:buChar char="§"/>
            </a:pPr>
            <a:r>
              <a:rPr lang="en-ZA" dirty="0"/>
              <a:t>25</a:t>
            </a:r>
            <a:r>
              <a:rPr lang="en-ZA" b="0" dirty="0"/>
              <a:t> designations have been made by the dti and Instruction Notes issued via NT;</a:t>
            </a:r>
          </a:p>
          <a:p>
            <a:pPr marL="285750" indent="-285750" algn="just">
              <a:lnSpc>
                <a:spcPct val="150000"/>
              </a:lnSpc>
              <a:buFont typeface="Wingdings" panose="05000000000000000000" pitchFamily="2" charset="2"/>
              <a:buChar char="§"/>
            </a:pPr>
            <a:r>
              <a:rPr lang="en-ZA" b="0" dirty="0"/>
              <a:t>The implementation guide and prescribed bid documentation have been issued by NT since promulgation of the regulations; </a:t>
            </a:r>
          </a:p>
          <a:p>
            <a:pPr marL="285750" indent="-285750" algn="just">
              <a:lnSpc>
                <a:spcPct val="150000"/>
              </a:lnSpc>
              <a:buFont typeface="Wingdings" panose="05000000000000000000" pitchFamily="2" charset="2"/>
              <a:buChar char="§"/>
            </a:pPr>
            <a:r>
              <a:rPr lang="en-ZA" b="0" dirty="0"/>
              <a:t>The process of issuing exemption letters has been issued.</a:t>
            </a:r>
          </a:p>
          <a:p>
            <a:pPr marL="285750" indent="-285750" algn="just">
              <a:buFont typeface="Wingdings" panose="05000000000000000000" pitchFamily="2" charset="2"/>
              <a:buChar char="q"/>
            </a:pPr>
            <a:endParaRPr lang="en-ZA" b="0" dirty="0"/>
          </a:p>
        </p:txBody>
      </p:sp>
    </p:spTree>
    <p:extLst>
      <p:ext uri="{BB962C8B-B14F-4D97-AF65-F5344CB8AC3E}">
        <p14:creationId xmlns:p14="http://schemas.microsoft.com/office/powerpoint/2010/main" xmlns="" val="3191783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PROCESS PRESCRIBED BY THE ACT</a:t>
            </a:r>
          </a:p>
        </p:txBody>
      </p:sp>
      <p:sp>
        <p:nvSpPr>
          <p:cNvPr id="3" name="Slide Number Placeholder 2"/>
          <p:cNvSpPr>
            <a:spLocks noGrp="1"/>
          </p:cNvSpPr>
          <p:nvPr>
            <p:ph type="sldNum" sz="quarter" idx="4"/>
          </p:nvPr>
        </p:nvSpPr>
        <p:spPr/>
        <p:txBody>
          <a:bodyPr/>
          <a:lstStyle/>
          <a:p>
            <a:fld id="{8406839F-D7A4-4E5D-B93D-768AD4D1DB36}" type="slidenum">
              <a:rPr lang="en-ZA" smtClean="0"/>
              <a:pPr/>
              <a:t>4</a:t>
            </a:fld>
            <a:endParaRPr lang="en-ZA" dirty="0"/>
          </a:p>
        </p:txBody>
      </p:sp>
      <p:sp>
        <p:nvSpPr>
          <p:cNvPr id="4" name="Footer Placeholder 3"/>
          <p:cNvSpPr>
            <a:spLocks noGrp="1"/>
          </p:cNvSpPr>
          <p:nvPr>
            <p:ph type="ftr" sz="quarter" idx="3"/>
          </p:nvPr>
        </p:nvSpPr>
        <p:spPr/>
        <p:txBody>
          <a:bodyPr/>
          <a:lstStyle/>
          <a:p>
            <a:r>
              <a:rPr lang="en-ZA"/>
              <a:t>SCM Improvement</a:t>
            </a:r>
            <a:endParaRPr lang="en-GB" dirty="0"/>
          </a:p>
        </p:txBody>
      </p:sp>
      <p:sp>
        <p:nvSpPr>
          <p:cNvPr id="15" name="Rectangle 14"/>
          <p:cNvSpPr/>
          <p:nvPr/>
        </p:nvSpPr>
        <p:spPr>
          <a:xfrm>
            <a:off x="1504047" y="2029604"/>
            <a:ext cx="742617" cy="434414"/>
          </a:xfrm>
          <a:prstGeom prst="rect">
            <a:avLst/>
          </a:prstGeom>
          <a:solidFill>
            <a:schemeClr val="bg2">
              <a:lumMod val="5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8</a:t>
            </a:r>
            <a:r>
              <a:rPr lang="en-ZA" sz="16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0/20</a:t>
            </a:r>
            <a:endParaRPr lang="en-ZA" sz="16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p:cNvSpPr/>
          <p:nvPr/>
        </p:nvSpPr>
        <p:spPr>
          <a:xfrm>
            <a:off x="7379163" y="2038472"/>
            <a:ext cx="779145" cy="464075"/>
          </a:xfrm>
          <a:prstGeom prst="rect">
            <a:avLst/>
          </a:prstGeom>
          <a:solidFill>
            <a:schemeClr val="bg2">
              <a:lumMod val="5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90/10</a:t>
            </a:r>
            <a:endParaRPr lang="en-ZA"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p:cNvSpPr/>
          <p:nvPr/>
        </p:nvSpPr>
        <p:spPr>
          <a:xfrm>
            <a:off x="549866" y="985741"/>
            <a:ext cx="3192140" cy="843059"/>
          </a:xfrm>
          <a:prstGeom prst="rect">
            <a:avLst/>
          </a:prstGeom>
          <a:solidFill>
            <a:schemeClr val="bg2">
              <a:lumMod val="5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1400" b="1"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Applied for all price quotations and bids above R30 000 up to R50 M (all applicable taxes included)</a:t>
            </a:r>
            <a:endParaRPr lang="en-ZA" sz="14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 name="Rectangle 17"/>
          <p:cNvSpPr/>
          <p:nvPr/>
        </p:nvSpPr>
        <p:spPr>
          <a:xfrm>
            <a:off x="6516216" y="1043947"/>
            <a:ext cx="2358326" cy="810895"/>
          </a:xfrm>
          <a:prstGeom prst="rect">
            <a:avLst/>
          </a:prstGeom>
          <a:solidFill>
            <a:schemeClr val="bg2">
              <a:lumMod val="5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1400" b="1"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Applied for all bids </a:t>
            </a:r>
            <a:r>
              <a:rPr lang="en-ZA" sz="1200" b="1"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above</a:t>
            </a:r>
            <a:r>
              <a:rPr lang="en-ZA" sz="1400" b="1"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 R50 M</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Rectangle 22"/>
          <p:cNvSpPr/>
          <p:nvPr/>
        </p:nvSpPr>
        <p:spPr>
          <a:xfrm>
            <a:off x="3742006" y="1986058"/>
            <a:ext cx="1988820" cy="684224"/>
          </a:xfrm>
          <a:prstGeom prst="rect">
            <a:avLst/>
          </a:prstGeom>
          <a:solidFill>
            <a:schemeClr val="bg2">
              <a:lumMod val="5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88265" lvl="0" indent="0" algn="ctr" defTabSz="914400" eaLnBrk="1" fontAlgn="auto" latinLnBrk="0" hangingPunct="1">
              <a:lnSpc>
                <a:spcPct val="115000"/>
              </a:lnSpc>
              <a:spcBef>
                <a:spcPts val="0"/>
              </a:spcBef>
              <a:spcAft>
                <a:spcPts val="800"/>
              </a:spcAft>
              <a:buClrTx/>
              <a:buSzTx/>
              <a:buFontTx/>
              <a:buNone/>
              <a:tabLst>
                <a:tab pos="1154430" algn="l"/>
              </a:tabLst>
              <a:defRPr/>
            </a:pPr>
            <a:endParaRPr kumimoji="0" lang="en-ZA" sz="1200" i="0" u="none" strike="noStrike" kern="0" cap="none" spc="0" normalizeH="0" baseline="0" noProof="0" dirty="0">
              <a:ln>
                <a:noFill/>
              </a:ln>
              <a:effectLst/>
              <a:uLnTx/>
              <a:uFillTx/>
              <a:latin typeface="Century Gothic" panose="020B0502020202020204" pitchFamily="34" charset="0"/>
              <a:ea typeface="Calibri" panose="020F0502020204030204" pitchFamily="34" charset="0"/>
              <a:cs typeface="Arial" panose="020B0604020202020204" pitchFamily="34" charset="0"/>
            </a:endParaRPr>
          </a:p>
          <a:p>
            <a:pPr marL="0" marR="88265" lvl="0" indent="0" algn="ctr" defTabSz="914400" eaLnBrk="1" fontAlgn="auto" latinLnBrk="0" hangingPunct="1">
              <a:lnSpc>
                <a:spcPct val="115000"/>
              </a:lnSpc>
              <a:spcBef>
                <a:spcPts val="0"/>
              </a:spcBef>
              <a:spcAft>
                <a:spcPts val="800"/>
              </a:spcAft>
              <a:buClrTx/>
              <a:buSzTx/>
              <a:buFontTx/>
              <a:buNone/>
              <a:tabLst>
                <a:tab pos="1154430" algn="l"/>
              </a:tabLst>
              <a:defRPr/>
            </a:pPr>
            <a:r>
              <a:rPr kumimoji="0" lang="en-ZA" sz="1200" b="1"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cs typeface="Arial" panose="020B0604020202020204" pitchFamily="34" charset="0"/>
              </a:rPr>
              <a:t>Evaluation: </a:t>
            </a:r>
            <a:endParaRPr kumimoji="0" lang="en-ZA" sz="12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88265" lvl="0" indent="0" algn="ctr" defTabSz="914400" eaLnBrk="1" fontAlgn="auto" latinLnBrk="0" hangingPunct="1">
              <a:lnSpc>
                <a:spcPct val="115000"/>
              </a:lnSpc>
              <a:spcBef>
                <a:spcPts val="0"/>
              </a:spcBef>
              <a:spcAft>
                <a:spcPts val="800"/>
              </a:spcAft>
              <a:buClrTx/>
              <a:buSzTx/>
              <a:buFontTx/>
              <a:buNone/>
              <a:tabLst>
                <a:tab pos="1154430" algn="l"/>
              </a:tabLst>
              <a:defRPr/>
            </a:pPr>
            <a:r>
              <a:rPr kumimoji="0" lang="en-ZA" sz="1200" b="1"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cs typeface="Arial" panose="020B0604020202020204" pitchFamily="34" charset="0"/>
              </a:rPr>
              <a:t>price and preference</a:t>
            </a:r>
            <a:endParaRPr kumimoji="0" lang="en-ZA" sz="12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en-ZA" sz="12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 </a:t>
            </a:r>
          </a:p>
        </p:txBody>
      </p:sp>
      <p:pic>
        <p:nvPicPr>
          <p:cNvPr id="25" name="Picture 24"/>
          <p:cNvPicPr>
            <a:picLocks noChangeAspect="1"/>
          </p:cNvPicPr>
          <p:nvPr/>
        </p:nvPicPr>
        <p:blipFill>
          <a:blip r:embed="rId2" cstate="print"/>
          <a:stretch>
            <a:fillRect/>
          </a:stretch>
        </p:blipFill>
        <p:spPr>
          <a:xfrm>
            <a:off x="972923" y="2616839"/>
            <a:ext cx="1733792" cy="1169147"/>
          </a:xfrm>
          <a:prstGeom prst="rect">
            <a:avLst/>
          </a:prstGeom>
        </p:spPr>
      </p:pic>
      <p:pic>
        <p:nvPicPr>
          <p:cNvPr id="26" name="Picture 25"/>
          <p:cNvPicPr>
            <a:picLocks noChangeAspect="1"/>
          </p:cNvPicPr>
          <p:nvPr/>
        </p:nvPicPr>
        <p:blipFill>
          <a:blip r:embed="rId3" cstate="print"/>
          <a:stretch>
            <a:fillRect/>
          </a:stretch>
        </p:blipFill>
        <p:spPr>
          <a:xfrm>
            <a:off x="7114221" y="2616087"/>
            <a:ext cx="1573832" cy="1222791"/>
          </a:xfrm>
          <a:prstGeom prst="rect">
            <a:avLst/>
          </a:prstGeom>
        </p:spPr>
      </p:pic>
      <p:sp>
        <p:nvSpPr>
          <p:cNvPr id="27" name="Rectangle 26"/>
          <p:cNvSpPr/>
          <p:nvPr/>
        </p:nvSpPr>
        <p:spPr>
          <a:xfrm>
            <a:off x="941611" y="4067006"/>
            <a:ext cx="1796415" cy="1162194"/>
          </a:xfrm>
          <a:prstGeom prst="rect">
            <a:avLst/>
          </a:prstGeom>
          <a:solidFill>
            <a:schemeClr val="bg2">
              <a:lumMod val="5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1200" b="1"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Step 2: Calculation of points for B-BBEE status level of contributor (preference)</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Rectangle 27"/>
          <p:cNvSpPr/>
          <p:nvPr/>
        </p:nvSpPr>
        <p:spPr>
          <a:xfrm>
            <a:off x="7003247" y="4090133"/>
            <a:ext cx="1795780" cy="1139067"/>
          </a:xfrm>
          <a:prstGeom prst="rect">
            <a:avLst/>
          </a:prstGeom>
          <a:solidFill>
            <a:schemeClr val="bg2">
              <a:lumMod val="5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1200" b="1"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Step 2: Calculation of points for B-BBEE status level of contributor (preference)</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3" name="Straight Arrow Connector 32"/>
          <p:cNvCxnSpPr/>
          <p:nvPr/>
        </p:nvCxnSpPr>
        <p:spPr>
          <a:xfrm>
            <a:off x="6340009" y="3838878"/>
            <a:ext cx="663238" cy="809225"/>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55" name="Straight Arrow Connector 54"/>
          <p:cNvCxnSpPr>
            <a:endCxn id="27" idx="3"/>
          </p:cNvCxnSpPr>
          <p:nvPr/>
        </p:nvCxnSpPr>
        <p:spPr>
          <a:xfrm flipH="1">
            <a:off x="2738026" y="3838878"/>
            <a:ext cx="742901" cy="809225"/>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
        <p:nvSpPr>
          <p:cNvPr id="46" name="Rounded Rectangle 45"/>
          <p:cNvSpPr/>
          <p:nvPr/>
        </p:nvSpPr>
        <p:spPr>
          <a:xfrm>
            <a:off x="3480927" y="3545759"/>
            <a:ext cx="2859082" cy="1395410"/>
          </a:xfrm>
          <a:prstGeom prst="roundRect">
            <a:avLst/>
          </a:prstGeom>
          <a:solidFill>
            <a:schemeClr val="bg2">
              <a:lumMod val="5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buClrTx/>
              <a:buSzTx/>
              <a:buFontTx/>
              <a:buNone/>
              <a:tabLst>
                <a:tab pos="1611630" algn="l"/>
              </a:tabLst>
              <a:defRPr/>
            </a:pPr>
            <a:r>
              <a:rPr kumimoji="0" lang="en-ZA" sz="1400" b="1" i="0" u="none" strike="noStrike" kern="0" cap="none" spc="0" normalizeH="0" baseline="0" noProof="0" dirty="0">
                <a:ln>
                  <a:noFill/>
                </a:ln>
                <a:solidFill>
                  <a:srgbClr val="FFFF00"/>
                </a:solidFill>
                <a:effectLst/>
                <a:uLnTx/>
                <a:uFillTx/>
                <a:latin typeface="Century Gothic" panose="020B0502020202020204" pitchFamily="34" charset="0"/>
                <a:ea typeface="Calibri" panose="020F0502020204030204" pitchFamily="34" charset="0"/>
                <a:cs typeface="Times New Roman" panose="02020603050405020304" pitchFamily="18" charset="0"/>
              </a:rPr>
              <a:t>Allocation of</a:t>
            </a:r>
            <a:r>
              <a:rPr kumimoji="0" lang="en-ZA" sz="1400" b="1" i="0" u="none" strike="noStrike" kern="0" cap="none" spc="0" normalizeH="0" noProof="0" dirty="0">
                <a:ln>
                  <a:noFill/>
                </a:ln>
                <a:solidFill>
                  <a:srgbClr val="FFFF00"/>
                </a:solidFill>
                <a:effectLst/>
                <a:uLnTx/>
                <a:uFillTx/>
                <a:latin typeface="Century Gothic" panose="020B0502020202020204" pitchFamily="34" charset="0"/>
                <a:ea typeface="Calibri" panose="020F0502020204030204" pitchFamily="34" charset="0"/>
                <a:cs typeface="Times New Roman" panose="02020603050405020304" pitchFamily="18" charset="0"/>
              </a:rPr>
              <a:t> points for specific  goals within the 20  or 10 points for preference (i.e.  local content being defined as one of the goals of RDP)</a:t>
            </a:r>
            <a:endParaRPr kumimoji="0" lang="en-ZA" sz="1400" b="0" i="0" u="none" strike="noStrike" kern="0" cap="none" spc="0" normalizeH="0" baseline="0" noProof="0" dirty="0">
              <a:ln>
                <a:noFill/>
              </a:ln>
              <a:solidFill>
                <a:srgbClr val="FFFF00"/>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48" name="TextBox 47"/>
          <p:cNvSpPr txBox="1"/>
          <p:nvPr/>
        </p:nvSpPr>
        <p:spPr>
          <a:xfrm flipH="1">
            <a:off x="1763688" y="5704837"/>
            <a:ext cx="6394620" cy="646331"/>
          </a:xfrm>
          <a:prstGeom prst="rect">
            <a:avLst/>
          </a:prstGeom>
          <a:noFill/>
          <a:ln>
            <a:solidFill>
              <a:srgbClr val="00329B"/>
            </a:solidFill>
          </a:ln>
        </p:spPr>
        <p:txBody>
          <a:bodyPr wrap="square" rtlCol="0">
            <a:spAutoFit/>
          </a:bodyPr>
          <a:lstStyle/>
          <a:p>
            <a:pPr algn="ctr"/>
            <a:r>
              <a:rPr lang="en-ZA" b="1" dirty="0">
                <a:solidFill>
                  <a:srgbClr val="FF0000"/>
                </a:solidFill>
              </a:rPr>
              <a:t>SPLIT BETWEEN PREFERENCE AND SPECIFIC GOALS </a:t>
            </a:r>
          </a:p>
          <a:p>
            <a:pPr algn="ctr"/>
            <a:r>
              <a:rPr lang="en-ZA" b="1" dirty="0">
                <a:solidFill>
                  <a:srgbClr val="FF0000"/>
                </a:solidFill>
              </a:rPr>
              <a:t>AS DEFINED BY PROCURING ENTITIES</a:t>
            </a:r>
          </a:p>
        </p:txBody>
      </p:sp>
      <p:sp>
        <p:nvSpPr>
          <p:cNvPr id="50" name="TextBox 49"/>
          <p:cNvSpPr txBox="1"/>
          <p:nvPr/>
        </p:nvSpPr>
        <p:spPr>
          <a:xfrm>
            <a:off x="3932281" y="1043947"/>
            <a:ext cx="2598003" cy="646331"/>
          </a:xfrm>
          <a:prstGeom prst="rect">
            <a:avLst/>
          </a:prstGeom>
          <a:noFill/>
        </p:spPr>
        <p:txBody>
          <a:bodyPr wrap="square" rtlCol="0">
            <a:spAutoFit/>
          </a:bodyPr>
          <a:lstStyle/>
          <a:p>
            <a:r>
              <a:rPr lang="en-ZA" b="1" dirty="0"/>
              <a:t>New thresholds i.t.o. 2017 regulations</a:t>
            </a:r>
          </a:p>
        </p:txBody>
      </p:sp>
      <p:cxnSp>
        <p:nvCxnSpPr>
          <p:cNvPr id="53" name="Straight Arrow Connector 52"/>
          <p:cNvCxnSpPr/>
          <p:nvPr/>
        </p:nvCxnSpPr>
        <p:spPr>
          <a:xfrm flipH="1" flipV="1">
            <a:off x="2339752" y="2270509"/>
            <a:ext cx="1402254" cy="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61" name="Straight Arrow Connector 60"/>
          <p:cNvCxnSpPr>
            <a:stCxn id="23" idx="3"/>
          </p:cNvCxnSpPr>
          <p:nvPr/>
        </p:nvCxnSpPr>
        <p:spPr>
          <a:xfrm>
            <a:off x="5730826" y="2328170"/>
            <a:ext cx="1648337" cy="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xmlns="" val="2536367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555" y="156856"/>
            <a:ext cx="8597205" cy="559256"/>
          </a:xfrm>
        </p:spPr>
        <p:txBody>
          <a:bodyPr/>
          <a:lstStyle/>
          <a:p>
            <a:r>
              <a:rPr lang="en-ZA" dirty="0"/>
              <a:t>PROCESS PRESCRIBED BY THE ACT</a:t>
            </a:r>
          </a:p>
        </p:txBody>
      </p:sp>
      <p:sp>
        <p:nvSpPr>
          <p:cNvPr id="3" name="Slide Number Placeholder 2"/>
          <p:cNvSpPr>
            <a:spLocks noGrp="1"/>
          </p:cNvSpPr>
          <p:nvPr>
            <p:ph type="sldNum" sz="quarter" idx="4"/>
          </p:nvPr>
        </p:nvSpPr>
        <p:spPr/>
        <p:txBody>
          <a:bodyPr/>
          <a:lstStyle/>
          <a:p>
            <a:fld id="{8406839F-D7A4-4E5D-B93D-768AD4D1DB36}" type="slidenum">
              <a:rPr lang="en-ZA" smtClean="0"/>
              <a:pPr/>
              <a:t>5</a:t>
            </a:fld>
            <a:endParaRPr lang="en-ZA" dirty="0"/>
          </a:p>
        </p:txBody>
      </p:sp>
      <p:sp>
        <p:nvSpPr>
          <p:cNvPr id="15" name="Rectangle 14"/>
          <p:cNvSpPr/>
          <p:nvPr/>
        </p:nvSpPr>
        <p:spPr>
          <a:xfrm>
            <a:off x="1504047" y="2029604"/>
            <a:ext cx="742617" cy="434414"/>
          </a:xfrm>
          <a:prstGeom prst="rect">
            <a:avLst/>
          </a:prstGeom>
          <a:solidFill>
            <a:schemeClr val="bg2">
              <a:lumMod val="5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8</a:t>
            </a:r>
            <a:r>
              <a:rPr lang="en-ZA" sz="16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0/20</a:t>
            </a:r>
            <a:endParaRPr lang="en-ZA" sz="16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p:cNvSpPr/>
          <p:nvPr/>
        </p:nvSpPr>
        <p:spPr>
          <a:xfrm>
            <a:off x="7379163" y="2038472"/>
            <a:ext cx="779145" cy="464075"/>
          </a:xfrm>
          <a:prstGeom prst="rect">
            <a:avLst/>
          </a:prstGeom>
          <a:solidFill>
            <a:schemeClr val="bg2">
              <a:lumMod val="5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90/10</a:t>
            </a:r>
            <a:endParaRPr lang="en-ZA"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p:cNvSpPr/>
          <p:nvPr/>
        </p:nvSpPr>
        <p:spPr>
          <a:xfrm>
            <a:off x="549866" y="985741"/>
            <a:ext cx="3192140" cy="843059"/>
          </a:xfrm>
          <a:prstGeom prst="rect">
            <a:avLst/>
          </a:prstGeom>
          <a:solidFill>
            <a:schemeClr val="bg2">
              <a:lumMod val="5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Applied for all price quotations and bids above R30 000 up to R50 M (all applicable taxes included)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Rectangle 17"/>
          <p:cNvSpPr/>
          <p:nvPr/>
        </p:nvSpPr>
        <p:spPr>
          <a:xfrm>
            <a:off x="6516216" y="1043947"/>
            <a:ext cx="2358326" cy="810895"/>
          </a:xfrm>
          <a:prstGeom prst="rect">
            <a:avLst/>
          </a:prstGeom>
          <a:solidFill>
            <a:schemeClr val="bg2">
              <a:lumMod val="5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14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Applied for all bids above R50 M</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Rectangle 22"/>
          <p:cNvSpPr/>
          <p:nvPr/>
        </p:nvSpPr>
        <p:spPr>
          <a:xfrm>
            <a:off x="3875273" y="2924944"/>
            <a:ext cx="1988820" cy="1236552"/>
          </a:xfrm>
          <a:prstGeom prst="rect">
            <a:avLst/>
          </a:prstGeom>
          <a:solidFill>
            <a:schemeClr val="bg2">
              <a:lumMod val="5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88265" lvl="0" indent="0" algn="ctr" defTabSz="914400" eaLnBrk="1" fontAlgn="auto" latinLnBrk="0" hangingPunct="1">
              <a:lnSpc>
                <a:spcPct val="115000"/>
              </a:lnSpc>
              <a:spcBef>
                <a:spcPts val="0"/>
              </a:spcBef>
              <a:spcAft>
                <a:spcPts val="800"/>
              </a:spcAft>
              <a:buClrTx/>
              <a:buSzTx/>
              <a:buFontTx/>
              <a:buNone/>
              <a:tabLst>
                <a:tab pos="1154430" algn="l"/>
              </a:tabLst>
              <a:defRPr/>
            </a:pPr>
            <a:endParaRPr kumimoji="0" lang="en-ZA" sz="1600" i="0" u="none" strike="noStrike" kern="0" cap="none" spc="0" normalizeH="0" baseline="0" noProof="0" dirty="0">
              <a:ln>
                <a:noFill/>
              </a:ln>
              <a:effectLst/>
              <a:uLnTx/>
              <a:uFillTx/>
              <a:latin typeface="Century Gothic" panose="020B0502020202020204" pitchFamily="34" charset="0"/>
              <a:ea typeface="Calibri" panose="020F0502020204030204" pitchFamily="34" charset="0"/>
              <a:cs typeface="Arial" panose="020B0604020202020204" pitchFamily="34" charset="0"/>
            </a:endParaRPr>
          </a:p>
          <a:p>
            <a:pPr marL="0" marR="88265" lvl="0" indent="0" algn="ctr" defTabSz="914400" eaLnBrk="1" fontAlgn="auto" latinLnBrk="0" hangingPunct="1">
              <a:lnSpc>
                <a:spcPct val="115000"/>
              </a:lnSpc>
              <a:spcBef>
                <a:spcPts val="0"/>
              </a:spcBef>
              <a:spcAft>
                <a:spcPts val="800"/>
              </a:spcAft>
              <a:buClrTx/>
              <a:buSzTx/>
              <a:buFontTx/>
              <a:buNone/>
              <a:tabLst>
                <a:tab pos="1154430" algn="l"/>
              </a:tabLst>
              <a:defRPr/>
            </a:pPr>
            <a:r>
              <a:rPr kumimoji="0" lang="en-ZA" sz="1600" b="1"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cs typeface="Arial" panose="020B0604020202020204" pitchFamily="34" charset="0"/>
              </a:rPr>
              <a:t>Evaluation: </a:t>
            </a:r>
            <a:endParaRPr kumimoji="0" lang="en-ZA" sz="16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88265" lvl="0" indent="0" algn="ctr" defTabSz="914400" eaLnBrk="1" fontAlgn="auto" latinLnBrk="0" hangingPunct="1">
              <a:lnSpc>
                <a:spcPct val="115000"/>
              </a:lnSpc>
              <a:spcBef>
                <a:spcPts val="0"/>
              </a:spcBef>
              <a:spcAft>
                <a:spcPts val="800"/>
              </a:spcAft>
              <a:buClrTx/>
              <a:buSzTx/>
              <a:buFontTx/>
              <a:buNone/>
              <a:tabLst>
                <a:tab pos="1154430" algn="l"/>
              </a:tabLst>
              <a:defRPr/>
            </a:pPr>
            <a:r>
              <a:rPr kumimoji="0" lang="en-ZA" sz="1600" b="1"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cs typeface="Arial" panose="020B0604020202020204" pitchFamily="34" charset="0"/>
              </a:rPr>
              <a:t>price and preference</a:t>
            </a:r>
            <a:endParaRPr kumimoji="0" lang="en-ZA" sz="16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en-ZA" sz="1600" b="0"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 </a:t>
            </a:r>
          </a:p>
        </p:txBody>
      </p:sp>
      <p:pic>
        <p:nvPicPr>
          <p:cNvPr id="25" name="Picture 24"/>
          <p:cNvPicPr>
            <a:picLocks noChangeAspect="1"/>
          </p:cNvPicPr>
          <p:nvPr/>
        </p:nvPicPr>
        <p:blipFill>
          <a:blip r:embed="rId2" cstate="print"/>
          <a:stretch>
            <a:fillRect/>
          </a:stretch>
        </p:blipFill>
        <p:spPr>
          <a:xfrm>
            <a:off x="960047" y="2502547"/>
            <a:ext cx="1733792" cy="1169147"/>
          </a:xfrm>
          <a:prstGeom prst="rect">
            <a:avLst/>
          </a:prstGeom>
        </p:spPr>
      </p:pic>
      <p:pic>
        <p:nvPicPr>
          <p:cNvPr id="26" name="Picture 25"/>
          <p:cNvPicPr>
            <a:picLocks noChangeAspect="1"/>
          </p:cNvPicPr>
          <p:nvPr/>
        </p:nvPicPr>
        <p:blipFill>
          <a:blip r:embed="rId3" cstate="print"/>
          <a:stretch>
            <a:fillRect/>
          </a:stretch>
        </p:blipFill>
        <p:spPr>
          <a:xfrm>
            <a:off x="7114221" y="2616087"/>
            <a:ext cx="1573832" cy="1222791"/>
          </a:xfrm>
          <a:prstGeom prst="rect">
            <a:avLst/>
          </a:prstGeom>
        </p:spPr>
      </p:pic>
      <p:sp>
        <p:nvSpPr>
          <p:cNvPr id="27" name="Rectangle 26"/>
          <p:cNvSpPr/>
          <p:nvPr/>
        </p:nvSpPr>
        <p:spPr>
          <a:xfrm>
            <a:off x="941611" y="3838878"/>
            <a:ext cx="1796415" cy="1162194"/>
          </a:xfrm>
          <a:prstGeom prst="rect">
            <a:avLst/>
          </a:prstGeom>
          <a:solidFill>
            <a:schemeClr val="bg2">
              <a:lumMod val="5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1200" b="1"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Step 2: Calculation of points for B-BBEE status level of contributor (preference)</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Rectangle 27"/>
          <p:cNvSpPr/>
          <p:nvPr/>
        </p:nvSpPr>
        <p:spPr>
          <a:xfrm>
            <a:off x="7003247" y="3913737"/>
            <a:ext cx="1795780" cy="1139067"/>
          </a:xfrm>
          <a:prstGeom prst="rect">
            <a:avLst/>
          </a:prstGeom>
          <a:solidFill>
            <a:schemeClr val="bg2">
              <a:lumMod val="50000"/>
            </a:schemeClr>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ZA" sz="1200" b="1"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Step 2: Calculation of points for B-BBEE status level of contributor (preference)</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0" name="TextBox 49"/>
          <p:cNvSpPr txBox="1"/>
          <p:nvPr/>
        </p:nvSpPr>
        <p:spPr>
          <a:xfrm>
            <a:off x="3932281" y="1043947"/>
            <a:ext cx="2598003" cy="646331"/>
          </a:xfrm>
          <a:prstGeom prst="rect">
            <a:avLst/>
          </a:prstGeom>
          <a:noFill/>
        </p:spPr>
        <p:txBody>
          <a:bodyPr wrap="square" rtlCol="0">
            <a:spAutoFit/>
          </a:bodyPr>
          <a:lstStyle/>
          <a:p>
            <a:r>
              <a:rPr lang="en-ZA" b="1" dirty="0"/>
              <a:t>New thresholds i.t.o. 2017 regulations</a:t>
            </a:r>
          </a:p>
        </p:txBody>
      </p:sp>
      <p:sp>
        <p:nvSpPr>
          <p:cNvPr id="6" name="Right Brace 5"/>
          <p:cNvSpPr/>
          <p:nvPr/>
        </p:nvSpPr>
        <p:spPr>
          <a:xfrm>
            <a:off x="2915816" y="2670282"/>
            <a:ext cx="576064" cy="2168232"/>
          </a:xfrm>
          <a:prstGeom prst="rightBrace">
            <a:avLst/>
          </a:prstGeom>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ZA"/>
          </a:p>
        </p:txBody>
      </p:sp>
      <p:sp>
        <p:nvSpPr>
          <p:cNvPr id="7" name="Left Brace 6"/>
          <p:cNvSpPr/>
          <p:nvPr/>
        </p:nvSpPr>
        <p:spPr>
          <a:xfrm>
            <a:off x="6327380" y="2502547"/>
            <a:ext cx="547200" cy="2486910"/>
          </a:xfrm>
          <a:prstGeom prst="leftBrace">
            <a:avLst/>
          </a:prstGeom>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ZA"/>
          </a:p>
        </p:txBody>
      </p:sp>
      <p:sp>
        <p:nvSpPr>
          <p:cNvPr id="24" name="Oval 23"/>
          <p:cNvSpPr/>
          <p:nvPr/>
        </p:nvSpPr>
        <p:spPr>
          <a:xfrm>
            <a:off x="3473035" y="4838514"/>
            <a:ext cx="2508325" cy="557648"/>
          </a:xfrm>
          <a:prstGeom prst="ellipse">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spcBef>
                <a:spcPts val="0"/>
              </a:spcBef>
              <a:buClrTx/>
              <a:buSzTx/>
              <a:buFontTx/>
              <a:buNone/>
              <a:tabLst/>
              <a:defRPr/>
            </a:pPr>
            <a:r>
              <a:rPr kumimoji="0" lang="en-ZA" b="1"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Other</a:t>
            </a:r>
          </a:p>
          <a:p>
            <a:pPr marL="0" marR="0" lvl="0" indent="0" algn="ctr" defTabSz="914400" eaLnBrk="1" fontAlgn="auto" latinLnBrk="0" hangingPunct="1">
              <a:spcBef>
                <a:spcPts val="0"/>
              </a:spcBef>
              <a:buClrTx/>
              <a:buSzTx/>
              <a:buFontTx/>
              <a:buNone/>
              <a:tabLst/>
              <a:defRPr/>
            </a:pPr>
            <a:r>
              <a:rPr lang="en-ZA" b="1" kern="0" dirty="0">
                <a:solidFill>
                  <a:sysClr val="window" lastClr="FFFFFF"/>
                </a:solidFill>
                <a:latin typeface="Calibri" panose="020F0502020204030204"/>
                <a:ea typeface="Calibri" panose="020F0502020204030204" pitchFamily="34" charset="0"/>
                <a:cs typeface="Times New Roman" panose="02020603050405020304" pitchFamily="18" charset="0"/>
              </a:rPr>
              <a:t>Considerations</a:t>
            </a:r>
            <a:endParaRPr kumimoji="0" lang="en-ZA" b="1" i="0" u="none" strike="noStrike" kern="0" cap="none" spc="0" normalizeH="0" baseline="0" noProof="0" dirty="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8" name="Rectangle 7"/>
          <p:cNvSpPr/>
          <p:nvPr/>
        </p:nvSpPr>
        <p:spPr>
          <a:xfrm>
            <a:off x="295275" y="5511786"/>
            <a:ext cx="1540421" cy="3406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b="1" dirty="0"/>
              <a:t>Functionality</a:t>
            </a:r>
          </a:p>
        </p:txBody>
      </p:sp>
      <p:sp>
        <p:nvSpPr>
          <p:cNvPr id="29" name="Rectangle 28"/>
          <p:cNvSpPr/>
          <p:nvPr/>
        </p:nvSpPr>
        <p:spPr>
          <a:xfrm>
            <a:off x="6619494" y="5511125"/>
            <a:ext cx="2099785" cy="3412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b="1" dirty="0"/>
              <a:t>Local content</a:t>
            </a:r>
          </a:p>
        </p:txBody>
      </p:sp>
      <p:sp>
        <p:nvSpPr>
          <p:cNvPr id="30" name="Rectangle 29"/>
          <p:cNvSpPr/>
          <p:nvPr/>
        </p:nvSpPr>
        <p:spPr>
          <a:xfrm>
            <a:off x="4227595" y="5511786"/>
            <a:ext cx="2099785" cy="3412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b="1" dirty="0"/>
              <a:t>Sub-Contracting</a:t>
            </a:r>
          </a:p>
        </p:txBody>
      </p:sp>
      <p:sp>
        <p:nvSpPr>
          <p:cNvPr id="31" name="Rectangle 30"/>
          <p:cNvSpPr/>
          <p:nvPr/>
        </p:nvSpPr>
        <p:spPr>
          <a:xfrm>
            <a:off x="1943295" y="5550329"/>
            <a:ext cx="2099785" cy="3412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b="1" dirty="0"/>
              <a:t>Pre-qualification</a:t>
            </a:r>
          </a:p>
        </p:txBody>
      </p:sp>
      <p:sp>
        <p:nvSpPr>
          <p:cNvPr id="9" name="Right Brace 8"/>
          <p:cNvSpPr/>
          <p:nvPr/>
        </p:nvSpPr>
        <p:spPr>
          <a:xfrm rot="5400000">
            <a:off x="4350121" y="2240324"/>
            <a:ext cx="141635" cy="7474739"/>
          </a:xfrm>
          <a:prstGeom prst="rightBrace">
            <a:avLst/>
          </a:prstGeom>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ZA"/>
          </a:p>
        </p:txBody>
      </p:sp>
      <p:sp>
        <p:nvSpPr>
          <p:cNvPr id="10" name="TextBox 9"/>
          <p:cNvSpPr txBox="1"/>
          <p:nvPr/>
        </p:nvSpPr>
        <p:spPr>
          <a:xfrm flipH="1">
            <a:off x="1403647" y="6161542"/>
            <a:ext cx="7470893" cy="584775"/>
          </a:xfrm>
          <a:prstGeom prst="rect">
            <a:avLst/>
          </a:prstGeom>
          <a:noFill/>
          <a:ln>
            <a:solidFill>
              <a:srgbClr val="00329B"/>
            </a:solidFill>
          </a:ln>
        </p:spPr>
        <p:txBody>
          <a:bodyPr wrap="square" rtlCol="0">
            <a:spAutoFit/>
          </a:bodyPr>
          <a:lstStyle/>
          <a:p>
            <a:pPr algn="ctr"/>
            <a:r>
              <a:rPr lang="en-ZA" sz="1600" b="1" dirty="0">
                <a:solidFill>
                  <a:srgbClr val="FF0000"/>
                </a:solidFill>
              </a:rPr>
              <a:t>These considerations are dealt with upfront before points system is used and often compete with each other</a:t>
            </a:r>
          </a:p>
        </p:txBody>
      </p:sp>
    </p:spTree>
    <p:extLst>
      <p:ext uri="{BB962C8B-B14F-4D97-AF65-F5344CB8AC3E}">
        <p14:creationId xmlns:p14="http://schemas.microsoft.com/office/powerpoint/2010/main" xmlns="" val="2809999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IMPLEMENTATION CHALLENGES EXPERIENCED</a:t>
            </a:r>
          </a:p>
        </p:txBody>
      </p:sp>
      <p:sp>
        <p:nvSpPr>
          <p:cNvPr id="3" name="Slide Number Placeholder 2"/>
          <p:cNvSpPr>
            <a:spLocks noGrp="1"/>
          </p:cNvSpPr>
          <p:nvPr>
            <p:ph type="sldNum" sz="quarter" idx="4"/>
          </p:nvPr>
        </p:nvSpPr>
        <p:spPr/>
        <p:txBody>
          <a:bodyPr/>
          <a:lstStyle/>
          <a:p>
            <a:fld id="{8406839F-D7A4-4E5D-B93D-768AD4D1DB36}" type="slidenum">
              <a:rPr lang="en-ZA" smtClean="0"/>
              <a:pPr/>
              <a:t>6</a:t>
            </a:fld>
            <a:endParaRPr lang="en-ZA" dirty="0"/>
          </a:p>
        </p:txBody>
      </p:sp>
      <p:sp>
        <p:nvSpPr>
          <p:cNvPr id="4" name="Footer Placeholder 3"/>
          <p:cNvSpPr>
            <a:spLocks noGrp="1"/>
          </p:cNvSpPr>
          <p:nvPr>
            <p:ph type="ftr" sz="quarter" idx="3"/>
          </p:nvPr>
        </p:nvSpPr>
        <p:spPr/>
        <p:txBody>
          <a:bodyPr/>
          <a:lstStyle/>
          <a:p>
            <a:r>
              <a:rPr lang="en-ZA"/>
              <a:t>SCM Improvement</a:t>
            </a:r>
            <a:endParaRPr lang="en-GB" dirty="0"/>
          </a:p>
        </p:txBody>
      </p:sp>
      <p:sp>
        <p:nvSpPr>
          <p:cNvPr id="5" name="Text Placeholder 4"/>
          <p:cNvSpPr>
            <a:spLocks noGrp="1"/>
          </p:cNvSpPr>
          <p:nvPr>
            <p:ph type="body" sz="quarter" idx="10"/>
          </p:nvPr>
        </p:nvSpPr>
        <p:spPr/>
        <p:txBody>
          <a:bodyPr>
            <a:normAutofit fontScale="85000" lnSpcReduction="10000"/>
          </a:bodyPr>
          <a:lstStyle/>
          <a:p>
            <a:pPr marL="285750" indent="-285750" algn="just">
              <a:lnSpc>
                <a:spcPct val="170000"/>
              </a:lnSpc>
              <a:buFont typeface="Wingdings" panose="05000000000000000000" pitchFamily="2" charset="2"/>
              <a:buChar char="§"/>
            </a:pPr>
            <a:r>
              <a:rPr lang="en-ZA" sz="1800" b="0" dirty="0"/>
              <a:t>The LC requirements emanate from 2 pieces of legislation i.e. PPPFA and BBBEEA with two custodian departments resulting in numerous challenges from a process and implementation perspective;</a:t>
            </a:r>
          </a:p>
          <a:p>
            <a:pPr marL="285750" indent="-285750" algn="just">
              <a:lnSpc>
                <a:spcPct val="170000"/>
              </a:lnSpc>
              <a:buFont typeface="Wingdings" panose="05000000000000000000" pitchFamily="2" charset="2"/>
              <a:buChar char="§"/>
            </a:pPr>
            <a:r>
              <a:rPr lang="en-ZA" sz="1800" b="0" dirty="0"/>
              <a:t>Legislative requirements are ambiguous and open to interpretation;</a:t>
            </a:r>
          </a:p>
          <a:p>
            <a:pPr marL="285750" indent="-285750" algn="just">
              <a:lnSpc>
                <a:spcPct val="170000"/>
              </a:lnSpc>
              <a:buFont typeface="Wingdings" panose="05000000000000000000" pitchFamily="2" charset="2"/>
              <a:buChar char="§"/>
            </a:pPr>
            <a:r>
              <a:rPr lang="en-ZA" sz="1800" b="0" dirty="0"/>
              <a:t>Market analysis informing the designations are not freely available and more often than not suppliers are in the Gauteng region and not Western Cape  based adding to the cost in procurement;</a:t>
            </a:r>
          </a:p>
          <a:p>
            <a:pPr marL="285750" indent="-285750" algn="just">
              <a:lnSpc>
                <a:spcPct val="170000"/>
              </a:lnSpc>
              <a:buFont typeface="Wingdings" panose="05000000000000000000" pitchFamily="2" charset="2"/>
              <a:buChar char="§"/>
            </a:pPr>
            <a:r>
              <a:rPr lang="en-ZA" sz="1800" b="0" dirty="0"/>
              <a:t>Cost of certification (tender’s side)and the impact on cost (government side);</a:t>
            </a:r>
          </a:p>
          <a:p>
            <a:pPr marL="285750" indent="-285750" algn="just">
              <a:lnSpc>
                <a:spcPct val="170000"/>
              </a:lnSpc>
              <a:buFont typeface="Wingdings" panose="05000000000000000000" pitchFamily="2" charset="2"/>
              <a:buChar char="§"/>
            </a:pPr>
            <a:r>
              <a:rPr lang="en-ZA" sz="1800" b="0" dirty="0"/>
              <a:t>A lack of readiness by the supplier market to tender;</a:t>
            </a:r>
          </a:p>
          <a:p>
            <a:pPr marL="285750" indent="-285750" algn="just">
              <a:lnSpc>
                <a:spcPct val="170000"/>
              </a:lnSpc>
              <a:buFont typeface="Wingdings" panose="05000000000000000000" pitchFamily="2" charset="2"/>
              <a:buChar char="§"/>
            </a:pPr>
            <a:r>
              <a:rPr lang="en-ZA" sz="1800" b="0" dirty="0"/>
              <a:t>Certification required for each and every tender that the bidder engages in;</a:t>
            </a:r>
          </a:p>
          <a:p>
            <a:pPr marL="285750" indent="-285750" algn="just">
              <a:lnSpc>
                <a:spcPct val="170000"/>
              </a:lnSpc>
              <a:buFont typeface="Wingdings" panose="05000000000000000000" pitchFamily="2" charset="2"/>
              <a:buChar char="§"/>
            </a:pPr>
            <a:r>
              <a:rPr lang="en-ZA" sz="1800" b="0" dirty="0"/>
              <a:t>The bidder does a preliminary submission on the extent to which it meets the requirements and confirmation of the requirements happens ex post facto the award.</a:t>
            </a:r>
          </a:p>
        </p:txBody>
      </p:sp>
    </p:spTree>
    <p:extLst>
      <p:ext uri="{BB962C8B-B14F-4D97-AF65-F5344CB8AC3E}">
        <p14:creationId xmlns:p14="http://schemas.microsoft.com/office/powerpoint/2010/main" xmlns="" val="2926132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IMPLEMENTATION CHALLENGES EXPERIENCED continued</a:t>
            </a:r>
          </a:p>
        </p:txBody>
      </p:sp>
      <p:sp>
        <p:nvSpPr>
          <p:cNvPr id="3" name="Slide Number Placeholder 2"/>
          <p:cNvSpPr>
            <a:spLocks noGrp="1"/>
          </p:cNvSpPr>
          <p:nvPr>
            <p:ph type="sldNum" sz="quarter" idx="4"/>
          </p:nvPr>
        </p:nvSpPr>
        <p:spPr/>
        <p:txBody>
          <a:bodyPr/>
          <a:lstStyle/>
          <a:p>
            <a:fld id="{8406839F-D7A4-4E5D-B93D-768AD4D1DB36}" type="slidenum">
              <a:rPr lang="en-ZA" smtClean="0"/>
              <a:pPr/>
              <a:t>7</a:t>
            </a:fld>
            <a:endParaRPr lang="en-ZA" dirty="0"/>
          </a:p>
        </p:txBody>
      </p:sp>
      <p:sp>
        <p:nvSpPr>
          <p:cNvPr id="4" name="Footer Placeholder 3"/>
          <p:cNvSpPr>
            <a:spLocks noGrp="1"/>
          </p:cNvSpPr>
          <p:nvPr>
            <p:ph type="ftr" sz="quarter" idx="3"/>
          </p:nvPr>
        </p:nvSpPr>
        <p:spPr/>
        <p:txBody>
          <a:bodyPr/>
          <a:lstStyle/>
          <a:p>
            <a:r>
              <a:rPr lang="en-ZA"/>
              <a:t>SCM Improvement</a:t>
            </a:r>
            <a:endParaRPr lang="en-GB" dirty="0"/>
          </a:p>
        </p:txBody>
      </p:sp>
      <p:sp>
        <p:nvSpPr>
          <p:cNvPr id="5" name="Text Placeholder 4"/>
          <p:cNvSpPr>
            <a:spLocks noGrp="1"/>
          </p:cNvSpPr>
          <p:nvPr>
            <p:ph type="body" sz="quarter" idx="10"/>
          </p:nvPr>
        </p:nvSpPr>
        <p:spPr/>
        <p:txBody>
          <a:bodyPr>
            <a:normAutofit fontScale="92500" lnSpcReduction="10000"/>
          </a:bodyPr>
          <a:lstStyle/>
          <a:p>
            <a:pPr marL="285750" indent="-285750" algn="just">
              <a:lnSpc>
                <a:spcPct val="150000"/>
              </a:lnSpc>
              <a:buFont typeface="Wingdings" panose="05000000000000000000" pitchFamily="2" charset="2"/>
              <a:buChar char="§"/>
            </a:pPr>
            <a:r>
              <a:rPr lang="en-ZA" sz="1800" b="0" dirty="0"/>
              <a:t>Deviation from requirements must be done by the bidder;</a:t>
            </a:r>
          </a:p>
          <a:p>
            <a:pPr marL="285750" indent="-285750" algn="just">
              <a:lnSpc>
                <a:spcPct val="150000"/>
              </a:lnSpc>
              <a:buFont typeface="Wingdings" panose="05000000000000000000" pitchFamily="2" charset="2"/>
              <a:buChar char="§"/>
            </a:pPr>
            <a:r>
              <a:rPr lang="en-ZA" sz="1800" b="0" dirty="0"/>
              <a:t>Non-compliance findings and associated expenditure as irregular are for the procuring entities books of account;</a:t>
            </a:r>
          </a:p>
          <a:p>
            <a:pPr marL="285750" indent="-285750" algn="just">
              <a:lnSpc>
                <a:spcPct val="150000"/>
              </a:lnSpc>
              <a:buFont typeface="Wingdings" panose="05000000000000000000" pitchFamily="2" charset="2"/>
              <a:buChar char="§"/>
            </a:pPr>
            <a:r>
              <a:rPr lang="en-ZA" sz="1800" b="0" dirty="0"/>
              <a:t>100% compliance to minimum threshold is required which is disabling e.g. For clothing and textile threshold is 100% and if a bidder is 99.5% compliant then the bidder is deemed non-compliant. No room for developmental initiatives or incentives;</a:t>
            </a:r>
          </a:p>
          <a:p>
            <a:pPr marL="285750" indent="-285750" algn="just">
              <a:lnSpc>
                <a:spcPct val="150000"/>
              </a:lnSpc>
              <a:buFont typeface="Wingdings" panose="05000000000000000000" pitchFamily="2" charset="2"/>
              <a:buChar char="§"/>
            </a:pPr>
            <a:r>
              <a:rPr lang="en-ZA" sz="1800" b="0" dirty="0"/>
              <a:t> Training to procuring entities is limited and the SAB is not performing the function of certification hence the onus to verify has now become that of the procuring institution;</a:t>
            </a:r>
          </a:p>
          <a:p>
            <a:pPr marL="285750" indent="-285750" algn="just">
              <a:lnSpc>
                <a:spcPct val="150000"/>
              </a:lnSpc>
              <a:buFont typeface="Wingdings" panose="05000000000000000000" pitchFamily="2" charset="2"/>
              <a:buChar char="§"/>
            </a:pPr>
            <a:r>
              <a:rPr lang="en-ZA" sz="1800" b="0" dirty="0"/>
              <a:t>The applicable threshold from R30 000 upward is problematic given the red tape in meeting compliance that adds to the total costs of the procurement.</a:t>
            </a:r>
          </a:p>
        </p:txBody>
      </p:sp>
    </p:spTree>
    <p:extLst>
      <p:ext uri="{BB962C8B-B14F-4D97-AF65-F5344CB8AC3E}">
        <p14:creationId xmlns:p14="http://schemas.microsoft.com/office/powerpoint/2010/main" xmlns="" val="3864935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WCG RESPONSE TO CHALLENGES</a:t>
            </a:r>
          </a:p>
        </p:txBody>
      </p:sp>
      <p:sp>
        <p:nvSpPr>
          <p:cNvPr id="3" name="Slide Number Placeholder 2"/>
          <p:cNvSpPr>
            <a:spLocks noGrp="1"/>
          </p:cNvSpPr>
          <p:nvPr>
            <p:ph type="sldNum" sz="quarter" idx="4"/>
          </p:nvPr>
        </p:nvSpPr>
        <p:spPr/>
        <p:txBody>
          <a:bodyPr/>
          <a:lstStyle/>
          <a:p>
            <a:fld id="{8406839F-D7A4-4E5D-B93D-768AD4D1DB36}" type="slidenum">
              <a:rPr lang="en-ZA" smtClean="0"/>
              <a:pPr/>
              <a:t>8</a:t>
            </a:fld>
            <a:endParaRPr lang="en-ZA" dirty="0"/>
          </a:p>
        </p:txBody>
      </p:sp>
      <p:sp>
        <p:nvSpPr>
          <p:cNvPr id="4" name="Footer Placeholder 3"/>
          <p:cNvSpPr>
            <a:spLocks noGrp="1"/>
          </p:cNvSpPr>
          <p:nvPr>
            <p:ph type="ftr" sz="quarter" idx="3"/>
          </p:nvPr>
        </p:nvSpPr>
        <p:spPr/>
        <p:txBody>
          <a:bodyPr/>
          <a:lstStyle/>
          <a:p>
            <a:r>
              <a:rPr lang="en-ZA"/>
              <a:t>SCM Improvement</a:t>
            </a:r>
            <a:endParaRPr lang="en-GB" dirty="0"/>
          </a:p>
        </p:txBody>
      </p:sp>
      <p:sp>
        <p:nvSpPr>
          <p:cNvPr id="5" name="Text Placeholder 4"/>
          <p:cNvSpPr>
            <a:spLocks noGrp="1"/>
          </p:cNvSpPr>
          <p:nvPr>
            <p:ph type="body" sz="quarter" idx="10"/>
          </p:nvPr>
        </p:nvSpPr>
        <p:spPr/>
        <p:txBody>
          <a:bodyPr>
            <a:normAutofit fontScale="85000" lnSpcReduction="20000"/>
          </a:bodyPr>
          <a:lstStyle/>
          <a:p>
            <a:pPr marL="285750" indent="-285750" algn="just">
              <a:lnSpc>
                <a:spcPct val="160000"/>
              </a:lnSpc>
              <a:buFont typeface="Wingdings" panose="05000000000000000000" pitchFamily="2" charset="2"/>
              <a:buChar char="§"/>
            </a:pPr>
            <a:r>
              <a:rPr lang="en-ZA" sz="1800" b="0" dirty="0"/>
              <a:t>WCG Position Paper on Local Content Implementation produced and made available to NT as well as issues raised at various NT fora (i.e. SCM Forum, TCF, PAG forum and in formal written comments to the commentary phases iro PPPF regulations);</a:t>
            </a:r>
          </a:p>
          <a:p>
            <a:pPr marL="285750" indent="-285750" algn="just">
              <a:lnSpc>
                <a:spcPct val="160000"/>
              </a:lnSpc>
              <a:buFont typeface="Wingdings" panose="05000000000000000000" pitchFamily="2" charset="2"/>
              <a:buChar char="§"/>
            </a:pPr>
            <a:r>
              <a:rPr lang="en-ZA" sz="1800" b="0" dirty="0"/>
              <a:t>Discussions and workshops held with </a:t>
            </a:r>
            <a:r>
              <a:rPr lang="en-ZA" sz="1800" dirty="0" err="1"/>
              <a:t>dti</a:t>
            </a:r>
            <a:r>
              <a:rPr lang="en-ZA" sz="1800" b="0" dirty="0"/>
              <a:t> and SABS since the implementation of local content requirements, post 2012 as part of previous PPPFA regulation implementation;</a:t>
            </a:r>
          </a:p>
          <a:p>
            <a:pPr marL="285750" indent="-285750" algn="just">
              <a:lnSpc>
                <a:spcPct val="160000"/>
              </a:lnSpc>
              <a:buFont typeface="Wingdings" panose="05000000000000000000" pitchFamily="2" charset="2"/>
              <a:buChar char="§"/>
            </a:pPr>
            <a:r>
              <a:rPr lang="en-ZA" sz="1800" b="0" dirty="0"/>
              <a:t>Training interventions, workshops which the Province facilitated and </a:t>
            </a:r>
            <a:r>
              <a:rPr lang="en-ZA" sz="1800" dirty="0"/>
              <a:t>dti</a:t>
            </a:r>
            <a:r>
              <a:rPr lang="en-ZA" sz="1800" b="0" dirty="0"/>
              <a:t> and NT presented;</a:t>
            </a:r>
          </a:p>
          <a:p>
            <a:pPr marL="285750" indent="-285750" algn="just">
              <a:lnSpc>
                <a:spcPct val="160000"/>
              </a:lnSpc>
              <a:buFont typeface="Wingdings" panose="05000000000000000000" pitchFamily="2" charset="2"/>
              <a:buChar char="§"/>
            </a:pPr>
            <a:r>
              <a:rPr lang="en-ZA" sz="1800" b="0" dirty="0"/>
              <a:t>Support provided to departments by PT on interpretation issues in audit process;</a:t>
            </a:r>
          </a:p>
          <a:p>
            <a:pPr marL="285750" indent="-285750" algn="just">
              <a:lnSpc>
                <a:spcPct val="160000"/>
              </a:lnSpc>
              <a:buFont typeface="Wingdings" panose="05000000000000000000" pitchFamily="2" charset="2"/>
              <a:buChar char="§"/>
            </a:pPr>
            <a:r>
              <a:rPr lang="en-ZA" sz="1800" b="0" dirty="0"/>
              <a:t>PT dealt with queries on local and provincial implementation challenges via the PT SCM helpdesk; and </a:t>
            </a:r>
          </a:p>
          <a:p>
            <a:pPr marL="285750" indent="-285750" algn="just">
              <a:lnSpc>
                <a:spcPct val="160000"/>
              </a:lnSpc>
              <a:buFont typeface="Wingdings" panose="05000000000000000000" pitchFamily="2" charset="2"/>
              <a:buChar char="§"/>
            </a:pPr>
            <a:r>
              <a:rPr lang="en-ZA" sz="1800" b="0" dirty="0"/>
              <a:t>Formal communication provided to the National Treasury DG end August 2019 on policy and prescript challenges, conflicts and impracticalities or red tape on financial prescripts. Local content challenges also documented and flagged as an issue in this communication.</a:t>
            </a:r>
          </a:p>
        </p:txBody>
      </p:sp>
    </p:spTree>
    <p:extLst>
      <p:ext uri="{BB962C8B-B14F-4D97-AF65-F5344CB8AC3E}">
        <p14:creationId xmlns:p14="http://schemas.microsoft.com/office/powerpoint/2010/main" xmlns="" val="2662683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xmlns="" val="15013514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89bmk0SOuza7NbvIp48mwknZhZugPkej9McoZlrF0LH114aQh/imDAP2NeJNAH0+ocS0FzrPdx/bpsH7fYUafyb0NKtAqdNS0Zp5LGNZkI8z2QCdP7QNG9h6AjGOASBr5rOkt+wz7V+HwedJjL+GK+cLh1y2HMUs9IqKTH0qSn8="/>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49.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0.xml><?xml version="1.0" encoding="utf-8"?>
<p:tagLst xmlns:a="http://schemas.openxmlformats.org/drawingml/2006/main" xmlns:r="http://schemas.openxmlformats.org/officeDocument/2006/relationships" xmlns:p="http://schemas.openxmlformats.org/presentationml/2006/main">
  <p:tag name="SMARTBOX_SB6" val="MITRdUpyHwM6PGpPPEYuEBrVOl0s1/nY"/>
  <p:tag name="SMARTBOX_SB8" val="gT+5zEvuWyI5UqgzyKYBsg=="/>
  <p:tag name="SMARTBOX_SB7" val="JjA9eqtaKbMPgxHPa8ygGg=="/>
</p:tagLst>
</file>

<file path=ppt/tags/tag51.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ags/tag52.xml><?xml version="1.0" encoding="utf-8"?>
<p:tagLst xmlns:a="http://schemas.openxmlformats.org/drawingml/2006/main" xmlns:r="http://schemas.openxmlformats.org/officeDocument/2006/relationships" xmlns:p="http://schemas.openxmlformats.org/presentationml/2006/main">
  <p:tag name="SMARTBOX_SB6" val="ExV0lgmBfxs4p/Ctn6PAZzkJrxNZh9dP"/>
  <p:tag name="SMARTBOX_SB8" val="TGX+G0PGAnUARCSWBtSV8A=="/>
  <p:tag name="SMARTBOX_SB7" val="QCFeyGRrGmX3AMjrtsQnC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3162</TotalTime>
  <Words>1126</Words>
  <Application>Microsoft Office PowerPoint</Application>
  <PresentationFormat>On-screen Show (4:3)</PresentationFormat>
  <Paragraphs>97</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WCG-PPT Master-121022-amc</vt:lpstr>
      <vt:lpstr>think-cell Slide</vt:lpstr>
      <vt:lpstr>LOCAL CONTENT  OF COMMODITIES WHICH RELATES TO ALL TENDERS  WITHIN THE DEPARTMENTS OF THE WESTERN CAPE GOVERNMENT</vt:lpstr>
      <vt:lpstr>BACKGROUND</vt:lpstr>
      <vt:lpstr>PPPF regulations 2017</vt:lpstr>
      <vt:lpstr>PROCESS PRESCRIBED BY THE ACT</vt:lpstr>
      <vt:lpstr>PROCESS PRESCRIBED BY THE ACT</vt:lpstr>
      <vt:lpstr>IMPLEMENTATION CHALLENGES EXPERIENCED</vt:lpstr>
      <vt:lpstr>IMPLEMENTATION CHALLENGES EXPERIENCED continued</vt:lpstr>
      <vt:lpstr>WCG RESPONSE TO CHALLENGES</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Conny</dc:creator>
  <cp:keywords>POTX</cp:keywords>
  <cp:lastModifiedBy>PUMZA</cp:lastModifiedBy>
  <cp:revision>266</cp:revision>
  <cp:lastPrinted>2017-11-22T09:38:15Z</cp:lastPrinted>
  <dcterms:created xsi:type="dcterms:W3CDTF">2012-11-01T08:19:05Z</dcterms:created>
  <dcterms:modified xsi:type="dcterms:W3CDTF">2019-09-16T09:34:19Z</dcterms:modified>
  <cp:category>CI</cp:category>
</cp:coreProperties>
</file>