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460" r:id="rId2"/>
    <p:sldId id="618" r:id="rId3"/>
    <p:sldId id="712" r:id="rId4"/>
    <p:sldId id="620" r:id="rId5"/>
    <p:sldId id="621" r:id="rId6"/>
    <p:sldId id="622" r:id="rId7"/>
    <p:sldId id="623" r:id="rId8"/>
    <p:sldId id="716" r:id="rId9"/>
    <p:sldId id="715" r:id="rId10"/>
    <p:sldId id="717" r:id="rId11"/>
    <p:sldId id="718" r:id="rId12"/>
    <p:sldId id="719" r:id="rId13"/>
    <p:sldId id="624" r:id="rId14"/>
    <p:sldId id="689" r:id="rId15"/>
  </p:sldIdLst>
  <p:sldSz cx="9906000" cy="6858000" type="A4"/>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C00"/>
    <a:srgbClr val="669900"/>
    <a:srgbClr val="009900"/>
    <a:srgbClr val="006600"/>
    <a:srgbClr val="649265"/>
    <a:srgbClr val="9BBB59"/>
    <a:srgbClr val="89898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2847" autoAdjust="0"/>
  </p:normalViewPr>
  <p:slideViewPr>
    <p:cSldViewPr>
      <p:cViewPr varScale="1">
        <p:scale>
          <a:sx n="70" d="100"/>
          <a:sy n="70" d="100"/>
        </p:scale>
        <p:origin x="-1368"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9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6650"/>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49899" y="0"/>
            <a:ext cx="2946189" cy="496650"/>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BF37DE45-99DD-4006-9C3F-14B0A2FF7BD9}" type="datetimeFigureOut">
              <a:rPr lang="en-US"/>
              <a:pPr>
                <a:defRPr/>
              </a:pPr>
              <a:t>9/16/2019</a:t>
            </a:fld>
            <a:endParaRPr lang="en-US" dirty="0"/>
          </a:p>
        </p:txBody>
      </p:sp>
      <p:sp>
        <p:nvSpPr>
          <p:cNvPr id="4" name="Slide Image Placeholder 3"/>
          <p:cNvSpPr>
            <a:spLocks noGrp="1" noRot="1" noChangeAspect="1"/>
          </p:cNvSpPr>
          <p:nvPr>
            <p:ph type="sldImg" idx="2"/>
          </p:nvPr>
        </p:nvSpPr>
        <p:spPr>
          <a:xfrm>
            <a:off x="709613" y="744538"/>
            <a:ext cx="5378450" cy="37242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768" y="4715788"/>
            <a:ext cx="5438140" cy="446667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28402"/>
            <a:ext cx="2946189" cy="496650"/>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49899" y="9428402"/>
            <a:ext cx="2946189" cy="496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11C3F39-A0C7-4002-8BAE-A0A0BC153F38}" type="slidenum">
              <a:rPr lang="en-US" altLang="en-US"/>
              <a:pPr/>
              <a:t>‹#›</a:t>
            </a:fld>
            <a:endParaRPr lang="en-US" altLang="en-US" dirty="0"/>
          </a:p>
        </p:txBody>
      </p:sp>
    </p:spTree>
    <p:extLst>
      <p:ext uri="{BB962C8B-B14F-4D97-AF65-F5344CB8AC3E}">
        <p14:creationId xmlns:p14="http://schemas.microsoft.com/office/powerpoint/2010/main" xmlns="" val="90766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ADB6967-6DB9-4519-BEE7-6FFB38B9E158}" type="slidenum">
              <a:rPr lang="en-US" altLang="en-US"/>
              <a:pPr/>
              <a:t>1</a:t>
            </a:fld>
            <a:endParaRPr lang="en-US" altLang="en-US" dirty="0"/>
          </a:p>
        </p:txBody>
      </p:sp>
    </p:spTree>
    <p:extLst>
      <p:ext uri="{BB962C8B-B14F-4D97-AF65-F5344CB8AC3E}">
        <p14:creationId xmlns:p14="http://schemas.microsoft.com/office/powerpoint/2010/main" xmlns="" val="202674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A8188E9-13A1-4B74-91C0-8B68B0D3B4DA}" type="slidenum">
              <a:rPr lang="en-GB" altLang="en-US"/>
              <a:pPr/>
              <a:t>‹#›</a:t>
            </a:fld>
            <a:endParaRPr lang="en-GB" altLang="en-US" dirty="0"/>
          </a:p>
        </p:txBody>
      </p:sp>
    </p:spTree>
    <p:extLst>
      <p:ext uri="{BB962C8B-B14F-4D97-AF65-F5344CB8AC3E}">
        <p14:creationId xmlns:p14="http://schemas.microsoft.com/office/powerpoint/2010/main" xmlns="" val="85838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marL="0" indent="0">
              <a:buNone/>
              <a:defRPr/>
            </a:lvl1pPr>
          </a:lstStyle>
          <a:p>
            <a:pPr lvl="0"/>
            <a:endParaRPr lang="en-GB" dirty="0"/>
          </a:p>
        </p:txBody>
      </p:sp>
    </p:spTree>
    <p:extLst>
      <p:ext uri="{BB962C8B-B14F-4D97-AF65-F5344CB8AC3E}">
        <p14:creationId xmlns:p14="http://schemas.microsoft.com/office/powerpoint/2010/main" xmlns="" val="221391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37110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90198195-1542-45B8-8298-5E0D9A7E39CB}" type="datetimeFigureOut">
              <a:rPr lang="en-US"/>
              <a:pPr>
                <a:defRPr/>
              </a:pPr>
              <a:t>9/16/2019</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96FA2D81-E97F-4EA2-A26A-0DE21A412E5A}" type="slidenum">
              <a:rPr lang="en-GB" altLang="en-US"/>
              <a:pPr/>
              <a:t>‹#›</a:t>
            </a:fld>
            <a:endParaRPr lang="en-GB" altLang="en-US" dirty="0"/>
          </a:p>
        </p:txBody>
      </p:sp>
    </p:spTree>
    <p:extLst>
      <p:ext uri="{BB962C8B-B14F-4D97-AF65-F5344CB8AC3E}">
        <p14:creationId xmlns:p14="http://schemas.microsoft.com/office/powerpoint/2010/main" xmlns="" val="1891913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503238" y="6356350"/>
            <a:ext cx="2311400" cy="365125"/>
          </a:xfrm>
          <a:prstGeom prst="rect">
            <a:avLst/>
          </a:prstGeom>
        </p:spPr>
        <p:txBody>
          <a:bodyPr/>
          <a:lstStyle>
            <a:lvl1pPr eaLnBrk="1" hangingPunct="1">
              <a:defRPr>
                <a:latin typeface="Arial" charset="0"/>
                <a:cs typeface="Arial" charset="0"/>
              </a:defRPr>
            </a:lvl1pPr>
          </a:lstStyle>
          <a:p>
            <a:pPr>
              <a:defRPr/>
            </a:pPr>
            <a:fld id="{A0ABEC6F-22DC-4CF8-A547-6A760978854E}" type="datetimeFigureOut">
              <a:rPr lang="en-US"/>
              <a:pPr>
                <a:defRPr/>
              </a:pPr>
              <a:t>9/16/2019</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B5AAD4CF-2116-4CB2-B3D2-554AB9D59FCB}" type="slidenum">
              <a:rPr lang="en-GB" altLang="en-US"/>
              <a:pPr/>
              <a:t>‹#›</a:t>
            </a:fld>
            <a:endParaRPr lang="en-GB" altLang="en-US" dirty="0"/>
          </a:p>
        </p:txBody>
      </p:sp>
    </p:spTree>
    <p:extLst>
      <p:ext uri="{BB962C8B-B14F-4D97-AF65-F5344CB8AC3E}">
        <p14:creationId xmlns:p14="http://schemas.microsoft.com/office/powerpoint/2010/main" xmlns="" val="542228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ctrTitle"/>
          </p:nvPr>
        </p:nvSpPr>
        <p:spPr>
          <a:xfrm>
            <a:off x="742950" y="2130425"/>
            <a:ext cx="8420100" cy="1470025"/>
          </a:xfrm>
          <a:prstGeom prst="rect">
            <a:avLst/>
          </a:prstGeom>
        </p:spPr>
        <p:txBody>
          <a:bodyPr/>
          <a:lstStyle/>
          <a:p>
            <a:r>
              <a:rPr lang="en-US"/>
              <a:t>Click to edit Master title style</a:t>
            </a:r>
            <a:endParaRPr lang="en-ZA"/>
          </a:p>
        </p:txBody>
      </p:sp>
      <p:sp>
        <p:nvSpPr>
          <p:cNvPr id="3" name="Subtitle 2"/>
          <p:cNvSpPr>
            <a:spLocks noGrp="1"/>
          </p:cNvSpPr>
          <p:nvPr>
            <p:ph type="subTitle" idx="1"/>
          </p:nvPr>
        </p:nvSpPr>
        <p:spPr>
          <a:xfrm>
            <a:off x="1568624" y="3645024"/>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fld id="{39EFEAEF-F6D2-4EB1-B424-78FAF2B606B7}" type="slidenum">
              <a:rPr lang="en-US" altLang="en-US"/>
              <a:pPr/>
              <a:t>‹#›</a:t>
            </a:fld>
            <a:endParaRPr lang="en-US" altLang="en-US" dirty="0"/>
          </a:p>
        </p:txBody>
      </p:sp>
      <p:sp>
        <p:nvSpPr>
          <p:cNvPr id="7" name="Rectangle 4"/>
          <p:cNvSpPr>
            <a:spLocks noGrp="1" noChangeArrowheads="1"/>
          </p:cNvSpPr>
          <p:nvPr>
            <p:ph type="dt" sz="half" idx="12"/>
          </p:nvPr>
        </p:nvSpPr>
        <p:spPr>
          <a:xfrm>
            <a:off x="415925" y="6524625"/>
            <a:ext cx="2311400" cy="476250"/>
          </a:xfrm>
          <a:prstGeom prst="rect">
            <a:avLst/>
          </a:prstGeom>
        </p:spPr>
        <p:txBody>
          <a:bodyPr/>
          <a:lstStyle>
            <a:lvl1pPr>
              <a:defRPr>
                <a:latin typeface="Arial" charset="0"/>
                <a:cs typeface="Arial" charset="0"/>
              </a:defRPr>
            </a:lvl1pPr>
          </a:lstStyle>
          <a:p>
            <a:pPr>
              <a:defRPr/>
            </a:pPr>
            <a:fld id="{DF8554E2-A18B-4DCC-B95D-10A611DAA1F6}" type="datetime1">
              <a:rPr lang="en-US"/>
              <a:pPr>
                <a:defRPr/>
              </a:pPr>
              <a:t>9/16/2019</a:t>
            </a:fld>
            <a:endParaRPr lang="en-US" dirty="0"/>
          </a:p>
        </p:txBody>
      </p:sp>
    </p:spTree>
    <p:extLst>
      <p:ext uri="{BB962C8B-B14F-4D97-AF65-F5344CB8AC3E}">
        <p14:creationId xmlns:p14="http://schemas.microsoft.com/office/powerpoint/2010/main" xmlns="" val="332849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1081088" indent="-1081088">
              <a:buNone/>
              <a:defRPr/>
            </a:lvl1pPr>
          </a:lstStyle>
          <a:p>
            <a:pPr lvl="0"/>
            <a:endParaRPr lang="en-GB" dirty="0"/>
          </a:p>
        </p:txBody>
      </p:sp>
    </p:spTree>
    <p:extLst>
      <p:ext uri="{BB962C8B-B14F-4D97-AF65-F5344CB8AC3E}">
        <p14:creationId xmlns:p14="http://schemas.microsoft.com/office/powerpoint/2010/main" xmlns="" val="303737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A97881D-C19D-44CF-8EB4-8362E66BD014}" type="datetimeFigureOut">
              <a:rPr lang="en-US"/>
              <a:pPr>
                <a:defRPr/>
              </a:pPr>
              <a:t>9/16/2019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F6FE83E6-5C80-4BE0-B71B-8B014C18424D}" type="slidenum">
              <a:rPr lang="en-GB" altLang="en-US"/>
              <a:pPr/>
              <a:t>‹#›</a:t>
            </a:fld>
            <a:endParaRPr lang="en-GB" altLang="en-US" dirty="0"/>
          </a:p>
        </p:txBody>
      </p:sp>
    </p:spTree>
    <p:extLst>
      <p:ext uri="{BB962C8B-B14F-4D97-AF65-F5344CB8AC3E}">
        <p14:creationId xmlns:p14="http://schemas.microsoft.com/office/powerpoint/2010/main" xmlns="" val="1123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43EAF09B-CE0A-4DF0-A7C9-DCB1867EF2E2}" type="datetimeFigureOut">
              <a:rPr lang="en-US"/>
              <a:pPr>
                <a:defRPr/>
              </a:pPr>
              <a:t>9/16/2019</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FDEC6ED-8A40-41E1-BAF7-0F991D10A7D9}" type="slidenum">
              <a:rPr lang="en-GB" altLang="en-US"/>
              <a:pPr/>
              <a:t>‹#›</a:t>
            </a:fld>
            <a:endParaRPr lang="en-GB" altLang="en-US" dirty="0"/>
          </a:p>
        </p:txBody>
      </p:sp>
    </p:spTree>
    <p:extLst>
      <p:ext uri="{BB962C8B-B14F-4D97-AF65-F5344CB8AC3E}">
        <p14:creationId xmlns:p14="http://schemas.microsoft.com/office/powerpoint/2010/main" xmlns="" val="339636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95B8701E-281F-47FE-B035-8C2D0E5A18D9}" type="datetimeFigureOut">
              <a:rPr lang="en-US"/>
              <a:pPr>
                <a:defRPr/>
              </a:pPr>
              <a:t>9/16/2019</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fld id="{0C40D85C-7D8D-41EB-ACE3-A034A5103726}" type="slidenum">
              <a:rPr lang="en-GB" altLang="en-US"/>
              <a:pPr/>
              <a:t>‹#›</a:t>
            </a:fld>
            <a:endParaRPr lang="en-GB" altLang="en-US" dirty="0"/>
          </a:p>
        </p:txBody>
      </p:sp>
    </p:spTree>
    <p:extLst>
      <p:ext uri="{BB962C8B-B14F-4D97-AF65-F5344CB8AC3E}">
        <p14:creationId xmlns:p14="http://schemas.microsoft.com/office/powerpoint/2010/main" xmlns="" val="273043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BFDC33F1-19B9-4BC6-8D93-B3FB93DD6066}" type="datetimeFigureOut">
              <a:rPr lang="en-US"/>
              <a:pPr>
                <a:defRPr/>
              </a:pPr>
              <a:t>9/16/2019</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fld id="{792EC127-C160-4D61-88A2-330B572F502E}" type="slidenum">
              <a:rPr lang="en-GB" altLang="en-US"/>
              <a:pPr/>
              <a:t>‹#›</a:t>
            </a:fld>
            <a:endParaRPr lang="en-GB" altLang="en-US" dirty="0"/>
          </a:p>
        </p:txBody>
      </p:sp>
    </p:spTree>
    <p:extLst>
      <p:ext uri="{BB962C8B-B14F-4D97-AF65-F5344CB8AC3E}">
        <p14:creationId xmlns:p14="http://schemas.microsoft.com/office/powerpoint/2010/main" xmlns="" val="404695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D97C1E3-B205-4DA4-B2A9-76BEE6FF4475}" type="datetimeFigureOut">
              <a:rPr lang="en-US"/>
              <a:pPr>
                <a:defRPr/>
              </a:pPr>
              <a:t>9/16/2019</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38E1A492-B153-4D2B-AEE2-C5413324937F}" type="slidenum">
              <a:rPr lang="en-GB" altLang="en-US"/>
              <a:pPr/>
              <a:t>‹#›</a:t>
            </a:fld>
            <a:endParaRPr lang="en-GB" altLang="en-US" dirty="0"/>
          </a:p>
        </p:txBody>
      </p:sp>
    </p:spTree>
    <p:extLst>
      <p:ext uri="{BB962C8B-B14F-4D97-AF65-F5344CB8AC3E}">
        <p14:creationId xmlns:p14="http://schemas.microsoft.com/office/powerpoint/2010/main" xmlns="" val="29204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33C419EF-75AF-477A-A8C0-D87C9708A99D}" type="datetimeFigureOut">
              <a:rPr lang="en-US"/>
              <a:pPr>
                <a:defRPr/>
              </a:pPr>
              <a:t>9/16/2019</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8B1FE30-C7C0-442C-9AA4-C095B93ABD48}" type="slidenum">
              <a:rPr lang="en-GB" altLang="en-US"/>
              <a:pPr/>
              <a:t>‹#›</a:t>
            </a:fld>
            <a:endParaRPr lang="en-GB" altLang="en-US" dirty="0"/>
          </a:p>
        </p:txBody>
      </p:sp>
    </p:spTree>
    <p:extLst>
      <p:ext uri="{BB962C8B-B14F-4D97-AF65-F5344CB8AC3E}">
        <p14:creationId xmlns:p14="http://schemas.microsoft.com/office/powerpoint/2010/main" xmlns="" val="408824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17B6D59A-E783-4569-9F46-8D986A09E796}" type="datetimeFigureOut">
              <a:rPr lang="en-US"/>
              <a:pPr>
                <a:defRPr/>
              </a:pPr>
              <a:t>9/16/2019</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6A79E365-9E20-4CCF-B89C-E4C46389BF93}" type="slidenum">
              <a:rPr lang="en-GB" altLang="en-US"/>
              <a:pPr/>
              <a:t>‹#›</a:t>
            </a:fld>
            <a:endParaRPr lang="en-GB" altLang="en-US" dirty="0"/>
          </a:p>
        </p:txBody>
      </p:sp>
    </p:spTree>
    <p:extLst>
      <p:ext uri="{BB962C8B-B14F-4D97-AF65-F5344CB8AC3E}">
        <p14:creationId xmlns:p14="http://schemas.microsoft.com/office/powerpoint/2010/main" xmlns="" val="154316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03058B67-0B47-4EC8-ACDE-24B3FBA93D3F}" type="slidenum">
              <a:rPr lang="en-GB" altLang="en-US"/>
              <a:pPr/>
              <a:t>‹#›</a:t>
            </a:fld>
            <a:endParaRPr lang="en-GB" altLang="en-US" dirty="0"/>
          </a:p>
        </p:txBody>
      </p:sp>
      <p:sp>
        <p:nvSpPr>
          <p:cNvPr id="1028" name="Rectangle 5"/>
          <p:cNvSpPr>
            <a:spLocks noChangeArrowheads="1"/>
          </p:cNvSpPr>
          <p:nvPr/>
        </p:nvSpPr>
        <p:spPr bwMode="auto">
          <a:xfrm>
            <a:off x="3384550" y="6245225"/>
            <a:ext cx="31369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400" dirty="0"/>
          </a:p>
        </p:txBody>
      </p:sp>
      <p:sp>
        <p:nvSpPr>
          <p:cNvPr id="1029" name="Rectangle 311"/>
          <p:cNvSpPr>
            <a:spLocks noChangeArrowheads="1"/>
          </p:cNvSpPr>
          <p:nvPr/>
        </p:nvSpPr>
        <p:spPr bwMode="auto">
          <a:xfrm>
            <a:off x="0" y="6477000"/>
            <a:ext cx="9906000" cy="381000"/>
          </a:xfrm>
          <a:prstGeom prst="rect">
            <a:avLst/>
          </a:prstGeom>
          <a:solidFill>
            <a:srgbClr val="C0C0C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0" name="Rectangle 305"/>
          <p:cNvSpPr>
            <a:spLocks noChangeArrowheads="1"/>
          </p:cNvSpPr>
          <p:nvPr/>
        </p:nvSpPr>
        <p:spPr bwMode="auto">
          <a:xfrm>
            <a:off x="0" y="981075"/>
            <a:ext cx="9906000" cy="369888"/>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1" name="AutoShape 309"/>
          <p:cNvSpPr>
            <a:spLocks noChangeArrowheads="1"/>
          </p:cNvSpPr>
          <p:nvPr/>
        </p:nvSpPr>
        <p:spPr bwMode="auto">
          <a:xfrm>
            <a:off x="8396288" y="11382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2" name="AutoShape 310"/>
          <p:cNvSpPr>
            <a:spLocks noChangeArrowheads="1"/>
          </p:cNvSpPr>
          <p:nvPr/>
        </p:nvSpPr>
        <p:spPr bwMode="auto">
          <a:xfrm>
            <a:off x="9126538" y="11382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3" name="AutoShape 309"/>
          <p:cNvSpPr>
            <a:spLocks noChangeArrowheads="1"/>
          </p:cNvSpPr>
          <p:nvPr/>
        </p:nvSpPr>
        <p:spPr bwMode="auto">
          <a:xfrm>
            <a:off x="7640638" y="1125538"/>
            <a:ext cx="660400" cy="485775"/>
          </a:xfrm>
          <a:prstGeom prst="chevron">
            <a:avLst>
              <a:gd name="adj" fmla="val 31375"/>
            </a:avLst>
          </a:prstGeom>
          <a:solidFill>
            <a:srgbClr val="E4E4E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4" name="Rectangle 224" descr="Small grid"/>
          <p:cNvSpPr>
            <a:spLocks noChangeArrowheads="1"/>
          </p:cNvSpPr>
          <p:nvPr/>
        </p:nvSpPr>
        <p:spPr bwMode="auto">
          <a:xfrm>
            <a:off x="0" y="0"/>
            <a:ext cx="9906000" cy="981075"/>
          </a:xfrm>
          <a:prstGeom prst="rect">
            <a:avLst/>
          </a:prstGeom>
          <a:pattFill prst="smGrid">
            <a:fgClr>
              <a:srgbClr val="E4E4E4"/>
            </a:fgClr>
            <a:bgClr>
              <a:schemeClr val="bg1"/>
            </a:bgClr>
          </a:pattFill>
          <a:ln>
            <a:noFill/>
          </a:ln>
          <a:effectLst>
            <a:prstShdw prst="shdw17" dist="17961" dir="2700000">
              <a:srgbClr val="898989"/>
            </a:prst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000" b="1" dirty="0">
              <a:solidFill>
                <a:schemeClr val="accent1"/>
              </a:solidFill>
              <a:latin typeface="Lucida Sans Unicode" panose="020B0602030504020204" pitchFamily="34" charset="0"/>
              <a:ea typeface="굴림" pitchFamily="34" charset="-127"/>
            </a:endParaRPr>
          </a:p>
        </p:txBody>
      </p:sp>
      <p:sp>
        <p:nvSpPr>
          <p:cNvPr id="1038" name="Text Box 223"/>
          <p:cNvSpPr txBox="1">
            <a:spLocks noChangeArrowheads="1"/>
          </p:cNvSpPr>
          <p:nvPr/>
        </p:nvSpPr>
        <p:spPr bwMode="auto">
          <a:xfrm>
            <a:off x="2514600" y="6524625"/>
            <a:ext cx="3525838" cy="307975"/>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400" b="1" dirty="0"/>
              <a:t>CIVILIAN SECRETARIAT FOR POLICE</a:t>
            </a:r>
          </a:p>
        </p:txBody>
      </p:sp>
      <p:sp>
        <p:nvSpPr>
          <p:cNvPr id="1036" name="Rectangle 6"/>
          <p:cNvSpPr>
            <a:spLocks noChangeArrowheads="1"/>
          </p:cNvSpPr>
          <p:nvPr/>
        </p:nvSpPr>
        <p:spPr bwMode="auto">
          <a:xfrm>
            <a:off x="7466013" y="6524625"/>
            <a:ext cx="23114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r" eaLnBrk="1" hangingPunct="1"/>
            <a:fld id="{7DBF7A3E-EF9E-4AC1-B8D7-79A1A6B34D8A}" type="slidenum">
              <a:rPr lang="en-US" altLang="en-US" sz="1400" b="1"/>
              <a:pPr algn="r" eaLnBrk="1" hangingPunct="1"/>
              <a:t>‹#›</a:t>
            </a:fld>
            <a:endParaRPr lang="en-US" altLang="en-US" sz="1400" b="1" dirty="0"/>
          </a:p>
        </p:txBody>
      </p:sp>
      <p:sp>
        <p:nvSpPr>
          <p:cNvPr id="13" name="TextBox 12"/>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Tree>
  </p:cSld>
  <p:clrMap bg1="lt1" tx1="dk1" bg2="lt2" tx2="dk2" accent1="accent1" accent2="accent2" accent3="accent3" accent4="accent4" accent5="accent5" accent6="accent6" hlink="hlink" folHlink="folHlink"/>
  <p:sldLayoutIdLst>
    <p:sldLayoutId id="2147485020" r:id="rId1"/>
    <p:sldLayoutId id="2147485021" r:id="rId2"/>
    <p:sldLayoutId id="2147485022" r:id="rId3"/>
    <p:sldLayoutId id="2147485023" r:id="rId4"/>
    <p:sldLayoutId id="2147485024" r:id="rId5"/>
    <p:sldLayoutId id="2147485025" r:id="rId6"/>
    <p:sldLayoutId id="2147485026" r:id="rId7"/>
    <p:sldLayoutId id="2147485027" r:id="rId8"/>
    <p:sldLayoutId id="2147485028" r:id="rId9"/>
    <p:sldLayoutId id="2147485029" r:id="rId10"/>
    <p:sldLayoutId id="2147485030" r:id="rId11"/>
    <p:sldLayoutId id="2147485031" r:id="rId12"/>
    <p:sldLayoutId id="2147485032" r:id="rId13"/>
    <p:sldLayoutId id="2147485035"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bwMode="auto">
          <a:xfrm>
            <a:off x="842963" y="2130425"/>
            <a:ext cx="8494712" cy="14700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7" name="Rectangle 3"/>
          <p:cNvSpPr>
            <a:spLocks noGrp="1" noChangeArrowheads="1"/>
          </p:cNvSpPr>
          <p:nvPr>
            <p:ph type="subTitle" idx="1"/>
          </p:nvPr>
        </p:nvSpPr>
        <p:spPr bwMode="auto">
          <a:xfrm>
            <a:off x="1598613" y="3886200"/>
            <a:ext cx="6996112" cy="17526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8" name="Rectangle 5"/>
          <p:cNvSpPr>
            <a:spLocks noChangeArrowheads="1"/>
          </p:cNvSpPr>
          <p:nvPr/>
        </p:nvSpPr>
        <p:spPr bwMode="auto">
          <a:xfrm>
            <a:off x="57150" y="-104776"/>
            <a:ext cx="9993313" cy="6858001"/>
          </a:xfrm>
          <a:prstGeom prst="rect">
            <a:avLst/>
          </a:prstGeom>
          <a:solidFill>
            <a:schemeClr val="bg1"/>
          </a:solidFill>
          <a:ln w="9525">
            <a:solidFill>
              <a:schemeClr val="tx1"/>
            </a:solidFill>
            <a:miter lim="800000"/>
            <a:headEnd/>
            <a:tailEnd/>
          </a:ln>
        </p:spPr>
        <p:txBody>
          <a:bodyPr wrap="none" anchor="ctr"/>
          <a:lstStyle/>
          <a:p>
            <a:pPr eaLnBrk="1" hangingPunct="1"/>
            <a:endParaRPr lang="en-ZA" altLang="en-US" dirty="0"/>
          </a:p>
        </p:txBody>
      </p:sp>
      <p:sp>
        <p:nvSpPr>
          <p:cNvPr id="36869" name="AutoShape 2808"/>
          <p:cNvSpPr>
            <a:spLocks noChangeArrowheads="1"/>
          </p:cNvSpPr>
          <p:nvPr/>
        </p:nvSpPr>
        <p:spPr bwMode="gray">
          <a:xfrm>
            <a:off x="636588" y="1071563"/>
            <a:ext cx="185737" cy="396875"/>
          </a:xfrm>
          <a:prstGeom prst="chevron">
            <a:avLst>
              <a:gd name="adj" fmla="val 5000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algn="r"/>
            <a:endParaRPr lang="zh-CN" altLang="en-US" sz="2000" b="1">
              <a:solidFill>
                <a:schemeClr val="accent1"/>
              </a:solidFill>
              <a:latin typeface="Lucida Sans Unicode" pitchFamily="34" charset="0"/>
              <a:ea typeface="굴림" pitchFamily="34" charset="-127"/>
            </a:endParaRPr>
          </a:p>
        </p:txBody>
      </p:sp>
      <p:sp>
        <p:nvSpPr>
          <p:cNvPr id="36870" name="Rectangle 2784"/>
          <p:cNvSpPr>
            <a:spLocks noChangeArrowheads="1"/>
          </p:cNvSpPr>
          <p:nvPr/>
        </p:nvSpPr>
        <p:spPr bwMode="ltGray">
          <a:xfrm>
            <a:off x="0" y="3603625"/>
            <a:ext cx="9993313" cy="39211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079" name="Rectangle 25" descr="Large grid"/>
          <p:cNvSpPr>
            <a:spLocks noChangeArrowheads="1"/>
          </p:cNvSpPr>
          <p:nvPr/>
        </p:nvSpPr>
        <p:spPr bwMode="auto">
          <a:xfrm>
            <a:off x="0" y="-33338"/>
            <a:ext cx="9993313" cy="3573463"/>
          </a:xfrm>
          <a:prstGeom prst="rect">
            <a:avLst/>
          </a:prstGeom>
          <a:pattFill prst="lgGrid">
            <a:fgClr>
              <a:srgbClr val="E4E4E4"/>
            </a:fgClr>
            <a:bgClr>
              <a:schemeClr val="bg1"/>
            </a:bgClr>
          </a:pattFill>
          <a:ln>
            <a:noFill/>
          </a:ln>
          <a:effectLst>
            <a:prstShdw prst="shdw17" dist="17961" dir="2700000">
              <a:srgbClr val="003700"/>
            </a:prstShdw>
          </a:effectLst>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GB" altLang="en-US" sz="2000" b="1" dirty="0">
              <a:cs typeface="Times New Roman" pitchFamily="18" charset="0"/>
            </a:endParaRPr>
          </a:p>
          <a:p>
            <a:pPr eaLnBrk="1" hangingPunct="1">
              <a:spcBef>
                <a:spcPct val="0"/>
              </a:spcBef>
              <a:buFontTx/>
              <a:buNone/>
              <a:defRPr/>
            </a:pPr>
            <a:r>
              <a:rPr lang="en-GB" altLang="en-US" sz="2000" b="1" dirty="0">
                <a:cs typeface="Times New Roman" pitchFamily="18" charset="0"/>
              </a:rPr>
              <a:t>			</a:t>
            </a:r>
            <a:endParaRPr lang="en-GB" altLang="en-US" sz="2000" b="1" dirty="0">
              <a:latin typeface="+mn-lt"/>
              <a:cs typeface="Times New Roman" pitchFamily="18" charset="0"/>
            </a:endParaRPr>
          </a:p>
          <a:p>
            <a:pPr algn="ctr" eaLnBrk="1" hangingPunct="1">
              <a:spcBef>
                <a:spcPct val="0"/>
              </a:spcBef>
              <a:buFontTx/>
              <a:buNone/>
              <a:defRPr/>
            </a:pPr>
            <a:r>
              <a:rPr lang="en-GB" altLang="en-US" sz="2000" b="1" dirty="0">
                <a:latin typeface="+mn-lt"/>
                <a:cs typeface="Times New Roman" pitchFamily="18" charset="0"/>
              </a:rPr>
              <a:t>                                    </a:t>
            </a:r>
            <a:r>
              <a:rPr lang="en-GB" altLang="en-US" sz="2800" b="1" dirty="0">
                <a:latin typeface="+mn-lt"/>
                <a:cs typeface="Times New Roman" pitchFamily="18" charset="0"/>
              </a:rPr>
              <a:t> </a:t>
            </a:r>
            <a:endParaRPr lang="en-US" altLang="en-US" sz="2800" b="1" dirty="0">
              <a:latin typeface="+mj-lt"/>
              <a:ea typeface="굴림" pitchFamily="34" charset="-127"/>
            </a:endParaRPr>
          </a:p>
        </p:txBody>
      </p:sp>
      <p:sp>
        <p:nvSpPr>
          <p:cNvPr id="36872" name="Rectangle 2787"/>
          <p:cNvSpPr>
            <a:spLocks noChangeArrowheads="1"/>
          </p:cNvSpPr>
          <p:nvPr/>
        </p:nvSpPr>
        <p:spPr bwMode="ltGray">
          <a:xfrm>
            <a:off x="0" y="3395663"/>
            <a:ext cx="9993313" cy="207962"/>
          </a:xfrm>
          <a:prstGeom prst="rect">
            <a:avLst/>
          </a:prstGeom>
          <a:solidFill>
            <a:srgbClr val="B2B2B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nvGrpSpPr>
          <p:cNvPr id="36873" name="Group 2804"/>
          <p:cNvGrpSpPr>
            <a:grpSpLocks/>
          </p:cNvGrpSpPr>
          <p:nvPr/>
        </p:nvGrpSpPr>
        <p:grpSpPr bwMode="auto">
          <a:xfrm>
            <a:off x="636588" y="1549400"/>
            <a:ext cx="1844675" cy="1204913"/>
            <a:chOff x="329" y="681"/>
            <a:chExt cx="1063" cy="759"/>
          </a:xfrm>
        </p:grpSpPr>
        <p:sp>
          <p:nvSpPr>
            <p:cNvPr id="36884" name="Rectangle 2795"/>
            <p:cNvSpPr>
              <a:spLocks noChangeArrowheads="1"/>
            </p:cNvSpPr>
            <p:nvPr/>
          </p:nvSpPr>
          <p:spPr bwMode="ltGray">
            <a:xfrm>
              <a:off x="329" y="681"/>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5" name="Rectangle 2796"/>
            <p:cNvSpPr>
              <a:spLocks noChangeArrowheads="1"/>
            </p:cNvSpPr>
            <p:nvPr/>
          </p:nvSpPr>
          <p:spPr bwMode="ltGray">
            <a:xfrm>
              <a:off x="569" y="870"/>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6" name="Rectangle 2797"/>
            <p:cNvSpPr>
              <a:spLocks noChangeArrowheads="1"/>
            </p:cNvSpPr>
            <p:nvPr/>
          </p:nvSpPr>
          <p:spPr bwMode="ltGray">
            <a:xfrm>
              <a:off x="912" y="767"/>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7" name="Rectangle 2798"/>
            <p:cNvSpPr>
              <a:spLocks noChangeArrowheads="1"/>
            </p:cNvSpPr>
            <p:nvPr/>
          </p:nvSpPr>
          <p:spPr bwMode="ltGray">
            <a:xfrm>
              <a:off x="809" y="1097"/>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8" name="Rectangle 2799"/>
            <p:cNvSpPr>
              <a:spLocks noChangeArrowheads="1"/>
            </p:cNvSpPr>
            <p:nvPr/>
          </p:nvSpPr>
          <p:spPr bwMode="ltGray">
            <a:xfrm>
              <a:off x="1049" y="1337"/>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9" name="Rectangle 2800"/>
            <p:cNvSpPr>
              <a:spLocks noChangeArrowheads="1"/>
            </p:cNvSpPr>
            <p:nvPr/>
          </p:nvSpPr>
          <p:spPr bwMode="ltGray">
            <a:xfrm>
              <a:off x="1289" y="1097"/>
              <a:ext cx="103"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90" name="Rectangle 2801"/>
            <p:cNvSpPr>
              <a:spLocks noChangeArrowheads="1"/>
            </p:cNvSpPr>
            <p:nvPr/>
          </p:nvSpPr>
          <p:spPr bwMode="ltGray">
            <a:xfrm>
              <a:off x="517" y="1284"/>
              <a:ext cx="102" cy="103"/>
            </a:xfrm>
            <a:prstGeom prst="rect">
              <a:avLst/>
            </a:prstGeom>
            <a:solidFill>
              <a:srgbClr val="005C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grpSp>
        <p:nvGrpSpPr>
          <p:cNvPr id="36874" name="Group 2805"/>
          <p:cNvGrpSpPr>
            <a:grpSpLocks/>
          </p:cNvGrpSpPr>
          <p:nvPr/>
        </p:nvGrpSpPr>
        <p:grpSpPr bwMode="auto">
          <a:xfrm>
            <a:off x="5451475" y="3033713"/>
            <a:ext cx="3997325" cy="741362"/>
            <a:chOff x="3120" y="2430"/>
            <a:chExt cx="2304" cy="467"/>
          </a:xfrm>
        </p:grpSpPr>
        <p:sp>
          <p:nvSpPr>
            <p:cNvPr id="36880" name="AutoShape 2788"/>
            <p:cNvSpPr>
              <a:spLocks noChangeArrowheads="1"/>
            </p:cNvSpPr>
            <p:nvPr/>
          </p:nvSpPr>
          <p:spPr bwMode="auto">
            <a:xfrm>
              <a:off x="3120"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1" name="AutoShape 2792"/>
            <p:cNvSpPr>
              <a:spLocks noChangeArrowheads="1"/>
            </p:cNvSpPr>
            <p:nvPr/>
          </p:nvSpPr>
          <p:spPr bwMode="auto">
            <a:xfrm>
              <a:off x="3690"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2" name="AutoShape 2793"/>
            <p:cNvSpPr>
              <a:spLocks noChangeArrowheads="1"/>
            </p:cNvSpPr>
            <p:nvPr/>
          </p:nvSpPr>
          <p:spPr bwMode="auto">
            <a:xfrm>
              <a:off x="4247"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3" name="AutoShape 2794"/>
            <p:cNvSpPr>
              <a:spLocks noChangeArrowheads="1"/>
            </p:cNvSpPr>
            <p:nvPr/>
          </p:nvSpPr>
          <p:spPr bwMode="auto">
            <a:xfrm>
              <a:off x="4823" y="2430"/>
              <a:ext cx="601" cy="467"/>
            </a:xfrm>
            <a:prstGeom prst="chevron">
              <a:avLst>
                <a:gd name="adj" fmla="val 32173"/>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sp>
        <p:nvSpPr>
          <p:cNvPr id="36875" name="Text Box 234"/>
          <p:cNvSpPr txBox="1">
            <a:spLocks noChangeArrowheads="1"/>
          </p:cNvSpPr>
          <p:nvPr/>
        </p:nvSpPr>
        <p:spPr bwMode="auto">
          <a:xfrm>
            <a:off x="57150" y="6445250"/>
            <a:ext cx="984885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b="1" dirty="0"/>
              <a:t>CIVILIAN SECRETARIAT FOR  POLICE SERVICE</a:t>
            </a:r>
          </a:p>
        </p:txBody>
      </p:sp>
      <p:sp>
        <p:nvSpPr>
          <p:cNvPr id="36876" name="Rectangle 1026"/>
          <p:cNvSpPr>
            <a:spLocks noChangeArrowheads="1"/>
          </p:cNvSpPr>
          <p:nvPr/>
        </p:nvSpPr>
        <p:spPr bwMode="black">
          <a:xfrm>
            <a:off x="415925" y="4510088"/>
            <a:ext cx="5905500" cy="86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hangingPunct="1">
              <a:lnSpc>
                <a:spcPct val="80000"/>
              </a:lnSpc>
            </a:pPr>
            <a:endParaRPr lang="ko-KR" altLang="en-US" sz="2800" b="1" dirty="0">
              <a:solidFill>
                <a:srgbClr val="000000"/>
              </a:solidFill>
              <a:ea typeface="굴림" pitchFamily="34" charset="-127"/>
            </a:endParaRPr>
          </a:p>
        </p:txBody>
      </p:sp>
      <p:sp>
        <p:nvSpPr>
          <p:cNvPr id="36877" name="Rectangle 1026"/>
          <p:cNvSpPr>
            <a:spLocks noChangeArrowheads="1"/>
          </p:cNvSpPr>
          <p:nvPr/>
        </p:nvSpPr>
        <p:spPr bwMode="black">
          <a:xfrm>
            <a:off x="2720975" y="923925"/>
            <a:ext cx="7056438" cy="1568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lgn="ctr" eaLnBrk="1" hangingPunct="1"/>
            <a:endParaRPr lang="ko-KR" altLang="en-US" sz="2000" b="1">
              <a:solidFill>
                <a:srgbClr val="000000"/>
              </a:solidFill>
              <a:ea typeface="굴림" pitchFamily="34" charset="-127"/>
            </a:endParaRPr>
          </a:p>
        </p:txBody>
      </p:sp>
      <p:pic>
        <p:nvPicPr>
          <p:cNvPr id="36878"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30875" y="404813"/>
            <a:ext cx="4046538" cy="1573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79" name="Title 1"/>
          <p:cNvSpPr>
            <a:spLocks/>
          </p:cNvSpPr>
          <p:nvPr/>
        </p:nvSpPr>
        <p:spPr bwMode="auto">
          <a:xfrm>
            <a:off x="685800" y="3962400"/>
            <a:ext cx="8585200" cy="2590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lnSpc>
                <a:spcPct val="140000"/>
              </a:lnSpc>
            </a:pPr>
            <a:r>
              <a:rPr lang="en-ZA" altLang="en-US" sz="2800" b="1" dirty="0" smtClean="0">
                <a:solidFill>
                  <a:srgbClr val="000000"/>
                </a:solidFill>
              </a:rPr>
              <a:t>LEGISLATION PROGRAM FOR THE SIXTH ADMINISTRATION</a:t>
            </a:r>
          </a:p>
          <a:p>
            <a:pPr algn="ctr" eaLnBrk="1" hangingPunct="1">
              <a:lnSpc>
                <a:spcPct val="140000"/>
              </a:lnSpc>
            </a:pPr>
            <a:endParaRPr lang="en-ZA" altLang="en-US" sz="2200" b="1" dirty="0" smtClean="0"/>
          </a:p>
          <a:p>
            <a:pPr algn="ctr" eaLnBrk="1" hangingPunct="1">
              <a:lnSpc>
                <a:spcPct val="140000"/>
              </a:lnSpc>
            </a:pPr>
            <a:r>
              <a:rPr lang="en-ZA" altLang="en-US" b="1" i="1" dirty="0" smtClean="0">
                <a:effectLst>
                  <a:outerShdw blurRad="38100" dist="38100" dir="2700000" algn="tl">
                    <a:srgbClr val="000000">
                      <a:alpha val="43137"/>
                    </a:srgbClr>
                  </a:outerShdw>
                </a:effectLst>
              </a:rPr>
              <a:t>PRESENTATION TO THE PORTFOLIO COMMITTEE ON POLICE</a:t>
            </a:r>
          </a:p>
          <a:p>
            <a:pPr algn="ctr" eaLnBrk="1" hangingPunct="1">
              <a:lnSpc>
                <a:spcPct val="140000"/>
              </a:lnSpc>
            </a:pPr>
            <a:r>
              <a:rPr lang="en-ZA" altLang="en-US" b="1" i="1" dirty="0" smtClean="0">
                <a:solidFill>
                  <a:srgbClr val="000000"/>
                </a:solidFill>
                <a:effectLst>
                  <a:outerShdw blurRad="38100" dist="38100" dir="2700000" algn="tl">
                    <a:srgbClr val="000000">
                      <a:alpha val="43137"/>
                    </a:srgbClr>
                  </a:outerShdw>
                </a:effectLst>
              </a:rPr>
              <a:t>11 SEPTEMBER </a:t>
            </a:r>
            <a:r>
              <a:rPr lang="en-ZA" altLang="en-US" b="1" i="1" dirty="0">
                <a:solidFill>
                  <a:srgbClr val="000000"/>
                </a:solidFill>
                <a:effectLst>
                  <a:outerShdw blurRad="38100" dist="38100" dir="2700000" algn="tl">
                    <a:srgbClr val="000000">
                      <a:alpha val="43137"/>
                    </a:srgbClr>
                  </a:outerShdw>
                </a:effectLst>
              </a:rPr>
              <a:t>2019</a:t>
            </a:r>
            <a:endParaRPr lang="en-US" altLang="en-US" b="1" i="1" dirty="0">
              <a:solidFill>
                <a:srgbClr val="000000"/>
              </a:solidFill>
              <a:effectLst>
                <a:outerShdw blurRad="38100" dist="38100" dir="2700000" algn="tl">
                  <a:srgbClr val="000000">
                    <a:alpha val="43137"/>
                  </a:srgbClr>
                </a:outerShdw>
              </a:effectLst>
            </a:endParaRPr>
          </a:p>
        </p:txBody>
      </p:sp>
    </p:spTree>
  </p:cSld>
  <p:clrMapOvr>
    <a:masterClrMapping/>
  </p:clrMapOvr>
  <p:transition spd="slow">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endParaRPr lang="en-US" sz="1100" dirty="0">
              <a:solidFill>
                <a:prstClr val="black"/>
              </a:solidFill>
              <a:latin typeface="Arial Narrow"/>
              <a:cs typeface="Arial Narrow"/>
            </a:endParaRPr>
          </a:p>
          <a:p>
            <a:pPr algn="just" eaLnBrk="1" hangingPunct="1">
              <a:lnSpc>
                <a:spcPct val="150000"/>
              </a:lnSpc>
              <a:defRPr/>
            </a:pPr>
            <a:endParaRPr lang="en-US" dirty="0" smtClean="0">
              <a:solidFill>
                <a:prstClr val="black"/>
              </a:solidFill>
              <a:latin typeface="Arial Narrow"/>
              <a:cs typeface="Arial Narrow"/>
            </a:endParaRPr>
          </a:p>
          <a:p>
            <a:pPr marL="342900" lvl="0" indent="-342900" algn="just" eaLnBrk="1" hangingPunct="1">
              <a:lnSpc>
                <a:spcPct val="150000"/>
              </a:lnSpc>
              <a:spcBef>
                <a:spcPts val="0"/>
              </a:spcBef>
              <a:spcAft>
                <a:spcPts val="0"/>
              </a:spcAft>
              <a:buFont typeface="Arial" panose="020B0604020202020204" pitchFamily="34" charset="0"/>
              <a:buChar char="•"/>
              <a:defRPr/>
            </a:pPr>
            <a:r>
              <a:rPr lang="en-ZA" altLang="en-US" sz="1600" dirty="0">
                <a:solidFill>
                  <a:prstClr val="black"/>
                </a:solidFill>
                <a:ea typeface="Calibri" pitchFamily="34" charset="0"/>
              </a:rPr>
              <a:t>The Criminal Law (Forensic Procedures) Amendment Act, 2013 (the Act) came into operation </a:t>
            </a:r>
            <a:r>
              <a:rPr lang="en-ZA" altLang="en-US" sz="1600" dirty="0" smtClean="0">
                <a:solidFill>
                  <a:prstClr val="black"/>
                </a:solidFill>
                <a:ea typeface="Calibri" pitchFamily="34" charset="0"/>
              </a:rPr>
              <a:t>in January </a:t>
            </a:r>
            <a:r>
              <a:rPr lang="en-ZA" altLang="en-US" sz="1600" dirty="0">
                <a:solidFill>
                  <a:prstClr val="black"/>
                </a:solidFill>
                <a:ea typeface="Calibri" pitchFamily="34" charset="0"/>
              </a:rPr>
              <a:t>2015 and provides for, among other things, the taking of buccal samples (a sample of a person’s saliva taken from the person’s mouth) from all convicted Schedule 8 offenders for the purposes of forensic DNA analysis, within a period of two years from the date of commencement of the Act.</a:t>
            </a:r>
          </a:p>
          <a:p>
            <a:pPr lvl="0" algn="just" eaLnBrk="1" hangingPunct="1">
              <a:lnSpc>
                <a:spcPct val="150000"/>
              </a:lnSpc>
              <a:spcBef>
                <a:spcPts val="0"/>
              </a:spcBef>
              <a:spcAft>
                <a:spcPts val="0"/>
              </a:spcAft>
              <a:defRPr/>
            </a:pPr>
            <a:endParaRPr lang="en-ZA" altLang="en-US" sz="1600" dirty="0">
              <a:solidFill>
                <a:prstClr val="black"/>
              </a:solidFill>
              <a:ea typeface="Calibri" pitchFamily="34" charset="0"/>
            </a:endParaRPr>
          </a:p>
          <a:p>
            <a:pPr marL="342900" lvl="0" indent="-342900" algn="just" eaLnBrk="1" hangingPunct="1">
              <a:lnSpc>
                <a:spcPct val="150000"/>
              </a:lnSpc>
              <a:spcBef>
                <a:spcPts val="0"/>
              </a:spcBef>
              <a:spcAft>
                <a:spcPts val="0"/>
              </a:spcAft>
              <a:buFont typeface="Arial" panose="020B0604020202020204" pitchFamily="34" charset="0"/>
              <a:buChar char="•"/>
              <a:defRPr/>
            </a:pPr>
            <a:r>
              <a:rPr lang="en-ZA" altLang="en-US" sz="1600" dirty="0">
                <a:solidFill>
                  <a:prstClr val="black"/>
                </a:solidFill>
                <a:latin typeface="Arial" panose="020B0604020202020204" pitchFamily="34" charset="0"/>
                <a:ea typeface="Calibri" pitchFamily="34" charset="0"/>
                <a:cs typeface="Arial" panose="020B0604020202020204" pitchFamily="34" charset="0"/>
              </a:rPr>
              <a:t>The Act commenced </a:t>
            </a:r>
            <a:r>
              <a:rPr lang="en-ZA" sz="1600" dirty="0">
                <a:solidFill>
                  <a:prstClr val="black"/>
                </a:solidFill>
                <a:latin typeface="Arial" panose="020B0604020202020204" pitchFamily="34" charset="0"/>
                <a:ea typeface="Calibri"/>
                <a:cs typeface="Arial" panose="020B0604020202020204" pitchFamily="34" charset="0"/>
              </a:rPr>
              <a:t>on 31 January </a:t>
            </a:r>
            <a:r>
              <a:rPr lang="en-ZA" sz="1600" dirty="0" smtClean="0">
                <a:solidFill>
                  <a:prstClr val="black"/>
                </a:solidFill>
                <a:latin typeface="Arial" panose="020B0604020202020204" pitchFamily="34" charset="0"/>
                <a:ea typeface="Calibri"/>
                <a:cs typeface="Arial" panose="020B0604020202020204" pitchFamily="34" charset="0"/>
              </a:rPr>
              <a:t>201</a:t>
            </a:r>
            <a:r>
              <a:rPr lang="en-ZA" sz="1600" dirty="0">
                <a:latin typeface="Arial" panose="020B0604020202020204" pitchFamily="34" charset="0"/>
                <a:ea typeface="Calibri"/>
                <a:cs typeface="Arial" panose="020B0604020202020204" pitchFamily="34" charset="0"/>
              </a:rPr>
              <a:t>5</a:t>
            </a:r>
            <a:r>
              <a:rPr lang="en-ZA" sz="1600" dirty="0" smtClean="0">
                <a:solidFill>
                  <a:prstClr val="black"/>
                </a:solidFill>
                <a:latin typeface="Arial" panose="020B0604020202020204" pitchFamily="34" charset="0"/>
                <a:ea typeface="Calibri"/>
                <a:cs typeface="Arial" panose="020B0604020202020204" pitchFamily="34" charset="0"/>
              </a:rPr>
              <a:t> </a:t>
            </a:r>
            <a:r>
              <a:rPr lang="en-ZA" sz="1600" dirty="0">
                <a:solidFill>
                  <a:prstClr val="black"/>
                </a:solidFill>
                <a:latin typeface="Arial" panose="020B0604020202020204" pitchFamily="34" charset="0"/>
                <a:ea typeface="Calibri"/>
                <a:cs typeface="Arial" panose="020B0604020202020204" pitchFamily="34" charset="0"/>
              </a:rPr>
              <a:t>and the period of transition within which the buccal samples ought to have been taken from convicted Schedule 8 offenders expired on 31 January 2017. </a:t>
            </a:r>
            <a:r>
              <a:rPr lang="en-ZA" sz="1600" dirty="0" smtClean="0">
                <a:solidFill>
                  <a:prstClr val="black"/>
                </a:solidFill>
                <a:latin typeface="Arial" panose="020B0604020202020204" pitchFamily="34" charset="0"/>
                <a:ea typeface="Calibri"/>
                <a:cs typeface="Arial" panose="020B0604020202020204" pitchFamily="34" charset="0"/>
              </a:rPr>
              <a:t>As a </a:t>
            </a:r>
            <a:r>
              <a:rPr lang="en-ZA" sz="1600" dirty="0">
                <a:solidFill>
                  <a:prstClr val="black"/>
                </a:solidFill>
                <a:latin typeface="Arial" panose="020B0604020202020204" pitchFamily="34" charset="0"/>
                <a:ea typeface="Calibri"/>
                <a:cs typeface="Arial" panose="020B0604020202020204" pitchFamily="34" charset="0"/>
              </a:rPr>
              <a:t>result buccal samples still needs to be taken from convicted schedule 8 offenders whose buccal samples were not taken prior to the date of commencement of the Act.</a:t>
            </a:r>
          </a:p>
          <a:p>
            <a:pPr algn="just" eaLnBrk="1" hangingPunct="1">
              <a:lnSpc>
                <a:spcPct val="150000"/>
              </a:lnSpc>
              <a:defRPr/>
            </a:pPr>
            <a:r>
              <a:rPr lang="en-GB" dirty="0" smtClean="0">
                <a:solidFill>
                  <a:prstClr val="black"/>
                </a:solidFill>
                <a:latin typeface="Arial Narrow"/>
                <a:cs typeface="Arial Narrow"/>
              </a:rPr>
              <a:t>. </a:t>
            </a:r>
            <a:endParaRPr lang="en-GB" dirty="0">
              <a:solidFill>
                <a:prstClr val="black"/>
              </a:solidFill>
              <a:latin typeface="Arial Narrow"/>
              <a:cs typeface="Arial Narrow"/>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461665"/>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DRAFT CRIMINAL LAW (FORENSIC PROCEDURES) BILL</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2586593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endParaRPr lang="en-US" sz="1100" dirty="0">
              <a:solidFill>
                <a:prstClr val="black"/>
              </a:solidFill>
              <a:latin typeface="Arial Narrow"/>
              <a:cs typeface="Arial Narrow"/>
            </a:endParaRP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The draft Bill seeks to provide for the following:</a:t>
            </a:r>
          </a:p>
          <a:p>
            <a:pPr marL="742950" lvl="1" indent="-285750" algn="just" eaLnBrk="1" hangingPunct="1">
              <a:lnSpc>
                <a:spcPct val="150000"/>
              </a:lnSpc>
              <a:spcBef>
                <a:spcPts val="0"/>
              </a:spcBef>
              <a:spcAft>
                <a:spcPts val="0"/>
              </a:spcAft>
              <a:buFont typeface="Wingdings" panose="05000000000000000000" pitchFamily="2" charset="2"/>
              <a:buChar char="Ø"/>
              <a:defRPr/>
            </a:pPr>
            <a:r>
              <a:rPr lang="en-ZA" dirty="0" smtClean="0">
                <a:solidFill>
                  <a:prstClr val="black"/>
                </a:solidFill>
                <a:latin typeface="Arial Narrow" panose="020B0606020202030204" pitchFamily="34" charset="0"/>
                <a:ea typeface="Calibri"/>
                <a:cs typeface="Arial" panose="020B0604020202020204" pitchFamily="34" charset="0"/>
              </a:rPr>
              <a:t>A further </a:t>
            </a:r>
            <a:r>
              <a:rPr lang="en-ZA" dirty="0">
                <a:solidFill>
                  <a:prstClr val="black"/>
                </a:solidFill>
                <a:latin typeface="Arial Narrow" panose="020B0606020202030204" pitchFamily="34" charset="0"/>
                <a:ea typeface="Calibri"/>
                <a:cs typeface="Arial" panose="020B0604020202020204" pitchFamily="34" charset="0"/>
              </a:rPr>
              <a:t>transitional provisions in respect of the full implementation of the Act.</a:t>
            </a:r>
          </a:p>
          <a:p>
            <a:pPr marL="742950" lvl="1" indent="-285750" algn="just" eaLnBrk="1" hangingPunct="1">
              <a:lnSpc>
                <a:spcPct val="150000"/>
              </a:lnSpc>
              <a:spcBef>
                <a:spcPts val="0"/>
              </a:spcBef>
              <a:spcAft>
                <a:spcPts val="0"/>
              </a:spcAft>
              <a:buFont typeface="Wingdings" panose="05000000000000000000" pitchFamily="2" charset="2"/>
              <a:buChar char="Ø"/>
              <a:defRPr/>
            </a:pPr>
            <a:r>
              <a:rPr lang="en-ZA" dirty="0" smtClean="0">
                <a:solidFill>
                  <a:prstClr val="black"/>
                </a:solidFill>
                <a:latin typeface="Arial Narrow" panose="020B0606020202030204" pitchFamily="34" charset="0"/>
                <a:ea typeface="Calibri"/>
                <a:cs typeface="Arial" panose="020B0604020202020204" pitchFamily="34" charset="0"/>
              </a:rPr>
              <a:t>The </a:t>
            </a:r>
            <a:r>
              <a:rPr lang="en-ZA" dirty="0">
                <a:solidFill>
                  <a:prstClr val="black"/>
                </a:solidFill>
                <a:latin typeface="Arial Narrow" panose="020B0606020202030204" pitchFamily="34" charset="0"/>
                <a:ea typeface="Calibri"/>
                <a:cs typeface="Arial" panose="020B0604020202020204" pitchFamily="34" charset="0"/>
              </a:rPr>
              <a:t>enforcement of the obligation to submit to the taking of buccal samples.</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The Bill was scheduled to be presented to the JCPS Cabinet Committee in May 2018.</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Minister deferred the presentation as he sought information regarding figures of outstanding sampling of schedule 8 offenders.</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Furthermore the JCPS Cabinet Committee advised the Minister to consider the buccal sampling of all citizens.</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Correspondence has been forwarded to the Minister of Home Affairs requesting him to initiate buccal sampling to all the citizens of the country.</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The processing of the bill is held in abeyance pending the response from the Minister of Home Affairs.</a:t>
            </a:r>
            <a:endParaRPr lang="en-ZA" dirty="0">
              <a:solidFill>
                <a:prstClr val="black"/>
              </a:solidFill>
              <a:latin typeface="Arial Narrow" panose="020B0606020202030204" pitchFamily="34" charset="0"/>
              <a:ea typeface="Calibri"/>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140920"/>
            <a:ext cx="9372600" cy="830997"/>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DRAFT </a:t>
            </a:r>
            <a:r>
              <a:rPr lang="en-US" altLang="en-US" sz="2400" b="1" dirty="0">
                <a:solidFill>
                  <a:srgbClr val="000000"/>
                </a:solidFill>
                <a:latin typeface="Arial Narrow"/>
                <a:cs typeface="Arial Narrow"/>
              </a:rPr>
              <a:t>CRIMINAL LAW (FORENSIC PROCEDURES) BILL</a:t>
            </a:r>
          </a:p>
          <a:p>
            <a:r>
              <a:rPr lang="en-US" altLang="en-US" sz="2400" b="1" dirty="0" smtClean="0">
                <a:solidFill>
                  <a:srgbClr val="000000"/>
                </a:solidFill>
                <a:latin typeface="Arial Narrow"/>
                <a:cs typeface="Arial Narrow"/>
              </a:rPr>
              <a:t>    …..continued</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3168226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endParaRPr lang="en-US" sz="1100" dirty="0">
              <a:solidFill>
                <a:prstClr val="black"/>
              </a:solidFill>
              <a:latin typeface="Arial Narrow"/>
              <a:cs typeface="Arial Narrow"/>
            </a:endParaRPr>
          </a:p>
          <a:p>
            <a:pPr lvl="0" algn="just" eaLnBrk="1" hangingPunct="1">
              <a:lnSpc>
                <a:spcPct val="150000"/>
              </a:lnSpc>
              <a:defRPr/>
            </a:pPr>
            <a:r>
              <a:rPr lang="en-US" dirty="0" smtClean="0">
                <a:solidFill>
                  <a:prstClr val="black"/>
                </a:solidFill>
                <a:latin typeface="Arial Narrow"/>
                <a:cs typeface="Arial Narrow"/>
              </a:rPr>
              <a:t>This draft </a:t>
            </a:r>
            <a:r>
              <a:rPr lang="en-US" dirty="0">
                <a:solidFill>
                  <a:prstClr val="black"/>
                </a:solidFill>
                <a:latin typeface="Arial Narrow"/>
                <a:cs typeface="Arial Narrow"/>
              </a:rPr>
              <a:t>Bill seeks to regulate the possession and ownership of controlled animals and to control the movement of controlled animals and animal products within and through the borders of the Republic of South Africa in order to combat crimes related to the possession, ownership or movement of controlled animals and animal products; and to provide for matters connected therewith.</a:t>
            </a:r>
          </a:p>
          <a:p>
            <a:pPr marL="342900" lvl="0" indent="-342900" algn="just" eaLnBrk="1" hangingPunct="1">
              <a:lnSpc>
                <a:spcPct val="150000"/>
              </a:lnSpc>
              <a:buFont typeface="Wingdings" charset="2"/>
              <a:buChar char="§"/>
              <a:defRPr/>
            </a:pPr>
            <a:r>
              <a:rPr lang="en-US" dirty="0">
                <a:solidFill>
                  <a:prstClr val="black"/>
                </a:solidFill>
                <a:latin typeface="Arial Narrow"/>
                <a:cs typeface="Arial Narrow"/>
              </a:rPr>
              <a:t>The Bill will repeal the Stock Theft Act.</a:t>
            </a:r>
          </a:p>
          <a:p>
            <a:pPr marL="342900" lvl="0" indent="-342900" algn="just" eaLnBrk="1" hangingPunct="1">
              <a:lnSpc>
                <a:spcPct val="150000"/>
              </a:lnSpc>
              <a:buFont typeface="Wingdings" charset="2"/>
              <a:buChar char="§"/>
              <a:defRPr/>
            </a:pPr>
            <a:r>
              <a:rPr lang="en-GB" dirty="0">
                <a:solidFill>
                  <a:prstClr val="black"/>
                </a:solidFill>
                <a:latin typeface="Arial Narrow"/>
                <a:cs typeface="Arial Narrow"/>
              </a:rPr>
              <a:t>Internal consultations with relevant stakeholders are concluded e.g. Provincial Stock Theft Units and Traditional Leaders.</a:t>
            </a:r>
          </a:p>
          <a:p>
            <a:pPr marL="342900" lvl="0" indent="-342900" algn="just" eaLnBrk="1" hangingPunct="1">
              <a:lnSpc>
                <a:spcPct val="150000"/>
              </a:lnSpc>
              <a:buFont typeface="Wingdings" charset="2"/>
              <a:buChar char="§"/>
              <a:defRPr/>
            </a:pPr>
            <a:r>
              <a:rPr lang="en-GB" dirty="0">
                <a:solidFill>
                  <a:prstClr val="black"/>
                </a:solidFill>
                <a:latin typeface="Arial Narrow"/>
                <a:cs typeface="Arial Narrow"/>
              </a:rPr>
              <a:t>Draft </a:t>
            </a:r>
            <a:r>
              <a:rPr lang="en-GB" dirty="0" smtClean="0">
                <a:solidFill>
                  <a:prstClr val="black"/>
                </a:solidFill>
                <a:latin typeface="Arial Narrow"/>
                <a:cs typeface="Arial Narrow"/>
              </a:rPr>
              <a:t>Bill has been </a:t>
            </a:r>
            <a:r>
              <a:rPr lang="en-GB" dirty="0">
                <a:solidFill>
                  <a:prstClr val="black"/>
                </a:solidFill>
                <a:latin typeface="Arial Narrow"/>
                <a:cs typeface="Arial Narrow"/>
              </a:rPr>
              <a:t>submitted to the Chief State Law Advisers for consultation and preliminary certification. </a:t>
            </a: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461665"/>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DRAFT CONTROLLED ANIMALS AND ANIMAL PRODUCTS BILL</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2560284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752600"/>
            <a:ext cx="9372600" cy="38862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r>
              <a:rPr lang="en-GB" dirty="0" smtClean="0">
                <a:solidFill>
                  <a:prstClr val="black"/>
                </a:solidFill>
                <a:latin typeface="Arial Narrow"/>
                <a:cs typeface="Arial Narrow"/>
              </a:rPr>
              <a:t>In </a:t>
            </a:r>
            <a:r>
              <a:rPr lang="en-GB" dirty="0">
                <a:solidFill>
                  <a:prstClr val="black"/>
                </a:solidFill>
                <a:latin typeface="Arial Narrow"/>
                <a:cs typeface="Arial Narrow"/>
              </a:rPr>
              <a:t>discussions with the Department of Planning, Monitoring and Evaluation (DPME)  for reporting on SEIAS.</a:t>
            </a:r>
          </a:p>
          <a:p>
            <a:pPr marL="342900" indent="-342900" algn="just" eaLnBrk="1" hangingPunct="1">
              <a:lnSpc>
                <a:spcPct val="150000"/>
              </a:lnSpc>
              <a:buFont typeface="Wingdings" charset="2"/>
              <a:buChar char="§"/>
              <a:defRPr/>
            </a:pPr>
            <a:r>
              <a:rPr lang="en-GB" dirty="0">
                <a:solidFill>
                  <a:prstClr val="black"/>
                </a:solidFill>
                <a:latin typeface="Arial Narrow"/>
                <a:cs typeface="Arial Narrow"/>
              </a:rPr>
              <a:t>Cabinet Memorandum is being finalised.</a:t>
            </a:r>
          </a:p>
          <a:p>
            <a:pPr marL="342900" indent="-342900" algn="just" eaLnBrk="1" hangingPunct="1">
              <a:lnSpc>
                <a:spcPct val="150000"/>
              </a:lnSpc>
              <a:buFont typeface="Wingdings" charset="2"/>
              <a:buChar char="§"/>
              <a:defRPr/>
            </a:pPr>
            <a:r>
              <a:rPr lang="en-GB" dirty="0">
                <a:solidFill>
                  <a:prstClr val="black"/>
                </a:solidFill>
                <a:latin typeface="Arial Narrow"/>
                <a:cs typeface="Arial Narrow"/>
              </a:rPr>
              <a:t>Cabinet approval for publication is envisaged in the 3</a:t>
            </a:r>
            <a:r>
              <a:rPr lang="en-GB" baseline="30000" dirty="0">
                <a:solidFill>
                  <a:prstClr val="black"/>
                </a:solidFill>
                <a:latin typeface="Arial Narrow"/>
                <a:cs typeface="Arial Narrow"/>
              </a:rPr>
              <a:t>rd</a:t>
            </a:r>
            <a:r>
              <a:rPr lang="en-GB" dirty="0">
                <a:solidFill>
                  <a:prstClr val="black"/>
                </a:solidFill>
                <a:latin typeface="Arial Narrow"/>
                <a:cs typeface="Arial Narrow"/>
              </a:rPr>
              <a:t> Quarter. </a:t>
            </a:r>
          </a:p>
        </p:txBody>
      </p:sp>
      <p:sp>
        <p:nvSpPr>
          <p:cNvPr id="2" name="TextBox 1"/>
          <p:cNvSpPr txBox="1"/>
          <p:nvPr/>
        </p:nvSpPr>
        <p:spPr>
          <a:xfrm>
            <a:off x="184638" y="157407"/>
            <a:ext cx="7848600" cy="830997"/>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DRAFT CONTROLLED ANIMALS AND ANIMAL PRODUCTS BILL…continued</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3875585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ctrTitle" idx="4294967295"/>
          </p:nvPr>
        </p:nvSpPr>
        <p:spPr bwMode="auto">
          <a:xfrm>
            <a:off x="838200" y="1752601"/>
            <a:ext cx="7772400" cy="4495800"/>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r>
              <a:rPr lang="en-ZA" altLang="en-US" sz="3600" b="1" dirty="0">
                <a:latin typeface="Arial Narrow"/>
                <a:cs typeface="Arial Narrow"/>
              </a:rPr>
              <a:t/>
            </a:r>
            <a:br>
              <a:rPr lang="en-ZA" altLang="en-US" sz="3600" b="1" dirty="0">
                <a:latin typeface="Arial Narrow"/>
                <a:cs typeface="Arial Narrow"/>
              </a:rPr>
            </a:br>
            <a:r>
              <a:rPr lang="en-ZA" altLang="en-US" sz="3600" b="1" dirty="0">
                <a:latin typeface="Arial Narrow"/>
                <a:cs typeface="Arial Narrow"/>
              </a:rPr>
              <a:t/>
            </a:r>
            <a:br>
              <a:rPr lang="en-ZA" altLang="en-US" sz="3600" b="1" dirty="0">
                <a:latin typeface="Arial Narrow"/>
                <a:cs typeface="Arial Narrow"/>
              </a:rPr>
            </a:br>
            <a:r>
              <a:rPr lang="en-ZA" altLang="en-US" sz="4000" b="1" dirty="0">
                <a:latin typeface="Arial Narrow"/>
                <a:cs typeface="Arial Narrow"/>
              </a:rPr>
              <a:t>Thank You</a:t>
            </a:r>
            <a:br>
              <a:rPr lang="en-ZA" altLang="en-US" sz="4000" b="1" dirty="0">
                <a:latin typeface="Arial Narrow"/>
                <a:cs typeface="Arial Narrow"/>
              </a:rPr>
            </a:br>
            <a:r>
              <a:rPr lang="en-ZA" altLang="en-US" sz="4000" b="1" dirty="0">
                <a:latin typeface="Arial Narrow"/>
                <a:cs typeface="Arial Narrow"/>
              </a:rPr>
              <a:t/>
            </a:r>
            <a:br>
              <a:rPr lang="en-ZA" altLang="en-US" sz="4000" b="1" dirty="0">
                <a:latin typeface="Arial Narrow"/>
                <a:cs typeface="Arial Narrow"/>
              </a:rPr>
            </a:br>
            <a:endParaRPr lang="en-ZA" altLang="en-US" sz="4000" b="1" dirty="0">
              <a:latin typeface="Arial Narrow"/>
              <a:cs typeface="Arial Narrow"/>
            </a:endParaRPr>
          </a:p>
        </p:txBody>
      </p:sp>
    </p:spTree>
    <p:extLst>
      <p:ext uri="{BB962C8B-B14F-4D97-AF65-F5344CB8AC3E}">
        <p14:creationId xmlns:p14="http://schemas.microsoft.com/office/powerpoint/2010/main" xmlns="" val="2498554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7244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r>
              <a:rPr lang="en-US" dirty="0">
                <a:latin typeface="Arial Narrow"/>
                <a:cs typeface="Arial Narrow"/>
              </a:rPr>
              <a:t>Private Security Industry Regulation Amendment Bill passed by Parliament in March 2014.</a:t>
            </a:r>
          </a:p>
          <a:p>
            <a:pPr marL="342900" indent="-342900" algn="just" eaLnBrk="1" hangingPunct="1">
              <a:lnSpc>
                <a:spcPct val="150000"/>
              </a:lnSpc>
              <a:buFont typeface="Wingdings" charset="2"/>
              <a:buChar char="§"/>
              <a:defRPr/>
            </a:pPr>
            <a:r>
              <a:rPr lang="en-US" dirty="0">
                <a:latin typeface="Arial Narrow"/>
                <a:cs typeface="Arial Narrow"/>
              </a:rPr>
              <a:t>The Critical Infrastructure Protection Bill was passed by Parliament in March 2019.</a:t>
            </a:r>
          </a:p>
          <a:p>
            <a:pPr algn="just" eaLnBrk="1" hangingPunct="1">
              <a:lnSpc>
                <a:spcPct val="150000"/>
              </a:lnSpc>
              <a:defRPr/>
            </a:pPr>
            <a:r>
              <a:rPr lang="en-GB" dirty="0" smtClean="0">
                <a:solidFill>
                  <a:prstClr val="black"/>
                </a:solidFill>
                <a:latin typeface="Arial Narrow"/>
                <a:cs typeface="Arial Narrow"/>
              </a:rPr>
              <a:t>The </a:t>
            </a:r>
            <a:r>
              <a:rPr lang="en-GB" dirty="0">
                <a:solidFill>
                  <a:prstClr val="black"/>
                </a:solidFill>
                <a:latin typeface="Arial Narrow"/>
                <a:cs typeface="Arial Narrow"/>
              </a:rPr>
              <a:t>drafting process of the following Bills commenced during the </a:t>
            </a:r>
            <a:r>
              <a:rPr lang="en-GB" dirty="0" smtClean="0">
                <a:solidFill>
                  <a:prstClr val="black"/>
                </a:solidFill>
                <a:latin typeface="Arial Narrow"/>
                <a:cs typeface="Arial Narrow"/>
              </a:rPr>
              <a:t>FIFTH </a:t>
            </a:r>
            <a:r>
              <a:rPr lang="en-GB" dirty="0">
                <a:solidFill>
                  <a:prstClr val="black"/>
                </a:solidFill>
                <a:latin typeface="Arial Narrow"/>
                <a:cs typeface="Arial Narrow"/>
              </a:rPr>
              <a:t>Administration and they are now at an advanced stage</a:t>
            </a:r>
            <a:r>
              <a:rPr lang="en-GB" dirty="0" smtClean="0">
                <a:solidFill>
                  <a:prstClr val="black"/>
                </a:solidFill>
                <a:latin typeface="Arial Narrow"/>
                <a:cs typeface="Arial Narrow"/>
              </a:rPr>
              <a:t>:</a:t>
            </a:r>
          </a:p>
          <a:p>
            <a:pPr lvl="1" algn="just" eaLnBrk="1" hangingPunct="1">
              <a:lnSpc>
                <a:spcPct val="150000"/>
              </a:lnSpc>
              <a:defRPr/>
            </a:pPr>
            <a:r>
              <a:rPr lang="en-US" sz="1700" dirty="0" smtClean="0">
                <a:solidFill>
                  <a:prstClr val="black"/>
                </a:solidFill>
                <a:latin typeface="Arial Narrow"/>
                <a:cs typeface="Arial Narrow"/>
              </a:rPr>
              <a:t>Draft </a:t>
            </a:r>
            <a:r>
              <a:rPr lang="en-US" sz="1700" dirty="0">
                <a:solidFill>
                  <a:prstClr val="black"/>
                </a:solidFill>
                <a:latin typeface="Arial Narrow"/>
                <a:cs typeface="Arial Narrow"/>
              </a:rPr>
              <a:t>South African Police Service Amendment </a:t>
            </a:r>
            <a:r>
              <a:rPr lang="en-US" sz="1700" dirty="0" smtClean="0">
                <a:solidFill>
                  <a:prstClr val="black"/>
                </a:solidFill>
                <a:latin typeface="Arial Narrow"/>
                <a:cs typeface="Arial Narrow"/>
              </a:rPr>
              <a:t>Bill</a:t>
            </a:r>
          </a:p>
          <a:p>
            <a:pPr lvl="1" algn="just" eaLnBrk="1" hangingPunct="1">
              <a:lnSpc>
                <a:spcPct val="150000"/>
              </a:lnSpc>
              <a:defRPr/>
            </a:pPr>
            <a:r>
              <a:rPr lang="en-US" sz="1700" dirty="0">
                <a:solidFill>
                  <a:prstClr val="black"/>
                </a:solidFill>
                <a:latin typeface="Arial Narrow"/>
                <a:cs typeface="Arial Narrow"/>
              </a:rPr>
              <a:t>Draft Firearms Control Amendment Bill </a:t>
            </a:r>
            <a:endParaRPr lang="en-US" sz="1700" dirty="0" smtClean="0">
              <a:solidFill>
                <a:prstClr val="black"/>
              </a:solidFill>
              <a:latin typeface="Arial Narrow"/>
              <a:cs typeface="Arial Narrow"/>
            </a:endParaRPr>
          </a:p>
          <a:p>
            <a:pPr lvl="1" algn="just" eaLnBrk="1" hangingPunct="1">
              <a:lnSpc>
                <a:spcPct val="150000"/>
              </a:lnSpc>
              <a:defRPr/>
            </a:pPr>
            <a:r>
              <a:rPr lang="en-US" sz="1700" dirty="0" smtClean="0">
                <a:solidFill>
                  <a:prstClr val="black"/>
                </a:solidFill>
                <a:latin typeface="Arial Narrow"/>
                <a:cs typeface="Arial Narrow"/>
              </a:rPr>
              <a:t>Draft Second </a:t>
            </a:r>
            <a:r>
              <a:rPr lang="en-US" sz="1700" dirty="0">
                <a:solidFill>
                  <a:prstClr val="black"/>
                </a:solidFill>
                <a:latin typeface="Arial Narrow"/>
                <a:cs typeface="Arial Narrow"/>
              </a:rPr>
              <a:t>Hand Goods Amendment Bill </a:t>
            </a:r>
            <a:endParaRPr lang="en-US" sz="1700" dirty="0" smtClean="0">
              <a:solidFill>
                <a:prstClr val="black"/>
              </a:solidFill>
              <a:latin typeface="Arial Narrow"/>
              <a:cs typeface="Arial Narrow"/>
            </a:endParaRPr>
          </a:p>
          <a:p>
            <a:pPr lvl="1" algn="just" eaLnBrk="1" hangingPunct="1">
              <a:lnSpc>
                <a:spcPct val="150000"/>
              </a:lnSpc>
              <a:defRPr/>
            </a:pPr>
            <a:r>
              <a:rPr lang="en-US" sz="1700" dirty="0" smtClean="0">
                <a:solidFill>
                  <a:prstClr val="black"/>
                </a:solidFill>
                <a:latin typeface="Arial Narrow"/>
                <a:cs typeface="Arial Narrow"/>
              </a:rPr>
              <a:t>Draft Protection </a:t>
            </a:r>
            <a:r>
              <a:rPr lang="en-US" sz="1700" dirty="0">
                <a:solidFill>
                  <a:prstClr val="black"/>
                </a:solidFill>
                <a:latin typeface="Arial Narrow"/>
                <a:cs typeface="Arial Narrow"/>
              </a:rPr>
              <a:t>of Constitutional Democracy against Terrorist and Related Activities Amendment Bill (POCDATARA</a:t>
            </a:r>
            <a:r>
              <a:rPr lang="en-US" sz="1700" dirty="0" smtClean="0">
                <a:solidFill>
                  <a:prstClr val="black"/>
                </a:solidFill>
                <a:latin typeface="Arial Narrow"/>
                <a:cs typeface="Arial Narrow"/>
              </a:rPr>
              <a:t>)</a:t>
            </a:r>
          </a:p>
          <a:p>
            <a:pPr lvl="1" algn="just" eaLnBrk="1" hangingPunct="1">
              <a:lnSpc>
                <a:spcPct val="150000"/>
              </a:lnSpc>
              <a:defRPr/>
            </a:pPr>
            <a:r>
              <a:rPr lang="en-US" sz="1700" dirty="0" smtClean="0">
                <a:solidFill>
                  <a:prstClr val="black"/>
                </a:solidFill>
                <a:latin typeface="Arial Narrow"/>
                <a:cs typeface="Arial Narrow"/>
              </a:rPr>
              <a:t>Draft Independent Police Investigative Directorate Amendment Bill</a:t>
            </a:r>
          </a:p>
          <a:p>
            <a:pPr lvl="1" algn="just" eaLnBrk="1" hangingPunct="1">
              <a:lnSpc>
                <a:spcPct val="150000"/>
              </a:lnSpc>
              <a:defRPr/>
            </a:pPr>
            <a:r>
              <a:rPr lang="en-US" sz="1700" dirty="0" smtClean="0">
                <a:solidFill>
                  <a:prstClr val="black"/>
                </a:solidFill>
                <a:latin typeface="Arial Narrow"/>
                <a:cs typeface="Arial Narrow"/>
              </a:rPr>
              <a:t>Draft Criminal Law (Forensic Procedures) Bill</a:t>
            </a:r>
            <a:endParaRPr lang="en-US" sz="1700" dirty="0">
              <a:solidFill>
                <a:prstClr val="black"/>
              </a:solidFill>
              <a:latin typeface="Arial Narrow"/>
              <a:cs typeface="Arial Narrow"/>
            </a:endParaRPr>
          </a:p>
          <a:p>
            <a:pPr lvl="1" algn="just" eaLnBrk="1" hangingPunct="1">
              <a:lnSpc>
                <a:spcPct val="150000"/>
              </a:lnSpc>
              <a:defRPr/>
            </a:pPr>
            <a:r>
              <a:rPr lang="en-US" sz="1700" dirty="0" smtClean="0">
                <a:solidFill>
                  <a:prstClr val="black"/>
                </a:solidFill>
                <a:latin typeface="Arial Narrow"/>
                <a:cs typeface="Arial Narrow"/>
              </a:rPr>
              <a:t>Draft </a:t>
            </a:r>
            <a:r>
              <a:rPr lang="en-US" sz="1700" dirty="0">
                <a:solidFill>
                  <a:prstClr val="black"/>
                </a:solidFill>
                <a:latin typeface="Arial Narrow"/>
                <a:cs typeface="Arial Narrow"/>
              </a:rPr>
              <a:t>Controlled Animals and Animal Products </a:t>
            </a:r>
            <a:r>
              <a:rPr lang="en-US" sz="1700" dirty="0" smtClean="0">
                <a:solidFill>
                  <a:prstClr val="black"/>
                </a:solidFill>
                <a:latin typeface="Arial Narrow"/>
                <a:cs typeface="Arial Narrow"/>
              </a:rPr>
              <a:t>Bill</a:t>
            </a:r>
            <a:endParaRPr lang="en-US" sz="1700" dirty="0">
              <a:solidFill>
                <a:prstClr val="black"/>
              </a:solidFill>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7446069" cy="861774"/>
          </a:xfrm>
          <a:prstGeom prst="rect">
            <a:avLst/>
          </a:prstGeom>
          <a:noFill/>
        </p:spPr>
        <p:txBody>
          <a:bodyPr wrap="none" rtlCol="0">
            <a:spAutoFit/>
          </a:bodyPr>
          <a:lstStyle/>
          <a:p>
            <a:r>
              <a:rPr lang="en-US" altLang="en-US" sz="3200" b="1" dirty="0">
                <a:solidFill>
                  <a:srgbClr val="000000"/>
                </a:solidFill>
                <a:latin typeface="Arial Narrow"/>
                <a:cs typeface="Arial Narrow"/>
              </a:rPr>
              <a:t>KEY ACHIEVEMENTS OF THE PAST 5 YEARS</a:t>
            </a:r>
          </a:p>
          <a:p>
            <a:endParaRPr lang="en-US" dirty="0"/>
          </a:p>
        </p:txBody>
      </p:sp>
    </p:spTree>
    <p:extLst>
      <p:ext uri="{BB962C8B-B14F-4D97-AF65-F5344CB8AC3E}">
        <p14:creationId xmlns:p14="http://schemas.microsoft.com/office/powerpoint/2010/main" xmlns="" val="1664642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76800"/>
          </a:xfrm>
          <a:prstGeom prst="rect">
            <a:avLst/>
          </a:prstGeom>
          <a:noFill/>
          <a:ln w="9525">
            <a:noFill/>
            <a:miter lim="800000"/>
            <a:headEnd/>
            <a:tailEnd/>
          </a:ln>
        </p:spPr>
        <p:txBody>
          <a:bodyPr/>
          <a:lstStyle/>
          <a:p>
            <a:pPr algn="just" eaLnBrk="1" hangingPunct="1">
              <a:lnSpc>
                <a:spcPct val="150000"/>
              </a:lnSpc>
              <a:defRPr/>
            </a:pPr>
            <a:r>
              <a:rPr lang="en-GB" dirty="0" smtClean="0">
                <a:solidFill>
                  <a:prstClr val="black"/>
                </a:solidFill>
                <a:latin typeface="Arial Narrow"/>
                <a:cs typeface="Arial Narrow"/>
              </a:rPr>
              <a:t>This draft amendment bill seeks to amend the South African Police Service Act 68 of 1995 in order to update the Act in respect of the latest policing policies of government towards the professionalisation of the service, as well as a Constitutional Court judgment and align the Act with provisions of the Constitution of the Republic of South Africa, 1996.</a:t>
            </a:r>
          </a:p>
          <a:p>
            <a:pPr marL="342900" indent="-342900" algn="just" eaLnBrk="1" hangingPunct="1">
              <a:lnSpc>
                <a:spcPct val="200000"/>
              </a:lnSpc>
              <a:buFont typeface="Wingdings" charset="2"/>
              <a:buChar char="§"/>
              <a:defRPr/>
            </a:pPr>
            <a:r>
              <a:rPr lang="en-GB" dirty="0">
                <a:solidFill>
                  <a:prstClr val="black"/>
                </a:solidFill>
                <a:latin typeface="Arial Narrow"/>
                <a:cs typeface="Arial Narrow"/>
              </a:rPr>
              <a:t>Draft Bill is at an advanced stage</a:t>
            </a:r>
          </a:p>
          <a:p>
            <a:pPr marL="342900" indent="-342900" algn="just" eaLnBrk="1" hangingPunct="1">
              <a:lnSpc>
                <a:spcPct val="200000"/>
              </a:lnSpc>
              <a:buFont typeface="Wingdings" charset="2"/>
              <a:buChar char="§"/>
              <a:defRPr/>
            </a:pPr>
            <a:r>
              <a:rPr lang="en-GB" dirty="0">
                <a:solidFill>
                  <a:prstClr val="black"/>
                </a:solidFill>
                <a:latin typeface="Arial Narrow"/>
                <a:cs typeface="Arial Narrow"/>
              </a:rPr>
              <a:t>Socio-Economic Impact Assessment System (SEIAS) and Cabinet Memorandum still need to be prepared.</a:t>
            </a:r>
          </a:p>
          <a:p>
            <a:pPr marL="342900" indent="-342900" algn="just" eaLnBrk="1" hangingPunct="1">
              <a:lnSpc>
                <a:spcPct val="200000"/>
              </a:lnSpc>
              <a:buFont typeface="Wingdings" charset="2"/>
              <a:buChar char="§"/>
              <a:defRPr/>
            </a:pPr>
            <a:r>
              <a:rPr lang="en-GB" dirty="0">
                <a:solidFill>
                  <a:prstClr val="black"/>
                </a:solidFill>
                <a:latin typeface="Arial Narrow"/>
                <a:cs typeface="Arial Narrow"/>
              </a:rPr>
              <a:t>We intend to submit the Bill to Cabinet to approve for publication in </a:t>
            </a:r>
            <a:r>
              <a:rPr lang="en-GB" i="1" dirty="0">
                <a:solidFill>
                  <a:prstClr val="black"/>
                </a:solidFill>
                <a:latin typeface="Arial Narrow"/>
                <a:cs typeface="Arial Narrow"/>
              </a:rPr>
              <a:t>Gazette for public comments in</a:t>
            </a:r>
            <a:r>
              <a:rPr lang="en-GB" dirty="0">
                <a:solidFill>
                  <a:prstClr val="black"/>
                </a:solidFill>
                <a:latin typeface="Arial Narrow"/>
                <a:cs typeface="Arial Narrow"/>
              </a:rPr>
              <a:t> the 3</a:t>
            </a:r>
            <a:r>
              <a:rPr lang="en-GB" baseline="30000" dirty="0">
                <a:solidFill>
                  <a:prstClr val="black"/>
                </a:solidFill>
                <a:latin typeface="Arial Narrow"/>
                <a:cs typeface="Arial Narrow"/>
              </a:rPr>
              <a:t>rd</a:t>
            </a:r>
            <a:r>
              <a:rPr lang="en-GB" dirty="0">
                <a:solidFill>
                  <a:prstClr val="black"/>
                </a:solidFill>
                <a:latin typeface="Arial Narrow"/>
                <a:cs typeface="Arial Narrow"/>
              </a:rPr>
              <a:t> Quarter</a:t>
            </a:r>
          </a:p>
          <a:p>
            <a:pPr marL="342900" indent="-342900" algn="just" eaLnBrk="1" hangingPunct="1">
              <a:lnSpc>
                <a:spcPct val="200000"/>
              </a:lnSpc>
              <a:buFont typeface="Wingdings" charset="2"/>
              <a:buChar char="§"/>
              <a:defRPr/>
            </a:pPr>
            <a:r>
              <a:rPr lang="en-GB" dirty="0">
                <a:solidFill>
                  <a:prstClr val="black"/>
                </a:solidFill>
                <a:latin typeface="Arial Narrow"/>
                <a:cs typeface="Arial Narrow"/>
              </a:rPr>
              <a:t>Publication in </a:t>
            </a:r>
            <a:r>
              <a:rPr lang="en-GB" i="1" dirty="0">
                <a:solidFill>
                  <a:prstClr val="black"/>
                </a:solidFill>
                <a:latin typeface="Arial Narrow"/>
                <a:cs typeface="Arial Narrow"/>
              </a:rPr>
              <a:t>Gazette </a:t>
            </a:r>
            <a:r>
              <a:rPr lang="en-GB" dirty="0">
                <a:solidFill>
                  <a:prstClr val="black"/>
                </a:solidFill>
                <a:latin typeface="Arial Narrow"/>
                <a:cs typeface="Arial Narrow"/>
              </a:rPr>
              <a:t>in 3</a:t>
            </a:r>
            <a:r>
              <a:rPr lang="en-GB" baseline="30000" dirty="0">
                <a:solidFill>
                  <a:prstClr val="black"/>
                </a:solidFill>
                <a:latin typeface="Arial Narrow"/>
                <a:cs typeface="Arial Narrow"/>
              </a:rPr>
              <a:t>rd</a:t>
            </a:r>
            <a:r>
              <a:rPr lang="en-GB" dirty="0">
                <a:solidFill>
                  <a:prstClr val="black"/>
                </a:solidFill>
                <a:latin typeface="Arial Narrow"/>
                <a:cs typeface="Arial Narrow"/>
              </a:rPr>
              <a:t> Quarter and</a:t>
            </a:r>
          </a:p>
          <a:p>
            <a:pPr marL="342900" indent="-342900" algn="just" eaLnBrk="1" hangingPunct="1">
              <a:lnSpc>
                <a:spcPct val="200000"/>
              </a:lnSpc>
              <a:buFont typeface="Wingdings" charset="2"/>
              <a:buChar char="§"/>
              <a:defRPr/>
            </a:pPr>
            <a:r>
              <a:rPr lang="en-GB" dirty="0">
                <a:solidFill>
                  <a:prstClr val="black"/>
                </a:solidFill>
                <a:latin typeface="Arial Narrow"/>
                <a:cs typeface="Arial Narrow"/>
              </a:rPr>
              <a:t> Introduction to Parliament in the 1</a:t>
            </a:r>
            <a:r>
              <a:rPr lang="en-GB" baseline="30000" dirty="0">
                <a:solidFill>
                  <a:prstClr val="black"/>
                </a:solidFill>
                <a:latin typeface="Arial Narrow"/>
                <a:cs typeface="Arial Narrow"/>
              </a:rPr>
              <a:t>st</a:t>
            </a:r>
            <a:r>
              <a:rPr lang="en-GB" dirty="0">
                <a:solidFill>
                  <a:prstClr val="black"/>
                </a:solidFill>
                <a:latin typeface="Arial Narrow"/>
                <a:cs typeface="Arial Narrow"/>
              </a:rPr>
              <a:t> Quarter of 2020/21 </a:t>
            </a:r>
          </a:p>
          <a:p>
            <a:pPr marL="457200" indent="-457200" algn="just" eaLnBrk="1" hangingPunct="1">
              <a:lnSpc>
                <a:spcPct val="150000"/>
              </a:lnSpc>
              <a:buFont typeface="Wingdings" charset="2"/>
              <a:buChar char="§"/>
              <a:defRPr/>
            </a:pPr>
            <a:endParaRPr lang="en-GB" dirty="0" smtClean="0">
              <a:solidFill>
                <a:prstClr val="black"/>
              </a:solidFill>
              <a:latin typeface="Arial Narrow"/>
              <a:cs typeface="Arial Narrow"/>
            </a:endParaRPr>
          </a:p>
          <a:p>
            <a:pPr marL="342900" indent="-342900" algn="just" eaLnBrk="1" hangingPunct="1">
              <a:lnSpc>
                <a:spcPct val="150000"/>
              </a:lnSpc>
              <a:buFont typeface="Wingdings" charset="2"/>
              <a:buChar char="§"/>
              <a:defRPr/>
            </a:pPr>
            <a:endParaRPr lang="en-GB" dirty="0">
              <a:solidFill>
                <a:prstClr val="black"/>
              </a:solidFill>
              <a:latin typeface="Arial Narrow"/>
              <a:cs typeface="Arial Narrow"/>
            </a:endParaRPr>
          </a:p>
        </p:txBody>
      </p:sp>
      <p:sp>
        <p:nvSpPr>
          <p:cNvPr id="2" name="TextBox 1"/>
          <p:cNvSpPr txBox="1"/>
          <p:nvPr/>
        </p:nvSpPr>
        <p:spPr>
          <a:xfrm>
            <a:off x="140677" y="198438"/>
            <a:ext cx="9580315" cy="984885"/>
          </a:xfrm>
          <a:prstGeom prst="rect">
            <a:avLst/>
          </a:prstGeom>
          <a:noFill/>
        </p:spPr>
        <p:txBody>
          <a:bodyPr wrap="none" rtlCol="0">
            <a:spAutoFit/>
          </a:bodyPr>
          <a:lstStyle/>
          <a:p>
            <a:r>
              <a:rPr lang="en-US" altLang="en-US" sz="3000" b="1" dirty="0" smtClean="0">
                <a:solidFill>
                  <a:srgbClr val="000000"/>
                </a:solidFill>
                <a:latin typeface="Arial Narrow"/>
                <a:cs typeface="Arial Narrow"/>
              </a:rPr>
              <a:t>DRAFT SOUTH AFRICAN POLICE SERVICE AMENDMENT BILL</a:t>
            </a:r>
            <a:endParaRPr lang="en-US" altLang="en-US" sz="3000" b="1" dirty="0">
              <a:solidFill>
                <a:srgbClr val="000000"/>
              </a:solidFill>
              <a:latin typeface="Arial Narrow"/>
              <a:cs typeface="Arial Narrow"/>
            </a:endParaRPr>
          </a:p>
          <a:p>
            <a:endParaRPr lang="en-US" sz="2800" dirty="0"/>
          </a:p>
        </p:txBody>
      </p:sp>
    </p:spTree>
    <p:extLst>
      <p:ext uri="{BB962C8B-B14F-4D97-AF65-F5344CB8AC3E}">
        <p14:creationId xmlns:p14="http://schemas.microsoft.com/office/powerpoint/2010/main" xmlns="" val="2975931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372600" cy="5029200"/>
          </a:xfrm>
          <a:prstGeom prst="rect">
            <a:avLst/>
          </a:prstGeom>
          <a:noFill/>
          <a:ln w="9525">
            <a:noFill/>
            <a:miter lim="800000"/>
            <a:headEnd/>
            <a:tailEnd/>
          </a:ln>
        </p:spPr>
        <p:txBody>
          <a:bodyPr/>
          <a:lstStyle/>
          <a:p>
            <a:pPr algn="just" eaLnBrk="1" hangingPunct="1">
              <a:lnSpc>
                <a:spcPct val="200000"/>
              </a:lnSpc>
              <a:defRPr/>
            </a:pPr>
            <a:r>
              <a:rPr lang="en-GB" dirty="0" smtClean="0">
                <a:solidFill>
                  <a:prstClr val="black"/>
                </a:solidFill>
                <a:latin typeface="Arial Narrow"/>
                <a:cs typeface="Arial Narrow"/>
              </a:rPr>
              <a:t>This draft amendment bill seeks </a:t>
            </a:r>
            <a:r>
              <a:rPr lang="en-GB" dirty="0">
                <a:solidFill>
                  <a:prstClr val="black"/>
                </a:solidFill>
                <a:latin typeface="Arial Narrow"/>
                <a:cs typeface="Arial Narrow"/>
              </a:rPr>
              <a:t>to among other issues, </a:t>
            </a:r>
            <a:r>
              <a:rPr lang="en-GB" dirty="0" smtClean="0">
                <a:solidFill>
                  <a:prstClr val="black"/>
                </a:solidFill>
                <a:latin typeface="Arial Narrow"/>
                <a:cs typeface="Arial Narrow"/>
              </a:rPr>
              <a:t>provide </a:t>
            </a:r>
            <a:r>
              <a:rPr lang="en-GB" dirty="0">
                <a:solidFill>
                  <a:prstClr val="black"/>
                </a:solidFill>
                <a:latin typeface="Arial Narrow"/>
                <a:cs typeface="Arial Narrow"/>
              </a:rPr>
              <a:t>a framework for a holistic approach to the control and use of firearms and ammunition.</a:t>
            </a:r>
            <a:endParaRPr lang="fr-FR" dirty="0">
              <a:solidFill>
                <a:srgbClr val="000000"/>
              </a:solidFill>
              <a:latin typeface="Arial Narrow"/>
              <a:cs typeface="Arial Narrow"/>
            </a:endParaRPr>
          </a:p>
          <a:p>
            <a:pPr marL="342900" indent="-342900" algn="just" eaLnBrk="1" hangingPunct="1">
              <a:lnSpc>
                <a:spcPct val="200000"/>
              </a:lnSpc>
              <a:buFont typeface="Wingdings" charset="2"/>
              <a:buChar char="§"/>
              <a:defRPr/>
            </a:pPr>
            <a:r>
              <a:rPr lang="fr-FR" dirty="0" smtClean="0">
                <a:solidFill>
                  <a:srgbClr val="000000"/>
                </a:solidFill>
                <a:latin typeface="Arial Narrow"/>
                <a:cs typeface="Arial Narrow"/>
              </a:rPr>
              <a:t>Drafting </a:t>
            </a:r>
            <a:r>
              <a:rPr lang="fr-FR" dirty="0">
                <a:solidFill>
                  <a:srgbClr val="000000"/>
                </a:solidFill>
                <a:latin typeface="Arial Narrow"/>
                <a:cs typeface="Arial Narrow"/>
              </a:rPr>
              <a:t>was suspended due to Cabinet decision; Minister directives and litigation</a:t>
            </a:r>
            <a:endParaRPr lang="en-GB" dirty="0">
              <a:solidFill>
                <a:srgbClr val="000000"/>
              </a:solidFill>
              <a:latin typeface="Arial Narrow"/>
              <a:cs typeface="Arial Narrow"/>
            </a:endParaRPr>
          </a:p>
          <a:p>
            <a:pPr marL="342900" indent="-342900" algn="just" eaLnBrk="1" hangingPunct="1">
              <a:lnSpc>
                <a:spcPct val="200000"/>
              </a:lnSpc>
              <a:buFont typeface="Wingdings" charset="2"/>
              <a:buChar char="§"/>
              <a:defRPr/>
            </a:pPr>
            <a:r>
              <a:rPr lang="en-GB" dirty="0">
                <a:solidFill>
                  <a:srgbClr val="000000"/>
                </a:solidFill>
                <a:latin typeface="Arial Narrow"/>
                <a:cs typeface="Arial Narrow"/>
              </a:rPr>
              <a:t>Draft Bill is at an advanced stage.</a:t>
            </a:r>
          </a:p>
          <a:p>
            <a:pPr marL="342900" indent="-342900" algn="just" eaLnBrk="1" hangingPunct="1">
              <a:lnSpc>
                <a:spcPct val="200000"/>
              </a:lnSpc>
              <a:buFont typeface="Wingdings" charset="2"/>
              <a:buChar char="§"/>
              <a:defRPr/>
            </a:pPr>
            <a:r>
              <a:rPr lang="en-GB" dirty="0">
                <a:solidFill>
                  <a:srgbClr val="000000"/>
                </a:solidFill>
                <a:latin typeface="Arial Narrow"/>
                <a:cs typeface="Arial Narrow"/>
              </a:rPr>
              <a:t>Extensive internal consultation with relevant departments and stakeholders including the Office of Chief State Law Advisor (OCSLA).</a:t>
            </a:r>
          </a:p>
          <a:p>
            <a:pPr marL="342900" indent="-342900" algn="just" eaLnBrk="1" hangingPunct="1">
              <a:lnSpc>
                <a:spcPct val="200000"/>
              </a:lnSpc>
              <a:buFont typeface="Wingdings" charset="2"/>
              <a:buChar char="§"/>
              <a:defRPr/>
            </a:pPr>
            <a:r>
              <a:rPr lang="en-GB" dirty="0">
                <a:solidFill>
                  <a:srgbClr val="000000"/>
                </a:solidFill>
                <a:latin typeface="Arial Narrow"/>
                <a:cs typeface="Arial Narrow"/>
              </a:rPr>
              <a:t>Concluded Socio-Economic Impact Assessment System (SEIAS)</a:t>
            </a:r>
          </a:p>
          <a:p>
            <a:pPr marL="342900" indent="-342900" algn="just" eaLnBrk="1" hangingPunct="1">
              <a:lnSpc>
                <a:spcPct val="200000"/>
              </a:lnSpc>
              <a:buFont typeface="Wingdings" charset="2"/>
              <a:buChar char="§"/>
              <a:defRPr/>
            </a:pPr>
            <a:r>
              <a:rPr lang="en-GB" dirty="0">
                <a:solidFill>
                  <a:srgbClr val="000000"/>
                </a:solidFill>
                <a:latin typeface="Arial Narrow"/>
                <a:cs typeface="Arial Narrow"/>
              </a:rPr>
              <a:t>Cabinet approval for publication in </a:t>
            </a:r>
            <a:r>
              <a:rPr lang="en-GB" i="1" dirty="0">
                <a:solidFill>
                  <a:srgbClr val="000000"/>
                </a:solidFill>
                <a:latin typeface="Arial Narrow"/>
                <a:cs typeface="Arial Narrow"/>
              </a:rPr>
              <a:t>Gazette</a:t>
            </a:r>
            <a:r>
              <a:rPr lang="en-GB" dirty="0">
                <a:solidFill>
                  <a:srgbClr val="000000"/>
                </a:solidFill>
                <a:latin typeface="Arial Narrow"/>
                <a:cs typeface="Arial Narrow"/>
              </a:rPr>
              <a:t>  4</a:t>
            </a:r>
            <a:r>
              <a:rPr lang="en-GB" baseline="30000" dirty="0">
                <a:solidFill>
                  <a:srgbClr val="000000"/>
                </a:solidFill>
                <a:latin typeface="Arial Narrow"/>
                <a:cs typeface="Arial Narrow"/>
              </a:rPr>
              <a:t>th</a:t>
            </a:r>
            <a:r>
              <a:rPr lang="en-GB" dirty="0">
                <a:solidFill>
                  <a:srgbClr val="000000"/>
                </a:solidFill>
                <a:latin typeface="Arial Narrow"/>
                <a:cs typeface="Arial Narrow"/>
              </a:rPr>
              <a:t> Quarter.</a:t>
            </a:r>
          </a:p>
          <a:p>
            <a:pPr lvl="1" eaLnBrk="1" hangingPunct="1">
              <a:defRPr/>
            </a:pPr>
            <a:endParaRPr lang="en-GB" sz="2400" dirty="0">
              <a:solidFill>
                <a:prstClr val="black"/>
              </a:solidFill>
              <a:latin typeface="Calibri"/>
              <a:cs typeface="Arial" panose="020B0604020202020204" pitchFamily="34" charset="0"/>
            </a:endParaRPr>
          </a:p>
          <a:p>
            <a:pPr lvl="1" eaLnBrk="1" hangingPunct="1">
              <a:defRPr/>
            </a:pPr>
            <a:r>
              <a:rPr lang="en-GB" sz="2400" dirty="0">
                <a:solidFill>
                  <a:prstClr val="black"/>
                </a:solidFill>
                <a:latin typeface="Calibri"/>
                <a:cs typeface="Arial" panose="020B0604020202020204" pitchFamily="34" charset="0"/>
              </a:rPr>
              <a:t> </a:t>
            </a:r>
          </a:p>
        </p:txBody>
      </p:sp>
      <p:sp>
        <p:nvSpPr>
          <p:cNvPr id="2" name="TextBox 1"/>
          <p:cNvSpPr txBox="1"/>
          <p:nvPr/>
        </p:nvSpPr>
        <p:spPr>
          <a:xfrm>
            <a:off x="762000" y="103882"/>
            <a:ext cx="7848600" cy="553998"/>
          </a:xfrm>
          <a:prstGeom prst="rect">
            <a:avLst/>
          </a:prstGeom>
          <a:noFill/>
        </p:spPr>
        <p:txBody>
          <a:bodyPr wrap="square" rtlCol="0">
            <a:spAutoFit/>
          </a:bodyPr>
          <a:lstStyle/>
          <a:p>
            <a:r>
              <a:rPr lang="en-US" altLang="en-US" sz="3000" b="1" dirty="0" smtClean="0">
                <a:solidFill>
                  <a:srgbClr val="000000"/>
                </a:solidFill>
                <a:latin typeface="Arial Narrow"/>
                <a:cs typeface="Arial Narrow"/>
              </a:rPr>
              <a:t>DRAFT FIREARMS CONTROL AMENDMENT BILL</a:t>
            </a:r>
            <a:endParaRPr lang="en-US" altLang="en-US" sz="3000" b="1" dirty="0">
              <a:solidFill>
                <a:srgbClr val="000000"/>
              </a:solidFill>
              <a:latin typeface="Arial Narrow"/>
              <a:cs typeface="Arial Narrow"/>
            </a:endParaRPr>
          </a:p>
        </p:txBody>
      </p:sp>
    </p:spTree>
    <p:extLst>
      <p:ext uri="{BB962C8B-B14F-4D97-AF65-F5344CB8AC3E}">
        <p14:creationId xmlns:p14="http://schemas.microsoft.com/office/powerpoint/2010/main" xmlns="" val="4152616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600200"/>
            <a:ext cx="9076314" cy="4724400"/>
          </a:xfrm>
          <a:prstGeom prst="rect">
            <a:avLst/>
          </a:prstGeom>
          <a:noFill/>
          <a:ln w="9525">
            <a:noFill/>
            <a:miter lim="800000"/>
            <a:headEnd/>
            <a:tailEnd/>
          </a:ln>
        </p:spPr>
        <p:txBody>
          <a:bodyPr/>
          <a:lstStyle/>
          <a:p>
            <a:pPr algn="just">
              <a:lnSpc>
                <a:spcPct val="150000"/>
              </a:lnSpc>
              <a:spcAft>
                <a:spcPts val="0"/>
              </a:spcAft>
            </a:pPr>
            <a:r>
              <a:rPr lang="en-ZA" dirty="0" smtClean="0">
                <a:latin typeface="Arial Narrow"/>
                <a:ea typeface="Times New Roman" panose="02020603050405020304" pitchFamily="18" charset="0"/>
                <a:cs typeface="Arial Narrow"/>
              </a:rPr>
              <a:t>The </a:t>
            </a:r>
            <a:r>
              <a:rPr lang="en-ZA" dirty="0">
                <a:latin typeface="Arial Narrow"/>
                <a:ea typeface="Times New Roman" panose="02020603050405020304" pitchFamily="18" charset="0"/>
                <a:cs typeface="Arial Narrow"/>
              </a:rPr>
              <a:t>objects of the </a:t>
            </a:r>
            <a:r>
              <a:rPr lang="en-ZA" dirty="0" smtClean="0">
                <a:latin typeface="Arial Narrow"/>
                <a:ea typeface="Times New Roman" panose="02020603050405020304" pitchFamily="18" charset="0"/>
                <a:cs typeface="Arial Narrow"/>
              </a:rPr>
              <a:t>draft Bill </a:t>
            </a:r>
            <a:r>
              <a:rPr lang="en-ZA" dirty="0">
                <a:latin typeface="Arial Narrow"/>
                <a:ea typeface="Times New Roman" panose="02020603050405020304" pitchFamily="18" charset="0"/>
                <a:cs typeface="Arial Narrow"/>
              </a:rPr>
              <a:t>are to amend a number of sections of the Second-Hand Goods Act, 2009, that have been identified as giving rise to challenges in the implementation and the interpretation of the Act. </a:t>
            </a:r>
          </a:p>
          <a:p>
            <a:pPr algn="just">
              <a:lnSpc>
                <a:spcPct val="150000"/>
              </a:lnSpc>
              <a:spcAft>
                <a:spcPts val="0"/>
              </a:spcAft>
            </a:pPr>
            <a:r>
              <a:rPr lang="en-ZA" dirty="0">
                <a:latin typeface="Arial Narrow"/>
                <a:ea typeface="Times New Roman" panose="02020603050405020304" pitchFamily="18" charset="0"/>
                <a:cs typeface="Arial Narrow"/>
              </a:rPr>
              <a:t>The Bill strives to improve the practical implementation of the Act which will enhance the regulation of the business of dealers in second-hand goods and the effort to combat the trade in stolen goods.</a:t>
            </a:r>
            <a:endParaRPr lang="en-ZA" dirty="0">
              <a:latin typeface="Arial Narrow"/>
              <a:ea typeface="Calibri" panose="020F0502020204030204" pitchFamily="34" charset="0"/>
              <a:cs typeface="Arial Narrow"/>
            </a:endParaRPr>
          </a:p>
          <a:p>
            <a:pPr marL="285750" indent="-285750" algn="just">
              <a:lnSpc>
                <a:spcPct val="150000"/>
              </a:lnSpc>
              <a:spcAft>
                <a:spcPts val="0"/>
              </a:spcAft>
              <a:buFont typeface="Wingdings" charset="2"/>
              <a:buChar char="§"/>
            </a:pPr>
            <a:r>
              <a:rPr lang="en-ZA" dirty="0">
                <a:latin typeface="Arial Narrow"/>
                <a:ea typeface="Calibri" panose="020F0502020204030204" pitchFamily="34" charset="0"/>
                <a:cs typeface="Arial Narrow"/>
              </a:rPr>
              <a:t>Drafting is at an advanced stage.</a:t>
            </a:r>
          </a:p>
          <a:p>
            <a:pPr marL="285750" indent="-285750" algn="just">
              <a:lnSpc>
                <a:spcPct val="150000"/>
              </a:lnSpc>
              <a:spcAft>
                <a:spcPts val="0"/>
              </a:spcAft>
              <a:buFont typeface="Wingdings" charset="2"/>
              <a:buChar char="§"/>
            </a:pPr>
            <a:r>
              <a:rPr lang="en-ZA" dirty="0">
                <a:latin typeface="Arial Narrow"/>
                <a:ea typeface="Calibri" panose="020F0502020204030204" pitchFamily="34" charset="0"/>
                <a:cs typeface="Arial Narrow"/>
              </a:rPr>
              <a:t>Consultations have been held with State Law Advisers and they raised some concerns which have been addressed.</a:t>
            </a:r>
          </a:p>
          <a:p>
            <a:pPr marL="285750" indent="-285750" algn="just">
              <a:lnSpc>
                <a:spcPct val="150000"/>
              </a:lnSpc>
              <a:spcAft>
                <a:spcPts val="0"/>
              </a:spcAft>
              <a:buFont typeface="Wingdings" charset="2"/>
              <a:buChar char="§"/>
            </a:pPr>
            <a:r>
              <a:rPr lang="en-ZA" dirty="0">
                <a:latin typeface="Arial Narrow"/>
                <a:ea typeface="Calibri" panose="020F0502020204030204" pitchFamily="34" charset="0"/>
                <a:cs typeface="Arial Narrow"/>
              </a:rPr>
              <a:t>SEIAS and Cabinet Memoranda are being finalised. </a:t>
            </a:r>
          </a:p>
          <a:p>
            <a:pPr marL="285750" indent="-285750" algn="just">
              <a:lnSpc>
                <a:spcPct val="150000"/>
              </a:lnSpc>
              <a:spcAft>
                <a:spcPts val="0"/>
              </a:spcAft>
              <a:buFont typeface="Wingdings" charset="2"/>
              <a:buChar char="§"/>
            </a:pPr>
            <a:r>
              <a:rPr lang="en-ZA" dirty="0">
                <a:latin typeface="Arial Narrow"/>
                <a:ea typeface="Calibri" panose="020F0502020204030204" pitchFamily="34" charset="0"/>
                <a:cs typeface="Arial Narrow"/>
              </a:rPr>
              <a:t>Certification will be sought from the OCSLA</a:t>
            </a:r>
          </a:p>
          <a:p>
            <a:pPr marL="285750" indent="-285750" algn="just">
              <a:lnSpc>
                <a:spcPct val="150000"/>
              </a:lnSpc>
              <a:spcAft>
                <a:spcPts val="0"/>
              </a:spcAft>
              <a:buFont typeface="Wingdings" charset="2"/>
              <a:buChar char="§"/>
            </a:pPr>
            <a:r>
              <a:rPr lang="en-ZA" dirty="0">
                <a:latin typeface="Arial Narrow"/>
                <a:ea typeface="Calibri" panose="020F0502020204030204" pitchFamily="34" charset="0"/>
                <a:cs typeface="Arial Narrow"/>
              </a:rPr>
              <a:t>Cabinet approval for publication in </a:t>
            </a:r>
            <a:r>
              <a:rPr lang="en-ZA" dirty="0" smtClean="0">
                <a:latin typeface="Arial Narrow"/>
                <a:ea typeface="Calibri" panose="020F0502020204030204" pitchFamily="34" charset="0"/>
                <a:cs typeface="Arial Narrow"/>
              </a:rPr>
              <a:t>3</a:t>
            </a:r>
            <a:r>
              <a:rPr lang="en-ZA" baseline="30000" dirty="0" smtClean="0">
                <a:latin typeface="Arial Narrow"/>
                <a:ea typeface="Calibri" panose="020F0502020204030204" pitchFamily="34" charset="0"/>
                <a:cs typeface="Arial Narrow"/>
              </a:rPr>
              <a:t>rd</a:t>
            </a:r>
            <a:r>
              <a:rPr lang="en-ZA" dirty="0" smtClean="0">
                <a:latin typeface="Arial Narrow"/>
                <a:ea typeface="Calibri" panose="020F0502020204030204" pitchFamily="34" charset="0"/>
                <a:cs typeface="Arial Narrow"/>
              </a:rPr>
              <a:t>  </a:t>
            </a:r>
            <a:r>
              <a:rPr lang="en-ZA" dirty="0">
                <a:latin typeface="Arial Narrow"/>
                <a:ea typeface="Calibri" panose="020F0502020204030204" pitchFamily="34" charset="0"/>
                <a:cs typeface="Arial Narrow"/>
              </a:rPr>
              <a:t>Quarter.</a:t>
            </a:r>
          </a:p>
          <a:p>
            <a:pPr lvl="1" eaLnBrk="1" hangingPunct="1">
              <a:defRPr/>
            </a:pPr>
            <a:r>
              <a:rPr lang="en-GB" sz="2400" dirty="0">
                <a:solidFill>
                  <a:prstClr val="black"/>
                </a:solidFill>
                <a:latin typeface="Calibri"/>
                <a:cs typeface="Arial" panose="020B0604020202020204" pitchFamily="34" charset="0"/>
              </a:rPr>
              <a:t> </a:t>
            </a:r>
          </a:p>
        </p:txBody>
      </p:sp>
      <p:sp>
        <p:nvSpPr>
          <p:cNvPr id="2" name="TextBox 1"/>
          <p:cNvSpPr txBox="1"/>
          <p:nvPr/>
        </p:nvSpPr>
        <p:spPr>
          <a:xfrm>
            <a:off x="457200" y="329625"/>
            <a:ext cx="9448800" cy="584775"/>
          </a:xfrm>
          <a:prstGeom prst="rect">
            <a:avLst/>
          </a:prstGeom>
          <a:noFill/>
        </p:spPr>
        <p:txBody>
          <a:bodyPr wrap="square" rtlCol="0">
            <a:spAutoFit/>
          </a:bodyPr>
          <a:lstStyle/>
          <a:p>
            <a:r>
              <a:rPr lang="en-US" altLang="en-US" sz="3200" b="1" dirty="0" smtClean="0">
                <a:solidFill>
                  <a:srgbClr val="000000"/>
                </a:solidFill>
                <a:latin typeface="Arial Narrow"/>
                <a:cs typeface="Arial Narrow"/>
              </a:rPr>
              <a:t>SECOND HAND GOODS AMENDMENT BILL</a:t>
            </a:r>
            <a:endParaRPr lang="en-US" altLang="en-US" sz="3200" b="1" dirty="0">
              <a:solidFill>
                <a:srgbClr val="000000"/>
              </a:solidFill>
              <a:latin typeface="Arial Narrow"/>
              <a:cs typeface="Arial Narrow"/>
            </a:endParaRPr>
          </a:p>
        </p:txBody>
      </p:sp>
    </p:spTree>
    <p:extLst>
      <p:ext uri="{BB962C8B-B14F-4D97-AF65-F5344CB8AC3E}">
        <p14:creationId xmlns:p14="http://schemas.microsoft.com/office/powerpoint/2010/main" xmlns="" val="36226941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524000"/>
            <a:ext cx="9372600" cy="4648200"/>
          </a:xfrm>
          <a:prstGeom prst="rect">
            <a:avLst/>
          </a:prstGeom>
          <a:noFill/>
          <a:ln w="9525">
            <a:noFill/>
            <a:miter lim="800000"/>
            <a:headEnd/>
            <a:tailEnd/>
          </a:ln>
        </p:spPr>
        <p:txBody>
          <a:bodyPr/>
          <a:lstStyle/>
          <a:p>
            <a:pPr lvl="0" algn="just">
              <a:lnSpc>
                <a:spcPct val="150000"/>
              </a:lnSpc>
              <a:spcAft>
                <a:spcPts val="800"/>
              </a:spcAft>
            </a:pPr>
            <a:r>
              <a:rPr lang="en-US" dirty="0" smtClean="0">
                <a:solidFill>
                  <a:prstClr val="black"/>
                </a:solidFill>
                <a:latin typeface="Arial Narrow"/>
                <a:cs typeface="Arial Narrow"/>
              </a:rPr>
              <a:t>The </a:t>
            </a:r>
            <a:r>
              <a:rPr lang="en-US" dirty="0">
                <a:solidFill>
                  <a:prstClr val="black"/>
                </a:solidFill>
                <a:latin typeface="Arial Narrow"/>
                <a:cs typeface="Arial Narrow"/>
              </a:rPr>
              <a:t>Amendment Bill provides for the updating of the status of international instruments referred to in the Protection of Constitutional Democracy against Terrorist and Related Activities Act, 2004 (Act No. 33 of 2004) (“Act”), and for incorporation into the Act of the international instruments which were adopted since the implementation of the Act, and of those which the Republic has not yet ratified or acceded to but desires to become a Party thereto. It also seeks to effect certain technical amendments to the Act in order to strengthen the legislative framework for combating terrorism.</a:t>
            </a:r>
            <a:r>
              <a:rPr lang="en-GB" dirty="0">
                <a:solidFill>
                  <a:prstClr val="black"/>
                </a:solidFill>
                <a:latin typeface="Arial Narrow"/>
                <a:cs typeface="Arial Narrow"/>
              </a:rPr>
              <a:t> </a:t>
            </a:r>
            <a:endParaRPr lang="en-GB" dirty="0" smtClean="0">
              <a:solidFill>
                <a:prstClr val="black"/>
              </a:solidFill>
              <a:latin typeface="Arial Narrow"/>
              <a:cs typeface="Arial Narrow"/>
            </a:endParaRPr>
          </a:p>
          <a:p>
            <a:pPr marL="285750" lvl="0" indent="-285750" algn="just">
              <a:lnSpc>
                <a:spcPct val="150000"/>
              </a:lnSpc>
              <a:spcAft>
                <a:spcPts val="800"/>
              </a:spcAft>
              <a:buFont typeface="Arial" panose="020B0604020202020204" pitchFamily="34" charset="0"/>
              <a:buChar char="•"/>
            </a:pPr>
            <a:r>
              <a:rPr lang="en-US" dirty="0">
                <a:solidFill>
                  <a:prstClr val="black"/>
                </a:solidFill>
                <a:latin typeface="Arial Narrow"/>
                <a:cs typeface="Arial Narrow"/>
              </a:rPr>
              <a:t>Internal consultations have been concluded</a:t>
            </a:r>
          </a:p>
          <a:p>
            <a:pPr marL="285750" lvl="0" indent="-285750" algn="just">
              <a:lnSpc>
                <a:spcPct val="150000"/>
              </a:lnSpc>
              <a:spcAft>
                <a:spcPts val="800"/>
              </a:spcAft>
              <a:buFont typeface="Arial" panose="020B0604020202020204" pitchFamily="34" charset="0"/>
              <a:buChar char="•"/>
            </a:pPr>
            <a:r>
              <a:rPr lang="en-US" dirty="0">
                <a:solidFill>
                  <a:prstClr val="black"/>
                </a:solidFill>
                <a:latin typeface="Arial Narrow"/>
                <a:cs typeface="Arial Narrow"/>
              </a:rPr>
              <a:t>The Cabinet Memorandum is being finalised for approval to publish in the Gazette </a:t>
            </a:r>
          </a:p>
          <a:p>
            <a:pPr marL="285750" lvl="0" indent="-285750" algn="just">
              <a:lnSpc>
                <a:spcPct val="150000"/>
              </a:lnSpc>
              <a:spcAft>
                <a:spcPts val="800"/>
              </a:spcAft>
              <a:buFont typeface="Arial" panose="020B0604020202020204" pitchFamily="34" charset="0"/>
              <a:buChar char="•"/>
            </a:pPr>
            <a:r>
              <a:rPr lang="en-US" dirty="0">
                <a:solidFill>
                  <a:prstClr val="black"/>
                </a:solidFill>
                <a:latin typeface="Arial Narrow"/>
                <a:cs typeface="Arial Narrow"/>
              </a:rPr>
              <a:t>Cabinet approval for publication in Gazette the 4th Quarter</a:t>
            </a:r>
          </a:p>
          <a:p>
            <a:pPr lvl="0" algn="just">
              <a:lnSpc>
                <a:spcPct val="150000"/>
              </a:lnSpc>
              <a:spcAft>
                <a:spcPts val="800"/>
              </a:spcAft>
            </a:pPr>
            <a:endParaRPr lang="en-GB" sz="1600" dirty="0">
              <a:solidFill>
                <a:prstClr val="black"/>
              </a:solidFill>
              <a:latin typeface="Arial Narrow"/>
              <a:cs typeface="Arial Narrow"/>
            </a:endParaRPr>
          </a:p>
          <a:p>
            <a:pPr lvl="0" algn="just">
              <a:lnSpc>
                <a:spcPct val="150000"/>
              </a:lnSpc>
              <a:spcAft>
                <a:spcPts val="1000"/>
              </a:spcAft>
            </a:pPr>
            <a:endParaRPr lang="en-ZA" dirty="0">
              <a:latin typeface="Arial Narrow"/>
              <a:ea typeface="Calibri" panose="020F0502020204030204" pitchFamily="34" charset="0"/>
              <a:cs typeface="Arial Narrow"/>
            </a:endParaRPr>
          </a:p>
          <a:p>
            <a:pPr lvl="1" eaLnBrk="1" hangingPunct="1">
              <a:defRPr/>
            </a:pPr>
            <a:r>
              <a:rPr lang="en-GB" sz="2400" dirty="0">
                <a:solidFill>
                  <a:prstClr val="black"/>
                </a:solidFill>
                <a:latin typeface="Calibri"/>
                <a:cs typeface="Arial" panose="020B0604020202020204" pitchFamily="34" charset="0"/>
              </a:rPr>
              <a:t> </a:t>
            </a:r>
          </a:p>
        </p:txBody>
      </p:sp>
      <p:sp>
        <p:nvSpPr>
          <p:cNvPr id="2" name="TextBox 1"/>
          <p:cNvSpPr txBox="1"/>
          <p:nvPr/>
        </p:nvSpPr>
        <p:spPr>
          <a:xfrm>
            <a:off x="38100" y="0"/>
            <a:ext cx="9296400" cy="892552"/>
          </a:xfrm>
          <a:prstGeom prst="rect">
            <a:avLst/>
          </a:prstGeom>
          <a:noFill/>
        </p:spPr>
        <p:txBody>
          <a:bodyPr wrap="square" rtlCol="0">
            <a:spAutoFit/>
          </a:bodyPr>
          <a:lstStyle/>
          <a:p>
            <a:r>
              <a:rPr lang="en-US" altLang="en-US" sz="2600" b="1" dirty="0" smtClean="0">
                <a:solidFill>
                  <a:srgbClr val="000000"/>
                </a:solidFill>
                <a:latin typeface="Arial Narrow"/>
                <a:cs typeface="Arial Narrow"/>
              </a:rPr>
              <a:t>DRAFT PROTECTION OF CONSTITUTIONAL DEMOCRACY AGAINST TERRORIST AND RELATED ACTIVITIES AMENDMENT BILL </a:t>
            </a:r>
            <a:endParaRPr lang="en-US" altLang="en-US" sz="2600" b="1" dirty="0">
              <a:solidFill>
                <a:srgbClr val="000000"/>
              </a:solidFill>
              <a:latin typeface="Arial Narrow"/>
              <a:cs typeface="Arial Narrow"/>
            </a:endParaRPr>
          </a:p>
        </p:txBody>
      </p:sp>
    </p:spTree>
    <p:extLst>
      <p:ext uri="{BB962C8B-B14F-4D97-AF65-F5344CB8AC3E}">
        <p14:creationId xmlns:p14="http://schemas.microsoft.com/office/powerpoint/2010/main" xmlns="" val="1220440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algn="just" eaLnBrk="1" hangingPunct="1">
              <a:lnSpc>
                <a:spcPct val="150000"/>
              </a:lnSpc>
              <a:defRPr/>
            </a:pPr>
            <a:r>
              <a:rPr lang="en-US" dirty="0" smtClean="0">
                <a:solidFill>
                  <a:prstClr val="black"/>
                </a:solidFill>
                <a:latin typeface="Arial Narrow"/>
                <a:cs typeface="Arial Narrow"/>
              </a:rPr>
              <a:t>The </a:t>
            </a:r>
            <a:r>
              <a:rPr lang="en-US" dirty="0">
                <a:solidFill>
                  <a:prstClr val="black"/>
                </a:solidFill>
                <a:latin typeface="Arial Narrow"/>
                <a:cs typeface="Arial Narrow"/>
              </a:rPr>
              <a:t>Constitutional Court in the matter of Robert McBride v The Minister of Police found </a:t>
            </a:r>
            <a:r>
              <a:rPr lang="en-US" dirty="0" smtClean="0">
                <a:solidFill>
                  <a:prstClr val="black"/>
                </a:solidFill>
                <a:latin typeface="Arial Narrow"/>
                <a:cs typeface="Arial Narrow"/>
              </a:rPr>
              <a:t>some sections in the IPID and Public Service Acts to </a:t>
            </a:r>
            <a:r>
              <a:rPr lang="en-US" dirty="0">
                <a:solidFill>
                  <a:prstClr val="black"/>
                </a:solidFill>
                <a:latin typeface="Arial Narrow"/>
                <a:cs typeface="Arial Narrow"/>
              </a:rPr>
              <a:t>be unconstitutional. These provisions are:</a:t>
            </a:r>
          </a:p>
          <a:p>
            <a:pPr marL="285750" indent="-285750" algn="just" eaLnBrk="1" hangingPunct="1">
              <a:lnSpc>
                <a:spcPct val="150000"/>
              </a:lnSpc>
              <a:buFont typeface="Wingdings" panose="05000000000000000000" pitchFamily="2" charset="2"/>
              <a:buChar char="Ø"/>
              <a:defRPr/>
            </a:pPr>
            <a:r>
              <a:rPr lang="en-US" dirty="0">
                <a:solidFill>
                  <a:prstClr val="black"/>
                </a:solidFill>
                <a:latin typeface="Arial Narrow"/>
                <a:cs typeface="Arial Narrow"/>
              </a:rPr>
              <a:t>Section 6(3)(a) and 6(6) of the IPID Act, 2011;</a:t>
            </a:r>
          </a:p>
          <a:p>
            <a:pPr marL="285750" indent="-285750" algn="just" eaLnBrk="1" hangingPunct="1">
              <a:lnSpc>
                <a:spcPct val="150000"/>
              </a:lnSpc>
              <a:buFont typeface="Wingdings" panose="05000000000000000000" pitchFamily="2" charset="2"/>
              <a:buChar char="Ø"/>
              <a:defRPr/>
            </a:pPr>
            <a:r>
              <a:rPr lang="en-US" dirty="0">
                <a:solidFill>
                  <a:prstClr val="black"/>
                </a:solidFill>
                <a:latin typeface="Arial Narrow"/>
                <a:cs typeface="Arial Narrow"/>
              </a:rPr>
              <a:t>Section 16A(1), 16B, 17(1) of the Public Service Act, 1994; and</a:t>
            </a:r>
          </a:p>
          <a:p>
            <a:pPr marL="285750" indent="-285750" algn="just" eaLnBrk="1" hangingPunct="1">
              <a:lnSpc>
                <a:spcPct val="150000"/>
              </a:lnSpc>
              <a:buFont typeface="Wingdings" panose="05000000000000000000" pitchFamily="2" charset="2"/>
              <a:buChar char="Ø"/>
              <a:defRPr/>
            </a:pPr>
            <a:r>
              <a:rPr lang="en-US" dirty="0">
                <a:solidFill>
                  <a:prstClr val="black"/>
                </a:solidFill>
                <a:latin typeface="Arial Narrow"/>
                <a:cs typeface="Arial Narrow"/>
              </a:rPr>
              <a:t>Regulation 13 of the IPID Regulations</a:t>
            </a:r>
          </a:p>
          <a:p>
            <a:pPr algn="just" eaLnBrk="1" hangingPunct="1">
              <a:lnSpc>
                <a:spcPct val="150000"/>
              </a:lnSpc>
              <a:defRPr/>
            </a:pPr>
            <a:r>
              <a:rPr lang="en-US" dirty="0">
                <a:solidFill>
                  <a:prstClr val="black"/>
                </a:solidFill>
                <a:latin typeface="Arial Narrow"/>
                <a:cs typeface="Arial Narrow"/>
              </a:rPr>
              <a:t>The Constitutional Court further provided a reading in for section 6(6) of the IPID Act, 2011 with reference to subsections 17 DA(3) to 17 DA(7) of the SAPS Act, 1995.</a:t>
            </a:r>
          </a:p>
          <a:p>
            <a:pPr algn="just" eaLnBrk="1" hangingPunct="1">
              <a:lnSpc>
                <a:spcPct val="150000"/>
              </a:lnSpc>
              <a:defRPr/>
            </a:pPr>
            <a:r>
              <a:rPr lang="en-US" dirty="0">
                <a:solidFill>
                  <a:prstClr val="black"/>
                </a:solidFill>
                <a:latin typeface="Arial Narrow"/>
                <a:cs typeface="Arial Narrow"/>
              </a:rPr>
              <a:t>The Constitutional Court directed Parliament to correct these defects in the IPID Act on or before 5 September 2018. </a:t>
            </a:r>
            <a:endParaRPr lang="en-US" dirty="0" smtClean="0">
              <a:solidFill>
                <a:prstClr val="black"/>
              </a:solidFill>
              <a:latin typeface="Arial Narrow"/>
              <a:cs typeface="Arial Narrow"/>
            </a:endParaRPr>
          </a:p>
          <a:p>
            <a:pPr algn="just" eaLnBrk="1" hangingPunct="1">
              <a:lnSpc>
                <a:spcPct val="150000"/>
              </a:lnSpc>
              <a:defRPr/>
            </a:pPr>
            <a:r>
              <a:rPr lang="en-US" dirty="0" smtClean="0">
                <a:solidFill>
                  <a:prstClr val="black"/>
                </a:solidFill>
                <a:latin typeface="Arial Narrow"/>
                <a:cs typeface="Arial Narrow"/>
              </a:rPr>
              <a:t>There is a draft Bill that amends the Act in its entirety but it was decided that the Portfolio Committee should proceed with a Committee Bill..</a:t>
            </a:r>
            <a:endParaRPr lang="en-US" dirty="0">
              <a:solidFill>
                <a:prstClr val="black"/>
              </a:solidFill>
              <a:latin typeface="Arial Narrow"/>
              <a:cs typeface="Arial Narrow"/>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228600" y="268519"/>
            <a:ext cx="9372600" cy="575799"/>
          </a:xfrm>
          <a:prstGeom prst="rect">
            <a:avLst/>
          </a:prstGeom>
          <a:noFill/>
        </p:spPr>
        <p:txBody>
          <a:bodyPr wrap="square" rtlCol="0">
            <a:spAutoFit/>
          </a:bodyPr>
          <a:lstStyle/>
          <a:p>
            <a:pPr algn="just" eaLnBrk="1" hangingPunct="1">
              <a:lnSpc>
                <a:spcPct val="150000"/>
              </a:lnSpc>
              <a:defRPr/>
            </a:pPr>
            <a:r>
              <a:rPr lang="en-US" sz="2400" b="1" dirty="0" smtClean="0">
                <a:solidFill>
                  <a:prstClr val="black"/>
                </a:solidFill>
                <a:latin typeface="Arial Narrow"/>
                <a:cs typeface="Arial Narrow"/>
              </a:rPr>
              <a:t>  </a:t>
            </a:r>
            <a:r>
              <a:rPr lang="en-US" sz="2200" b="1" dirty="0" smtClean="0">
                <a:solidFill>
                  <a:prstClr val="black"/>
                </a:solidFill>
                <a:latin typeface="Arial Narrow"/>
                <a:cs typeface="Arial Narrow"/>
              </a:rPr>
              <a:t>DRAFT INDEPENDENT POLICE INVESTIGATIVE DIRECTORATE AMENDMENT BILL</a:t>
            </a:r>
            <a:endParaRPr lang="en-US" sz="2200" b="1" dirty="0">
              <a:solidFill>
                <a:prstClr val="black"/>
              </a:solidFill>
              <a:latin typeface="Arial Narrow"/>
              <a:cs typeface="Arial Narrow"/>
            </a:endParaRPr>
          </a:p>
        </p:txBody>
      </p:sp>
    </p:spTree>
    <p:extLst>
      <p:ext uri="{BB962C8B-B14F-4D97-AF65-F5344CB8AC3E}">
        <p14:creationId xmlns:p14="http://schemas.microsoft.com/office/powerpoint/2010/main" xmlns="" val="2626934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lvl="0" indent="-342900" algn="just">
              <a:lnSpc>
                <a:spcPct val="150000"/>
              </a:lnSpc>
              <a:spcAft>
                <a:spcPts val="0"/>
              </a:spcAft>
              <a:buFont typeface="Symbol" panose="05050102010706020507" pitchFamily="18" charset="2"/>
              <a:buChar char=""/>
            </a:pPr>
            <a:r>
              <a:rPr lang="en-ZA" dirty="0" smtClean="0">
                <a:latin typeface="Arial Narrow" panose="020B0606020202030204" pitchFamily="34" charset="0"/>
                <a:ea typeface="Calibri" panose="020F0502020204030204" pitchFamily="34" charset="0"/>
                <a:cs typeface="Times New Roman" panose="02020603050405020304" pitchFamily="18" charset="0"/>
              </a:rPr>
              <a:t>The </a:t>
            </a:r>
            <a:r>
              <a:rPr lang="en-ZA" dirty="0">
                <a:latin typeface="Arial Narrow" panose="020B0606020202030204" pitchFamily="34" charset="0"/>
                <a:ea typeface="Calibri" panose="020F0502020204030204" pitchFamily="34" charset="0"/>
                <a:cs typeface="Times New Roman" panose="02020603050405020304" pitchFamily="18" charset="0"/>
              </a:rPr>
              <a:t>Independent Police Investigative Directorate Amendment Bill was finalised by the Portfolio Committee in 2018. </a:t>
            </a:r>
            <a:endParaRPr lang="en-ZA" sz="1600" dirty="0">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ZA" dirty="0">
                <a:latin typeface="Arial Narrow" panose="020B0606020202030204" pitchFamily="34" charset="0"/>
                <a:ea typeface="Calibri" panose="020F0502020204030204" pitchFamily="34" charset="0"/>
                <a:cs typeface="Times New Roman" panose="02020603050405020304" pitchFamily="18" charset="0"/>
              </a:rPr>
              <a:t>In view of there being a Constitutional Court deadline (5 September 2018), the Portfolio Committee processed the amendments to the Bill before the Constitutional Court deadline. </a:t>
            </a:r>
            <a:endParaRPr lang="en-ZA" sz="1600" dirty="0">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ZA" dirty="0">
                <a:latin typeface="Arial Narrow" panose="020B0606020202030204" pitchFamily="34" charset="0"/>
                <a:ea typeface="Calibri" panose="020F0502020204030204" pitchFamily="34" charset="0"/>
                <a:cs typeface="Times New Roman" panose="02020603050405020304" pitchFamily="18" charset="0"/>
              </a:rPr>
              <a:t>The Bill was passed by National Assembly and transmitted for concurrence to the National Council of Provinces (NCOP) on 4 September 2018. </a:t>
            </a:r>
            <a:endParaRPr lang="en-ZA" sz="1600" dirty="0">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0"/>
              </a:spcAft>
              <a:buFont typeface="Symbol" panose="05050102010706020507" pitchFamily="18" charset="2"/>
              <a:buChar char=""/>
            </a:pPr>
            <a:r>
              <a:rPr lang="en-ZA" dirty="0">
                <a:latin typeface="Arial Narrow" panose="020B0606020202030204" pitchFamily="34" charset="0"/>
                <a:ea typeface="Calibri" panose="020F0502020204030204" pitchFamily="34" charset="0"/>
                <a:cs typeface="Times New Roman" panose="02020603050405020304" pitchFamily="18" charset="0"/>
              </a:rPr>
              <a:t>Parliament’s Legal Services Division has applied for an extension of the deadline in order for the NCOP to deal with the amendments.  </a:t>
            </a:r>
            <a:endParaRPr lang="en-ZA" sz="1600" dirty="0">
              <a:latin typeface="Arial Narrow" panose="020B060602020203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endParaRPr lang="en-ZA" sz="1600" dirty="0">
              <a:latin typeface="Arial Narrow" panose="020B0606020202030204" pitchFamily="34" charset="0"/>
              <a:ea typeface="Calibri" panose="020F0502020204030204" pitchFamily="34" charset="0"/>
              <a:cs typeface="Times New Roman" panose="02020603050405020304" pitchFamily="18" charset="0"/>
            </a:endParaRPr>
          </a:p>
          <a:p>
            <a:pPr algn="just" eaLnBrk="1" hangingPunct="1">
              <a:lnSpc>
                <a:spcPct val="150000"/>
              </a:lnSpc>
              <a:defRPr/>
            </a:pPr>
            <a:r>
              <a:rPr lang="en-US" dirty="0" smtClean="0">
                <a:solidFill>
                  <a:prstClr val="black"/>
                </a:solidFill>
                <a:latin typeface="Arial Narrow" panose="020B0606020202030204" pitchFamily="34" charset="0"/>
                <a:cs typeface="Arial Narrow"/>
              </a:rPr>
              <a:t> </a:t>
            </a:r>
            <a:endParaRPr lang="en-US" dirty="0">
              <a:solidFill>
                <a:prstClr val="black"/>
              </a:solidFill>
              <a:latin typeface="Arial Narrow" panose="020B0606020202030204" pitchFamily="34" charset="0"/>
              <a:cs typeface="Arial Narrow"/>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769441"/>
          </a:xfrm>
          <a:prstGeom prst="rect">
            <a:avLst/>
          </a:prstGeom>
          <a:noFill/>
        </p:spPr>
        <p:txBody>
          <a:bodyPr wrap="square" rtlCol="0">
            <a:spAutoFit/>
          </a:bodyPr>
          <a:lstStyle/>
          <a:p>
            <a:r>
              <a:rPr lang="en-US" altLang="en-US" sz="2200" b="1" dirty="0" smtClean="0">
                <a:solidFill>
                  <a:srgbClr val="000000"/>
                </a:solidFill>
                <a:latin typeface="Arial Narrow"/>
                <a:cs typeface="Arial Narrow"/>
              </a:rPr>
              <a:t>   DRAFT INDEPENDENT POLICE INVESTIGATIVE DIRECTORATE AMENDMENT BILL       …continued</a:t>
            </a:r>
            <a:endParaRPr lang="en-US" altLang="en-US" sz="2200" b="1" dirty="0">
              <a:solidFill>
                <a:srgbClr val="000000"/>
              </a:solidFill>
              <a:latin typeface="Arial Narrow"/>
              <a:cs typeface="Arial Narrow"/>
            </a:endParaRPr>
          </a:p>
        </p:txBody>
      </p:sp>
    </p:spTree>
    <p:extLst>
      <p:ext uri="{BB962C8B-B14F-4D97-AF65-F5344CB8AC3E}">
        <p14:creationId xmlns:p14="http://schemas.microsoft.com/office/powerpoint/2010/main" xmlns="" val="2744423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endParaRPr lang="en-US" sz="1100" dirty="0">
              <a:solidFill>
                <a:prstClr val="black"/>
              </a:solidFill>
              <a:latin typeface="Arial Narrow"/>
              <a:cs typeface="Arial Narrow"/>
            </a:endParaRPr>
          </a:p>
          <a:p>
            <a:pPr algn="just" eaLnBrk="1" hangingPunct="1">
              <a:lnSpc>
                <a:spcPct val="150000"/>
              </a:lnSpc>
              <a:defRPr/>
            </a:pPr>
            <a:endParaRPr lang="en-US" dirty="0" smtClean="0">
              <a:solidFill>
                <a:prstClr val="black"/>
              </a:solidFill>
              <a:latin typeface="Arial Narrow"/>
              <a:cs typeface="Arial Narrow"/>
            </a:endParaRPr>
          </a:p>
          <a:p>
            <a:pPr marL="285750" indent="-285750" algn="just" eaLnBrk="1" hangingPunct="1">
              <a:lnSpc>
                <a:spcPct val="150000"/>
              </a:lnSpc>
              <a:buFont typeface="Arial" panose="020B0604020202020204" pitchFamily="34" charset="0"/>
              <a:buChar char="•"/>
              <a:defRPr/>
            </a:pPr>
            <a:r>
              <a:rPr lang="en-US" sz="1900" dirty="0" smtClean="0">
                <a:solidFill>
                  <a:prstClr val="black"/>
                </a:solidFill>
                <a:latin typeface="Arial Narrow"/>
                <a:cs typeface="Arial Narrow"/>
              </a:rPr>
              <a:t>The White Paper on Policing and the White Paper on Safety and Security makes policy shifts that calls for the amendment of certain clauses in the Civilian Secretariat for Police Service Act.</a:t>
            </a:r>
          </a:p>
          <a:p>
            <a:pPr marL="285750" indent="-285750" algn="just" eaLnBrk="1" hangingPunct="1">
              <a:lnSpc>
                <a:spcPct val="150000"/>
              </a:lnSpc>
              <a:buFont typeface="Arial" panose="020B0604020202020204" pitchFamily="34" charset="0"/>
              <a:buChar char="•"/>
              <a:defRPr/>
            </a:pPr>
            <a:r>
              <a:rPr lang="en-GB" sz="1900" dirty="0" smtClean="0">
                <a:solidFill>
                  <a:prstClr val="black"/>
                </a:solidFill>
                <a:latin typeface="Arial Narrow"/>
                <a:cs typeface="Arial Narrow"/>
              </a:rPr>
              <a:t>The process to amend the CSPS Act will commence once we complete the amendment of the SAPS Act.</a:t>
            </a:r>
            <a:endParaRPr lang="en-GB" sz="1900" dirty="0">
              <a:solidFill>
                <a:prstClr val="black"/>
              </a:solidFill>
              <a:latin typeface="Arial Narrow"/>
              <a:cs typeface="Arial Narrow"/>
            </a:endParaRPr>
          </a:p>
          <a:p>
            <a:pPr algn="just" eaLnBrk="1" hangingPunct="1">
              <a:lnSpc>
                <a:spcPct val="150000"/>
              </a:lnSpc>
              <a:defRPr/>
            </a:pPr>
            <a:endParaRPr lang="en-US" sz="1900"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5" name="TextBox 4"/>
          <p:cNvSpPr txBox="1"/>
          <p:nvPr/>
        </p:nvSpPr>
        <p:spPr>
          <a:xfrm>
            <a:off x="222738" y="325586"/>
            <a:ext cx="9372600" cy="461665"/>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CIVILIAN SECRETARIAT FOR POLICE SERVICE AMENDMENT BILL</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2268513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25205</TotalTime>
  <Words>1397</Words>
  <Application>Microsoft Office PowerPoint</Application>
  <PresentationFormat>A4 Paper (210x297 mm)</PresentationFormat>
  <Paragraphs>114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  Thank You  </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Civilian Secretariat</dc:title>
  <dc:creator>saps884789</dc:creator>
  <cp:lastModifiedBy>PUMZA</cp:lastModifiedBy>
  <cp:revision>1236</cp:revision>
  <cp:lastPrinted>2019-09-03T11:08:45Z</cp:lastPrinted>
  <dcterms:created xsi:type="dcterms:W3CDTF">2010-03-07T17:36:43Z</dcterms:created>
  <dcterms:modified xsi:type="dcterms:W3CDTF">2019-09-16T08:53:30Z</dcterms:modified>
</cp:coreProperties>
</file>