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58" r:id="rId4"/>
    <p:sldId id="261" r:id="rId5"/>
    <p:sldId id="262" r:id="rId6"/>
    <p:sldId id="259" r:id="rId7"/>
    <p:sldId id="264" r:id="rId8"/>
    <p:sldId id="265" r:id="rId9"/>
    <p:sldId id="267" r:id="rId10"/>
    <p:sldId id="266"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386CB7C8-F85E-47A0-BEAF-C46B8B416F1E}" type="datetimeFigureOut">
              <a:rPr lang="en-ZA" smtClean="0"/>
              <a:t>2019/09/09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43E0FF2-8EDD-4453-AEB4-FB33A770478E}" type="slidenum">
              <a:rPr lang="en-ZA" smtClean="0"/>
              <a:t>‹#›</a:t>
            </a:fld>
            <a:endParaRPr lang="en-ZA"/>
          </a:p>
        </p:txBody>
      </p:sp>
    </p:spTree>
    <p:extLst>
      <p:ext uri="{BB962C8B-B14F-4D97-AF65-F5344CB8AC3E}">
        <p14:creationId xmlns:p14="http://schemas.microsoft.com/office/powerpoint/2010/main" val="1639186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386CB7C8-F85E-47A0-BEAF-C46B8B416F1E}" type="datetimeFigureOut">
              <a:rPr lang="en-ZA" smtClean="0"/>
              <a:t>2019/09/09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43E0FF2-8EDD-4453-AEB4-FB33A770478E}" type="slidenum">
              <a:rPr lang="en-ZA" smtClean="0"/>
              <a:t>‹#›</a:t>
            </a:fld>
            <a:endParaRPr lang="en-ZA"/>
          </a:p>
        </p:txBody>
      </p:sp>
    </p:spTree>
    <p:extLst>
      <p:ext uri="{BB962C8B-B14F-4D97-AF65-F5344CB8AC3E}">
        <p14:creationId xmlns:p14="http://schemas.microsoft.com/office/powerpoint/2010/main" val="4087645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386CB7C8-F85E-47A0-BEAF-C46B8B416F1E}" type="datetimeFigureOut">
              <a:rPr lang="en-ZA" smtClean="0"/>
              <a:t>2019/09/09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43E0FF2-8EDD-4453-AEB4-FB33A770478E}" type="slidenum">
              <a:rPr lang="en-ZA" smtClean="0"/>
              <a:t>‹#›</a:t>
            </a:fld>
            <a:endParaRPr lang="en-ZA"/>
          </a:p>
        </p:txBody>
      </p:sp>
    </p:spTree>
    <p:extLst>
      <p:ext uri="{BB962C8B-B14F-4D97-AF65-F5344CB8AC3E}">
        <p14:creationId xmlns:p14="http://schemas.microsoft.com/office/powerpoint/2010/main" val="732395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386CB7C8-F85E-47A0-BEAF-C46B8B416F1E}" type="datetimeFigureOut">
              <a:rPr lang="en-ZA" smtClean="0"/>
              <a:t>2019/09/09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43E0FF2-8EDD-4453-AEB4-FB33A770478E}" type="slidenum">
              <a:rPr lang="en-ZA" smtClean="0"/>
              <a:t>‹#›</a:t>
            </a:fld>
            <a:endParaRPr lang="en-ZA"/>
          </a:p>
        </p:txBody>
      </p:sp>
    </p:spTree>
    <p:extLst>
      <p:ext uri="{BB962C8B-B14F-4D97-AF65-F5344CB8AC3E}">
        <p14:creationId xmlns:p14="http://schemas.microsoft.com/office/powerpoint/2010/main" val="1711040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6CB7C8-F85E-47A0-BEAF-C46B8B416F1E}" type="datetimeFigureOut">
              <a:rPr lang="en-ZA" smtClean="0"/>
              <a:t>2019/09/09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43E0FF2-8EDD-4453-AEB4-FB33A770478E}" type="slidenum">
              <a:rPr lang="en-ZA" smtClean="0"/>
              <a:t>‹#›</a:t>
            </a:fld>
            <a:endParaRPr lang="en-ZA"/>
          </a:p>
        </p:txBody>
      </p:sp>
    </p:spTree>
    <p:extLst>
      <p:ext uri="{BB962C8B-B14F-4D97-AF65-F5344CB8AC3E}">
        <p14:creationId xmlns:p14="http://schemas.microsoft.com/office/powerpoint/2010/main" val="1451894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386CB7C8-F85E-47A0-BEAF-C46B8B416F1E}" type="datetimeFigureOut">
              <a:rPr lang="en-ZA" smtClean="0"/>
              <a:t>2019/09/09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43E0FF2-8EDD-4453-AEB4-FB33A770478E}" type="slidenum">
              <a:rPr lang="en-ZA" smtClean="0"/>
              <a:t>‹#›</a:t>
            </a:fld>
            <a:endParaRPr lang="en-ZA"/>
          </a:p>
        </p:txBody>
      </p:sp>
    </p:spTree>
    <p:extLst>
      <p:ext uri="{BB962C8B-B14F-4D97-AF65-F5344CB8AC3E}">
        <p14:creationId xmlns:p14="http://schemas.microsoft.com/office/powerpoint/2010/main" val="1825569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386CB7C8-F85E-47A0-BEAF-C46B8B416F1E}" type="datetimeFigureOut">
              <a:rPr lang="en-ZA" smtClean="0"/>
              <a:t>2019/09/09</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E43E0FF2-8EDD-4453-AEB4-FB33A770478E}" type="slidenum">
              <a:rPr lang="en-ZA" smtClean="0"/>
              <a:t>‹#›</a:t>
            </a:fld>
            <a:endParaRPr lang="en-ZA"/>
          </a:p>
        </p:txBody>
      </p:sp>
    </p:spTree>
    <p:extLst>
      <p:ext uri="{BB962C8B-B14F-4D97-AF65-F5344CB8AC3E}">
        <p14:creationId xmlns:p14="http://schemas.microsoft.com/office/powerpoint/2010/main" val="3460696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386CB7C8-F85E-47A0-BEAF-C46B8B416F1E}" type="datetimeFigureOut">
              <a:rPr lang="en-ZA" smtClean="0"/>
              <a:t>2019/09/09</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E43E0FF2-8EDD-4453-AEB4-FB33A770478E}" type="slidenum">
              <a:rPr lang="en-ZA" smtClean="0"/>
              <a:t>‹#›</a:t>
            </a:fld>
            <a:endParaRPr lang="en-ZA"/>
          </a:p>
        </p:txBody>
      </p:sp>
    </p:spTree>
    <p:extLst>
      <p:ext uri="{BB962C8B-B14F-4D97-AF65-F5344CB8AC3E}">
        <p14:creationId xmlns:p14="http://schemas.microsoft.com/office/powerpoint/2010/main" val="3415013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CB7C8-F85E-47A0-BEAF-C46B8B416F1E}" type="datetimeFigureOut">
              <a:rPr lang="en-ZA" smtClean="0"/>
              <a:t>2019/09/09</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E43E0FF2-8EDD-4453-AEB4-FB33A770478E}" type="slidenum">
              <a:rPr lang="en-ZA" smtClean="0"/>
              <a:t>‹#›</a:t>
            </a:fld>
            <a:endParaRPr lang="en-ZA"/>
          </a:p>
        </p:txBody>
      </p:sp>
    </p:spTree>
    <p:extLst>
      <p:ext uri="{BB962C8B-B14F-4D97-AF65-F5344CB8AC3E}">
        <p14:creationId xmlns:p14="http://schemas.microsoft.com/office/powerpoint/2010/main" val="609915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CB7C8-F85E-47A0-BEAF-C46B8B416F1E}" type="datetimeFigureOut">
              <a:rPr lang="en-ZA" smtClean="0"/>
              <a:t>2019/09/09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43E0FF2-8EDD-4453-AEB4-FB33A770478E}" type="slidenum">
              <a:rPr lang="en-ZA" smtClean="0"/>
              <a:t>‹#›</a:t>
            </a:fld>
            <a:endParaRPr lang="en-ZA"/>
          </a:p>
        </p:txBody>
      </p:sp>
    </p:spTree>
    <p:extLst>
      <p:ext uri="{BB962C8B-B14F-4D97-AF65-F5344CB8AC3E}">
        <p14:creationId xmlns:p14="http://schemas.microsoft.com/office/powerpoint/2010/main" val="15276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CB7C8-F85E-47A0-BEAF-C46B8B416F1E}" type="datetimeFigureOut">
              <a:rPr lang="en-ZA" smtClean="0"/>
              <a:t>2019/09/09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43E0FF2-8EDD-4453-AEB4-FB33A770478E}" type="slidenum">
              <a:rPr lang="en-ZA" smtClean="0"/>
              <a:t>‹#›</a:t>
            </a:fld>
            <a:endParaRPr lang="en-ZA"/>
          </a:p>
        </p:txBody>
      </p:sp>
    </p:spTree>
    <p:extLst>
      <p:ext uri="{BB962C8B-B14F-4D97-AF65-F5344CB8AC3E}">
        <p14:creationId xmlns:p14="http://schemas.microsoft.com/office/powerpoint/2010/main" val="3005589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CB7C8-F85E-47A0-BEAF-C46B8B416F1E}" type="datetimeFigureOut">
              <a:rPr lang="en-ZA" smtClean="0"/>
              <a:t>2019/09/09</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E0FF2-8EDD-4453-AEB4-FB33A770478E}" type="slidenum">
              <a:rPr lang="en-ZA" smtClean="0"/>
              <a:t>‹#›</a:t>
            </a:fld>
            <a:endParaRPr lang="en-ZA"/>
          </a:p>
        </p:txBody>
      </p:sp>
    </p:spTree>
    <p:extLst>
      <p:ext uri="{BB962C8B-B14F-4D97-AF65-F5344CB8AC3E}">
        <p14:creationId xmlns:p14="http://schemas.microsoft.com/office/powerpoint/2010/main" val="1390945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dirty="0"/>
          </a:p>
        </p:txBody>
      </p:sp>
      <p:sp>
        <p:nvSpPr>
          <p:cNvPr id="3" name="Subtitle 2"/>
          <p:cNvSpPr>
            <a:spLocks noGrp="1"/>
          </p:cNvSpPr>
          <p:nvPr>
            <p:ph type="subTitle" idx="1"/>
          </p:nvPr>
        </p:nvSpPr>
        <p:spPr>
          <a:xfrm>
            <a:off x="1331640" y="4437112"/>
            <a:ext cx="6400800" cy="1752600"/>
          </a:xfrm>
        </p:spPr>
        <p:txBody>
          <a:bodyPr>
            <a:normAutofit fontScale="85000" lnSpcReduction="20000"/>
          </a:bodyPr>
          <a:lstStyle/>
          <a:p>
            <a:pPr>
              <a:spcBef>
                <a:spcPts val="0"/>
              </a:spcBef>
            </a:pPr>
            <a:r>
              <a:rPr lang="en-ZA" dirty="0" smtClean="0">
                <a:solidFill>
                  <a:schemeClr val="tx1"/>
                </a:solidFill>
              </a:rPr>
              <a:t>Alternatives to the R59bn </a:t>
            </a:r>
          </a:p>
          <a:p>
            <a:pPr>
              <a:spcBef>
                <a:spcPts val="0"/>
              </a:spcBef>
            </a:pPr>
            <a:r>
              <a:rPr lang="en-ZA" dirty="0" smtClean="0">
                <a:solidFill>
                  <a:schemeClr val="tx1"/>
                </a:solidFill>
              </a:rPr>
              <a:t>Special Appropriation Bill</a:t>
            </a:r>
          </a:p>
          <a:p>
            <a:endParaRPr lang="en-ZA" sz="2400" dirty="0" smtClean="0">
              <a:solidFill>
                <a:schemeClr val="tx1"/>
              </a:solidFill>
            </a:endParaRPr>
          </a:p>
          <a:p>
            <a:endParaRPr lang="en-ZA" sz="2400" dirty="0">
              <a:solidFill>
                <a:schemeClr val="tx1"/>
              </a:solidFill>
            </a:endParaRPr>
          </a:p>
          <a:p>
            <a:r>
              <a:rPr lang="en-ZA" sz="2400" dirty="0" smtClean="0">
                <a:solidFill>
                  <a:schemeClr val="tx1"/>
                </a:solidFill>
              </a:rPr>
              <a:t>Dick Forslund, dick@aidc.org.za</a:t>
            </a:r>
            <a:endParaRPr lang="en-ZA" sz="2400" dirty="0">
              <a:solidFill>
                <a:schemeClr val="tx1"/>
              </a:solidFill>
            </a:endParaRPr>
          </a:p>
        </p:txBody>
      </p:sp>
      <p:pic>
        <p:nvPicPr>
          <p:cNvPr id="4" name="Picture 3" descr="AIDC-Logo-BW-p1-220x131_1-200x118"/>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12776"/>
            <a:ext cx="7992888" cy="2376264"/>
          </a:xfrm>
          <a:prstGeom prst="rect">
            <a:avLst/>
          </a:prstGeom>
          <a:noFill/>
        </p:spPr>
      </p:pic>
    </p:spTree>
    <p:extLst>
      <p:ext uri="{BB962C8B-B14F-4D97-AF65-F5344CB8AC3E}">
        <p14:creationId xmlns:p14="http://schemas.microsoft.com/office/powerpoint/2010/main" val="3578786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2400" i="1" dirty="0"/>
              <a:t>Keith Brainard </a:t>
            </a:r>
            <a:r>
              <a:rPr lang="en-ZA" sz="2400" i="1" dirty="0" smtClean="0"/>
              <a:t>was </a:t>
            </a:r>
            <a:r>
              <a:rPr lang="en-ZA" sz="2400" i="1" dirty="0"/>
              <a:t>research director at </a:t>
            </a:r>
            <a:r>
              <a:rPr lang="en-ZA" sz="2400" i="1" dirty="0" smtClean="0"/>
              <a:t>the US </a:t>
            </a:r>
            <a:r>
              <a:rPr lang="en-ZA" sz="2400" i="1" dirty="0"/>
              <a:t>National Association of State Retirement </a:t>
            </a:r>
            <a:r>
              <a:rPr lang="en-ZA" sz="2400" i="1" dirty="0" smtClean="0"/>
              <a:t>Administrators</a:t>
            </a:r>
            <a:r>
              <a:rPr lang="en-ZA" sz="2400" i="1" dirty="0"/>
              <a:t> </a:t>
            </a:r>
            <a:r>
              <a:rPr lang="en-ZA" sz="2400" i="1" dirty="0" smtClean="0"/>
              <a:t>when he wrote (2010):</a:t>
            </a:r>
            <a:endParaRPr lang="en-ZA" sz="2400" dirty="0"/>
          </a:p>
        </p:txBody>
      </p:sp>
      <p:sp>
        <p:nvSpPr>
          <p:cNvPr id="3" name="Content Placeholder 2"/>
          <p:cNvSpPr>
            <a:spLocks noGrp="1"/>
          </p:cNvSpPr>
          <p:nvPr>
            <p:ph idx="1"/>
          </p:nvPr>
        </p:nvSpPr>
        <p:spPr>
          <a:xfrm>
            <a:off x="457200" y="1600200"/>
            <a:ext cx="8229600" cy="5141168"/>
          </a:xfrm>
        </p:spPr>
        <p:txBody>
          <a:bodyPr>
            <a:normAutofit fontScale="92500" lnSpcReduction="10000"/>
          </a:bodyPr>
          <a:lstStyle/>
          <a:p>
            <a:pPr marL="0" indent="0">
              <a:buNone/>
            </a:pPr>
            <a:r>
              <a:rPr lang="en-ZA" dirty="0" smtClean="0"/>
              <a:t>“[M]</a:t>
            </a:r>
            <a:r>
              <a:rPr lang="en-ZA" dirty="0"/>
              <a:t> many pension plans remain underfunded for decades without causing fiscal stress for the plan sponsor or requiring benefits to be reduced. </a:t>
            </a:r>
            <a:r>
              <a:rPr lang="en-ZA" dirty="0" smtClean="0"/>
              <a:t>(…)</a:t>
            </a:r>
          </a:p>
          <a:p>
            <a:pPr marL="0" indent="0">
              <a:buNone/>
            </a:pPr>
            <a:r>
              <a:rPr lang="en-ZA" dirty="0" smtClean="0"/>
              <a:t>”</a:t>
            </a:r>
            <a:r>
              <a:rPr lang="en-ZA" b="1" dirty="0" smtClean="0"/>
              <a:t>The </a:t>
            </a:r>
            <a:r>
              <a:rPr lang="en-ZA" b="1" dirty="0"/>
              <a:t>critical factor </a:t>
            </a:r>
            <a:r>
              <a:rPr lang="en-ZA" dirty="0"/>
              <a:t>in assessing the current and future health of a pension plan </a:t>
            </a:r>
            <a:r>
              <a:rPr lang="en-ZA" b="1" dirty="0"/>
              <a:t>is whether or not funding its liabilities creates fiscal stress for the pension plan sponsor</a:t>
            </a:r>
            <a:r>
              <a:rPr lang="en-ZA" dirty="0"/>
              <a:t>. </a:t>
            </a:r>
            <a:r>
              <a:rPr lang="en-ZA" dirty="0" smtClean="0"/>
              <a:t>(…) </a:t>
            </a:r>
          </a:p>
          <a:p>
            <a:pPr marL="0" indent="0">
              <a:buNone/>
            </a:pPr>
            <a:r>
              <a:rPr lang="en-ZA" dirty="0" smtClean="0"/>
              <a:t>A </a:t>
            </a:r>
            <a:r>
              <a:rPr lang="en-ZA" dirty="0"/>
              <a:t>plan’s funded status is simply a snapshot in a long-term, continuous financial and actuarial process, akin to a single frame of a movie that spans decades</a:t>
            </a:r>
            <a:r>
              <a:rPr lang="en-ZA" dirty="0" smtClean="0"/>
              <a:t>.” </a:t>
            </a:r>
            <a:endParaRPr lang="en-ZA" dirty="0"/>
          </a:p>
        </p:txBody>
      </p:sp>
    </p:spTree>
    <p:extLst>
      <p:ext uri="{BB962C8B-B14F-4D97-AF65-F5344CB8AC3E}">
        <p14:creationId xmlns:p14="http://schemas.microsoft.com/office/powerpoint/2010/main" val="20108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rmAutofit fontScale="90000"/>
          </a:bodyPr>
          <a:lstStyle/>
          <a:p>
            <a:pPr algn="l"/>
            <a:r>
              <a:rPr lang="en-ZA" sz="2700" dirty="0" smtClean="0"/>
              <a:t>108.3% ‘prefunding of liabilities’. 90% is demanded in the GEP Law. 100% funding is the policy. The ‘contingency reserves were added as a demand on the GEPF from 2006.</a:t>
            </a:r>
            <a:br>
              <a:rPr lang="en-ZA" sz="2700" dirty="0" smtClean="0"/>
            </a:br>
            <a:r>
              <a:rPr lang="en-ZA" sz="2700" b="1" dirty="0"/>
              <a:t>T</a:t>
            </a:r>
            <a:r>
              <a:rPr lang="en-ZA" sz="2700" b="1" dirty="0" smtClean="0"/>
              <a:t>here can be no counterpart in the SA economy for the ‘R583.5-Billion’ that GEPF doesn’t have. It is </a:t>
            </a:r>
            <a:r>
              <a:rPr lang="en-ZA" sz="2700" b="1" dirty="0" err="1" smtClean="0">
                <a:solidFill>
                  <a:srgbClr val="FF0000"/>
                </a:solidFill>
              </a:rPr>
              <a:t>imali</a:t>
            </a:r>
            <a:r>
              <a:rPr lang="en-ZA" sz="2700" b="1" dirty="0" smtClean="0">
                <a:solidFill>
                  <a:srgbClr val="FF0000"/>
                </a:solidFill>
              </a:rPr>
              <a:t> </a:t>
            </a:r>
            <a:r>
              <a:rPr lang="en-ZA" sz="2700" b="1" dirty="0" err="1" smtClean="0">
                <a:solidFill>
                  <a:srgbClr val="FF0000"/>
                </a:solidFill>
              </a:rPr>
              <a:t>yomoya</a:t>
            </a:r>
            <a:r>
              <a:rPr lang="en-ZA" sz="2700" b="1" dirty="0" smtClean="0"/>
              <a:t>. In fact, we don’t want the GEPF to have “R583bn” more in its funds!</a:t>
            </a:r>
            <a:endParaRPr lang="en-ZA" sz="2700" dirty="0"/>
          </a:p>
        </p:txBody>
      </p:sp>
      <p:sp>
        <p:nvSpPr>
          <p:cNvPr id="3" name="Content Placeholder 2"/>
          <p:cNvSpPr>
            <a:spLocks noGrp="1"/>
          </p:cNvSpPr>
          <p:nvPr>
            <p:ph idx="1"/>
          </p:nvPr>
        </p:nvSpPr>
        <p:spPr/>
        <p:txBody>
          <a:bodyPr>
            <a:normAutofit/>
          </a:bodyPr>
          <a:lstStyle/>
          <a:p>
            <a:r>
              <a:rPr lang="en-ZA" sz="800" dirty="0" smtClean="0"/>
              <a:t>‘</a:t>
            </a:r>
            <a:endParaRPr lang="en-ZA" sz="800"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158" t="17719" r="29442" b="7484"/>
          <a:stretch/>
        </p:blipFill>
        <p:spPr bwMode="auto">
          <a:xfrm>
            <a:off x="323528" y="2204864"/>
            <a:ext cx="8424936" cy="453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ight Arrow 3"/>
          <p:cNvSpPr/>
          <p:nvPr/>
        </p:nvSpPr>
        <p:spPr>
          <a:xfrm>
            <a:off x="7431508" y="5967783"/>
            <a:ext cx="216024" cy="18000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Right Arrow 5"/>
          <p:cNvSpPr/>
          <p:nvPr/>
        </p:nvSpPr>
        <p:spPr>
          <a:xfrm>
            <a:off x="7431508" y="6320291"/>
            <a:ext cx="216024" cy="18000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907550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ZA" sz="3200" dirty="0" smtClean="0"/>
              <a:t>The 33% increase in the actuarial audit’s demand for a ‘solvency fund’ indicates too risky investments.</a:t>
            </a:r>
            <a:endParaRPr lang="en-ZA" sz="3200" dirty="0"/>
          </a:p>
        </p:txBody>
      </p:sp>
      <p:sp>
        <p:nvSpPr>
          <p:cNvPr id="3" name="Content Placeholder 2"/>
          <p:cNvSpPr>
            <a:spLocks noGrp="1"/>
          </p:cNvSpPr>
          <p:nvPr>
            <p:ph idx="1"/>
          </p:nvPr>
        </p:nvSpPr>
        <p:spPr/>
        <p:txBody>
          <a:bodyPr>
            <a:normAutofit/>
          </a:bodyPr>
          <a:lstStyle/>
          <a:p>
            <a:pPr marL="0" indent="0">
              <a:buNone/>
            </a:pPr>
            <a:r>
              <a:rPr lang="en-ZA" sz="2400" dirty="0" smtClean="0"/>
              <a:t>Example: R202-Billion out of R1.034-Trillion is equity was invested in one company; Naspers. </a:t>
            </a:r>
          </a:p>
          <a:p>
            <a:pPr marL="0" indent="0">
              <a:buNone/>
            </a:pPr>
            <a:r>
              <a:rPr lang="en-ZA" sz="2400" dirty="0" smtClean="0"/>
              <a:t>R577-Billion were placed in the more secure domestic bonds</a:t>
            </a:r>
            <a:endParaRPr lang="en-ZA" sz="2400"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069" t="43306" r="27785" b="12402"/>
          <a:stretch/>
        </p:blipFill>
        <p:spPr bwMode="auto">
          <a:xfrm>
            <a:off x="323528" y="3284984"/>
            <a:ext cx="8352928" cy="32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1990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ZA" sz="3600" dirty="0" smtClean="0"/>
              <a:t>Stop capitalising Eskom from the National Budget. Use the ‘available resources’. </a:t>
            </a:r>
            <a:endParaRPr lang="en-ZA" sz="3600" dirty="0"/>
          </a:p>
        </p:txBody>
      </p:sp>
      <p:sp>
        <p:nvSpPr>
          <p:cNvPr id="3" name="Content Placeholder 2"/>
          <p:cNvSpPr>
            <a:spLocks noGrp="1"/>
          </p:cNvSpPr>
          <p:nvPr>
            <p:ph idx="1"/>
          </p:nvPr>
        </p:nvSpPr>
        <p:spPr>
          <a:xfrm>
            <a:off x="0" y="1412776"/>
            <a:ext cx="9036496" cy="5256584"/>
          </a:xfrm>
        </p:spPr>
        <p:txBody>
          <a:bodyPr>
            <a:normAutofit fontScale="55000" lnSpcReduction="20000"/>
          </a:bodyPr>
          <a:lstStyle/>
          <a:p>
            <a:pPr marL="0" indent="0">
              <a:buNone/>
            </a:pPr>
            <a:endParaRPr lang="en-ZA" b="1" dirty="0" smtClean="0"/>
          </a:p>
          <a:p>
            <a:pPr marL="0" indent="0">
              <a:buNone/>
            </a:pPr>
            <a:r>
              <a:rPr lang="en-ZA" dirty="0" smtClean="0"/>
              <a:t>The state organ </a:t>
            </a:r>
            <a:r>
              <a:rPr lang="en-ZA" b="1" dirty="0" smtClean="0"/>
              <a:t>UIF</a:t>
            </a:r>
            <a:r>
              <a:rPr lang="en-ZA" dirty="0" smtClean="0"/>
              <a:t>’s R170bn total surplus (where-of R154bn was held in an investment portfolio in 2018) should be a ‘no-brainer’ to consider.</a:t>
            </a:r>
          </a:p>
          <a:p>
            <a:pPr marL="0" indent="0">
              <a:buNone/>
            </a:pPr>
            <a:endParaRPr lang="en-ZA" dirty="0" smtClean="0"/>
          </a:p>
          <a:p>
            <a:pPr marL="0" indent="0">
              <a:buNone/>
            </a:pPr>
            <a:r>
              <a:rPr lang="en-ZA" dirty="0" smtClean="0"/>
              <a:t>The state organ </a:t>
            </a:r>
            <a:r>
              <a:rPr lang="en-ZA" b="1" dirty="0" smtClean="0"/>
              <a:t>GEPF</a:t>
            </a:r>
            <a:r>
              <a:rPr lang="en-ZA" dirty="0" smtClean="0"/>
              <a:t> :</a:t>
            </a:r>
          </a:p>
          <a:p>
            <a:pPr marL="0" indent="0">
              <a:buNone/>
            </a:pPr>
            <a:r>
              <a:rPr lang="en-ZA" dirty="0" smtClean="0"/>
              <a:t>–</a:t>
            </a:r>
            <a:r>
              <a:rPr lang="en-ZA" b="1" dirty="0" smtClean="0"/>
              <a:t>Shift asset allocations </a:t>
            </a:r>
            <a:r>
              <a:rPr lang="en-ZA" dirty="0" smtClean="0"/>
              <a:t>from shares in corporations to government bonds (adopting UIF’s policy and handling the fact of a too small Solvency Fund). </a:t>
            </a:r>
          </a:p>
          <a:p>
            <a:pPr marL="0" indent="0">
              <a:buNone/>
            </a:pPr>
            <a:r>
              <a:rPr lang="en-ZA" dirty="0" smtClean="0"/>
              <a:t>- </a:t>
            </a:r>
            <a:r>
              <a:rPr lang="en-ZA" b="1" dirty="0" smtClean="0"/>
              <a:t>Regulate the interest rate on inter-state lending </a:t>
            </a:r>
            <a:r>
              <a:rPr lang="en-ZA" dirty="0" smtClean="0"/>
              <a:t>to below 7%.</a:t>
            </a:r>
          </a:p>
          <a:p>
            <a:pPr>
              <a:buFontTx/>
              <a:buChar char="-"/>
            </a:pPr>
            <a:r>
              <a:rPr lang="en-ZA" b="1" dirty="0" smtClean="0"/>
              <a:t>Apply a one year contribution holiday</a:t>
            </a:r>
            <a:r>
              <a:rPr lang="en-ZA" dirty="0" smtClean="0"/>
              <a:t>. Contributions are presently at R80bn; where of R51.5bn from the employer and R28.5bn from employees. </a:t>
            </a:r>
          </a:p>
          <a:p>
            <a:pPr>
              <a:buFontTx/>
              <a:buChar char="-"/>
            </a:pPr>
            <a:r>
              <a:rPr lang="en-ZA" dirty="0" smtClean="0"/>
              <a:t>The employee contribution holiday will stimulate cramped domestic demand</a:t>
            </a:r>
          </a:p>
          <a:p>
            <a:pPr>
              <a:buFontTx/>
              <a:buChar char="-"/>
            </a:pPr>
            <a:r>
              <a:rPr lang="en-ZA" b="1" dirty="0" smtClean="0"/>
              <a:t>Let GEPF take a ‘hair-cut</a:t>
            </a:r>
            <a:r>
              <a:rPr lang="en-ZA" dirty="0" smtClean="0"/>
              <a:t>’ on it R95bn + interest claims on Eskom.</a:t>
            </a:r>
          </a:p>
          <a:p>
            <a:pPr>
              <a:buFontTx/>
              <a:buChar char="-"/>
            </a:pPr>
            <a:r>
              <a:rPr lang="en-ZA" dirty="0" smtClean="0"/>
              <a:t>Magda Wierzycka’s proposal of ‘</a:t>
            </a:r>
            <a:r>
              <a:rPr lang="en-ZA" b="1" dirty="0" smtClean="0"/>
              <a:t>zero coupon bonds</a:t>
            </a:r>
            <a:r>
              <a:rPr lang="en-ZA" dirty="0" smtClean="0"/>
              <a:t>’ can be considered for loans that expires after 2030 (but the measure is to its nature a postponement of the debt costs)</a:t>
            </a:r>
          </a:p>
          <a:p>
            <a:pPr>
              <a:buFontTx/>
              <a:buChar char="-"/>
            </a:pPr>
            <a:endParaRPr lang="en-ZA" u="sng" dirty="0" smtClean="0"/>
          </a:p>
          <a:p>
            <a:pPr marL="0" indent="0" algn="just">
              <a:buNone/>
            </a:pPr>
            <a:r>
              <a:rPr lang="en-ZA" u="sng" dirty="0" smtClean="0"/>
              <a:t>Such measures comprise no threat to pension payments.</a:t>
            </a:r>
            <a:r>
              <a:rPr lang="en-ZA" dirty="0" smtClean="0"/>
              <a:t> A shift from equity (company shares) to bonds will improve the GEPF’s payment ability even more. The reason is the 3 percentage points higher cash investment income to GEPF from bonds compared to shares. The weighted average cash returns on GEPF’s assets have been about 4.4% per year. Returns from shares have been around 3.4% on the assets held; from bonds over 7% on average.</a:t>
            </a:r>
            <a:endParaRPr lang="en-ZA" u="sng" dirty="0" smtClean="0"/>
          </a:p>
          <a:p>
            <a:pPr>
              <a:buFontTx/>
              <a:buChar char="-"/>
            </a:pPr>
            <a:endParaRPr lang="en-ZA" dirty="0" smtClean="0"/>
          </a:p>
          <a:p>
            <a:pPr>
              <a:buFontTx/>
              <a:buChar char="-"/>
            </a:pPr>
            <a:endParaRPr lang="en-ZA" dirty="0"/>
          </a:p>
        </p:txBody>
      </p:sp>
    </p:spTree>
    <p:extLst>
      <p:ext uri="{BB962C8B-B14F-4D97-AF65-F5344CB8AC3E}">
        <p14:creationId xmlns:p14="http://schemas.microsoft.com/office/powerpoint/2010/main" val="1710967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Thank you.</a:t>
            </a:r>
            <a:endParaRPr lang="en-ZA" dirty="0"/>
          </a:p>
        </p:txBody>
      </p:sp>
      <p:sp>
        <p:nvSpPr>
          <p:cNvPr id="3" name="Content Placeholder 2"/>
          <p:cNvSpPr>
            <a:spLocks noGrp="1"/>
          </p:cNvSpPr>
          <p:nvPr>
            <p:ph idx="1"/>
          </p:nvPr>
        </p:nvSpPr>
        <p:spPr/>
        <p:txBody>
          <a:bodyPr>
            <a:normAutofit/>
          </a:bodyPr>
          <a:lstStyle/>
          <a:p>
            <a:pPr marL="0" indent="0">
              <a:buNone/>
            </a:pPr>
            <a:r>
              <a:rPr lang="en-ZA" sz="800" dirty="0" smtClean="0"/>
              <a:t>‘</a:t>
            </a:r>
            <a:endParaRPr lang="en-ZA" sz="800" dirty="0"/>
          </a:p>
        </p:txBody>
      </p:sp>
    </p:spTree>
    <p:extLst>
      <p:ext uri="{BB962C8B-B14F-4D97-AF65-F5344CB8AC3E}">
        <p14:creationId xmlns:p14="http://schemas.microsoft.com/office/powerpoint/2010/main" val="1097148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Proposition/Thesis in relation to the Special Appropriation Bill </a:t>
            </a:r>
            <a:endParaRPr lang="en-ZA" dirty="0"/>
          </a:p>
        </p:txBody>
      </p:sp>
      <p:sp>
        <p:nvSpPr>
          <p:cNvPr id="3" name="Content Placeholder 2"/>
          <p:cNvSpPr>
            <a:spLocks noGrp="1"/>
          </p:cNvSpPr>
          <p:nvPr>
            <p:ph idx="1"/>
          </p:nvPr>
        </p:nvSpPr>
        <p:spPr>
          <a:xfrm>
            <a:off x="457200" y="1600200"/>
            <a:ext cx="8229600" cy="5069160"/>
          </a:xfrm>
        </p:spPr>
        <p:txBody>
          <a:bodyPr>
            <a:normAutofit fontScale="85000" lnSpcReduction="10000"/>
          </a:bodyPr>
          <a:lstStyle/>
          <a:p>
            <a:pPr marL="0" indent="0">
              <a:buNone/>
            </a:pPr>
            <a:r>
              <a:rPr lang="en-ZA" b="1" dirty="0" smtClean="0"/>
              <a:t>“</a:t>
            </a:r>
            <a:r>
              <a:rPr lang="en-ZA" b="1" dirty="0" smtClean="0">
                <a:solidFill>
                  <a:srgbClr val="FF0000"/>
                </a:solidFill>
              </a:rPr>
              <a:t>Don’t use the National Budget to capitalise Eskom or rescue other SOE’s. Use the excess funds of the state organs Government Employee Pension Fund (GEPF) and Unemployment Insurance Fund (UIF) managed by the over R2tr large PIC.</a:t>
            </a:r>
            <a:r>
              <a:rPr lang="en-ZA" b="1" dirty="0" smtClean="0"/>
              <a:t>”</a:t>
            </a:r>
          </a:p>
          <a:p>
            <a:pPr marL="0" indent="0">
              <a:buNone/>
            </a:pPr>
            <a:r>
              <a:rPr lang="en-ZA" sz="3000" i="1" dirty="0" smtClean="0"/>
              <a:t>All other </a:t>
            </a:r>
            <a:r>
              <a:rPr lang="en-ZA" sz="2800" i="1" dirty="0" smtClean="0"/>
              <a:t>discussions</a:t>
            </a:r>
            <a:r>
              <a:rPr lang="en-ZA" sz="3000" i="1" dirty="0" smtClean="0"/>
              <a:t> on Eskom’s future and reforms are not dealt with here. </a:t>
            </a:r>
            <a:r>
              <a:rPr lang="en-ZA" sz="2800" i="1" u="sng" dirty="0" smtClean="0"/>
              <a:t>For example</a:t>
            </a:r>
            <a:r>
              <a:rPr lang="en-ZA" sz="2800" i="1" dirty="0" smtClean="0"/>
              <a:t>: “Establish a ‘Eskom Reform Fund’ that takes over all debt” </a:t>
            </a:r>
            <a:r>
              <a:rPr lang="en-ZA" sz="3000" i="1" dirty="0" smtClean="0"/>
              <a:t>(</a:t>
            </a:r>
            <a:r>
              <a:rPr lang="en-ZA" sz="2400" i="1" dirty="0" smtClean="0"/>
              <a:t>as proposed by Presidential Task Team on Eskom</a:t>
            </a:r>
            <a:r>
              <a:rPr lang="en-ZA" sz="3000" i="1" dirty="0" smtClean="0"/>
              <a:t>) </a:t>
            </a:r>
          </a:p>
          <a:p>
            <a:pPr marL="0" indent="0">
              <a:buNone/>
            </a:pPr>
            <a:r>
              <a:rPr lang="en-ZA" sz="3000" b="1" i="1" dirty="0" smtClean="0">
                <a:solidFill>
                  <a:schemeClr val="accent3"/>
                </a:solidFill>
              </a:rPr>
              <a:t>Same answer</a:t>
            </a:r>
            <a:r>
              <a:rPr lang="en-ZA" sz="3000" i="1" dirty="0" smtClean="0"/>
              <a:t>: Do it or don’t do it, but </a:t>
            </a:r>
            <a:r>
              <a:rPr lang="en-ZA" sz="3000" b="1" i="1" dirty="0" smtClean="0"/>
              <a:t>don’t capitalise such an outfit from the National Budget</a:t>
            </a:r>
            <a:r>
              <a:rPr lang="en-ZA" i="1" dirty="0" smtClean="0"/>
              <a:t>. </a:t>
            </a:r>
            <a:r>
              <a:rPr lang="en-ZA" dirty="0" smtClean="0"/>
              <a:t> </a:t>
            </a:r>
          </a:p>
          <a:p>
            <a:pPr marL="0" indent="0">
              <a:buNone/>
            </a:pPr>
            <a:r>
              <a:rPr lang="en-ZA" sz="2800" dirty="0" smtClean="0"/>
              <a:t>The R22bn remaining of the World Bank loan to Kusile and loans from Chinese Development Bank are also separate discussions.</a:t>
            </a:r>
            <a:endParaRPr lang="en-ZA" sz="3000" dirty="0"/>
          </a:p>
        </p:txBody>
      </p:sp>
    </p:spTree>
    <p:extLst>
      <p:ext uri="{BB962C8B-B14F-4D97-AF65-F5344CB8AC3E}">
        <p14:creationId xmlns:p14="http://schemas.microsoft.com/office/powerpoint/2010/main" val="3843972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348"/>
            <a:ext cx="8229600" cy="1143000"/>
          </a:xfrm>
        </p:spPr>
        <p:txBody>
          <a:bodyPr/>
          <a:lstStyle/>
          <a:p>
            <a:r>
              <a:rPr lang="en-ZA" dirty="0" smtClean="0"/>
              <a:t>Disposition</a:t>
            </a:r>
            <a:endParaRPr lang="en-ZA" dirty="0"/>
          </a:p>
        </p:txBody>
      </p:sp>
      <p:sp>
        <p:nvSpPr>
          <p:cNvPr id="3" name="Content Placeholder 2"/>
          <p:cNvSpPr>
            <a:spLocks noGrp="1"/>
          </p:cNvSpPr>
          <p:nvPr>
            <p:ph idx="1"/>
          </p:nvPr>
        </p:nvSpPr>
        <p:spPr>
          <a:xfrm>
            <a:off x="457200" y="908720"/>
            <a:ext cx="8229600" cy="5760640"/>
          </a:xfrm>
        </p:spPr>
        <p:txBody>
          <a:bodyPr>
            <a:normAutofit/>
          </a:bodyPr>
          <a:lstStyle/>
          <a:p>
            <a:pPr marL="514350" indent="-514350">
              <a:buAutoNum type="arabicPeriod"/>
            </a:pPr>
            <a:r>
              <a:rPr lang="en-ZA" b="1" dirty="0"/>
              <a:t>C</a:t>
            </a:r>
            <a:r>
              <a:rPr lang="en-ZA" b="1" dirty="0" smtClean="0"/>
              <a:t>onsequences</a:t>
            </a:r>
            <a:r>
              <a:rPr lang="en-ZA" dirty="0" smtClean="0"/>
              <a:t> </a:t>
            </a:r>
            <a:r>
              <a:rPr lang="en-ZA" b="1" dirty="0" smtClean="0"/>
              <a:t>of continued financial support</a:t>
            </a:r>
            <a:r>
              <a:rPr lang="en-ZA" dirty="0" smtClean="0"/>
              <a:t> of Eskom and other indebted SOEs </a:t>
            </a:r>
            <a:r>
              <a:rPr lang="en-ZA" b="1" dirty="0" smtClean="0"/>
              <a:t>from the budget</a:t>
            </a:r>
            <a:r>
              <a:rPr lang="en-ZA" dirty="0" smtClean="0"/>
              <a:t>.</a:t>
            </a:r>
          </a:p>
          <a:p>
            <a:pPr marL="0" indent="0">
              <a:buNone/>
            </a:pPr>
            <a:r>
              <a:rPr lang="en-ZA" dirty="0" smtClean="0"/>
              <a:t>-   R23bn per year in the 2019 Budget.</a:t>
            </a:r>
          </a:p>
          <a:p>
            <a:pPr>
              <a:buFontTx/>
              <a:buChar char="-"/>
            </a:pPr>
            <a:r>
              <a:rPr lang="en-ZA" dirty="0" smtClean="0"/>
              <a:t>The R59bn over 2 year in this Bill.</a:t>
            </a:r>
          </a:p>
          <a:p>
            <a:pPr>
              <a:buFontTx/>
              <a:buChar char="-"/>
            </a:pPr>
            <a:r>
              <a:rPr lang="en-ZA" dirty="0" smtClean="0"/>
              <a:t>The order in the ‘Technical Guidelines 2020’ before the  Mid Term Budget to cut spending by 5, 6 and 7 percent over three years.</a:t>
            </a:r>
          </a:p>
          <a:p>
            <a:pPr marL="0" indent="0">
              <a:buNone/>
            </a:pPr>
            <a:r>
              <a:rPr lang="en-ZA" b="1" dirty="0" smtClean="0"/>
              <a:t>2.</a:t>
            </a:r>
            <a:r>
              <a:rPr lang="en-ZA" dirty="0" smtClean="0"/>
              <a:t> </a:t>
            </a:r>
            <a:r>
              <a:rPr lang="en-ZA" b="1" dirty="0" smtClean="0"/>
              <a:t>The alternative of using available funds.</a:t>
            </a:r>
          </a:p>
        </p:txBody>
      </p:sp>
    </p:spTree>
    <p:extLst>
      <p:ext uri="{BB962C8B-B14F-4D97-AF65-F5344CB8AC3E}">
        <p14:creationId xmlns:p14="http://schemas.microsoft.com/office/powerpoint/2010/main" val="89239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38700"/>
          </a:xfrm>
        </p:spPr>
        <p:txBody>
          <a:bodyPr>
            <a:normAutofit fontScale="90000"/>
          </a:bodyPr>
          <a:lstStyle/>
          <a:p>
            <a:pPr algn="l"/>
            <a:r>
              <a:rPr lang="en-ZA" sz="2000" b="1" dirty="0" smtClean="0">
                <a:solidFill>
                  <a:srgbClr val="FF0000"/>
                </a:solidFill>
              </a:rPr>
              <a:t>2019 Budget, p.48</a:t>
            </a:r>
            <a:r>
              <a:rPr lang="en-ZA" sz="2000" b="1" dirty="0" smtClean="0"/>
              <a:t>: “Baseline spending reductions amount to R50.3 billion over the MTEF period</a:t>
            </a:r>
            <a:r>
              <a:rPr lang="en-ZA" sz="2000" dirty="0" smtClean="0"/>
              <a:t>. 54 per cent – fall on compensation. Goods and services budgets for selected public entities will also be reduced by 1 per cent. (…) specific programmes that have accumulated surpluses or require significant reform will be cut.” </a:t>
            </a:r>
            <a:br>
              <a:rPr lang="en-ZA" sz="2000" dirty="0" smtClean="0"/>
            </a:br>
            <a:r>
              <a:rPr lang="en-ZA" sz="2000" dirty="0" smtClean="0"/>
              <a:t/>
            </a:r>
            <a:br>
              <a:rPr lang="en-ZA" sz="2000" dirty="0" smtClean="0"/>
            </a:br>
            <a:r>
              <a:rPr lang="en-ZA" sz="1800" b="1" u="sng" dirty="0" smtClean="0">
                <a:solidFill>
                  <a:srgbClr val="00B050"/>
                </a:solidFill>
              </a:rPr>
              <a:t>Civil Society: “Austerity!” National Treasury: “No! Still real growth in non-interest spending.”</a:t>
            </a:r>
            <a:br>
              <a:rPr lang="en-ZA" sz="1800" b="1" u="sng" dirty="0" smtClean="0">
                <a:solidFill>
                  <a:srgbClr val="00B050"/>
                </a:solidFill>
              </a:rPr>
            </a:br>
            <a:endParaRPr lang="en-ZA" sz="1800" b="1" u="sng" dirty="0">
              <a:solidFill>
                <a:srgbClr val="00B050"/>
              </a:solidFill>
            </a:endParaRPr>
          </a:p>
        </p:txBody>
      </p:sp>
      <p:sp>
        <p:nvSpPr>
          <p:cNvPr id="3" name="Content Placeholder 2"/>
          <p:cNvSpPr>
            <a:spLocks noGrp="1"/>
          </p:cNvSpPr>
          <p:nvPr>
            <p:ph idx="1"/>
          </p:nvPr>
        </p:nvSpPr>
        <p:spPr/>
        <p:txBody>
          <a:bodyPr>
            <a:normAutofit/>
          </a:bodyPr>
          <a:lstStyle/>
          <a:p>
            <a:pPr marL="0" indent="0">
              <a:buNone/>
            </a:pPr>
            <a:r>
              <a:rPr lang="en-ZA" sz="800" dirty="0" smtClean="0"/>
              <a:t>‘</a:t>
            </a:r>
            <a:endParaRPr lang="en-ZA" sz="800"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680" t="24111" r="31048" b="11420"/>
          <a:stretch/>
        </p:blipFill>
        <p:spPr bwMode="auto">
          <a:xfrm>
            <a:off x="447661" y="1700809"/>
            <a:ext cx="8289684" cy="5131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ight Arrow 3"/>
          <p:cNvSpPr/>
          <p:nvPr/>
        </p:nvSpPr>
        <p:spPr>
          <a:xfrm>
            <a:off x="3883542" y="3369596"/>
            <a:ext cx="720080" cy="18403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TextBox 4"/>
          <p:cNvSpPr txBox="1"/>
          <p:nvPr/>
        </p:nvSpPr>
        <p:spPr>
          <a:xfrm>
            <a:off x="2551394" y="3743313"/>
            <a:ext cx="2092614" cy="307777"/>
          </a:xfrm>
          <a:prstGeom prst="rect">
            <a:avLst/>
          </a:prstGeom>
          <a:noFill/>
        </p:spPr>
        <p:txBody>
          <a:bodyPr wrap="square" rtlCol="0">
            <a:spAutoFit/>
          </a:bodyPr>
          <a:lstStyle/>
          <a:p>
            <a:r>
              <a:rPr lang="en-ZA" sz="1400" b="1" dirty="0" smtClean="0">
                <a:solidFill>
                  <a:srgbClr val="FF0000"/>
                </a:solidFill>
              </a:rPr>
              <a:t>Eskom: 23+23+23b=69bn</a:t>
            </a:r>
            <a:endParaRPr lang="en-ZA" sz="1400" b="1" dirty="0">
              <a:solidFill>
                <a:srgbClr val="FF0000"/>
              </a:solidFill>
            </a:endParaRPr>
          </a:p>
        </p:txBody>
      </p:sp>
    </p:spTree>
    <p:extLst>
      <p:ext uri="{BB962C8B-B14F-4D97-AF65-F5344CB8AC3E}">
        <p14:creationId xmlns:p14="http://schemas.microsoft.com/office/powerpoint/2010/main" val="644557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solidFill>
                  <a:srgbClr val="00B0F0"/>
                </a:solidFill>
              </a:rPr>
              <a:t>The Special Appropriation Bill</a:t>
            </a:r>
            <a:endParaRPr lang="en-ZA" b="1" dirty="0">
              <a:solidFill>
                <a:srgbClr val="00B0F0"/>
              </a:solidFill>
            </a:endParaRPr>
          </a:p>
        </p:txBody>
      </p:sp>
      <p:sp>
        <p:nvSpPr>
          <p:cNvPr id="3" name="Content Placeholder 2"/>
          <p:cNvSpPr>
            <a:spLocks noGrp="1"/>
          </p:cNvSpPr>
          <p:nvPr>
            <p:ph idx="1"/>
          </p:nvPr>
        </p:nvSpPr>
        <p:spPr>
          <a:xfrm>
            <a:off x="457200" y="1600200"/>
            <a:ext cx="8229600" cy="4997152"/>
          </a:xfrm>
        </p:spPr>
        <p:txBody>
          <a:bodyPr>
            <a:normAutofit fontScale="92500"/>
          </a:bodyPr>
          <a:lstStyle/>
          <a:p>
            <a:pPr marL="0" indent="0">
              <a:buNone/>
            </a:pPr>
            <a:r>
              <a:rPr lang="en-ZA" dirty="0" smtClean="0"/>
              <a:t>“(1)(a) </a:t>
            </a:r>
            <a:r>
              <a:rPr lang="en-ZA" b="1" dirty="0" smtClean="0"/>
              <a:t>An amount of R59 billion is hereby appropriated out of the National Revenue Fund </a:t>
            </a:r>
            <a:r>
              <a:rPr lang="en-ZA" dirty="0" smtClean="0"/>
              <a:t>for the requirements of the Department of Public Enterprises, of which— 15 (i) R26 billion is for the 2019/2020 financial year; and (ii) R33 billion is for the 2020/2021 financial year.”</a:t>
            </a:r>
          </a:p>
          <a:p>
            <a:pPr marL="0" indent="0">
              <a:buNone/>
            </a:pPr>
            <a:r>
              <a:rPr lang="en-ZA" i="1" dirty="0" smtClean="0"/>
              <a:t>[</a:t>
            </a:r>
            <a:r>
              <a:rPr lang="en-ZA" sz="2400" i="1" dirty="0" smtClean="0"/>
              <a:t>The Nat Rev Fund: is a fund to which “all taxes, fees and charges collected by the SARS” and by departments “must be paid”]</a:t>
            </a:r>
          </a:p>
          <a:p>
            <a:pPr marL="0" indent="0">
              <a:buNone/>
            </a:pPr>
            <a:r>
              <a:rPr lang="en-ZA" sz="2400" u="sng" dirty="0" smtClean="0"/>
              <a:t>As we also can read in the Bill:</a:t>
            </a:r>
          </a:p>
          <a:p>
            <a:pPr marL="0" indent="0">
              <a:buNone/>
            </a:pPr>
            <a:r>
              <a:rPr lang="en-ZA" sz="2400" b="1" dirty="0" smtClean="0"/>
              <a:t>Conditions will be put to Eskom for accessing this extra R59bn support. A Chicken Race</a:t>
            </a:r>
            <a:r>
              <a:rPr lang="en-ZA" sz="2400" b="1" dirty="0"/>
              <a:t>?</a:t>
            </a:r>
            <a:r>
              <a:rPr lang="en-ZA" sz="2400" b="1" dirty="0" smtClean="0"/>
              <a:t> Well, Eskom cannot be allowed to fail.</a:t>
            </a:r>
          </a:p>
          <a:p>
            <a:pPr marL="0" indent="0">
              <a:buNone/>
            </a:pPr>
            <a:endParaRPr lang="en-ZA" sz="2400" dirty="0"/>
          </a:p>
        </p:txBody>
      </p:sp>
    </p:spTree>
    <p:extLst>
      <p:ext uri="{BB962C8B-B14F-4D97-AF65-F5344CB8AC3E}">
        <p14:creationId xmlns:p14="http://schemas.microsoft.com/office/powerpoint/2010/main" val="1211426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p:spPr>
        <p:txBody>
          <a:bodyPr>
            <a:normAutofit fontScale="90000"/>
          </a:bodyPr>
          <a:lstStyle/>
          <a:p>
            <a:r>
              <a:rPr lang="en-ZA" sz="3200" dirty="0" smtClean="0"/>
              <a:t>The ‘Technical Guidelines 2020’ order to Departments before the Mid Term Budget in October stipulated a 5, 6 and 7 % cut over three years</a:t>
            </a:r>
            <a:endParaRPr lang="en-ZA" sz="3200" dirty="0"/>
          </a:p>
        </p:txBody>
      </p:sp>
      <p:sp>
        <p:nvSpPr>
          <p:cNvPr id="3" name="Content Placeholder 2"/>
          <p:cNvSpPr>
            <a:spLocks noGrp="1"/>
          </p:cNvSpPr>
          <p:nvPr>
            <p:ph idx="1"/>
          </p:nvPr>
        </p:nvSpPr>
        <p:spPr/>
        <p:txBody>
          <a:bodyPr/>
          <a:lstStyle/>
          <a:p>
            <a:endParaRPr lang="en-ZA"/>
          </a:p>
        </p:txBody>
      </p:sp>
      <p:pic>
        <p:nvPicPr>
          <p:cNvPr id="4" name="Picture 3"/>
          <p:cNvPicPr/>
          <p:nvPr/>
        </p:nvPicPr>
        <p:blipFill rotWithShape="1">
          <a:blip r:embed="rId2"/>
          <a:srcRect l="44378" t="44696" r="20876" b="32649"/>
          <a:stretch/>
        </p:blipFill>
        <p:spPr bwMode="auto">
          <a:xfrm>
            <a:off x="467544" y="1628800"/>
            <a:ext cx="7992888" cy="504056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51172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normAutofit/>
          </a:bodyPr>
          <a:lstStyle/>
          <a:p>
            <a:pPr algn="l"/>
            <a:r>
              <a:rPr lang="en-ZA" sz="2000" dirty="0" smtClean="0"/>
              <a:t>Not speaking of the present state in public services, like health and education and the social fabric falling apart: “A 3.4% cut in non-interest spending will trigger a recession.” Under the circumstances, the bias towards infra-structure spending promised in the Guidelines will rather increase such a push.</a:t>
            </a:r>
            <a:endParaRPr lang="en-ZA" sz="2000" dirty="0"/>
          </a:p>
        </p:txBody>
      </p:sp>
      <p:sp>
        <p:nvSpPr>
          <p:cNvPr id="3" name="Content Placeholder 2"/>
          <p:cNvSpPr>
            <a:spLocks noGrp="1"/>
          </p:cNvSpPr>
          <p:nvPr>
            <p:ph idx="1"/>
          </p:nvPr>
        </p:nvSpPr>
        <p:spPr>
          <a:xfrm>
            <a:off x="457200" y="1988840"/>
            <a:ext cx="8229600" cy="4680520"/>
          </a:xfrm>
        </p:spPr>
        <p:txBody>
          <a:bodyPr>
            <a:normAutofit fontScale="55000" lnSpcReduction="20000"/>
          </a:bodyPr>
          <a:lstStyle/>
          <a:p>
            <a:endParaRPr lang="en-ZA" dirty="0" smtClean="0"/>
          </a:p>
          <a:p>
            <a:r>
              <a:rPr lang="en-ZA" dirty="0" smtClean="0"/>
              <a:t>The </a:t>
            </a:r>
            <a:r>
              <a:rPr lang="en-ZA" dirty="0"/>
              <a:t>Treasury’s order reads: </a:t>
            </a:r>
            <a:r>
              <a:rPr lang="en-ZA" i="1" dirty="0"/>
              <a:t>“</a:t>
            </a:r>
            <a:r>
              <a:rPr lang="en-ZA" b="1" i="1" dirty="0">
                <a:solidFill>
                  <a:srgbClr val="FF0000"/>
                </a:solidFill>
              </a:rPr>
              <a:t>A compulsory budget baseline reduction scenario of 5 per cent in 2020/21; 6 per cent in 2021/22 and 7 per cent in 2022/23 must be shown by institutions indicating where baseline reductions could be implemented with the least implications for service delivery.”</a:t>
            </a:r>
          </a:p>
          <a:p>
            <a:pPr marL="0" indent="0">
              <a:buNone/>
            </a:pPr>
            <a:endParaRPr lang="en-ZA" dirty="0"/>
          </a:p>
          <a:p>
            <a:pPr lvl="0"/>
            <a:r>
              <a:rPr lang="en-ZA" dirty="0"/>
              <a:t>T</a:t>
            </a:r>
            <a:r>
              <a:rPr lang="en-ZA" dirty="0" smtClean="0"/>
              <a:t>he </a:t>
            </a:r>
            <a:r>
              <a:rPr lang="en-ZA" dirty="0"/>
              <a:t>economy is growing by less than one percent per year.</a:t>
            </a:r>
          </a:p>
          <a:p>
            <a:pPr lvl="0"/>
            <a:r>
              <a:rPr lang="en-ZA" dirty="0"/>
              <a:t>T</a:t>
            </a:r>
            <a:r>
              <a:rPr lang="en-ZA" dirty="0" smtClean="0"/>
              <a:t>here </a:t>
            </a:r>
            <a:r>
              <a:rPr lang="en-ZA" dirty="0"/>
              <a:t>is low growth in the world economy and a threat of a global </a:t>
            </a:r>
            <a:r>
              <a:rPr lang="en-ZA" dirty="0" smtClean="0"/>
              <a:t>recession (Germany up next).</a:t>
            </a:r>
            <a:endParaRPr lang="en-ZA" dirty="0"/>
          </a:p>
          <a:p>
            <a:pPr lvl="0"/>
            <a:r>
              <a:rPr lang="en-ZA" dirty="0"/>
              <a:t>Not the least because of the trade war between the US and China.</a:t>
            </a:r>
          </a:p>
          <a:p>
            <a:pPr lvl="0"/>
            <a:r>
              <a:rPr lang="en-ZA" dirty="0"/>
              <a:t>B</a:t>
            </a:r>
            <a:r>
              <a:rPr lang="en-ZA" dirty="0" smtClean="0"/>
              <a:t>ig </a:t>
            </a:r>
            <a:r>
              <a:rPr lang="en-ZA" dirty="0"/>
              <a:t>corporations like Apple are heavily </a:t>
            </a:r>
            <a:r>
              <a:rPr lang="en-ZA" dirty="0" smtClean="0"/>
              <a:t>indebted. A </a:t>
            </a:r>
            <a:r>
              <a:rPr lang="en-ZA" dirty="0"/>
              <a:t>new financial crisis might be on the cards, similar to </a:t>
            </a:r>
            <a:r>
              <a:rPr lang="en-ZA" dirty="0" smtClean="0"/>
              <a:t>2007-2008 when a credit bubbles imploded.</a:t>
            </a:r>
          </a:p>
          <a:p>
            <a:pPr lvl="0"/>
            <a:r>
              <a:rPr lang="en-ZA" dirty="0"/>
              <a:t>T</a:t>
            </a:r>
            <a:r>
              <a:rPr lang="en-ZA" dirty="0" smtClean="0"/>
              <a:t>he 2019 Budget Review (page 22) as usual overestimated growth in its ‘Baseline scenario’, forecasting 1.5% growth. Growth presently at 0.9% year on year.</a:t>
            </a:r>
          </a:p>
          <a:p>
            <a:pPr lvl="0"/>
            <a:endParaRPr lang="en-ZA" dirty="0" smtClean="0"/>
          </a:p>
          <a:p>
            <a:pPr marL="0" lvl="0" indent="0">
              <a:buNone/>
            </a:pPr>
            <a:r>
              <a:rPr lang="en-ZA" b="1" dirty="0" smtClean="0"/>
              <a:t>If not already in November this year – because of budget deficit reaching over 5%, counter to Treasury forecasts e t c – beside unprecedented unemployment, a recession leads to a credit down grade to ‘non-investment grade’ also by Moody’s.</a:t>
            </a:r>
            <a:endParaRPr lang="en-ZA" b="1" dirty="0"/>
          </a:p>
          <a:p>
            <a:endParaRPr lang="en-ZA" dirty="0"/>
          </a:p>
        </p:txBody>
      </p:sp>
    </p:spTree>
    <p:extLst>
      <p:ext uri="{BB962C8B-B14F-4D97-AF65-F5344CB8AC3E}">
        <p14:creationId xmlns:p14="http://schemas.microsoft.com/office/powerpoint/2010/main" val="112989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ALTERNATIVES TO HARSH AUSTERITY: </a:t>
            </a:r>
            <a:r>
              <a:rPr lang="en-ZA" b="1" dirty="0" smtClean="0">
                <a:solidFill>
                  <a:schemeClr val="tx2">
                    <a:lumMod val="40000"/>
                    <a:lumOff val="60000"/>
                  </a:schemeClr>
                </a:solidFill>
              </a:rPr>
              <a:t>Who are the main creditors of Eskom?</a:t>
            </a:r>
            <a:endParaRPr lang="en-ZA" b="1" dirty="0">
              <a:solidFill>
                <a:schemeClr val="tx2">
                  <a:lumMod val="40000"/>
                  <a:lumOff val="60000"/>
                </a:schemeClr>
              </a:solidFill>
            </a:endParaRPr>
          </a:p>
        </p:txBody>
      </p:sp>
      <p:sp>
        <p:nvSpPr>
          <p:cNvPr id="3" name="Content Placeholder 2"/>
          <p:cNvSpPr>
            <a:spLocks noGrp="1"/>
          </p:cNvSpPr>
          <p:nvPr>
            <p:ph idx="1"/>
          </p:nvPr>
        </p:nvSpPr>
        <p:spPr>
          <a:xfrm>
            <a:off x="457200" y="1340768"/>
            <a:ext cx="8507288" cy="5400600"/>
          </a:xfrm>
        </p:spPr>
        <p:txBody>
          <a:bodyPr>
            <a:normAutofit fontScale="70000" lnSpcReduction="20000"/>
          </a:bodyPr>
          <a:lstStyle/>
          <a:p>
            <a:pPr marL="0" indent="0">
              <a:buNone/>
            </a:pPr>
            <a:endParaRPr lang="en-ZA" dirty="0" smtClean="0"/>
          </a:p>
          <a:p>
            <a:pPr marL="0" indent="0">
              <a:buNone/>
            </a:pPr>
            <a:r>
              <a:rPr lang="en-ZA" dirty="0" smtClean="0"/>
              <a:t>Eskom’s 2019 Report: “The [Eskom] group is highly leveraged with total debt securities and borrowings of </a:t>
            </a:r>
            <a:r>
              <a:rPr lang="en-ZA" b="1" dirty="0" smtClean="0"/>
              <a:t>R440.6-Billion </a:t>
            </a:r>
            <a:r>
              <a:rPr lang="en-ZA" dirty="0" smtClean="0"/>
              <a:t>at 31 March 2019 and has to comply with certain financial and non-financial covenants.”  ‘</a:t>
            </a:r>
          </a:p>
          <a:p>
            <a:pPr marL="0" indent="0">
              <a:buNone/>
            </a:pPr>
            <a:r>
              <a:rPr lang="en-ZA" dirty="0" smtClean="0"/>
              <a:t>Short loans [‘current’] : R53.4-Billion (due for pay-back this year). ‘Long loans’: R387-Billion </a:t>
            </a:r>
          </a:p>
          <a:p>
            <a:pPr marL="0" indent="0">
              <a:buNone/>
            </a:pPr>
            <a:endParaRPr lang="en-ZA" dirty="0" smtClean="0"/>
          </a:p>
          <a:p>
            <a:pPr marL="0" indent="0">
              <a:buNone/>
            </a:pPr>
            <a:r>
              <a:rPr lang="en-ZA" dirty="0" smtClean="0"/>
              <a:t>The Note “</a:t>
            </a:r>
            <a:r>
              <a:rPr lang="en-ZA" i="1" dirty="0" smtClean="0"/>
              <a:t>Related party balances and payments</a:t>
            </a:r>
            <a:r>
              <a:rPr lang="en-ZA" dirty="0" smtClean="0"/>
              <a:t>” is crucial.</a:t>
            </a:r>
          </a:p>
          <a:p>
            <a:pPr marL="0" indent="0">
              <a:buNone/>
            </a:pPr>
            <a:r>
              <a:rPr lang="en-ZA" dirty="0" smtClean="0"/>
              <a:t>“</a:t>
            </a:r>
            <a:r>
              <a:rPr lang="en-ZA" b="1" dirty="0" smtClean="0">
                <a:solidFill>
                  <a:srgbClr val="FF0000"/>
                </a:solidFill>
              </a:rPr>
              <a:t>Debt securities and borrowings: </a:t>
            </a:r>
            <a:r>
              <a:rPr lang="en-ZA" b="1" u="sng" dirty="0" smtClean="0">
                <a:solidFill>
                  <a:srgbClr val="FF0000"/>
                </a:solidFill>
              </a:rPr>
              <a:t>PUBLIC ENTITIES: R119.8-Billion”</a:t>
            </a:r>
            <a:r>
              <a:rPr lang="en-ZA" b="1" u="sng" dirty="0" smtClean="0"/>
              <a:t/>
            </a:r>
            <a:br>
              <a:rPr lang="en-ZA" b="1" u="sng" dirty="0" smtClean="0"/>
            </a:br>
            <a:endParaRPr lang="en-ZA" b="1" u="sng" dirty="0" smtClean="0"/>
          </a:p>
          <a:p>
            <a:pPr marL="0" indent="0">
              <a:buNone/>
            </a:pPr>
            <a:r>
              <a:rPr lang="en-ZA" sz="3400" b="1" dirty="0" smtClean="0"/>
              <a:t>27% of Eskom’s debt is owed to other state organs. 2019: About R95-Billion is owed to GEPF. (R87bn in March 2018). R9bn is owed by Eskom to the UIF (in March 2018). </a:t>
            </a:r>
          </a:p>
          <a:p>
            <a:pPr marL="0" indent="0">
              <a:buNone/>
            </a:pPr>
            <a:r>
              <a:rPr lang="en-ZA" sz="2900" b="1" i="1" dirty="0" smtClean="0"/>
              <a:t>UIF has accumulated about R170bn to date. UIF runs a R8bn surplus per year. How is that possible</a:t>
            </a:r>
            <a:r>
              <a:rPr lang="en-ZA" sz="3400" b="1" i="1" dirty="0" smtClean="0"/>
              <a:t>?</a:t>
            </a:r>
          </a:p>
          <a:p>
            <a:pPr marL="0" indent="0">
              <a:buNone/>
            </a:pPr>
            <a:r>
              <a:rPr lang="en-ZA" sz="3400" b="1" i="1" dirty="0" smtClean="0"/>
              <a:t>But let’s </a:t>
            </a:r>
            <a:r>
              <a:rPr lang="en-ZA" sz="3400" b="1" i="1" smtClean="0"/>
              <a:t>turn to </a:t>
            </a:r>
            <a:r>
              <a:rPr lang="en-ZA" sz="3400" b="1" i="1" dirty="0" smtClean="0"/>
              <a:t>the R1.8-Trillion large GEPF (March 2018).</a:t>
            </a:r>
            <a:r>
              <a:rPr lang="en-ZA" sz="3400" b="1" dirty="0" smtClean="0"/>
              <a:t> N</a:t>
            </a:r>
          </a:p>
          <a:p>
            <a:pPr marL="0" indent="0">
              <a:buNone/>
            </a:pPr>
            <a:endParaRPr lang="en-ZA" b="1" dirty="0" smtClean="0"/>
          </a:p>
        </p:txBody>
      </p:sp>
    </p:spTree>
    <p:extLst>
      <p:ext uri="{BB962C8B-B14F-4D97-AF65-F5344CB8AC3E}">
        <p14:creationId xmlns:p14="http://schemas.microsoft.com/office/powerpoint/2010/main" val="1186466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229600" cy="1440160"/>
          </a:xfrm>
        </p:spPr>
        <p:txBody>
          <a:bodyPr>
            <a:noAutofit/>
          </a:bodyPr>
          <a:lstStyle/>
          <a:p>
            <a:pPr algn="l"/>
            <a:r>
              <a:rPr lang="en-ZA" sz="2400" dirty="0" smtClean="0"/>
              <a:t>In March 2018, the GEPF had lent R357bn to the Government (and R87bn to Eskom (over 20% of Eskom’s debt). “Investment income” on the two loans can be </a:t>
            </a:r>
            <a:r>
              <a:rPr lang="en-ZA" sz="2400" u="sng" dirty="0" smtClean="0"/>
              <a:t>estimated</a:t>
            </a:r>
            <a:r>
              <a:rPr lang="en-ZA" sz="2400" dirty="0" smtClean="0"/>
              <a:t> (!) to R25-Billion + R8-Billion = R33-Billion. R25bn was 13% of the government’s debt service costs. R8bn is 30% of Eskom’s financial costs 2018FY.</a:t>
            </a:r>
            <a:br>
              <a:rPr lang="en-ZA" sz="2400" dirty="0" smtClean="0"/>
            </a:br>
            <a:r>
              <a:rPr lang="en-ZA" sz="2400" dirty="0" smtClean="0"/>
              <a:t/>
            </a:r>
            <a:br>
              <a:rPr lang="en-ZA" sz="2400" dirty="0" smtClean="0"/>
            </a:br>
            <a:r>
              <a:rPr lang="en-ZA" sz="2400" dirty="0" smtClean="0"/>
              <a:t>The estimated R33Bn: 45% of GEPF’s 2018FY investment income. </a:t>
            </a:r>
            <a:endParaRPr lang="en-ZA" sz="2400" dirty="0"/>
          </a:p>
        </p:txBody>
      </p:sp>
      <p:pic>
        <p:nvPicPr>
          <p:cNvPr id="3074"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5818" t="23865" r="42507" b="55616"/>
          <a:stretch/>
        </p:blipFill>
        <p:spPr bwMode="auto">
          <a:xfrm>
            <a:off x="683568" y="2708920"/>
            <a:ext cx="7596000" cy="39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6649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1293</Words>
  <Application>Microsoft Office PowerPoint</Application>
  <PresentationFormat>On-screen Show (4:3)</PresentationFormat>
  <Paragraphs>71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Proposition/Thesis in relation to the Special Appropriation Bill </vt:lpstr>
      <vt:lpstr>Disposition</vt:lpstr>
      <vt:lpstr>2019 Budget, p.48: “Baseline spending reductions amount to R50.3 billion over the MTEF period. 54 per cent – fall on compensation. Goods and services budgets for selected public entities will also be reduced by 1 per cent. (…) specific programmes that have accumulated surpluses or require significant reform will be cut.”   Civil Society: “Austerity!” National Treasury: “No! Still real growth in non-interest spending.” </vt:lpstr>
      <vt:lpstr>The Special Appropriation Bill</vt:lpstr>
      <vt:lpstr>The ‘Technical Guidelines 2020’ order to Departments before the Mid Term Budget in October stipulated a 5, 6 and 7 % cut over three years</vt:lpstr>
      <vt:lpstr>Not speaking of the present state in public services, like health and education and the social fabric falling apart: “A 3.4% cut in non-interest spending will trigger a recession.” Under the circumstances, the bias towards infra-structure spending promised in the Guidelines will rather increase such a push.</vt:lpstr>
      <vt:lpstr>ALTERNATIVES TO HARSH AUSTERITY: Who are the main creditors of Eskom?</vt:lpstr>
      <vt:lpstr>In March 2018, the GEPF had lent R357bn to the Government (and R87bn to Eskom (over 20% of Eskom’s debt). “Investment income” on the two loans can be estimated (!) to R25-Billion + R8-Billion = R33-Billion. R25bn was 13% of the government’s debt service costs. R8bn is 30% of Eskom’s financial costs 2018FY.  The estimated R33Bn: 45% of GEPF’s 2018FY investment income. </vt:lpstr>
      <vt:lpstr>Keith Brainard was research director at the US National Association of State Retirement Administrators when he wrote (2010):</vt:lpstr>
      <vt:lpstr>108.3% ‘prefunding of liabilities’. 90% is demanded in the GEP Law. 100% funding is the policy. The ‘contingency reserves were added as a demand on the GEPF from 2006. There can be no counterpart in the SA economy for the ‘R583.5-Billion’ that GEPF doesn’t have. It is imali yomoya. In fact, we don’t want the GEPF to have “R583bn” more in its funds!</vt:lpstr>
      <vt:lpstr>The 33% increase in the actuarial audit’s demand for a ‘solvency fund’ indicates too risky investments.</vt:lpstr>
      <vt:lpstr>Stop capitalising Eskom from the National Budget. Use the ‘available resources’.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Dick Forslund</dc:creator>
  <cp:lastModifiedBy>Estelle Grunewald</cp:lastModifiedBy>
  <cp:revision>35</cp:revision>
  <dcterms:created xsi:type="dcterms:W3CDTF">2019-09-06T10:19:51Z</dcterms:created>
  <dcterms:modified xsi:type="dcterms:W3CDTF">2019-09-09T09:03:02Z</dcterms:modified>
</cp:coreProperties>
</file>