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2"/>
  </p:notesMasterIdLst>
  <p:handoutMasterIdLst>
    <p:handoutMasterId r:id="rId43"/>
  </p:handoutMasterIdLst>
  <p:sldIdLst>
    <p:sldId id="568" r:id="rId3"/>
    <p:sldId id="564" r:id="rId4"/>
    <p:sldId id="546" r:id="rId5"/>
    <p:sldId id="687" r:id="rId6"/>
    <p:sldId id="686" r:id="rId7"/>
    <p:sldId id="677" r:id="rId8"/>
    <p:sldId id="679" r:id="rId9"/>
    <p:sldId id="678" r:id="rId10"/>
    <p:sldId id="597" r:id="rId11"/>
    <p:sldId id="598" r:id="rId12"/>
    <p:sldId id="657" r:id="rId13"/>
    <p:sldId id="658" r:id="rId14"/>
    <p:sldId id="680" r:id="rId15"/>
    <p:sldId id="675" r:id="rId16"/>
    <p:sldId id="676" r:id="rId17"/>
    <p:sldId id="662" r:id="rId18"/>
    <p:sldId id="603" r:id="rId19"/>
    <p:sldId id="681" r:id="rId20"/>
    <p:sldId id="638" r:id="rId21"/>
    <p:sldId id="669" r:id="rId22"/>
    <p:sldId id="664" r:id="rId23"/>
    <p:sldId id="643" r:id="rId24"/>
    <p:sldId id="682" r:id="rId25"/>
    <p:sldId id="599" r:id="rId26"/>
    <p:sldId id="600" r:id="rId27"/>
    <p:sldId id="650" r:id="rId28"/>
    <p:sldId id="654" r:id="rId29"/>
    <p:sldId id="651" r:id="rId30"/>
    <p:sldId id="683" r:id="rId31"/>
    <p:sldId id="652" r:id="rId32"/>
    <p:sldId id="684" r:id="rId33"/>
    <p:sldId id="671" r:id="rId34"/>
    <p:sldId id="667" r:id="rId35"/>
    <p:sldId id="615" r:id="rId36"/>
    <p:sldId id="668" r:id="rId37"/>
    <p:sldId id="685" r:id="rId38"/>
    <p:sldId id="688" r:id="rId39"/>
    <p:sldId id="689" r:id="rId40"/>
    <p:sldId id="569" r:id="rId41"/>
  </p:sldIdLst>
  <p:sldSz cx="9144000" cy="6858000" type="screen4x3"/>
  <p:notesSz cx="6784975" cy="9856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FF9966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9933"/>
    <a:srgbClr val="FF9966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8" autoAdjust="0"/>
    <p:restoredTop sz="94756" autoAdjust="0"/>
  </p:normalViewPr>
  <p:slideViewPr>
    <p:cSldViewPr>
      <p:cViewPr varScale="1">
        <p:scale>
          <a:sx n="71" d="100"/>
          <a:sy n="71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Renen\Documents\1a.%20Technical%20-TPR2015+\6.%20TPSF%202017\SA%20trade%20balanc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Users\EvRenen\Documents\1a.%20Technical%20-TPR2015+\SA%20X%20&amp;%20M%20dti%20data%20SIC%20(annual)%20for%20Presidency%201705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Users\EvRenen\Documents\1a.%20Technical%20-TPR2015+\SA%20X%20&amp;%20M%20dti%20data%20SIC%20(annual)%20for%20Presidency%201705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>
        <c:manualLayout>
          <c:layoutTarget val="inner"/>
          <c:xMode val="edge"/>
          <c:yMode val="edge"/>
          <c:x val="0.12166474499762203"/>
          <c:y val="3.3613445378151308E-2"/>
          <c:w val="0.85645740553899308"/>
          <c:h val="0.8448673327598761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cat>
            <c:strRef>
              <c:f>'sa export value hs8 (annual)'!$Q$21:$AB$21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'sa export value hs8 (annual)'!$Q$22:$AB$22</c:f>
              <c:numCache>
                <c:formatCode>#,##0.0</c:formatCode>
                <c:ptCount val="12"/>
                <c:pt idx="0">
                  <c:v>476.74105888299937</c:v>
                </c:pt>
                <c:pt idx="1">
                  <c:v>643.21517167200011</c:v>
                </c:pt>
                <c:pt idx="2">
                  <c:v>586.25575063600013</c:v>
                </c:pt>
                <c:pt idx="3">
                  <c:v>666.38273901900004</c:v>
                </c:pt>
                <c:pt idx="4">
                  <c:v>789.9712271199993</c:v>
                </c:pt>
                <c:pt idx="5">
                  <c:v>816.98983204500018</c:v>
                </c:pt>
                <c:pt idx="6">
                  <c:v>928.97675971599938</c:v>
                </c:pt>
                <c:pt idx="7">
                  <c:v>1000.7378004139999</c:v>
                </c:pt>
                <c:pt idx="8">
                  <c:v>1035.9460472870001</c:v>
                </c:pt>
                <c:pt idx="9">
                  <c:v>1095.9356277240004</c:v>
                </c:pt>
                <c:pt idx="10">
                  <c:v>1184.5375531220004</c:v>
                </c:pt>
                <c:pt idx="11">
                  <c:v>1243.1755550000003</c:v>
                </c:pt>
              </c:numCache>
            </c:numRef>
          </c:val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0-BC4A-4554-8E3D-961DF62ADA2A}"/>
            </c:ext>
          </c:extLst>
        </c:ser>
        <c:ser>
          <c:idx val="1"/>
          <c:order val="1"/>
          <c:spPr>
            <a:solidFill>
              <a:srgbClr val="0066FF"/>
            </a:solidFill>
          </c:spPr>
          <c:cat>
            <c:strRef>
              <c:f>'sa export value hs8 (annual)'!$Q$21:$AB$21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'sa export value hs8 (annual)'!$Q$23:$AB$23</c:f>
              <c:numCache>
                <c:formatCode>#,##0.0</c:formatCode>
                <c:ptCount val="12"/>
                <c:pt idx="0">
                  <c:v>640.99900508799999</c:v>
                </c:pt>
                <c:pt idx="1">
                  <c:v>847.14874289099998</c:v>
                </c:pt>
                <c:pt idx="2">
                  <c:v>560.50273276500002</c:v>
                </c:pt>
                <c:pt idx="3">
                  <c:v>606.24922440399905</c:v>
                </c:pt>
                <c:pt idx="4">
                  <c:v>746.28451292900013</c:v>
                </c:pt>
                <c:pt idx="5">
                  <c:v>854.99057718399933</c:v>
                </c:pt>
                <c:pt idx="6">
                  <c:v>998.05604366199998</c:v>
                </c:pt>
                <c:pt idx="7">
                  <c:v>1083.5126126129999</c:v>
                </c:pt>
                <c:pt idx="8">
                  <c:v>1088.1247276029999</c:v>
                </c:pt>
                <c:pt idx="9">
                  <c:v>1098.856285824</c:v>
                </c:pt>
                <c:pt idx="10">
                  <c:v>1106.835819272</c:v>
                </c:pt>
                <c:pt idx="11">
                  <c:v>1230.0405820000001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4A-4554-8E3D-961DF62ADA2A}"/>
            </c:ext>
          </c:extLst>
        </c:ser>
        <c:ser>
          <c:idx val="2"/>
          <c:order val="2"/>
          <c:spPr>
            <a:solidFill>
              <a:srgbClr val="FF6600"/>
            </a:solidFill>
          </c:spPr>
          <c:cat>
            <c:strRef>
              <c:f>'sa export value hs8 (annual)'!$Q$21:$AB$21</c:f>
              <c:strCach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strCache>
            </c:strRef>
          </c:cat>
          <c:val>
            <c:numRef>
              <c:f>'sa export value hs8 (annual)'!$Q$24:$AB$24</c:f>
              <c:numCache>
                <c:formatCode>#,##0.0</c:formatCode>
                <c:ptCount val="12"/>
                <c:pt idx="0">
                  <c:v>-164.25794620500002</c:v>
                </c:pt>
                <c:pt idx="1">
                  <c:v>-203.93357121899999</c:v>
                </c:pt>
                <c:pt idx="2">
                  <c:v>25.753017870999997</c:v>
                </c:pt>
                <c:pt idx="3">
                  <c:v>60.133514615000003</c:v>
                </c:pt>
                <c:pt idx="4">
                  <c:v>43.686714191</c:v>
                </c:pt>
                <c:pt idx="5">
                  <c:v>-38.00074513900001</c:v>
                </c:pt>
                <c:pt idx="6">
                  <c:v>-69.079283945999975</c:v>
                </c:pt>
                <c:pt idx="7">
                  <c:v>-82.77481219900001</c:v>
                </c:pt>
                <c:pt idx="8">
                  <c:v>-52.178680316000005</c:v>
                </c:pt>
                <c:pt idx="9">
                  <c:v>-2.9206580999999976</c:v>
                </c:pt>
                <c:pt idx="10">
                  <c:v>77.701733850000011</c:v>
                </c:pt>
                <c:pt idx="11">
                  <c:v>13.134972999999997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4A-4554-8E3D-961DF62ADA2A}"/>
            </c:ext>
          </c:extLst>
        </c:ser>
        <c:dLbls/>
        <c:axId val="73612672"/>
        <c:axId val="73622656"/>
        <c:extLst xmlns:c16r2="http://schemas.microsoft.com/office/drawing/2015/06/chart"/>
      </c:barChart>
      <c:catAx>
        <c:axId val="73612672"/>
        <c:scaling>
          <c:orientation val="minMax"/>
        </c:scaling>
        <c:axPos val="b"/>
        <c:numFmt formatCode="General" sourceLinked="0"/>
        <c:majorTickMark val="none"/>
        <c:tickLblPos val="nextTo"/>
        <c:crossAx val="73622656"/>
        <c:crosses val="autoZero"/>
        <c:auto val="1"/>
        <c:lblAlgn val="ctr"/>
        <c:lblOffset val="100"/>
      </c:catAx>
      <c:valAx>
        <c:axId val="736226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South African Rand (Billions)</a:t>
                </a:r>
              </a:p>
            </c:rich>
          </c:tx>
        </c:title>
        <c:numFmt formatCode="#,##0.0" sourceLinked="1"/>
        <c:majorTickMark val="none"/>
        <c:tickLblPos val="nextTo"/>
        <c:crossAx val="73612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baseline="0">
          <a:latin typeface="Arial" panose="020B0604020202020204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SA export destinations (top 20)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(annu'!$B$12:$B$31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0E-4D2B-A472-02B0A557718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(annu'!$C$12:$C$31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0E-4D2B-A472-02B0A5577183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(annu'!$D$12:$D$31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C0E-4D2B-A472-02B0A5577183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(annu'!$E$12:$E$31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C0E-4D2B-A472-02B0A5577183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(annu'!$F$12:$F$31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0E-4D2B-A472-02B0A5577183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(annu'!$G$12:$G$31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C0E-4D2B-A472-02B0A5577183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(annu'!$H$12:$H$31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C0E-4D2B-A472-02B0A5577183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(annu'!$I$12:$I$31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C0E-4D2B-A472-02B0A5577183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(annu'!$J$12:$J$31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C0E-4D2B-A472-02B0A5577183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(annu'!$K$12:$K$31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C0E-4D2B-A472-02B0A5577183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(annu'!$L$12:$L$31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C0E-4D2B-A472-02B0A5577183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(annu'!$M$12:$M$31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C0E-4D2B-A472-02B0A5577183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(annu'!$N$12:$N$31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C0E-4D2B-A472-02B0A5577183}"/>
            </c:ext>
          </c:extLst>
        </c:ser>
        <c:ser>
          <c:idx val="13"/>
          <c:order val="13"/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(annu'!$O$12:$O$31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C0E-4D2B-A472-02B0A5577183}"/>
            </c:ext>
          </c:extLst>
        </c:ser>
        <c:ser>
          <c:idx val="14"/>
          <c:order val="14"/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(annu'!$P$12:$P$31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3C0E-4D2B-A472-02B0A5577183}"/>
            </c:ext>
          </c:extLst>
        </c:ser>
        <c:ser>
          <c:idx val="15"/>
          <c:order val="15"/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(annu'!$Q$12:$Q$31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C0E-4D2B-A472-02B0A5577183}"/>
            </c:ext>
          </c:extLst>
        </c:ser>
        <c:ser>
          <c:idx val="16"/>
          <c:order val="16"/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(annu'!$R$12:$R$31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C0E-4D2B-A472-02B0A5577183}"/>
            </c:ext>
          </c:extLst>
        </c:ser>
        <c:ser>
          <c:idx val="17"/>
          <c:order val="17"/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(annu'!$S$12:$S$31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3C0E-4D2B-A472-02B0A5577183}"/>
            </c:ext>
          </c:extLst>
        </c:ser>
        <c:ser>
          <c:idx val="18"/>
          <c:order val="18"/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(annu'!$T$12:$T$31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C0E-4D2B-A472-02B0A5577183}"/>
            </c:ext>
          </c:extLst>
        </c:ser>
        <c:ser>
          <c:idx val="19"/>
          <c:order val="19"/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(annu'!$U$12:$U$31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C0E-4D2B-A472-02B0A5577183}"/>
            </c:ext>
          </c:extLst>
        </c:ser>
        <c:ser>
          <c:idx val="20"/>
          <c:order val="20"/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(annu'!$V$12:$V$31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3C0E-4D2B-A472-02B0A5577183}"/>
            </c:ext>
          </c:extLst>
        </c:ser>
        <c:ser>
          <c:idx val="21"/>
          <c:order val="21"/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(annu'!$W$12:$W$31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3C0E-4D2B-A472-02B0A5577183}"/>
            </c:ext>
          </c:extLst>
        </c:ser>
        <c:ser>
          <c:idx val="22"/>
          <c:order val="22"/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(annu'!$X$12:$X$31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3C0E-4D2B-A472-02B0A5577183}"/>
            </c:ext>
          </c:extLst>
        </c:ser>
        <c:ser>
          <c:idx val="23"/>
          <c:order val="23"/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(annu'!$Y$12:$Y$31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3C0E-4D2B-A472-02B0A5577183}"/>
            </c:ext>
          </c:extLst>
        </c:ser>
        <c:ser>
          <c:idx val="24"/>
          <c:order val="24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(annu'!$Z$12:$Z$31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3C0E-4D2B-A472-02B0A5577183}"/>
            </c:ext>
          </c:extLst>
        </c:ser>
        <c:ser>
          <c:idx val="25"/>
          <c:order val="25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(annu'!$AA$12:$AA$31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3C0E-4D2B-A472-02B0A5577183}"/>
            </c:ext>
          </c:extLst>
        </c:ser>
        <c:ser>
          <c:idx val="26"/>
          <c:order val="26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(annu'!$AB$12:$AB$31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3C0E-4D2B-A472-02B0A5577183}"/>
            </c:ext>
          </c:extLst>
        </c:ser>
        <c:ser>
          <c:idx val="27"/>
          <c:order val="27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(annu'!$AC$12:$AC$31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3C0E-4D2B-A472-02B0A5577183}"/>
            </c:ext>
          </c:extLst>
        </c:ser>
        <c:ser>
          <c:idx val="28"/>
          <c:order val="28"/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cat>
            <c:strRef>
              <c:f>'SA X dti data exports sic (annu'!$A$12:$A$31</c:f>
              <c:strCache>
                <c:ptCount val="20"/>
                <c:pt idx="0">
                  <c:v>China</c:v>
                </c:pt>
                <c:pt idx="1">
                  <c:v>USA</c:v>
                </c:pt>
                <c:pt idx="2">
                  <c:v>Germany</c:v>
                </c:pt>
                <c:pt idx="3">
                  <c:v>Japan</c:v>
                </c:pt>
                <c:pt idx="4">
                  <c:v>Namibia</c:v>
                </c:pt>
                <c:pt idx="5">
                  <c:v>India</c:v>
                </c:pt>
                <c:pt idx="6">
                  <c:v>Botswana</c:v>
                </c:pt>
                <c:pt idx="7">
                  <c:v>United Kingdom</c:v>
                </c:pt>
                <c:pt idx="8">
                  <c:v>Mozambique</c:v>
                </c:pt>
                <c:pt idx="9">
                  <c:v>Netherlands</c:v>
                </c:pt>
                <c:pt idx="10">
                  <c:v>Zambia</c:v>
                </c:pt>
                <c:pt idx="11">
                  <c:v>Zimbabwe</c:v>
                </c:pt>
                <c:pt idx="12">
                  <c:v>Belgium</c:v>
                </c:pt>
                <c:pt idx="13">
                  <c:v>Hong Kong</c:v>
                </c:pt>
                <c:pt idx="14">
                  <c:v>South Korea</c:v>
                </c:pt>
                <c:pt idx="15">
                  <c:v>Swaziland</c:v>
                </c:pt>
                <c:pt idx="16">
                  <c:v>Lesotho</c:v>
                </c:pt>
                <c:pt idx="17">
                  <c:v>Italy</c:v>
                </c:pt>
                <c:pt idx="18">
                  <c:v>U Arab Emirates</c:v>
                </c:pt>
                <c:pt idx="19">
                  <c:v>Spain</c:v>
                </c:pt>
              </c:strCache>
            </c:strRef>
          </c:cat>
          <c:val>
            <c:numRef>
              <c:f>'SA X dti data exports sic (annu'!$AD$12:$AD$31</c:f>
              <c:numCache>
                <c:formatCode>###,###,###,###,###,##0</c:formatCode>
                <c:ptCount val="20"/>
                <c:pt idx="0">
                  <c:v>115484770402</c:v>
                </c:pt>
                <c:pt idx="1">
                  <c:v>88105370041</c:v>
                </c:pt>
                <c:pt idx="2">
                  <c:v>83867442775</c:v>
                </c:pt>
                <c:pt idx="3">
                  <c:v>55467979016</c:v>
                </c:pt>
                <c:pt idx="4">
                  <c:v>47541230942</c:v>
                </c:pt>
                <c:pt idx="5">
                  <c:v>55029443661</c:v>
                </c:pt>
                <c:pt idx="6">
                  <c:v>44261369948</c:v>
                </c:pt>
                <c:pt idx="7">
                  <c:v>46360478720</c:v>
                </c:pt>
                <c:pt idx="8">
                  <c:v>38522549164</c:v>
                </c:pt>
                <c:pt idx="9">
                  <c:v>37002917371</c:v>
                </c:pt>
                <c:pt idx="10">
                  <c:v>29942008258</c:v>
                </c:pt>
                <c:pt idx="11">
                  <c:v>27931952418</c:v>
                </c:pt>
                <c:pt idx="12">
                  <c:v>28412481100</c:v>
                </c:pt>
                <c:pt idx="13">
                  <c:v>21634517393</c:v>
                </c:pt>
                <c:pt idx="14">
                  <c:v>25984083244</c:v>
                </c:pt>
                <c:pt idx="15">
                  <c:v>17127384317</c:v>
                </c:pt>
                <c:pt idx="16">
                  <c:v>17938285452</c:v>
                </c:pt>
                <c:pt idx="17">
                  <c:v>14016213397</c:v>
                </c:pt>
                <c:pt idx="18">
                  <c:v>17983804344</c:v>
                </c:pt>
                <c:pt idx="19">
                  <c:v>16787256738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3C0E-4D2B-A472-02B0A5577183}"/>
            </c:ext>
          </c:extLst>
        </c:ser>
        <c:dLbls/>
        <c:axId val="74157056"/>
        <c:axId val="74175616"/>
      </c:barChart>
      <c:catAx>
        <c:axId val="7415705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Export destinations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75616"/>
        <c:crosses val="autoZero"/>
        <c:lblAlgn val="ctr"/>
        <c:lblOffset val="100"/>
      </c:catAx>
      <c:valAx>
        <c:axId val="741756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1000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Export </a:t>
                </a:r>
                <a:r>
                  <a:rPr lang="en-ZA" sz="1000" dirty="0" smtClean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value </a:t>
                </a:r>
                <a:r>
                  <a:rPr lang="en-ZA" sz="1000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(R mn)</a:t>
                </a:r>
              </a:p>
            </c:rich>
          </c:tx>
          <c:layout>
            <c:manualLayout>
              <c:xMode val="edge"/>
              <c:yMode val="edge"/>
              <c:x val="7.3763263774672405E-3"/>
              <c:y val="0.17150936867778199"/>
            </c:manualLayout>
          </c:layout>
          <c:spPr>
            <a:noFill/>
            <a:ln>
              <a:noFill/>
            </a:ln>
            <a:effectLst/>
          </c:spPr>
        </c:title>
        <c:numFmt formatCode="###,###,###,###,###,##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5705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</c:chart>
  <c:spPr>
    <a:noFill/>
    <a:ln w="19050">
      <a:solidFill>
        <a:srgbClr val="0000FF"/>
      </a:solidFill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SA import suppliers (top 20)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sic'!$B$12:$B$31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6E-4C37-B673-E81F3CDB90E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sic'!$C$12:$C$31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6E-4C37-B673-E81F3CDB90E1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sic'!$D$12:$D$31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6E-4C37-B673-E81F3CDB90E1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sic'!$E$12:$E$31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96E-4C37-B673-E81F3CDB90E1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sic'!$F$12:$F$31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96E-4C37-B673-E81F3CDB90E1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sic'!$G$12:$G$31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96E-4C37-B673-E81F3CDB90E1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sic'!$H$12:$H$31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96E-4C37-B673-E81F3CDB90E1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sic'!$I$12:$I$31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96E-4C37-B673-E81F3CDB90E1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sic'!$J$12:$J$31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96E-4C37-B673-E81F3CDB90E1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sic'!$K$12:$K$31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96E-4C37-B673-E81F3CDB90E1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sic'!$L$12:$L$31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96E-4C37-B673-E81F3CDB90E1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sic'!$M$12:$M$31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96E-4C37-B673-E81F3CDB90E1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sic'!$N$12:$N$31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96E-4C37-B673-E81F3CDB90E1}"/>
            </c:ext>
          </c:extLst>
        </c:ser>
        <c:ser>
          <c:idx val="13"/>
          <c:order val="13"/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sic'!$O$12:$O$31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B96E-4C37-B673-E81F3CDB90E1}"/>
            </c:ext>
          </c:extLst>
        </c:ser>
        <c:ser>
          <c:idx val="14"/>
          <c:order val="14"/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sic'!$P$12:$P$31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96E-4C37-B673-E81F3CDB90E1}"/>
            </c:ext>
          </c:extLst>
        </c:ser>
        <c:ser>
          <c:idx val="15"/>
          <c:order val="15"/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sic'!$Q$12:$Q$31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B96E-4C37-B673-E81F3CDB90E1}"/>
            </c:ext>
          </c:extLst>
        </c:ser>
        <c:ser>
          <c:idx val="16"/>
          <c:order val="16"/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sic'!$R$12:$R$31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B96E-4C37-B673-E81F3CDB90E1}"/>
            </c:ext>
          </c:extLst>
        </c:ser>
        <c:ser>
          <c:idx val="17"/>
          <c:order val="17"/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sic'!$S$12:$S$31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B96E-4C37-B673-E81F3CDB90E1}"/>
            </c:ext>
          </c:extLst>
        </c:ser>
        <c:ser>
          <c:idx val="18"/>
          <c:order val="18"/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sic'!$T$12:$T$31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B96E-4C37-B673-E81F3CDB90E1}"/>
            </c:ext>
          </c:extLst>
        </c:ser>
        <c:ser>
          <c:idx val="19"/>
          <c:order val="19"/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sic'!$U$12:$U$31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B96E-4C37-B673-E81F3CDB90E1}"/>
            </c:ext>
          </c:extLst>
        </c:ser>
        <c:ser>
          <c:idx val="20"/>
          <c:order val="20"/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sic'!$V$12:$V$31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B96E-4C37-B673-E81F3CDB90E1}"/>
            </c:ext>
          </c:extLst>
        </c:ser>
        <c:ser>
          <c:idx val="21"/>
          <c:order val="21"/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sic'!$W$12:$W$31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B96E-4C37-B673-E81F3CDB90E1}"/>
            </c:ext>
          </c:extLst>
        </c:ser>
        <c:ser>
          <c:idx val="22"/>
          <c:order val="22"/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sic'!$X$12:$X$31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96E-4C37-B673-E81F3CDB90E1}"/>
            </c:ext>
          </c:extLst>
        </c:ser>
        <c:ser>
          <c:idx val="23"/>
          <c:order val="23"/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sic'!$Y$12:$Y$31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B96E-4C37-B673-E81F3CDB90E1}"/>
            </c:ext>
          </c:extLst>
        </c:ser>
        <c:ser>
          <c:idx val="24"/>
          <c:order val="24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sic'!$Z$12:$Z$31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B96E-4C37-B673-E81F3CDB90E1}"/>
            </c:ext>
          </c:extLst>
        </c:ser>
        <c:ser>
          <c:idx val="25"/>
          <c:order val="25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sic'!$AA$12:$AA$31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B96E-4C37-B673-E81F3CDB90E1}"/>
            </c:ext>
          </c:extLst>
        </c:ser>
        <c:ser>
          <c:idx val="26"/>
          <c:order val="26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sic'!$AB$12:$AB$31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B96E-4C37-B673-E81F3CDB90E1}"/>
            </c:ext>
          </c:extLst>
        </c:ser>
        <c:ser>
          <c:idx val="27"/>
          <c:order val="27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sic'!$AC$12:$AC$31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B96E-4C37-B673-E81F3CDB90E1}"/>
            </c:ext>
          </c:extLst>
        </c:ser>
        <c:ser>
          <c:idx val="28"/>
          <c:order val="28"/>
          <c:spPr>
            <a:solidFill>
              <a:srgbClr val="FF9900"/>
            </a:solidFill>
            <a:ln>
              <a:solidFill>
                <a:srgbClr val="FF9900"/>
              </a:solidFill>
            </a:ln>
            <a:effectLst/>
          </c:spPr>
          <c:cat>
            <c:strRef>
              <c:f>'SA M dti data imports sic'!$A$12:$A$31</c:f>
              <c:strCache>
                <c:ptCount val="20"/>
                <c:pt idx="0">
                  <c:v>China</c:v>
                </c:pt>
                <c:pt idx="1">
                  <c:v>Germany</c:v>
                </c:pt>
                <c:pt idx="2">
                  <c:v>USA</c:v>
                </c:pt>
                <c:pt idx="3">
                  <c:v>India</c:v>
                </c:pt>
                <c:pt idx="4">
                  <c:v>Saudi Arabia</c:v>
                </c:pt>
                <c:pt idx="5">
                  <c:v>Japan</c:v>
                </c:pt>
                <c:pt idx="6">
                  <c:v>United Kingdom</c:v>
                </c:pt>
                <c:pt idx="7">
                  <c:v>Nigeria</c:v>
                </c:pt>
                <c:pt idx="8">
                  <c:v>Thailand</c:v>
                </c:pt>
                <c:pt idx="9">
                  <c:v>France</c:v>
                </c:pt>
                <c:pt idx="10">
                  <c:v>Italy</c:v>
                </c:pt>
                <c:pt idx="11">
                  <c:v>Brazil</c:v>
                </c:pt>
                <c:pt idx="12">
                  <c:v>Spain</c:v>
                </c:pt>
                <c:pt idx="13">
                  <c:v>Angola</c:v>
                </c:pt>
                <c:pt idx="14">
                  <c:v>Netherlands</c:v>
                </c:pt>
                <c:pt idx="15">
                  <c:v>Viet-Nam Rep</c:v>
                </c:pt>
                <c:pt idx="16">
                  <c:v>Swaziland</c:v>
                </c:pt>
                <c:pt idx="17">
                  <c:v>Korea Rep South</c:v>
                </c:pt>
                <c:pt idx="18">
                  <c:v>United Arab Emirates</c:v>
                </c:pt>
                <c:pt idx="19">
                  <c:v>Belgium</c:v>
                </c:pt>
              </c:strCache>
            </c:strRef>
          </c:cat>
          <c:val>
            <c:numRef>
              <c:f>'SA M dti data imports sic'!$AD$12:$AD$31</c:f>
              <c:numCache>
                <c:formatCode>###,###,###,###,###,##0</c:formatCode>
                <c:ptCount val="20"/>
                <c:pt idx="0">
                  <c:v>202930551486</c:v>
                </c:pt>
                <c:pt idx="1">
                  <c:v>127372534154</c:v>
                </c:pt>
                <c:pt idx="2">
                  <c:v>72757271627</c:v>
                </c:pt>
                <c:pt idx="3">
                  <c:v>52183276229</c:v>
                </c:pt>
                <c:pt idx="4">
                  <c:v>51217026748</c:v>
                </c:pt>
                <c:pt idx="5">
                  <c:v>37683702545</c:v>
                </c:pt>
                <c:pt idx="6">
                  <c:v>33248051736</c:v>
                </c:pt>
                <c:pt idx="7">
                  <c:v>22854932099</c:v>
                </c:pt>
                <c:pt idx="8">
                  <c:v>33115003949</c:v>
                </c:pt>
                <c:pt idx="9">
                  <c:v>27862993476</c:v>
                </c:pt>
                <c:pt idx="10">
                  <c:v>29568062502</c:v>
                </c:pt>
                <c:pt idx="11">
                  <c:v>20744130909</c:v>
                </c:pt>
                <c:pt idx="12">
                  <c:v>20941060536</c:v>
                </c:pt>
                <c:pt idx="13">
                  <c:v>17865046364</c:v>
                </c:pt>
                <c:pt idx="14">
                  <c:v>16389252053</c:v>
                </c:pt>
                <c:pt idx="15">
                  <c:v>13604036200</c:v>
                </c:pt>
                <c:pt idx="16">
                  <c:v>16298281689</c:v>
                </c:pt>
                <c:pt idx="17">
                  <c:v>13289532107</c:v>
                </c:pt>
                <c:pt idx="18">
                  <c:v>14810873408</c:v>
                </c:pt>
                <c:pt idx="19">
                  <c:v>11754753814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B96E-4C37-B673-E81F3CDB90E1}"/>
            </c:ext>
          </c:extLst>
        </c:ser>
        <c:dLbls/>
        <c:axId val="74443776"/>
        <c:axId val="74450048"/>
      </c:barChart>
      <c:catAx>
        <c:axId val="7444377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dirty="0" smtClean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Import suppliers</a:t>
                </a:r>
                <a:endParaRPr lang="en-ZA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450048"/>
        <c:crosses val="autoZero"/>
        <c:lblAlgn val="ctr"/>
        <c:lblOffset val="100"/>
      </c:catAx>
      <c:valAx>
        <c:axId val="744500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1000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Import </a:t>
                </a:r>
                <a:r>
                  <a:rPr lang="en-ZA" sz="1000" dirty="0" smtClean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value </a:t>
                </a:r>
                <a:r>
                  <a:rPr lang="en-ZA" sz="1000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(R mn)</a:t>
                </a:r>
              </a:p>
            </c:rich>
          </c:tx>
          <c:layout>
            <c:manualLayout>
              <c:xMode val="edge"/>
              <c:yMode val="edge"/>
              <c:x val="1.0965561476218702E-2"/>
              <c:y val="0.14963319946452502"/>
            </c:manualLayout>
          </c:layout>
          <c:spPr>
            <a:noFill/>
            <a:ln>
              <a:noFill/>
            </a:ln>
            <a:effectLst/>
          </c:spPr>
        </c:title>
        <c:numFmt formatCode="###,###,###,###,###,##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44377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19050" cap="flat" cmpd="sng" algn="ctr">
      <a:solidFill>
        <a:srgbClr val="FF9900"/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3713"/>
          </a:xfrm>
          <a:prstGeom prst="rect">
            <a:avLst/>
          </a:prstGeom>
        </p:spPr>
        <p:txBody>
          <a:bodyPr vert="horz" lIns="92238" tIns="46118" rIns="92238" bIns="46118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3713"/>
          </a:xfrm>
          <a:prstGeom prst="rect">
            <a:avLst/>
          </a:prstGeom>
        </p:spPr>
        <p:txBody>
          <a:bodyPr vert="horz" lIns="92238" tIns="46118" rIns="92238" bIns="46118" rtlCol="0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9A0384E-7AEA-4551-9C97-0A30368C453B}" type="datetimeFigureOut">
              <a:rPr lang="en-US"/>
              <a:pPr>
                <a:defRPr/>
              </a:pPr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0050" cy="493712"/>
          </a:xfrm>
          <a:prstGeom prst="rect">
            <a:avLst/>
          </a:prstGeom>
        </p:spPr>
        <p:txBody>
          <a:bodyPr vert="horz" lIns="92238" tIns="46118" rIns="92238" bIns="46118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3338" y="9361488"/>
            <a:ext cx="2940050" cy="493712"/>
          </a:xfrm>
          <a:prstGeom prst="rect">
            <a:avLst/>
          </a:prstGeom>
        </p:spPr>
        <p:txBody>
          <a:bodyPr vert="horz" wrap="square" lIns="92238" tIns="46118" rIns="92238" bIns="461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57B469F-BC90-45C1-8BD9-25BBF7D5EF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071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8" tIns="46118" rIns="92238" bIns="461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8" tIns="46118" rIns="92238" bIns="461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26013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81538"/>
            <a:ext cx="497522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8" tIns="46118" rIns="92238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8" tIns="46118" rIns="92238" bIns="461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363075"/>
            <a:ext cx="29400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8" tIns="46118" rIns="92238" bIns="461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E6773BD9-1B0F-4021-B8F8-7F197B9B5C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667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ZA" dirty="0">
              <a:ea typeface="ＭＳ Ｐゴシック" charset="0"/>
              <a:cs typeface="+mn-c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84029" indent="-301549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206200" indent="-24124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88683" indent="-24124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171161" indent="-24124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653641" indent="-2412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136122" indent="-2412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618601" indent="-2412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4101083" indent="-24124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659B1409-6B26-48D9-AC05-81B84263D621}" type="slidenum">
              <a:rPr lang="en-US" altLang="en-US" sz="1300"/>
              <a:pPr/>
              <a:t>1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xmlns="" val="323012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C9CFB-5008-42C6-BF0D-58B5CC461A6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006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C9CFB-5008-42C6-BF0D-58B5CC461A6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0431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C9CFB-5008-42C6-BF0D-58B5CC461A6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310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C9CFB-5008-42C6-BF0D-58B5CC461A6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525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C9CFB-5008-42C6-BF0D-58B5CC461A6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601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43E-FC7F-44FA-BE5F-AF70D30476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912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36815-D8F8-452D-887C-E514B63853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7103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FECA8-726A-4F8E-A923-819D88A751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6874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2FA5-74DC-419C-AED7-75DBA41FF0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45283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5569-71CC-455C-AB9E-EF6CECC7FC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31158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8194-AD0E-4409-B9EC-DBA8AFF310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26331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8F18E-0EA9-4187-B660-6DAA9C146B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68178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A017-92A6-44EF-8DD1-67EE149FDD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09491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1AC00-CA13-4B7F-8270-BBCF75E028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553619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E9342-F551-4655-AF02-9BB20777CE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8892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3134-D5E1-470B-9416-50304CFD9D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3142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8F435-D3CD-4F70-8D39-8F791F54D7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12472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67C0-5DE2-4663-9E87-C9F8BA29AF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8013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ECF6-4597-4767-B33C-63813C9C0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58362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D8E89-D8B9-4588-8D8B-DEBC72A534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04877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A076C-1F54-4844-A801-621C8D8B69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034358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12FBB-5859-4CB1-92A0-4CAD1AC0FE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8492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BA477-D13D-4639-9E67-8BF50A92BE0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8705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8CC88-6C5E-4F77-A94C-63C19A30B0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9968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753B7-D65F-4D4B-A5B5-97EA6C7A8B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0105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8B3B7-8DCA-4759-9920-A2F82B5E4A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846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83CE6-77D6-496A-80FE-6EE856BB41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5027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B95F1-3F4B-4168-9C69-783FA3AEA6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3896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2FA9C-D7CF-44CE-8071-EFE5D3F73B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9488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59874073-CC89-4B0D-A8C1-92EE10AA0A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FF890070-D4E2-4CCC-9335-1BD5BCB10B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1000" b="1" dirty="0" smtClean="0">
                <a:solidFill>
                  <a:schemeClr val="tx1"/>
                </a:solidFill>
              </a:rPr>
              <a:t/>
            </a:r>
            <a:br>
              <a:rPr lang="en-US" altLang="en-US" sz="1000" b="1" dirty="0" smtClean="0">
                <a:solidFill>
                  <a:schemeClr val="tx1"/>
                </a:solidFill>
              </a:rPr>
            </a:br>
            <a:endParaRPr lang="en-US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446449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en-ZA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Portfolio Committee on Trade and Industry</a:t>
            </a:r>
          </a:p>
          <a:p>
            <a:pPr>
              <a:spcBef>
                <a:spcPts val="0"/>
              </a:spcBef>
            </a:pPr>
            <a:r>
              <a:rPr lang="en-US" altLang="en-US" b="1" kern="12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Status </a:t>
            </a:r>
            <a:r>
              <a:rPr lang="en-US" altLang="en-US" b="1" kern="12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Report on </a:t>
            </a:r>
            <a:r>
              <a:rPr lang="en-US" altLang="en-US" b="1" kern="12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South Africa’s </a:t>
            </a:r>
          </a:p>
          <a:p>
            <a:pPr>
              <a:spcBef>
                <a:spcPts val="0"/>
              </a:spcBef>
            </a:pPr>
            <a:r>
              <a:rPr lang="en-US" altLang="en-US" b="1" kern="12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Trade </a:t>
            </a:r>
            <a:r>
              <a:rPr lang="en-US" altLang="en-US" b="1" kern="12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Negotiations</a:t>
            </a:r>
            <a:endParaRPr lang="en-ZA" b="1" kern="12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ZA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11 September 2019</a:t>
            </a:r>
            <a:endParaRPr lang="en-ZA" sz="24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endParaRPr lang="en-ZA" sz="2400" b="1" dirty="0" smtClean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ZA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Ambassador </a:t>
            </a:r>
            <a:r>
              <a:rPr lang="en-ZA" sz="2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Xavier </a:t>
            </a:r>
            <a:r>
              <a:rPr lang="en-ZA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Carim, </a:t>
            </a: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Deputy Director-General</a:t>
            </a:r>
            <a:r>
              <a:rPr lang="en-US" sz="2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:</a:t>
            </a: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24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International Trade and Economic Development Division -  Department of Trade, Industry and Competition</a:t>
            </a:r>
            <a:endParaRPr lang="en-ZA" altLang="en-US" sz="2400" b="1" dirty="0" smtClean="0">
              <a:latin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413"/>
            <a:ext cx="4603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7" name="Picture 6" descr="http://www.mediaclubsouthafrica.com/images/stories/business/hi/rbosch_25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8855"/>
            <a:ext cx="3048000" cy="207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http://www.mediaclubsouthafrica.com/images/stories/industry/hi/VWSA-BIG_86HM804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124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http://www.mediaclubsouthafrica.com/images/stories/business/hi/C810man_0256w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4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518086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Quantec</a:t>
            </a:r>
            <a:endParaRPr lang="en-US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81E-A0B4-4535-A12A-DFF36CC6BFEE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93705364"/>
              </p:ext>
            </p:extLst>
          </p:nvPr>
        </p:nvGraphicFramePr>
        <p:xfrm>
          <a:off x="323528" y="908720"/>
          <a:ext cx="8568952" cy="410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196003"/>
            <a:ext cx="9144000" cy="54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dirty="0"/>
              <a:t>SA </a:t>
            </a:r>
            <a:r>
              <a:rPr lang="en-US" dirty="0" smtClean="0"/>
              <a:t>Import 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1046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4824536"/>
          </a:xfrm>
        </p:spPr>
        <p:txBody>
          <a:bodyPr/>
          <a:lstStyle/>
          <a:p>
            <a:pPr algn="just"/>
            <a:r>
              <a:rPr lang="en-GB" altLang="en-US" sz="2400" dirty="0" smtClean="0">
                <a:latin typeface="Arial" pitchFamily="34" charset="0"/>
              </a:rPr>
              <a:t>WTO sets framework for global trade but is confronting a crisis.</a:t>
            </a:r>
          </a:p>
          <a:p>
            <a:pPr algn="just"/>
            <a:r>
              <a:rPr lang="en-GB" altLang="en-US" sz="2400" dirty="0">
                <a:latin typeface="Arial" pitchFamily="34" charset="0"/>
              </a:rPr>
              <a:t>U</a:t>
            </a:r>
            <a:r>
              <a:rPr lang="en-GB" altLang="en-US" sz="2400" dirty="0" smtClean="0">
                <a:latin typeface="Arial" pitchFamily="34" charset="0"/>
              </a:rPr>
              <a:t>nbalanced rules and widening backlash against trade.</a:t>
            </a: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SA supports rules-based multilateral trading system.</a:t>
            </a: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Recognises WTO rules are imbalanced, prejudice developing country interests, and should be reformed.</a:t>
            </a:r>
          </a:p>
          <a:p>
            <a:pPr algn="just"/>
            <a:r>
              <a:rPr lang="en-GB" altLang="en-US" sz="2400" dirty="0">
                <a:latin typeface="Arial" pitchFamily="34" charset="0"/>
              </a:rPr>
              <a:t>Reform </a:t>
            </a:r>
            <a:r>
              <a:rPr lang="en-GB" altLang="en-US" sz="2400" dirty="0" smtClean="0">
                <a:latin typeface="Arial" pitchFamily="34" charset="0"/>
              </a:rPr>
              <a:t>for </a:t>
            </a:r>
            <a:r>
              <a:rPr lang="en-GB" sz="2400" dirty="0" smtClean="0">
                <a:latin typeface="Arial" pitchFamily="34" charset="0"/>
              </a:rPr>
              <a:t>a </a:t>
            </a:r>
            <a:r>
              <a:rPr lang="en-GB" sz="2400" dirty="0">
                <a:latin typeface="Arial" pitchFamily="34" charset="0"/>
              </a:rPr>
              <a:t>better balance between global </a:t>
            </a:r>
            <a:r>
              <a:rPr lang="en-GB" sz="2400" dirty="0" smtClean="0">
                <a:latin typeface="Arial" pitchFamily="34" charset="0"/>
              </a:rPr>
              <a:t>rules </a:t>
            </a:r>
            <a:r>
              <a:rPr lang="en-GB" sz="2400" dirty="0">
                <a:latin typeface="Arial" pitchFamily="34" charset="0"/>
              </a:rPr>
              <a:t>and </a:t>
            </a:r>
            <a:r>
              <a:rPr lang="en-GB" sz="2400" dirty="0" smtClean="0">
                <a:latin typeface="Arial" pitchFamily="34" charset="0"/>
              </a:rPr>
              <a:t>space for national policies to </a:t>
            </a:r>
            <a:r>
              <a:rPr lang="en-GB" sz="2400" dirty="0">
                <a:latin typeface="Arial" pitchFamily="34" charset="0"/>
              </a:rPr>
              <a:t>advance </a:t>
            </a:r>
            <a:r>
              <a:rPr lang="en-GB" sz="2400" dirty="0" smtClean="0">
                <a:latin typeface="Arial" pitchFamily="34" charset="0"/>
              </a:rPr>
              <a:t>development.</a:t>
            </a: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WTO reform should foster inclusivity and development by advancing  agricultural reform</a:t>
            </a:r>
            <a:r>
              <a:rPr lang="en-GB" altLang="en-US" sz="2400" dirty="0">
                <a:latin typeface="Arial" pitchFamily="34" charset="0"/>
              </a:rPr>
              <a:t>, </a:t>
            </a:r>
            <a:r>
              <a:rPr lang="en-GB" altLang="en-US" sz="2400" dirty="0" smtClean="0">
                <a:latin typeface="Arial" pitchFamily="34" charset="0"/>
              </a:rPr>
              <a:t>and rules that open space for industrial </a:t>
            </a:r>
            <a:r>
              <a:rPr lang="en-GB" altLang="en-US" sz="2400" dirty="0">
                <a:latin typeface="Arial" pitchFamily="34" charset="0"/>
              </a:rPr>
              <a:t>development and technology </a:t>
            </a:r>
            <a:r>
              <a:rPr lang="en-GB" altLang="en-US" sz="2400" dirty="0" smtClean="0">
                <a:latin typeface="Arial" pitchFamily="34" charset="0"/>
              </a:rPr>
              <a:t>transfer. </a:t>
            </a: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To this end, we pursue a developmental agenda at the WTO with like-minded countries.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83495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GB" altLang="en-US" dirty="0" smtClean="0"/>
              <a:t>WTO: SA’s Broad Approach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19317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4304"/>
            <a:ext cx="9144000" cy="4752528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2018, citing national security, US imposed unilateral tariff increases on steel and aluminium - beyond WTO legal bindings.</a:t>
            </a:r>
          </a:p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xceptions for some countries violate the WTO MFN rule.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Retaliation, further measures have triggered the ‘trade war’.</a:t>
            </a:r>
            <a:endParaRPr lang="en-ZA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 continues to block the selection of new Appellate Body Members, the cornerstone of rules-based trading system.</a:t>
            </a:r>
          </a:p>
          <a:p>
            <a:pPr algn="just"/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Dec 2019 the AB will have no quorum </a:t>
            </a:r>
            <a:r>
              <a:rPr lang="mr-IN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effectively disabled.</a:t>
            </a:r>
          </a:p>
          <a:p>
            <a:pPr algn="just"/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Trade disputes will no longer be resolved through due process but negotiation </a:t>
            </a:r>
            <a:r>
              <a:rPr lang="mr-IN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where trade power will have stronger sway.  </a:t>
            </a:r>
            <a:endParaRPr lang="en-GB" altLang="en-US" sz="2400" dirty="0" smtClean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7221" y="332656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GB" altLang="en-US" dirty="0"/>
              <a:t>WTO: </a:t>
            </a:r>
            <a:r>
              <a:rPr lang="en-GB" altLang="en-US" dirty="0" smtClean="0"/>
              <a:t>Recent Developments- Crisis?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919354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countries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allies propose a reform agenda that would extend imbalances: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Undermine consensus-decisions by legitimising plurilateral agreements on issues not agreed by all.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Narrow the scope for special and differential treatment (SDT) in favour of developing countries </a:t>
            </a:r>
            <a:r>
              <a:rPr lang="mr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case-by-case.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Graduate larger developing countries (China, India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SA).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US, EU and Japan propose to narrow scope on policies for industrial development, technology transfer and state-owned enterprises.</a:t>
            </a:r>
          </a:p>
          <a:p>
            <a:pPr algn="just"/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Targeted at China but will affect all developing countries. </a:t>
            </a:r>
          </a:p>
          <a:p>
            <a:pPr algn="just"/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Narrowing flexibility will make outcomes more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difficult.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altLang="en-US" sz="2400" dirty="0" smtClean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26464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GB" altLang="en-US" dirty="0"/>
              <a:t>WTO: </a:t>
            </a:r>
            <a:r>
              <a:rPr lang="en-GB" altLang="en-US" dirty="0" smtClean="0"/>
              <a:t>Recent Developments </a:t>
            </a:r>
            <a:r>
              <a:rPr lang="mr-IN" altLang="en-US" dirty="0" smtClean="0"/>
              <a:t>–</a:t>
            </a:r>
            <a:r>
              <a:rPr lang="en-GB" altLang="en-US" dirty="0" smtClean="0"/>
              <a:t> Reform? 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9327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48965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b="1" dirty="0" smtClean="0">
                <a:latin typeface="Arial" pitchFamily="34" charset="0"/>
              </a:rPr>
              <a:t>Sustainable Development </a:t>
            </a:r>
            <a:r>
              <a:rPr lang="en-US" sz="2400" b="1" dirty="0">
                <a:latin typeface="Arial" pitchFamily="34" charset="0"/>
              </a:rPr>
              <a:t>Goal </a:t>
            </a:r>
            <a:r>
              <a:rPr lang="en-US" sz="2400" b="1" dirty="0" smtClean="0">
                <a:latin typeface="Arial" pitchFamily="34" charset="0"/>
              </a:rPr>
              <a:t>14: </a:t>
            </a:r>
            <a:r>
              <a:rPr lang="en-US" sz="2400" dirty="0" smtClean="0">
                <a:latin typeface="Arial" pitchFamily="34" charset="0"/>
              </a:rPr>
              <a:t>Conserve </a:t>
            </a:r>
            <a:r>
              <a:rPr lang="en-US" sz="2400" dirty="0">
                <a:latin typeface="Arial" pitchFamily="34" charset="0"/>
              </a:rPr>
              <a:t>and sustainably use the oceans, seas and marine resources for sustainable </a:t>
            </a:r>
            <a:r>
              <a:rPr lang="en-US" sz="2400" dirty="0" smtClean="0">
                <a:latin typeface="Arial" pitchFamily="34" charset="0"/>
              </a:rPr>
              <a:t>development.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</a:rPr>
              <a:t>WTO to contribute by establishing rules that:</a:t>
            </a:r>
          </a:p>
          <a:p>
            <a:pPr algn="just">
              <a:spcBef>
                <a:spcPts val="0"/>
              </a:spcBef>
            </a:pPr>
            <a:r>
              <a:rPr lang="en-GB" altLang="en-US" sz="2400" dirty="0" smtClean="0">
                <a:latin typeface="Arial" pitchFamily="34" charset="0"/>
              </a:rPr>
              <a:t>Prohibit subsidies to </a:t>
            </a:r>
            <a:r>
              <a:rPr lang="en-US" sz="2400" dirty="0" smtClean="0">
                <a:latin typeface="Arial" pitchFamily="34" charset="0"/>
              </a:rPr>
              <a:t>Illegal, </a:t>
            </a:r>
            <a:r>
              <a:rPr lang="en-US" sz="2400" dirty="0">
                <a:latin typeface="Arial" pitchFamily="34" charset="0"/>
              </a:rPr>
              <a:t>Unreported and Unregulated (IUU) </a:t>
            </a:r>
            <a:r>
              <a:rPr lang="en-US" sz="2400" dirty="0" smtClean="0">
                <a:latin typeface="Arial" pitchFamily="34" charset="0"/>
              </a:rPr>
              <a:t>fishing</a:t>
            </a:r>
            <a:r>
              <a:rPr lang="en-US" sz="2400" dirty="0">
                <a:latin typeface="Arial" pitchFamily="34" charset="0"/>
              </a:rPr>
              <a:t>.</a:t>
            </a:r>
            <a:endParaRPr lang="en-GB" altLang="en-US" sz="2400" dirty="0">
              <a:latin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</a:rPr>
              <a:t>Constrain subsidies that lead to overfishing and overcapacity to fish.</a:t>
            </a:r>
          </a:p>
          <a:p>
            <a:pPr algn="just">
              <a:spcBef>
                <a:spcPts val="0"/>
              </a:spcBef>
            </a:pP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Policy </a:t>
            </a:r>
            <a:r>
              <a:rPr lang="fr-CH" sz="2400" dirty="0">
                <a:latin typeface="Arial" charset="0"/>
                <a:ea typeface="Arial" charset="0"/>
                <a:cs typeface="Arial" charset="0"/>
              </a:rPr>
              <a:t>space for Members with low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subsidies </a:t>
            </a:r>
            <a:r>
              <a:rPr lang="fr-CH" sz="240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develop</a:t>
            </a:r>
            <a:r>
              <a:rPr lang="fr-CH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fishing industries.</a:t>
            </a:r>
          </a:p>
          <a:p>
            <a:pPr algn="just">
              <a:spcBef>
                <a:spcPts val="0"/>
              </a:spcBef>
            </a:pP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Ensure </a:t>
            </a:r>
            <a:r>
              <a:rPr lang="fr-CH" sz="2400" dirty="0">
                <a:latin typeface="Arial" charset="0"/>
                <a:ea typeface="Arial" charset="0"/>
                <a:cs typeface="Arial" charset="0"/>
              </a:rPr>
              <a:t>policy space for sustainable fishing (positive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subsidies).</a:t>
            </a:r>
            <a:endParaRPr lang="fr-CH" sz="24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Bef>
                <a:spcPts val="0"/>
              </a:spcBef>
            </a:pP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Provide </a:t>
            </a:r>
            <a:r>
              <a:rPr lang="fr-CH" sz="2400" dirty="0">
                <a:latin typeface="Arial" charset="0"/>
                <a:ea typeface="Arial" charset="0"/>
                <a:cs typeface="Arial" charset="0"/>
              </a:rPr>
              <a:t>policy space to support artisanal, small scale, poor fishing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communities.</a:t>
            </a:r>
            <a:endParaRPr lang="fr-CH" sz="24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Bef>
                <a:spcPts val="0"/>
              </a:spcBef>
            </a:pPr>
            <a:endParaRPr lang="en-US" sz="2400" dirty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-27384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GB" altLang="en-US" dirty="0" smtClean="0"/>
              <a:t>WTO: Negotiation on Fish Subsidies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95494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21" y="1340532"/>
            <a:ext cx="8791706" cy="3960676"/>
          </a:xfrm>
        </p:spPr>
        <p:txBody>
          <a:bodyPr/>
          <a:lstStyle/>
          <a:p>
            <a:pPr lvl="1" algn="just">
              <a:spcBef>
                <a:spcPts val="0"/>
              </a:spcBef>
              <a:buFont typeface="Arial"/>
              <a:buChar char="•"/>
            </a:pP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SA is negotiating as part of the ACP Group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fr-CH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mr-IN" sz="24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2400" dirty="0" err="1" smtClean="0">
                <a:latin typeface="Arial" charset="0"/>
                <a:ea typeface="Arial" charset="0"/>
                <a:cs typeface="Arial" charset="0"/>
              </a:rPr>
              <a:t>Technical</a:t>
            </a:r>
            <a:r>
              <a:rPr lang="fr-CH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2400" dirty="0" err="1" smtClean="0">
                <a:latin typeface="Arial" charset="0"/>
                <a:ea typeface="Arial" charset="0"/>
                <a:cs typeface="Arial" charset="0"/>
              </a:rPr>
              <a:t>co-ordinator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pPr lvl="1" algn="just">
              <a:spcBef>
                <a:spcPts val="0"/>
              </a:spcBef>
              <a:buFont typeface="Wingdings" charset="2"/>
              <a:buChar char="Ø"/>
            </a:pPr>
            <a:r>
              <a:rPr lang="fr-CH" altLang="en-US" sz="2400" dirty="0" smtClean="0">
                <a:latin typeface="Arial" charset="0"/>
                <a:cs typeface="Arial" charset="0"/>
              </a:rPr>
              <a:t>Little chance of conclusion by deadline of Dec 2019.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fr-CH" altLang="en-US" sz="2400" dirty="0" smtClean="0">
                <a:latin typeface="Arial" charset="0"/>
                <a:cs typeface="Arial" charset="0"/>
              </a:rPr>
              <a:t> </a:t>
            </a:r>
          </a:p>
          <a:p>
            <a:pPr lvl="1" algn="just">
              <a:spcBef>
                <a:spcPts val="0"/>
              </a:spcBef>
              <a:buFont typeface="Wingdings" charset="2"/>
              <a:buChar char="Ø"/>
            </a:pPr>
            <a:r>
              <a:rPr lang="fr-CH" altLang="en-US" sz="2400" dirty="0" smtClean="0">
                <a:latin typeface="Arial" charset="0"/>
                <a:cs typeface="Arial" charset="0"/>
              </a:rPr>
              <a:t>Wide differences between Members on definitions, scope of disciplines and exceptions including on SDT for developing countries.  </a:t>
            </a:r>
            <a:endParaRPr lang="en-GB" altLang="en-US" sz="2400" dirty="0" smtClean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3000" y="692460"/>
            <a:ext cx="9001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GB" altLang="en-US" dirty="0" smtClean="0"/>
              <a:t>WTO: </a:t>
            </a:r>
            <a:r>
              <a:rPr lang="en-GB" altLang="en-US" dirty="0"/>
              <a:t>Negotiation on Fish Subsidies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273731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4824536"/>
          </a:xfrm>
        </p:spPr>
        <p:txBody>
          <a:bodyPr/>
          <a:lstStyle/>
          <a:p>
            <a:pPr algn="just"/>
            <a:r>
              <a:rPr lang="en-GB" altLang="en-US" sz="2400" dirty="0" smtClean="0">
                <a:latin typeface="Arial" pitchFamily="34" charset="0"/>
              </a:rPr>
              <a:t>Africa accounts for a growing share of SA trade particularly in manufactured products.</a:t>
            </a:r>
          </a:p>
          <a:p>
            <a:pPr algn="just"/>
            <a:endParaRPr lang="en-GB" altLang="en-US" sz="2400" dirty="0" smtClean="0">
              <a:latin typeface="Arial" pitchFamily="34" charset="0"/>
            </a:endParaRP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Africa must overcome limitations of small, fragmented markets, over dependence on commodities and poor infrastructure.</a:t>
            </a:r>
          </a:p>
          <a:p>
            <a:pPr marL="0" indent="0" algn="just">
              <a:buNone/>
            </a:pPr>
            <a:endParaRPr lang="en-GB" altLang="en-US" sz="2400" dirty="0" smtClean="0">
              <a:latin typeface="Arial" pitchFamily="34" charset="0"/>
            </a:endParaRP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To address these, we advocate a developmental integration approach that combines:</a:t>
            </a:r>
          </a:p>
          <a:p>
            <a:pPr lvl="1" algn="just">
              <a:buFont typeface="Wingdings" charset="2"/>
              <a:buChar char="Ø"/>
            </a:pPr>
            <a:r>
              <a:rPr lang="en-GB" altLang="en-US" sz="2400" dirty="0" smtClean="0">
                <a:latin typeface="Arial" pitchFamily="34" charset="0"/>
              </a:rPr>
              <a:t>Market integration (FTAs).</a:t>
            </a:r>
          </a:p>
          <a:p>
            <a:pPr lvl="1" algn="just">
              <a:buFont typeface="Wingdings" charset="2"/>
              <a:buChar char="Ø"/>
            </a:pPr>
            <a:r>
              <a:rPr lang="en-GB" altLang="en-US" sz="2400" dirty="0" smtClean="0">
                <a:latin typeface="Arial" pitchFamily="34" charset="0"/>
              </a:rPr>
              <a:t>Co-operation on industrial development to build supply capacity, regional value chains, economic diversification.</a:t>
            </a:r>
            <a:endParaRPr lang="en-GB" altLang="en-US" sz="2400" dirty="0">
              <a:latin typeface="Arial" pitchFamily="34" charset="0"/>
            </a:endParaRPr>
          </a:p>
          <a:p>
            <a:pPr lvl="1" algn="just">
              <a:buFont typeface="Wingdings" charset="2"/>
              <a:buChar char="Ø"/>
            </a:pPr>
            <a:r>
              <a:rPr lang="en-GB" altLang="en-US" sz="2400" dirty="0" smtClean="0">
                <a:latin typeface="Arial" pitchFamily="34" charset="0"/>
              </a:rPr>
              <a:t>Development of cross border infrastructure linkages. </a:t>
            </a:r>
          </a:p>
          <a:p>
            <a:pPr algn="just"/>
            <a:endParaRPr lang="en-GB" altLang="en-US" sz="2400" dirty="0" smtClean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11088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en-US" dirty="0" smtClean="0"/>
              <a:t>African Integration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81279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-29782" y="287533"/>
            <a:ext cx="9144000" cy="56038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African Integration</a:t>
            </a:r>
            <a:endParaRPr lang="en-GB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7722" y="1340768"/>
            <a:ext cx="8928992" cy="4608513"/>
          </a:xfrm>
          <a:prstGeom prst="rect">
            <a:avLst/>
          </a:prstGeom>
        </p:spPr>
        <p:txBody>
          <a:bodyPr vert="horz" lIns="84406" tIns="42203" rIns="84406" bIns="42203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Africa has a market of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bn+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combined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GDP of US$3.3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growing middle class and consumption.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lvl="0" indent="-179388"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lvl="0" indent="-179388"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AfCFTA will help integrate African markets, boost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intra-Africa trade, create a basis for scale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economies, encourage investment, and enhance legal certainty with a rules-based regime underpinned by a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dispute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resolution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mechanism.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indent="-179388" algn="just"/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9BE6E-EB6B-4812-B53E-25E02459A99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9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56038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AfCFTA- State of Play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504" y="1297301"/>
            <a:ext cx="8928992" cy="4968551"/>
          </a:xfrm>
          <a:prstGeom prst="rect">
            <a:avLst/>
          </a:prstGeom>
        </p:spPr>
        <p:txBody>
          <a:bodyPr vert="horz" lIns="84406" tIns="42203" rIns="84406" bIns="42203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54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AU Members (all except Eritrea) have signed the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AfCFTA.</a:t>
            </a:r>
          </a:p>
          <a:p>
            <a:pPr algn="just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27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have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been ratified. </a:t>
            </a:r>
          </a:p>
          <a:p>
            <a:pPr algn="just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SA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deposited its instrument of ratification on 10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Feb 2019. </a:t>
            </a:r>
          </a:p>
          <a:p>
            <a:pPr algn="just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Agreement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formally entered into force on 30 May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2019.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Negotiations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set in two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phases: </a:t>
            </a:r>
          </a:p>
          <a:p>
            <a:pPr marL="179388" indent="-179388" algn="just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: Trade in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Goods covering tariff reduction schedules;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ules of Origin; Rules on non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-tariff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barriers (SPS, TBT); Co-operation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customs controls,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trade facilitation and transit;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Trade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 Services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commitments.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9BE6E-EB6B-4812-B53E-25E02459A99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15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15160"/>
            <a:ext cx="9144000" cy="63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AfCFTA: </a:t>
            </a:r>
            <a:r>
              <a:rPr lang="en-GB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Play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2858" y="764705"/>
            <a:ext cx="8928992" cy="4890520"/>
          </a:xfrm>
          <a:prstGeom prst="rect">
            <a:avLst/>
          </a:prstGeom>
        </p:spPr>
        <p:txBody>
          <a:bodyPr vert="horz" lIns="84406" tIns="42203" rIns="84406" bIns="42203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0" indent="-179388" algn="just"/>
            <a:endParaRPr lang="en-ZA"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8554" y="6314385"/>
            <a:ext cx="1905000" cy="457200"/>
          </a:xfrm>
        </p:spPr>
        <p:txBody>
          <a:bodyPr/>
          <a:lstStyle/>
          <a:p>
            <a:pPr>
              <a:defRPr/>
            </a:pPr>
            <a:fld id="{CDD9BE6E-EB6B-4812-B53E-25E02459A99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496" y="1301924"/>
            <a:ext cx="9026354" cy="4682881"/>
          </a:xfrm>
          <a:prstGeom prst="rect">
            <a:avLst/>
          </a:prstGeom>
        </p:spPr>
        <p:txBody>
          <a:bodyPr vert="horz" lIns="84406" tIns="42203" rIns="84406" bIns="42203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I: Outstanding Issues</a:t>
            </a:r>
          </a:p>
          <a:p>
            <a:pPr algn="just">
              <a:spcBef>
                <a:spcPts val="0"/>
              </a:spcBef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Legal texts are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 (technical adjustment needed).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Rules of Origin: negotiations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sugar, autos and textiles and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clothing should be finalised by Feb 2020.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Tariff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negotiations and preparation of tariff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schedules:</a:t>
            </a:r>
            <a:endParaRPr lang="en-Z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Wingdings" charset="2"/>
              <a:buChar char="Ø"/>
            </a:pP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should submit schedules of tariff reduction covering 90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% of tariff lines by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Sept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2019 and offers on the remaining 10 per cent of the tariff lines by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Nov 2019.</a:t>
            </a:r>
          </a:p>
          <a:p>
            <a:pPr lvl="1" algn="just">
              <a:spcBef>
                <a:spcPts val="0"/>
              </a:spcBef>
              <a:buFont typeface="Wingdings" charset="2"/>
              <a:buChar char="Ø"/>
            </a:pP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Feb 2020 date more likely.</a:t>
            </a:r>
          </a:p>
          <a:p>
            <a:pPr lvl="1" algn="just">
              <a:spcBef>
                <a:spcPts val="0"/>
              </a:spcBef>
              <a:buFont typeface="Wingdings" charset="2"/>
              <a:buChar char="Ø"/>
            </a:pP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Tariff reductions should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commence by 1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July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2020.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8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000E22-5025-4987-BE37-49B0F148ACBC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8660"/>
            <a:ext cx="9144000" cy="5040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GB" altLang="en-US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650" y="1058287"/>
            <a:ext cx="8928992" cy="5256584"/>
          </a:xfrm>
        </p:spPr>
        <p:txBody>
          <a:bodyPr/>
          <a:lstStyle/>
          <a:p>
            <a:pPr marL="457200" lvl="1" indent="-457200" algn="just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altLang="en-US" b="1" dirty="0" smtClean="0">
                <a:latin typeface="Arial" pitchFamily="34" charset="0"/>
              </a:rPr>
              <a:t>Negotiating principles and approach </a:t>
            </a:r>
          </a:p>
          <a:p>
            <a:pPr marL="457200" lvl="1" indent="-457200" algn="just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altLang="en-US" b="1" dirty="0" smtClean="0">
                <a:latin typeface="Arial" pitchFamily="34" charset="0"/>
              </a:rPr>
              <a:t>Trade performance and top trading partners </a:t>
            </a:r>
          </a:p>
          <a:p>
            <a:pPr marL="457200" lvl="1" indent="-457200" algn="just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altLang="en-US" b="1" dirty="0" smtClean="0">
                <a:latin typeface="Arial" pitchFamily="34" charset="0"/>
              </a:rPr>
              <a:t>Trade outlook </a:t>
            </a:r>
          </a:p>
          <a:p>
            <a:pPr marL="457200" lvl="1" indent="-457200" algn="just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altLang="en-US" b="1" dirty="0" smtClean="0">
                <a:latin typeface="Arial" pitchFamily="34" charset="0"/>
              </a:rPr>
              <a:t>Update on Negotiations</a:t>
            </a:r>
            <a:r>
              <a:rPr lang="en-GB" altLang="en-US" dirty="0" smtClean="0">
                <a:latin typeface="Arial" pitchFamily="34" charset="0"/>
              </a:rPr>
              <a:t>: </a:t>
            </a:r>
          </a:p>
          <a:p>
            <a:pPr marL="742950" lvl="2" indent="-342900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Ø"/>
              <a:defRPr/>
            </a:pPr>
            <a:r>
              <a:rPr lang="en-GB" altLang="en-US" dirty="0" smtClean="0">
                <a:latin typeface="Arial" pitchFamily="34" charset="0"/>
              </a:rPr>
              <a:t>World Trade Organisation; </a:t>
            </a:r>
          </a:p>
          <a:p>
            <a:pPr marL="742950" lvl="2" indent="-342900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Ø"/>
              <a:defRPr/>
            </a:pPr>
            <a:r>
              <a:rPr lang="en-GB" altLang="en-US" dirty="0" smtClean="0">
                <a:latin typeface="Arial" pitchFamily="34" charset="0"/>
              </a:rPr>
              <a:t>African integration: AfCFTA, TFTA, SADC, SACU; </a:t>
            </a:r>
          </a:p>
          <a:p>
            <a:pPr marL="742950" lvl="2" indent="-342900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Ø"/>
              <a:defRPr/>
            </a:pPr>
            <a:r>
              <a:rPr lang="en-GB" altLang="en-US" dirty="0" smtClean="0">
                <a:latin typeface="Arial" pitchFamily="34" charset="0"/>
              </a:rPr>
              <a:t>SADC-EU EPA; </a:t>
            </a:r>
          </a:p>
          <a:p>
            <a:pPr marL="742950" lvl="2" indent="-342900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Ø"/>
              <a:defRPr/>
            </a:pPr>
            <a:r>
              <a:rPr lang="en-GB" altLang="en-US" dirty="0" err="1" smtClean="0">
                <a:latin typeface="Arial" pitchFamily="34" charset="0"/>
              </a:rPr>
              <a:t>Brexit</a:t>
            </a:r>
            <a:r>
              <a:rPr lang="en-GB" altLang="en-US" dirty="0" smtClean="0">
                <a:latin typeface="Arial" pitchFamily="34" charset="0"/>
              </a:rPr>
              <a:t>; </a:t>
            </a:r>
          </a:p>
          <a:p>
            <a:pPr marL="742950" lvl="2" indent="-342900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Ø"/>
              <a:defRPr/>
            </a:pPr>
            <a:r>
              <a:rPr lang="en-GB" altLang="en-US" dirty="0" smtClean="0">
                <a:latin typeface="Arial" pitchFamily="34" charset="0"/>
              </a:rPr>
              <a:t>SA-US Trade/AGOA;</a:t>
            </a:r>
          </a:p>
          <a:p>
            <a:pPr marL="742950" lvl="2" indent="-342900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Ø"/>
              <a:defRPr/>
            </a:pPr>
            <a:r>
              <a:rPr lang="en-GB" altLang="en-US" dirty="0">
                <a:latin typeface="Arial" pitchFamily="34" charset="0"/>
              </a:rPr>
              <a:t>EFTA and </a:t>
            </a:r>
            <a:r>
              <a:rPr lang="en-GB" altLang="en-US" dirty="0" smtClean="0">
                <a:latin typeface="Arial" pitchFamily="34" charset="0"/>
              </a:rPr>
              <a:t>MERCOSUR; and</a:t>
            </a:r>
          </a:p>
          <a:p>
            <a:pPr marL="742950" lvl="2" indent="-342900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Ø"/>
              <a:defRPr/>
            </a:pPr>
            <a:r>
              <a:rPr lang="en-GB" altLang="en-US" dirty="0" smtClean="0">
                <a:latin typeface="Arial" pitchFamily="34" charset="0"/>
              </a:rPr>
              <a:t>Digital Trade Matters.</a:t>
            </a:r>
            <a:endParaRPr lang="en-GB" altLang="en-US" dirty="0">
              <a:latin typeface="Arial" pitchFamily="34" charset="0"/>
            </a:endParaRPr>
          </a:p>
          <a:p>
            <a:pPr marL="742950" lvl="2" indent="-342900" algn="just">
              <a:spcBef>
                <a:spcPts val="0"/>
              </a:spcBef>
              <a:spcAft>
                <a:spcPts val="300"/>
              </a:spcAft>
              <a:buFont typeface="Wingdings" charset="2"/>
              <a:buChar char="Ø"/>
              <a:defRPr/>
            </a:pPr>
            <a:endParaRPr lang="en-GB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285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1959"/>
            <a:ext cx="9144000" cy="70439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AfCFTA- State of Play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504" y="698720"/>
            <a:ext cx="8928992" cy="4890520"/>
          </a:xfrm>
          <a:prstGeom prst="rect">
            <a:avLst/>
          </a:prstGeom>
        </p:spPr>
        <p:txBody>
          <a:bodyPr vert="horz" lIns="84406" tIns="42203" rIns="84406" bIns="42203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0" indent="-179388" algn="just"/>
            <a:endParaRPr lang="en-ZA"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9BE6E-EB6B-4812-B53E-25E02459A99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9904" y="1053080"/>
            <a:ext cx="8776592" cy="5042921"/>
          </a:xfrm>
          <a:prstGeom prst="rect">
            <a:avLst/>
          </a:prstGeom>
        </p:spPr>
        <p:txBody>
          <a:bodyPr vert="horz" lIns="84406" tIns="42203" rIns="84406" bIns="42203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lvl="0" indent="-179388" algn="just">
              <a:spcBef>
                <a:spcPts val="0"/>
              </a:spcBef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schedules of specific commitments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Trade in Services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be submitted for adoption by AU Summit in Feb 2020.</a:t>
            </a:r>
            <a:endParaRPr lang="en-Z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Z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Negotiations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indent="-165100" algn="just">
              <a:spcBef>
                <a:spcPts val="0"/>
              </a:spcBef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Draft Protocols for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Intellectual Property Rights, Competition and Investment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be submitted for adoption by the AU Summit in Jan 2021.</a:t>
            </a:r>
          </a:p>
          <a:p>
            <a:pPr marL="179388" indent="-165100" algn="just">
              <a:spcBef>
                <a:spcPts val="0"/>
              </a:spcBef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0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8" y="1052736"/>
            <a:ext cx="9144000" cy="4752528"/>
          </a:xfrm>
        </p:spPr>
        <p:txBody>
          <a:bodyPr/>
          <a:lstStyle/>
          <a:p>
            <a:pPr lvl="0" algn="just"/>
            <a:r>
              <a:rPr lang="en-GB" sz="2400" dirty="0" smtClean="0">
                <a:latin typeface="Arial"/>
                <a:cs typeface="Arial"/>
              </a:rPr>
              <a:t>Concern at level of ambition of tariff liberalisation and short time.</a:t>
            </a:r>
          </a:p>
          <a:p>
            <a:pPr algn="just"/>
            <a:r>
              <a:rPr lang="en-GB" sz="2400" dirty="0">
                <a:latin typeface="Arial"/>
                <a:cs typeface="Arial"/>
              </a:rPr>
              <a:t>Constituencies ready to offer </a:t>
            </a:r>
            <a:r>
              <a:rPr lang="en-GB" sz="2400" dirty="0" smtClean="0">
                <a:latin typeface="Arial"/>
                <a:cs typeface="Arial"/>
              </a:rPr>
              <a:t>just 86</a:t>
            </a:r>
            <a:r>
              <a:rPr lang="en-GB" sz="2400" dirty="0">
                <a:latin typeface="Arial"/>
                <a:cs typeface="Arial"/>
              </a:rPr>
              <a:t>% of lines for </a:t>
            </a:r>
            <a:r>
              <a:rPr lang="en-GB" sz="2400" dirty="0" smtClean="0">
                <a:latin typeface="Arial"/>
                <a:cs typeface="Arial"/>
              </a:rPr>
              <a:t>liberalisation.</a:t>
            </a:r>
            <a:endParaRPr lang="en-GB" altLang="en-US" sz="2400" dirty="0">
              <a:latin typeface="Arial"/>
              <a:cs typeface="Arial"/>
            </a:endParaRPr>
          </a:p>
          <a:p>
            <a:pPr lvl="0" algn="just"/>
            <a:r>
              <a:rPr lang="en-GB" sz="2400" dirty="0" smtClean="0">
                <a:latin typeface="Arial"/>
                <a:cs typeface="Arial"/>
              </a:rPr>
              <a:t>Import competing sectors, industrial </a:t>
            </a:r>
            <a:r>
              <a:rPr lang="en-GB" sz="2400" dirty="0">
                <a:latin typeface="Arial"/>
                <a:cs typeface="Arial"/>
              </a:rPr>
              <a:t>capacity and employment </a:t>
            </a:r>
            <a:r>
              <a:rPr lang="en-GB" sz="2400" dirty="0" smtClean="0">
                <a:latin typeface="Arial"/>
                <a:cs typeface="Arial"/>
              </a:rPr>
              <a:t>may be negatively affected.</a:t>
            </a:r>
          </a:p>
          <a:p>
            <a:pPr lvl="0" algn="just"/>
            <a:r>
              <a:rPr lang="en-GB" sz="2400" dirty="0">
                <a:latin typeface="Arial"/>
                <a:cs typeface="Arial"/>
              </a:rPr>
              <a:t>R</a:t>
            </a:r>
            <a:r>
              <a:rPr lang="en-GB" sz="2400" dirty="0" smtClean="0">
                <a:latin typeface="Arial"/>
                <a:cs typeface="Arial"/>
              </a:rPr>
              <a:t>isk of transhipment and SARS capacity to </a:t>
            </a:r>
            <a:r>
              <a:rPr lang="en-GB" sz="2400" dirty="0">
                <a:latin typeface="Arial"/>
                <a:cs typeface="Arial"/>
              </a:rPr>
              <a:t>monitor and enforce </a:t>
            </a:r>
            <a:r>
              <a:rPr lang="en-GB" sz="2400" dirty="0" smtClean="0">
                <a:latin typeface="Arial"/>
                <a:cs typeface="Arial"/>
              </a:rPr>
              <a:t>RoO.</a:t>
            </a:r>
            <a:endParaRPr lang="en-US" sz="2400" dirty="0">
              <a:latin typeface="Arial"/>
              <a:cs typeface="Arial"/>
            </a:endParaRPr>
          </a:p>
          <a:p>
            <a:pPr lvl="0" algn="just"/>
            <a:r>
              <a:rPr lang="en-GB" sz="2400" dirty="0" smtClean="0">
                <a:latin typeface="Arial"/>
                <a:cs typeface="Arial"/>
              </a:rPr>
              <a:t>Risk of non-implementation by some. </a:t>
            </a:r>
          </a:p>
          <a:p>
            <a:pPr lvl="0" algn="just"/>
            <a:r>
              <a:rPr lang="en-GB" sz="2400" dirty="0" smtClean="0">
                <a:latin typeface="Arial"/>
                <a:cs typeface="Arial"/>
              </a:rPr>
              <a:t>Risk </a:t>
            </a:r>
            <a:r>
              <a:rPr lang="en-GB" sz="2400" dirty="0">
                <a:latin typeface="Arial"/>
                <a:cs typeface="Arial"/>
              </a:rPr>
              <a:t>of </a:t>
            </a:r>
            <a:r>
              <a:rPr lang="en-GB" sz="2400" dirty="0" smtClean="0">
                <a:latin typeface="Arial"/>
                <a:cs typeface="Arial"/>
              </a:rPr>
              <a:t>new NTBs impairing exports.</a:t>
            </a:r>
          </a:p>
          <a:p>
            <a:pPr algn="just"/>
            <a:r>
              <a:rPr lang="en-GB" sz="2400" dirty="0" smtClean="0">
                <a:latin typeface="Arial"/>
                <a:cs typeface="Arial"/>
              </a:rPr>
              <a:t>In general, top</a:t>
            </a:r>
            <a:r>
              <a:rPr lang="en-GB" sz="2400" dirty="0">
                <a:latin typeface="Arial"/>
                <a:cs typeface="Arial"/>
              </a:rPr>
              <a:t>-down institutional approaches </a:t>
            </a:r>
            <a:r>
              <a:rPr lang="en-GB" sz="2400" dirty="0" smtClean="0">
                <a:latin typeface="Arial"/>
                <a:cs typeface="Arial"/>
              </a:rPr>
              <a:t>may </a:t>
            </a:r>
            <a:r>
              <a:rPr lang="en-GB" sz="2400" dirty="0">
                <a:latin typeface="Arial"/>
                <a:cs typeface="Arial"/>
              </a:rPr>
              <a:t>not work if benefits of </a:t>
            </a:r>
            <a:r>
              <a:rPr lang="en-GB" sz="2400" dirty="0" smtClean="0">
                <a:latin typeface="Arial"/>
                <a:cs typeface="Arial"/>
              </a:rPr>
              <a:t>liberalised </a:t>
            </a:r>
            <a:r>
              <a:rPr lang="en-GB" sz="2400" dirty="0">
                <a:latin typeface="Arial"/>
                <a:cs typeface="Arial"/>
              </a:rPr>
              <a:t>trade are not shared </a:t>
            </a:r>
            <a:r>
              <a:rPr lang="en-GB" sz="2400" dirty="0" smtClean="0">
                <a:latin typeface="Arial"/>
                <a:cs typeface="Arial"/>
              </a:rPr>
              <a:t>equitably.</a:t>
            </a:r>
            <a:endParaRPr lang="en-GB" sz="2400" dirty="0">
              <a:latin typeface="Arial"/>
              <a:cs typeface="Arial"/>
            </a:endParaRPr>
          </a:p>
          <a:p>
            <a:pPr lvl="0" algn="just"/>
            <a:endParaRPr lang="en-GB" altLang="en-US" sz="2400" dirty="0">
              <a:latin typeface="Arial"/>
              <a:cs typeface="Arial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-27384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en-US" dirty="0"/>
              <a:t>AfCFTA: C</a:t>
            </a:r>
            <a:r>
              <a:rPr lang="en-US" altLang="en-US" dirty="0" smtClean="0"/>
              <a:t>oncerns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828032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8280"/>
            <a:ext cx="9144000" cy="5547320"/>
          </a:xfrm>
        </p:spPr>
        <p:txBody>
          <a:bodyPr/>
          <a:lstStyle/>
          <a:p>
            <a:pPr algn="just"/>
            <a:r>
              <a:rPr lang="en-US" sz="2400" dirty="0">
                <a:latin typeface="Arial"/>
                <a:cs typeface="Arial"/>
              </a:rPr>
              <a:t>Based on the 3-pillar development </a:t>
            </a:r>
            <a:r>
              <a:rPr lang="en-US" sz="2400" dirty="0" smtClean="0">
                <a:latin typeface="Arial"/>
                <a:cs typeface="Arial"/>
              </a:rPr>
              <a:t>integration: trade liberalisation; industrial cooperation and infrastructure development.</a:t>
            </a:r>
            <a:endParaRPr lang="en-GB" sz="2400" dirty="0" smtClean="0">
              <a:latin typeface="Arial"/>
              <a:cs typeface="Arial"/>
            </a:endParaRPr>
          </a:p>
          <a:p>
            <a:pPr algn="just"/>
            <a:r>
              <a:rPr lang="en-GB" sz="2400" b="1" dirty="0" smtClean="0">
                <a:latin typeface="Arial"/>
                <a:cs typeface="Arial"/>
              </a:rPr>
              <a:t>Phase I</a:t>
            </a:r>
            <a:r>
              <a:rPr lang="en-GB" sz="2400" dirty="0" smtClean="0">
                <a:latin typeface="Arial"/>
                <a:cs typeface="Arial"/>
              </a:rPr>
              <a:t>: trade </a:t>
            </a:r>
            <a:r>
              <a:rPr lang="en-GB" sz="2400" dirty="0">
                <a:latin typeface="Arial"/>
                <a:cs typeface="Arial"/>
              </a:rPr>
              <a:t>in goods; and Phase II</a:t>
            </a:r>
            <a:r>
              <a:rPr lang="en-US" sz="2400" dirty="0">
                <a:latin typeface="Arial"/>
                <a:cs typeface="Arial"/>
              </a:rPr>
              <a:t> - trade in services negotiations, cooperation on IPR, investment, competition </a:t>
            </a:r>
            <a:r>
              <a:rPr lang="en-US" sz="2400" dirty="0" smtClean="0">
                <a:latin typeface="Arial"/>
                <a:cs typeface="Arial"/>
              </a:rPr>
              <a:t>policy. </a:t>
            </a:r>
          </a:p>
          <a:p>
            <a:r>
              <a:rPr lang="en-US" sz="2400" dirty="0" smtClean="0">
                <a:latin typeface="Arial"/>
                <a:cs typeface="Arial"/>
              </a:rPr>
              <a:t>Negotiations </a:t>
            </a:r>
            <a:r>
              <a:rPr lang="en-US" sz="2400" dirty="0">
                <a:latin typeface="Arial"/>
                <a:cs typeface="Arial"/>
              </a:rPr>
              <a:t>on the legal </a:t>
            </a:r>
            <a:r>
              <a:rPr lang="en-US" sz="2400" dirty="0" smtClean="0">
                <a:latin typeface="Arial"/>
                <a:cs typeface="Arial"/>
              </a:rPr>
              <a:t>texts concluded. </a:t>
            </a:r>
          </a:p>
          <a:p>
            <a:r>
              <a:rPr lang="en-US" sz="2400" dirty="0" smtClean="0">
                <a:latin typeface="Arial"/>
                <a:cs typeface="Arial"/>
              </a:rPr>
              <a:t>Agreement adopted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smtClean="0">
                <a:latin typeface="Arial"/>
                <a:cs typeface="Arial"/>
              </a:rPr>
              <a:t>and ratified </a:t>
            </a:r>
            <a:r>
              <a:rPr lang="en-US" sz="2400" dirty="0">
                <a:latin typeface="Arial"/>
                <a:cs typeface="Arial"/>
              </a:rPr>
              <a:t>by </a:t>
            </a:r>
            <a:r>
              <a:rPr lang="en-US" sz="2400" dirty="0" smtClean="0">
                <a:latin typeface="Arial"/>
                <a:cs typeface="Arial"/>
              </a:rPr>
              <a:t>5 countries (Egypt, Kenya, Uganda, SA and Rwanda). </a:t>
            </a:r>
          </a:p>
          <a:p>
            <a:r>
              <a:rPr lang="en-US" sz="2400" dirty="0" smtClean="0">
                <a:latin typeface="Arial"/>
                <a:cs typeface="Arial"/>
              </a:rPr>
              <a:t>Requires 14 </a:t>
            </a:r>
            <a:r>
              <a:rPr lang="en-US" sz="2400" dirty="0">
                <a:latin typeface="Arial"/>
                <a:cs typeface="Arial"/>
              </a:rPr>
              <a:t>ratifications to enter into </a:t>
            </a:r>
            <a:r>
              <a:rPr lang="en-US" sz="2400" dirty="0" smtClean="0">
                <a:latin typeface="Arial"/>
                <a:cs typeface="Arial"/>
              </a:rPr>
              <a:t>force.</a:t>
            </a:r>
          </a:p>
          <a:p>
            <a:r>
              <a:rPr lang="en-US" sz="2400" dirty="0" smtClean="0">
                <a:latin typeface="Arial"/>
                <a:cs typeface="Arial"/>
              </a:rPr>
              <a:t>Countries are in the process of ratifying the Agreement. 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CDD9BE6E-EB6B-4812-B53E-25E02459A99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TFTA: </a:t>
            </a:r>
            <a:r>
              <a:rPr lang="en-GB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GB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Play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992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4925"/>
            <a:ext cx="9144000" cy="5328592"/>
          </a:xfrm>
        </p:spPr>
        <p:txBody>
          <a:bodyPr/>
          <a:lstStyle/>
          <a:p>
            <a:pPr algn="just"/>
            <a:r>
              <a:rPr lang="en-US" sz="2400" dirty="0" smtClean="0">
                <a:latin typeface="Arial"/>
                <a:cs typeface="Arial"/>
              </a:rPr>
              <a:t>Modalities for tariff negotiations: 60% immediate liberalisation, 25% over 5 to 8 years, and 15 % subject to negotiations.</a:t>
            </a: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Tariff negotiations between SACU and EAC </a:t>
            </a:r>
            <a:r>
              <a:rPr lang="en-US" sz="2400" dirty="0" err="1" smtClean="0">
                <a:latin typeface="Arial"/>
                <a:cs typeface="Arial"/>
              </a:rPr>
              <a:t>finalised</a:t>
            </a:r>
            <a:r>
              <a:rPr lang="en-US" sz="2400" dirty="0" smtClean="0">
                <a:latin typeface="Arial"/>
                <a:cs typeface="Arial"/>
              </a:rPr>
              <a:t> in June 2019.</a:t>
            </a: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SACU-Egypt tariff negotiations still required.</a:t>
            </a: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For others, SADC, EAC, COMESA tariff regimes extended across the TFTA countries.</a:t>
            </a: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RoO still to be finalised (sugar, autos and textiles and clothing).</a:t>
            </a:r>
            <a:endParaRPr lang="en-US" sz="2400" b="1" dirty="0" smtClean="0">
              <a:latin typeface="Arial"/>
              <a:cs typeface="Arial"/>
            </a:endParaRPr>
          </a:p>
          <a:p>
            <a:pPr algn="just"/>
            <a:r>
              <a:rPr lang="en-US" sz="2400" b="1" dirty="0" smtClean="0">
                <a:latin typeface="Arial"/>
                <a:cs typeface="Arial"/>
              </a:rPr>
              <a:t>Phase II</a:t>
            </a:r>
            <a:r>
              <a:rPr lang="en-US" sz="2400" dirty="0" smtClean="0">
                <a:latin typeface="Arial"/>
                <a:cs typeface="Arial"/>
              </a:rPr>
              <a:t> negotiations on trade in services and competition commenced in July 2019.</a:t>
            </a:r>
            <a:endParaRPr lang="en-ZA" sz="24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CDD9BE6E-EB6B-4812-B53E-25E02459A99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16396"/>
            <a:ext cx="9144000" cy="93610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TFTA: </a:t>
            </a:r>
            <a:r>
              <a:rPr lang="en-GB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GB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Play</a:t>
            </a:r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31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6" y="188640"/>
            <a:ext cx="9144000" cy="5760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SACU Review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2" y="764704"/>
            <a:ext cx="9108504" cy="5040560"/>
          </a:xfrm>
        </p:spPr>
        <p:txBody>
          <a:bodyPr/>
          <a:lstStyle/>
          <a:p>
            <a:pPr marL="342900" lvl="1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SACU remains an important market for SA.</a:t>
            </a:r>
          </a:p>
          <a:p>
            <a:pPr marL="342900" lvl="1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SACU Agreement premised 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longstanding arrangement of a common external tariff, free flow of goods within the Union, and a redistributive revenue sharing arrangement in favour of smaller Members. </a:t>
            </a:r>
          </a:p>
          <a:p>
            <a:pPr marL="342900" lvl="1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Under SACU review, SA has advocated allocation of part of the revenue for industrial and infrastructure development purposes to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 SACU into a developmental project.</a:t>
            </a:r>
          </a:p>
          <a:p>
            <a:pPr marL="342900" lvl="1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Others propose establishment of a SACU Tariff Board that would set SACU tariffs by consensus.</a:t>
            </a:r>
          </a:p>
          <a:p>
            <a:pPr marL="342900" lvl="1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 in economic size, policy imperatives and objectives have lead to an impasse.</a:t>
            </a:r>
          </a:p>
          <a:p>
            <a:pPr marL="342900" lvl="1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quo is the likely scenario.</a:t>
            </a:r>
          </a:p>
          <a:p>
            <a:pPr marL="342900" lvl="1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EBEE5DE-754D-4309-B59E-BDB11852C935}" type="slidenum">
              <a:rPr lang="en-US" smtClean="0"/>
              <a:pPr>
                <a:defRPr>
                  <a:uFillTx/>
                </a:defRPr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3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8692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SADC: Implementation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42"/>
            <a:ext cx="9144000" cy="5191158"/>
          </a:xfrm>
        </p:spPr>
        <p:txBody>
          <a:bodyPr/>
          <a:lstStyle/>
          <a:p>
            <a:pPr marL="358775" lvl="2" indent="-274638" algn="just">
              <a:spcBef>
                <a:spcPts val="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13 SADC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countries established </a:t>
            </a: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FTA in 2000.</a:t>
            </a:r>
          </a:p>
          <a:p>
            <a:pPr marL="358775" lvl="2" indent="-274638" algn="just"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Tariff liberalisation program fully implemented. </a:t>
            </a:r>
          </a:p>
          <a:p>
            <a:pPr marL="358775" lvl="2" indent="-274638" algn="just"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Angola</a:t>
            </a:r>
            <a:r>
              <a:rPr lang="en-US" dirty="0">
                <a:latin typeface="Arial" pitchFamily="34" charset="0"/>
                <a:cs typeface="Arial" pitchFamily="34" charset="0"/>
              </a:rPr>
              <a:t>, DRC and Comoros still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join.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58775" lvl="2" indent="-274638" algn="just"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Current focus is implementation and consolidation. </a:t>
            </a:r>
          </a:p>
          <a:p>
            <a:pPr marL="358775" lvl="2" indent="-274638" algn="just"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Zimbabwe reversing some commitments: applied </a:t>
            </a:r>
            <a:r>
              <a:rPr lang="en-US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8 years exemption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from tariff liberalisation for 995 products.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58775" lvl="2" indent="-274638" algn="just">
              <a:spcBef>
                <a:spcPts val="0"/>
              </a:spcBef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Under Trade in Services Protocol, negotiation completed on transport</a:t>
            </a:r>
            <a:r>
              <a:rPr lang="en-ZA" dirty="0">
                <a:latin typeface="Arial" pitchFamily="34" charset="0"/>
                <a:cs typeface="Arial" pitchFamily="34" charset="0"/>
              </a:rPr>
              <a:t>,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finance, telecommunications </a:t>
            </a:r>
            <a:r>
              <a:rPr lang="en-ZA" dirty="0">
                <a:latin typeface="Arial" pitchFamily="34" charset="0"/>
                <a:cs typeface="Arial" pitchFamily="34" charset="0"/>
              </a:rPr>
              <a:t>and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tourism. </a:t>
            </a:r>
          </a:p>
          <a:p>
            <a:pPr marL="358775" lvl="2" indent="-274638" algn="just">
              <a:spcBef>
                <a:spcPts val="0"/>
              </a:spcBef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Negotiations </a:t>
            </a:r>
            <a:r>
              <a:rPr lang="en-ZA" dirty="0">
                <a:latin typeface="Arial" pitchFamily="34" charset="0"/>
                <a:cs typeface="Arial" pitchFamily="34" charset="0"/>
              </a:rPr>
              <a:t>in energy and construction services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ongoing.</a:t>
            </a:r>
          </a:p>
          <a:p>
            <a:pPr marL="358775" lvl="2" indent="-274638" algn="just">
              <a:spcBef>
                <a:spcPts val="0"/>
              </a:spcBef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Regional Industrialisation strategy has been approved.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EBEE5DE-754D-4309-B59E-BDB11852C935}" type="slidenum">
              <a:rPr lang="en-US" smtClean="0"/>
              <a:pPr>
                <a:defRPr>
                  <a:uFillTx/>
                </a:defRPr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8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SADC-EU EPA: Implementation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84576"/>
          </a:xfrm>
        </p:spPr>
        <p:txBody>
          <a:bodyPr/>
          <a:lstStyle/>
          <a:p>
            <a:pPr lvl="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EU-SADC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EPA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provisionally entered into force on 10 October 2016 and tariff regime between SADC/SA and EU is in place. </a:t>
            </a:r>
          </a:p>
          <a:p>
            <a:pPr lvl="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implementation issues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include:</a:t>
            </a:r>
          </a:p>
          <a:p>
            <a:pPr lvl="1" algn="just">
              <a:buFont typeface="Wingdings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afeguard imposed on EU poultry imports. </a:t>
            </a:r>
          </a:p>
          <a:p>
            <a:pPr lvl="1" algn="just">
              <a:buFont typeface="Wingdings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 requested consultations towards arbitration in Sept.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Tariff treatment of vehicles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with engine capacity of 1000cc 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below.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Wheat tariff rate quota allocation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– “first come first served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SPS issues on agriculture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products for both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parties. </a:t>
            </a:r>
          </a:p>
          <a:p>
            <a:pPr lvl="1" algn="just">
              <a:buFont typeface="Wingdings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SA key issues are poultry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beef, lamb, horses, and citrus (CBS).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096000"/>
            <a:ext cx="1905000" cy="457200"/>
          </a:xfrm>
        </p:spPr>
        <p:txBody>
          <a:bodyPr/>
          <a:lstStyle/>
          <a:p>
            <a:pPr>
              <a:defRPr>
                <a:uFillTx/>
              </a:defRPr>
            </a:pPr>
            <a:fld id="{7EBEE5DE-754D-4309-B59E-BDB11852C935}" type="slidenum">
              <a:rPr lang="en-US" smtClean="0"/>
              <a:pPr>
                <a:defRPr>
                  <a:uFillTx/>
                </a:defRPr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5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6817"/>
            <a:ext cx="91440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967971"/>
            <a:ext cx="9036496" cy="5105400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SACU-EFTA FTA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on-going. </a:t>
            </a: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SACU focus is on additional market access on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and processed agricultural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products.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SACU has submitted a list of priority products for improved market access.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 continues.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SACU-MERCOSUR PTA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Entered 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into force on 1 April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2016.</a:t>
            </a:r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PTA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provides preferential tariff access on over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1000 tariff lines on both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sides.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119567"/>
            <a:ext cx="1905000" cy="457200"/>
          </a:xfrm>
        </p:spPr>
        <p:txBody>
          <a:bodyPr/>
          <a:lstStyle/>
          <a:p>
            <a:pPr>
              <a:defRPr>
                <a:uFillTx/>
              </a:defRPr>
            </a:pPr>
            <a:fld id="{866D8389-901E-4473-88C7-B739CEB33C43}" type="slidenum">
              <a:rPr lang="en-US" smtClean="0"/>
              <a:pPr>
                <a:defRPr>
                  <a:uFillTx/>
                </a:defRPr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21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1304"/>
            <a:ext cx="91440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BREXIT: </a:t>
            </a:r>
            <a:r>
              <a:rPr lang="en-ZA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SACUM-UK EPA?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4752528"/>
          </a:xfrm>
        </p:spPr>
        <p:txBody>
          <a:bodyPr/>
          <a:lstStyle/>
          <a:p>
            <a:pPr algn="just"/>
            <a:r>
              <a:rPr lang="en-ZA" sz="2400" dirty="0" smtClean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ZA" sz="2400" dirty="0">
                <a:solidFill>
                  <a:srgbClr val="000000"/>
                </a:solidFill>
                <a:latin typeface="Arial"/>
                <a:cs typeface="Arial"/>
              </a:rPr>
              <a:t>UK is </a:t>
            </a:r>
            <a:r>
              <a:rPr lang="en-ZA" sz="2400" dirty="0" smtClean="0">
                <a:solidFill>
                  <a:srgbClr val="000000"/>
                </a:solidFill>
                <a:latin typeface="Arial"/>
                <a:cs typeface="Arial"/>
              </a:rPr>
              <a:t>SA’s 5</a:t>
            </a:r>
            <a:r>
              <a:rPr lang="en-ZA" sz="2400" baseline="30000" dirty="0" smtClean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ZA" sz="2400" dirty="0" smtClean="0">
                <a:solidFill>
                  <a:srgbClr val="000000"/>
                </a:solidFill>
                <a:latin typeface="Arial"/>
                <a:cs typeface="Arial"/>
              </a:rPr>
              <a:t> largest </a:t>
            </a:r>
            <a:r>
              <a:rPr lang="en-ZA" sz="2400" dirty="0">
                <a:solidFill>
                  <a:srgbClr val="000000"/>
                </a:solidFill>
                <a:latin typeface="Arial"/>
                <a:cs typeface="Arial"/>
              </a:rPr>
              <a:t>trading </a:t>
            </a:r>
            <a:r>
              <a:rPr lang="en-ZA" sz="2400" dirty="0" smtClean="0">
                <a:solidFill>
                  <a:srgbClr val="000000"/>
                </a:solidFill>
                <a:latin typeface="Arial"/>
                <a:cs typeface="Arial"/>
              </a:rPr>
              <a:t>partner.</a:t>
            </a:r>
            <a:endParaRPr lang="en-ZA" sz="2400" dirty="0">
              <a:solidFill>
                <a:srgbClr val="0000FF"/>
              </a:solidFill>
              <a:latin typeface="Arial"/>
              <a:cs typeface="Arial"/>
            </a:endParaRPr>
          </a:p>
          <a:p>
            <a:pPr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Trade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between the UK and SA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R63.7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billion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R106.2 billion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2018 - under SADC-EU EPA terms. </a:t>
            </a:r>
          </a:p>
          <a:p>
            <a:pPr algn="just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UK seeks to leave the EU but the terms are unclear.</a:t>
            </a:r>
          </a:p>
          <a:p>
            <a:pPr marL="0" indent="0" algn="just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‘hard’ Brexit would entail, from our view, the UK leaving the EU customs union.</a:t>
            </a:r>
          </a:p>
          <a:p>
            <a:pPr algn="just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chances of a hard Brexit appear to have increased </a:t>
            </a:r>
            <a:r>
              <a:rPr lang="mr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new deadline is 31 October 2019.</a:t>
            </a:r>
          </a:p>
          <a:p>
            <a:pPr algn="just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096000"/>
            <a:ext cx="1905000" cy="457200"/>
          </a:xfrm>
        </p:spPr>
        <p:txBody>
          <a:bodyPr/>
          <a:lstStyle/>
          <a:p>
            <a:pPr>
              <a:defRPr>
                <a:uFillTx/>
              </a:defRPr>
            </a:pPr>
            <a:fld id="{7EBEE5DE-754D-4309-B59E-BDB11852C935}" type="slidenum">
              <a:rPr lang="en-US" smtClean="0"/>
              <a:pPr>
                <a:defRPr>
                  <a:uFillTx/>
                </a:defRPr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82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864"/>
            <a:ext cx="91440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ZA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</a:t>
            </a:r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New SACUM</a:t>
            </a:r>
            <a:r>
              <a:rPr lang="en-ZA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-UK </a:t>
            </a:r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EPA? 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71464"/>
            <a:ext cx="8928992" cy="4824536"/>
          </a:xfrm>
        </p:spPr>
        <p:txBody>
          <a:bodyPr/>
          <a:lstStyle/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avoid trade disruption an ‘in principle’ agreement was reached to roll over trade rules of the SADC-EU EPA into a new SACUM-UK EPA.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Failure to conclude such an arrangement would mean that trade with the UK would be on WTO MFN terms. 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implies new tariffs on 114 tariff lines of export interest to SA, notably on autos, textiles and clothing and sugar. 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great deal of progress on the SACUM-UK EPA has been achieved.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Rules of origin, SPS, transitional arrangements and a built in agenda were subjects of the last round in mid-July.</a:t>
            </a:r>
          </a:p>
          <a:p>
            <a:pPr algn="just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096000"/>
            <a:ext cx="1905000" cy="457200"/>
          </a:xfrm>
        </p:spPr>
        <p:txBody>
          <a:bodyPr/>
          <a:lstStyle/>
          <a:p>
            <a:pPr>
              <a:defRPr>
                <a:uFillTx/>
              </a:defRPr>
            </a:pPr>
            <a:fld id="{7EBEE5DE-754D-4309-B59E-BDB11852C935}" type="slidenum">
              <a:rPr lang="en-US" smtClean="0"/>
              <a:pPr>
                <a:defRPr>
                  <a:uFillTx/>
                </a:defRPr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61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84784"/>
            <a:ext cx="8928992" cy="4680520"/>
          </a:xfrm>
        </p:spPr>
        <p:txBody>
          <a:bodyPr/>
          <a:lstStyle/>
          <a:p>
            <a:pPr algn="just"/>
            <a:r>
              <a:rPr lang="en-GB" altLang="en-US" sz="2400" dirty="0" smtClean="0">
                <a:latin typeface="Arial" pitchFamily="34" charset="0"/>
              </a:rPr>
              <a:t>SA trade should support </a:t>
            </a:r>
            <a:r>
              <a:rPr lang="en-GB" altLang="en-US" sz="2400" dirty="0">
                <a:latin typeface="Arial" pitchFamily="34" charset="0"/>
              </a:rPr>
              <a:t>industrial </a:t>
            </a:r>
            <a:r>
              <a:rPr lang="en-GB" altLang="en-US" sz="2400" dirty="0" smtClean="0">
                <a:latin typeface="Arial" pitchFamily="34" charset="0"/>
              </a:rPr>
              <a:t>development. </a:t>
            </a: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Tariff </a:t>
            </a:r>
            <a:r>
              <a:rPr lang="en-GB" altLang="en-US" sz="2400" dirty="0">
                <a:latin typeface="Arial" pitchFamily="34" charset="0"/>
              </a:rPr>
              <a:t>negotiations </a:t>
            </a:r>
            <a:r>
              <a:rPr lang="en-GB" altLang="en-US" sz="2400" dirty="0" smtClean="0">
                <a:latin typeface="Arial" pitchFamily="34" charset="0"/>
              </a:rPr>
              <a:t>should </a:t>
            </a:r>
            <a:r>
              <a:rPr lang="en-GB" altLang="en-US" sz="2400" dirty="0">
                <a:latin typeface="Arial" pitchFamily="34" charset="0"/>
              </a:rPr>
              <a:t>support industrial </a:t>
            </a:r>
            <a:r>
              <a:rPr lang="en-GB" altLang="en-US" sz="2400" dirty="0" smtClean="0">
                <a:latin typeface="Arial" pitchFamily="34" charset="0"/>
              </a:rPr>
              <a:t>development.</a:t>
            </a: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Trade and tariff negotiating outcomes should enhance SA </a:t>
            </a:r>
            <a:r>
              <a:rPr lang="en-GB" altLang="en-US" sz="2400" dirty="0">
                <a:latin typeface="Arial" pitchFamily="34" charset="0"/>
              </a:rPr>
              <a:t>exports of higher value added </a:t>
            </a:r>
            <a:r>
              <a:rPr lang="en-GB" altLang="en-US" sz="2400" dirty="0" smtClean="0">
                <a:latin typeface="Arial" pitchFamily="34" charset="0"/>
              </a:rPr>
              <a:t>products.</a:t>
            </a:r>
            <a:endParaRPr lang="en-GB" altLang="en-US" sz="2400" dirty="0">
              <a:latin typeface="Arial" pitchFamily="34" charset="0"/>
            </a:endParaRP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Protect </a:t>
            </a:r>
            <a:r>
              <a:rPr lang="en-GB" altLang="en-US" sz="2400" dirty="0">
                <a:latin typeface="Arial" pitchFamily="34" charset="0"/>
              </a:rPr>
              <a:t>sensitive </a:t>
            </a:r>
            <a:r>
              <a:rPr lang="en-GB" altLang="en-US" sz="2400" dirty="0" smtClean="0">
                <a:latin typeface="Arial" pitchFamily="34" charset="0"/>
              </a:rPr>
              <a:t>sectors. </a:t>
            </a:r>
          </a:p>
          <a:p>
            <a:pPr algn="just"/>
            <a:r>
              <a:rPr lang="en-GB" altLang="en-US" sz="2400" dirty="0">
                <a:latin typeface="Arial" pitchFamily="34" charset="0"/>
              </a:rPr>
              <a:t>Preserve policy space for </a:t>
            </a:r>
            <a:r>
              <a:rPr lang="en-GB" altLang="en-US" sz="2400" dirty="0" smtClean="0">
                <a:latin typeface="Arial" pitchFamily="34" charset="0"/>
              </a:rPr>
              <a:t>development. </a:t>
            </a:r>
          </a:p>
          <a:p>
            <a:pPr algn="just"/>
            <a:r>
              <a:rPr lang="en-GB" altLang="en-US" sz="2400" dirty="0" smtClean="0">
                <a:latin typeface="Arial" pitchFamily="34" charset="0"/>
              </a:rPr>
              <a:t>Regional</a:t>
            </a:r>
            <a:r>
              <a:rPr lang="en-GB" altLang="en-US" sz="2400" dirty="0">
                <a:latin typeface="Arial" pitchFamily="34" charset="0"/>
              </a:rPr>
              <a:t>/continental integration for development, structural transformation and </a:t>
            </a:r>
            <a:r>
              <a:rPr lang="en-GB" altLang="en-US" sz="2400" dirty="0" smtClean="0">
                <a:latin typeface="Arial" pitchFamily="34" charset="0"/>
              </a:rPr>
              <a:t>industrialisation.</a:t>
            </a:r>
            <a:endParaRPr lang="en-GB" altLang="en-US" sz="2400" dirty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55104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en-US" dirty="0" smtClean="0"/>
              <a:t>Principles and Approach</a:t>
            </a:r>
            <a:endParaRPr lang="en-GB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5483"/>
            <a:ext cx="9144000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BREXIT: A New </a:t>
            </a:r>
            <a:r>
              <a:rPr lang="en-ZA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SACUM-UK </a:t>
            </a:r>
            <a:r>
              <a:rPr lang="en-ZA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EPA?</a:t>
            </a:r>
            <a:endParaRPr lang="en-Z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454"/>
            <a:ext cx="9144000" cy="5136604"/>
          </a:xfrm>
        </p:spPr>
        <p:txBody>
          <a:bodyPr/>
          <a:lstStyle/>
          <a:p>
            <a:pPr marL="268288" indent="-25400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Convergence on: </a:t>
            </a:r>
          </a:p>
          <a:p>
            <a:pPr marL="625475" lvl="1" indent="-342900" algn="just">
              <a:buFont typeface="Wingdings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 to have full cumulation with the EU for exports to SACUM.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1" indent="-342900" algn="just">
              <a:buFont typeface="Wingdings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recognition of EU SPS certification and establishment listing for a period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time.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1" indent="-342900" algn="just">
              <a:buFont typeface="Wingdings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GIs: SA proposal on Irish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ream, Irish Whiskey; wine making practices under consideration.</a:t>
            </a:r>
          </a:p>
          <a:p>
            <a:pPr marL="268288" indent="-25400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Key outstanding issue: transitional arrangements on SACU safeguard on EU poultry (UK major exporter).</a:t>
            </a:r>
          </a:p>
          <a:p>
            <a:pPr marL="268288" indent="-25400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 can cumulate with EU, but EU cannot cumulate with UK. </a:t>
            </a:r>
          </a:p>
          <a:p>
            <a:pPr marL="268288" indent="-25400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SACUM cannot cumulate with UK and obtain preferential access to EU.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5400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engagement to conclude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agreement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ratify by </a:t>
            </a:r>
          </a:p>
          <a:p>
            <a:pPr marL="14288" indent="0" algn="just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31 October.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096000"/>
            <a:ext cx="1905000" cy="457200"/>
          </a:xfrm>
        </p:spPr>
        <p:txBody>
          <a:bodyPr/>
          <a:lstStyle/>
          <a:p>
            <a:pPr>
              <a:defRPr>
                <a:uFillTx/>
              </a:defRPr>
            </a:pPr>
            <a:fld id="{7EBEE5DE-754D-4309-B59E-BDB11852C935}" type="slidenum">
              <a:rPr lang="en-US" smtClean="0"/>
              <a:pPr>
                <a:defRPr>
                  <a:uFillTx/>
                </a:defRPr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95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2AAB52-9B07-4DDD-8976-84D175C2F24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918592"/>
            <a:ext cx="9144000" cy="4742656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exports to US under three regimes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Wingdings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MFN: in 2018, 72.1% of exports - mainly commodities.  </a:t>
            </a:r>
          </a:p>
          <a:p>
            <a:pPr lvl="1" algn="just">
              <a:spcBef>
                <a:spcPts val="0"/>
              </a:spcBef>
              <a:buFont typeface="Wingdings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GSP: preferential tariff regime that provides duty free access for some auto and other value-added products: 10.3% of exports. </a:t>
            </a:r>
          </a:p>
          <a:p>
            <a:pPr lvl="1" algn="just">
              <a:spcBef>
                <a:spcPts val="0"/>
              </a:spcBef>
              <a:buFont typeface="Wingdings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AGOA – adds 1600 tariff lines to GSP, notably autos, and offered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greater certainty by extending review cycle to 10 years (whereas under the GSP it was annually) </a:t>
            </a:r>
            <a:r>
              <a:rPr lang="mr-I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17.4%.</a:t>
            </a:r>
          </a:p>
          <a:p>
            <a:pPr lvl="0" algn="just">
              <a:spcBef>
                <a:spcPts val="0"/>
              </a:spcBef>
            </a:pPr>
            <a:endParaRPr lang="en-GB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xpansion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of SA higher value exports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to US, peaking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in 2008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3.8 billion.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97406"/>
            <a:ext cx="9144000" cy="5246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SA-US Trade/AGOA</a:t>
            </a:r>
            <a:endParaRPr lang="en-GB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89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2AAB52-9B07-4DDD-8976-84D175C2F24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4670648"/>
          </a:xfrm>
        </p:spPr>
        <p:txBody>
          <a:bodyPr/>
          <a:lstStyle/>
          <a:p>
            <a:pPr lvl="0" algn="just">
              <a:spcBef>
                <a:spcPts val="0"/>
              </a:spcBef>
            </a:pPr>
            <a:r>
              <a:rPr lang="en-GB" sz="2400" dirty="0" smtClean="0">
                <a:latin typeface="Arial"/>
                <a:cs typeface="Arial"/>
              </a:rPr>
              <a:t>Since 2008 </a:t>
            </a:r>
            <a:r>
              <a:rPr lang="en-GB" sz="2400" dirty="0">
                <a:latin typeface="Arial"/>
                <a:cs typeface="Arial"/>
              </a:rPr>
              <a:t>trade with US has </a:t>
            </a:r>
            <a:r>
              <a:rPr lang="en-GB" sz="2400" dirty="0" smtClean="0">
                <a:latin typeface="Arial"/>
                <a:cs typeface="Arial"/>
              </a:rPr>
              <a:t>been on a steady decline falling to </a:t>
            </a:r>
            <a:r>
              <a:rPr lang="en-GB" sz="2400" dirty="0">
                <a:latin typeface="Arial"/>
                <a:cs typeface="Arial"/>
              </a:rPr>
              <a:t>$</a:t>
            </a:r>
            <a:r>
              <a:rPr lang="en-GB" sz="2400" dirty="0" smtClean="0">
                <a:latin typeface="Arial"/>
                <a:cs typeface="Arial"/>
              </a:rPr>
              <a:t>2.3bn </a:t>
            </a:r>
            <a:r>
              <a:rPr lang="en-GB" sz="2400" dirty="0">
                <a:latin typeface="Arial"/>
                <a:cs typeface="Arial"/>
              </a:rPr>
              <a:t>in </a:t>
            </a:r>
            <a:r>
              <a:rPr lang="en-GB" sz="2400" dirty="0" smtClean="0">
                <a:latin typeface="Arial"/>
                <a:cs typeface="Arial"/>
              </a:rPr>
              <a:t>2018.</a:t>
            </a:r>
            <a:endParaRPr lang="en-GB" sz="2400" dirty="0">
              <a:latin typeface="Arial"/>
              <a:cs typeface="Arial"/>
            </a:endParaRPr>
          </a:p>
          <a:p>
            <a:pPr lvl="0"/>
            <a:r>
              <a:rPr lang="en-GB" sz="2400" dirty="0" smtClean="0">
                <a:latin typeface="Arial"/>
                <a:cs typeface="Arial"/>
              </a:rPr>
              <a:t>AGOA now 27% of total SA exports to US - down from 36%.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en-GB" sz="2400" dirty="0">
                <a:latin typeface="Arial"/>
                <a:cs typeface="Arial"/>
              </a:rPr>
              <a:t>SA no longer benefits from </a:t>
            </a:r>
            <a:r>
              <a:rPr lang="en-GB" sz="2400" dirty="0" smtClean="0">
                <a:latin typeface="Arial"/>
                <a:cs typeface="Arial"/>
              </a:rPr>
              <a:t>AGOA certainty - subject </a:t>
            </a:r>
            <a:r>
              <a:rPr lang="en-GB" sz="2400" dirty="0">
                <a:latin typeface="Arial"/>
                <a:cs typeface="Arial"/>
              </a:rPr>
              <a:t>to ‘out of cycle’ </a:t>
            </a:r>
            <a:r>
              <a:rPr lang="en-GB" sz="2400" dirty="0" smtClean="0">
                <a:latin typeface="Arial"/>
                <a:cs typeface="Arial"/>
              </a:rPr>
              <a:t>reviews on any issue US deems of concern.</a:t>
            </a:r>
          </a:p>
          <a:p>
            <a:pPr lvl="0"/>
            <a:r>
              <a:rPr lang="en-GB" sz="2400" dirty="0" smtClean="0">
                <a:latin typeface="Arial"/>
                <a:cs typeface="Arial"/>
              </a:rPr>
              <a:t>Reviews are also possible under GSP that underpins AGOA.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en-GB" sz="2400" dirty="0">
                <a:latin typeface="Arial"/>
                <a:cs typeface="Arial"/>
              </a:rPr>
              <a:t>Uncertainty from Section 232 investigation on Autos (exports down 51</a:t>
            </a:r>
            <a:r>
              <a:rPr lang="en-GB" sz="2400" dirty="0" smtClean="0">
                <a:latin typeface="Arial"/>
                <a:cs typeface="Arial"/>
              </a:rPr>
              <a:t>% in 2018).</a:t>
            </a:r>
            <a:endParaRPr lang="en-US" sz="2400" dirty="0">
              <a:latin typeface="Arial"/>
              <a:cs typeface="Arial"/>
            </a:endParaRPr>
          </a:p>
          <a:p>
            <a:pPr lvl="0"/>
            <a:r>
              <a:rPr lang="en-GB" sz="2400" dirty="0">
                <a:latin typeface="Arial"/>
                <a:cs typeface="Arial"/>
              </a:rPr>
              <a:t>SPS restrictions on </a:t>
            </a:r>
            <a:r>
              <a:rPr lang="en-GB" sz="2400" dirty="0" smtClean="0">
                <a:latin typeface="Arial"/>
                <a:cs typeface="Arial"/>
              </a:rPr>
              <a:t>Citrus (CBS).</a:t>
            </a:r>
            <a:endParaRPr lang="en-US" sz="2400" dirty="0">
              <a:latin typeface="Arial"/>
              <a:cs typeface="Arial"/>
            </a:endParaRPr>
          </a:p>
          <a:p>
            <a:pPr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5246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SA-US Trade/AGOA</a:t>
            </a:r>
          </a:p>
        </p:txBody>
      </p:sp>
    </p:spTree>
    <p:extLst>
      <p:ext uri="{BB962C8B-B14F-4D97-AF65-F5344CB8AC3E}">
        <p14:creationId xmlns:p14="http://schemas.microsoft.com/office/powerpoint/2010/main" xmlns="" val="1629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AC8A58-69E2-49B0-9335-664A59672B61}" type="slidenum">
              <a:rPr lang="en-US" altLang="en-US" sz="1400">
                <a:ea typeface="MS PGothic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dirty="0">
              <a:ea typeface="MS PGothic" panose="020B0600070205080204" pitchFamily="34" charset="-128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99912"/>
            <a:ext cx="9144000" cy="456111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GB" altLang="en-US" sz="2600" dirty="0" smtClean="0">
              <a:latin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GB" altLang="en-US" sz="2600" dirty="0" smtClean="0"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altLang="en-US" sz="2600" dirty="0" smtClean="0">
              <a:latin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GB" altLang="en-US" sz="2600" dirty="0" smtClean="0">
              <a:latin typeface="Arial" pitchFamily="34" charset="0"/>
            </a:endParaRPr>
          </a:p>
        </p:txBody>
      </p:sp>
      <p:sp>
        <p:nvSpPr>
          <p:cNvPr id="18436" name="Rectangle 2"/>
          <p:cNvSpPr txBox="1">
            <a:spLocks noChangeArrowheads="1"/>
          </p:cNvSpPr>
          <p:nvPr/>
        </p:nvSpPr>
        <p:spPr bwMode="auto">
          <a:xfrm>
            <a:off x="0" y="-27384"/>
            <a:ext cx="91600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GB" dirty="0"/>
              <a:t>SA-US Trade/AGOA</a:t>
            </a:r>
            <a:endParaRPr lang="en-GB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848901"/>
            <a:ext cx="91626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With AGOA set to end in 2025, US is proposing a new framework for trade and investment with Africa.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Strengthening intra-governmental engagement with Africa (Prosper Africa).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New Build Act to mobilise US private sector for investment and trade in Africa.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Promise to incentivise US firms to support </a:t>
            </a:r>
            <a:r>
              <a:rPr lang="en-GB" dirty="0" smtClean="0">
                <a:solidFill>
                  <a:schemeClr val="tx1"/>
                </a:solidFill>
              </a:rPr>
              <a:t>African development but </a:t>
            </a:r>
            <a:r>
              <a:rPr lang="en-GB" dirty="0">
                <a:solidFill>
                  <a:schemeClr val="tx1"/>
                </a:solidFill>
              </a:rPr>
              <a:t>with commitments </a:t>
            </a:r>
            <a:r>
              <a:rPr lang="en-GB" dirty="0" smtClean="0">
                <a:solidFill>
                  <a:schemeClr val="tx1"/>
                </a:solidFill>
              </a:rPr>
              <a:t>that African governments open their economies and reduce restrictions </a:t>
            </a:r>
            <a:r>
              <a:rPr lang="en-GB" dirty="0">
                <a:solidFill>
                  <a:schemeClr val="tx1"/>
                </a:solidFill>
              </a:rPr>
              <a:t>on US </a:t>
            </a:r>
            <a:r>
              <a:rPr lang="en-GB" dirty="0" smtClean="0">
                <a:solidFill>
                  <a:schemeClr val="tx1"/>
                </a:solidFill>
              </a:rPr>
              <a:t>firms’ operations.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Recognising the importance of the AfCFTA, the US has signalled an interest in pursuing an FTA with one African country that would be a Model for others.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6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2AAB52-9B07-4DDD-8976-84D175C2F24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824475"/>
            <a:ext cx="9108504" cy="4908781"/>
          </a:xfrm>
        </p:spPr>
        <p:txBody>
          <a:bodyPr/>
          <a:lstStyle/>
          <a:p>
            <a:pPr lvl="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 last AGOA Forum, Ministers gave broad response.</a:t>
            </a:r>
          </a:p>
          <a:p>
            <a:pPr lvl="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highlighted that while AGOA was important it had not fulfilled its promise (lack of African productive capacity and stringent US product standards).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emphasized priority is now operationalisation and consolidation of the AfCFTA. 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 indicated FTA with third party could undermine AfCFTA or distract from priority work.</a:t>
            </a:r>
          </a:p>
          <a:p>
            <a:pPr lvl="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 indicated the new USMCA agreement is their ‘gold standard’. </a:t>
            </a:r>
          </a:p>
          <a:p>
            <a:pPr lvl="0"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extensive tariff liberalisation, WTO-plus rules for Services, IPR, government procurement, investment etc.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288"/>
            <a:ext cx="9143999" cy="53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3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SA-US Trade/AGOA</a:t>
            </a:r>
          </a:p>
        </p:txBody>
      </p:sp>
    </p:spTree>
    <p:extLst>
      <p:ext uri="{BB962C8B-B14F-4D97-AF65-F5344CB8AC3E}">
        <p14:creationId xmlns:p14="http://schemas.microsoft.com/office/powerpoint/2010/main" xmlns="" val="6042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4680520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itchFamily="34" charset="0"/>
              </a:rPr>
              <a:t>Rapid but uneven process of digital transformation affecting the way we produce, consume and trade.</a:t>
            </a:r>
          </a:p>
          <a:p>
            <a:pPr algn="just"/>
            <a:r>
              <a:rPr lang="en-ZA" sz="2400" dirty="0" smtClean="0">
                <a:latin typeface="Arial" pitchFamily="34" charset="0"/>
              </a:rPr>
              <a:t>Impacts on industrial production, trade and employment.</a:t>
            </a:r>
          </a:p>
          <a:p>
            <a:pPr algn="just"/>
            <a:r>
              <a:rPr lang="en-ZA" sz="2400" dirty="0">
                <a:latin typeface="Arial" pitchFamily="34" charset="0"/>
              </a:rPr>
              <a:t>N</a:t>
            </a:r>
            <a:r>
              <a:rPr lang="en-ZA" sz="2400" dirty="0" smtClean="0">
                <a:latin typeface="Arial" pitchFamily="34" charset="0"/>
              </a:rPr>
              <a:t>eed to prepare a considered, comprehensive and coherent response.</a:t>
            </a:r>
          </a:p>
          <a:p>
            <a:pPr algn="just"/>
            <a:r>
              <a:rPr lang="en-ZA" sz="2400" dirty="0" smtClean="0">
                <a:latin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</a:rPr>
              <a:t>he </a:t>
            </a:r>
            <a:r>
              <a:rPr lang="en-US" sz="2400" dirty="0">
                <a:latin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</a:rPr>
              <a:t>igital </a:t>
            </a:r>
            <a:r>
              <a:rPr lang="en-US" sz="2400" dirty="0">
                <a:latin typeface="Arial" pitchFamily="34" charset="0"/>
              </a:rPr>
              <a:t>economy </a:t>
            </a:r>
            <a:r>
              <a:rPr lang="en-US" sz="2400" dirty="0" smtClean="0">
                <a:latin typeface="Arial" pitchFamily="34" charset="0"/>
              </a:rPr>
              <a:t>can be </a:t>
            </a:r>
            <a:r>
              <a:rPr lang="en-US" sz="2400" dirty="0">
                <a:latin typeface="Arial" pitchFamily="34" charset="0"/>
              </a:rPr>
              <a:t>harnessed to advance social and economic </a:t>
            </a:r>
            <a:r>
              <a:rPr lang="en-US" sz="2400" dirty="0" smtClean="0">
                <a:latin typeface="Arial" pitchFamily="34" charset="0"/>
              </a:rPr>
              <a:t>development, but technological change on this scale is disruptive with a range of challenges - </a:t>
            </a:r>
            <a:endParaRPr lang="en-US" sz="2400" dirty="0">
              <a:latin typeface="Arial" pitchFamily="34" charset="0"/>
            </a:endParaRPr>
          </a:p>
          <a:p>
            <a:pPr lvl="1" algn="just">
              <a:buFont typeface="Wingdings" charset="2"/>
              <a:buChar char="Ø"/>
            </a:pPr>
            <a:r>
              <a:rPr lang="en-US" sz="2400" dirty="0" smtClean="0">
                <a:latin typeface="Arial" pitchFamily="34" charset="0"/>
              </a:rPr>
              <a:t>persistent </a:t>
            </a:r>
            <a:r>
              <a:rPr lang="en-US" sz="2400" dirty="0">
                <a:latin typeface="Arial" pitchFamily="34" charset="0"/>
              </a:rPr>
              <a:t>digital </a:t>
            </a:r>
            <a:r>
              <a:rPr lang="en-US" sz="2400" dirty="0" smtClean="0">
                <a:latin typeface="Arial" pitchFamily="34" charset="0"/>
              </a:rPr>
              <a:t>divide along various dimensions; </a:t>
            </a:r>
          </a:p>
          <a:p>
            <a:pPr lvl="1" algn="just">
              <a:buFont typeface="Wingdings" charset="2"/>
              <a:buChar char="Ø"/>
            </a:pPr>
            <a:r>
              <a:rPr lang="en-US" sz="2400" dirty="0" smtClean="0">
                <a:latin typeface="Arial" pitchFamily="34" charset="0"/>
              </a:rPr>
              <a:t>lack </a:t>
            </a:r>
            <a:r>
              <a:rPr lang="en-US" sz="2400" dirty="0">
                <a:latin typeface="Arial" pitchFamily="34" charset="0"/>
              </a:rPr>
              <a:t>of adequate and affordable </a:t>
            </a:r>
            <a:r>
              <a:rPr lang="en-US" sz="2400" dirty="0" smtClean="0">
                <a:latin typeface="Arial" pitchFamily="34" charset="0"/>
              </a:rPr>
              <a:t>digital infrastructure; and</a:t>
            </a:r>
          </a:p>
          <a:p>
            <a:pPr lvl="1" algn="just">
              <a:buFont typeface="Wingdings" charset="2"/>
              <a:buChar char="Ø"/>
            </a:pPr>
            <a:r>
              <a:rPr lang="en-US" sz="2400" dirty="0" smtClean="0">
                <a:latin typeface="Arial" pitchFamily="34" charset="0"/>
              </a:rPr>
              <a:t>weak digital skills base.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88640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GB" altLang="en-US" dirty="0"/>
              <a:t>Digital </a:t>
            </a:r>
            <a:r>
              <a:rPr lang="en-GB" altLang="en-US" dirty="0" smtClean="0"/>
              <a:t>Trade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591571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4824536"/>
          </a:xfrm>
        </p:spPr>
        <p:txBody>
          <a:bodyPr/>
          <a:lstStyle/>
          <a:p>
            <a:pPr algn="just"/>
            <a:r>
              <a:rPr lang="en-US" altLang="en-US" sz="2400" dirty="0" smtClean="0">
                <a:latin typeface="Arial" pitchFamily="34" charset="0"/>
              </a:rPr>
              <a:t>Strengthened competition policy to address high concentration in the digital economy and rise of anti-competitive practices.</a:t>
            </a:r>
          </a:p>
          <a:p>
            <a:pPr algn="just"/>
            <a:r>
              <a:rPr lang="en-US" altLang="en-US" sz="2400" dirty="0">
                <a:latin typeface="Arial" pitchFamily="34" charset="0"/>
              </a:rPr>
              <a:t>T</a:t>
            </a:r>
            <a:r>
              <a:rPr lang="en-US" altLang="en-US" sz="2400" dirty="0" smtClean="0">
                <a:latin typeface="Arial" pitchFamily="34" charset="0"/>
              </a:rPr>
              <a:t>ax base erosion aggravated by digitalisation. </a:t>
            </a:r>
          </a:p>
          <a:p>
            <a:pPr algn="just"/>
            <a:r>
              <a:rPr lang="en-US" altLang="en-US" sz="2400" dirty="0" smtClean="0">
                <a:latin typeface="Arial" pitchFamily="34" charset="0"/>
              </a:rPr>
              <a:t>The revenue and industrial development implications of the WTO moratorium on customs duties for electronic transmission.</a:t>
            </a:r>
          </a:p>
          <a:p>
            <a:pPr algn="just"/>
            <a:r>
              <a:rPr lang="en-US" altLang="en-US" sz="2400" dirty="0" smtClean="0">
                <a:latin typeface="Arial" pitchFamily="34" charset="0"/>
              </a:rPr>
              <a:t>Balancing free data flows with a data </a:t>
            </a:r>
            <a:r>
              <a:rPr lang="en-US" altLang="en-US" sz="2400" dirty="0">
                <a:latin typeface="Arial" pitchFamily="34" charset="0"/>
              </a:rPr>
              <a:t>policy </a:t>
            </a:r>
            <a:r>
              <a:rPr lang="en-US" altLang="en-US" sz="2400" dirty="0" smtClean="0">
                <a:latin typeface="Arial" pitchFamily="34" charset="0"/>
              </a:rPr>
              <a:t>for </a:t>
            </a:r>
            <a:r>
              <a:rPr lang="en-US" sz="2400" dirty="0" smtClean="0">
                <a:latin typeface="Arial" pitchFamily="34" charset="0"/>
              </a:rPr>
              <a:t>privacy</a:t>
            </a:r>
            <a:r>
              <a:rPr lang="en-US" sz="2400" dirty="0">
                <a:latin typeface="Arial" pitchFamily="34" charset="0"/>
              </a:rPr>
              <a:t>, national security and economic </a:t>
            </a:r>
            <a:r>
              <a:rPr lang="en-US" sz="2400" dirty="0" smtClean="0">
                <a:latin typeface="Arial" pitchFamily="34" charset="0"/>
              </a:rPr>
              <a:t>development.</a:t>
            </a:r>
          </a:p>
          <a:p>
            <a:pPr algn="just"/>
            <a:r>
              <a:rPr lang="en-US" altLang="en-US" sz="2400" dirty="0" smtClean="0">
                <a:latin typeface="Arial"/>
                <a:cs typeface="Arial"/>
              </a:rPr>
              <a:t>‘Data for development’ needed to ensure we are more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than a consumer market for digital services produced elsewhere. </a:t>
            </a:r>
            <a:endParaRPr lang="en-US" sz="2400" dirty="0" smtClean="0">
              <a:latin typeface="Arial"/>
              <a:cs typeface="Arial"/>
            </a:endParaRPr>
          </a:p>
          <a:p>
            <a:pPr algn="just"/>
            <a:r>
              <a:rPr lang="en-US" sz="2400" dirty="0" smtClean="0">
                <a:latin typeface="Arial"/>
                <a:cs typeface="Arial"/>
              </a:rPr>
              <a:t>We </a:t>
            </a:r>
            <a:r>
              <a:rPr lang="en-US" sz="2400" dirty="0">
                <a:latin typeface="Arial"/>
                <a:cs typeface="Arial"/>
              </a:rPr>
              <a:t>must become innovators and </a:t>
            </a:r>
            <a:r>
              <a:rPr lang="en-US" sz="2400" dirty="0" smtClean="0">
                <a:latin typeface="Arial"/>
                <a:cs typeface="Arial"/>
              </a:rPr>
              <a:t>producers, </a:t>
            </a:r>
            <a:r>
              <a:rPr lang="en-US" sz="2400" dirty="0">
                <a:latin typeface="Arial"/>
                <a:cs typeface="Arial"/>
              </a:rPr>
              <a:t>exporting services and building </a:t>
            </a:r>
            <a:r>
              <a:rPr lang="en-US" sz="2400" dirty="0" smtClean="0">
                <a:latin typeface="Arial"/>
                <a:cs typeface="Arial"/>
              </a:rPr>
              <a:t>capabilities for </a:t>
            </a:r>
            <a:r>
              <a:rPr lang="en-US" altLang="en-US" sz="2400" dirty="0" smtClean="0">
                <a:latin typeface="Arial"/>
                <a:cs typeface="Arial"/>
              </a:rPr>
              <a:t>economic inclusion and growth.</a:t>
            </a:r>
          </a:p>
          <a:p>
            <a:pPr algn="just"/>
            <a:r>
              <a:rPr lang="en-US" altLang="en-US" sz="2400" dirty="0" smtClean="0">
                <a:latin typeface="Arial"/>
                <a:cs typeface="Arial"/>
              </a:rPr>
              <a:t>Need robust dialogue between all stakeholders in SA.</a:t>
            </a:r>
            <a:endParaRPr lang="en-US" altLang="en-US" sz="2400" dirty="0">
              <a:latin typeface="Arial"/>
              <a:cs typeface="Arial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60648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GB" altLang="en-US" dirty="0"/>
              <a:t>Digital </a:t>
            </a:r>
            <a:r>
              <a:rPr lang="en-GB" altLang="en-US" dirty="0" smtClean="0"/>
              <a:t>Trade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752030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753"/>
            <a:ext cx="77724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Acronyms</a:t>
            </a:r>
            <a:endParaRPr lang="en-ZA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7772400" cy="4114800"/>
          </a:xfrm>
        </p:spPr>
        <p:txBody>
          <a:bodyPr/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ACP			African Caribbean Pacific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AfCFTA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African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Continental Free Trade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AGOA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Africa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Growth and Opportunity Act 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CBS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	Citrus Black Spot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COMESA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Market for Eastern and Southern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	Africa 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EAC			East African Community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EFTA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Free Trade Association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EPA			Economic Partnership Agreement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EU			European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FTA			Free Trade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MFN			Most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Favoured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Nation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F435-D3CD-4F70-8D39-8F791F54D7CE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26216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753"/>
            <a:ext cx="77724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Acronyms</a:t>
            </a:r>
            <a:endParaRPr lang="en-ZA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7772400" cy="4114800"/>
          </a:xfrm>
        </p:spPr>
        <p:txBody>
          <a:bodyPr/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MERCOSUR		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Southern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Common Market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initially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established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by Argentina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Brazil, Paraguay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and Uruguay,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and subsequently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joined by Venezuela and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	Bolivia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NTB			Non Tariff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Barrier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Rules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Origin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SACU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Southern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African Customs Union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SADC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Southern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African Development Community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SPS			Sanitary and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sanitary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TBT			Technical Barriers to Trade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TFTA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Tripartite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Free Trade Agreement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USMCA		US-Mexico-Canada 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WTO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	World Trade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F435-D3CD-4F70-8D39-8F791F54D7CE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9244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11C43F-C11A-4ED2-A565-1D55167AD0C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GB" altLang="en-US" sz="1400" dirty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accent2"/>
                </a:solidFill>
                <a:latin typeface="Arial Unicode MS" pitchFamily="34" charset="-128"/>
              </a:rPr>
              <a:t>     </a:t>
            </a:r>
          </a:p>
        </p:txBody>
      </p:sp>
      <p:sp>
        <p:nvSpPr>
          <p:cNvPr id="51204" name="Text Box 57"/>
          <p:cNvSpPr txBox="1">
            <a:spLocks noChangeArrowheads="1"/>
          </p:cNvSpPr>
          <p:nvPr/>
        </p:nvSpPr>
        <p:spPr bwMode="auto">
          <a:xfrm>
            <a:off x="1182687" y="2348880"/>
            <a:ext cx="6778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sz="4000" b="1">
                <a:solidFill>
                  <a:schemeClr val="tx2"/>
                </a:solidFill>
                <a:ea typeface="+mj-ea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790219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A37E234E-8C9E-47FA-A7C2-6CC2D5C99BAF}" type="slidenum">
              <a:rPr lang="en-US" sz="1400" smtClean="0"/>
              <a:pPr/>
              <a:t>4</a:t>
            </a:fld>
            <a:endParaRPr lang="en-US" sz="1400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04242"/>
            <a:ext cx="9143999" cy="6279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Trade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2198"/>
            <a:ext cx="9144000" cy="5184576"/>
          </a:xfrm>
        </p:spPr>
        <p:txBody>
          <a:bodyPr/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share of world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trade grew from 0.45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 in 2000 to 0.53%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Subdued global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trade growth, 2013 to 2018: 1%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p/a.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total trade in 2018: R2.38 trn / US$187.8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algn="just"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 annual growth since 2013: -1.1% p/a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(in US$ terms). 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exports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2018: R1.15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/US$94.42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Average annual growth since 2013: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-0.1% p/a. </a:t>
            </a:r>
          </a:p>
          <a:p>
            <a:pPr lvl="1" algn="just"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 export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dominated by minerals;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resource slump affected SA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exports disproportionately.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Mining export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values declined more over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last 5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years, than manufacturing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export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values.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1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A37E234E-8C9E-47FA-A7C2-6CC2D5C99BAF}" type="slidenum">
              <a:rPr lang="en-US" sz="1400" smtClean="0"/>
              <a:pPr/>
              <a:t>5</a:t>
            </a:fld>
            <a:endParaRPr lang="en-US" sz="1400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8190"/>
            <a:ext cx="9143999" cy="6279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Trade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4968552"/>
          </a:xfrm>
        </p:spPr>
        <p:txBody>
          <a:bodyPr/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 total imports in 2018: R1.24 trn /US$93.42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Average annual growth since 2013: -2.0%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p/a.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large decline in the oil price contributed to strong decline in SA imports; oil accounts for ±20% of SA import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value.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recorded trade surplus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R13bn/$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999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mn in 2018. </a:t>
            </a:r>
            <a:endParaRPr lang="en-GB" sz="24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SA’s top 5 export partners: China, US, Germany, Japan, Namibia.  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 5 import sources: China, Germany, US, India, Saudi Arabia.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 - as a block - is the top trade partner.</a:t>
            </a: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Namibia, Botswana, Mozambique, Zambia, Zimbabwe, Lesotho and Swaziland in top 20.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144000" cy="4968552"/>
          </a:xfrm>
        </p:spPr>
        <p:txBody>
          <a:bodyPr/>
          <a:lstStyle/>
          <a:p>
            <a:pPr algn="just">
              <a:spcBef>
                <a:spcPts val="300"/>
              </a:spcBef>
            </a:pPr>
            <a:r>
              <a:rPr lang="en-GB" altLang="en-US" sz="2400" dirty="0" smtClean="0">
                <a:latin typeface="Arial" pitchFamily="34" charset="0"/>
              </a:rPr>
              <a:t>Overall, SA trade has declined in $ terms largely due to end of the mineral export super cycle.</a:t>
            </a:r>
          </a:p>
          <a:p>
            <a:pPr marL="0" indent="0" algn="just">
              <a:spcBef>
                <a:spcPts val="300"/>
              </a:spcBef>
              <a:buNone/>
            </a:pPr>
            <a:endParaRPr lang="en-GB" altLang="en-US" sz="2400" dirty="0" smtClean="0">
              <a:latin typeface="Arial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GB" altLang="en-US" sz="2400" dirty="0" smtClean="0">
                <a:latin typeface="Arial" pitchFamily="34" charset="0"/>
              </a:rPr>
              <a:t>Trade is relatively balanced with exception in 2008: moves in a band between approximately </a:t>
            </a:r>
            <a:r>
              <a:rPr lang="en-GB" altLang="en-US" sz="2400" dirty="0">
                <a:latin typeface="Arial" pitchFamily="34" charset="0"/>
              </a:rPr>
              <a:t>-</a:t>
            </a:r>
            <a:r>
              <a:rPr lang="en-GB" altLang="en-US" sz="2400" dirty="0" smtClean="0">
                <a:latin typeface="Arial" pitchFamily="34" charset="0"/>
              </a:rPr>
              <a:t>R80bn and +R80bn. </a:t>
            </a:r>
          </a:p>
          <a:p>
            <a:pPr marL="0" indent="0" algn="just">
              <a:spcBef>
                <a:spcPts val="300"/>
              </a:spcBef>
              <a:buNone/>
            </a:pPr>
            <a:endParaRPr lang="en-GB" altLang="en-US" sz="2400" dirty="0" smtClean="0">
              <a:latin typeface="Arial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GB" altLang="en-US" sz="2400" dirty="0" smtClean="0">
                <a:latin typeface="Arial" pitchFamily="34" charset="0"/>
              </a:rPr>
              <a:t>Exports: </a:t>
            </a:r>
            <a:r>
              <a:rPr lang="en-GB" altLang="en-US" sz="2250" dirty="0" smtClean="0">
                <a:latin typeface="Arial" pitchFamily="34" charset="0"/>
              </a:rPr>
              <a:t>56.7% commodities and 42.9% manufactures -  </a:t>
            </a:r>
          </a:p>
          <a:p>
            <a:pPr lvl="1" algn="just">
              <a:spcBef>
                <a:spcPts val="300"/>
              </a:spcBef>
              <a:buFont typeface="Wingdings" charset="2"/>
              <a:buChar char="Ø"/>
            </a:pPr>
            <a:r>
              <a:rPr lang="en-GB" altLang="en-US" sz="2250" dirty="0" smtClean="0">
                <a:latin typeface="Arial" pitchFamily="34" charset="0"/>
              </a:rPr>
              <a:t>Destinations for SA manufactures: Africa (35.6%,mainly SADC), EU (30%, UK, Belgium, Germany, Netherlands), US (6.8%), Japan (3.9%).</a:t>
            </a:r>
          </a:p>
          <a:p>
            <a:pPr marL="457200" lvl="1" indent="0" algn="just">
              <a:spcBef>
                <a:spcPts val="300"/>
              </a:spcBef>
              <a:buNone/>
            </a:pPr>
            <a:endParaRPr lang="en-GB" altLang="en-US" sz="2250" dirty="0" smtClean="0">
              <a:latin typeface="Arial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GB" altLang="en-US" sz="2400" dirty="0" smtClean="0">
                <a:latin typeface="Arial" pitchFamily="34" charset="0"/>
              </a:rPr>
              <a:t>Imports</a:t>
            </a:r>
            <a:r>
              <a:rPr lang="en-GB" altLang="en-US" sz="2400" dirty="0">
                <a:latin typeface="Arial" pitchFamily="34" charset="0"/>
              </a:rPr>
              <a:t>: </a:t>
            </a:r>
            <a:r>
              <a:rPr lang="en-GB" altLang="en-US" sz="2250" dirty="0" smtClean="0">
                <a:latin typeface="Arial" pitchFamily="34" charset="0"/>
              </a:rPr>
              <a:t>40.5% </a:t>
            </a:r>
            <a:r>
              <a:rPr lang="en-GB" altLang="en-US" sz="2250" dirty="0">
                <a:latin typeface="Arial" pitchFamily="34" charset="0"/>
              </a:rPr>
              <a:t>commodities </a:t>
            </a:r>
            <a:r>
              <a:rPr lang="en-GB" altLang="en-US" sz="2250" dirty="0" smtClean="0">
                <a:latin typeface="Arial" pitchFamily="34" charset="0"/>
              </a:rPr>
              <a:t>and 59.4% </a:t>
            </a:r>
            <a:r>
              <a:rPr lang="en-GB" altLang="en-US" sz="2250" dirty="0">
                <a:latin typeface="Arial" pitchFamily="34" charset="0"/>
              </a:rPr>
              <a:t>manufactures </a:t>
            </a:r>
            <a:r>
              <a:rPr lang="en-GB" altLang="en-US" sz="2250" dirty="0" smtClean="0">
                <a:latin typeface="Arial" pitchFamily="34" charset="0"/>
              </a:rPr>
              <a:t>- </a:t>
            </a:r>
          </a:p>
          <a:p>
            <a:pPr lvl="1" algn="just">
              <a:spcBef>
                <a:spcPts val="300"/>
              </a:spcBef>
              <a:buFont typeface="Wingdings" charset="2"/>
              <a:buChar char="Ø"/>
            </a:pPr>
            <a:r>
              <a:rPr lang="en-GB" altLang="en-US" sz="2250" dirty="0" smtClean="0">
                <a:latin typeface="Arial" pitchFamily="34" charset="0"/>
              </a:rPr>
              <a:t>Sources: EU (34%, Germany, UK, France, Italy), China (25.6%), US (6.8%), Thailand (4.7%), Japan (4.5%), </a:t>
            </a:r>
            <a:r>
              <a:rPr lang="en-GB" altLang="en-US" sz="2250" dirty="0">
                <a:latin typeface="Arial" pitchFamily="34" charset="0"/>
              </a:rPr>
              <a:t>India (3.6</a:t>
            </a:r>
            <a:r>
              <a:rPr lang="en-GB" altLang="en-US" sz="2250" dirty="0" smtClean="0">
                <a:latin typeface="Arial" pitchFamily="34" charset="0"/>
              </a:rPr>
              <a:t>%).</a:t>
            </a:r>
            <a:endParaRPr lang="en-US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endParaRPr lang="en-GB" altLang="en-US" sz="2400" b="1" dirty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" y="105544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en-US" dirty="0" smtClean="0"/>
              <a:t>SA Trade Summary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584133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86499-E96C-4209-AFEA-193996E257F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4824536"/>
          </a:xfrm>
        </p:spPr>
        <p:txBody>
          <a:bodyPr/>
          <a:lstStyle/>
          <a:p>
            <a:pPr marL="268288" indent="-254000" algn="just">
              <a:spcBef>
                <a:spcPts val="300"/>
              </a:spcBef>
            </a:pPr>
            <a:r>
              <a:rPr lang="en-GB" altLang="en-US" sz="2400" dirty="0" smtClean="0">
                <a:latin typeface="Arial" pitchFamily="34" charset="0"/>
              </a:rPr>
              <a:t>Weak global demand, sluggish growth with downside risks. </a:t>
            </a:r>
          </a:p>
          <a:p>
            <a:pPr marL="268288" indent="-254000" algn="just">
              <a:spcBef>
                <a:spcPts val="300"/>
              </a:spcBef>
            </a:pPr>
            <a:r>
              <a:rPr lang="en-GB" altLang="en-US" sz="2400" dirty="0" smtClean="0">
                <a:latin typeface="Arial" pitchFamily="34" charset="0"/>
              </a:rPr>
              <a:t>Widespread backlash against trade. </a:t>
            </a:r>
          </a:p>
          <a:p>
            <a:pPr marL="268288" indent="-254000" algn="just">
              <a:spcBef>
                <a:spcPts val="300"/>
              </a:spcBef>
            </a:pPr>
            <a:r>
              <a:rPr lang="en-GB" altLang="en-US" sz="2400" dirty="0" smtClean="0">
                <a:latin typeface="Arial" pitchFamily="34" charset="0"/>
              </a:rPr>
              <a:t>Spike in restrictive trade measures (‘trade war’). </a:t>
            </a:r>
          </a:p>
          <a:p>
            <a:pPr marL="268288" indent="-254000" algn="just">
              <a:spcBef>
                <a:spcPts val="300"/>
              </a:spcBef>
            </a:pPr>
            <a:r>
              <a:rPr lang="en-GB" altLang="en-US" sz="2400" dirty="0" smtClean="0">
                <a:latin typeface="Arial" pitchFamily="34" charset="0"/>
              </a:rPr>
              <a:t>Uncertainty impacts </a:t>
            </a:r>
            <a:r>
              <a:rPr lang="en-US" sz="2400" dirty="0" smtClean="0">
                <a:latin typeface="Arial" pitchFamily="34" charset="0"/>
              </a:rPr>
              <a:t>investment.</a:t>
            </a:r>
            <a:endParaRPr lang="en-US" sz="2400" dirty="0">
              <a:latin typeface="Arial" pitchFamily="34" charset="0"/>
            </a:endParaRPr>
          </a:p>
          <a:p>
            <a:pPr marL="268288" indent="-254000" algn="just">
              <a:spcBef>
                <a:spcPts val="300"/>
              </a:spcBef>
            </a:pPr>
            <a:r>
              <a:rPr lang="en-US" altLang="en-US" sz="2400" dirty="0" smtClean="0">
                <a:latin typeface="Arial" pitchFamily="34" charset="0"/>
              </a:rPr>
              <a:t>Low growth in EU (1.3% in 2019 to 1.6% in 2020) and US (2.6% in 2019 to 1.9% in 2020). </a:t>
            </a:r>
            <a:endParaRPr lang="en-US" altLang="en-US" sz="2400" dirty="0">
              <a:latin typeface="Arial" pitchFamily="34" charset="0"/>
            </a:endParaRPr>
          </a:p>
          <a:p>
            <a:pPr marL="268288" indent="-254000" algn="just">
              <a:spcBef>
                <a:spcPts val="300"/>
              </a:spcBef>
            </a:pPr>
            <a:r>
              <a:rPr lang="en-US" altLang="en-US" sz="2400" dirty="0" smtClean="0">
                <a:latin typeface="Arial" pitchFamily="34" charset="0"/>
              </a:rPr>
              <a:t>Growth in developing Asia expected at 6.2% in 2019-20.</a:t>
            </a:r>
          </a:p>
          <a:p>
            <a:pPr marL="268288" indent="-254000" algn="just">
              <a:spcBef>
                <a:spcPts val="3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 of African countries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expect growth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+5% in 2019.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54000" algn="just">
              <a:spcBef>
                <a:spcPts val="300"/>
              </a:spcBef>
            </a:pPr>
            <a:r>
              <a:rPr lang="en-US" altLang="en-US" sz="2400" dirty="0" smtClean="0">
                <a:latin typeface="Arial" pitchFamily="34" charset="0"/>
              </a:rPr>
              <a:t>Competition </a:t>
            </a:r>
            <a:r>
              <a:rPr lang="en-US" altLang="en-US" sz="2400" dirty="0">
                <a:latin typeface="Arial" pitchFamily="34" charset="0"/>
              </a:rPr>
              <a:t>for </a:t>
            </a:r>
            <a:r>
              <a:rPr lang="en-US" altLang="en-US" sz="2400" dirty="0" smtClean="0">
                <a:latin typeface="Arial" pitchFamily="34" charset="0"/>
              </a:rPr>
              <a:t>growing markets </a:t>
            </a:r>
            <a:r>
              <a:rPr lang="en-US" altLang="en-US" sz="2400" dirty="0">
                <a:latin typeface="Arial" pitchFamily="34" charset="0"/>
              </a:rPr>
              <a:t>will </a:t>
            </a:r>
            <a:r>
              <a:rPr lang="en-US" altLang="en-US" sz="2400" dirty="0" smtClean="0">
                <a:latin typeface="Arial" pitchFamily="34" charset="0"/>
              </a:rPr>
              <a:t>intensify. </a:t>
            </a:r>
            <a:endParaRPr lang="en-US" altLang="en-US" sz="2400" dirty="0">
              <a:latin typeface="Arial" pitchFamily="34" charset="0"/>
            </a:endParaRPr>
          </a:p>
          <a:p>
            <a:pPr marL="268288" indent="-254000" algn="just">
              <a:spcBef>
                <a:spcPts val="3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well positioned from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growth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Africa through preferential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access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SACU and SADC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54000" algn="just">
              <a:spcBef>
                <a:spcPts val="3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market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anticipated through TFTA and AfCFTA. </a:t>
            </a:r>
            <a:endParaRPr lang="en-US" altLang="en-US" sz="2400" dirty="0" smtClean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16632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en-US" dirty="0" smtClean="0"/>
              <a:t>Economic and Trade </a:t>
            </a:r>
            <a:r>
              <a:rPr lang="en-US" altLang="en-US" dirty="0"/>
              <a:t>O</a:t>
            </a:r>
            <a:r>
              <a:rPr lang="en-US" altLang="en-US" dirty="0" smtClean="0"/>
              <a:t>utlook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953846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E3549-0987-45DB-84CE-C331DAB309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88640"/>
            <a:ext cx="9144000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Balance</a:t>
            </a:r>
            <a:endParaRPr lang="en-GB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0135016"/>
              </p:ext>
            </p:extLst>
          </p:nvPr>
        </p:nvGraphicFramePr>
        <p:xfrm>
          <a:off x="107504" y="805136"/>
          <a:ext cx="89289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687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5208375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Quantec</a:t>
            </a:r>
            <a:endParaRPr lang="en-US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81E-A0B4-4535-A12A-DFF36CC6BFEE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04910"/>
              </p:ext>
            </p:extLst>
          </p:nvPr>
        </p:nvGraphicFramePr>
        <p:xfrm>
          <a:off x="323528" y="980728"/>
          <a:ext cx="8568952" cy="391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14335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600" b="1">
                <a:solidFill>
                  <a:srgbClr val="FF0000"/>
                </a:solidFill>
                <a:ea typeface="+mj-ea"/>
              </a:defRPr>
            </a:lvl1pPr>
            <a:lvl2pPr algn="ctr"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dirty="0"/>
              <a:t>SA </a:t>
            </a:r>
            <a:r>
              <a:rPr lang="en-US" dirty="0" smtClean="0"/>
              <a:t>Export </a:t>
            </a:r>
            <a:r>
              <a:rPr lang="en-US" dirty="0"/>
              <a:t>D</a:t>
            </a:r>
            <a:r>
              <a:rPr lang="en-US" dirty="0" smtClean="0"/>
              <a:t>estinations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07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ti template">
  <a:themeElements>
    <a:clrScheme name="">
      <a:dk1>
        <a:srgbClr val="000000"/>
      </a:dk1>
      <a:lt1>
        <a:srgbClr val="FFFFFF"/>
      </a:lt1>
      <a:dk2>
        <a:srgbClr val="FF66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ti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dt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13151</TotalTime>
  <Words>3054</Words>
  <Application>Microsoft Office PowerPoint</Application>
  <PresentationFormat>On-screen Show (4:3)</PresentationFormat>
  <Paragraphs>355</Paragraphs>
  <Slides>39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Blank Presentation</vt:lpstr>
      <vt:lpstr>1_dti template</vt:lpstr>
      <vt:lpstr> </vt:lpstr>
      <vt:lpstr>Contents</vt:lpstr>
      <vt:lpstr>Slide 3</vt:lpstr>
      <vt:lpstr>SA Trade Performance</vt:lpstr>
      <vt:lpstr>SA Trade Performance</vt:lpstr>
      <vt:lpstr>Slide 6</vt:lpstr>
      <vt:lpstr>Slide 7</vt:lpstr>
      <vt:lpstr>SA Trade Balance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African Integration</vt:lpstr>
      <vt:lpstr>AfCFTA- State of Play</vt:lpstr>
      <vt:lpstr>AfCFTA: State of Play</vt:lpstr>
      <vt:lpstr>AfCFTA- State of Play</vt:lpstr>
      <vt:lpstr>Slide 21</vt:lpstr>
      <vt:lpstr>TFTA: State of Play</vt:lpstr>
      <vt:lpstr>TFTA: State of Play </vt:lpstr>
      <vt:lpstr>SACU Review</vt:lpstr>
      <vt:lpstr>SADC: Implementation</vt:lpstr>
      <vt:lpstr>SADC-EU EPA: Implementation</vt:lpstr>
      <vt:lpstr>Implementation</vt:lpstr>
      <vt:lpstr>BREXIT: A New SACUM-UK EPA?</vt:lpstr>
      <vt:lpstr>BREXIT: A New SACUM-UK EPA? </vt:lpstr>
      <vt:lpstr>BREXIT: A New SACUM-UK EPA?</vt:lpstr>
      <vt:lpstr>SA-US Trade/AGOA</vt:lpstr>
      <vt:lpstr>SA-US Trade/AGOA</vt:lpstr>
      <vt:lpstr>Slide 33</vt:lpstr>
      <vt:lpstr>SA-US Trade/AGOA</vt:lpstr>
      <vt:lpstr>Slide 35</vt:lpstr>
      <vt:lpstr>Slide 36</vt:lpstr>
      <vt:lpstr>Acronyms</vt:lpstr>
      <vt:lpstr>Acronyms</vt:lpstr>
      <vt:lpstr>     </vt:lpstr>
    </vt:vector>
  </TitlesOfParts>
  <Company>the dti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Singh</dc:creator>
  <cp:lastModifiedBy>PUMZA</cp:lastModifiedBy>
  <cp:revision>576</cp:revision>
  <cp:lastPrinted>2014-07-08T09:39:57Z</cp:lastPrinted>
  <dcterms:created xsi:type="dcterms:W3CDTF">2008-10-17T08:05:44Z</dcterms:created>
  <dcterms:modified xsi:type="dcterms:W3CDTF">2019-09-12T09:14:28Z</dcterms:modified>
</cp:coreProperties>
</file>