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9.xml" ContentType="application/vnd.openxmlformats-officedocument.presentationml.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6" r:id="rId2"/>
  </p:sldMasterIdLst>
  <p:notesMasterIdLst>
    <p:notesMasterId r:id="rId103"/>
  </p:notesMasterIdLst>
  <p:sldIdLst>
    <p:sldId id="276" r:id="rId3"/>
    <p:sldId id="413" r:id="rId4"/>
    <p:sldId id="411" r:id="rId5"/>
    <p:sldId id="313" r:id="rId6"/>
    <p:sldId id="436" r:id="rId7"/>
    <p:sldId id="435" r:id="rId8"/>
    <p:sldId id="437" r:id="rId9"/>
    <p:sldId id="438" r:id="rId10"/>
    <p:sldId id="453" r:id="rId11"/>
    <p:sldId id="458" r:id="rId12"/>
    <p:sldId id="457" r:id="rId13"/>
    <p:sldId id="415" r:id="rId14"/>
    <p:sldId id="386" r:id="rId15"/>
    <p:sldId id="387" r:id="rId16"/>
    <p:sldId id="446" r:id="rId17"/>
    <p:sldId id="447" r:id="rId18"/>
    <p:sldId id="448" r:id="rId19"/>
    <p:sldId id="373" r:id="rId20"/>
    <p:sldId id="374" r:id="rId21"/>
    <p:sldId id="376" r:id="rId22"/>
    <p:sldId id="375" r:id="rId23"/>
    <p:sldId id="377" r:id="rId24"/>
    <p:sldId id="378" r:id="rId25"/>
    <p:sldId id="379" r:id="rId26"/>
    <p:sldId id="380" r:id="rId27"/>
    <p:sldId id="381" r:id="rId28"/>
    <p:sldId id="382" r:id="rId29"/>
    <p:sldId id="384" r:id="rId30"/>
    <p:sldId id="385" r:id="rId31"/>
    <p:sldId id="383" r:id="rId32"/>
    <p:sldId id="420" r:id="rId33"/>
    <p:sldId id="431" r:id="rId34"/>
    <p:sldId id="433" r:id="rId35"/>
    <p:sldId id="440" r:id="rId36"/>
    <p:sldId id="439" r:id="rId37"/>
    <p:sldId id="444" r:id="rId38"/>
    <p:sldId id="445" r:id="rId39"/>
    <p:sldId id="443" r:id="rId40"/>
    <p:sldId id="434" r:id="rId41"/>
    <p:sldId id="451" r:id="rId42"/>
    <p:sldId id="452" r:id="rId43"/>
    <p:sldId id="450" r:id="rId44"/>
    <p:sldId id="441" r:id="rId45"/>
    <p:sldId id="442" r:id="rId46"/>
    <p:sldId id="412" r:id="rId47"/>
    <p:sldId id="414" r:id="rId48"/>
    <p:sldId id="432" r:id="rId49"/>
    <p:sldId id="417" r:id="rId50"/>
    <p:sldId id="418" r:id="rId51"/>
    <p:sldId id="419" r:id="rId52"/>
    <p:sldId id="422" r:id="rId53"/>
    <p:sldId id="423" r:id="rId54"/>
    <p:sldId id="424" r:id="rId55"/>
    <p:sldId id="425" r:id="rId56"/>
    <p:sldId id="426" r:id="rId57"/>
    <p:sldId id="282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96" r:id="rId79"/>
    <p:sldId id="397" r:id="rId80"/>
    <p:sldId id="398" r:id="rId81"/>
    <p:sldId id="399" r:id="rId82"/>
    <p:sldId id="400" r:id="rId83"/>
    <p:sldId id="401" r:id="rId84"/>
    <p:sldId id="402" r:id="rId85"/>
    <p:sldId id="403" r:id="rId86"/>
    <p:sldId id="410" r:id="rId87"/>
    <p:sldId id="405" r:id="rId88"/>
    <p:sldId id="406" r:id="rId89"/>
    <p:sldId id="407" r:id="rId90"/>
    <p:sldId id="408" r:id="rId91"/>
    <p:sldId id="409" r:id="rId92"/>
    <p:sldId id="305" r:id="rId93"/>
    <p:sldId id="367" r:id="rId94"/>
    <p:sldId id="363" r:id="rId95"/>
    <p:sldId id="364" r:id="rId96"/>
    <p:sldId id="365" r:id="rId97"/>
    <p:sldId id="372" r:id="rId98"/>
    <p:sldId id="454" r:id="rId99"/>
    <p:sldId id="456" r:id="rId100"/>
    <p:sldId id="455" r:id="rId101"/>
    <p:sldId id="310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3874" autoAdjust="0"/>
  </p:normalViewPr>
  <p:slideViewPr>
    <p:cSldViewPr>
      <p:cViewPr varScale="1">
        <p:scale>
          <a:sx n="71" d="100"/>
          <a:sy n="71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B12E9-3762-420B-BD14-2004AD535424}" type="datetimeFigureOut">
              <a:rPr lang="en-ZA" smtClean="0"/>
              <a:pPr/>
              <a:t>2019/09/13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8DC08-E232-4906-8188-3F6A286618D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385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A68EA-3989-47EA-B2AF-39759E9CA4C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7138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A68EA-3989-47EA-B2AF-39759E9CA4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3907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A68EA-3989-47EA-B2AF-39759E9CA4C6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1119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DD19E-E55B-4586-8D3A-7F1125600C7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61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76D3B-C251-49B2-A1D0-905AF979AB36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673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5750-EFFF-4DC4-9D5A-39F5200CD0A9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44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4F2C-1C9D-4D58-8F5C-FE745B7C9D87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99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772F-9AAD-414F-BE62-A89F16D0AAD1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93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7D07-9A7E-4076-8090-89F639D3AAC7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62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B9B-5E8E-4012-86F1-3EA339E2B97A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334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D5C8-76CF-4F39-B5DF-A0C366483098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6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49F-5C48-44B3-9862-FD52AB3B5A59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627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7CE4-A93A-435C-A150-DA16A3CFEE7A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9685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76D3B-C251-49B2-A1D0-905AF979AB36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2586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603-BB29-4571-BF93-AB901AE08C22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14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3603-BB29-4571-BF93-AB901AE08C22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155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C1E-C134-4DE0-9B1E-F3BEF6439324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5600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51DD-5867-414A-B5F1-DA61CD675085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736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DE5F-21E4-4479-B4A2-A3FF2EE88A64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293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32C-AE9D-4321-9483-AAD861288885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5048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7D83-6332-4570-ACB0-CC8BC8400A47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965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F017-AA45-4B33-B43D-3E2E71D75A59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16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A41-CE0F-4C38-9484-247EE4FF0C6C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490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5750-EFFF-4DC4-9D5A-39F5200CD0A9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684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4F2C-1C9D-4D58-8F5C-FE745B7C9D87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594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772F-9AAD-414F-BE62-A89F16D0AAD1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47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C1E-C134-4DE0-9B1E-F3BEF6439324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2279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7D07-9A7E-4076-8090-89F639D3AAC7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97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B9B-5E8E-4012-86F1-3EA339E2B97A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6871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D5C8-76CF-4F39-B5DF-A0C366483098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5517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49F-5C48-44B3-9862-FD52AB3B5A59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3274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7CE4-A93A-435C-A150-DA16A3CFEE7A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032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51DD-5867-414A-B5F1-DA61CD675085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18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DE5F-21E4-4479-B4A2-A3FF2EE88A64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249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C32C-AE9D-4321-9483-AAD861288885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69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7D83-6332-4570-ACB0-CC8BC8400A47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13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F017-AA45-4B33-B43D-3E2E71D75A59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97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A41-CE0F-4C38-9484-247EE4FF0C6C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8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858D1-E6E1-46F1-BC71-81616277B9BF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30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858D1-E6E1-46F1-BC71-81616277B9BF}" type="datetime1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DE807-4BDD-4B17-9EAE-40C2E267E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53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9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9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0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1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1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2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3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4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4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5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5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6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6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7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7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8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8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9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9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0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0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1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1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2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3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3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4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4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5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5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6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6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7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7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8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8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9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9.v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0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0.v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1295400" y="107696"/>
            <a:ext cx="10134599" cy="187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MOPANI DISTRICT MUNICIPALITY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(DC 33, Grd.4) </a:t>
            </a:r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>
          <a:xfrm>
            <a:off x="1295400" y="1693862"/>
            <a:ext cx="9677400" cy="277837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ZA" altLang="en-US" sz="4000" b="1" dirty="0"/>
              <a:t>STANDING COMMITTEE ON PUBLIC ACCOUNTS </a:t>
            </a:r>
          </a:p>
          <a:p>
            <a:pPr marL="0" indent="0" algn="ctr">
              <a:buNone/>
            </a:pPr>
            <a:endParaRPr lang="en-ZA" altLang="en-US" sz="2800" b="1" dirty="0"/>
          </a:p>
          <a:p>
            <a:pPr marL="0" indent="0" algn="ctr">
              <a:buNone/>
            </a:pPr>
            <a:r>
              <a:rPr lang="en-ZA" altLang="en-US" sz="2800" b="1" dirty="0"/>
              <a:t>13 SEPTEMBER 2019</a:t>
            </a:r>
          </a:p>
          <a:p>
            <a:pPr marL="0" indent="0" algn="ctr">
              <a:buNone/>
            </a:pPr>
            <a:endParaRPr lang="en-ZA" altLang="en-US" sz="2800" b="1" dirty="0"/>
          </a:p>
          <a:p>
            <a:pPr marL="0" indent="0" algn="ctr">
              <a:buNone/>
            </a:pPr>
            <a:r>
              <a:rPr lang="en-ZA" altLang="en-US" sz="2800" b="1" dirty="0"/>
              <a:t>THE PARLIAMENT OF SOUTH AFRICA, CAPE TOWN</a:t>
            </a:r>
          </a:p>
          <a:p>
            <a:pPr algn="ctr">
              <a:buNone/>
            </a:pPr>
            <a:endParaRPr lang="en-US" altLang="en-US" sz="2800" b="1" dirty="0"/>
          </a:p>
          <a:p>
            <a:pPr algn="ctr">
              <a:buNone/>
            </a:pPr>
            <a:r>
              <a:rPr lang="en-US" altLang="en-US" sz="2800" b="1" dirty="0"/>
              <a:t>The Hon. Executive Mayor; Cllr. Shayi P.J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A4C66BA-CA34-4685-A0D1-66FAED008E66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468776" y="2402681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AutoShape 12" descr="data:image/jpeg;base64,/9j/4AAQSkZJRgABAQAAAQABAAD/2wCEAAkGBwgHBgkIBwgKCgkLDRYPDQwMDRsUFRAWIB0iIiAdHx8kKDQsJCYxJx8fLT0tMTU3Ojo6Iys/RD84QzQ5OjcBCgoKDQwNGg8PGjclHyU3Nzc3Nzc3Nzc3Nzc3Nzc3Nzc3Nzc3Nzc3Nzc3Nzc3Nzc3Nzc3Nzc3Nzc3Nzc3Nzc3N//AABEIADgAOAMBEQACEQEDEQH/xAAZAAADAQEBAAAAAAAAAAAAAAAEBQYHAwL/xAAzEAABAwIEAwYEBgMAAAAAAAABAgMEBREABiExEhNBBxQiUWFxMoGR8BVCQ6Gx4RYXI//EABoBAAIDAQEAAAAAAAAAAAAAAAMEAQIFAAb/xAAvEQABBAEDAwIEBQUAAAAAAAABAAIDEQQSITEFQVETYSIykdEVI4Hh8EJSobHB/9oADAMBAAIRAxEAPwDWKZV1Ti2lCUFxfjUkfpI6E+p6DEkLkzkF0MLMcJU6E3SFGwJxUrh7qBr+d3Y0hCmT3cMqAfZd876j+Rilk8IgDQlv+wS3UxI7yktLTfk2ukdN7+l/njt1bSK4R2X86ypq1MNWlS5az3ZvYIF7a+g64sLVSAtEa4ggBwgrtqQLXxZDU7Wa2umSA24vhcRZZuPC42VBN/QgnEgWoKh+zTMazUKlTpLoMkloR1BFv+abpPudvriBvsiSN0gHyrx1uqOyEdwmFtzVS0ujiQR0v1+luuIkD7Gkqja3tQfaJEok2tBboWmoNISJrbC+FCiR4bkjpY6j0FxiCByVYSlgU41Dy+I3EtlgjQaPrJ9sRsEA50X96p8kxqHT6op2EQ1OkoLURb6+Ylonew319zta+LCuyN6vqNu7CtWoT0Hmpmyly1q8feHTaw2IAvp8vPHRtIvUbXONrMO0eqvyc2U6Mlx0IZjlDigrR0LXdPv8OLbWArNadJJHCSzu8UypB6C4ttb10Ep0I2J16f1gc1t+JpTWK5slMeLpW2SM2uRFCDUHFL4gUR3VKKjfolROp12PrgUE2r4HcomZiBn5jOEtz3TplQry0tRC0wyhCFyXE8IcO9yr82+gwd2pzqC8zkCSWTS0bBe28oxjTW2u5SlyVtlaZKXE76ahF9sT6QpFGG3RXdeMkwZtPrbaTETMjuBTalpTflXG/mnax8xirQ5jqQseOaGXTWxR2e68+8/+DoUqzCUpfUTqtQ1A9rWJwDJkI+AL1HT4A4+q5RFPiuKqbrz3jCNWwdjfy++uC4tObaFnFzDp87o+s1GLOmFyJfk7b9epI6YXyHukOkcBN4cDYQHO+Yo3LtEqVSfVNhMWjwhzi44k2WtOoQnzNxiMdhvUo6jOGRmMcpn/AJTPmzWkzAwhaAl+NwJ0cSd7AnU22HocNukfR0iz2915iDJ1P0ybBEqkqffD5npSgHVv4U7G4IvphL8Qc0EPZThXnvf191pehZsHZCSq7Uo1SSqnKQqbICUJQUC3LAPiIG2v7Jw1FLMWfmAA+3j9UjlTBjg2LlcanlysVCnozQFJlCYOY+02nhLaU+ELTrqCkAkb4pPGXjUtXpWWWsDZO6S09uU5eVFjOutNK4FLSkqF9LjT3GAwiRh1NC0sp0D7jeaK16r0GixKJOEuzTLjJQtwAAi+1gBve2HHuAaS7hY0erWK5SfLGYoNHpcOmpjSnfiPNCU+O531IufPGbH1GJjKftXPsmpoZXvJKm8wM05Eh1D0d5VIcWXG1tpAdhLO5TvdBOtsHx8yHIv0zaxcvGMB+MfCfHZCfgFVLHeYFfZfpwHEZAWeNCfVO9/nhwNd2KCIJXD4H7LnFahrcVBpBekcywm1NwWUU9UIvtfqThfInjxmF7z/ADwrQYxlk9KPc9yryTmgxW2oEWloLJb5aUqe04QLeW2M5nWYntJDSttuG5tAFecgLpIgOUtMblPIcUtQdF+YTuQflth7DyBIwA8qMmJ4dZ3QmaXKqtXLlRZbwSbgtsktp9uEYzJYs+SQ+p8vakeGWCMb/dSz1XbjqSHUlngGgdaUm31GF/w917jn3RXdRxGjcn6H7Jkw5DrDaU02oo5oTq1IIBJ62+yMaTOmxsp8LtLvdIs6nFMS14Dh9EC7lCUHDwR1obIuUMSQlCgf4H3pjQa2YCilH4mOXWx5DfCPZixqMyDUZcaIwj4WWlXUR5f3qfXCkmCJnasg3XZNHLx8WPTEK9zylxrRqEpSKPBmvI/IEtlZ+vT64Sl6dEXn0xQ8X/xWx+sAinRuJ80PunNLo+Y3nQ4ulFpBPi57qUn30vjndKe9tB1Vwjv6gHcM+pC1G2N1ILm9GYfTwvtIcT5LSDirmtdyFymKx2fZdqIKhCTFdP6kfwEH2GBGAf0Gv544VHRxu+ZoKzuudnuaYNQYZpNRckxHl8HGpZBb97Yrqe3Z7b8EH/d8f5Qjhxn5SrTLnZpTIKUu1dS6jKtc80+AH2645sRdu8/oOP3V2QQsNtbv5Kto8ViM2GozLbTY2S2kJH7YYDQ0UAik2uthiVy//9k="/>
          <p:cNvSpPr>
            <a:spLocks noChangeAspect="1" noChangeArrowheads="1"/>
          </p:cNvSpPr>
          <p:nvPr/>
        </p:nvSpPr>
        <p:spPr bwMode="auto">
          <a:xfrm>
            <a:off x="1492250" y="-1365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pic>
        <p:nvPicPr>
          <p:cNvPr id="410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669" y="4146164"/>
            <a:ext cx="15986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16" descr="Image result for giyani municipality logo"/>
          <p:cNvSpPr>
            <a:spLocks noChangeAspect="1" noChangeArrowheads="1"/>
          </p:cNvSpPr>
          <p:nvPr/>
        </p:nvSpPr>
        <p:spPr bwMode="auto">
          <a:xfrm>
            <a:off x="1492251" y="-136525"/>
            <a:ext cx="1057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Prepared by The Municipal Manager (Acting): Mr Q Kgatla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99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F90-6FB8-4DD6-91AD-9A550EA2FCE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0350" y="2798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5319757"/>
              </p:ext>
            </p:extLst>
          </p:nvPr>
        </p:nvGraphicFramePr>
        <p:xfrm>
          <a:off x="990600" y="762000"/>
          <a:ext cx="10058400" cy="5105399"/>
        </p:xfrm>
        <a:graphic>
          <a:graphicData uri="http://schemas.openxmlformats.org/presentationml/2006/ole">
            <p:oleObj spid="_x0000_s41990" name="Worksheet" r:id="rId3" imgW="4572109" imgH="334326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389655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1" y="2362200"/>
            <a:ext cx="6629400" cy="2514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09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CONDITIONAL GRANTS SPENDING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3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GRANTS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1604265"/>
              </p:ext>
            </p:extLst>
          </p:nvPr>
        </p:nvGraphicFramePr>
        <p:xfrm>
          <a:off x="1295401" y="1993900"/>
          <a:ext cx="9601196" cy="3881968"/>
        </p:xfrm>
        <a:graphic>
          <a:graphicData uri="http://schemas.openxmlformats.org/presentationml/2006/ole">
            <p:oleObj spid="_x0000_s40969" name="Worksheet" r:id="rId3" imgW="5791072" imgH="286711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270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AUDIT HISTORY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45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981071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000" b="1" kern="0" dirty="0">
                <a:solidFill>
                  <a:srgbClr val="000000"/>
                </a:solidFill>
                <a:ea typeface="+mn-ea"/>
                <a:cs typeface="+mn-cs"/>
              </a:rPr>
              <a:t>Audit History for previous 4 years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743200"/>
          <a:ext cx="10286999" cy="122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0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3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4479">
                  <a:extLst>
                    <a:ext uri="{9D8B030D-6E8A-4147-A177-3AD203B41FA5}">
                      <a16:colId xmlns:a16="http://schemas.microsoft.com/office/drawing/2014/main" xmlns="" val="3041132519"/>
                    </a:ext>
                  </a:extLst>
                </a:gridCol>
              </a:tblGrid>
              <a:tr h="449571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j-lt"/>
                          <a:cs typeface="Arial" panose="020B0604020202020204" pitchFamily="34" charset="0"/>
                        </a:rPr>
                        <a:t>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j-lt"/>
                          <a:cs typeface="Arial" panose="020B0604020202020204" pitchFamily="34" charset="0"/>
                        </a:rPr>
                        <a:t>2014/15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j-lt"/>
                          <a:cs typeface="Arial" panose="020B0604020202020204" pitchFamily="34" charset="0"/>
                        </a:rPr>
                        <a:t>2015/16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j-lt"/>
                          <a:cs typeface="Arial" panose="020B0604020202020204" pitchFamily="34" charset="0"/>
                        </a:rPr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2017/18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971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+mj-lt"/>
                          <a:cs typeface="Arial" panose="020B0604020202020204" pitchFamily="34" charset="0"/>
                        </a:rPr>
                        <a:t>Mopani</a:t>
                      </a:r>
                      <a:r>
                        <a:rPr lang="en-ZA" sz="1600" b="1" baseline="0" dirty="0">
                          <a:latin typeface="+mj-lt"/>
                          <a:cs typeface="Arial" panose="020B0604020202020204" pitchFamily="34" charset="0"/>
                        </a:rPr>
                        <a:t> District </a:t>
                      </a:r>
                      <a:r>
                        <a:rPr lang="en-ZA" sz="1600" b="1" dirty="0">
                          <a:latin typeface="+mj-lt"/>
                          <a:cs typeface="Arial" panose="020B0604020202020204" pitchFamily="34" charset="0"/>
                        </a:rPr>
                        <a:t>Municipality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j-lt"/>
                          <a:cs typeface="Arial" panose="020B0604020202020204" pitchFamily="34" charset="0"/>
                        </a:rPr>
                        <a:t>Disclaimer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j-lt"/>
                          <a:cs typeface="Arial" panose="020B0604020202020204" pitchFamily="34" charset="0"/>
                        </a:rPr>
                        <a:t>Adverse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j-lt"/>
                          <a:cs typeface="Arial" panose="020B0604020202020204" pitchFamily="34" charset="0"/>
                        </a:rPr>
                        <a:t>Disclaimer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Adverse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52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317C1D91-9A17-495F-8E07-98D84CE2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8240"/>
            <a:ext cx="12192000" cy="676998"/>
          </a:xfrm>
        </p:spPr>
        <p:txBody>
          <a:bodyPr>
            <a:normAutofit/>
          </a:bodyPr>
          <a:lstStyle/>
          <a:p>
            <a:r>
              <a:rPr lang="en-GB" sz="2800" dirty="0"/>
              <a:t>TOP 5 ISSUES RAISED BY AG OVER THE LAST 5 YEARS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9BE2E45-4021-4DB2-AEB3-1855994F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4C5A4-68AA-419A-9EB9-20F6985B14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4858" y="1485305"/>
            <a:ext cx="5634954" cy="4781024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365" y="1398585"/>
            <a:ext cx="5638800" cy="4796027"/>
            <a:chOff x="3925455" y="1191491"/>
            <a:chExt cx="6400799" cy="969818"/>
          </a:xfrm>
        </p:grpSpPr>
        <p:sp>
          <p:nvSpPr>
            <p:cNvPr id="23" name="Rectangle 22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ISSUES </a:t>
                </a: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6628764" y="1485305"/>
            <a:ext cx="5387689" cy="4781024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35271" y="1398585"/>
            <a:ext cx="5399193" cy="4796027"/>
            <a:chOff x="3925455" y="1191491"/>
            <a:chExt cx="6400799" cy="969818"/>
          </a:xfrm>
        </p:grpSpPr>
        <p:sp>
          <p:nvSpPr>
            <p:cNvPr id="44" name="Rectangle 4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INTERVENTIONS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Isosceles Triangle 26"/>
          <p:cNvSpPr/>
          <p:nvPr/>
        </p:nvSpPr>
        <p:spPr>
          <a:xfrm rot="5400000">
            <a:off x="5441033" y="3745739"/>
            <a:ext cx="1598672" cy="235074"/>
          </a:xfrm>
          <a:prstGeom prst="triangle">
            <a:avLst/>
          </a:prstGeom>
          <a:solidFill>
            <a:srgbClr val="3F2A15"/>
          </a:solidFill>
          <a:ln w="12700" cap="flat" cmpd="sng" algn="ctr">
            <a:solidFill>
              <a:srgbClr val="3F2A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9696" y="1506751"/>
            <a:ext cx="4090292" cy="293926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Property Plant and Equipment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Water Transactions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UIFW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  <a:latin typeface="Segoe UI"/>
              </a:rPr>
              <a:t>Commitments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Conditional Grants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0687" y="1594307"/>
            <a:ext cx="4090292" cy="249299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Capacity building (including skills transfer and training)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Consequence management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Introduction of a records management system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Discontuation of procurements through SCM regulation 32.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05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317C1D91-9A17-495F-8E07-98D84CE2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2" y="649870"/>
            <a:ext cx="12192000" cy="676998"/>
          </a:xfrm>
        </p:spPr>
        <p:txBody>
          <a:bodyPr>
            <a:normAutofit/>
          </a:bodyPr>
          <a:lstStyle/>
          <a:p>
            <a:r>
              <a:rPr lang="en-GB" sz="2800" dirty="0"/>
              <a:t>KEY ELEMENTS OF THE ACTION PLAN AND ANTICIPATED RESULTS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9BE2E45-4021-4DB2-AEB3-1855994F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4C5A4-68AA-419A-9EB9-20F6985B14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4858" y="1485305"/>
            <a:ext cx="5634954" cy="4781024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365" y="1398585"/>
            <a:ext cx="5638800" cy="4796027"/>
            <a:chOff x="3925455" y="1191491"/>
            <a:chExt cx="6400799" cy="969818"/>
          </a:xfrm>
        </p:grpSpPr>
        <p:sp>
          <p:nvSpPr>
            <p:cNvPr id="23" name="Rectangle 22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KEY ELEMENTS OF THE ACTION PLAN</a:t>
                </a: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6628764" y="1485305"/>
            <a:ext cx="5387689" cy="4781024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35271" y="1398585"/>
            <a:ext cx="5399193" cy="4796027"/>
            <a:chOff x="3925455" y="1191491"/>
            <a:chExt cx="6400799" cy="969818"/>
          </a:xfrm>
        </p:grpSpPr>
        <p:sp>
          <p:nvSpPr>
            <p:cNvPr id="44" name="Rectangle 4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EXPECTED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 OUTCOMES 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Isosceles Triangle 26"/>
          <p:cNvSpPr/>
          <p:nvPr/>
        </p:nvSpPr>
        <p:spPr>
          <a:xfrm rot="5400000">
            <a:off x="5441033" y="3745739"/>
            <a:ext cx="1598672" cy="235074"/>
          </a:xfrm>
          <a:prstGeom prst="triangle">
            <a:avLst/>
          </a:prstGeom>
          <a:solidFill>
            <a:srgbClr val="3F2A15"/>
          </a:solidFill>
          <a:ln w="12700" cap="flat" cmpd="sng" algn="ctr">
            <a:solidFill>
              <a:srgbClr val="3F2A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9696" y="1506751"/>
            <a:ext cx="4090292" cy="466281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Full financial year round assets verification (engaged service provider and reviewed the asset register and AFS)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Monthly engagement with the local municipalities on reconciliations of water transactions (reviewed the AFS)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lvl="0" indent="-1714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Full disclosure of all known UIFW including prior years (reviewed the AFS)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lvl="0" indent="-1714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Reconstruction of the commitment register with the information collated from assets verification (reviewed the AFS)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lvl="0" indent="-1714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Review of the grants spent for meeting conditions (reviewed the AFS)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0687" y="1594307"/>
            <a:ext cx="4090292" cy="42319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Minimal findings on PPE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Findings in the Ba-Phalaborwa municipality on differences on inter-municipal account with Mopani due to late amendments of balances by Ba-Phalaborwa.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No findings on completeness of UIFW, only non-compliance paragraph under emphasis of matters.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findings on commitments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Segoe UI"/>
              </a:rPr>
              <a:t>No findings on grants, except for non-compliance paragraph under emphasis of matters.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67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317C1D91-9A17-495F-8E07-98D84CE2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810"/>
            <a:ext cx="12192000" cy="676998"/>
          </a:xfrm>
        </p:spPr>
        <p:txBody>
          <a:bodyPr>
            <a:normAutofit/>
          </a:bodyPr>
          <a:lstStyle/>
          <a:p>
            <a:r>
              <a:rPr lang="en-GB" sz="2800" dirty="0"/>
              <a:t>OVERSIGHT STRUCTURE AND FUNCTIONALITY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9BE2E45-4021-4DB2-AEB3-1855994F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4C5A4-68AA-419A-9EB9-20F6985B14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4858" y="1485305"/>
            <a:ext cx="5634954" cy="4781024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365" y="1398585"/>
            <a:ext cx="5638801" cy="4796027"/>
            <a:chOff x="3925456" y="1191491"/>
            <a:chExt cx="6400798" cy="969818"/>
          </a:xfrm>
        </p:grpSpPr>
        <p:sp>
          <p:nvSpPr>
            <p:cNvPr id="23" name="Rectangle 22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5456" y="1191491"/>
              <a:ext cx="1178645" cy="969818"/>
              <a:chOff x="3925456" y="1191491"/>
              <a:chExt cx="1178645" cy="96981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925456" y="1191491"/>
                <a:ext cx="969817" cy="969818"/>
              </a:xfrm>
              <a:prstGeom prst="rect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OVERSIGHT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 STRUCTURES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246093" y="1348512"/>
            <a:ext cx="4563034" cy="693118"/>
            <a:chOff x="4475179" y="1080423"/>
            <a:chExt cx="4718504" cy="775008"/>
          </a:xfrm>
        </p:grpSpPr>
        <p:sp>
          <p:nvSpPr>
            <p:cNvPr id="33" name="TextBox 32"/>
            <p:cNvSpPr txBox="1"/>
            <p:nvPr/>
          </p:nvSpPr>
          <p:spPr>
            <a:xfrm>
              <a:off x="4475179" y="1080423"/>
              <a:ext cx="4718504" cy="447382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1982" y="1511291"/>
              <a:ext cx="4600462" cy="34414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628764" y="1485305"/>
            <a:ext cx="5387689" cy="4781024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35271" y="1398585"/>
            <a:ext cx="5399193" cy="4796027"/>
            <a:chOff x="3925455" y="1191491"/>
            <a:chExt cx="6400799" cy="969818"/>
          </a:xfrm>
        </p:grpSpPr>
        <p:sp>
          <p:nvSpPr>
            <p:cNvPr id="44" name="Rectangle 43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FUNCTIONALITY AND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egoe UI"/>
                    <a:ea typeface="+mn-ea"/>
                    <a:cs typeface="+mn-cs"/>
                  </a:rPr>
                  <a:t> REPORTING  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3F2A15"/>
              </a:solidFill>
              <a:ln w="12700" cap="flat" cmpd="sng" algn="ctr">
                <a:solidFill>
                  <a:srgbClr val="3F2A1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626579" y="1348512"/>
            <a:ext cx="4090292" cy="3184907"/>
            <a:chOff x="4481982" y="1080421"/>
            <a:chExt cx="4146223" cy="3561208"/>
          </a:xfrm>
        </p:grpSpPr>
        <p:sp>
          <p:nvSpPr>
            <p:cNvPr id="49" name="TextBox 48"/>
            <p:cNvSpPr txBox="1"/>
            <p:nvPr/>
          </p:nvSpPr>
          <p:spPr>
            <a:xfrm>
              <a:off x="4481982" y="1080421"/>
              <a:ext cx="4052643" cy="447384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81982" y="1441120"/>
              <a:ext cx="4146223" cy="32005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Segoe UI"/>
                </a:rPr>
                <a:t>Functional (Quarterly reporting to council)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Segoe UI"/>
                </a:rPr>
                <a:t>Not functional (in resuscitation process)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dirty="0">
                <a:solidFill>
                  <a:srgbClr val="000000"/>
                </a:solidFill>
                <a:latin typeface="Segoe UI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Segoe UI"/>
                </a:rPr>
                <a:t>Function (Reporting to Audit Committee continuously)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dirty="0">
                <a:solidFill>
                  <a:srgbClr val="000000"/>
                </a:solidFill>
                <a:latin typeface="Segoe UI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noProof="0" dirty="0">
                  <a:solidFill>
                    <a:srgbClr val="000000"/>
                  </a:solidFill>
                  <a:latin typeface="Segoe UI"/>
                </a:rPr>
                <a:t>Functional (Reporting to council </a:t>
              </a:r>
              <a:r>
                <a:rPr lang="en-US" sz="1400" noProof="0" dirty="0" err="1">
                  <a:solidFill>
                    <a:srgbClr val="000000"/>
                  </a:solidFill>
                  <a:latin typeface="Segoe UI"/>
                </a:rPr>
                <a:t>quarterky</a:t>
              </a:r>
              <a:r>
                <a:rPr lang="en-US" sz="1400">
                  <a:solidFill>
                    <a:srgbClr val="000000"/>
                  </a:solidFill>
                  <a:latin typeface="Segoe UI"/>
                </a:rPr>
                <a:t>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 rot="5400000">
            <a:off x="5441033" y="3745739"/>
            <a:ext cx="1598672" cy="235074"/>
          </a:xfrm>
          <a:prstGeom prst="triangle">
            <a:avLst/>
          </a:prstGeom>
          <a:solidFill>
            <a:srgbClr val="3F2A15"/>
          </a:solidFill>
          <a:ln w="12700" cap="flat" cmpd="sng" algn="ctr">
            <a:solidFill>
              <a:srgbClr val="3F2A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1148" y="1997170"/>
            <a:ext cx="4090292" cy="206210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Audit Committee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Disciplinary Board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Internal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Audit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aseline="0" dirty="0">
              <a:solidFill>
                <a:srgbClr val="000000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Municipal Public Accounts Committee</a:t>
            </a:r>
          </a:p>
        </p:txBody>
      </p:sp>
    </p:spTree>
    <p:extLst>
      <p:ext uri="{BB962C8B-B14F-4D97-AF65-F5344CB8AC3E}">
        <p14:creationId xmlns:p14="http://schemas.microsoft.com/office/powerpoint/2010/main" xmlns="" val="386370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MASTER AUDIT ACTION PLAN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7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67273"/>
            <a:ext cx="10286999" cy="66199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6339725"/>
              </p:ext>
            </p:extLst>
          </p:nvPr>
        </p:nvGraphicFramePr>
        <p:xfrm>
          <a:off x="1066799" y="1329264"/>
          <a:ext cx="10286999" cy="4772509"/>
        </p:xfrm>
        <a:graphic>
          <a:graphicData uri="http://schemas.openxmlformats.org/presentationml/2006/ole">
            <p:oleObj spid="_x0000_s22589" name="Worksheet" r:id="rId3" imgW="7505706" imgH="3638435" progId="Excel.Sheet.12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50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952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36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10286999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119660"/>
              </p:ext>
            </p:extLst>
          </p:nvPr>
        </p:nvGraphicFramePr>
        <p:xfrm>
          <a:off x="1066801" y="1371600"/>
          <a:ext cx="10286998" cy="4664075"/>
        </p:xfrm>
        <a:graphic>
          <a:graphicData uri="http://schemas.openxmlformats.org/presentationml/2006/ole">
            <p:oleObj spid="_x0000_s24637" name="Worksheet" r:id="rId3" imgW="7505706" imgH="3638435" progId="Excel.Sheet.12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01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8877"/>
            <a:ext cx="10286999" cy="66886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410190"/>
              </p:ext>
            </p:extLst>
          </p:nvPr>
        </p:nvGraphicFramePr>
        <p:xfrm>
          <a:off x="1066799" y="1371600"/>
          <a:ext cx="10286999" cy="4504268"/>
        </p:xfrm>
        <a:graphic>
          <a:graphicData uri="http://schemas.openxmlformats.org/presentationml/2006/ole">
            <p:oleObj spid="_x0000_s23614" name="Worksheet" r:id="rId3" imgW="7505706" imgH="4019581" progId="Excel.Sheet.12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9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5672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4571726"/>
              </p:ext>
            </p:extLst>
          </p:nvPr>
        </p:nvGraphicFramePr>
        <p:xfrm>
          <a:off x="1066799" y="1253064"/>
          <a:ext cx="10286999" cy="4622804"/>
        </p:xfrm>
        <a:graphic>
          <a:graphicData uri="http://schemas.openxmlformats.org/presentationml/2006/ole">
            <p:oleObj spid="_x0000_s25661" name="Worksheet" r:id="rId3" imgW="7505706" imgH="3829008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01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3314470"/>
              </p:ext>
            </p:extLst>
          </p:nvPr>
        </p:nvGraphicFramePr>
        <p:xfrm>
          <a:off x="1066798" y="1371600"/>
          <a:ext cx="10286999" cy="4504268"/>
        </p:xfrm>
        <a:graphic>
          <a:graphicData uri="http://schemas.openxmlformats.org/presentationml/2006/ole">
            <p:oleObj spid="_x0000_s26684" name="Worksheet" r:id="rId3" imgW="7505706" imgH="3638435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14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1414703"/>
              </p:ext>
            </p:extLst>
          </p:nvPr>
        </p:nvGraphicFramePr>
        <p:xfrm>
          <a:off x="1066800" y="1371600"/>
          <a:ext cx="10286998" cy="4504268"/>
        </p:xfrm>
        <a:graphic>
          <a:graphicData uri="http://schemas.openxmlformats.org/presentationml/2006/ole">
            <p:oleObj spid="_x0000_s27709" name="Worksheet" r:id="rId3" imgW="7505706" imgH="4019581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77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799"/>
            <a:ext cx="10286999" cy="8381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411865"/>
              </p:ext>
            </p:extLst>
          </p:nvPr>
        </p:nvGraphicFramePr>
        <p:xfrm>
          <a:off x="1066798" y="1524000"/>
          <a:ext cx="10287000" cy="4444999"/>
        </p:xfrm>
        <a:graphic>
          <a:graphicData uri="http://schemas.openxmlformats.org/drawingml/2006/table">
            <a:tbl>
              <a:tblPr/>
              <a:tblGrid>
                <a:gridCol w="247827">
                  <a:extLst>
                    <a:ext uri="{9D8B030D-6E8A-4147-A177-3AD203B41FA5}">
                      <a16:colId xmlns:a16="http://schemas.microsoft.com/office/drawing/2014/main" xmlns="" val="3998840584"/>
                    </a:ext>
                  </a:extLst>
                </a:gridCol>
                <a:gridCol w="2243488">
                  <a:extLst>
                    <a:ext uri="{9D8B030D-6E8A-4147-A177-3AD203B41FA5}">
                      <a16:colId xmlns:a16="http://schemas.microsoft.com/office/drawing/2014/main" xmlns="" val="3776882505"/>
                    </a:ext>
                  </a:extLst>
                </a:gridCol>
                <a:gridCol w="1113048">
                  <a:extLst>
                    <a:ext uri="{9D8B030D-6E8A-4147-A177-3AD203B41FA5}">
                      <a16:colId xmlns:a16="http://schemas.microsoft.com/office/drawing/2014/main" xmlns="" val="4208857838"/>
                    </a:ext>
                  </a:extLst>
                </a:gridCol>
                <a:gridCol w="3113056">
                  <a:extLst>
                    <a:ext uri="{9D8B030D-6E8A-4147-A177-3AD203B41FA5}">
                      <a16:colId xmlns:a16="http://schemas.microsoft.com/office/drawing/2014/main" xmlns="" val="1854126559"/>
                    </a:ext>
                  </a:extLst>
                </a:gridCol>
                <a:gridCol w="2595664">
                  <a:extLst>
                    <a:ext uri="{9D8B030D-6E8A-4147-A177-3AD203B41FA5}">
                      <a16:colId xmlns:a16="http://schemas.microsoft.com/office/drawing/2014/main" xmlns="" val="134749363"/>
                    </a:ext>
                  </a:extLst>
                </a:gridCol>
                <a:gridCol w="973917">
                  <a:extLst>
                    <a:ext uri="{9D8B030D-6E8A-4147-A177-3AD203B41FA5}">
                      <a16:colId xmlns:a16="http://schemas.microsoft.com/office/drawing/2014/main" xmlns="" val="1442011180"/>
                    </a:ext>
                  </a:extLst>
                </a:gridCol>
              </a:tblGrid>
              <a:tr h="466666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</a:t>
                      </a:r>
                    </a:p>
                  </a:txBody>
                  <a:tcPr marL="8708" marR="8708" marT="87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AUDIT ISSUE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ROOT CAUSE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CORRECTIVE ACTION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PROGRESS REPORT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DUE DATE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642658"/>
                  </a:ext>
                </a:extLst>
              </a:tr>
              <a:tr h="1166666">
                <a:tc>
                  <a:txBody>
                    <a:bodyPr/>
                    <a:lstStyle/>
                    <a:p>
                      <a:pPr algn="r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8708" marR="8708" marT="87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Lack of skills transfers when consultants are engaged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 skills transfer plan and agreements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3.1. No agreed upon skills transfer plan that is monitored for implementation monthly.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The signed SLA with the financial statements service providers dictates that there be skills transfer to the budget and reporting staff.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30-Sep-19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8434277"/>
                  </a:ext>
                </a:extLst>
              </a:tr>
              <a:tr h="2811667">
                <a:tc>
                  <a:txBody>
                    <a:bodyPr/>
                    <a:lstStyle/>
                    <a:p>
                      <a:pPr algn="r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8708" marR="8708" marT="87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Weak internal control environment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Lack of consequence management</a:t>
                      </a:r>
                      <a:b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 regular awareness </a:t>
                      </a:r>
                      <a:r>
                        <a:rPr lang="en-Z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capaigns</a:t>
                      </a: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for officials on importance of complying with internal controls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4.1. Introduction of consequence management</a:t>
                      </a:r>
                      <a:b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4.2. Conduct awareness capaigns for officials on importance of complying with internal controls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Consequence management is applied though at a small degree, given that a lot of audit findings qualify for an application of more consequence management measures.</a:t>
                      </a:r>
                      <a:b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There is still room for improvement in making employees aware of the importance of complyng with internal controls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30-Sep-19</a:t>
                      </a:r>
                    </a:p>
                  </a:txBody>
                  <a:tcPr marL="8708" marR="8708" marT="8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832229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79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4276981"/>
              </p:ext>
            </p:extLst>
          </p:nvPr>
        </p:nvGraphicFramePr>
        <p:xfrm>
          <a:off x="1066798" y="1295400"/>
          <a:ext cx="10286999" cy="4580468"/>
        </p:xfrm>
        <a:graphic>
          <a:graphicData uri="http://schemas.openxmlformats.org/presentationml/2006/ole">
            <p:oleObj spid="_x0000_s32827" name="Worksheet" r:id="rId3" imgW="7505706" imgH="4591030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81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9297664"/>
              </p:ext>
            </p:extLst>
          </p:nvPr>
        </p:nvGraphicFramePr>
        <p:xfrm>
          <a:off x="1066799" y="1447800"/>
          <a:ext cx="10286999" cy="4465638"/>
        </p:xfrm>
        <a:graphic>
          <a:graphicData uri="http://schemas.openxmlformats.org/presentationml/2006/ole">
            <p:oleObj spid="_x0000_s31803" name="Worksheet" r:id="rId3" imgW="7505706" imgH="4972177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0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8545543"/>
              </p:ext>
            </p:extLst>
          </p:nvPr>
        </p:nvGraphicFramePr>
        <p:xfrm>
          <a:off x="1066799" y="1295400"/>
          <a:ext cx="10286999" cy="4580468"/>
        </p:xfrm>
        <a:graphic>
          <a:graphicData uri="http://schemas.openxmlformats.org/presentationml/2006/ole">
            <p:oleObj spid="_x0000_s29755" name="Worksheet" r:id="rId3" imgW="7505706" imgH="3257558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21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17" y="609600"/>
            <a:ext cx="10286999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336820"/>
              </p:ext>
            </p:extLst>
          </p:nvPr>
        </p:nvGraphicFramePr>
        <p:xfrm>
          <a:off x="1046017" y="1447800"/>
          <a:ext cx="10286999" cy="4612023"/>
        </p:xfrm>
        <a:graphic>
          <a:graphicData uri="http://schemas.openxmlformats.org/presentationml/2006/ole">
            <p:oleObj spid="_x0000_s28731" name="Worksheet" r:id="rId3" imgW="7505706" imgH="3448132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67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1295400" y="107696"/>
            <a:ext cx="10134599" cy="187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>
          <a:xfrm>
            <a:off x="1295400" y="1889750"/>
            <a:ext cx="9677400" cy="237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altLang="en-US" sz="4000" b="1" dirty="0"/>
              <a:t>MAIN PRESENTATION</a:t>
            </a:r>
          </a:p>
          <a:p>
            <a:pPr marL="0" indent="0" algn="ctr">
              <a:buNone/>
            </a:pPr>
            <a:endParaRPr lang="en-ZA" altLang="en-US" sz="2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A4C66BA-CA34-4685-A0D1-66FAED008E66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468776" y="2402681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AutoShape 12" descr="data:image/jpeg;base64,/9j/4AAQSkZJRgABAQAAAQABAAD/2wCEAAkGBwgHBgkIBwgKCgkLDRYPDQwMDRsUFRAWIB0iIiAdHx8kKDQsJCYxJx8fLT0tMTU3Ojo6Iys/RD84QzQ5OjcBCgoKDQwNGg8PGjclHyU3Nzc3Nzc3Nzc3Nzc3Nzc3Nzc3Nzc3Nzc3Nzc3Nzc3Nzc3Nzc3Nzc3Nzc3Nzc3Nzc3N//AABEIADgAOAMBEQACEQEDEQH/xAAZAAADAQEBAAAAAAAAAAAAAAAEBQYHAwL/xAAzEAABAwIEAwYEBgMAAAAAAAABAgMEBREABiExEhNBBxQiUWFxMoGR8BVCQ6Gx4RYXI//EABoBAAIDAQEAAAAAAAAAAAAAAAMEAQIFAAb/xAAvEQABBAEDAwIEBQUAAAAAAAABAAIDEQQSITEFQVETYSIykdEVI4Hh8EJSobHB/9oADAMBAAIRAxEAPwDWKZV1Ti2lCUFxfjUkfpI6E+p6DEkLkzkF0MLMcJU6E3SFGwJxUrh7qBr+d3Y0hCmT3cMqAfZd876j+Rilk8IgDQlv+wS3UxI7yktLTfk2ukdN7+l/njt1bSK4R2X86ypq1MNWlS5az3ZvYIF7a+g64sLVSAtEa4ggBwgrtqQLXxZDU7Wa2umSA24vhcRZZuPC42VBN/QgnEgWoKh+zTMazUKlTpLoMkloR1BFv+abpPudvriBvsiSN0gHyrx1uqOyEdwmFtzVS0ujiQR0v1+luuIkD7Gkqja3tQfaJEok2tBboWmoNISJrbC+FCiR4bkjpY6j0FxiCByVYSlgU41Dy+I3EtlgjQaPrJ9sRsEA50X96p8kxqHT6op2EQ1OkoLURb6+Ylonew319zta+LCuyN6vqNu7CtWoT0Hmpmyly1q8feHTaw2IAvp8vPHRtIvUbXONrMO0eqvyc2U6Mlx0IZjlDigrR0LXdPv8OLbWArNadJJHCSzu8UypB6C4ttb10Ep0I2J16f1gc1t+JpTWK5slMeLpW2SM2uRFCDUHFL4gUR3VKKjfolROp12PrgUE2r4HcomZiBn5jOEtz3TplQry0tRC0wyhCFyXE8IcO9yr82+gwd2pzqC8zkCSWTS0bBe28oxjTW2u5SlyVtlaZKXE76ahF9sT6QpFGG3RXdeMkwZtPrbaTETMjuBTalpTflXG/mnax8xirQ5jqQseOaGXTWxR2e68+8/+DoUqzCUpfUTqtQ1A9rWJwDJkI+AL1HT4A4+q5RFPiuKqbrz3jCNWwdjfy++uC4tObaFnFzDp87o+s1GLOmFyJfk7b9epI6YXyHukOkcBN4cDYQHO+Yo3LtEqVSfVNhMWjwhzi44k2WtOoQnzNxiMdhvUo6jOGRmMcpn/AJTPmzWkzAwhaAl+NwJ0cSd7AnU22HocNukfR0iz2915iDJ1P0ybBEqkqffD5npSgHVv4U7G4IvphL8Qc0EPZThXnvf191pehZsHZCSq7Uo1SSqnKQqbICUJQUC3LAPiIG2v7Jw1FLMWfmAA+3j9UjlTBjg2LlcanlysVCnozQFJlCYOY+02nhLaU+ELTrqCkAkb4pPGXjUtXpWWWsDZO6S09uU5eVFjOutNK4FLSkqF9LjT3GAwiRh1NC0sp0D7jeaK16r0GixKJOEuzTLjJQtwAAi+1gBve2HHuAaS7hY0erWK5SfLGYoNHpcOmpjSnfiPNCU+O531IufPGbH1GJjKftXPsmpoZXvJKm8wM05Eh1D0d5VIcWXG1tpAdhLO5TvdBOtsHx8yHIv0zaxcvGMB+MfCfHZCfgFVLHeYFfZfpwHEZAWeNCfVO9/nhwNd2KCIJXD4H7LnFahrcVBpBekcywm1NwWUU9UIvtfqThfInjxmF7z/ADwrQYxlk9KPc9yryTmgxW2oEWloLJb5aUqe04QLeW2M5nWYntJDSttuG5tAFecgLpIgOUtMblPIcUtQdF+YTuQflth7DyBIwA8qMmJ4dZ3QmaXKqtXLlRZbwSbgtsktp9uEYzJYs+SQ+p8vakeGWCMb/dSz1XbjqSHUlngGgdaUm31GF/w917jn3RXdRxGjcn6H7Jkw5DrDaU02oo5oTq1IIBJ62+yMaTOmxsp8LtLvdIs6nFMS14Dh9EC7lCUHDwR1obIuUMSQlCgf4H3pjQa2YCilH4mOXWx5DfCPZixqMyDUZcaIwj4WWlXUR5f3qfXCkmCJnasg3XZNHLx8WPTEK9zylxrRqEpSKPBmvI/IEtlZ+vT64Sl6dEXn0xQ8X/xWx+sAinRuJ80PunNLo+Y3nQ4ulFpBPi57qUn30vjndKe9tB1Vwjv6gHcM+pC1G2N1ILm9GYfTwvtIcT5LSDirmtdyFymKx2fZdqIKhCTFdP6kfwEH2GBGAf0Gv544VHRxu+ZoKzuudnuaYNQYZpNRckxHl8HGpZBb97Yrqe3Z7b8EH/d8f5Qjhxn5SrTLnZpTIKUu1dS6jKtc80+AH2645sRdu8/oOP3V2QQsNtbv5Kto8ViM2GozLbTY2S2kJH7YYDQ0UAik2uthiVy//9k="/>
          <p:cNvSpPr>
            <a:spLocks noChangeAspect="1" noChangeArrowheads="1"/>
          </p:cNvSpPr>
          <p:nvPr/>
        </p:nvSpPr>
        <p:spPr bwMode="auto">
          <a:xfrm>
            <a:off x="1492250" y="-1365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pic>
        <p:nvPicPr>
          <p:cNvPr id="410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669" y="4146164"/>
            <a:ext cx="15986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16" descr="Image result for giyani municipality logo"/>
          <p:cNvSpPr>
            <a:spLocks noChangeAspect="1" noChangeArrowheads="1"/>
          </p:cNvSpPr>
          <p:nvPr/>
        </p:nvSpPr>
        <p:spPr bwMode="auto">
          <a:xfrm>
            <a:off x="1492251" y="-136525"/>
            <a:ext cx="1057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30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AUDIT ISSUES ACTION PLAN </a:t>
            </a:r>
            <a:r>
              <a:rPr lang="en-ZA" altLang="en-US" sz="31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Contd</a:t>
            </a:r>
            <a:r>
              <a:rPr lang="en-ZA" altLang="en-US" sz="31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6333687"/>
              </p:ext>
            </p:extLst>
          </p:nvPr>
        </p:nvGraphicFramePr>
        <p:xfrm>
          <a:off x="1066799" y="1371600"/>
          <a:ext cx="10286999" cy="4504268"/>
        </p:xfrm>
        <a:graphic>
          <a:graphicData uri="http://schemas.openxmlformats.org/presentationml/2006/ole">
            <p:oleObj spid="_x0000_s30779" name="Worksheet" r:id="rId3" imgW="7505706" imgH="3257558" progId="Excel.Sheet.12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39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MPAC vs UIFW EXPENDITURE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37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85800"/>
            <a:ext cx="10286999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MPAC INVESTIGATIONS INTO UIFW EXP.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1650566"/>
              </p:ext>
            </p:extLst>
          </p:nvPr>
        </p:nvGraphicFramePr>
        <p:xfrm>
          <a:off x="1066799" y="1371600"/>
          <a:ext cx="10286999" cy="4565650"/>
        </p:xfrm>
        <a:graphic>
          <a:graphicData uri="http://schemas.openxmlformats.org/presentationml/2006/ole">
            <p:oleObj spid="_x0000_s33826" name="Worksheet" r:id="rId3" imgW="5934110" imgH="501968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8749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9540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FUNCTIONALITY OF GOV. STRUCTURES</a:t>
            </a:r>
            <a:b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73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9367595"/>
              </p:ext>
            </p:extLst>
          </p:nvPr>
        </p:nvGraphicFramePr>
        <p:xfrm>
          <a:off x="381000" y="372688"/>
          <a:ext cx="11364686" cy="557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343">
                  <a:extLst>
                    <a:ext uri="{9D8B030D-6E8A-4147-A177-3AD203B41FA5}">
                      <a16:colId xmlns:a16="http://schemas.microsoft.com/office/drawing/2014/main" xmlns="" val="2497518783"/>
                    </a:ext>
                  </a:extLst>
                </a:gridCol>
                <a:gridCol w="5682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935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Structures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Yes/No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xmlns="" val="356359600"/>
                  </a:ext>
                </a:extLst>
              </a:tr>
              <a:tr h="1325663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rebuchet MS" panose="020B0603020202020204" pitchFamily="34" charset="0"/>
                        </a:rPr>
                        <a:t>Audit</a:t>
                      </a:r>
                      <a:r>
                        <a:rPr lang="en-ZA" sz="2400" baseline="0" dirty="0">
                          <a:latin typeface="Trebuchet MS" panose="020B0603020202020204" pitchFamily="34" charset="0"/>
                        </a:rPr>
                        <a:t> Committee</a:t>
                      </a:r>
                      <a:endParaRPr lang="en-ZA" sz="2400" dirty="0">
                        <a:latin typeface="Trebuchet MS" panose="020B0603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xmlns="" val="2620798883"/>
                  </a:ext>
                </a:extLst>
              </a:tr>
              <a:tr h="951082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rebuchet MS" panose="020B0603020202020204" pitchFamily="34" charset="0"/>
                        </a:rPr>
                        <a:t>Internal Audit</a:t>
                      </a:r>
                    </a:p>
                    <a:p>
                      <a:endParaRPr lang="en-ZA" sz="2400" dirty="0">
                        <a:latin typeface="Trebuchet MS" panose="020B0603020202020204" pitchFamily="34" charset="0"/>
                      </a:endParaRPr>
                    </a:p>
                    <a:p>
                      <a:endParaRPr lang="en-ZA" sz="2400" dirty="0">
                        <a:latin typeface="Trebuchet MS" panose="020B0603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Trebuchet MS" panose="020B0603020202020204" pitchFamily="34" charset="0"/>
                        </a:rPr>
                        <a:t>Yes 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xmlns="" val="1509339077"/>
                  </a:ext>
                </a:extLst>
              </a:tr>
              <a:tr h="10621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rebuchet MS" panose="020B0603020202020204" pitchFamily="34" charset="0"/>
                        </a:rPr>
                        <a:t>MPAC</a:t>
                      </a:r>
                      <a:endParaRPr lang="en-ZA" sz="2400" dirty="0">
                        <a:latin typeface="Trebuchet MS" panose="020B0603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ebuchet MS" panose="020B0603020202020204" pitchFamily="34" charset="0"/>
                        </a:rPr>
                        <a:t>Yes</a:t>
                      </a:r>
                      <a:endParaRPr lang="en-ZA" sz="2400" dirty="0">
                        <a:latin typeface="Trebuchet MS" panose="020B0603020202020204" pitchFamily="34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xmlns="" val="3789922527"/>
                  </a:ext>
                </a:extLst>
              </a:tr>
              <a:tr h="1062106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rebuchet MS" panose="020B0603020202020204" pitchFamily="34" charset="0"/>
                        </a:rPr>
                        <a:t>Audit Steering Committee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latin typeface="Trebuchet MS" panose="020B0603020202020204" pitchFamily="34" charset="0"/>
                        </a:rPr>
                        <a:t>Yes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xmlns="" val="256157529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A9F3E-A520-424D-B95A-7F76E29B313A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241345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9540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CONSEQUENCE MANAGEMENT</a:t>
            </a:r>
            <a:b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0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A9F3E-A520-424D-B95A-7F76E29B313A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2451234"/>
              </p:ext>
            </p:extLst>
          </p:nvPr>
        </p:nvGraphicFramePr>
        <p:xfrm>
          <a:off x="1219200" y="609600"/>
          <a:ext cx="9829800" cy="5359400"/>
        </p:xfrm>
        <a:graphic>
          <a:graphicData uri="http://schemas.openxmlformats.org/presentationml/2006/ole">
            <p:oleObj spid="_x0000_s38940" name="Worksheet" r:id="rId3" imgW="7286688" imgH="4534094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186898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A9F3E-A520-424D-B95A-7F76E29B313A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Z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8849787"/>
              </p:ext>
            </p:extLst>
          </p:nvPr>
        </p:nvGraphicFramePr>
        <p:xfrm>
          <a:off x="1295401" y="762001"/>
          <a:ext cx="9601195" cy="5113868"/>
        </p:xfrm>
        <a:graphic>
          <a:graphicData uri="http://schemas.openxmlformats.org/presentationml/2006/ole">
            <p:oleObj spid="_x0000_s39964" name="Worksheet" r:id="rId3" imgW="7286688" imgH="3343268" progId="Excel.Sheet.12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491675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9540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------MPAC-----                                                                       CONSEQUENCE MANAGEMENT ON UIFW</a:t>
            </a:r>
            <a:b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2014/15 to 2016/17 FYs</a:t>
            </a:r>
            <a:b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79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7868070"/>
              </p:ext>
            </p:extLst>
          </p:nvPr>
        </p:nvGraphicFramePr>
        <p:xfrm>
          <a:off x="838200" y="609600"/>
          <a:ext cx="10515598" cy="5359401"/>
        </p:xfrm>
        <a:graphic>
          <a:graphicData uri="http://schemas.openxmlformats.org/presentationml/2006/ole">
            <p:oleObj spid="_x0000_s34846" name="Worksheet" r:id="rId3" imgW="6810338" imgH="764856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9963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Outline…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Audit History</a:t>
            </a:r>
          </a:p>
          <a:p>
            <a:r>
              <a:rPr lang="en-ZA" dirty="0"/>
              <a:t>Umbrella Audit Action Plan </a:t>
            </a:r>
            <a:r>
              <a:rPr lang="en-ZA" i="1" dirty="0"/>
              <a:t>progress report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1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9540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INVESTIGATIONS</a:t>
            </a:r>
            <a:b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81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SIU investigation (Sanitation projects and boreholes works performed)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0835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9540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KEY CHALLENGES AND RECOMMENDATIONS</a:t>
            </a:r>
            <a:b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5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5354300"/>
              </p:ext>
            </p:extLst>
          </p:nvPr>
        </p:nvGraphicFramePr>
        <p:xfrm>
          <a:off x="990600" y="1981199"/>
          <a:ext cx="10363201" cy="3577272"/>
        </p:xfrm>
        <a:graphic>
          <a:graphicData uri="http://schemas.openxmlformats.org/drawingml/2006/table">
            <a:tbl>
              <a:tblPr/>
              <a:tblGrid>
                <a:gridCol w="2777937">
                  <a:extLst>
                    <a:ext uri="{9D8B030D-6E8A-4147-A177-3AD203B41FA5}">
                      <a16:colId xmlns:a16="http://schemas.microsoft.com/office/drawing/2014/main" xmlns="" val="1199559356"/>
                    </a:ext>
                  </a:extLst>
                </a:gridCol>
                <a:gridCol w="4807327">
                  <a:extLst>
                    <a:ext uri="{9D8B030D-6E8A-4147-A177-3AD203B41FA5}">
                      <a16:colId xmlns:a16="http://schemas.microsoft.com/office/drawing/2014/main" xmlns="" val="2197563726"/>
                    </a:ext>
                  </a:extLst>
                </a:gridCol>
                <a:gridCol w="2777937">
                  <a:extLst>
                    <a:ext uri="{9D8B030D-6E8A-4147-A177-3AD203B41FA5}">
                      <a16:colId xmlns:a16="http://schemas.microsoft.com/office/drawing/2014/main" xmlns="" val="1405916826"/>
                    </a:ext>
                  </a:extLst>
                </a:gridCol>
              </a:tblGrid>
              <a:tr h="59621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KEY CHALLENGES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SUPPORT REQUIREMENTS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685545"/>
                  </a:ext>
                </a:extLst>
              </a:tr>
              <a:tr h="59621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mSCOA slow implementation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Extension of time on mSCOA based submissions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5318056"/>
                  </a:ext>
                </a:extLst>
              </a:tr>
              <a:tr h="59621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Growing debts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Revenue enhancement strategy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4533619"/>
                  </a:ext>
                </a:extLst>
              </a:tr>
              <a:tr h="5962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Turnaround strategy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232795"/>
                  </a:ext>
                </a:extLst>
              </a:tr>
              <a:tr h="119242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Poor project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Technical support in terms of ensuring proper monitoring of projects implementation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986632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97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0143045"/>
              </p:ext>
            </p:extLst>
          </p:nvPr>
        </p:nvGraphicFramePr>
        <p:xfrm>
          <a:off x="1143000" y="2057399"/>
          <a:ext cx="9753597" cy="3817940"/>
        </p:xfrm>
        <a:graphic>
          <a:graphicData uri="http://schemas.openxmlformats.org/drawingml/2006/table">
            <a:tbl>
              <a:tblPr/>
              <a:tblGrid>
                <a:gridCol w="928914">
                  <a:extLst>
                    <a:ext uri="{9D8B030D-6E8A-4147-A177-3AD203B41FA5}">
                      <a16:colId xmlns:a16="http://schemas.microsoft.com/office/drawing/2014/main" xmlns="" val="3149831795"/>
                    </a:ext>
                  </a:extLst>
                </a:gridCol>
                <a:gridCol w="5592837">
                  <a:extLst>
                    <a:ext uri="{9D8B030D-6E8A-4147-A177-3AD203B41FA5}">
                      <a16:colId xmlns:a16="http://schemas.microsoft.com/office/drawing/2014/main" xmlns="" val="2980323839"/>
                    </a:ext>
                  </a:extLst>
                </a:gridCol>
                <a:gridCol w="3231846">
                  <a:extLst>
                    <a:ext uri="{9D8B030D-6E8A-4147-A177-3AD203B41FA5}">
                      <a16:colId xmlns:a16="http://schemas.microsoft.com/office/drawing/2014/main" xmlns="" val="4143561010"/>
                    </a:ext>
                  </a:extLst>
                </a:gridCol>
              </a:tblGrid>
              <a:tr h="47724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KEY CHALLENGES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SUPPORT REQUIREMENTS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182700"/>
                  </a:ext>
                </a:extLst>
              </a:tr>
              <a:tr h="95448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Poor records keeping 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Introduction of a sustainable and efficient records management system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2929271"/>
                  </a:ext>
                </a:extLst>
              </a:tr>
              <a:tr h="71586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Poor audit outcomes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Turnaround startegy on full implementation of audit recoommendations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0514718"/>
                  </a:ext>
                </a:extLst>
              </a:tr>
              <a:tr h="71586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Aged water and sanitation infrastructure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Securing funding from National Treasury for infrastructure revatilisation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7099422"/>
                  </a:ext>
                </a:extLst>
              </a:tr>
              <a:tr h="95448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Poor implementation of the WSA//WSP water and sanitation agreements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Introduction of the best model to properly run and account on the WSA//WSP arrangement</a:t>
                      </a:r>
                    </a:p>
                  </a:txBody>
                  <a:tcPr marL="8295" marR="8295" marT="8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9202374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11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1295400" y="107696"/>
            <a:ext cx="10134599" cy="187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>
          <a:xfrm>
            <a:off x="1295400" y="1889750"/>
            <a:ext cx="9677400" cy="237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altLang="en-US" sz="2800" b="1" i="1" u="sng" dirty="0"/>
              <a:t>PRESENTATION ANNEXURES….</a:t>
            </a:r>
          </a:p>
          <a:p>
            <a:pPr marL="0" indent="0" algn="ctr">
              <a:buNone/>
            </a:pPr>
            <a:endParaRPr lang="en-ZA" altLang="en-US" sz="2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A4C66BA-CA34-4685-A0D1-66FAED008E66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468776" y="2402681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AutoShape 12" descr="data:image/jpeg;base64,/9j/4AAQSkZJRgABAQAAAQABAAD/2wCEAAkGBwgHBgkIBwgKCgkLDRYPDQwMDRsUFRAWIB0iIiAdHx8kKDQsJCYxJx8fLT0tMTU3Ojo6Iys/RD84QzQ5OjcBCgoKDQwNGg8PGjclHyU3Nzc3Nzc3Nzc3Nzc3Nzc3Nzc3Nzc3Nzc3Nzc3Nzc3Nzc3Nzc3Nzc3Nzc3Nzc3Nzc3N//AABEIADgAOAMBEQACEQEDEQH/xAAZAAADAQEBAAAAAAAAAAAAAAAEBQYHAwL/xAAzEAABAwIEAwYEBgMAAAAAAAABAgMEBREABiExEhNBBxQiUWFxMoGR8BVCQ6Gx4RYXI//EABoBAAIDAQEAAAAAAAAAAAAAAAMEAQIFAAb/xAAvEQABBAEDAwIEBQUAAAAAAAABAAIDEQQSITEFQVETYSIykdEVI4Hh8EJSobHB/9oADAMBAAIRAxEAPwDWKZV1Ti2lCUFxfjUkfpI6E+p6DEkLkzkF0MLMcJU6E3SFGwJxUrh7qBr+d3Y0hCmT3cMqAfZd876j+Rilk8IgDQlv+wS3UxI7yktLTfk2ukdN7+l/njt1bSK4R2X86ypq1MNWlS5az3ZvYIF7a+g64sLVSAtEa4ggBwgrtqQLXxZDU7Wa2umSA24vhcRZZuPC42VBN/QgnEgWoKh+zTMazUKlTpLoMkloR1BFv+abpPudvriBvsiSN0gHyrx1uqOyEdwmFtzVS0ujiQR0v1+luuIkD7Gkqja3tQfaJEok2tBboWmoNISJrbC+FCiR4bkjpY6j0FxiCByVYSlgU41Dy+I3EtlgjQaPrJ9sRsEA50X96p8kxqHT6op2EQ1OkoLURb6+Ylonew319zta+LCuyN6vqNu7CtWoT0Hmpmyly1q8feHTaw2IAvp8vPHRtIvUbXONrMO0eqvyc2U6Mlx0IZjlDigrR0LXdPv8OLbWArNadJJHCSzu8UypB6C4ttb10Ep0I2J16f1gc1t+JpTWK5slMeLpW2SM2uRFCDUHFL4gUR3VKKjfolROp12PrgUE2r4HcomZiBn5jOEtz3TplQry0tRC0wyhCFyXE8IcO9yr82+gwd2pzqC8zkCSWTS0bBe28oxjTW2u5SlyVtlaZKXE76ahF9sT6QpFGG3RXdeMkwZtPrbaTETMjuBTalpTflXG/mnax8xirQ5jqQseOaGXTWxR2e68+8/+DoUqzCUpfUTqtQ1A9rWJwDJkI+AL1HT4A4+q5RFPiuKqbrz3jCNWwdjfy++uC4tObaFnFzDp87o+s1GLOmFyJfk7b9epI6YXyHukOkcBN4cDYQHO+Yo3LtEqVSfVNhMWjwhzi44k2WtOoQnzNxiMdhvUo6jOGRmMcpn/AJTPmzWkzAwhaAl+NwJ0cSd7AnU22HocNukfR0iz2915iDJ1P0ybBEqkqffD5npSgHVv4U7G4IvphL8Qc0EPZThXnvf191pehZsHZCSq7Uo1SSqnKQqbICUJQUC3LAPiIG2v7Jw1FLMWfmAA+3j9UjlTBjg2LlcanlysVCnozQFJlCYOY+02nhLaU+ELTrqCkAkb4pPGXjUtXpWWWsDZO6S09uU5eVFjOutNK4FLSkqF9LjT3GAwiRh1NC0sp0D7jeaK16r0GixKJOEuzTLjJQtwAAi+1gBve2HHuAaS7hY0erWK5SfLGYoNHpcOmpjSnfiPNCU+O531IufPGbH1GJjKftXPsmpoZXvJKm8wM05Eh1D0d5VIcWXG1tpAdhLO5TvdBOtsHx8yHIv0zaxcvGMB+MfCfHZCfgFVLHeYFfZfpwHEZAWeNCfVO9/nhwNd2KCIJXD4H7LnFahrcVBpBekcywm1NwWUU9UIvtfqThfInjxmF7z/ADwrQYxlk9KPc9yryTmgxW2oEWloLJb5aUqe04QLeW2M5nWYntJDSttuG5tAFecgLpIgOUtMblPIcUtQdF+YTuQflth7DyBIwA8qMmJ4dZ3QmaXKqtXLlRZbwSbgtsktp9uEYzJYs+SQ+p8vakeGWCMb/dSz1XbjqSHUlngGgdaUm31GF/w917jn3RXdRxGjcn6H7Jkw5DrDaU02oo5oTq1IIBJ62+yMaTOmxsp8LtLvdIs6nFMS14Dh9EC7lCUHDwR1obIuUMSQlCgf4H3pjQa2YCilH4mOXWx5DfCPZixqMyDUZcaIwj4WWlXUR5f3qfXCkmCJnasg3XZNHLx8WPTEK9zylxrRqEpSKPBmvI/IEtlZ+vT64Sl6dEXn0xQ8X/xWx+sAinRuJ80PunNLo+Y3nQ4ulFpBPi57qUn30vjndKe9tB1Vwjv6gHcM+pC1G2N1ILm9GYfTwvtIcT5LSDirmtdyFymKx2fZdqIKhCTFdP6kfwEH2GBGAf0Gv544VHRxu+ZoKzuudnuaYNQYZpNRckxHl8HGpZBb97Yrqe3Z7b8EH/d8f5Qjhxn5SrTLnZpTIKUu1dS6jKtc80+AH2645sRdu8/oOP3V2QQsNtbv5Kto8ViM2GozLbTY2S2kJH7YYDQ0UAik2uthiVy//9k="/>
          <p:cNvSpPr>
            <a:spLocks noChangeAspect="1" noChangeArrowheads="1"/>
          </p:cNvSpPr>
          <p:nvPr/>
        </p:nvSpPr>
        <p:spPr bwMode="auto">
          <a:xfrm>
            <a:off x="1492250" y="-1365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  <p:pic>
        <p:nvPicPr>
          <p:cNvPr id="410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669" y="4146164"/>
            <a:ext cx="15986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16" descr="Image result for giyani municipality logo"/>
          <p:cNvSpPr>
            <a:spLocks noChangeAspect="1" noChangeArrowheads="1"/>
          </p:cNvSpPr>
          <p:nvPr/>
        </p:nvSpPr>
        <p:spPr bwMode="auto">
          <a:xfrm>
            <a:off x="1492251" y="-136525"/>
            <a:ext cx="1057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403827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Index….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AGSA 2017-18 Audit Report</a:t>
            </a:r>
          </a:p>
          <a:p>
            <a:r>
              <a:rPr lang="en-ZA" dirty="0"/>
              <a:t>Audit Steering Committees</a:t>
            </a:r>
          </a:p>
          <a:p>
            <a:r>
              <a:rPr lang="en-ZA" dirty="0"/>
              <a:t>Itemised Audit Action Plan </a:t>
            </a:r>
            <a:r>
              <a:rPr lang="en-ZA" i="1" dirty="0"/>
              <a:t>progress report</a:t>
            </a:r>
          </a:p>
          <a:p>
            <a:r>
              <a:rPr lang="en-ZA" dirty="0"/>
              <a:t>Audit Steering Committee</a:t>
            </a:r>
          </a:p>
          <a:p>
            <a:r>
              <a:rPr lang="en-ZA" dirty="0"/>
              <a:t>Audit Paragraphs</a:t>
            </a:r>
            <a:endParaRPr lang="en-ZA" i="1" dirty="0"/>
          </a:p>
          <a:p>
            <a:r>
              <a:rPr lang="en-ZA" dirty="0"/>
              <a:t>Root causes</a:t>
            </a:r>
          </a:p>
          <a:p>
            <a:r>
              <a:rPr lang="en-ZA" dirty="0"/>
              <a:t>Audit Readiness</a:t>
            </a:r>
          </a:p>
          <a:p>
            <a:r>
              <a:rPr lang="en-ZA" dirty="0"/>
              <a:t>Turnaround Strategies</a:t>
            </a:r>
          </a:p>
          <a:p>
            <a:r>
              <a:rPr lang="en-ZA" dirty="0"/>
              <a:t>Closure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49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AUDITOR-GENERAL SOUTH AFRICA                         2017-18 AUDIT REPORT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36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685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000" b="1" kern="0" dirty="0">
                <a:solidFill>
                  <a:srgbClr val="000000"/>
                </a:solidFill>
                <a:ea typeface="+mn-ea"/>
                <a:cs typeface="+mn-cs"/>
              </a:rPr>
              <a:t>BASIS FOR ADVERSE AUDIT OPINION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Property, Plant and Equipment </a:t>
            </a:r>
            <a:r>
              <a:rPr lang="en-ZA" b="1" i="1" u="sng" dirty="0"/>
              <a:t>(Past 5 years)</a:t>
            </a:r>
          </a:p>
          <a:p>
            <a:r>
              <a:rPr lang="en-ZA" dirty="0"/>
              <a:t>Receivables from exchange transactions </a:t>
            </a:r>
            <a:r>
              <a:rPr lang="en-ZA" b="1" i="1" u="sng" dirty="0"/>
              <a:t>(Past 5 years)</a:t>
            </a:r>
          </a:p>
          <a:p>
            <a:r>
              <a:rPr lang="en-ZA" dirty="0"/>
              <a:t>Revenue </a:t>
            </a:r>
            <a:r>
              <a:rPr lang="en-ZA" b="1" i="1" u="sng" dirty="0"/>
              <a:t>(Past 5 years)</a:t>
            </a:r>
          </a:p>
          <a:p>
            <a:r>
              <a:rPr lang="en-ZA" dirty="0"/>
              <a:t>Payables from exchange transactions </a:t>
            </a:r>
            <a:r>
              <a:rPr lang="en-ZA" b="1" i="1" u="sng" dirty="0"/>
              <a:t>(Past 5 years)</a:t>
            </a:r>
          </a:p>
          <a:p>
            <a:r>
              <a:rPr lang="en-ZA" dirty="0"/>
              <a:t>Value Added Tax </a:t>
            </a:r>
            <a:r>
              <a:rPr lang="en-ZA" b="1" i="1" u="sng" dirty="0"/>
              <a:t>(Past 2 years)</a:t>
            </a:r>
          </a:p>
          <a:p>
            <a:r>
              <a:rPr lang="en-ZA" dirty="0"/>
              <a:t>Expenditure </a:t>
            </a:r>
            <a:r>
              <a:rPr lang="en-ZA" b="1" i="1" u="sng" dirty="0"/>
              <a:t>(Past 5 years)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75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685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000" b="1" kern="0" dirty="0">
                <a:solidFill>
                  <a:srgbClr val="000000"/>
                </a:solidFill>
                <a:ea typeface="+mn-ea"/>
                <a:cs typeface="+mn-cs"/>
              </a:rPr>
              <a:t>BASIS FOR ADVERSE AUDIT OPINION  </a:t>
            </a:r>
            <a:r>
              <a:rPr lang="en-ZA" altLang="en-US" sz="3000" b="1" i="1" kern="0" dirty="0" err="1">
                <a:solidFill>
                  <a:srgbClr val="000000"/>
                </a:solidFill>
                <a:ea typeface="+mn-ea"/>
                <a:cs typeface="+mn-cs"/>
              </a:rPr>
              <a:t>Contd</a:t>
            </a:r>
            <a:r>
              <a:rPr lang="en-ZA" altLang="en-US" sz="3000" b="1" i="1" kern="0" dirty="0">
                <a:solidFill>
                  <a:srgbClr val="000000"/>
                </a:solidFill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Employee costs </a:t>
            </a:r>
            <a:r>
              <a:rPr lang="en-ZA" b="1" i="1" u="sng" dirty="0"/>
              <a:t>(Past 3 years)</a:t>
            </a:r>
          </a:p>
          <a:p>
            <a:r>
              <a:rPr lang="en-ZA" dirty="0"/>
              <a:t>Commitments </a:t>
            </a:r>
            <a:r>
              <a:rPr lang="en-ZA" b="1" i="1" u="sng" dirty="0"/>
              <a:t>(Past 3 years)</a:t>
            </a:r>
          </a:p>
          <a:p>
            <a:r>
              <a:rPr lang="en-ZA" dirty="0"/>
              <a:t>Employee benefits </a:t>
            </a:r>
            <a:r>
              <a:rPr lang="en-ZA" b="1" i="1" u="sng" dirty="0"/>
              <a:t>(Past 2 years)</a:t>
            </a:r>
          </a:p>
          <a:p>
            <a:r>
              <a:rPr lang="en-ZA" dirty="0"/>
              <a:t>Statement of budget versus Actual </a:t>
            </a:r>
            <a:r>
              <a:rPr lang="en-ZA" b="1" i="1" u="sng" dirty="0"/>
              <a:t>(Past 2 years)</a:t>
            </a:r>
          </a:p>
          <a:p>
            <a:r>
              <a:rPr lang="en-ZA" dirty="0"/>
              <a:t>Contingent liabilities </a:t>
            </a:r>
            <a:r>
              <a:rPr lang="en-ZA" b="1" i="1" u="sng" dirty="0"/>
              <a:t>(Past 2 years)</a:t>
            </a:r>
          </a:p>
          <a:p>
            <a:r>
              <a:rPr lang="en-ZA" dirty="0"/>
              <a:t>Cash Flow Statement </a:t>
            </a:r>
            <a:r>
              <a:rPr lang="en-ZA" b="1" i="1" u="sng" dirty="0"/>
              <a:t>(Past 2 years)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2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MDM DEMOGRAPHICS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72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685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000" b="1" kern="0" dirty="0">
                <a:solidFill>
                  <a:srgbClr val="000000"/>
                </a:solidFill>
                <a:ea typeface="+mn-ea"/>
                <a:cs typeface="+mn-cs"/>
              </a:rPr>
              <a:t>BASIS FOR ADVERSE AUDIT OPINION  </a:t>
            </a:r>
            <a:r>
              <a:rPr lang="en-ZA" altLang="en-US" sz="3000" b="1" i="1" kern="0" dirty="0" err="1">
                <a:solidFill>
                  <a:srgbClr val="000000"/>
                </a:solidFill>
                <a:ea typeface="+mn-ea"/>
                <a:cs typeface="+mn-cs"/>
              </a:rPr>
              <a:t>Contd</a:t>
            </a:r>
            <a:r>
              <a:rPr lang="en-ZA" altLang="en-US" sz="3000" b="1" i="1" kern="0" dirty="0">
                <a:solidFill>
                  <a:srgbClr val="000000"/>
                </a:solidFill>
                <a:ea typeface="+mn-ea"/>
                <a:cs typeface="+mn-cs"/>
              </a:rPr>
              <a:t>…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Water Losses </a:t>
            </a:r>
            <a:r>
              <a:rPr lang="en-ZA" b="1" i="1" u="sng" dirty="0"/>
              <a:t>(Past 2 years)</a:t>
            </a:r>
          </a:p>
          <a:p>
            <a:r>
              <a:rPr lang="en-ZA" dirty="0"/>
              <a:t>Unauthorised expenditure </a:t>
            </a:r>
            <a:r>
              <a:rPr lang="en-ZA" b="1" i="1" u="sng" dirty="0"/>
              <a:t>(Past 5 years)</a:t>
            </a:r>
          </a:p>
          <a:p>
            <a:r>
              <a:rPr lang="en-ZA" dirty="0"/>
              <a:t>Irregular Expenditure </a:t>
            </a:r>
            <a:r>
              <a:rPr lang="en-ZA" b="1" i="1" u="sng" dirty="0"/>
              <a:t>(Past 5 years)</a:t>
            </a:r>
          </a:p>
          <a:p>
            <a:r>
              <a:rPr lang="en-ZA" dirty="0"/>
              <a:t>Fruitless and wasteful expenditure </a:t>
            </a:r>
            <a:r>
              <a:rPr lang="en-ZA" b="1" i="1" u="sng" dirty="0"/>
              <a:t>(Past 5 years)</a:t>
            </a:r>
          </a:p>
          <a:p>
            <a:r>
              <a:rPr lang="en-ZA" dirty="0"/>
              <a:t>Related parties </a:t>
            </a:r>
            <a:r>
              <a:rPr lang="en-ZA" b="1" i="1" u="sng" dirty="0"/>
              <a:t>(Past 2 years)</a:t>
            </a:r>
          </a:p>
          <a:p>
            <a:r>
              <a:rPr lang="en-ZA" dirty="0"/>
              <a:t>Going concern </a:t>
            </a:r>
            <a:r>
              <a:rPr lang="en-ZA" b="1" i="1" u="sng" dirty="0"/>
              <a:t>(Past 3 years)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80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ITEMISED AUDIT ACTION PLAN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45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4888"/>
            <a:ext cx="10287000" cy="8683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2017/18 ITEMISED AUDIT ACTION PLAN </a:t>
            </a:r>
            <a:r>
              <a:rPr lang="en-US" sz="2700" b="1" i="1" u="sng" dirty="0">
                <a:cs typeface="Arial" panose="020B0604020202020204" pitchFamily="34" charset="0"/>
              </a:rPr>
              <a:t>progress report…</a:t>
            </a:r>
            <a:endParaRPr lang="en-US" sz="2700" b="1" u="sng" dirty="0"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928427"/>
          <a:ext cx="10287000" cy="313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7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7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7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17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Municipality</a:t>
                      </a:r>
                      <a:endParaRPr lang="en-US" sz="16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Issues raised</a:t>
                      </a:r>
                      <a:endParaRPr lang="en-US" sz="16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Issues resolved</a:t>
                      </a:r>
                      <a:endParaRPr lang="en-US" sz="16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Issues outstanding</a:t>
                      </a:r>
                      <a:endParaRPr lang="en-US" sz="16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ZA" sz="1600" b="1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Progress % </a:t>
                      </a:r>
                      <a:endParaRPr lang="en-US" sz="1600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975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+mj-lt"/>
                          <a:cs typeface="Arial" panose="020B0604020202020204" pitchFamily="34" charset="0"/>
                        </a:rPr>
                        <a:t>Mopani</a:t>
                      </a:r>
                      <a:r>
                        <a:rPr lang="en-US" sz="1600" b="1" baseline="0" dirty="0">
                          <a:latin typeface="+mj-lt"/>
                          <a:cs typeface="Arial" panose="020B0604020202020204" pitchFamily="34" charset="0"/>
                        </a:rPr>
                        <a:t> District</a:t>
                      </a:r>
                      <a:endParaRPr lang="en-US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baseline="0" dirty="0">
                          <a:latin typeface="+mj-lt"/>
                          <a:cs typeface="Arial" panose="020B0604020202020204" pitchFamily="34" charset="0"/>
                        </a:rPr>
                        <a:t> (overtime, performance cascading and acting allowances)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67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AUDIT STEERING COMMITTEE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/>
              <a:t> 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3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1392"/>
            <a:ext cx="10439401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Audit Steering Committee meeting (during 2019-20 audit cycle)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775223"/>
              </p:ext>
            </p:extLst>
          </p:nvPr>
        </p:nvGraphicFramePr>
        <p:xfrm>
          <a:off x="914399" y="1847192"/>
          <a:ext cx="10439401" cy="200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3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1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395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Political involvement on meetings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(Mayor/MMC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 Finance)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Functionality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 Yes/No)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971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  <a:cs typeface="Arial" panose="020B0604020202020204" pitchFamily="34" charset="0"/>
                        </a:rPr>
                        <a:t>MDM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60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Mayor,</a:t>
                      </a:r>
                      <a:r>
                        <a:rPr lang="en-US" sz="1600" baseline="0" dirty="0">
                          <a:latin typeface="+mj-lt"/>
                          <a:cs typeface="Arial" panose="020B0604020202020204" pitchFamily="34" charset="0"/>
                        </a:rPr>
                        <a:t> All MMCs, </a:t>
                      </a:r>
                      <a:r>
                        <a:rPr lang="en-US" sz="1600" baseline="0" dirty="0" err="1">
                          <a:latin typeface="+mj-lt"/>
                          <a:cs typeface="Arial" panose="020B0604020202020204" pitchFamily="34" charset="0"/>
                        </a:rPr>
                        <a:t>CoGHSTA</a:t>
                      </a:r>
                      <a:r>
                        <a:rPr lang="en-US" sz="1600" baseline="0" dirty="0">
                          <a:latin typeface="+mj-lt"/>
                          <a:cs typeface="Arial" panose="020B0604020202020204" pitchFamily="34" charset="0"/>
                        </a:rPr>
                        <a:t>, LPT, SALGA, MANCO, Sectional Heads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Bi-Weekly (06 September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58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AUDIT PARAGRAPHS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/>
              <a:t> 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18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8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PROPERTY PLANT AND EQUIPMENT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2498" y="1752600"/>
            <a:ext cx="10286999" cy="412326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3090742"/>
              </p:ext>
            </p:extLst>
          </p:nvPr>
        </p:nvGraphicFramePr>
        <p:xfrm>
          <a:off x="952498" y="1752600"/>
          <a:ext cx="10286999" cy="4123268"/>
        </p:xfrm>
        <a:graphic>
          <a:graphicData uri="http://schemas.openxmlformats.org/presentationml/2006/ole">
            <p:oleObj spid="_x0000_s1110" name="Worksheet" r:id="rId3" imgW="6591416" imgH="358147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2093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RECEIVABLES FROM EXCHANGE TRANSACTIONS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7118862"/>
              </p:ext>
            </p:extLst>
          </p:nvPr>
        </p:nvGraphicFramePr>
        <p:xfrm>
          <a:off x="838200" y="1752600"/>
          <a:ext cx="10286999" cy="4123269"/>
        </p:xfrm>
        <a:graphic>
          <a:graphicData uri="http://schemas.openxmlformats.org/presentationml/2006/ole">
            <p:oleObj spid="_x0000_s2134" name="Worksheet" r:id="rId3" imgW="6591416" imgH="290502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895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REVENUE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6414270"/>
              </p:ext>
            </p:extLst>
          </p:nvPr>
        </p:nvGraphicFramePr>
        <p:xfrm>
          <a:off x="838200" y="1752600"/>
          <a:ext cx="10286999" cy="4123268"/>
        </p:xfrm>
        <a:graphic>
          <a:graphicData uri="http://schemas.openxmlformats.org/presentationml/2006/ole">
            <p:oleObj spid="_x0000_s3158" name="Worksheet" r:id="rId3" imgW="6591416" imgH="317172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124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101052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PAYABLES FROM EXCHANGE TRANSACTIONS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4417372"/>
              </p:ext>
            </p:extLst>
          </p:nvPr>
        </p:nvGraphicFramePr>
        <p:xfrm>
          <a:off x="952498" y="1863052"/>
          <a:ext cx="10286999" cy="4012816"/>
        </p:xfrm>
        <a:graphic>
          <a:graphicData uri="http://schemas.openxmlformats.org/presentationml/2006/ole">
            <p:oleObj spid="_x0000_s4182" name="Worksheet" r:id="rId3" imgW="6591416" imgH="4057642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9912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F90-6FB8-4DD6-91AD-9A550EA2FCE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I:\Mopan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16527"/>
            <a:ext cx="10591800" cy="565265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218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015181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VAT</a:t>
            </a:r>
            <a: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000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586618"/>
              </p:ext>
            </p:extLst>
          </p:nvPr>
        </p:nvGraphicFramePr>
        <p:xfrm>
          <a:off x="952500" y="1777182"/>
          <a:ext cx="10286998" cy="1801044"/>
        </p:xfrm>
        <a:graphic>
          <a:graphicData uri="http://schemas.openxmlformats.org/presentationml/2006/ole">
            <p:oleObj spid="_x0000_s5206" name="Worksheet" r:id="rId3" imgW="6591416" imgH="111455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3115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EXPENDITURE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7079614"/>
              </p:ext>
            </p:extLst>
          </p:nvPr>
        </p:nvGraphicFramePr>
        <p:xfrm>
          <a:off x="952499" y="1752600"/>
          <a:ext cx="10286999" cy="4216400"/>
        </p:xfrm>
        <a:graphic>
          <a:graphicData uri="http://schemas.openxmlformats.org/presentationml/2006/ole">
            <p:oleObj spid="_x0000_s6230" name="Worksheet" r:id="rId3" imgW="6591416" imgH="447684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9796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144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EXPENDITURE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1283196"/>
              </p:ext>
            </p:extLst>
          </p:nvPr>
        </p:nvGraphicFramePr>
        <p:xfrm>
          <a:off x="952500" y="1676400"/>
          <a:ext cx="10286998" cy="4292600"/>
        </p:xfrm>
        <a:graphic>
          <a:graphicData uri="http://schemas.openxmlformats.org/presentationml/2006/ole">
            <p:oleObj spid="_x0000_s7254" name="Worksheet" r:id="rId3" imgW="6591416" imgH="447684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9380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066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EPLOYEE COSTS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9471470"/>
              </p:ext>
            </p:extLst>
          </p:nvPr>
        </p:nvGraphicFramePr>
        <p:xfrm>
          <a:off x="952500" y="1828801"/>
          <a:ext cx="10286998" cy="4047068"/>
        </p:xfrm>
        <a:graphic>
          <a:graphicData uri="http://schemas.openxmlformats.org/presentationml/2006/ole">
            <p:oleObj spid="_x0000_s8278" name="Worksheet" r:id="rId3" imgW="6591416" imgH="282890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6824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EPLOYEE COSTS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9468308"/>
              </p:ext>
            </p:extLst>
          </p:nvPr>
        </p:nvGraphicFramePr>
        <p:xfrm>
          <a:off x="952500" y="1752601"/>
          <a:ext cx="10286998" cy="4123268"/>
        </p:xfrm>
        <a:graphic>
          <a:graphicData uri="http://schemas.openxmlformats.org/presentationml/2006/ole">
            <p:oleObj spid="_x0000_s9302" name="Worksheet" r:id="rId3" imgW="6591416" imgH="282890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133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EPLOYEE BENEFITS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7603532"/>
              </p:ext>
            </p:extLst>
          </p:nvPr>
        </p:nvGraphicFramePr>
        <p:xfrm>
          <a:off x="952500" y="1752600"/>
          <a:ext cx="10286998" cy="4123268"/>
        </p:xfrm>
        <a:graphic>
          <a:graphicData uri="http://schemas.openxmlformats.org/presentationml/2006/ole">
            <p:oleObj spid="_x0000_s10326" name="Worksheet" r:id="rId3" imgW="6591416" imgH="304809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735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066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COMMITMENTS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9358701"/>
              </p:ext>
            </p:extLst>
          </p:nvPr>
        </p:nvGraphicFramePr>
        <p:xfrm>
          <a:off x="952500" y="1828800"/>
          <a:ext cx="10286998" cy="4047067"/>
        </p:xfrm>
        <a:graphic>
          <a:graphicData uri="http://schemas.openxmlformats.org/presentationml/2006/ole">
            <p:oleObj spid="_x0000_s11350" name="Worksheet" r:id="rId3" imgW="6591416" imgH="321949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3570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CONTINGENT LIABILITIES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3397173"/>
              </p:ext>
            </p:extLst>
          </p:nvPr>
        </p:nvGraphicFramePr>
        <p:xfrm>
          <a:off x="952500" y="1752600"/>
          <a:ext cx="10286998" cy="4123268"/>
        </p:xfrm>
        <a:graphic>
          <a:graphicData uri="http://schemas.openxmlformats.org/presentationml/2006/ole">
            <p:oleObj spid="_x0000_s12374" name="Worksheet" r:id="rId3" imgW="6591416" imgH="346702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4000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066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BUDGET STATEMENT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2053590"/>
              </p:ext>
            </p:extLst>
          </p:nvPr>
        </p:nvGraphicFramePr>
        <p:xfrm>
          <a:off x="952500" y="1828800"/>
          <a:ext cx="10286998" cy="4093634"/>
        </p:xfrm>
        <a:graphic>
          <a:graphicData uri="http://schemas.openxmlformats.org/presentationml/2006/ole">
            <p:oleObj spid="_x0000_s13399" name="Worksheet" r:id="rId3" imgW="6591416" imgH="346702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5890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CASH FLOW STATEMENT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743882"/>
              </p:ext>
            </p:extLst>
          </p:nvPr>
        </p:nvGraphicFramePr>
        <p:xfrm>
          <a:off x="952500" y="1752600"/>
          <a:ext cx="10286998" cy="4123268"/>
        </p:xfrm>
        <a:graphic>
          <a:graphicData uri="http://schemas.openxmlformats.org/presentationml/2006/ole">
            <p:oleObj spid="_x0000_s14422" name="Worksheet" r:id="rId3" imgW="6591416" imgH="292419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0801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POWERS and FUNCTIONS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71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144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WATER LOSSES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9298314"/>
              </p:ext>
            </p:extLst>
          </p:nvPr>
        </p:nvGraphicFramePr>
        <p:xfrm>
          <a:off x="952500" y="1676400"/>
          <a:ext cx="10286998" cy="2127251"/>
        </p:xfrm>
        <a:graphic>
          <a:graphicData uri="http://schemas.openxmlformats.org/presentationml/2006/ole">
            <p:oleObj spid="_x0000_s15446" name="Worksheet" r:id="rId3" imgW="6591416" imgH="75257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2742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041087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STATEMENT OF NET ASSETS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6040925"/>
              </p:ext>
            </p:extLst>
          </p:nvPr>
        </p:nvGraphicFramePr>
        <p:xfrm>
          <a:off x="952500" y="1803088"/>
          <a:ext cx="10286998" cy="1910076"/>
        </p:xfrm>
        <a:graphic>
          <a:graphicData uri="http://schemas.openxmlformats.org/presentationml/2006/ole">
            <p:oleObj spid="_x0000_s16470" name="Worksheet" r:id="rId3" imgW="6591416" imgH="57144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5372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UNAUTHORISED EXPENDITURE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4307216"/>
              </p:ext>
            </p:extLst>
          </p:nvPr>
        </p:nvGraphicFramePr>
        <p:xfrm>
          <a:off x="952500" y="1752600"/>
          <a:ext cx="10286998" cy="4169834"/>
        </p:xfrm>
        <a:graphic>
          <a:graphicData uri="http://schemas.openxmlformats.org/presentationml/2006/ole">
            <p:oleObj spid="_x0000_s17494" name="Worksheet" r:id="rId3" imgW="6591416" imgH="346702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0686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066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IRREGULAR EXPENDITURE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355613"/>
              </p:ext>
            </p:extLst>
          </p:nvPr>
        </p:nvGraphicFramePr>
        <p:xfrm>
          <a:off x="952500" y="1828800"/>
          <a:ext cx="10286998" cy="4081704"/>
        </p:xfrm>
        <a:graphic>
          <a:graphicData uri="http://schemas.openxmlformats.org/presentationml/2006/ole">
            <p:oleObj spid="_x0000_s18518" name="Worksheet" r:id="rId3" imgW="6591416" imgH="346702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3137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FRUITLESS EXPENDITURE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3162097"/>
              </p:ext>
            </p:extLst>
          </p:nvPr>
        </p:nvGraphicFramePr>
        <p:xfrm>
          <a:off x="952500" y="1752600"/>
          <a:ext cx="10286998" cy="4123268"/>
        </p:xfrm>
        <a:graphic>
          <a:graphicData uri="http://schemas.openxmlformats.org/presentationml/2006/ole">
            <p:oleObj spid="_x0000_s19542" name="Worksheet" r:id="rId3" imgW="6591416" imgH="346702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1040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144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RELATED PARTIES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5199142"/>
              </p:ext>
            </p:extLst>
          </p:nvPr>
        </p:nvGraphicFramePr>
        <p:xfrm>
          <a:off x="952500" y="1676400"/>
          <a:ext cx="10286998" cy="4199468"/>
        </p:xfrm>
        <a:graphic>
          <a:graphicData uri="http://schemas.openxmlformats.org/presentationml/2006/ole">
            <p:oleObj spid="_x0000_s20566" name="Worksheet" r:id="rId3" imgW="6591416" imgH="274333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5564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0668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GOING CONCERN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9390575"/>
              </p:ext>
            </p:extLst>
          </p:nvPr>
        </p:nvGraphicFramePr>
        <p:xfrm>
          <a:off x="952499" y="1828800"/>
          <a:ext cx="10286999" cy="4047068"/>
        </p:xfrm>
        <a:graphic>
          <a:graphicData uri="http://schemas.openxmlformats.org/presentationml/2006/ole">
            <p:oleObj spid="_x0000_s21590" name="Worksheet" r:id="rId3" imgW="6591416" imgH="274333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4499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-152400"/>
            <a:ext cx="9677400" cy="6087533"/>
          </a:xfrm>
        </p:spPr>
        <p:txBody>
          <a:bodyPr/>
          <a:lstStyle/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ZA" sz="2700" b="1" dirty="0">
                <a:latin typeface="+mj-lt"/>
                <a:cs typeface="Arial" panose="020B0604020202020204" pitchFamily="34" charset="0"/>
              </a:rPr>
              <a:t>FINDINGS ON PERFORMANCE INFORMATION (</a:t>
            </a:r>
            <a:r>
              <a:rPr lang="en-ZA" sz="2700" b="1" dirty="0" err="1">
                <a:latin typeface="+mj-lt"/>
                <a:cs typeface="Arial" panose="020B0604020202020204" pitchFamily="34" charset="0"/>
              </a:rPr>
              <a:t>AoPO</a:t>
            </a:r>
            <a:r>
              <a:rPr lang="en-ZA" sz="2700" b="1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08B5D5-1B48-4FC1-BC71-31F33A74BA27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77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30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-152400"/>
            <a:ext cx="9677400" cy="6087533"/>
          </a:xfrm>
        </p:spPr>
        <p:txBody>
          <a:bodyPr/>
          <a:lstStyle/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ZA" sz="2700" b="1" dirty="0">
                <a:latin typeface="+mj-lt"/>
                <a:cs typeface="Arial" panose="020B0604020202020204" pitchFamily="34" charset="0"/>
              </a:rPr>
              <a:t>KPA: Basic Service delivery- Water Services Infrastructure Development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08B5D5-1B48-4FC1-BC71-31F33A74BA27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78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73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52498" y="838200"/>
            <a:ext cx="10287001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Targets not achieved</a:t>
            </a:r>
          </a:p>
          <a:p>
            <a:r>
              <a:rPr lang="en-ZA" dirty="0"/>
              <a:t>Performance achievement misstated</a:t>
            </a:r>
          </a:p>
          <a:p>
            <a:r>
              <a:rPr lang="en-ZA" dirty="0"/>
              <a:t>Limitation of scope</a:t>
            </a:r>
          </a:p>
          <a:p>
            <a:r>
              <a:rPr lang="en-ZA" dirty="0"/>
              <a:t>Unauthorised amendments to targets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79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51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F90-6FB8-4DD6-91AD-9A550EA2FCE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0350" y="2798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436607"/>
              </p:ext>
            </p:extLst>
          </p:nvPr>
        </p:nvGraphicFramePr>
        <p:xfrm>
          <a:off x="914400" y="609600"/>
          <a:ext cx="10439400" cy="5359400"/>
        </p:xfrm>
        <a:graphic>
          <a:graphicData uri="http://schemas.openxmlformats.org/presentationml/2006/ole">
            <p:oleObj spid="_x0000_s35869" name="Worksheet" r:id="rId3" imgW="4572109" imgH="3886366" progId="Excel.Sheet.12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4681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-152400"/>
            <a:ext cx="9677400" cy="6087533"/>
          </a:xfrm>
        </p:spPr>
        <p:txBody>
          <a:bodyPr/>
          <a:lstStyle/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ZA" sz="2700" b="1" dirty="0">
                <a:latin typeface="+mj-lt"/>
                <a:cs typeface="Arial" panose="020B0604020202020204" pitchFamily="34" charset="0"/>
              </a:rPr>
              <a:t>KPA: Local Economic Development- Support for key Economic Sectors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08B5D5-1B48-4FC1-BC71-31F33A74BA27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80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4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52498" y="990600"/>
            <a:ext cx="10287001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Performance achievement misstated</a:t>
            </a:r>
          </a:p>
          <a:p>
            <a:r>
              <a:rPr lang="en-ZA" dirty="0"/>
              <a:t>Targets not achieved</a:t>
            </a:r>
          </a:p>
          <a:p>
            <a:r>
              <a:rPr lang="en-ZA" dirty="0"/>
              <a:t>Unauthorised amendments to targets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81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63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10744200" cy="6087533"/>
          </a:xfrm>
        </p:spPr>
        <p:txBody>
          <a:bodyPr/>
          <a:lstStyle/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marL="0" indent="0" algn="ctr">
              <a:buNone/>
            </a:pPr>
            <a:r>
              <a:rPr lang="en-ZA" sz="2700" b="1" dirty="0">
                <a:latin typeface="+mj-lt"/>
                <a:cs typeface="Arial" panose="020B0604020202020204" pitchFamily="34" charset="0"/>
              </a:rPr>
              <a:t>FINDINGS ON COMPLIANCE WITH LAWS AND REGULATIONS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08B5D5-1B48-4FC1-BC71-31F33A74BA27}" type="slidenum">
              <a:rPr lang="en-Z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82</a:t>
            </a:fld>
            <a:endParaRPr lang="en-Z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1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52498" y="914400"/>
            <a:ext cx="10287001" cy="1066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Inadequate performance management system and internal control</a:t>
            </a:r>
          </a:p>
          <a:p>
            <a:r>
              <a:rPr lang="en-ZA" dirty="0"/>
              <a:t>AFS not compliant to GRAP and contradicting s122(1) of the MFMA</a:t>
            </a:r>
          </a:p>
          <a:p>
            <a:r>
              <a:rPr lang="en-ZA" dirty="0"/>
              <a:t>Annual Reporting not comply with s129(1) and 127(5)(a) to MFMA</a:t>
            </a:r>
          </a:p>
          <a:p>
            <a:r>
              <a:rPr lang="en-ZA" dirty="0"/>
              <a:t>Ineffective system of internal control for assets- s63(2)(c) to the MFMA</a:t>
            </a:r>
          </a:p>
          <a:p>
            <a:r>
              <a:rPr lang="en-ZA" dirty="0"/>
              <a:t>Non-compliance with conditional grant conditions (WSIG)- s17(1) to </a:t>
            </a:r>
            <a:r>
              <a:rPr lang="en-ZA" dirty="0" err="1"/>
              <a:t>DoRA</a:t>
            </a:r>
            <a:endParaRPr lang="en-ZA" dirty="0"/>
          </a:p>
          <a:p>
            <a:r>
              <a:rPr lang="en-ZA" dirty="0"/>
              <a:t>Performance of contractors and providers not monitored- s116(2)(b) to MFMA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83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95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14400" y="914400"/>
            <a:ext cx="10287001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FINDINGS  </a:t>
            </a:r>
            <a:r>
              <a:rPr lang="en-US" altLang="en-US" sz="2700" b="1" i="1" dirty="0" err="1">
                <a:cs typeface="Arial" panose="020B0604020202020204" pitchFamily="34" charset="0"/>
              </a:rPr>
              <a:t>Contd</a:t>
            </a:r>
            <a:r>
              <a:rPr lang="en-US" altLang="en-US" sz="2700" b="1" i="1" dirty="0">
                <a:cs typeface="Arial" panose="020B0604020202020204" pitchFamily="34" charset="0"/>
              </a:rPr>
              <a:t>…</a:t>
            </a:r>
            <a:endParaRPr lang="en-US" altLang="en-US" sz="27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UIFW expenditures not investigated- s32(2) to MFMA</a:t>
            </a:r>
          </a:p>
          <a:p>
            <a:r>
              <a:rPr lang="en-ZA" dirty="0"/>
              <a:t>Poor expenditure management- s65(1) and (2) to MFMA</a:t>
            </a:r>
          </a:p>
          <a:p>
            <a:r>
              <a:rPr lang="en-ZA" dirty="0"/>
              <a:t>Poor debtors and revenue management- s64(2)(f) to MFMA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84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79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OVERALL ROOT CAUSES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67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52498" y="838200"/>
            <a:ext cx="10287001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General Root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530600"/>
          </a:xfrm>
        </p:spPr>
        <p:txBody>
          <a:bodyPr>
            <a:normAutofit/>
          </a:bodyPr>
          <a:lstStyle/>
          <a:p>
            <a:r>
              <a:rPr lang="en-ZA" dirty="0"/>
              <a:t>Inadequate overtight by Accounting Officer on financial and performance reporting and compliance with laws and regulations</a:t>
            </a:r>
          </a:p>
          <a:p>
            <a:r>
              <a:rPr lang="en-ZA" dirty="0"/>
              <a:t>Lack of consequence management</a:t>
            </a:r>
          </a:p>
          <a:p>
            <a:r>
              <a:rPr lang="en-ZA" dirty="0"/>
              <a:t>Lack of daily and monthly accounting and recording of transactions</a:t>
            </a:r>
          </a:p>
          <a:p>
            <a:r>
              <a:rPr lang="en-ZA" dirty="0"/>
              <a:t>No review of AFS and Annual Performance report</a:t>
            </a:r>
          </a:p>
          <a:p>
            <a:r>
              <a:rPr lang="en-ZA" dirty="0"/>
              <a:t>No monitoring of compliance with laws and regulations</a:t>
            </a:r>
          </a:p>
          <a:p>
            <a:r>
              <a:rPr lang="en-ZA" dirty="0"/>
              <a:t>No monitoring of functionality of internal controls before audit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86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62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ROOT CAUSES FOR UIFW EXPENDITURE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36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52498" y="838200"/>
            <a:ext cx="10287001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Root causes for irregular expenditure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530600"/>
          </a:xfrm>
        </p:spPr>
        <p:txBody>
          <a:bodyPr>
            <a:normAutofit/>
          </a:bodyPr>
          <a:lstStyle/>
          <a:p>
            <a:r>
              <a:rPr lang="en-ZA" dirty="0"/>
              <a:t>Incorrect Composition of Bid Committees</a:t>
            </a:r>
          </a:p>
          <a:p>
            <a:r>
              <a:rPr lang="en-ZA" dirty="0"/>
              <a:t>Poor planning of SCM activities resulting in unjustified deviations</a:t>
            </a:r>
          </a:p>
          <a:p>
            <a:r>
              <a:rPr lang="en-ZA" dirty="0"/>
              <a:t>Abuse of regulation 32 of the SCM regulations</a:t>
            </a:r>
          </a:p>
          <a:p>
            <a:r>
              <a:rPr lang="en-ZA" dirty="0"/>
              <a:t>Poor contract management resulting in contracting with expired contracts.</a:t>
            </a:r>
          </a:p>
          <a:p>
            <a:r>
              <a:rPr lang="en-ZA" dirty="0"/>
              <a:t>Lack of consequence management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88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00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287001" cy="9017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Root causes for unauthorized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530600"/>
          </a:xfrm>
        </p:spPr>
        <p:txBody>
          <a:bodyPr>
            <a:normAutofit/>
          </a:bodyPr>
          <a:lstStyle/>
          <a:p>
            <a:r>
              <a:rPr lang="en-ZA" dirty="0"/>
              <a:t>Incorrect budget assumptions</a:t>
            </a:r>
          </a:p>
          <a:p>
            <a:r>
              <a:rPr lang="en-ZA" dirty="0"/>
              <a:t>Poor in-year budget monitoring </a:t>
            </a:r>
          </a:p>
          <a:p>
            <a:r>
              <a:rPr lang="en-ZA" dirty="0"/>
              <a:t>Unintegrated financial reporting and budget systems resulting late detection of overspending</a:t>
            </a:r>
          </a:p>
          <a:p>
            <a:r>
              <a:rPr lang="en-ZA" dirty="0"/>
              <a:t>Lack of consequence management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89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64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GOVERNANCE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>
                <a:latin typeface="Gill Sans MT" pitchFamily="34" charset="0"/>
              </a:rPr>
              <a:t> 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89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Title 7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287001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700" b="1" dirty="0">
                <a:cs typeface="Arial" panose="020B0604020202020204" pitchFamily="34" charset="0"/>
              </a:rPr>
              <a:t>Root causes for fruitless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530600"/>
          </a:xfrm>
        </p:spPr>
        <p:txBody>
          <a:bodyPr>
            <a:normAutofit/>
          </a:bodyPr>
          <a:lstStyle/>
          <a:p>
            <a:r>
              <a:rPr lang="en-ZA" dirty="0"/>
              <a:t>Poor revenue collection in case of unplanned cash requirements</a:t>
            </a:r>
          </a:p>
          <a:p>
            <a:r>
              <a:rPr lang="en-ZA" dirty="0"/>
              <a:t>Late payment of suppliers</a:t>
            </a:r>
          </a:p>
          <a:p>
            <a:r>
              <a:rPr lang="en-ZA" dirty="0"/>
              <a:t>Poor planning resulting in cancellation of financially committed activities</a:t>
            </a:r>
          </a:p>
          <a:p>
            <a:r>
              <a:rPr lang="en-ZA" dirty="0"/>
              <a:t>Lack of consequence management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170D422-CBBE-49FC-8E68-4EE6B0FA14F8}" type="slidenum">
              <a:rPr lang="en-ZA" altLang="en-US" sz="90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90</a:t>
            </a:fld>
            <a:endParaRPr lang="en-ZA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81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2019-20 AUDIT READINESS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/>
              <a:t> 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22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990600"/>
            <a:ext cx="10286999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582613" indent="-5143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ZA" altLang="en-US" sz="3100" kern="0" dirty="0">
                <a:solidFill>
                  <a:srgbClr val="000000"/>
                </a:solidFill>
                <a:ea typeface="+mn-ea"/>
                <a:cs typeface="+mn-cs"/>
              </a:rPr>
              <a:t>AUDIT READINESS REPORT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AFS and APR submitted to AGSA by 31 August 2019</a:t>
            </a:r>
          </a:p>
          <a:p>
            <a:r>
              <a:rPr lang="en-ZA" dirty="0"/>
              <a:t>Audit File submitted to AGSA by 31 August 2019</a:t>
            </a:r>
          </a:p>
          <a:p>
            <a:r>
              <a:rPr lang="en-ZA" dirty="0"/>
              <a:t>Fixed Asset Register submitted to AGSA by 31 December 2019</a:t>
            </a:r>
          </a:p>
          <a:p>
            <a:r>
              <a:rPr lang="en-ZA" dirty="0"/>
              <a:t>Audit Steering Committee to monitor the audit established and ready to sit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2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TURNAROUND STRATEGIES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/>
              <a:t> 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3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7077"/>
            <a:ext cx="103632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MEDIUM TO LONG TERM STRATEGIES</a:t>
            </a:r>
            <a:endParaRPr lang="en-ZA" sz="27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5168"/>
            <a:ext cx="10363200" cy="4563532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ZA" sz="16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Meeting with AGSA to resolve on </a:t>
            </a:r>
            <a:r>
              <a:rPr lang="en-ZA" sz="16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historing</a:t>
            </a:r>
            <a:endParaRPr lang="en-ZA" sz="1600" b="1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ZA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Full implementation of </a:t>
            </a:r>
            <a:r>
              <a:rPr lang="en-ZA" sz="1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mSCOA</a:t>
            </a:r>
            <a:r>
              <a:rPr lang="en-ZA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to assist with in-year monitoring and annual preparation of GRAP compliant AFS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ZA" sz="1600" b="1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ZA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Intensification of the IGR forums to early detect misstatements related to water and sanitation transactions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ZA" sz="1600" b="1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Support to local municipalities on water and sanitation transactions on revenue collection, cost recovery, bi-laws, cost containment and audit preparations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Improve capacity internally to prepare AFS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Improve internal controls to regulate financial and performance reporting as well as compliance with legislation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Skills transfer by contractors and providers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55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7077"/>
            <a:ext cx="103632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MEDIUM TO LONG TERM STRATEGIES </a:t>
            </a:r>
            <a:r>
              <a:rPr lang="en-US" sz="2700" b="1" i="1" dirty="0" err="1">
                <a:cs typeface="Arial" panose="020B0604020202020204" pitchFamily="34" charset="0"/>
              </a:rPr>
              <a:t>Contd</a:t>
            </a:r>
            <a:r>
              <a:rPr lang="en-US" sz="2700" b="1" i="1" dirty="0">
                <a:cs typeface="Arial" panose="020B0604020202020204" pitchFamily="34" charset="0"/>
              </a:rPr>
              <a:t>…</a:t>
            </a:r>
            <a:endParaRPr lang="en-ZA" sz="27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5468"/>
            <a:ext cx="10363200" cy="45635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Improve internal controls to regulate financial and performance reporting as well as compliance with legislation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Source a permanent solution on records keeping from the Provincial Government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Preparation and review of quarterly AFS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Preparation of audits through internal audit processes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Interim audits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12. Training and workshopping of budget and reporting personnel on GRAP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13. Quarterly reporting to council on effectiveness of internal controls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14. All rounder advertisement of key vacancy to ensure capacity in all areas of audit interest (e.g. Financial reporting, PMS, contract management, etc.)</a:t>
            </a:r>
            <a:endParaRPr lang="en-ZA" sz="1600" b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5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7077"/>
            <a:ext cx="103632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MEDIUM TO LONG TERM STRATEGIES </a:t>
            </a:r>
            <a:r>
              <a:rPr lang="en-US" sz="2700" b="1" i="1" dirty="0" err="1">
                <a:cs typeface="Arial" panose="020B0604020202020204" pitchFamily="34" charset="0"/>
              </a:rPr>
              <a:t>Contd</a:t>
            </a:r>
            <a:r>
              <a:rPr lang="en-US" sz="2700" b="1" i="1" dirty="0">
                <a:cs typeface="Arial" panose="020B0604020202020204" pitchFamily="34" charset="0"/>
              </a:rPr>
              <a:t>…</a:t>
            </a:r>
            <a:endParaRPr lang="en-ZA" sz="27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5468"/>
            <a:ext cx="10363200" cy="45635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15. Ensure stability in the of the Accounting Officer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16. Application of consequence management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17. Quarterly Budget </a:t>
            </a:r>
            <a:r>
              <a:rPr lang="en-US" sz="1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Lekgotla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engagement sessions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18. Discontinuation of regulation 32 appointments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19. Preparation of credible budgets in consultation and assistance of the Provincial Treasury.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20. Benchmarking best practices in areas of audit improvement with other municipalities in the country.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68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SUPPORT FROM PROVINCILA GOVERNMENT</a:t>
            </a:r>
            <a: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ZA" sz="4000" b="1" dirty="0"/>
              <a:t> 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98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7077"/>
            <a:ext cx="103632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PROVINCIAL SUPPORT STRUCTURE</a:t>
            </a:r>
            <a:endParaRPr lang="en-ZA" sz="2700" b="1" dirty="0"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9461361"/>
              </p:ext>
            </p:extLst>
          </p:nvPr>
        </p:nvGraphicFramePr>
        <p:xfrm>
          <a:off x="914400" y="1572877"/>
          <a:ext cx="10430101" cy="4396123"/>
        </p:xfrm>
        <a:graphic>
          <a:graphicData uri="http://schemas.openxmlformats.org/presentationml/2006/ole">
            <p:oleObj spid="_x0000_s43014" name="Worksheet" r:id="rId3" imgW="5086338" imgH="3343268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8546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7077"/>
            <a:ext cx="103632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MEDIUM TO LONG TERM STRATEGIES </a:t>
            </a:r>
            <a:r>
              <a:rPr lang="en-US" sz="2700" b="1" i="1" dirty="0" err="1">
                <a:cs typeface="Arial" panose="020B0604020202020204" pitchFamily="34" charset="0"/>
              </a:rPr>
              <a:t>Contd</a:t>
            </a:r>
            <a:r>
              <a:rPr lang="en-US" sz="2700" b="1" i="1" dirty="0">
                <a:cs typeface="Arial" panose="020B0604020202020204" pitchFamily="34" charset="0"/>
              </a:rPr>
              <a:t>…</a:t>
            </a:r>
            <a:endParaRPr lang="en-ZA" sz="27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5468"/>
            <a:ext cx="10363200" cy="45635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15. Ensure stability in the of the Accounting Officer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16. Application of consequence management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17. Quarterly Budget </a:t>
            </a:r>
            <a:r>
              <a:rPr lang="en-US" sz="16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Lekgotla</a:t>
            </a: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engagement sessions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18. Discontinuation of regulation 32 appointments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19. Preparation of credible budgets in consultation and assistance of the Provincial Treasury.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20. Benchmarking best practices in areas of audit improvement with other municipalities in the country.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Prepared by The Municipal Manager (Acting): Mr Q Kgatla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E807-4BDD-4B17-9EAE-40C2E267EAE7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39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2644</TotalTime>
  <Words>2764</Words>
  <Application>Microsoft Office PowerPoint</Application>
  <PresentationFormat>Custom</PresentationFormat>
  <Paragraphs>588</Paragraphs>
  <Slides>100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3" baseType="lpstr">
      <vt:lpstr>Organic</vt:lpstr>
      <vt:lpstr>1_Organic</vt:lpstr>
      <vt:lpstr>Worksheet</vt:lpstr>
      <vt:lpstr> MOPANI DISTRICT MUNICIPALITY(DC 33, Grd.4) </vt:lpstr>
      <vt:lpstr>Slide 2</vt:lpstr>
      <vt:lpstr> </vt:lpstr>
      <vt:lpstr>Outline…</vt:lpstr>
      <vt:lpstr>MDM DEMOGRAPHICS  </vt:lpstr>
      <vt:lpstr>Slide 6</vt:lpstr>
      <vt:lpstr>POWERS and FUNCTIONS  </vt:lpstr>
      <vt:lpstr>Slide 8</vt:lpstr>
      <vt:lpstr>GOVERNANCE  </vt:lpstr>
      <vt:lpstr>Slide 10</vt:lpstr>
      <vt:lpstr>CONDITIONAL GRANTS SPENDING  </vt:lpstr>
      <vt:lpstr>GRANTS</vt:lpstr>
      <vt:lpstr>AUDIT HISTORY  </vt:lpstr>
      <vt:lpstr>  Audit History for previous 4 years </vt:lpstr>
      <vt:lpstr>TOP 5 ISSUES RAISED BY AG OVER THE LAST 5 YEARS </vt:lpstr>
      <vt:lpstr>KEY ELEMENTS OF THE ACTION PLAN AND ANTICIPATED RESULTS </vt:lpstr>
      <vt:lpstr>OVERSIGHT STRUCTURE AND FUNCTIONALITY </vt:lpstr>
      <vt:lpstr>MASTER AUDIT ACTION PLAN  </vt:lpstr>
      <vt:lpstr> AUDIT ISSUES ACTION PLAN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 AUDIT ISSUES ACTION PLAN Contd… </vt:lpstr>
      <vt:lpstr>MPAC vs UIFW EXPENDITURE  </vt:lpstr>
      <vt:lpstr> MPAC INVESTIGATIONS INTO UIFW EXP. </vt:lpstr>
      <vt:lpstr>FUNCTIONALITY OF GOV. STRUCTURES   </vt:lpstr>
      <vt:lpstr>Slide 34</vt:lpstr>
      <vt:lpstr>CONSEQUENCE MANAGEMENT   </vt:lpstr>
      <vt:lpstr>Slide 36</vt:lpstr>
      <vt:lpstr>Slide 37</vt:lpstr>
      <vt:lpstr>------MPAC-----                                                                       CONSEQUENCE MANAGEMENT ON UIFW 2014/15 to 2016/17 FYs   </vt:lpstr>
      <vt:lpstr>Slide 39</vt:lpstr>
      <vt:lpstr>INVESTIGATIONS   </vt:lpstr>
      <vt:lpstr>Slide 41</vt:lpstr>
      <vt:lpstr>KEY CHALLENGES AND RECOMMENDATIONS   </vt:lpstr>
      <vt:lpstr>Slide 43</vt:lpstr>
      <vt:lpstr>Slide 44</vt:lpstr>
      <vt:lpstr> </vt:lpstr>
      <vt:lpstr>Index….</vt:lpstr>
      <vt:lpstr>AUDITOR-GENERAL SOUTH AFRICA                         2017-18 AUDIT REPORT  </vt:lpstr>
      <vt:lpstr>  BASIS FOR ADVERSE AUDIT OPINION </vt:lpstr>
      <vt:lpstr>  BASIS FOR ADVERSE AUDIT OPINION  Contd… </vt:lpstr>
      <vt:lpstr>  BASIS FOR ADVERSE AUDIT OPINION  Contd… </vt:lpstr>
      <vt:lpstr>ITEMISED AUDIT ACTION PLAN  </vt:lpstr>
      <vt:lpstr>2017/18 ITEMISED AUDIT ACTION PLAN progress report…</vt:lpstr>
      <vt:lpstr>AUDIT STEERING COMMITTEE  </vt:lpstr>
      <vt:lpstr>Audit Steering Committee meeting (during 2019-20 audit cycle)</vt:lpstr>
      <vt:lpstr>AUDIT PARAGRAPHS  </vt:lpstr>
      <vt:lpstr>  PROPERTY PLANT AND EQUIPMENT </vt:lpstr>
      <vt:lpstr>  RECEIVABLES FROM EXCHANGE TRANSACTIONS </vt:lpstr>
      <vt:lpstr>  REVENUE </vt:lpstr>
      <vt:lpstr>  PAYABLES FROM EXCHANGE TRANSACTIONS </vt:lpstr>
      <vt:lpstr>  VAT </vt:lpstr>
      <vt:lpstr> EXPENDITURE</vt:lpstr>
      <vt:lpstr> EXPENDITURE</vt:lpstr>
      <vt:lpstr> EPLOYEE COSTS</vt:lpstr>
      <vt:lpstr> EPLOYEE COSTS</vt:lpstr>
      <vt:lpstr> EPLOYEE BENEFITS</vt:lpstr>
      <vt:lpstr> COMMITMENTS</vt:lpstr>
      <vt:lpstr> CONTINGENT LIABILITIES</vt:lpstr>
      <vt:lpstr> BUDGET STATEMENT</vt:lpstr>
      <vt:lpstr> CASH FLOW STATEMENT</vt:lpstr>
      <vt:lpstr> WATER LOSSES</vt:lpstr>
      <vt:lpstr> STATEMENT OF NET ASSETS</vt:lpstr>
      <vt:lpstr> UNAUTHORISED EXPENDITURE</vt:lpstr>
      <vt:lpstr> IRREGULAR EXPENDITURE</vt:lpstr>
      <vt:lpstr> FRUITLESS EXPENDITURE</vt:lpstr>
      <vt:lpstr> RELATED PARTIES</vt:lpstr>
      <vt:lpstr> GOING CONCERN</vt:lpstr>
      <vt:lpstr>Slide 77</vt:lpstr>
      <vt:lpstr>Slide 78</vt:lpstr>
      <vt:lpstr>FINDINGS</vt:lpstr>
      <vt:lpstr>Slide 80</vt:lpstr>
      <vt:lpstr>FINDINGS</vt:lpstr>
      <vt:lpstr>Slide 82</vt:lpstr>
      <vt:lpstr>FINDINGS</vt:lpstr>
      <vt:lpstr>FINDINGS  Contd…</vt:lpstr>
      <vt:lpstr>OVERALL ROOT CAUSES  </vt:lpstr>
      <vt:lpstr>General Root Causes</vt:lpstr>
      <vt:lpstr>ROOT CAUSES FOR UIFW EXPENDITURE  </vt:lpstr>
      <vt:lpstr>Root causes for irregular expenditure </vt:lpstr>
      <vt:lpstr>Root causes for unauthorized expenditure</vt:lpstr>
      <vt:lpstr>Root causes for fruitless expenditure</vt:lpstr>
      <vt:lpstr>2019-20 AUDIT READINESS  </vt:lpstr>
      <vt:lpstr> AUDIT READINESS REPORT</vt:lpstr>
      <vt:lpstr>TURNAROUND STRATEGIES  </vt:lpstr>
      <vt:lpstr>MEDIUM TO LONG TERM STRATEGIES</vt:lpstr>
      <vt:lpstr>MEDIUM TO LONG TERM STRATEGIES Contd…</vt:lpstr>
      <vt:lpstr>MEDIUM TO LONG TERM STRATEGIES Contd…</vt:lpstr>
      <vt:lpstr>SUPPORT FROM PROVINCILA GOVERNMENT  </vt:lpstr>
      <vt:lpstr>PROVINCIAL SUPPORT STRUCTURE</vt:lpstr>
      <vt:lpstr>MEDIUM TO LONG TERM STRATEGIES Contd…</vt:lpstr>
      <vt:lpstr>Slide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wide presentation on implementation of 2015/16 audit remedial plans</dc:title>
  <dc:creator>Makhura Moloko</dc:creator>
  <cp:lastModifiedBy>PUMZA</cp:lastModifiedBy>
  <cp:revision>325</cp:revision>
  <dcterms:created xsi:type="dcterms:W3CDTF">2017-07-06T10:31:06Z</dcterms:created>
  <dcterms:modified xsi:type="dcterms:W3CDTF">2019-09-13T08:26:39Z</dcterms:modified>
</cp:coreProperties>
</file>