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1" r:id="rId3"/>
    <p:sldId id="272" r:id="rId4"/>
    <p:sldId id="283" r:id="rId5"/>
    <p:sldId id="284" r:id="rId6"/>
    <p:sldId id="286" r:id="rId7"/>
    <p:sldId id="287" r:id="rId8"/>
    <p:sldId id="28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654" y="-84"/>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432720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386692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428038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313323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200126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52608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90"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42923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201282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209803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294871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8"/>
            <a:ext cx="617220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pPr/>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57591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1A7F0-67EA-7440-A0BE-244BC994C7A8}" type="datetimeFigureOut">
              <a:rPr lang="en-US" smtClean="0"/>
              <a:pPr/>
              <a:t>9/13/2019</a:t>
            </a:fld>
            <a:endParaRPr lang="en-US" dirty="0"/>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2003441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1143000" y="737094"/>
            <a:ext cx="6066692" cy="3267806"/>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70000"/>
              </a:lnSpc>
            </a:pPr>
            <a:endParaRPr lang="en-US" sz="8000" b="1" dirty="0">
              <a:solidFill>
                <a:prstClr val="black"/>
              </a:solidFill>
              <a:latin typeface="Arial" panose="020B0604020202020204" pitchFamily="34" charset="0"/>
              <a:cs typeface="Arial" panose="020B0604020202020204" pitchFamily="34" charset="0"/>
            </a:endParaRPr>
          </a:p>
          <a:p>
            <a:pPr>
              <a:lnSpc>
                <a:spcPct val="170000"/>
              </a:lnSpc>
            </a:pPr>
            <a:endParaRPr lang="en-US" sz="8000" b="1" dirty="0">
              <a:solidFill>
                <a:prstClr val="black"/>
              </a:solidFill>
              <a:latin typeface="Arial" panose="020B0604020202020204" pitchFamily="34" charset="0"/>
              <a:cs typeface="Arial" panose="020B0604020202020204" pitchFamily="34" charset="0"/>
            </a:endParaRPr>
          </a:p>
          <a:p>
            <a:pPr>
              <a:lnSpc>
                <a:spcPct val="170000"/>
              </a:lnSpc>
            </a:pPr>
            <a:endParaRPr lang="en-US" sz="8000" b="1" dirty="0">
              <a:solidFill>
                <a:prstClr val="black"/>
              </a:solidFill>
              <a:latin typeface="Arial" panose="020B0604020202020204" pitchFamily="34" charset="0"/>
              <a:cs typeface="Arial" panose="020B0604020202020204" pitchFamily="34" charset="0"/>
            </a:endParaRPr>
          </a:p>
          <a:p>
            <a:r>
              <a:rPr lang="en-US" sz="3200" b="1" dirty="0">
                <a:solidFill>
                  <a:prstClr val="black"/>
                </a:solidFill>
                <a:latin typeface="Calibri Light" panose="020F0302020204030204"/>
              </a:rPr>
              <a:t/>
            </a:r>
            <a:br>
              <a:rPr lang="en-US" sz="3200" b="1" dirty="0">
                <a:solidFill>
                  <a:prstClr val="black"/>
                </a:solidFill>
                <a:latin typeface="Calibri Light" panose="020F0302020204030204"/>
              </a:rPr>
            </a:br>
            <a:r>
              <a:rPr lang="en-US" sz="3200" b="1" dirty="0">
                <a:solidFill>
                  <a:prstClr val="black"/>
                </a:solidFill>
                <a:latin typeface="Calibri Light" panose="020F0302020204030204"/>
              </a:rPr>
              <a:t> </a:t>
            </a:r>
          </a:p>
        </p:txBody>
      </p:sp>
      <p:sp>
        <p:nvSpPr>
          <p:cNvPr id="4" name="Rectangle 3"/>
          <p:cNvSpPr/>
          <p:nvPr/>
        </p:nvSpPr>
        <p:spPr>
          <a:xfrm>
            <a:off x="9017142" y="6151312"/>
            <a:ext cx="505267" cy="498085"/>
          </a:xfrm>
          <a:prstGeom prst="rect">
            <a:avLst/>
          </a:prstGeom>
        </p:spPr>
        <p:txBody>
          <a:bodyPr wrap="none">
            <a:spAutoFit/>
          </a:bodyPr>
          <a:lstStyle/>
          <a:p>
            <a:pPr>
              <a:lnSpc>
                <a:spcPct val="170000"/>
              </a:lnSpc>
            </a:pPr>
            <a:r>
              <a:rPr lang="en-ZA" b="1" dirty="0" smtClean="0">
                <a:solidFill>
                  <a:prstClr val="black"/>
                </a:solidFill>
                <a:latin typeface="Arial" panose="020B0604020202020204" pitchFamily="34" charset="0"/>
                <a:cs typeface="Arial" panose="020B0604020202020204" pitchFamily="34" charset="0"/>
              </a:rPr>
              <a:t>     </a:t>
            </a:r>
            <a:endParaRPr lang="en-US" b="1" dirty="0">
              <a:solidFill>
                <a:prstClr val="black"/>
              </a:solidFill>
              <a:latin typeface="Arial" panose="020B0604020202020204" pitchFamily="34" charset="0"/>
              <a:cs typeface="Arial" panose="020B0604020202020204" pitchFamily="34" charset="0"/>
            </a:endParaRPr>
          </a:p>
        </p:txBody>
      </p:sp>
      <p:sp>
        <p:nvSpPr>
          <p:cNvPr id="5" name="Title 1"/>
          <p:cNvSpPr txBox="1">
            <a:spLocks/>
          </p:cNvSpPr>
          <p:nvPr/>
        </p:nvSpPr>
        <p:spPr>
          <a:xfrm>
            <a:off x="1281024" y="1371600"/>
            <a:ext cx="5391509" cy="1449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4000" dirty="0">
              <a:solidFill>
                <a:prstClr val="black"/>
              </a:solidFill>
              <a:latin typeface="Calibri Light" panose="020F0302020204030204"/>
            </a:endParaRPr>
          </a:p>
        </p:txBody>
      </p:sp>
      <p:sp>
        <p:nvSpPr>
          <p:cNvPr id="7" name="Rectangle 6"/>
          <p:cNvSpPr/>
          <p:nvPr/>
        </p:nvSpPr>
        <p:spPr>
          <a:xfrm>
            <a:off x="1" y="1653973"/>
            <a:ext cx="7875742" cy="298543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effectLst/>
                <a:uLnTx/>
                <a:uFillTx/>
                <a:ea typeface="+mj-ea"/>
                <a:cs typeface="+mj-cs"/>
              </a:rPr>
              <a:t>INDEPENDENT  POLICE DIRECTORATE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effectLst/>
                <a:uLnTx/>
                <a:uFillTx/>
                <a:ea typeface="+mj-ea"/>
                <a:cs typeface="+mj-cs"/>
              </a:rPr>
              <a:t>AMENDMENT BILL</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800" b="1" kern="0" dirty="0" smtClean="0">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2800" b="1" kern="0" dirty="0" smtClean="0">
              <a:ea typeface="+mj-ea"/>
              <a:cs typeface="+mj-cs"/>
            </a:endParaRPr>
          </a:p>
          <a:p>
            <a:pPr algn="ctr"/>
            <a:r>
              <a:rPr lang="en-US" sz="2400" b="1" kern="0" dirty="0" smtClean="0"/>
              <a:t>SELECT COMMITTEE ON SECURITY </a:t>
            </a:r>
          </a:p>
          <a:p>
            <a:pPr algn="ctr"/>
            <a:r>
              <a:rPr lang="en-US" sz="2400" b="1" kern="0" dirty="0" smtClean="0"/>
              <a:t>AND JUSTICE</a:t>
            </a:r>
          </a:p>
          <a:p>
            <a:pPr marL="0" marR="0" lvl="0" indent="0" defTabSz="914400" eaLnBrk="1" fontAlgn="auto" latinLnBrk="0" hangingPunct="1">
              <a:lnSpc>
                <a:spcPct val="100000"/>
              </a:lnSpc>
              <a:spcBef>
                <a:spcPts val="0"/>
              </a:spcBef>
              <a:spcAft>
                <a:spcPts val="0"/>
              </a:spcAft>
              <a:buClrTx/>
              <a:buSzTx/>
              <a:buFontTx/>
              <a:buNone/>
              <a:tabLst/>
              <a:defRPr/>
            </a:pPr>
            <a:endParaRPr lang="en-US" sz="2800" b="1" kern="0" dirty="0">
              <a:ea typeface="+mj-ea"/>
              <a:cs typeface="+mj-cs"/>
            </a:endParaRPr>
          </a:p>
        </p:txBody>
      </p:sp>
      <p:sp>
        <p:nvSpPr>
          <p:cNvPr id="9" name="Rectangle 8"/>
          <p:cNvSpPr/>
          <p:nvPr/>
        </p:nvSpPr>
        <p:spPr>
          <a:xfrm>
            <a:off x="3736219" y="3244334"/>
            <a:ext cx="184731" cy="1477328"/>
          </a:xfrm>
          <a:prstGeom prst="rect">
            <a:avLst/>
          </a:prstGeom>
        </p:spPr>
        <p:txBody>
          <a:bodyPr wrap="none">
            <a:spAutoFit/>
          </a:bodyPr>
          <a:lstStyle/>
          <a:p>
            <a:pPr lvl="0">
              <a:defRPr/>
            </a:pPr>
            <a:endParaRPr lang="en-US" b="1" kern="0" dirty="0" smtClean="0"/>
          </a:p>
          <a:p>
            <a:pPr lvl="0">
              <a:defRPr/>
            </a:pPr>
            <a:endParaRPr lang="en-US" b="1" kern="0" dirty="0"/>
          </a:p>
          <a:p>
            <a:pPr lvl="0">
              <a:defRPr/>
            </a:pPr>
            <a:endParaRPr lang="en-US" b="1" kern="0" dirty="0" smtClean="0"/>
          </a:p>
          <a:p>
            <a:pPr lvl="0">
              <a:defRPr/>
            </a:pPr>
            <a:endParaRPr lang="en-US" b="1" kern="0" dirty="0"/>
          </a:p>
          <a:p>
            <a:pPr lvl="0">
              <a:defRPr/>
            </a:pPr>
            <a:endParaRPr lang="en-ZA" b="1" kern="0" dirty="0"/>
          </a:p>
        </p:txBody>
      </p:sp>
      <p:sp>
        <p:nvSpPr>
          <p:cNvPr id="10" name="Rectangle 9"/>
          <p:cNvSpPr/>
          <p:nvPr/>
        </p:nvSpPr>
        <p:spPr>
          <a:xfrm>
            <a:off x="7783287" y="5928251"/>
            <a:ext cx="4767942" cy="923330"/>
          </a:xfrm>
          <a:prstGeom prst="rect">
            <a:avLst/>
          </a:prstGeom>
        </p:spPr>
        <p:txBody>
          <a:bodyPr wrap="square">
            <a:spAutoFit/>
          </a:bodyPr>
          <a:lstStyle/>
          <a:p>
            <a:pPr lvl="0">
              <a:defRPr/>
            </a:pPr>
            <a:r>
              <a:rPr lang="en-US" b="1" kern="0" dirty="0" err="1" smtClean="0"/>
              <a:t>Mr</a:t>
            </a:r>
            <a:r>
              <a:rPr lang="en-US" b="1" kern="0" dirty="0" smtClean="0"/>
              <a:t> Michael Prince</a:t>
            </a:r>
          </a:p>
          <a:p>
            <a:pPr lvl="0">
              <a:defRPr/>
            </a:pPr>
            <a:r>
              <a:rPr lang="en-US" b="1" kern="0" dirty="0" smtClean="0"/>
              <a:t>Constitutional and Legal Services Office</a:t>
            </a:r>
          </a:p>
          <a:p>
            <a:pPr lvl="0">
              <a:defRPr/>
            </a:pPr>
            <a:r>
              <a:rPr lang="en-US" b="1" kern="0" dirty="0" smtClean="0"/>
              <a:t>11 September 2019</a:t>
            </a:r>
            <a:endParaRPr lang="en-ZA" b="1" kern="0" dirty="0"/>
          </a:p>
        </p:txBody>
      </p:sp>
      <p:sp>
        <p:nvSpPr>
          <p:cNvPr id="8" name="Title 7"/>
          <p:cNvSpPr>
            <a:spLocks noGrp="1"/>
          </p:cNvSpPr>
          <p:nvPr>
            <p:ph type="title"/>
          </p:nvPr>
        </p:nvSpPr>
        <p:spPr/>
        <p:txBody>
          <a:bodyPr/>
          <a:lstStyle/>
          <a:p>
            <a:endParaRPr lang="en-ZA" dirty="0"/>
          </a:p>
        </p:txBody>
      </p:sp>
    </p:spTree>
    <p:extLst>
      <p:ext uri="{BB962C8B-B14F-4D97-AF65-F5344CB8AC3E}">
        <p14:creationId xmlns:p14="http://schemas.microsoft.com/office/powerpoint/2010/main" xmlns="" val="77721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31" y="207035"/>
            <a:ext cx="7140633" cy="690113"/>
          </a:xfrm>
        </p:spPr>
        <p:txBody>
          <a:bodyPr>
            <a:noAutofit/>
          </a:bodyPr>
          <a:lstStyle/>
          <a:p>
            <a:pPr algn="ctr"/>
            <a:r>
              <a:rPr lang="en-US" dirty="0">
                <a:solidFill>
                  <a:prstClr val="black"/>
                </a:solidFill>
                <a:latin typeface="Calibri"/>
              </a:rPr>
              <a:t>Background </a:t>
            </a:r>
            <a:endParaRPr lang="en-ZA" sz="3000" dirty="0"/>
          </a:p>
        </p:txBody>
      </p:sp>
      <p:sp>
        <p:nvSpPr>
          <p:cNvPr id="4" name="Slide Number Placeholder 3"/>
          <p:cNvSpPr>
            <a:spLocks noGrp="1"/>
          </p:cNvSpPr>
          <p:nvPr>
            <p:ph type="sldNum" sz="quarter" idx="12"/>
          </p:nvPr>
        </p:nvSpPr>
        <p:spPr/>
        <p:txBody>
          <a:bodyPr/>
          <a:lstStyle/>
          <a:p>
            <a:fld id="{FA690A23-3713-4D23-895A-EDA6B2E6F4CF}" type="slidenum">
              <a:rPr lang="en-ZA" smtClean="0"/>
              <a:pPr/>
              <a:t>2</a:t>
            </a:fld>
            <a:endParaRPr lang="en-ZA"/>
          </a:p>
        </p:txBody>
      </p:sp>
      <p:sp>
        <p:nvSpPr>
          <p:cNvPr id="3" name="Content Placeholder 2"/>
          <p:cNvSpPr>
            <a:spLocks noGrp="1"/>
          </p:cNvSpPr>
          <p:nvPr>
            <p:ph idx="1"/>
          </p:nvPr>
        </p:nvSpPr>
        <p:spPr/>
        <p:txBody>
          <a:bodyPr>
            <a:normAutofit fontScale="85000" lnSpcReduction="20000"/>
          </a:bodyPr>
          <a:lstStyle/>
          <a:p>
            <a:pPr lvl="0" algn="just"/>
            <a:r>
              <a:rPr lang="en-ZA" dirty="0"/>
              <a:t>The Constitutional Court declared the following provisions invalid to the extent that they authorise the Minister of Police to suspend, take disciplinary steps pursuant to suspension, or remove from office the Executive Director of the Independent Police Investigative Directorate (“IPID”):</a:t>
            </a:r>
          </a:p>
          <a:p>
            <a:pPr marL="0" indent="0" algn="just">
              <a:buNone/>
            </a:pPr>
            <a:endParaRPr lang="en-ZA" dirty="0"/>
          </a:p>
          <a:p>
            <a:pPr lvl="1" algn="just"/>
            <a:r>
              <a:rPr lang="en-ZA" dirty="0"/>
              <a:t>section 6(3)</a:t>
            </a:r>
            <a:r>
              <a:rPr lang="en-ZA" i="1" dirty="0"/>
              <a:t>(a)</a:t>
            </a:r>
            <a:r>
              <a:rPr lang="en-ZA" dirty="0"/>
              <a:t> and 6(6) of the Independent Police Investigative Directorate Act, 2011;</a:t>
            </a:r>
          </a:p>
          <a:p>
            <a:pPr marL="0" indent="0" algn="just">
              <a:buNone/>
            </a:pPr>
            <a:endParaRPr lang="en-ZA" dirty="0"/>
          </a:p>
          <a:p>
            <a:pPr lvl="1" algn="just"/>
            <a:r>
              <a:rPr lang="en-ZA" dirty="0"/>
              <a:t>sections 16A(1), 16B, 17(1) and 17(2) of the Public Service Act, Proclamation 103 of 1994 (“Public Service Act”); and</a:t>
            </a:r>
          </a:p>
          <a:p>
            <a:pPr lvl="1" algn="just"/>
            <a:endParaRPr lang="en-ZA" dirty="0"/>
          </a:p>
          <a:p>
            <a:pPr lvl="1" algn="just"/>
            <a:r>
              <a:rPr lang="en-ZA" dirty="0"/>
              <a:t>regulation 13 of the Independent Police Investigative Directorate Regulations for the Operation of the IPID (“IPID Regulations”).  </a:t>
            </a:r>
          </a:p>
          <a:p>
            <a:pPr lvl="1" algn="just"/>
            <a:endParaRPr lang="en-ZA" dirty="0"/>
          </a:p>
          <a:p>
            <a:pPr lvl="0" algn="just"/>
            <a:r>
              <a:rPr lang="en-ZA" dirty="0"/>
              <a:t>Parliament was directed by Constitutional Court to cure the defects in the legislation within 24 months from the date of the order.</a:t>
            </a:r>
          </a:p>
          <a:p>
            <a:endParaRPr lang="en-ZA" dirty="0"/>
          </a:p>
        </p:txBody>
      </p:sp>
    </p:spTree>
    <p:extLst>
      <p:ext uri="{BB962C8B-B14F-4D97-AF65-F5344CB8AC3E}">
        <p14:creationId xmlns:p14="http://schemas.microsoft.com/office/powerpoint/2010/main" xmlns="" val="2605765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31" y="207035"/>
            <a:ext cx="7140633" cy="690113"/>
          </a:xfrm>
        </p:spPr>
        <p:txBody>
          <a:bodyPr>
            <a:noAutofit/>
          </a:bodyPr>
          <a:lstStyle/>
          <a:p>
            <a:pPr algn="ctr"/>
            <a:r>
              <a:rPr lang="en-ZA" sz="4000" dirty="0" smtClean="0">
                <a:solidFill>
                  <a:prstClr val="black"/>
                </a:solidFill>
                <a:latin typeface="Calibri"/>
              </a:rPr>
              <a:t/>
            </a:r>
            <a:br>
              <a:rPr lang="en-ZA" sz="4000" dirty="0" smtClean="0">
                <a:solidFill>
                  <a:prstClr val="black"/>
                </a:solidFill>
                <a:latin typeface="Calibri"/>
              </a:rPr>
            </a:br>
            <a:r>
              <a:rPr lang="en-ZA" sz="4000" dirty="0" smtClean="0">
                <a:solidFill>
                  <a:prstClr val="black"/>
                </a:solidFill>
                <a:latin typeface="Calibri"/>
              </a:rPr>
              <a:t>Independent </a:t>
            </a:r>
            <a:r>
              <a:rPr lang="en-ZA" sz="4000" dirty="0">
                <a:solidFill>
                  <a:prstClr val="black"/>
                </a:solidFill>
                <a:latin typeface="Calibri"/>
              </a:rPr>
              <a:t>Police Directorate </a:t>
            </a:r>
            <a:br>
              <a:rPr lang="en-ZA" sz="4000" dirty="0">
                <a:solidFill>
                  <a:prstClr val="black"/>
                </a:solidFill>
                <a:latin typeface="Calibri"/>
              </a:rPr>
            </a:br>
            <a:r>
              <a:rPr lang="en-ZA" sz="4000" dirty="0">
                <a:solidFill>
                  <a:prstClr val="black"/>
                </a:solidFill>
                <a:latin typeface="Calibri"/>
              </a:rPr>
              <a:t>Amendment Bill</a:t>
            </a:r>
            <a:endParaRPr lang="en-ZA" sz="3000" dirty="0"/>
          </a:p>
        </p:txBody>
      </p:sp>
      <p:sp>
        <p:nvSpPr>
          <p:cNvPr id="4" name="Slide Number Placeholder 3"/>
          <p:cNvSpPr>
            <a:spLocks noGrp="1"/>
          </p:cNvSpPr>
          <p:nvPr>
            <p:ph type="sldNum" sz="quarter" idx="12"/>
          </p:nvPr>
        </p:nvSpPr>
        <p:spPr/>
        <p:txBody>
          <a:bodyPr/>
          <a:lstStyle/>
          <a:p>
            <a:fld id="{FA690A23-3713-4D23-895A-EDA6B2E6F4CF}" type="slidenum">
              <a:rPr lang="en-ZA" smtClean="0"/>
              <a:pPr/>
              <a:t>3</a:t>
            </a:fld>
            <a:endParaRPr lang="en-ZA"/>
          </a:p>
        </p:txBody>
      </p:sp>
      <p:sp>
        <p:nvSpPr>
          <p:cNvPr id="3" name="Content Placeholder 2"/>
          <p:cNvSpPr>
            <a:spLocks noGrp="1"/>
          </p:cNvSpPr>
          <p:nvPr>
            <p:ph idx="1"/>
          </p:nvPr>
        </p:nvSpPr>
        <p:spPr/>
        <p:txBody>
          <a:bodyPr/>
          <a:lstStyle/>
          <a:p>
            <a:pPr algn="just"/>
            <a:r>
              <a:rPr lang="en-ZA" dirty="0"/>
              <a:t>The Bill seeks to amend the Independent Police Directorate Act, 2011 in order to give effect to the Constitutional Court order in the matter of </a:t>
            </a:r>
            <a:r>
              <a:rPr lang="en-ZA" i="1" dirty="0"/>
              <a:t>Robert McBride v Minister of Police and Minister of Public Service and Administration.</a:t>
            </a:r>
          </a:p>
          <a:p>
            <a:pPr marL="0" indent="0" algn="just">
              <a:buNone/>
            </a:pPr>
            <a:endParaRPr lang="en-ZA" i="1" dirty="0"/>
          </a:p>
          <a:p>
            <a:pPr algn="just"/>
            <a:r>
              <a:rPr lang="en-ZA" dirty="0"/>
              <a:t>By providing for Parliamentary oversight in relation to the suspension, discipline or removal of the Executive Director of IPID (see the long title of the Bill). </a:t>
            </a:r>
          </a:p>
          <a:p>
            <a:pPr marL="0" indent="0">
              <a:buNone/>
            </a:pPr>
            <a:endParaRPr lang="en-ZA" dirty="0"/>
          </a:p>
        </p:txBody>
      </p:sp>
    </p:spTree>
    <p:extLst>
      <p:ext uri="{BB962C8B-B14F-4D97-AF65-F5344CB8AC3E}">
        <p14:creationId xmlns:p14="http://schemas.microsoft.com/office/powerpoint/2010/main" xmlns="" val="485129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		</a:t>
            </a:r>
            <a:r>
              <a:rPr lang="en-ZA" b="1" dirty="0" smtClean="0"/>
              <a:t>IPID </a:t>
            </a:r>
            <a:r>
              <a:rPr lang="en-ZA" b="1" dirty="0"/>
              <a:t>Amendment Bill (cont.)</a:t>
            </a:r>
          </a:p>
        </p:txBody>
      </p:sp>
      <p:sp>
        <p:nvSpPr>
          <p:cNvPr id="3" name="Content Placeholder 2"/>
          <p:cNvSpPr>
            <a:spLocks noGrp="1"/>
          </p:cNvSpPr>
          <p:nvPr>
            <p:ph idx="1"/>
          </p:nvPr>
        </p:nvSpPr>
        <p:spPr/>
        <p:txBody>
          <a:bodyPr/>
          <a:lstStyle/>
          <a:p>
            <a:pPr marL="0" indent="0">
              <a:buNone/>
            </a:pPr>
            <a:r>
              <a:rPr lang="en-ZA" sz="3200" b="1" u="sng" dirty="0"/>
              <a:t>Clause 1 of the Bill </a:t>
            </a:r>
          </a:p>
          <a:p>
            <a:pPr marL="0" indent="0">
              <a:buNone/>
            </a:pPr>
            <a:endParaRPr lang="en-ZA" sz="3200" b="1" u="sng" dirty="0"/>
          </a:p>
          <a:p>
            <a:pPr algn="just"/>
            <a:r>
              <a:rPr lang="en-ZA" sz="3200" dirty="0"/>
              <a:t>seeks to amend section 6 of the IPID Act by repealing subsection (6), which deals with the removal of the Executive Director.</a:t>
            </a:r>
          </a:p>
          <a:p>
            <a:endParaRPr lang="en-ZA" dirty="0"/>
          </a:p>
        </p:txBody>
      </p:sp>
    </p:spTree>
    <p:extLst>
      <p:ext uri="{BB962C8B-B14F-4D97-AF65-F5344CB8AC3E}">
        <p14:creationId xmlns:p14="http://schemas.microsoft.com/office/powerpoint/2010/main" xmlns="" val="4227886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prstClr val="black"/>
                </a:solidFill>
                <a:latin typeface="Calibri"/>
              </a:rPr>
              <a:t>IPID Amendment Bill (cont.)</a:t>
            </a:r>
            <a:endParaRPr lang="en-ZA" dirty="0"/>
          </a:p>
        </p:txBody>
      </p:sp>
      <p:sp>
        <p:nvSpPr>
          <p:cNvPr id="3" name="Content Placeholder 2"/>
          <p:cNvSpPr>
            <a:spLocks noGrp="1"/>
          </p:cNvSpPr>
          <p:nvPr>
            <p:ph idx="1"/>
          </p:nvPr>
        </p:nvSpPr>
        <p:spPr/>
        <p:txBody>
          <a:bodyPr/>
          <a:lstStyle/>
          <a:p>
            <a:pPr marL="0" indent="0">
              <a:buNone/>
            </a:pPr>
            <a:r>
              <a:rPr lang="en-ZA" b="1" u="sng" dirty="0"/>
              <a:t>Clause 2 of the Bill </a:t>
            </a:r>
            <a:r>
              <a:rPr lang="en-ZA" b="1" dirty="0"/>
              <a:t>(new section 6A</a:t>
            </a:r>
            <a:r>
              <a:rPr lang="en-ZA" b="1" dirty="0" smtClean="0"/>
              <a:t>)</a:t>
            </a:r>
          </a:p>
          <a:p>
            <a:pPr marL="0" indent="0">
              <a:buNone/>
            </a:pPr>
            <a:endParaRPr lang="en-ZA" b="1" u="sng" dirty="0"/>
          </a:p>
          <a:p>
            <a:pPr algn="just"/>
            <a:r>
              <a:rPr lang="en-ZA" dirty="0"/>
              <a:t>mirrors section 17DA(3) to (7) of the South African Police Service Act, 1998 as per the Court’s order in the </a:t>
            </a:r>
            <a:r>
              <a:rPr lang="en-ZA" i="1" dirty="0"/>
              <a:t>McBride</a:t>
            </a:r>
            <a:r>
              <a:rPr lang="en-ZA" dirty="0"/>
              <a:t> matter.</a:t>
            </a:r>
          </a:p>
          <a:p>
            <a:pPr algn="just"/>
            <a:r>
              <a:rPr lang="en-ZA" dirty="0"/>
              <a:t>proposes a new section to provide for  the removal from office of the Executive Director of IPID </a:t>
            </a:r>
          </a:p>
          <a:p>
            <a:pPr algn="just"/>
            <a:r>
              <a:rPr lang="en-ZA" dirty="0"/>
              <a:t>provides that the Executive Director may only be removed by a resolution of the National Assembly – clause 6A(1) and (2).</a:t>
            </a:r>
          </a:p>
          <a:p>
            <a:pPr marL="0" indent="0">
              <a:buNone/>
            </a:pPr>
            <a:endParaRPr lang="en-ZA" dirty="0"/>
          </a:p>
        </p:txBody>
      </p:sp>
    </p:spTree>
    <p:extLst>
      <p:ext uri="{BB962C8B-B14F-4D97-AF65-F5344CB8AC3E}">
        <p14:creationId xmlns:p14="http://schemas.microsoft.com/office/powerpoint/2010/main" xmlns="" val="3537239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prstClr val="black"/>
                </a:solidFill>
                <a:latin typeface="Calibri"/>
              </a:rPr>
              <a:t>IPID Amendment Bill (cont.)</a:t>
            </a:r>
            <a:endParaRPr lang="en-ZA" dirty="0"/>
          </a:p>
        </p:txBody>
      </p:sp>
      <p:sp>
        <p:nvSpPr>
          <p:cNvPr id="3" name="Content Placeholder 2"/>
          <p:cNvSpPr>
            <a:spLocks noGrp="1"/>
          </p:cNvSpPr>
          <p:nvPr>
            <p:ph idx="1"/>
          </p:nvPr>
        </p:nvSpPr>
        <p:spPr/>
        <p:txBody>
          <a:bodyPr/>
          <a:lstStyle/>
          <a:p>
            <a:pPr marL="0" indent="0">
              <a:buNone/>
            </a:pPr>
            <a:r>
              <a:rPr lang="en-ZA" dirty="0"/>
              <a:t> </a:t>
            </a:r>
            <a:r>
              <a:rPr lang="en-ZA" b="1" u="sng" dirty="0"/>
              <a:t>Clause 2 of the Bill</a:t>
            </a:r>
            <a:r>
              <a:rPr lang="en-ZA" b="1" dirty="0"/>
              <a:t> (cont.)</a:t>
            </a:r>
          </a:p>
          <a:p>
            <a:pPr algn="just"/>
            <a:r>
              <a:rPr lang="en-ZA" dirty="0"/>
              <a:t>It further provides that the Minister may suspend the Executive Director after a Parliamentary Committee has started proceeding to remove the Executive Director – clause 6A(3</a:t>
            </a:r>
            <a:r>
              <a:rPr lang="en-ZA" i="1" dirty="0"/>
              <a:t>)(a).</a:t>
            </a:r>
          </a:p>
          <a:p>
            <a:pPr algn="just"/>
            <a:r>
              <a:rPr lang="en-ZA" dirty="0"/>
              <a:t>It also confirms that the Minister must remove the Executive Director after the National Assembly has adopted a resolution to that effect – clause 6A(3)</a:t>
            </a:r>
            <a:r>
              <a:rPr lang="en-ZA" i="1" dirty="0"/>
              <a:t>(b)</a:t>
            </a:r>
            <a:r>
              <a:rPr lang="en-ZA" dirty="0"/>
              <a:t>.</a:t>
            </a:r>
          </a:p>
          <a:p>
            <a:pPr algn="just"/>
            <a:r>
              <a:rPr lang="en-ZA" dirty="0"/>
              <a:t>The clause grants that the Minister the discretion to allow the Executive Director, on his/her request, to vacate his/her office – clause 6A(4). </a:t>
            </a:r>
          </a:p>
          <a:p>
            <a:endParaRPr lang="en-ZA" dirty="0"/>
          </a:p>
        </p:txBody>
      </p:sp>
    </p:spTree>
    <p:extLst>
      <p:ext uri="{BB962C8B-B14F-4D97-AF65-F5344CB8AC3E}">
        <p14:creationId xmlns:p14="http://schemas.microsoft.com/office/powerpoint/2010/main" xmlns="" val="99250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prstClr val="black"/>
                </a:solidFill>
                <a:latin typeface="Calibri"/>
              </a:rPr>
              <a:t>IPID Amendment Bill (cont.)</a:t>
            </a:r>
            <a:endParaRPr lang="en-ZA" dirty="0"/>
          </a:p>
        </p:txBody>
      </p:sp>
      <p:sp>
        <p:nvSpPr>
          <p:cNvPr id="3" name="Content Placeholder 2"/>
          <p:cNvSpPr>
            <a:spLocks noGrp="1"/>
          </p:cNvSpPr>
          <p:nvPr>
            <p:ph idx="1"/>
          </p:nvPr>
        </p:nvSpPr>
        <p:spPr/>
        <p:txBody>
          <a:bodyPr/>
          <a:lstStyle/>
          <a:p>
            <a:pPr marL="0" indent="0">
              <a:buNone/>
            </a:pPr>
            <a:r>
              <a:rPr lang="en-ZA" b="1" u="sng" dirty="0"/>
              <a:t>Clause 2 of the Bill</a:t>
            </a:r>
            <a:r>
              <a:rPr lang="en-ZA" b="1" dirty="0"/>
              <a:t> (cont.)</a:t>
            </a:r>
          </a:p>
          <a:p>
            <a:pPr algn="just"/>
            <a:r>
              <a:rPr lang="en-ZA" dirty="0"/>
              <a:t>The Executive Director must sent his/her request to the Minister at least 6 months before the date on which he/her wishes to vacate office – clause 6A(5).</a:t>
            </a:r>
          </a:p>
          <a:p>
            <a:pPr algn="just"/>
            <a:endParaRPr lang="en-ZA" dirty="0"/>
          </a:p>
          <a:p>
            <a:pPr marL="0" indent="0" algn="just">
              <a:buNone/>
            </a:pPr>
            <a:r>
              <a:rPr lang="en-ZA" b="1" dirty="0"/>
              <a:t>    </a:t>
            </a:r>
            <a:r>
              <a:rPr lang="en-ZA" b="1" u="sng" dirty="0"/>
              <a:t>Clause 3 of the Bill</a:t>
            </a:r>
          </a:p>
          <a:p>
            <a:pPr algn="just"/>
            <a:r>
              <a:rPr lang="en-ZA" dirty="0"/>
              <a:t>Short title and commencement </a:t>
            </a:r>
          </a:p>
          <a:p>
            <a:endParaRPr lang="en-ZA" dirty="0" smtClean="0"/>
          </a:p>
          <a:p>
            <a:endParaRPr lang="en-ZA" dirty="0"/>
          </a:p>
        </p:txBody>
      </p:sp>
    </p:spTree>
    <p:extLst>
      <p:ext uri="{BB962C8B-B14F-4D97-AF65-F5344CB8AC3E}">
        <p14:creationId xmlns:p14="http://schemas.microsoft.com/office/powerpoint/2010/main" xmlns="" val="3492572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algn="ctr"/>
            <a:endParaRPr lang="en-ZA" dirty="0" smtClean="0"/>
          </a:p>
          <a:p>
            <a:pPr algn="ctr"/>
            <a:endParaRPr lang="en-ZA" dirty="0"/>
          </a:p>
          <a:p>
            <a:pPr algn="ctr"/>
            <a:endParaRPr lang="en-ZA" dirty="0" smtClean="0"/>
          </a:p>
          <a:p>
            <a:pPr marL="0" lvl="0" indent="0" algn="ctr" defTabSz="457200">
              <a:lnSpc>
                <a:spcPct val="100000"/>
              </a:lnSpc>
              <a:spcBef>
                <a:spcPct val="20000"/>
              </a:spcBef>
              <a:buNone/>
            </a:pPr>
            <a:r>
              <a:rPr lang="en-ZA" sz="6600" dirty="0">
                <a:solidFill>
                  <a:prstClr val="black"/>
                </a:solidFill>
              </a:rPr>
              <a:t>THANK YOU</a:t>
            </a:r>
          </a:p>
          <a:p>
            <a:pPr marL="0" indent="0" algn="ctr">
              <a:buNone/>
            </a:pPr>
            <a:endParaRPr lang="en-ZA" dirty="0"/>
          </a:p>
        </p:txBody>
      </p:sp>
    </p:spTree>
    <p:extLst>
      <p:ext uri="{BB962C8B-B14F-4D97-AF65-F5344CB8AC3E}">
        <p14:creationId xmlns:p14="http://schemas.microsoft.com/office/powerpoint/2010/main" xmlns="" val="111033014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468</Words>
  <Application>Microsoft Office PowerPoint</Application>
  <PresentationFormat>Custom</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1_Office Theme</vt:lpstr>
      <vt:lpstr>Slide 1</vt:lpstr>
      <vt:lpstr>Background </vt:lpstr>
      <vt:lpstr> Independent Police Directorate  Amendment Bill</vt:lpstr>
      <vt:lpstr>  IPID Amendment Bill (cont.)</vt:lpstr>
      <vt:lpstr>IPID Amendment Bill (cont.)</vt:lpstr>
      <vt:lpstr>IPID Amendment Bill (cont.)</vt:lpstr>
      <vt:lpstr>IPID Amendment Bill (cont.)</vt:lpstr>
      <vt:lpstr>Slide 8</vt:lpstr>
    </vt:vector>
  </TitlesOfParts>
  <Company>Parliament of the Republic  of South Africa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Prince</dc:creator>
  <cp:lastModifiedBy>PUMZA</cp:lastModifiedBy>
  <cp:revision>9</cp:revision>
  <dcterms:created xsi:type="dcterms:W3CDTF">2019-09-09T12:39:22Z</dcterms:created>
  <dcterms:modified xsi:type="dcterms:W3CDTF">2019-09-13T08:19:47Z</dcterms:modified>
</cp:coreProperties>
</file>