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8"/>
  </p:handoutMasterIdLst>
  <p:sldIdLst>
    <p:sldId id="256" r:id="rId2"/>
    <p:sldId id="271" r:id="rId3"/>
    <p:sldId id="272" r:id="rId4"/>
    <p:sldId id="299" r:id="rId5"/>
    <p:sldId id="322" r:id="rId6"/>
    <p:sldId id="325" r:id="rId7"/>
    <p:sldId id="273" r:id="rId8"/>
    <p:sldId id="326" r:id="rId9"/>
    <p:sldId id="324" r:id="rId10"/>
    <p:sldId id="300" r:id="rId11"/>
    <p:sldId id="330" r:id="rId12"/>
    <p:sldId id="331" r:id="rId13"/>
    <p:sldId id="329" r:id="rId14"/>
    <p:sldId id="319" r:id="rId15"/>
    <p:sldId id="332" r:id="rId16"/>
    <p:sldId id="333" r:id="rId17"/>
    <p:sldId id="334" r:id="rId18"/>
    <p:sldId id="336" r:id="rId19"/>
    <p:sldId id="337" r:id="rId20"/>
    <p:sldId id="335" r:id="rId21"/>
    <p:sldId id="301" r:id="rId22"/>
    <p:sldId id="327" r:id="rId23"/>
    <p:sldId id="320" r:id="rId24"/>
    <p:sldId id="328" r:id="rId25"/>
    <p:sldId id="321" r:id="rId26"/>
    <p:sldId id="270" r:id="rId27"/>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9" autoAdjust="0"/>
    <p:restoredTop sz="94660"/>
  </p:normalViewPr>
  <p:slideViewPr>
    <p:cSldViewPr>
      <p:cViewPr varScale="1">
        <p:scale>
          <a:sx n="76" d="100"/>
          <a:sy n="76" d="100"/>
        </p:scale>
        <p:origin x="-1254" y="-8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20" y="-78"/>
      </p:cViewPr>
      <p:guideLst>
        <p:guide orient="horz" pos="2949"/>
        <p:guide pos="222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F27F3E-81B3-4617-A700-857A4BC255C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ZA"/>
        </a:p>
      </dgm:t>
    </dgm:pt>
    <dgm:pt modelId="{BE79856D-A3CF-4760-842F-4BC42D116A42}">
      <dgm:prSet phldrT="[Text]" custT="1"/>
      <dgm:spPr>
        <a:solidFill>
          <a:schemeClr val="accent2">
            <a:lumMod val="60000"/>
            <a:lumOff val="40000"/>
          </a:schemeClr>
        </a:solidFill>
      </dgm:spPr>
      <dgm:t>
        <a:bodyPr/>
        <a:lstStyle/>
        <a:p>
          <a:r>
            <a:rPr lang="en-ZA" sz="2800" dirty="0">
              <a:solidFill>
                <a:schemeClr val="tx1"/>
              </a:solidFill>
            </a:rPr>
            <a:t>BACKGROUND</a:t>
          </a:r>
        </a:p>
      </dgm:t>
    </dgm:pt>
    <dgm:pt modelId="{C6E1A8EE-1208-4289-8B35-546E33F37F02}" type="parTrans" cxnId="{6CF34381-17C7-4020-8268-8E651B36F001}">
      <dgm:prSet/>
      <dgm:spPr/>
      <dgm:t>
        <a:bodyPr/>
        <a:lstStyle/>
        <a:p>
          <a:endParaRPr lang="en-ZA"/>
        </a:p>
      </dgm:t>
    </dgm:pt>
    <dgm:pt modelId="{47E5F446-DFB2-4645-9318-A46DB005B4B3}" type="sibTrans" cxnId="{6CF34381-17C7-4020-8268-8E651B36F001}">
      <dgm:prSet/>
      <dgm:spPr/>
      <dgm:t>
        <a:bodyPr/>
        <a:lstStyle/>
        <a:p>
          <a:endParaRPr lang="en-ZA"/>
        </a:p>
      </dgm:t>
    </dgm:pt>
    <dgm:pt modelId="{7ACF0474-DB20-46D1-A725-5617B9757D4F}">
      <dgm:prSet phldrT="[Text]" custT="1"/>
      <dgm:spPr>
        <a:solidFill>
          <a:schemeClr val="accent2">
            <a:lumMod val="60000"/>
            <a:lumOff val="40000"/>
          </a:schemeClr>
        </a:solidFill>
      </dgm:spPr>
      <dgm:t>
        <a:bodyPr/>
        <a:lstStyle/>
        <a:p>
          <a:r>
            <a:rPr lang="en-ZA" sz="2800" dirty="0">
              <a:solidFill>
                <a:schemeClr val="tx1"/>
              </a:solidFill>
            </a:rPr>
            <a:t>GEOGRAPHICAL MAP</a:t>
          </a:r>
        </a:p>
      </dgm:t>
    </dgm:pt>
    <dgm:pt modelId="{518E5B29-508E-4B9A-8232-B09A6A62B3E9}" type="parTrans" cxnId="{A247BA04-7FA0-424C-B5BA-42F45CEDE1D1}">
      <dgm:prSet/>
      <dgm:spPr/>
      <dgm:t>
        <a:bodyPr/>
        <a:lstStyle/>
        <a:p>
          <a:endParaRPr lang="en-ZA"/>
        </a:p>
      </dgm:t>
    </dgm:pt>
    <dgm:pt modelId="{AEE4F2CC-E0AE-4A79-845F-07241E17E169}" type="sibTrans" cxnId="{A247BA04-7FA0-424C-B5BA-42F45CEDE1D1}">
      <dgm:prSet/>
      <dgm:spPr/>
      <dgm:t>
        <a:bodyPr/>
        <a:lstStyle/>
        <a:p>
          <a:endParaRPr lang="en-ZA"/>
        </a:p>
      </dgm:t>
    </dgm:pt>
    <dgm:pt modelId="{1827FE55-6D5E-4E7E-ADB7-58EF9FD978A7}">
      <dgm:prSet phldrT="[Text]" custT="1"/>
      <dgm:spPr>
        <a:solidFill>
          <a:schemeClr val="accent2">
            <a:lumMod val="60000"/>
            <a:lumOff val="40000"/>
          </a:schemeClr>
        </a:solidFill>
      </dgm:spPr>
      <dgm:t>
        <a:bodyPr/>
        <a:lstStyle/>
        <a:p>
          <a:r>
            <a:rPr lang="en-ZA" sz="2800" dirty="0">
              <a:solidFill>
                <a:schemeClr val="tx1"/>
              </a:solidFill>
            </a:rPr>
            <a:t>MUNICIPAL OVERVIEW</a:t>
          </a:r>
        </a:p>
      </dgm:t>
    </dgm:pt>
    <dgm:pt modelId="{7BB45AB0-3D44-4E6E-BEC6-29DF9944E406}" type="parTrans" cxnId="{9435A4CD-EAD5-4688-B2E8-E63E2089A53E}">
      <dgm:prSet/>
      <dgm:spPr/>
      <dgm:t>
        <a:bodyPr/>
        <a:lstStyle/>
        <a:p>
          <a:endParaRPr lang="en-ZA"/>
        </a:p>
      </dgm:t>
    </dgm:pt>
    <dgm:pt modelId="{83EFA9D4-15D8-4BF1-A6C9-965662A1083E}" type="sibTrans" cxnId="{9435A4CD-EAD5-4688-B2E8-E63E2089A53E}">
      <dgm:prSet/>
      <dgm:spPr/>
      <dgm:t>
        <a:bodyPr/>
        <a:lstStyle/>
        <a:p>
          <a:endParaRPr lang="en-ZA"/>
        </a:p>
      </dgm:t>
    </dgm:pt>
    <dgm:pt modelId="{9BF61309-3AB7-4347-8260-D57482CC0EB6}">
      <dgm:prSet phldrT="[Text]" custT="1"/>
      <dgm:spPr>
        <a:solidFill>
          <a:schemeClr val="accent2">
            <a:lumMod val="60000"/>
            <a:lumOff val="40000"/>
          </a:schemeClr>
        </a:solidFill>
      </dgm:spPr>
      <dgm:t>
        <a:bodyPr/>
        <a:lstStyle/>
        <a:p>
          <a:r>
            <a:rPr lang="en-ZA" sz="2800" dirty="0">
              <a:solidFill>
                <a:schemeClr val="tx1"/>
              </a:solidFill>
            </a:rPr>
            <a:t>AUDIT OPINION HISTORY</a:t>
          </a:r>
        </a:p>
      </dgm:t>
    </dgm:pt>
    <dgm:pt modelId="{78DBB1E2-9955-42CA-890E-F97C71D43BD7}" type="parTrans" cxnId="{7E324231-0D6C-421F-8AB5-9CEAC73BDCB0}">
      <dgm:prSet/>
      <dgm:spPr/>
      <dgm:t>
        <a:bodyPr/>
        <a:lstStyle/>
        <a:p>
          <a:endParaRPr lang="en-ZA"/>
        </a:p>
      </dgm:t>
    </dgm:pt>
    <dgm:pt modelId="{60A96B0D-9EA0-4CF0-86AB-5ABA0479105C}" type="sibTrans" cxnId="{7E324231-0D6C-421F-8AB5-9CEAC73BDCB0}">
      <dgm:prSet/>
      <dgm:spPr/>
      <dgm:t>
        <a:bodyPr/>
        <a:lstStyle/>
        <a:p>
          <a:endParaRPr lang="en-ZA"/>
        </a:p>
      </dgm:t>
    </dgm:pt>
    <dgm:pt modelId="{08A23364-1DCF-459B-8CA6-ED4AD2FB3F8D}">
      <dgm:prSet phldrT="[Text]" custT="1"/>
      <dgm:spPr>
        <a:solidFill>
          <a:schemeClr val="accent2">
            <a:lumMod val="60000"/>
            <a:lumOff val="40000"/>
          </a:schemeClr>
        </a:solidFill>
      </dgm:spPr>
      <dgm:t>
        <a:bodyPr/>
        <a:lstStyle/>
        <a:p>
          <a:r>
            <a:rPr lang="en-ZA" sz="2800" dirty="0">
              <a:solidFill>
                <a:schemeClr val="tx1"/>
              </a:solidFill>
            </a:rPr>
            <a:t>AUDIT FINDINGS</a:t>
          </a:r>
        </a:p>
      </dgm:t>
    </dgm:pt>
    <dgm:pt modelId="{8C2B1026-39B3-48D0-8AC4-4769C09F4E51}" type="parTrans" cxnId="{F6B7B43D-4D89-4EC3-8D6B-54D49BE988C8}">
      <dgm:prSet/>
      <dgm:spPr/>
      <dgm:t>
        <a:bodyPr/>
        <a:lstStyle/>
        <a:p>
          <a:endParaRPr lang="en-ZA"/>
        </a:p>
      </dgm:t>
    </dgm:pt>
    <dgm:pt modelId="{16760320-35F7-4F83-851B-BB924DC09704}" type="sibTrans" cxnId="{F6B7B43D-4D89-4EC3-8D6B-54D49BE988C8}">
      <dgm:prSet/>
      <dgm:spPr/>
      <dgm:t>
        <a:bodyPr/>
        <a:lstStyle/>
        <a:p>
          <a:endParaRPr lang="en-ZA"/>
        </a:p>
      </dgm:t>
    </dgm:pt>
    <dgm:pt modelId="{C83F8625-6195-46F5-A053-D6557CA9B63E}">
      <dgm:prSet phldrT="[Text]" custT="1"/>
      <dgm:spPr>
        <a:solidFill>
          <a:schemeClr val="accent2">
            <a:lumMod val="60000"/>
            <a:lumOff val="40000"/>
          </a:schemeClr>
        </a:solidFill>
      </dgm:spPr>
      <dgm:t>
        <a:bodyPr/>
        <a:lstStyle/>
        <a:p>
          <a:r>
            <a:rPr lang="en-ZA" sz="2800" dirty="0">
              <a:solidFill>
                <a:schemeClr val="tx1"/>
              </a:solidFill>
            </a:rPr>
            <a:t>REMEDIAL ACTION</a:t>
          </a:r>
        </a:p>
      </dgm:t>
    </dgm:pt>
    <dgm:pt modelId="{BD0FBBAA-FD6F-477D-B27F-C95452141196}" type="parTrans" cxnId="{4861F3AF-A562-4862-BAC6-F9FE748335D1}">
      <dgm:prSet/>
      <dgm:spPr/>
      <dgm:t>
        <a:bodyPr/>
        <a:lstStyle/>
        <a:p>
          <a:endParaRPr lang="en-ZA"/>
        </a:p>
      </dgm:t>
    </dgm:pt>
    <dgm:pt modelId="{BF8B4904-A092-4CB9-BFC2-DA117B61139C}" type="sibTrans" cxnId="{4861F3AF-A562-4862-BAC6-F9FE748335D1}">
      <dgm:prSet/>
      <dgm:spPr/>
      <dgm:t>
        <a:bodyPr/>
        <a:lstStyle/>
        <a:p>
          <a:endParaRPr lang="en-ZA"/>
        </a:p>
      </dgm:t>
    </dgm:pt>
    <dgm:pt modelId="{DA7CCF1E-5036-438E-ADD0-B575F2858DBD}">
      <dgm:prSet phldrT="[Text]" custT="1"/>
      <dgm:spPr>
        <a:solidFill>
          <a:schemeClr val="accent2">
            <a:lumMod val="60000"/>
            <a:lumOff val="40000"/>
          </a:schemeClr>
        </a:solidFill>
      </dgm:spPr>
      <dgm:t>
        <a:bodyPr/>
        <a:lstStyle/>
        <a:p>
          <a:endParaRPr lang="en-US" dirty="0"/>
        </a:p>
      </dgm:t>
    </dgm:pt>
    <dgm:pt modelId="{670A5116-E6A4-4E48-AD25-07A4A519BE06}" type="parTrans" cxnId="{3280E592-8CAE-411C-8F14-4CB63183A620}">
      <dgm:prSet/>
      <dgm:spPr/>
      <dgm:t>
        <a:bodyPr/>
        <a:lstStyle/>
        <a:p>
          <a:endParaRPr lang="en-ZA"/>
        </a:p>
      </dgm:t>
    </dgm:pt>
    <dgm:pt modelId="{03890C7F-398A-4B4E-BC52-28BAA4257E08}" type="sibTrans" cxnId="{3280E592-8CAE-411C-8F14-4CB63183A620}">
      <dgm:prSet/>
      <dgm:spPr/>
      <dgm:t>
        <a:bodyPr/>
        <a:lstStyle/>
        <a:p>
          <a:endParaRPr lang="en-ZA"/>
        </a:p>
      </dgm:t>
    </dgm:pt>
    <dgm:pt modelId="{0E6DFD1D-E77F-4E58-A7F3-44068BCE3C24}">
      <dgm:prSet phldrT="[Text]" custT="1"/>
      <dgm:spPr>
        <a:solidFill>
          <a:schemeClr val="accent2">
            <a:lumMod val="60000"/>
            <a:lumOff val="40000"/>
          </a:schemeClr>
        </a:solidFill>
      </dgm:spPr>
      <dgm:t>
        <a:bodyPr/>
        <a:lstStyle/>
        <a:p>
          <a:r>
            <a:rPr lang="en-ZA" sz="2800" dirty="0">
              <a:solidFill>
                <a:schemeClr val="tx1"/>
              </a:solidFill>
            </a:rPr>
            <a:t>WAY FORWARD</a:t>
          </a:r>
        </a:p>
      </dgm:t>
    </dgm:pt>
    <dgm:pt modelId="{B41697BA-69AD-492D-9CE0-3E2CEABBF961}" type="parTrans" cxnId="{19526C68-79CA-4068-A192-DB666B3ED4A8}">
      <dgm:prSet/>
      <dgm:spPr/>
      <dgm:t>
        <a:bodyPr/>
        <a:lstStyle/>
        <a:p>
          <a:endParaRPr lang="en-ZA"/>
        </a:p>
      </dgm:t>
    </dgm:pt>
    <dgm:pt modelId="{2920C8B5-5C6E-400B-AC37-B736CAFEDD2F}" type="sibTrans" cxnId="{19526C68-79CA-4068-A192-DB666B3ED4A8}">
      <dgm:prSet/>
      <dgm:spPr/>
      <dgm:t>
        <a:bodyPr/>
        <a:lstStyle/>
        <a:p>
          <a:endParaRPr lang="en-ZA"/>
        </a:p>
      </dgm:t>
    </dgm:pt>
    <dgm:pt modelId="{39CC58B0-A6CC-4337-9E6C-9587466117FF}">
      <dgm:prSet phldrT="[Text]" custT="1"/>
      <dgm:spPr>
        <a:solidFill>
          <a:schemeClr val="accent2">
            <a:lumMod val="60000"/>
            <a:lumOff val="40000"/>
          </a:schemeClr>
        </a:solidFill>
      </dgm:spPr>
      <dgm:t>
        <a:bodyPr/>
        <a:lstStyle/>
        <a:p>
          <a:endParaRPr lang="en-ZA" sz="2800" dirty="0">
            <a:solidFill>
              <a:schemeClr val="tx1"/>
            </a:solidFill>
          </a:endParaRPr>
        </a:p>
      </dgm:t>
    </dgm:pt>
    <dgm:pt modelId="{9F0F49E8-0D26-448D-95A9-54E93EA182EF}" type="parTrans" cxnId="{1EC37533-46FA-4236-B2D0-19945002D281}">
      <dgm:prSet/>
      <dgm:spPr/>
      <dgm:t>
        <a:bodyPr/>
        <a:lstStyle/>
        <a:p>
          <a:endParaRPr lang="en-ZA"/>
        </a:p>
      </dgm:t>
    </dgm:pt>
    <dgm:pt modelId="{FA1F8D45-5394-41C1-A34B-C0D9D94683B7}" type="sibTrans" cxnId="{1EC37533-46FA-4236-B2D0-19945002D281}">
      <dgm:prSet/>
      <dgm:spPr/>
      <dgm:t>
        <a:bodyPr/>
        <a:lstStyle/>
        <a:p>
          <a:endParaRPr lang="en-ZA"/>
        </a:p>
      </dgm:t>
    </dgm:pt>
    <dgm:pt modelId="{A637CE75-2C4B-4003-B8DF-C8775EDDB9B8}" type="pres">
      <dgm:prSet presAssocID="{68F27F3E-81B3-4617-A700-857A4BC255CE}" presName="Name0" presStyleCnt="0">
        <dgm:presLayoutVars>
          <dgm:chMax val="7"/>
          <dgm:chPref val="7"/>
          <dgm:dir/>
        </dgm:presLayoutVars>
      </dgm:prSet>
      <dgm:spPr/>
      <dgm:t>
        <a:bodyPr/>
        <a:lstStyle/>
        <a:p>
          <a:endParaRPr lang="en-US"/>
        </a:p>
      </dgm:t>
    </dgm:pt>
    <dgm:pt modelId="{172915A4-877A-461A-BDDE-975421788564}" type="pres">
      <dgm:prSet presAssocID="{68F27F3E-81B3-4617-A700-857A4BC255CE}" presName="Name1" presStyleCnt="0"/>
      <dgm:spPr/>
    </dgm:pt>
    <dgm:pt modelId="{9923F30B-815E-4CAD-BC55-E9527DCDCB13}" type="pres">
      <dgm:prSet presAssocID="{68F27F3E-81B3-4617-A700-857A4BC255CE}" presName="cycle" presStyleCnt="0"/>
      <dgm:spPr/>
    </dgm:pt>
    <dgm:pt modelId="{B8427728-9181-4AA9-A9DF-2198992C047B}" type="pres">
      <dgm:prSet presAssocID="{68F27F3E-81B3-4617-A700-857A4BC255CE}" presName="srcNode" presStyleLbl="node1" presStyleIdx="0" presStyleCnt="7"/>
      <dgm:spPr/>
    </dgm:pt>
    <dgm:pt modelId="{5C5E170C-4F00-49E4-91B7-C18CD76BF6D9}" type="pres">
      <dgm:prSet presAssocID="{68F27F3E-81B3-4617-A700-857A4BC255CE}" presName="conn" presStyleLbl="parChTrans1D2" presStyleIdx="0" presStyleCnt="1"/>
      <dgm:spPr/>
      <dgm:t>
        <a:bodyPr/>
        <a:lstStyle/>
        <a:p>
          <a:endParaRPr lang="en-US"/>
        </a:p>
      </dgm:t>
    </dgm:pt>
    <dgm:pt modelId="{99E058C0-C7AC-4BA0-9825-B2FAE154F5C1}" type="pres">
      <dgm:prSet presAssocID="{68F27F3E-81B3-4617-A700-857A4BC255CE}" presName="extraNode" presStyleLbl="node1" presStyleIdx="0" presStyleCnt="7"/>
      <dgm:spPr/>
    </dgm:pt>
    <dgm:pt modelId="{320CDC5A-5F21-4B69-AA73-8E1954307210}" type="pres">
      <dgm:prSet presAssocID="{68F27F3E-81B3-4617-A700-857A4BC255CE}" presName="dstNode" presStyleLbl="node1" presStyleIdx="0" presStyleCnt="7"/>
      <dgm:spPr/>
    </dgm:pt>
    <dgm:pt modelId="{FEE25229-687E-4303-A721-AB28A6839F22}" type="pres">
      <dgm:prSet presAssocID="{BE79856D-A3CF-4760-842F-4BC42D116A42}" presName="text_1" presStyleLbl="node1" presStyleIdx="0" presStyleCnt="7">
        <dgm:presLayoutVars>
          <dgm:bulletEnabled val="1"/>
        </dgm:presLayoutVars>
      </dgm:prSet>
      <dgm:spPr/>
      <dgm:t>
        <a:bodyPr/>
        <a:lstStyle/>
        <a:p>
          <a:endParaRPr lang="en-US"/>
        </a:p>
      </dgm:t>
    </dgm:pt>
    <dgm:pt modelId="{C46237CB-8DEA-4973-8C8F-850429D6B342}" type="pres">
      <dgm:prSet presAssocID="{BE79856D-A3CF-4760-842F-4BC42D116A42}" presName="accent_1" presStyleCnt="0"/>
      <dgm:spPr/>
    </dgm:pt>
    <dgm:pt modelId="{89D1BAE9-CFC3-4481-9584-AFC7A723F988}" type="pres">
      <dgm:prSet presAssocID="{BE79856D-A3CF-4760-842F-4BC42D116A42}" presName="accentRepeatNode" presStyleLbl="solidFgAcc1" presStyleIdx="0" presStyleCnt="7"/>
      <dgm:spPr/>
    </dgm:pt>
    <dgm:pt modelId="{9D64E3E4-606F-4F30-A896-426BB460B621}" type="pres">
      <dgm:prSet presAssocID="{7ACF0474-DB20-46D1-A725-5617B9757D4F}" presName="text_2" presStyleLbl="node1" presStyleIdx="1" presStyleCnt="7">
        <dgm:presLayoutVars>
          <dgm:bulletEnabled val="1"/>
        </dgm:presLayoutVars>
      </dgm:prSet>
      <dgm:spPr/>
      <dgm:t>
        <a:bodyPr/>
        <a:lstStyle/>
        <a:p>
          <a:endParaRPr lang="en-US"/>
        </a:p>
      </dgm:t>
    </dgm:pt>
    <dgm:pt modelId="{96E718E5-F90F-47A9-B10A-2DD7C1C3E19E}" type="pres">
      <dgm:prSet presAssocID="{7ACF0474-DB20-46D1-A725-5617B9757D4F}" presName="accent_2" presStyleCnt="0"/>
      <dgm:spPr/>
    </dgm:pt>
    <dgm:pt modelId="{D113066F-5B4E-4821-81E4-9AAAEEBF7ED3}" type="pres">
      <dgm:prSet presAssocID="{7ACF0474-DB20-46D1-A725-5617B9757D4F}" presName="accentRepeatNode" presStyleLbl="solidFgAcc1" presStyleIdx="1" presStyleCnt="7"/>
      <dgm:spPr/>
    </dgm:pt>
    <dgm:pt modelId="{69991A75-9575-46DD-AC4A-DB2E1650CBAF}" type="pres">
      <dgm:prSet presAssocID="{1827FE55-6D5E-4E7E-ADB7-58EF9FD978A7}" presName="text_3" presStyleLbl="node1" presStyleIdx="2" presStyleCnt="7">
        <dgm:presLayoutVars>
          <dgm:bulletEnabled val="1"/>
        </dgm:presLayoutVars>
      </dgm:prSet>
      <dgm:spPr/>
      <dgm:t>
        <a:bodyPr/>
        <a:lstStyle/>
        <a:p>
          <a:endParaRPr lang="en-US"/>
        </a:p>
      </dgm:t>
    </dgm:pt>
    <dgm:pt modelId="{ECAB0F2F-8E36-4DEC-BF04-0179DF2DD6D4}" type="pres">
      <dgm:prSet presAssocID="{1827FE55-6D5E-4E7E-ADB7-58EF9FD978A7}" presName="accent_3" presStyleCnt="0"/>
      <dgm:spPr/>
    </dgm:pt>
    <dgm:pt modelId="{C87C414D-620C-4EFF-991D-EEC5F8F4113D}" type="pres">
      <dgm:prSet presAssocID="{1827FE55-6D5E-4E7E-ADB7-58EF9FD978A7}" presName="accentRepeatNode" presStyleLbl="solidFgAcc1" presStyleIdx="2" presStyleCnt="7"/>
      <dgm:spPr/>
    </dgm:pt>
    <dgm:pt modelId="{D7B2DAA6-43FC-44BA-9A48-2577316F9BAF}" type="pres">
      <dgm:prSet presAssocID="{9BF61309-3AB7-4347-8260-D57482CC0EB6}" presName="text_4" presStyleLbl="node1" presStyleIdx="3" presStyleCnt="7">
        <dgm:presLayoutVars>
          <dgm:bulletEnabled val="1"/>
        </dgm:presLayoutVars>
      </dgm:prSet>
      <dgm:spPr/>
      <dgm:t>
        <a:bodyPr/>
        <a:lstStyle/>
        <a:p>
          <a:endParaRPr lang="en-US"/>
        </a:p>
      </dgm:t>
    </dgm:pt>
    <dgm:pt modelId="{B42E729A-43DE-454A-8B3E-BFB978DBB602}" type="pres">
      <dgm:prSet presAssocID="{9BF61309-3AB7-4347-8260-D57482CC0EB6}" presName="accent_4" presStyleCnt="0"/>
      <dgm:spPr/>
    </dgm:pt>
    <dgm:pt modelId="{F3C65E47-91B9-4DAA-9449-4B282CBA8CC1}" type="pres">
      <dgm:prSet presAssocID="{9BF61309-3AB7-4347-8260-D57482CC0EB6}" presName="accentRepeatNode" presStyleLbl="solidFgAcc1" presStyleIdx="3" presStyleCnt="7"/>
      <dgm:spPr/>
    </dgm:pt>
    <dgm:pt modelId="{A8FEA1C5-081A-4829-A334-406BE4D51164}" type="pres">
      <dgm:prSet presAssocID="{08A23364-1DCF-459B-8CA6-ED4AD2FB3F8D}" presName="text_5" presStyleLbl="node1" presStyleIdx="4" presStyleCnt="7">
        <dgm:presLayoutVars>
          <dgm:bulletEnabled val="1"/>
        </dgm:presLayoutVars>
      </dgm:prSet>
      <dgm:spPr/>
      <dgm:t>
        <a:bodyPr/>
        <a:lstStyle/>
        <a:p>
          <a:endParaRPr lang="en-US"/>
        </a:p>
      </dgm:t>
    </dgm:pt>
    <dgm:pt modelId="{D6CFF01D-8FF6-4C93-9F18-BA31FEF4EAF5}" type="pres">
      <dgm:prSet presAssocID="{08A23364-1DCF-459B-8CA6-ED4AD2FB3F8D}" presName="accent_5" presStyleCnt="0"/>
      <dgm:spPr/>
    </dgm:pt>
    <dgm:pt modelId="{27A3BEA2-5AC8-449C-A3A3-7503AC7C6F16}" type="pres">
      <dgm:prSet presAssocID="{08A23364-1DCF-459B-8CA6-ED4AD2FB3F8D}" presName="accentRepeatNode" presStyleLbl="solidFgAcc1" presStyleIdx="4" presStyleCnt="7"/>
      <dgm:spPr/>
    </dgm:pt>
    <dgm:pt modelId="{6F9F89B0-09C8-455C-86BC-469B70F76A74}" type="pres">
      <dgm:prSet presAssocID="{C83F8625-6195-46F5-A053-D6557CA9B63E}" presName="text_6" presStyleLbl="node1" presStyleIdx="5" presStyleCnt="7">
        <dgm:presLayoutVars>
          <dgm:bulletEnabled val="1"/>
        </dgm:presLayoutVars>
      </dgm:prSet>
      <dgm:spPr/>
      <dgm:t>
        <a:bodyPr/>
        <a:lstStyle/>
        <a:p>
          <a:endParaRPr lang="en-US"/>
        </a:p>
      </dgm:t>
    </dgm:pt>
    <dgm:pt modelId="{22743524-C697-4DB3-9B34-CC81AB2F4D83}" type="pres">
      <dgm:prSet presAssocID="{C83F8625-6195-46F5-A053-D6557CA9B63E}" presName="accent_6" presStyleCnt="0"/>
      <dgm:spPr/>
    </dgm:pt>
    <dgm:pt modelId="{4F061422-C627-49D0-AE64-78B4E472FBD5}" type="pres">
      <dgm:prSet presAssocID="{C83F8625-6195-46F5-A053-D6557CA9B63E}" presName="accentRepeatNode" presStyleLbl="solidFgAcc1" presStyleIdx="5" presStyleCnt="7"/>
      <dgm:spPr/>
    </dgm:pt>
    <dgm:pt modelId="{D87E0881-C7EF-4D98-A45B-70AF97BDF1D5}" type="pres">
      <dgm:prSet presAssocID="{0E6DFD1D-E77F-4E58-A7F3-44068BCE3C24}" presName="text_7" presStyleLbl="node1" presStyleIdx="6" presStyleCnt="7">
        <dgm:presLayoutVars>
          <dgm:bulletEnabled val="1"/>
        </dgm:presLayoutVars>
      </dgm:prSet>
      <dgm:spPr/>
      <dgm:t>
        <a:bodyPr/>
        <a:lstStyle/>
        <a:p>
          <a:endParaRPr lang="en-US"/>
        </a:p>
      </dgm:t>
    </dgm:pt>
    <dgm:pt modelId="{41C8912A-C0BB-4D89-8675-CB8C9E568985}" type="pres">
      <dgm:prSet presAssocID="{0E6DFD1D-E77F-4E58-A7F3-44068BCE3C24}" presName="accent_7" presStyleCnt="0"/>
      <dgm:spPr/>
    </dgm:pt>
    <dgm:pt modelId="{82823260-AE80-44B4-BF05-578F91759F8E}" type="pres">
      <dgm:prSet presAssocID="{0E6DFD1D-E77F-4E58-A7F3-44068BCE3C24}" presName="accentRepeatNode" presStyleLbl="solidFgAcc1" presStyleIdx="6" presStyleCnt="7"/>
      <dgm:spPr/>
    </dgm:pt>
  </dgm:ptLst>
  <dgm:cxnLst>
    <dgm:cxn modelId="{19526C68-79CA-4068-A192-DB666B3ED4A8}" srcId="{68F27F3E-81B3-4617-A700-857A4BC255CE}" destId="{0E6DFD1D-E77F-4E58-A7F3-44068BCE3C24}" srcOrd="6" destOrd="0" parTransId="{B41697BA-69AD-492D-9CE0-3E2CEABBF961}" sibTransId="{2920C8B5-5C6E-400B-AC37-B736CAFEDD2F}"/>
    <dgm:cxn modelId="{9435A4CD-EAD5-4688-B2E8-E63E2089A53E}" srcId="{68F27F3E-81B3-4617-A700-857A4BC255CE}" destId="{1827FE55-6D5E-4E7E-ADB7-58EF9FD978A7}" srcOrd="2" destOrd="0" parTransId="{7BB45AB0-3D44-4E6E-BEC6-29DF9944E406}" sibTransId="{83EFA9D4-15D8-4BF1-A6C9-965662A1083E}"/>
    <dgm:cxn modelId="{1EC37533-46FA-4236-B2D0-19945002D281}" srcId="{68F27F3E-81B3-4617-A700-857A4BC255CE}" destId="{39CC58B0-A6CC-4337-9E6C-9587466117FF}" srcOrd="8" destOrd="0" parTransId="{9F0F49E8-0D26-448D-95A9-54E93EA182EF}" sibTransId="{FA1F8D45-5394-41C1-A34B-C0D9D94683B7}"/>
    <dgm:cxn modelId="{9F58E393-A1FA-42C7-8902-E4A046F166E1}" type="presOf" srcId="{C83F8625-6195-46F5-A053-D6557CA9B63E}" destId="{6F9F89B0-09C8-455C-86BC-469B70F76A74}" srcOrd="0" destOrd="0" presId="urn:microsoft.com/office/officeart/2008/layout/VerticalCurvedList"/>
    <dgm:cxn modelId="{6CF34381-17C7-4020-8268-8E651B36F001}" srcId="{68F27F3E-81B3-4617-A700-857A4BC255CE}" destId="{BE79856D-A3CF-4760-842F-4BC42D116A42}" srcOrd="0" destOrd="0" parTransId="{C6E1A8EE-1208-4289-8B35-546E33F37F02}" sibTransId="{47E5F446-DFB2-4645-9318-A46DB005B4B3}"/>
    <dgm:cxn modelId="{3280E592-8CAE-411C-8F14-4CB63183A620}" srcId="{68F27F3E-81B3-4617-A700-857A4BC255CE}" destId="{DA7CCF1E-5036-438E-ADD0-B575F2858DBD}" srcOrd="7" destOrd="0" parTransId="{670A5116-E6A4-4E48-AD25-07A4A519BE06}" sibTransId="{03890C7F-398A-4B4E-BC52-28BAA4257E08}"/>
    <dgm:cxn modelId="{A247BA04-7FA0-424C-B5BA-42F45CEDE1D1}" srcId="{68F27F3E-81B3-4617-A700-857A4BC255CE}" destId="{7ACF0474-DB20-46D1-A725-5617B9757D4F}" srcOrd="1" destOrd="0" parTransId="{518E5B29-508E-4B9A-8232-B09A6A62B3E9}" sibTransId="{AEE4F2CC-E0AE-4A79-845F-07241E17E169}"/>
    <dgm:cxn modelId="{5ED9E69F-5E29-4A57-8870-E3C25AA2C263}" type="presOf" srcId="{BE79856D-A3CF-4760-842F-4BC42D116A42}" destId="{FEE25229-687E-4303-A721-AB28A6839F22}" srcOrd="0" destOrd="0" presId="urn:microsoft.com/office/officeart/2008/layout/VerticalCurvedList"/>
    <dgm:cxn modelId="{D4910BB8-9E96-457F-9705-471EDCD59661}" type="presOf" srcId="{1827FE55-6D5E-4E7E-ADB7-58EF9FD978A7}" destId="{69991A75-9575-46DD-AC4A-DB2E1650CBAF}" srcOrd="0" destOrd="0" presId="urn:microsoft.com/office/officeart/2008/layout/VerticalCurvedList"/>
    <dgm:cxn modelId="{F6B7B43D-4D89-4EC3-8D6B-54D49BE988C8}" srcId="{68F27F3E-81B3-4617-A700-857A4BC255CE}" destId="{08A23364-1DCF-459B-8CA6-ED4AD2FB3F8D}" srcOrd="4" destOrd="0" parTransId="{8C2B1026-39B3-48D0-8AC4-4769C09F4E51}" sibTransId="{16760320-35F7-4F83-851B-BB924DC09704}"/>
    <dgm:cxn modelId="{4861F3AF-A562-4862-BAC6-F9FE748335D1}" srcId="{68F27F3E-81B3-4617-A700-857A4BC255CE}" destId="{C83F8625-6195-46F5-A053-D6557CA9B63E}" srcOrd="5" destOrd="0" parTransId="{BD0FBBAA-FD6F-477D-B27F-C95452141196}" sibTransId="{BF8B4904-A092-4CB9-BFC2-DA117B61139C}"/>
    <dgm:cxn modelId="{3516F669-5AE9-48DB-A14F-3E49408592BD}" type="presOf" srcId="{68F27F3E-81B3-4617-A700-857A4BC255CE}" destId="{A637CE75-2C4B-4003-B8DF-C8775EDDB9B8}" srcOrd="0" destOrd="0" presId="urn:microsoft.com/office/officeart/2008/layout/VerticalCurvedList"/>
    <dgm:cxn modelId="{1BE901A3-8AFD-4CBF-85DD-649D4CE59226}" type="presOf" srcId="{0E6DFD1D-E77F-4E58-A7F3-44068BCE3C24}" destId="{D87E0881-C7EF-4D98-A45B-70AF97BDF1D5}" srcOrd="0" destOrd="0" presId="urn:microsoft.com/office/officeart/2008/layout/VerticalCurvedList"/>
    <dgm:cxn modelId="{B5E6F204-7013-4988-A1BE-885F0FB0D8E6}" type="presOf" srcId="{08A23364-1DCF-459B-8CA6-ED4AD2FB3F8D}" destId="{A8FEA1C5-081A-4829-A334-406BE4D51164}" srcOrd="0" destOrd="0" presId="urn:microsoft.com/office/officeart/2008/layout/VerticalCurvedList"/>
    <dgm:cxn modelId="{A3263223-95D9-46B3-92FF-1029BF48056F}" type="presOf" srcId="{7ACF0474-DB20-46D1-A725-5617B9757D4F}" destId="{9D64E3E4-606F-4F30-A896-426BB460B621}" srcOrd="0" destOrd="0" presId="urn:microsoft.com/office/officeart/2008/layout/VerticalCurvedList"/>
    <dgm:cxn modelId="{C8F20534-C7CF-4DC7-9E39-069B2406F210}" type="presOf" srcId="{9BF61309-3AB7-4347-8260-D57482CC0EB6}" destId="{D7B2DAA6-43FC-44BA-9A48-2577316F9BAF}" srcOrd="0" destOrd="0" presId="urn:microsoft.com/office/officeart/2008/layout/VerticalCurvedList"/>
    <dgm:cxn modelId="{7E324231-0D6C-421F-8AB5-9CEAC73BDCB0}" srcId="{68F27F3E-81B3-4617-A700-857A4BC255CE}" destId="{9BF61309-3AB7-4347-8260-D57482CC0EB6}" srcOrd="3" destOrd="0" parTransId="{78DBB1E2-9955-42CA-890E-F97C71D43BD7}" sibTransId="{60A96B0D-9EA0-4CF0-86AB-5ABA0479105C}"/>
    <dgm:cxn modelId="{23578372-54B8-4254-8C5A-CBCE4709DFF3}" type="presOf" srcId="{47E5F446-DFB2-4645-9318-A46DB005B4B3}" destId="{5C5E170C-4F00-49E4-91B7-C18CD76BF6D9}" srcOrd="0" destOrd="0" presId="urn:microsoft.com/office/officeart/2008/layout/VerticalCurvedList"/>
    <dgm:cxn modelId="{731B3AED-968E-44AC-968A-ED5C5F48F33E}" type="presParOf" srcId="{A637CE75-2C4B-4003-B8DF-C8775EDDB9B8}" destId="{172915A4-877A-461A-BDDE-975421788564}" srcOrd="0" destOrd="0" presId="urn:microsoft.com/office/officeart/2008/layout/VerticalCurvedList"/>
    <dgm:cxn modelId="{FF758B6E-7023-4030-9A3A-A3BAD46AB3DC}" type="presParOf" srcId="{172915A4-877A-461A-BDDE-975421788564}" destId="{9923F30B-815E-4CAD-BC55-E9527DCDCB13}" srcOrd="0" destOrd="0" presId="urn:microsoft.com/office/officeart/2008/layout/VerticalCurvedList"/>
    <dgm:cxn modelId="{794BDADA-9F21-44EA-BA13-4ECE9886EB23}" type="presParOf" srcId="{9923F30B-815E-4CAD-BC55-E9527DCDCB13}" destId="{B8427728-9181-4AA9-A9DF-2198992C047B}" srcOrd="0" destOrd="0" presId="urn:microsoft.com/office/officeart/2008/layout/VerticalCurvedList"/>
    <dgm:cxn modelId="{6D3F3106-0334-4A2D-A01C-A0B61DBEE26F}" type="presParOf" srcId="{9923F30B-815E-4CAD-BC55-E9527DCDCB13}" destId="{5C5E170C-4F00-49E4-91B7-C18CD76BF6D9}" srcOrd="1" destOrd="0" presId="urn:microsoft.com/office/officeart/2008/layout/VerticalCurvedList"/>
    <dgm:cxn modelId="{4FD70874-8CEA-4DE5-AD26-84233B37D7BF}" type="presParOf" srcId="{9923F30B-815E-4CAD-BC55-E9527DCDCB13}" destId="{99E058C0-C7AC-4BA0-9825-B2FAE154F5C1}" srcOrd="2" destOrd="0" presId="urn:microsoft.com/office/officeart/2008/layout/VerticalCurvedList"/>
    <dgm:cxn modelId="{710D1C57-981C-41F0-A446-7697443A0092}" type="presParOf" srcId="{9923F30B-815E-4CAD-BC55-E9527DCDCB13}" destId="{320CDC5A-5F21-4B69-AA73-8E1954307210}" srcOrd="3" destOrd="0" presId="urn:microsoft.com/office/officeart/2008/layout/VerticalCurvedList"/>
    <dgm:cxn modelId="{0C8916E9-9F13-4BF3-8F64-E493A9B9B988}" type="presParOf" srcId="{172915A4-877A-461A-BDDE-975421788564}" destId="{FEE25229-687E-4303-A721-AB28A6839F22}" srcOrd="1" destOrd="0" presId="urn:microsoft.com/office/officeart/2008/layout/VerticalCurvedList"/>
    <dgm:cxn modelId="{1CAA18F2-2BF1-4175-9F61-6E0BA430676E}" type="presParOf" srcId="{172915A4-877A-461A-BDDE-975421788564}" destId="{C46237CB-8DEA-4973-8C8F-850429D6B342}" srcOrd="2" destOrd="0" presId="urn:microsoft.com/office/officeart/2008/layout/VerticalCurvedList"/>
    <dgm:cxn modelId="{C232858B-C5DA-405D-871D-E55D94F317F9}" type="presParOf" srcId="{C46237CB-8DEA-4973-8C8F-850429D6B342}" destId="{89D1BAE9-CFC3-4481-9584-AFC7A723F988}" srcOrd="0" destOrd="0" presId="urn:microsoft.com/office/officeart/2008/layout/VerticalCurvedList"/>
    <dgm:cxn modelId="{B03C5B4C-43A4-4923-9F17-8AB00521B115}" type="presParOf" srcId="{172915A4-877A-461A-BDDE-975421788564}" destId="{9D64E3E4-606F-4F30-A896-426BB460B621}" srcOrd="3" destOrd="0" presId="urn:microsoft.com/office/officeart/2008/layout/VerticalCurvedList"/>
    <dgm:cxn modelId="{D18B0AE7-2A5B-443A-9392-64DBCF54CC6E}" type="presParOf" srcId="{172915A4-877A-461A-BDDE-975421788564}" destId="{96E718E5-F90F-47A9-B10A-2DD7C1C3E19E}" srcOrd="4" destOrd="0" presId="urn:microsoft.com/office/officeart/2008/layout/VerticalCurvedList"/>
    <dgm:cxn modelId="{4825108F-BE6E-4222-BADC-81799C022AEC}" type="presParOf" srcId="{96E718E5-F90F-47A9-B10A-2DD7C1C3E19E}" destId="{D113066F-5B4E-4821-81E4-9AAAEEBF7ED3}" srcOrd="0" destOrd="0" presId="urn:microsoft.com/office/officeart/2008/layout/VerticalCurvedList"/>
    <dgm:cxn modelId="{6D23DA84-2FBF-4D1D-8EBE-559FDEB6AFD8}" type="presParOf" srcId="{172915A4-877A-461A-BDDE-975421788564}" destId="{69991A75-9575-46DD-AC4A-DB2E1650CBAF}" srcOrd="5" destOrd="0" presId="urn:microsoft.com/office/officeart/2008/layout/VerticalCurvedList"/>
    <dgm:cxn modelId="{94F3CE62-B536-40EB-B2C1-49FEF62E5FBB}" type="presParOf" srcId="{172915A4-877A-461A-BDDE-975421788564}" destId="{ECAB0F2F-8E36-4DEC-BF04-0179DF2DD6D4}" srcOrd="6" destOrd="0" presId="urn:microsoft.com/office/officeart/2008/layout/VerticalCurvedList"/>
    <dgm:cxn modelId="{96ED1C0F-211A-4E6B-84E6-2188DD256505}" type="presParOf" srcId="{ECAB0F2F-8E36-4DEC-BF04-0179DF2DD6D4}" destId="{C87C414D-620C-4EFF-991D-EEC5F8F4113D}" srcOrd="0" destOrd="0" presId="urn:microsoft.com/office/officeart/2008/layout/VerticalCurvedList"/>
    <dgm:cxn modelId="{325A0434-6354-488A-8DFC-6D25CF329535}" type="presParOf" srcId="{172915A4-877A-461A-BDDE-975421788564}" destId="{D7B2DAA6-43FC-44BA-9A48-2577316F9BAF}" srcOrd="7" destOrd="0" presId="urn:microsoft.com/office/officeart/2008/layout/VerticalCurvedList"/>
    <dgm:cxn modelId="{6D39DA7A-EAE3-4463-87C4-6075D84A7FCB}" type="presParOf" srcId="{172915A4-877A-461A-BDDE-975421788564}" destId="{B42E729A-43DE-454A-8B3E-BFB978DBB602}" srcOrd="8" destOrd="0" presId="urn:microsoft.com/office/officeart/2008/layout/VerticalCurvedList"/>
    <dgm:cxn modelId="{CCF1A54A-390E-4F74-AFDB-9225ECEAC711}" type="presParOf" srcId="{B42E729A-43DE-454A-8B3E-BFB978DBB602}" destId="{F3C65E47-91B9-4DAA-9449-4B282CBA8CC1}" srcOrd="0" destOrd="0" presId="urn:microsoft.com/office/officeart/2008/layout/VerticalCurvedList"/>
    <dgm:cxn modelId="{31369F4D-0779-4703-9DCD-D8A69CF56818}" type="presParOf" srcId="{172915A4-877A-461A-BDDE-975421788564}" destId="{A8FEA1C5-081A-4829-A334-406BE4D51164}" srcOrd="9" destOrd="0" presId="urn:microsoft.com/office/officeart/2008/layout/VerticalCurvedList"/>
    <dgm:cxn modelId="{029600C1-2ABD-4261-AEC3-49EB382D4164}" type="presParOf" srcId="{172915A4-877A-461A-BDDE-975421788564}" destId="{D6CFF01D-8FF6-4C93-9F18-BA31FEF4EAF5}" srcOrd="10" destOrd="0" presId="urn:microsoft.com/office/officeart/2008/layout/VerticalCurvedList"/>
    <dgm:cxn modelId="{158C48F1-B662-499A-AA71-8B524A19F537}" type="presParOf" srcId="{D6CFF01D-8FF6-4C93-9F18-BA31FEF4EAF5}" destId="{27A3BEA2-5AC8-449C-A3A3-7503AC7C6F16}" srcOrd="0" destOrd="0" presId="urn:microsoft.com/office/officeart/2008/layout/VerticalCurvedList"/>
    <dgm:cxn modelId="{F5AD72C3-2954-4A1B-8764-D3F2C3BAEEB8}" type="presParOf" srcId="{172915A4-877A-461A-BDDE-975421788564}" destId="{6F9F89B0-09C8-455C-86BC-469B70F76A74}" srcOrd="11" destOrd="0" presId="urn:microsoft.com/office/officeart/2008/layout/VerticalCurvedList"/>
    <dgm:cxn modelId="{E9497F71-6F7C-4F75-A251-B2863F76BD24}" type="presParOf" srcId="{172915A4-877A-461A-BDDE-975421788564}" destId="{22743524-C697-4DB3-9B34-CC81AB2F4D83}" srcOrd="12" destOrd="0" presId="urn:microsoft.com/office/officeart/2008/layout/VerticalCurvedList"/>
    <dgm:cxn modelId="{91D8C993-4593-4928-BE41-2C0EABE3EA0E}" type="presParOf" srcId="{22743524-C697-4DB3-9B34-CC81AB2F4D83}" destId="{4F061422-C627-49D0-AE64-78B4E472FBD5}" srcOrd="0" destOrd="0" presId="urn:microsoft.com/office/officeart/2008/layout/VerticalCurvedList"/>
    <dgm:cxn modelId="{45F0F953-E4F9-4C05-ABF6-A6E20F52D15E}" type="presParOf" srcId="{172915A4-877A-461A-BDDE-975421788564}" destId="{D87E0881-C7EF-4D98-A45B-70AF97BDF1D5}" srcOrd="13" destOrd="0" presId="urn:microsoft.com/office/officeart/2008/layout/VerticalCurvedList"/>
    <dgm:cxn modelId="{AF0B7C91-C0CF-496F-861D-A353311BEC17}" type="presParOf" srcId="{172915A4-877A-461A-BDDE-975421788564}" destId="{41C8912A-C0BB-4D89-8675-CB8C9E568985}" srcOrd="14" destOrd="0" presId="urn:microsoft.com/office/officeart/2008/layout/VerticalCurvedList"/>
    <dgm:cxn modelId="{76E0FE6A-97F6-48F3-A953-2CF11FF66589}" type="presParOf" srcId="{41C8912A-C0BB-4D89-8675-CB8C9E568985}" destId="{82823260-AE80-44B4-BF05-578F91759F8E}"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5E170C-4F00-49E4-91B7-C18CD76BF6D9}">
      <dsp:nvSpPr>
        <dsp:cNvPr id="0" name=""/>
        <dsp:cNvSpPr/>
      </dsp:nvSpPr>
      <dsp:spPr>
        <a:xfrm>
          <a:off x="-5858464" y="-897147"/>
          <a:ext cx="6978870" cy="6978870"/>
        </a:xfrm>
        <a:prstGeom prst="blockArc">
          <a:avLst>
            <a:gd name="adj1" fmla="val 18900000"/>
            <a:gd name="adj2" fmla="val 2700000"/>
            <a:gd name="adj3" fmla="val 31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E25229-687E-4303-A721-AB28A6839F22}">
      <dsp:nvSpPr>
        <dsp:cNvPr id="0" name=""/>
        <dsp:cNvSpPr/>
      </dsp:nvSpPr>
      <dsp:spPr>
        <a:xfrm>
          <a:off x="363698" y="235690"/>
          <a:ext cx="5663087" cy="471174"/>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995" tIns="71120" rIns="71120" bIns="71120" numCol="1" spcCol="1270" anchor="ctr" anchorCtr="0">
          <a:noAutofit/>
        </a:bodyPr>
        <a:lstStyle/>
        <a:p>
          <a:pPr lvl="0" algn="l" defTabSz="1244600">
            <a:lnSpc>
              <a:spcPct val="90000"/>
            </a:lnSpc>
            <a:spcBef>
              <a:spcPct val="0"/>
            </a:spcBef>
            <a:spcAft>
              <a:spcPct val="35000"/>
            </a:spcAft>
          </a:pPr>
          <a:r>
            <a:rPr lang="en-ZA" sz="2800" kern="1200" dirty="0">
              <a:solidFill>
                <a:schemeClr val="tx1"/>
              </a:solidFill>
            </a:rPr>
            <a:t>BACKGROUND</a:t>
          </a:r>
        </a:p>
      </dsp:txBody>
      <dsp:txXfrm>
        <a:off x="363698" y="235690"/>
        <a:ext cx="5663087" cy="471174"/>
      </dsp:txXfrm>
    </dsp:sp>
    <dsp:sp modelId="{89D1BAE9-CFC3-4481-9584-AFC7A723F988}">
      <dsp:nvSpPr>
        <dsp:cNvPr id="0" name=""/>
        <dsp:cNvSpPr/>
      </dsp:nvSpPr>
      <dsp:spPr>
        <a:xfrm>
          <a:off x="69214" y="176794"/>
          <a:ext cx="588967" cy="58896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64E3E4-606F-4F30-A896-426BB460B621}">
      <dsp:nvSpPr>
        <dsp:cNvPr id="0" name=""/>
        <dsp:cNvSpPr/>
      </dsp:nvSpPr>
      <dsp:spPr>
        <a:xfrm>
          <a:off x="790388" y="942866"/>
          <a:ext cx="5236397" cy="471174"/>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995" tIns="71120" rIns="71120" bIns="71120" numCol="1" spcCol="1270" anchor="ctr" anchorCtr="0">
          <a:noAutofit/>
        </a:bodyPr>
        <a:lstStyle/>
        <a:p>
          <a:pPr lvl="0" algn="l" defTabSz="1244600">
            <a:lnSpc>
              <a:spcPct val="90000"/>
            </a:lnSpc>
            <a:spcBef>
              <a:spcPct val="0"/>
            </a:spcBef>
            <a:spcAft>
              <a:spcPct val="35000"/>
            </a:spcAft>
          </a:pPr>
          <a:r>
            <a:rPr lang="en-ZA" sz="2800" kern="1200" dirty="0">
              <a:solidFill>
                <a:schemeClr val="tx1"/>
              </a:solidFill>
            </a:rPr>
            <a:t>GEOGRAPHICAL MAP</a:t>
          </a:r>
        </a:p>
      </dsp:txBody>
      <dsp:txXfrm>
        <a:off x="790388" y="942866"/>
        <a:ext cx="5236397" cy="471174"/>
      </dsp:txXfrm>
    </dsp:sp>
    <dsp:sp modelId="{D113066F-5B4E-4821-81E4-9AAAEEBF7ED3}">
      <dsp:nvSpPr>
        <dsp:cNvPr id="0" name=""/>
        <dsp:cNvSpPr/>
      </dsp:nvSpPr>
      <dsp:spPr>
        <a:xfrm>
          <a:off x="495904" y="883970"/>
          <a:ext cx="588967" cy="58896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991A75-9575-46DD-AC4A-DB2E1650CBAF}">
      <dsp:nvSpPr>
        <dsp:cNvPr id="0" name=""/>
        <dsp:cNvSpPr/>
      </dsp:nvSpPr>
      <dsp:spPr>
        <a:xfrm>
          <a:off x="1024212" y="1649524"/>
          <a:ext cx="5002572" cy="471174"/>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995" tIns="71120" rIns="71120" bIns="71120" numCol="1" spcCol="1270" anchor="ctr" anchorCtr="0">
          <a:noAutofit/>
        </a:bodyPr>
        <a:lstStyle/>
        <a:p>
          <a:pPr lvl="0" algn="l" defTabSz="1244600">
            <a:lnSpc>
              <a:spcPct val="90000"/>
            </a:lnSpc>
            <a:spcBef>
              <a:spcPct val="0"/>
            </a:spcBef>
            <a:spcAft>
              <a:spcPct val="35000"/>
            </a:spcAft>
          </a:pPr>
          <a:r>
            <a:rPr lang="en-ZA" sz="2800" kern="1200" dirty="0">
              <a:solidFill>
                <a:schemeClr val="tx1"/>
              </a:solidFill>
            </a:rPr>
            <a:t>MUNICIPAL OVERVIEW</a:t>
          </a:r>
        </a:p>
      </dsp:txBody>
      <dsp:txXfrm>
        <a:off x="1024212" y="1649524"/>
        <a:ext cx="5002572" cy="471174"/>
      </dsp:txXfrm>
    </dsp:sp>
    <dsp:sp modelId="{C87C414D-620C-4EFF-991D-EEC5F8F4113D}">
      <dsp:nvSpPr>
        <dsp:cNvPr id="0" name=""/>
        <dsp:cNvSpPr/>
      </dsp:nvSpPr>
      <dsp:spPr>
        <a:xfrm>
          <a:off x="729729" y="1590627"/>
          <a:ext cx="588967" cy="58896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B2DAA6-43FC-44BA-9A48-2577316F9BAF}">
      <dsp:nvSpPr>
        <dsp:cNvPr id="0" name=""/>
        <dsp:cNvSpPr/>
      </dsp:nvSpPr>
      <dsp:spPr>
        <a:xfrm>
          <a:off x="1098870" y="2356700"/>
          <a:ext cx="4927915" cy="471174"/>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995" tIns="71120" rIns="71120" bIns="71120" numCol="1" spcCol="1270" anchor="ctr" anchorCtr="0">
          <a:noAutofit/>
        </a:bodyPr>
        <a:lstStyle/>
        <a:p>
          <a:pPr lvl="0" algn="l" defTabSz="1244600">
            <a:lnSpc>
              <a:spcPct val="90000"/>
            </a:lnSpc>
            <a:spcBef>
              <a:spcPct val="0"/>
            </a:spcBef>
            <a:spcAft>
              <a:spcPct val="35000"/>
            </a:spcAft>
          </a:pPr>
          <a:r>
            <a:rPr lang="en-ZA" sz="2800" kern="1200" dirty="0">
              <a:solidFill>
                <a:schemeClr val="tx1"/>
              </a:solidFill>
            </a:rPr>
            <a:t>AUDIT OPINION HISTORY</a:t>
          </a:r>
        </a:p>
      </dsp:txBody>
      <dsp:txXfrm>
        <a:off x="1098870" y="2356700"/>
        <a:ext cx="4927915" cy="471174"/>
      </dsp:txXfrm>
    </dsp:sp>
    <dsp:sp modelId="{F3C65E47-91B9-4DAA-9449-4B282CBA8CC1}">
      <dsp:nvSpPr>
        <dsp:cNvPr id="0" name=""/>
        <dsp:cNvSpPr/>
      </dsp:nvSpPr>
      <dsp:spPr>
        <a:xfrm>
          <a:off x="804386" y="2297804"/>
          <a:ext cx="588967" cy="58896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FEA1C5-081A-4829-A334-406BE4D51164}">
      <dsp:nvSpPr>
        <dsp:cNvPr id="0" name=""/>
        <dsp:cNvSpPr/>
      </dsp:nvSpPr>
      <dsp:spPr>
        <a:xfrm>
          <a:off x="1024212" y="3063877"/>
          <a:ext cx="5002572" cy="471174"/>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995" tIns="71120" rIns="71120" bIns="71120" numCol="1" spcCol="1270" anchor="ctr" anchorCtr="0">
          <a:noAutofit/>
        </a:bodyPr>
        <a:lstStyle/>
        <a:p>
          <a:pPr lvl="0" algn="l" defTabSz="1244600">
            <a:lnSpc>
              <a:spcPct val="90000"/>
            </a:lnSpc>
            <a:spcBef>
              <a:spcPct val="0"/>
            </a:spcBef>
            <a:spcAft>
              <a:spcPct val="35000"/>
            </a:spcAft>
          </a:pPr>
          <a:r>
            <a:rPr lang="en-ZA" sz="2800" kern="1200" dirty="0">
              <a:solidFill>
                <a:schemeClr val="tx1"/>
              </a:solidFill>
            </a:rPr>
            <a:t>AUDIT FINDINGS</a:t>
          </a:r>
        </a:p>
      </dsp:txBody>
      <dsp:txXfrm>
        <a:off x="1024212" y="3063877"/>
        <a:ext cx="5002572" cy="471174"/>
      </dsp:txXfrm>
    </dsp:sp>
    <dsp:sp modelId="{27A3BEA2-5AC8-449C-A3A3-7503AC7C6F16}">
      <dsp:nvSpPr>
        <dsp:cNvPr id="0" name=""/>
        <dsp:cNvSpPr/>
      </dsp:nvSpPr>
      <dsp:spPr>
        <a:xfrm>
          <a:off x="729729" y="3004980"/>
          <a:ext cx="588967" cy="58896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9F89B0-09C8-455C-86BC-469B70F76A74}">
      <dsp:nvSpPr>
        <dsp:cNvPr id="0" name=""/>
        <dsp:cNvSpPr/>
      </dsp:nvSpPr>
      <dsp:spPr>
        <a:xfrm>
          <a:off x="790388" y="3770534"/>
          <a:ext cx="5236397" cy="471174"/>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995" tIns="71120" rIns="71120" bIns="71120" numCol="1" spcCol="1270" anchor="ctr" anchorCtr="0">
          <a:noAutofit/>
        </a:bodyPr>
        <a:lstStyle/>
        <a:p>
          <a:pPr lvl="0" algn="l" defTabSz="1244600">
            <a:lnSpc>
              <a:spcPct val="90000"/>
            </a:lnSpc>
            <a:spcBef>
              <a:spcPct val="0"/>
            </a:spcBef>
            <a:spcAft>
              <a:spcPct val="35000"/>
            </a:spcAft>
          </a:pPr>
          <a:r>
            <a:rPr lang="en-ZA" sz="2800" kern="1200" dirty="0">
              <a:solidFill>
                <a:schemeClr val="tx1"/>
              </a:solidFill>
            </a:rPr>
            <a:t>REMEDIAL ACTION</a:t>
          </a:r>
        </a:p>
      </dsp:txBody>
      <dsp:txXfrm>
        <a:off x="790388" y="3770534"/>
        <a:ext cx="5236397" cy="471174"/>
      </dsp:txXfrm>
    </dsp:sp>
    <dsp:sp modelId="{4F061422-C627-49D0-AE64-78B4E472FBD5}">
      <dsp:nvSpPr>
        <dsp:cNvPr id="0" name=""/>
        <dsp:cNvSpPr/>
      </dsp:nvSpPr>
      <dsp:spPr>
        <a:xfrm>
          <a:off x="495904" y="3711637"/>
          <a:ext cx="588967" cy="58896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7E0881-C7EF-4D98-A45B-70AF97BDF1D5}">
      <dsp:nvSpPr>
        <dsp:cNvPr id="0" name=""/>
        <dsp:cNvSpPr/>
      </dsp:nvSpPr>
      <dsp:spPr>
        <a:xfrm>
          <a:off x="363698" y="4477710"/>
          <a:ext cx="5663087" cy="471174"/>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995" tIns="71120" rIns="71120" bIns="71120" numCol="1" spcCol="1270" anchor="ctr" anchorCtr="0">
          <a:noAutofit/>
        </a:bodyPr>
        <a:lstStyle/>
        <a:p>
          <a:pPr lvl="0" algn="l" defTabSz="1244600">
            <a:lnSpc>
              <a:spcPct val="90000"/>
            </a:lnSpc>
            <a:spcBef>
              <a:spcPct val="0"/>
            </a:spcBef>
            <a:spcAft>
              <a:spcPct val="35000"/>
            </a:spcAft>
          </a:pPr>
          <a:r>
            <a:rPr lang="en-ZA" sz="2800" kern="1200" dirty="0">
              <a:solidFill>
                <a:schemeClr val="tx1"/>
              </a:solidFill>
            </a:rPr>
            <a:t>WAY FORWARD</a:t>
          </a:r>
        </a:p>
      </dsp:txBody>
      <dsp:txXfrm>
        <a:off x="363698" y="4477710"/>
        <a:ext cx="5663087" cy="471174"/>
      </dsp:txXfrm>
    </dsp:sp>
    <dsp:sp modelId="{82823260-AE80-44B4-BF05-578F91759F8E}">
      <dsp:nvSpPr>
        <dsp:cNvPr id="0" name=""/>
        <dsp:cNvSpPr/>
      </dsp:nvSpPr>
      <dsp:spPr>
        <a:xfrm>
          <a:off x="69214" y="4418814"/>
          <a:ext cx="588967" cy="58896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8313"/>
          </a:xfrm>
          <a:prstGeom prst="rect">
            <a:avLst/>
          </a:prstGeom>
        </p:spPr>
        <p:txBody>
          <a:bodyPr vert="horz" lIns="91440" tIns="45720" rIns="91440" bIns="45720" rtlCol="0"/>
          <a:lstStyle>
            <a:lvl1pPr algn="r">
              <a:defRPr sz="1200"/>
            </a:lvl1pPr>
          </a:lstStyle>
          <a:p>
            <a:fld id="{D2E6FF5D-AAA7-4775-8B37-A900F4E9B6B7}" type="datetimeFigureOut">
              <a:rPr lang="en-US" smtClean="0"/>
              <a:pPr/>
              <a:t>9/13/2019</a:t>
            </a:fld>
            <a:endParaRPr lang="en-US"/>
          </a:p>
        </p:txBody>
      </p:sp>
      <p:sp>
        <p:nvSpPr>
          <p:cNvPr id="4" name="Footer Placeholder 3"/>
          <p:cNvSpPr>
            <a:spLocks noGrp="1"/>
          </p:cNvSpPr>
          <p:nvPr>
            <p:ph type="ftr" sz="quarter" idx="2"/>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8313"/>
          </a:xfrm>
          <a:prstGeom prst="rect">
            <a:avLst/>
          </a:prstGeom>
        </p:spPr>
        <p:txBody>
          <a:bodyPr vert="horz" lIns="91440" tIns="45720" rIns="91440" bIns="45720" rtlCol="0" anchor="b"/>
          <a:lstStyle>
            <a:lvl1pPr algn="r">
              <a:defRPr sz="1200"/>
            </a:lvl1pPr>
          </a:lstStyle>
          <a:p>
            <a:fld id="{85E4D548-29C8-4742-9FA9-CFAD7CF3FA4E}" type="slidenum">
              <a:rPr lang="en-US" smtClean="0"/>
              <a:pPr/>
              <a:t>‹#›</a:t>
            </a:fld>
            <a:endParaRPr lang="en-US"/>
          </a:p>
        </p:txBody>
      </p:sp>
    </p:spTree>
    <p:extLst>
      <p:ext uri="{BB962C8B-B14F-4D97-AF65-F5344CB8AC3E}">
        <p14:creationId xmlns:p14="http://schemas.microsoft.com/office/powerpoint/2010/main" xmlns="" val="23427614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D07D030-2B51-406B-8926-C560F051FB1C}" type="datetimeFigureOut">
              <a:rPr lang="en-US" smtClean="0"/>
              <a:pPr/>
              <a:t>9/13/2019</a:t>
            </a:fld>
            <a:endParaRPr lang="en-ZA"/>
          </a:p>
        </p:txBody>
      </p:sp>
      <p:sp>
        <p:nvSpPr>
          <p:cNvPr id="19" name="Footer Placeholder 18"/>
          <p:cNvSpPr>
            <a:spLocks noGrp="1"/>
          </p:cNvSpPr>
          <p:nvPr>
            <p:ph type="ftr" sz="quarter" idx="11"/>
          </p:nvPr>
        </p:nvSpPr>
        <p:spPr/>
        <p:txBody>
          <a:bodyPr/>
          <a:lstStyle/>
          <a:p>
            <a:endParaRPr lang="en-ZA"/>
          </a:p>
        </p:txBody>
      </p:sp>
      <p:sp>
        <p:nvSpPr>
          <p:cNvPr id="27" name="Slide Number Placeholder 26"/>
          <p:cNvSpPr>
            <a:spLocks noGrp="1"/>
          </p:cNvSpPr>
          <p:nvPr>
            <p:ph type="sldNum" sz="quarter" idx="12"/>
          </p:nvPr>
        </p:nvSpPr>
        <p:spPr/>
        <p:txBody>
          <a:bodyPr/>
          <a:lstStyle/>
          <a:p>
            <a:fld id="{4C6D5AA1-BDF8-4383-8FFB-371E25E476CD}"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07D030-2B51-406B-8926-C560F051FB1C}" type="datetimeFigureOut">
              <a:rPr lang="en-US" smtClean="0"/>
              <a:pPr/>
              <a:t>9/13/2019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C6D5AA1-BDF8-4383-8FFB-371E25E476CD}"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07D030-2B51-406B-8926-C560F051FB1C}" type="datetimeFigureOut">
              <a:rPr lang="en-US" smtClean="0"/>
              <a:pPr/>
              <a:t>9/13/2019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C6D5AA1-BDF8-4383-8FFB-371E25E476CD}"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07D030-2B51-406B-8926-C560F051FB1C}" type="datetimeFigureOut">
              <a:rPr lang="en-US" smtClean="0"/>
              <a:pPr/>
              <a:t>9/13/2019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C6D5AA1-BDF8-4383-8FFB-371E25E476CD}"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D07D030-2B51-406B-8926-C560F051FB1C}" type="datetimeFigureOut">
              <a:rPr lang="en-US" smtClean="0"/>
              <a:pPr/>
              <a:t>9/13/2019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C6D5AA1-BDF8-4383-8FFB-371E25E476CD}"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D07D030-2B51-406B-8926-C560F051FB1C}" type="datetimeFigureOut">
              <a:rPr lang="en-US" smtClean="0"/>
              <a:pPr/>
              <a:t>9/13/2019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C6D5AA1-BDF8-4383-8FFB-371E25E476CD}"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D07D030-2B51-406B-8926-C560F051FB1C}" type="datetimeFigureOut">
              <a:rPr lang="en-US" smtClean="0"/>
              <a:pPr/>
              <a:t>9/13/2019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C6D5AA1-BDF8-4383-8FFB-371E25E476CD}"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D07D030-2B51-406B-8926-C560F051FB1C}" type="datetimeFigureOut">
              <a:rPr lang="en-US" smtClean="0"/>
              <a:pPr/>
              <a:t>9/13/2019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C6D5AA1-BDF8-4383-8FFB-371E25E476CD}"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7D030-2B51-406B-8926-C560F051FB1C}" type="datetimeFigureOut">
              <a:rPr lang="en-US" smtClean="0"/>
              <a:pPr/>
              <a:t>9/13/2019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C6D5AA1-BDF8-4383-8FFB-371E25E476CD}"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D07D030-2B51-406B-8926-C560F051FB1C}" type="datetimeFigureOut">
              <a:rPr lang="en-US" smtClean="0"/>
              <a:pPr/>
              <a:t>9/13/2019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C6D5AA1-BDF8-4383-8FFB-371E25E476CD}"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D07D030-2B51-406B-8926-C560F051FB1C}" type="datetimeFigureOut">
              <a:rPr lang="en-US" smtClean="0"/>
              <a:pPr/>
              <a:t>9/13/2019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a:xfrm>
            <a:off x="8077200" y="6356350"/>
            <a:ext cx="609600" cy="365125"/>
          </a:xfrm>
        </p:spPr>
        <p:txBody>
          <a:bodyPr/>
          <a:lstStyle/>
          <a:p>
            <a:fld id="{4C6D5AA1-BDF8-4383-8FFB-371E25E476CD}" type="slidenum">
              <a:rPr lang="en-ZA" smtClean="0"/>
              <a:pPr/>
              <a:t>‹#›</a:t>
            </a:fld>
            <a:endParaRPr lang="en-Z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80000" r="2000" b="1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07D030-2B51-406B-8926-C560F051FB1C}" type="datetimeFigureOut">
              <a:rPr lang="en-US" smtClean="0"/>
              <a:pPr/>
              <a:t>9/13/2019</a:t>
            </a:fld>
            <a:endParaRPr lang="en-Z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Z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C6D5AA1-BDF8-4383-8FFB-371E25E476CD}" type="slidenum">
              <a:rPr lang="en-ZA" smtClean="0"/>
              <a:pPr/>
              <a:t>‹#›</a:t>
            </a:fld>
            <a:endParaRPr lang="en-Z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ZA" dirty="0"/>
              <a:t>JOE MOROLONG LOCAL MUNICIPALITY</a:t>
            </a:r>
            <a:endParaRPr lang="en-US" dirty="0"/>
          </a:p>
        </p:txBody>
      </p:sp>
      <p:sp>
        <p:nvSpPr>
          <p:cNvPr id="3" name="Subtitle 2"/>
          <p:cNvSpPr>
            <a:spLocks noGrp="1"/>
          </p:cNvSpPr>
          <p:nvPr>
            <p:ph idx="1"/>
          </p:nvPr>
        </p:nvSpPr>
        <p:spPr/>
        <p:txBody>
          <a:bodyPr>
            <a:normAutofit/>
          </a:bodyPr>
          <a:lstStyle/>
          <a:p>
            <a:pPr marL="0" indent="0" algn="ctr">
              <a:buNone/>
            </a:pPr>
            <a:endParaRPr lang="en-ZA" b="1" dirty="0">
              <a:solidFill>
                <a:schemeClr val="bg1"/>
              </a:solidFill>
              <a:effectLst>
                <a:outerShdw blurRad="38100" dist="38100" dir="2700000" algn="tl">
                  <a:srgbClr val="000000">
                    <a:alpha val="43137"/>
                  </a:srgbClr>
                </a:outerShdw>
              </a:effectLst>
            </a:endParaRPr>
          </a:p>
          <a:p>
            <a:pPr marL="0" indent="0" algn="ctr">
              <a:buNone/>
            </a:pPr>
            <a:r>
              <a:rPr lang="en-ZA" sz="2800" b="1" dirty="0">
                <a:solidFill>
                  <a:schemeClr val="accent4">
                    <a:lumMod val="75000"/>
                  </a:schemeClr>
                </a:solidFill>
                <a:effectLst>
                  <a:outerShdw blurRad="38100" dist="38100" dir="2700000" algn="tl">
                    <a:srgbClr val="000000">
                      <a:alpha val="43137"/>
                    </a:srgbClr>
                  </a:outerShdw>
                </a:effectLst>
              </a:rPr>
              <a:t>PRESENTATION TO THE STANDING COMMITTEE ON PUBLIC ACCOUNTS</a:t>
            </a:r>
          </a:p>
          <a:p>
            <a:pPr marL="0" indent="0" algn="ctr">
              <a:buNone/>
            </a:pPr>
            <a:endParaRPr lang="en-ZA" sz="2800" b="1" dirty="0">
              <a:solidFill>
                <a:schemeClr val="accent4">
                  <a:lumMod val="75000"/>
                </a:schemeClr>
              </a:solidFill>
              <a:effectLst>
                <a:outerShdw blurRad="38100" dist="38100" dir="2700000" algn="tl">
                  <a:srgbClr val="000000">
                    <a:alpha val="43137"/>
                  </a:srgbClr>
                </a:outerShdw>
              </a:effectLst>
            </a:endParaRPr>
          </a:p>
          <a:p>
            <a:pPr marL="0" indent="0" algn="ctr">
              <a:buNone/>
            </a:pPr>
            <a:r>
              <a:rPr lang="en-ZA" sz="2800" b="1" dirty="0">
                <a:solidFill>
                  <a:schemeClr val="accent4">
                    <a:lumMod val="75000"/>
                  </a:schemeClr>
                </a:solidFill>
                <a:effectLst>
                  <a:outerShdw blurRad="38100" dist="38100" dir="2700000" algn="tl">
                    <a:srgbClr val="000000">
                      <a:alpha val="43137"/>
                    </a:srgbClr>
                  </a:outerShdw>
                </a:effectLst>
              </a:rPr>
              <a:t>Cllr D. </a:t>
            </a:r>
            <a:r>
              <a:rPr lang="en-ZA" sz="2800" b="1" dirty="0" err="1">
                <a:solidFill>
                  <a:schemeClr val="accent4">
                    <a:lumMod val="75000"/>
                  </a:schemeClr>
                </a:solidFill>
                <a:effectLst>
                  <a:outerShdw blurRad="38100" dist="38100" dir="2700000" algn="tl">
                    <a:srgbClr val="000000">
                      <a:alpha val="43137"/>
                    </a:srgbClr>
                  </a:outerShdw>
                </a:effectLst>
              </a:rPr>
              <a:t>Leutlwetse</a:t>
            </a:r>
            <a:endParaRPr lang="en-ZA" sz="2800" b="1" dirty="0">
              <a:solidFill>
                <a:schemeClr val="accent4">
                  <a:lumMod val="75000"/>
                </a:schemeClr>
              </a:solidFill>
              <a:effectLst>
                <a:outerShdw blurRad="38100" dist="38100" dir="2700000" algn="tl">
                  <a:srgbClr val="000000">
                    <a:alpha val="43137"/>
                  </a:srgbClr>
                </a:outerShdw>
              </a:effectLst>
            </a:endParaRPr>
          </a:p>
          <a:p>
            <a:pPr marL="0" indent="0" algn="ctr">
              <a:buNone/>
            </a:pPr>
            <a:r>
              <a:rPr lang="en-ZA" sz="2400" b="1" dirty="0">
                <a:solidFill>
                  <a:schemeClr val="accent4">
                    <a:lumMod val="75000"/>
                  </a:schemeClr>
                </a:solidFill>
                <a:effectLst>
                  <a:outerShdw blurRad="38100" dist="38100" dir="2700000" algn="tl">
                    <a:srgbClr val="000000">
                      <a:alpha val="43137"/>
                    </a:srgbClr>
                  </a:outerShdw>
                </a:effectLst>
              </a:rPr>
              <a:t>(Mayor)</a:t>
            </a:r>
          </a:p>
          <a:p>
            <a:pPr marL="0" indent="0" algn="ctr">
              <a:buNone/>
            </a:pPr>
            <a:r>
              <a:rPr lang="en-ZA" b="1" dirty="0">
                <a:effectLst>
                  <a:outerShdw blurRad="38100" dist="38100" dir="2700000" algn="tl">
                    <a:srgbClr val="000000">
                      <a:alpha val="43137"/>
                    </a:srgbClr>
                  </a:outerShdw>
                </a:effectLst>
              </a:rPr>
              <a:t>10 September 2019</a:t>
            </a:r>
          </a:p>
          <a:p>
            <a:pPr marL="0" indent="0" algn="ctr">
              <a:buNone/>
            </a:pPr>
            <a:r>
              <a:rPr lang="en-ZA" b="1" dirty="0">
                <a:effectLst>
                  <a:outerShdw blurRad="38100" dist="38100" dir="2700000" algn="tl">
                    <a:srgbClr val="000000">
                      <a:alpha val="43137"/>
                    </a:srgbClr>
                  </a:outerShdw>
                </a:effectLst>
              </a:rPr>
              <a:t>Cape Town</a:t>
            </a: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277"/>
            <a:ext cx="8229600" cy="606411"/>
          </a:xfrm>
        </p:spPr>
        <p:txBody>
          <a:bodyPr>
            <a:normAutofit fontScale="90000"/>
          </a:bodyPr>
          <a:lstStyle/>
          <a:p>
            <a:pPr algn="ctr"/>
            <a:r>
              <a:rPr lang="en-US" dirty="0"/>
              <a:t>AUDIT FINDINGS BY AG</a:t>
            </a:r>
          </a:p>
        </p:txBody>
      </p:sp>
      <p:sp>
        <p:nvSpPr>
          <p:cNvPr id="3" name="Subtitle 2"/>
          <p:cNvSpPr>
            <a:spLocks noGrp="1"/>
          </p:cNvSpPr>
          <p:nvPr>
            <p:ph idx="1"/>
          </p:nvPr>
        </p:nvSpPr>
        <p:spPr>
          <a:xfrm>
            <a:off x="0" y="692696"/>
            <a:ext cx="9036496" cy="6120680"/>
          </a:xfrm>
        </p:spPr>
        <p:txBody>
          <a:bodyPr>
            <a:normAutofit/>
          </a:bodyPr>
          <a:lstStyle/>
          <a:p>
            <a:pPr algn="ctr"/>
            <a:endParaRPr lang="en-ZA" b="1" dirty="0">
              <a:solidFill>
                <a:schemeClr val="bg1"/>
              </a:solidFill>
              <a:effectLst>
                <a:outerShdw blurRad="38100" dist="38100" dir="2700000" algn="tl">
                  <a:srgbClr val="000000">
                    <a:alpha val="43137"/>
                  </a:srgbClr>
                </a:outerShdw>
              </a:effectLst>
            </a:endParaRPr>
          </a:p>
          <a:p>
            <a:pPr marL="0" indent="0" algn="ctr">
              <a:buNone/>
            </a:pPr>
            <a:endParaRPr lang="en-ZA" b="1" dirty="0">
              <a:solidFill>
                <a:schemeClr val="bg1"/>
              </a:solidFill>
              <a:effectLst>
                <a:outerShdw blurRad="38100" dist="38100" dir="2700000" algn="tl">
                  <a:srgbClr val="000000">
                    <a:alpha val="43137"/>
                  </a:srgbClr>
                </a:outerShdw>
              </a:effectLst>
            </a:endParaRPr>
          </a:p>
          <a:p>
            <a:pPr marL="0" indent="0" algn="ctr">
              <a:buNone/>
            </a:pPr>
            <a:endParaRPr lang="en-ZA" sz="2800" b="1" dirty="0">
              <a:solidFill>
                <a:schemeClr val="accent4">
                  <a:lumMod val="75000"/>
                </a:schemeClr>
              </a:solidFill>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dirty="0"/>
          </a:p>
        </p:txBody>
      </p:sp>
      <p:graphicFrame>
        <p:nvGraphicFramePr>
          <p:cNvPr id="2" name="Table 1"/>
          <p:cNvGraphicFramePr>
            <a:graphicFrameLocks noGrp="1"/>
          </p:cNvGraphicFramePr>
          <p:nvPr>
            <p:extLst>
              <p:ext uri="{D42A27DB-BD31-4B8C-83A1-F6EECF244321}">
                <p14:modId xmlns:p14="http://schemas.microsoft.com/office/powerpoint/2010/main" xmlns="" val="1633451593"/>
              </p:ext>
            </p:extLst>
          </p:nvPr>
        </p:nvGraphicFramePr>
        <p:xfrm>
          <a:off x="35496" y="1005840"/>
          <a:ext cx="9108504" cy="242316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xmlns="" val="20000"/>
                    </a:ext>
                  </a:extLst>
                </a:gridCol>
                <a:gridCol w="3024336">
                  <a:extLst>
                    <a:ext uri="{9D8B030D-6E8A-4147-A177-3AD203B41FA5}">
                      <a16:colId xmlns:a16="http://schemas.microsoft.com/office/drawing/2014/main" xmlns="" val="1418758492"/>
                    </a:ext>
                  </a:extLst>
                </a:gridCol>
                <a:gridCol w="3419872">
                  <a:extLst>
                    <a:ext uri="{9D8B030D-6E8A-4147-A177-3AD203B41FA5}">
                      <a16:colId xmlns:a16="http://schemas.microsoft.com/office/drawing/2014/main" xmlns="" val="3993053504"/>
                    </a:ext>
                  </a:extLst>
                </a:gridCol>
              </a:tblGrid>
              <a:tr h="576064">
                <a:tc>
                  <a:txBody>
                    <a:bodyPr/>
                    <a:lstStyle/>
                    <a:p>
                      <a:r>
                        <a:rPr lang="en-ZA" dirty="0">
                          <a:solidFill>
                            <a:schemeClr val="tx1"/>
                          </a:solidFill>
                        </a:rPr>
                        <a:t>FINANCIAL STATEMENT ITEM</a:t>
                      </a:r>
                    </a:p>
                  </a:txBody>
                  <a:tcPr/>
                </a:tc>
                <a:tc>
                  <a:txBody>
                    <a:bodyPr/>
                    <a:lstStyle/>
                    <a:p>
                      <a:r>
                        <a:rPr lang="en-ZA">
                          <a:solidFill>
                            <a:schemeClr val="tx1"/>
                          </a:solidFill>
                        </a:rPr>
                        <a:t>FINDING</a:t>
                      </a:r>
                      <a:endParaRPr lang="en-US"/>
                    </a:p>
                  </a:txBody>
                  <a:tcPr/>
                </a:tc>
                <a:tc>
                  <a:txBody>
                    <a:bodyPr/>
                    <a:lstStyle/>
                    <a:p>
                      <a:r>
                        <a:rPr lang="en-ZA">
                          <a:solidFill>
                            <a:schemeClr val="tx1"/>
                          </a:solidFill>
                        </a:rPr>
                        <a:t>ROOT CAUSE</a:t>
                      </a:r>
                      <a:endParaRPr lang="en-US"/>
                    </a:p>
                  </a:txBody>
                  <a:tcPr/>
                </a:tc>
                <a:extLst>
                  <a:ext uri="{0D108BD9-81ED-4DB2-BD59-A6C34878D82A}">
                    <a16:rowId xmlns:a16="http://schemas.microsoft.com/office/drawing/2014/main" xmlns="" val="10000"/>
                  </a:ext>
                </a:extLst>
              </a:tr>
              <a:tr h="440040">
                <a:tc>
                  <a:txBody>
                    <a:bodyPr/>
                    <a:lstStyle/>
                    <a:p>
                      <a:pPr marL="342900" indent="-342900">
                        <a:buAutoNum type="arabicPeriod"/>
                      </a:pPr>
                      <a:r>
                        <a:rPr lang="en-ZA" sz="1500" dirty="0"/>
                        <a:t>Property</a:t>
                      </a:r>
                      <a:r>
                        <a:rPr lang="en-ZA" sz="1500" baseline="0" dirty="0"/>
                        <a:t> Plant and Equipment</a:t>
                      </a:r>
                    </a:p>
                  </a:txBody>
                  <a:tcPr>
                    <a:lnB w="12700" cap="flat" cmpd="sng" algn="ctr">
                      <a:solidFill>
                        <a:schemeClr val="tx1"/>
                      </a:solidFill>
                      <a:prstDash val="solid"/>
                      <a:round/>
                      <a:headEnd type="none" w="med" len="med"/>
                      <a:tailEnd type="none" w="med" len="med"/>
                    </a:lnB>
                  </a:tcPr>
                </a:tc>
                <a:tc>
                  <a:txBody>
                    <a:bodyPr/>
                    <a:lstStyle/>
                    <a:p>
                      <a:r>
                        <a:rPr lang="en-ZA" sz="1500" dirty="0"/>
                        <a:t>Asset Register not agreeing to the Annual</a:t>
                      </a:r>
                      <a:r>
                        <a:rPr lang="en-ZA" sz="1500" baseline="0" dirty="0"/>
                        <a:t> Financial Statements</a:t>
                      </a:r>
                      <a:endParaRPr lang="en-US" sz="1500" dirty="0"/>
                    </a:p>
                  </a:txBody>
                  <a:tcPr>
                    <a:lnB w="12700" cap="flat" cmpd="sng" algn="ctr">
                      <a:solidFill>
                        <a:schemeClr val="tx1"/>
                      </a:solidFill>
                      <a:prstDash val="solid"/>
                      <a:round/>
                      <a:headEnd type="none" w="med" len="med"/>
                      <a:tailEnd type="none" w="med" len="med"/>
                    </a:lnB>
                  </a:tcPr>
                </a:tc>
                <a:tc>
                  <a:txBody>
                    <a:bodyPr/>
                    <a:lstStyle/>
                    <a:p>
                      <a:pPr marL="285750" indent="-285750">
                        <a:buFontTx/>
                        <a:buChar char="-"/>
                      </a:pPr>
                      <a:r>
                        <a:rPr lang="en-ZA" sz="1500" dirty="0"/>
                        <a:t>Failure to update the Asset Register</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9951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rPr>
                        <a:t>INTERVENTIONS</a:t>
                      </a:r>
                    </a:p>
                    <a:p>
                      <a:pPr marL="285750" indent="-285750">
                        <a:buFontTx/>
                        <a:buChar char="-"/>
                      </a:pPr>
                      <a:r>
                        <a:rPr lang="en-ZA" sz="1500" dirty="0"/>
                        <a:t>An extensive exercise was carried out in July 2019 to update the fixed asset register. This involved physically verifying all assets, retagging and geolocation of assets with a view to construct a new, more comprehensive fixed asset register. The exercise has been largely completed and now in the process of being finalised. The 2019 AFS will be adjusted to match the asset register.</a:t>
                      </a:r>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57460573"/>
                  </a:ext>
                </a:extLst>
              </a:tr>
            </a:tbl>
          </a:graphicData>
        </a:graphic>
      </p:graphicFrame>
    </p:spTree>
    <p:extLst>
      <p:ext uri="{BB962C8B-B14F-4D97-AF65-F5344CB8AC3E}">
        <p14:creationId xmlns:p14="http://schemas.microsoft.com/office/powerpoint/2010/main" xmlns="" val="315942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5E92E3-E8C0-4E13-9CFA-DFED97F84359}"/>
              </a:ext>
            </a:extLst>
          </p:cNvPr>
          <p:cNvSpPr>
            <a:spLocks noGrp="1"/>
          </p:cNvSpPr>
          <p:nvPr>
            <p:ph type="title"/>
          </p:nvPr>
        </p:nvSpPr>
        <p:spPr>
          <a:xfrm>
            <a:off x="611560" y="152038"/>
            <a:ext cx="8229600" cy="777964"/>
          </a:xfrm>
        </p:spPr>
        <p:txBody>
          <a:bodyPr>
            <a:normAutofit fontScale="90000"/>
          </a:bodyPr>
          <a:lstStyle/>
          <a:p>
            <a:pPr algn="ctr"/>
            <a:r>
              <a:rPr lang="en-US" dirty="0"/>
              <a:t>AUDIT FINDINGS BY AG</a:t>
            </a:r>
          </a:p>
        </p:txBody>
      </p:sp>
      <p:sp>
        <p:nvSpPr>
          <p:cNvPr id="3" name="Content Placeholder 2">
            <a:extLst>
              <a:ext uri="{FF2B5EF4-FFF2-40B4-BE49-F238E27FC236}">
                <a16:creationId xmlns:a16="http://schemas.microsoft.com/office/drawing/2014/main" xmlns="" id="{829F3457-C075-4BA5-8193-191876BF90AF}"/>
              </a:ext>
            </a:extLst>
          </p:cNvPr>
          <p:cNvSpPr>
            <a:spLocks noGrp="1"/>
          </p:cNvSpPr>
          <p:nvPr>
            <p:ph idx="1"/>
          </p:nvPr>
        </p:nvSpPr>
        <p:spPr/>
        <p:txBody>
          <a:bodyPr/>
          <a:lstStyle/>
          <a:p>
            <a:endParaRPr lang="en-US" dirty="0"/>
          </a:p>
        </p:txBody>
      </p:sp>
      <p:graphicFrame>
        <p:nvGraphicFramePr>
          <p:cNvPr id="4" name="Table 3">
            <a:extLst>
              <a:ext uri="{FF2B5EF4-FFF2-40B4-BE49-F238E27FC236}">
                <a16:creationId xmlns:a16="http://schemas.microsoft.com/office/drawing/2014/main" xmlns="" id="{48D262B3-0E45-4AF1-B70E-3616E60FBC9B}"/>
              </a:ext>
            </a:extLst>
          </p:cNvPr>
          <p:cNvGraphicFramePr>
            <a:graphicFrameLocks noGrp="1"/>
          </p:cNvGraphicFramePr>
          <p:nvPr>
            <p:extLst>
              <p:ext uri="{D42A27DB-BD31-4B8C-83A1-F6EECF244321}">
                <p14:modId xmlns:p14="http://schemas.microsoft.com/office/powerpoint/2010/main" xmlns="" val="536528438"/>
              </p:ext>
            </p:extLst>
          </p:nvPr>
        </p:nvGraphicFramePr>
        <p:xfrm>
          <a:off x="-28195" y="1082402"/>
          <a:ext cx="9108504" cy="310896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xmlns="" val="20000"/>
                    </a:ext>
                  </a:extLst>
                </a:gridCol>
                <a:gridCol w="3024336">
                  <a:extLst>
                    <a:ext uri="{9D8B030D-6E8A-4147-A177-3AD203B41FA5}">
                      <a16:colId xmlns:a16="http://schemas.microsoft.com/office/drawing/2014/main" xmlns="" val="1418758492"/>
                    </a:ext>
                  </a:extLst>
                </a:gridCol>
                <a:gridCol w="3419872">
                  <a:extLst>
                    <a:ext uri="{9D8B030D-6E8A-4147-A177-3AD203B41FA5}">
                      <a16:colId xmlns:a16="http://schemas.microsoft.com/office/drawing/2014/main" xmlns="" val="3993053504"/>
                    </a:ext>
                  </a:extLst>
                </a:gridCol>
              </a:tblGrid>
              <a:tr h="576064">
                <a:tc>
                  <a:txBody>
                    <a:bodyPr/>
                    <a:lstStyle/>
                    <a:p>
                      <a:r>
                        <a:rPr lang="en-ZA" dirty="0">
                          <a:solidFill>
                            <a:schemeClr val="tx1"/>
                          </a:solidFill>
                        </a:rPr>
                        <a:t>FINANCIAL STATEMENT ITEM</a:t>
                      </a:r>
                    </a:p>
                  </a:txBody>
                  <a:tcPr/>
                </a:tc>
                <a:tc>
                  <a:txBody>
                    <a:bodyPr/>
                    <a:lstStyle/>
                    <a:p>
                      <a:r>
                        <a:rPr lang="en-ZA">
                          <a:solidFill>
                            <a:schemeClr val="tx1"/>
                          </a:solidFill>
                        </a:rPr>
                        <a:t>FINDING</a:t>
                      </a:r>
                      <a:endParaRPr lang="en-US"/>
                    </a:p>
                  </a:txBody>
                  <a:tcPr/>
                </a:tc>
                <a:tc>
                  <a:txBody>
                    <a:bodyPr/>
                    <a:lstStyle/>
                    <a:p>
                      <a:r>
                        <a:rPr lang="en-ZA">
                          <a:solidFill>
                            <a:schemeClr val="tx1"/>
                          </a:solidFill>
                        </a:rPr>
                        <a:t>ROOT CAUSE</a:t>
                      </a:r>
                      <a:endParaRPr lang="en-US"/>
                    </a:p>
                  </a:txBody>
                  <a:tcPr/>
                </a:tc>
                <a:extLst>
                  <a:ext uri="{0D108BD9-81ED-4DB2-BD59-A6C34878D82A}">
                    <a16:rowId xmlns:a16="http://schemas.microsoft.com/office/drawing/2014/main" xmlns="" val="10000"/>
                  </a:ext>
                </a:extLst>
              </a:tr>
              <a:tr h="440040">
                <a:tc>
                  <a:txBody>
                    <a:bodyPr/>
                    <a:lstStyle/>
                    <a:p>
                      <a:pPr marL="0" indent="0">
                        <a:buFont typeface="+mj-lt"/>
                        <a:buNone/>
                      </a:pPr>
                      <a:r>
                        <a:rPr lang="en-ZA" sz="1500" dirty="0"/>
                        <a:t>2. Receivables from</a:t>
                      </a:r>
                      <a:r>
                        <a:rPr lang="en-ZA" sz="1500" baseline="0" dirty="0"/>
                        <a:t> </a:t>
                      </a:r>
                      <a:r>
                        <a:rPr kumimoji="0" lang="en-ZA" sz="1500" kern="1200" baseline="0" dirty="0">
                          <a:solidFill>
                            <a:schemeClr val="dk1"/>
                          </a:solidFill>
                          <a:latin typeface="+mn-lt"/>
                          <a:ea typeface="+mn-ea"/>
                          <a:cs typeface="+mn-cs"/>
                        </a:rPr>
                        <a:t>exchange</a:t>
                      </a:r>
                      <a:r>
                        <a:rPr lang="en-ZA" sz="1500" baseline="0" dirty="0"/>
                        <a:t> and non-exchange transactions</a:t>
                      </a:r>
                    </a:p>
                  </a:txBody>
                  <a:tcPr>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sz="1500" dirty="0"/>
                        <a:t>Overstatement of the receivables</a:t>
                      </a:r>
                      <a:r>
                        <a:rPr lang="en-ZA" sz="1500" baseline="0" dirty="0"/>
                        <a:t> from exchange transactions. </a:t>
                      </a:r>
                    </a:p>
                    <a:p>
                      <a:pPr marL="285750" indent="-285750">
                        <a:buFont typeface="Arial" panose="020B0604020202020204" pitchFamily="34" charset="0"/>
                        <a:buChar char="•"/>
                      </a:pPr>
                      <a:r>
                        <a:rPr lang="en-ZA" sz="1500" baseline="0" dirty="0"/>
                        <a:t>Understatement of the receivables for non-exchange transactions.</a:t>
                      </a:r>
                    </a:p>
                  </a:txBody>
                  <a:tcPr>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sz="1500" dirty="0"/>
                        <a:t>Incorrect classification of properties on the system for billing</a:t>
                      </a:r>
                    </a:p>
                    <a:p>
                      <a:pPr marL="285750" indent="-285750">
                        <a:buFont typeface="Arial" panose="020B0604020202020204" pitchFamily="34" charset="0"/>
                        <a:buChar char="•"/>
                      </a:pPr>
                      <a:r>
                        <a:rPr lang="en-ZA" sz="1500" dirty="0"/>
                        <a:t>Incorrect tariffs used.</a:t>
                      </a:r>
                    </a:p>
                    <a:p>
                      <a:r>
                        <a:rPr lang="en-ZA" sz="1500" baseline="0" dirty="0"/>
                        <a:t> </a:t>
                      </a:r>
                      <a:endParaRPr lang="en-ZA" sz="15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9951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500" b="1" dirty="0">
                          <a:solidFill>
                            <a:schemeClr val="tx1"/>
                          </a:solidFill>
                        </a:rPr>
                        <a:t>INTERVENTIONS</a:t>
                      </a:r>
                      <a:endParaRPr lang="en-ZA" sz="1500" dirty="0"/>
                    </a:p>
                    <a:p>
                      <a:pPr marL="285750" indent="-285750">
                        <a:buFontTx/>
                        <a:buChar char="-"/>
                      </a:pPr>
                      <a:r>
                        <a:rPr lang="en-ZA" sz="1500" dirty="0"/>
                        <a:t>A data cleansing operation for revenue and receivables will be conducted in the current financial year. This will involve verifying the existence of all customers on our receivables list to avoid billing non-existent customers, identifying all indigents to ensure that they are treated appropriately and, with council approval, writing off any accounts which will not be collectible (possibly due to non-existence of the debtor or errors in the database).</a:t>
                      </a:r>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57460573"/>
                  </a:ext>
                </a:extLst>
              </a:tr>
            </a:tbl>
          </a:graphicData>
        </a:graphic>
      </p:graphicFrame>
    </p:spTree>
    <p:extLst>
      <p:ext uri="{BB962C8B-B14F-4D97-AF65-F5344CB8AC3E}">
        <p14:creationId xmlns:p14="http://schemas.microsoft.com/office/powerpoint/2010/main" xmlns="" val="154234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E304AB-6480-4163-A799-037B6EDC6D6F}"/>
              </a:ext>
            </a:extLst>
          </p:cNvPr>
          <p:cNvSpPr>
            <a:spLocks noGrp="1"/>
          </p:cNvSpPr>
          <p:nvPr>
            <p:ph type="title"/>
          </p:nvPr>
        </p:nvSpPr>
        <p:spPr>
          <a:xfrm>
            <a:off x="457200" y="110181"/>
            <a:ext cx="8229600" cy="905305"/>
          </a:xfrm>
        </p:spPr>
        <p:txBody>
          <a:bodyPr/>
          <a:lstStyle/>
          <a:p>
            <a:pPr algn="ctr"/>
            <a:r>
              <a:rPr lang="en-US" dirty="0"/>
              <a:t>AUDIT FINDINGS BY AG</a:t>
            </a:r>
          </a:p>
        </p:txBody>
      </p:sp>
      <p:sp>
        <p:nvSpPr>
          <p:cNvPr id="3" name="Content Placeholder 2">
            <a:extLst>
              <a:ext uri="{FF2B5EF4-FFF2-40B4-BE49-F238E27FC236}">
                <a16:creationId xmlns:a16="http://schemas.microsoft.com/office/drawing/2014/main" xmlns="" id="{BC4E2A28-EF24-4647-A6C2-682C158C8EA8}"/>
              </a:ext>
            </a:extLst>
          </p:cNvPr>
          <p:cNvSpPr>
            <a:spLocks noGrp="1"/>
          </p:cNvSpPr>
          <p:nvPr>
            <p:ph idx="1"/>
          </p:nvPr>
        </p:nvSpPr>
        <p:spPr/>
        <p:txBody>
          <a:bodyPr/>
          <a:lstStyle/>
          <a:p>
            <a:endParaRPr lang="en-US"/>
          </a:p>
        </p:txBody>
      </p:sp>
      <p:graphicFrame>
        <p:nvGraphicFramePr>
          <p:cNvPr id="4" name="Table 3">
            <a:extLst>
              <a:ext uri="{FF2B5EF4-FFF2-40B4-BE49-F238E27FC236}">
                <a16:creationId xmlns:a16="http://schemas.microsoft.com/office/drawing/2014/main" xmlns="" id="{54049AD6-8865-44A8-94F8-430DBF3AC7F1}"/>
              </a:ext>
            </a:extLst>
          </p:cNvPr>
          <p:cNvGraphicFramePr>
            <a:graphicFrameLocks noGrp="1"/>
          </p:cNvGraphicFramePr>
          <p:nvPr>
            <p:extLst>
              <p:ext uri="{D42A27DB-BD31-4B8C-83A1-F6EECF244321}">
                <p14:modId xmlns:p14="http://schemas.microsoft.com/office/powerpoint/2010/main" xmlns="" val="794274625"/>
              </p:ext>
            </p:extLst>
          </p:nvPr>
        </p:nvGraphicFramePr>
        <p:xfrm>
          <a:off x="-13185" y="1000796"/>
          <a:ext cx="9108504" cy="368808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xmlns="" val="20000"/>
                    </a:ext>
                  </a:extLst>
                </a:gridCol>
                <a:gridCol w="3024336">
                  <a:extLst>
                    <a:ext uri="{9D8B030D-6E8A-4147-A177-3AD203B41FA5}">
                      <a16:colId xmlns:a16="http://schemas.microsoft.com/office/drawing/2014/main" xmlns="" val="1418758492"/>
                    </a:ext>
                  </a:extLst>
                </a:gridCol>
                <a:gridCol w="3419872">
                  <a:extLst>
                    <a:ext uri="{9D8B030D-6E8A-4147-A177-3AD203B41FA5}">
                      <a16:colId xmlns:a16="http://schemas.microsoft.com/office/drawing/2014/main" xmlns="" val="3993053504"/>
                    </a:ext>
                  </a:extLst>
                </a:gridCol>
              </a:tblGrid>
              <a:tr h="576064">
                <a:tc>
                  <a:txBody>
                    <a:bodyPr/>
                    <a:lstStyle/>
                    <a:p>
                      <a:r>
                        <a:rPr lang="en-ZA" dirty="0">
                          <a:solidFill>
                            <a:schemeClr val="tx1"/>
                          </a:solidFill>
                        </a:rPr>
                        <a:t>FINANCIAL STATEMENT ITEM</a:t>
                      </a:r>
                    </a:p>
                  </a:txBody>
                  <a:tcPr/>
                </a:tc>
                <a:tc>
                  <a:txBody>
                    <a:bodyPr/>
                    <a:lstStyle/>
                    <a:p>
                      <a:r>
                        <a:rPr lang="en-ZA">
                          <a:solidFill>
                            <a:schemeClr val="tx1"/>
                          </a:solidFill>
                        </a:rPr>
                        <a:t>FINDING</a:t>
                      </a:r>
                      <a:endParaRPr lang="en-US"/>
                    </a:p>
                  </a:txBody>
                  <a:tcPr/>
                </a:tc>
                <a:tc>
                  <a:txBody>
                    <a:bodyPr/>
                    <a:lstStyle/>
                    <a:p>
                      <a:r>
                        <a:rPr lang="en-ZA">
                          <a:solidFill>
                            <a:schemeClr val="tx1"/>
                          </a:solidFill>
                        </a:rPr>
                        <a:t>ROOT CAUSE</a:t>
                      </a:r>
                      <a:endParaRPr lang="en-US"/>
                    </a:p>
                  </a:txBody>
                  <a:tcPr/>
                </a:tc>
                <a:extLst>
                  <a:ext uri="{0D108BD9-81ED-4DB2-BD59-A6C34878D82A}">
                    <a16:rowId xmlns:a16="http://schemas.microsoft.com/office/drawing/2014/main" xmlns="" val="10000"/>
                  </a:ext>
                </a:extLst>
              </a:tr>
              <a:tr h="440040">
                <a:tc>
                  <a:txBody>
                    <a:bodyPr/>
                    <a:lstStyle/>
                    <a:p>
                      <a:r>
                        <a:rPr lang="en-ZA" sz="1500" dirty="0"/>
                        <a:t>3. Revenue</a:t>
                      </a:r>
                      <a:r>
                        <a:rPr lang="en-ZA" sz="1500" baseline="0" dirty="0"/>
                        <a:t> from exchange and non-exchange transaction</a:t>
                      </a:r>
                    </a:p>
                    <a:p>
                      <a:endParaRPr lang="en-ZA" sz="1500" dirty="0"/>
                    </a:p>
                  </a:txBody>
                  <a:tcPr>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sz="1500" dirty="0"/>
                        <a:t>Overstatement of the revenue</a:t>
                      </a:r>
                      <a:r>
                        <a:rPr lang="en-ZA" sz="1500" baseline="0" dirty="0"/>
                        <a:t> from exchange transactions. </a:t>
                      </a:r>
                    </a:p>
                    <a:p>
                      <a:pPr marL="285750" indent="-285750">
                        <a:buFont typeface="Arial" panose="020B0604020202020204" pitchFamily="34" charset="0"/>
                        <a:buChar char="•"/>
                      </a:pPr>
                      <a:r>
                        <a:rPr lang="en-ZA" sz="1500" baseline="0" dirty="0"/>
                        <a:t>Understatement of the revenue for non-exchange transactions.</a:t>
                      </a:r>
                    </a:p>
                  </a:txBody>
                  <a:tcPr>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sz="1500" dirty="0"/>
                        <a:t>Incorrect classification of properties on the system for billing</a:t>
                      </a:r>
                    </a:p>
                    <a:p>
                      <a:pPr marL="285750" indent="-285750">
                        <a:buFont typeface="Arial" panose="020B0604020202020204" pitchFamily="34" charset="0"/>
                        <a:buChar char="•"/>
                      </a:pPr>
                      <a:r>
                        <a:rPr lang="en-ZA" sz="1500" dirty="0"/>
                        <a:t>Incorrect tariffs used.</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9951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INTERVENTIONS</a:t>
                      </a:r>
                      <a:endParaRPr lang="en-ZA" sz="1600" dirty="0"/>
                    </a:p>
                    <a:p>
                      <a:pPr marL="285750" indent="-285750">
                        <a:buFontTx/>
                        <a:buChar char="-"/>
                      </a:pPr>
                      <a:r>
                        <a:rPr lang="en-ZA" sz="1600" dirty="0"/>
                        <a:t>A data cleansing exercise will be conducted in the 2019/20 financial year. The purpose of the exercise is to ensure that:</a:t>
                      </a:r>
                    </a:p>
                    <a:p>
                      <a:pPr marL="569913" lvl="0" indent="-280988">
                        <a:buFontTx/>
                        <a:buAutoNum type="alphaLcParenR"/>
                      </a:pPr>
                      <a:r>
                        <a:rPr lang="en-ZA" sz="1600" dirty="0"/>
                        <a:t>Every customer is billed for all services consumed,</a:t>
                      </a:r>
                    </a:p>
                    <a:p>
                      <a:pPr marL="569913" lvl="0" indent="-280988">
                        <a:buFontTx/>
                        <a:buAutoNum type="alphaLcParenR"/>
                      </a:pPr>
                      <a:r>
                        <a:rPr lang="en-ZA" sz="1600" dirty="0"/>
                        <a:t>Every customer is billed accurately,</a:t>
                      </a:r>
                    </a:p>
                    <a:p>
                      <a:pPr marL="569913" lvl="0" indent="-280988">
                        <a:buFontTx/>
                        <a:buAutoNum type="alphaLcParenR"/>
                      </a:pPr>
                      <a:r>
                        <a:rPr lang="en-ZA" sz="1600" dirty="0"/>
                        <a:t>Every customer is correctly classified in our system according to the valuation roll, and</a:t>
                      </a:r>
                    </a:p>
                    <a:p>
                      <a:pPr marL="569913" lvl="0" indent="-280988">
                        <a:buFontTx/>
                        <a:buAutoNum type="alphaLcParenR"/>
                      </a:pPr>
                      <a:r>
                        <a:rPr lang="en-ZA" sz="1600" dirty="0"/>
                        <a:t>The correct tariffs are used in the system for billing purposes.</a:t>
                      </a:r>
                    </a:p>
                    <a:p>
                      <a:endParaRPr lang="en-ZA" sz="1600" dirty="0"/>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57460573"/>
                  </a:ext>
                </a:extLst>
              </a:tr>
            </a:tbl>
          </a:graphicData>
        </a:graphic>
      </p:graphicFrame>
    </p:spTree>
    <p:extLst>
      <p:ext uri="{BB962C8B-B14F-4D97-AF65-F5344CB8AC3E}">
        <p14:creationId xmlns:p14="http://schemas.microsoft.com/office/powerpoint/2010/main" xmlns="" val="4226055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B95DB5-FFB9-4577-BB54-8B17CF55C431}"/>
              </a:ext>
            </a:extLst>
          </p:cNvPr>
          <p:cNvSpPr>
            <a:spLocks noGrp="1"/>
          </p:cNvSpPr>
          <p:nvPr>
            <p:ph type="title"/>
          </p:nvPr>
        </p:nvSpPr>
        <p:spPr>
          <a:xfrm>
            <a:off x="611560" y="138814"/>
            <a:ext cx="8229600" cy="789280"/>
          </a:xfrm>
        </p:spPr>
        <p:txBody>
          <a:bodyPr>
            <a:normAutofit fontScale="90000"/>
          </a:bodyPr>
          <a:lstStyle/>
          <a:p>
            <a:pPr algn="ctr"/>
            <a:r>
              <a:rPr lang="en-US" dirty="0"/>
              <a:t>AUDIT FINDINGS BY AG</a:t>
            </a:r>
          </a:p>
        </p:txBody>
      </p:sp>
      <p:sp>
        <p:nvSpPr>
          <p:cNvPr id="6" name="Content Placeholder 5">
            <a:extLst>
              <a:ext uri="{FF2B5EF4-FFF2-40B4-BE49-F238E27FC236}">
                <a16:creationId xmlns:a16="http://schemas.microsoft.com/office/drawing/2014/main" xmlns="" id="{73E4D791-3BBB-48FC-A6FE-613773FE4370}"/>
              </a:ext>
            </a:extLst>
          </p:cNvPr>
          <p:cNvSpPr>
            <a:spLocks noGrp="1"/>
          </p:cNvSpPr>
          <p:nvPr>
            <p:ph idx="1"/>
          </p:nvPr>
        </p:nvSpPr>
        <p:spPr/>
        <p:txBody>
          <a:bodyPr/>
          <a:lstStyle/>
          <a:p>
            <a:endParaRPr lang="en-US"/>
          </a:p>
        </p:txBody>
      </p:sp>
      <p:graphicFrame>
        <p:nvGraphicFramePr>
          <p:cNvPr id="7" name="Table 6">
            <a:extLst>
              <a:ext uri="{FF2B5EF4-FFF2-40B4-BE49-F238E27FC236}">
                <a16:creationId xmlns:a16="http://schemas.microsoft.com/office/drawing/2014/main" xmlns="" id="{244A9EE3-FD1A-4017-ADF1-BE87A1EC1F3A}"/>
              </a:ext>
            </a:extLst>
          </p:cNvPr>
          <p:cNvGraphicFramePr>
            <a:graphicFrameLocks noGrp="1"/>
          </p:cNvGraphicFramePr>
          <p:nvPr>
            <p:extLst>
              <p:ext uri="{D42A27DB-BD31-4B8C-83A1-F6EECF244321}">
                <p14:modId xmlns:p14="http://schemas.microsoft.com/office/powerpoint/2010/main" xmlns="" val="156584148"/>
              </p:ext>
            </p:extLst>
          </p:nvPr>
        </p:nvGraphicFramePr>
        <p:xfrm>
          <a:off x="-13185" y="1000796"/>
          <a:ext cx="9108504" cy="347472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xmlns="" val="20000"/>
                    </a:ext>
                  </a:extLst>
                </a:gridCol>
                <a:gridCol w="3024336">
                  <a:extLst>
                    <a:ext uri="{9D8B030D-6E8A-4147-A177-3AD203B41FA5}">
                      <a16:colId xmlns:a16="http://schemas.microsoft.com/office/drawing/2014/main" xmlns="" val="1418758492"/>
                    </a:ext>
                  </a:extLst>
                </a:gridCol>
                <a:gridCol w="3419872">
                  <a:extLst>
                    <a:ext uri="{9D8B030D-6E8A-4147-A177-3AD203B41FA5}">
                      <a16:colId xmlns:a16="http://schemas.microsoft.com/office/drawing/2014/main" xmlns="" val="3993053504"/>
                    </a:ext>
                  </a:extLst>
                </a:gridCol>
              </a:tblGrid>
              <a:tr h="576064">
                <a:tc>
                  <a:txBody>
                    <a:bodyPr/>
                    <a:lstStyle/>
                    <a:p>
                      <a:r>
                        <a:rPr lang="en-ZA" dirty="0">
                          <a:solidFill>
                            <a:schemeClr val="tx1"/>
                          </a:solidFill>
                        </a:rPr>
                        <a:t>FINANCIAL STATEMENT ITEM</a:t>
                      </a:r>
                    </a:p>
                  </a:txBody>
                  <a:tcPr/>
                </a:tc>
                <a:tc>
                  <a:txBody>
                    <a:bodyPr/>
                    <a:lstStyle/>
                    <a:p>
                      <a:r>
                        <a:rPr lang="en-ZA">
                          <a:solidFill>
                            <a:schemeClr val="tx1"/>
                          </a:solidFill>
                        </a:rPr>
                        <a:t>FINDING</a:t>
                      </a:r>
                      <a:endParaRPr lang="en-US"/>
                    </a:p>
                  </a:txBody>
                  <a:tcPr/>
                </a:tc>
                <a:tc>
                  <a:txBody>
                    <a:bodyPr/>
                    <a:lstStyle/>
                    <a:p>
                      <a:r>
                        <a:rPr lang="en-ZA">
                          <a:solidFill>
                            <a:schemeClr val="tx1"/>
                          </a:solidFill>
                        </a:rPr>
                        <a:t>ROOT CAUSE</a:t>
                      </a:r>
                      <a:endParaRPr lang="en-US"/>
                    </a:p>
                  </a:txBody>
                  <a:tcPr/>
                </a:tc>
                <a:extLst>
                  <a:ext uri="{0D108BD9-81ED-4DB2-BD59-A6C34878D82A}">
                    <a16:rowId xmlns:a16="http://schemas.microsoft.com/office/drawing/2014/main" xmlns="" val="10000"/>
                  </a:ext>
                </a:extLst>
              </a:tr>
              <a:tr h="440040">
                <a:tc>
                  <a:txBody>
                    <a:bodyPr/>
                    <a:lstStyle/>
                    <a:p>
                      <a:r>
                        <a:rPr lang="en-ZA" sz="1500" dirty="0"/>
                        <a:t>4. Payables from</a:t>
                      </a:r>
                      <a:r>
                        <a:rPr lang="en-ZA" sz="1500" baseline="0" dirty="0"/>
                        <a:t> exchange transactions</a:t>
                      </a:r>
                      <a:endParaRPr lang="en-ZA" sz="1500" dirty="0"/>
                    </a:p>
                  </a:txBody>
                  <a:tcPr>
                    <a:lnB w="12700" cap="flat" cmpd="sng" algn="ctr">
                      <a:solidFill>
                        <a:schemeClr val="tx1"/>
                      </a:solidFill>
                      <a:prstDash val="solid"/>
                      <a:round/>
                      <a:headEnd type="none" w="med" len="med"/>
                      <a:tailEnd type="none" w="med" len="med"/>
                    </a:lnB>
                  </a:tcPr>
                </a:tc>
                <a:tc>
                  <a:txBody>
                    <a:bodyPr/>
                    <a:lstStyle/>
                    <a:p>
                      <a:r>
                        <a:rPr lang="en-ZA" sz="1500" dirty="0"/>
                        <a:t>Understatement of payables</a:t>
                      </a:r>
                    </a:p>
                  </a:txBody>
                  <a:tcPr>
                    <a:lnB w="12700" cap="flat" cmpd="sng" algn="ctr">
                      <a:solidFill>
                        <a:schemeClr val="tx1"/>
                      </a:solidFill>
                      <a:prstDash val="solid"/>
                      <a:round/>
                      <a:headEnd type="none" w="med" len="med"/>
                      <a:tailEnd type="none" w="med" len="med"/>
                    </a:lnB>
                  </a:tcPr>
                </a:tc>
                <a:tc>
                  <a:txBody>
                    <a:bodyPr/>
                    <a:lstStyle/>
                    <a:p>
                      <a:r>
                        <a:rPr lang="en-ZA" sz="1500" dirty="0"/>
                        <a:t>Monthly payable register not compiled.</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500" dirty="0"/>
                        <a:t>Supporting documents not provided.</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9951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INTERVENTIONS</a:t>
                      </a:r>
                      <a:endParaRPr lang="en-ZA" sz="1600" dirty="0"/>
                    </a:p>
                    <a:p>
                      <a:pPr marL="285750" indent="-285750">
                        <a:buFontTx/>
                        <a:buChar char="-"/>
                      </a:pPr>
                      <a:r>
                        <a:rPr lang="en-ZA" sz="1600" dirty="0"/>
                        <a:t>In the 2018/19 financial year, we identified all payables that were mis-stated and made necessary corrections. This exercise involved identifying suppliers who had outstanding balances but were not recorded, identifying transactions that were recorded in the wrong accounting period and reversing them to their financial years and identifying any invoices that were being held by staff members that had not been submitted to finance for the purpose of recording in the system. The internal controls around accounts payable will also be revamped to ensure that documents flow efficiently and are recorded timeously. </a:t>
                      </a:r>
                    </a:p>
                    <a:p>
                      <a:pPr marL="0" indent="0">
                        <a:buFontTx/>
                        <a:buNone/>
                      </a:pPr>
                      <a:endParaRPr lang="en-ZA" sz="1600" dirty="0"/>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57460573"/>
                  </a:ext>
                </a:extLst>
              </a:tr>
            </a:tbl>
          </a:graphicData>
        </a:graphic>
      </p:graphicFrame>
    </p:spTree>
    <p:extLst>
      <p:ext uri="{BB962C8B-B14F-4D97-AF65-F5344CB8AC3E}">
        <p14:creationId xmlns:p14="http://schemas.microsoft.com/office/powerpoint/2010/main" xmlns="" val="3937780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0" y="692696"/>
            <a:ext cx="9036496" cy="6120680"/>
          </a:xfrm>
        </p:spPr>
        <p:txBody>
          <a:bodyPr>
            <a:normAutofit/>
          </a:bodyPr>
          <a:lstStyle/>
          <a:p>
            <a:pPr algn="ctr"/>
            <a:endParaRPr lang="en-ZA" b="1" dirty="0">
              <a:solidFill>
                <a:schemeClr val="bg1"/>
              </a:solidFill>
              <a:effectLst>
                <a:outerShdw blurRad="38100" dist="38100" dir="2700000" algn="tl">
                  <a:srgbClr val="000000">
                    <a:alpha val="43137"/>
                  </a:srgbClr>
                </a:outerShdw>
              </a:effectLst>
            </a:endParaRPr>
          </a:p>
          <a:p>
            <a:pPr marL="0" indent="0" algn="ctr">
              <a:buNone/>
            </a:pPr>
            <a:endParaRPr lang="en-ZA" b="1" dirty="0">
              <a:solidFill>
                <a:schemeClr val="bg1"/>
              </a:solidFill>
              <a:effectLst>
                <a:outerShdw blurRad="38100" dist="38100" dir="2700000" algn="tl">
                  <a:srgbClr val="000000">
                    <a:alpha val="43137"/>
                  </a:srgbClr>
                </a:outerShdw>
              </a:effectLst>
            </a:endParaRPr>
          </a:p>
          <a:p>
            <a:pPr marL="0" indent="0" algn="ctr">
              <a:buNone/>
            </a:pPr>
            <a:endParaRPr lang="en-ZA" sz="2800" b="1" dirty="0">
              <a:solidFill>
                <a:schemeClr val="accent4">
                  <a:lumMod val="75000"/>
                </a:schemeClr>
              </a:solidFill>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dirty="0"/>
          </a:p>
        </p:txBody>
      </p:sp>
      <p:sp>
        <p:nvSpPr>
          <p:cNvPr id="6" name="Title 1">
            <a:extLst>
              <a:ext uri="{FF2B5EF4-FFF2-40B4-BE49-F238E27FC236}">
                <a16:creationId xmlns:a16="http://schemas.microsoft.com/office/drawing/2014/main" xmlns="" id="{76ED99FE-890C-422B-A900-58F32FFC2FDB}"/>
              </a:ext>
            </a:extLst>
          </p:cNvPr>
          <p:cNvSpPr txBox="1">
            <a:spLocks/>
          </p:cNvSpPr>
          <p:nvPr/>
        </p:nvSpPr>
        <p:spPr>
          <a:xfrm>
            <a:off x="611560" y="138814"/>
            <a:ext cx="8229600" cy="789280"/>
          </a:xfrm>
          <a:prstGeom prst="rect">
            <a:avLst/>
          </a:prstGeom>
        </p:spPr>
        <p:txBody>
          <a:bodyPr vert="horz" lIns="0" rIns="0" bIns="0" anchor="b">
            <a:normAutofit fontScale="97500"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a:t>AUDIT FINDINGS BY AG</a:t>
            </a:r>
            <a:endParaRPr lang="en-US" dirty="0"/>
          </a:p>
        </p:txBody>
      </p:sp>
      <p:graphicFrame>
        <p:nvGraphicFramePr>
          <p:cNvPr id="7" name="Table 6">
            <a:extLst>
              <a:ext uri="{FF2B5EF4-FFF2-40B4-BE49-F238E27FC236}">
                <a16:creationId xmlns:a16="http://schemas.microsoft.com/office/drawing/2014/main" xmlns="" id="{81F78EAD-9732-4A3B-8150-F66A597FDB30}"/>
              </a:ext>
            </a:extLst>
          </p:cNvPr>
          <p:cNvGraphicFramePr>
            <a:graphicFrameLocks noGrp="1"/>
          </p:cNvGraphicFramePr>
          <p:nvPr>
            <p:extLst>
              <p:ext uri="{D42A27DB-BD31-4B8C-83A1-F6EECF244321}">
                <p14:modId xmlns:p14="http://schemas.microsoft.com/office/powerpoint/2010/main" xmlns="" val="3920405234"/>
              </p:ext>
            </p:extLst>
          </p:nvPr>
        </p:nvGraphicFramePr>
        <p:xfrm>
          <a:off x="-13185" y="1000796"/>
          <a:ext cx="9108504" cy="249936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xmlns="" val="20000"/>
                    </a:ext>
                  </a:extLst>
                </a:gridCol>
                <a:gridCol w="3024336">
                  <a:extLst>
                    <a:ext uri="{9D8B030D-6E8A-4147-A177-3AD203B41FA5}">
                      <a16:colId xmlns:a16="http://schemas.microsoft.com/office/drawing/2014/main" xmlns="" val="1418758492"/>
                    </a:ext>
                  </a:extLst>
                </a:gridCol>
                <a:gridCol w="3419872">
                  <a:extLst>
                    <a:ext uri="{9D8B030D-6E8A-4147-A177-3AD203B41FA5}">
                      <a16:colId xmlns:a16="http://schemas.microsoft.com/office/drawing/2014/main" xmlns="" val="3993053504"/>
                    </a:ext>
                  </a:extLst>
                </a:gridCol>
              </a:tblGrid>
              <a:tr h="576064">
                <a:tc>
                  <a:txBody>
                    <a:bodyPr/>
                    <a:lstStyle/>
                    <a:p>
                      <a:r>
                        <a:rPr lang="en-ZA" dirty="0">
                          <a:solidFill>
                            <a:schemeClr val="tx1"/>
                          </a:solidFill>
                        </a:rPr>
                        <a:t>FINANCIAL STATEMENT ITEM</a:t>
                      </a:r>
                    </a:p>
                  </a:txBody>
                  <a:tcPr/>
                </a:tc>
                <a:tc>
                  <a:txBody>
                    <a:bodyPr/>
                    <a:lstStyle/>
                    <a:p>
                      <a:r>
                        <a:rPr lang="en-ZA">
                          <a:solidFill>
                            <a:schemeClr val="tx1"/>
                          </a:solidFill>
                        </a:rPr>
                        <a:t>FINDING</a:t>
                      </a:r>
                      <a:endParaRPr lang="en-US"/>
                    </a:p>
                  </a:txBody>
                  <a:tcPr/>
                </a:tc>
                <a:tc>
                  <a:txBody>
                    <a:bodyPr/>
                    <a:lstStyle/>
                    <a:p>
                      <a:r>
                        <a:rPr lang="en-ZA">
                          <a:solidFill>
                            <a:schemeClr val="tx1"/>
                          </a:solidFill>
                        </a:rPr>
                        <a:t>ROOT CAUSE</a:t>
                      </a:r>
                      <a:endParaRPr lang="en-US"/>
                    </a:p>
                  </a:txBody>
                  <a:tcPr/>
                </a:tc>
                <a:extLst>
                  <a:ext uri="{0D108BD9-81ED-4DB2-BD59-A6C34878D82A}">
                    <a16:rowId xmlns:a16="http://schemas.microsoft.com/office/drawing/2014/main" xmlns="" val="10000"/>
                  </a:ext>
                </a:extLst>
              </a:tr>
              <a:tr h="440040">
                <a:tc>
                  <a:txBody>
                    <a:bodyPr/>
                    <a:lstStyle/>
                    <a:p>
                      <a:r>
                        <a:rPr lang="en-ZA" sz="1500" dirty="0"/>
                        <a:t>5. Unspent Conditional Grants</a:t>
                      </a:r>
                    </a:p>
                  </a:txBody>
                  <a:tcPr>
                    <a:lnB w="12700" cap="flat" cmpd="sng" algn="ctr">
                      <a:solidFill>
                        <a:schemeClr val="tx1"/>
                      </a:solidFill>
                      <a:prstDash val="solid"/>
                      <a:round/>
                      <a:headEnd type="none" w="med" len="med"/>
                      <a:tailEnd type="none" w="med" len="med"/>
                    </a:lnB>
                  </a:tcPr>
                </a:tc>
                <a:tc>
                  <a:txBody>
                    <a:bodyPr/>
                    <a:lstStyle/>
                    <a:p>
                      <a:r>
                        <a:rPr lang="en-ZA" sz="1500" dirty="0"/>
                        <a:t>Poor filing system</a:t>
                      </a:r>
                    </a:p>
                  </a:txBody>
                  <a:tcPr>
                    <a:lnB w="12700" cap="flat" cmpd="sng" algn="ctr">
                      <a:solidFill>
                        <a:schemeClr val="tx1"/>
                      </a:solidFill>
                      <a:prstDash val="solid"/>
                      <a:round/>
                      <a:headEnd type="none" w="med" len="med"/>
                      <a:tailEnd type="none" w="med" len="med"/>
                    </a:lnB>
                  </a:tcPr>
                </a:tc>
                <a:tc>
                  <a:txBody>
                    <a:bodyPr/>
                    <a:lstStyle/>
                    <a:p>
                      <a:r>
                        <a:rPr lang="en-ZA" sz="1500" dirty="0"/>
                        <a:t>No system to account for unspent conditional grants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9951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INTERVENTIONS</a:t>
                      </a:r>
                      <a:endParaRPr lang="en-ZA" sz="1600" dirty="0"/>
                    </a:p>
                    <a:p>
                      <a:pPr marL="285750" indent="-285750">
                        <a:buFontTx/>
                        <a:buChar char="-"/>
                      </a:pPr>
                      <a:r>
                        <a:rPr lang="en-ZA" sz="1600" dirty="0"/>
                        <a:t>The Municipality has greatly improved its filing and document management systems. All payment vouchers for are now scanned into a filing systems that enables documents to be available electronically on demand.</a:t>
                      </a:r>
                    </a:p>
                    <a:p>
                      <a:pPr marL="0" indent="0">
                        <a:buFontTx/>
                        <a:buNone/>
                      </a:pPr>
                      <a:endParaRPr lang="en-ZA" sz="1600" dirty="0"/>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57460573"/>
                  </a:ext>
                </a:extLst>
              </a:tr>
            </a:tbl>
          </a:graphicData>
        </a:graphic>
      </p:graphicFrame>
    </p:spTree>
    <p:extLst>
      <p:ext uri="{BB962C8B-B14F-4D97-AF65-F5344CB8AC3E}">
        <p14:creationId xmlns:p14="http://schemas.microsoft.com/office/powerpoint/2010/main" xmlns="" val="3402223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F8EC0D6-1F64-4D36-9A1E-B5C11BE9F605}"/>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xmlns="" id="{47ED79E1-EC66-43A1-950F-D0394AD52ED0}"/>
              </a:ext>
            </a:extLst>
          </p:cNvPr>
          <p:cNvSpPr txBox="1">
            <a:spLocks/>
          </p:cNvSpPr>
          <p:nvPr/>
        </p:nvSpPr>
        <p:spPr>
          <a:xfrm>
            <a:off x="611560" y="138814"/>
            <a:ext cx="8229600" cy="789280"/>
          </a:xfrm>
          <a:prstGeom prst="rect">
            <a:avLst/>
          </a:prstGeom>
        </p:spPr>
        <p:txBody>
          <a:bodyPr vert="horz" lIns="0" rIns="0" bIns="0" anchor="b">
            <a:normAutofit fontScale="97500"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a:t>AUDIT FINDINGS BY AG</a:t>
            </a:r>
            <a:endParaRPr lang="en-US" dirty="0"/>
          </a:p>
        </p:txBody>
      </p:sp>
      <p:graphicFrame>
        <p:nvGraphicFramePr>
          <p:cNvPr id="5" name="Table 4">
            <a:extLst>
              <a:ext uri="{FF2B5EF4-FFF2-40B4-BE49-F238E27FC236}">
                <a16:creationId xmlns:a16="http://schemas.microsoft.com/office/drawing/2014/main" xmlns="" id="{4F0D7D93-A57B-4002-A851-D1678C579AEE}"/>
              </a:ext>
            </a:extLst>
          </p:cNvPr>
          <p:cNvGraphicFramePr>
            <a:graphicFrameLocks noGrp="1"/>
          </p:cNvGraphicFramePr>
          <p:nvPr>
            <p:extLst>
              <p:ext uri="{D42A27DB-BD31-4B8C-83A1-F6EECF244321}">
                <p14:modId xmlns:p14="http://schemas.microsoft.com/office/powerpoint/2010/main" xmlns="" val="3775706573"/>
              </p:ext>
            </p:extLst>
          </p:nvPr>
        </p:nvGraphicFramePr>
        <p:xfrm>
          <a:off x="-13185" y="1000796"/>
          <a:ext cx="9108504" cy="294132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xmlns="" val="20000"/>
                    </a:ext>
                  </a:extLst>
                </a:gridCol>
                <a:gridCol w="3024336">
                  <a:extLst>
                    <a:ext uri="{9D8B030D-6E8A-4147-A177-3AD203B41FA5}">
                      <a16:colId xmlns:a16="http://schemas.microsoft.com/office/drawing/2014/main" xmlns="" val="1418758492"/>
                    </a:ext>
                  </a:extLst>
                </a:gridCol>
                <a:gridCol w="3419872">
                  <a:extLst>
                    <a:ext uri="{9D8B030D-6E8A-4147-A177-3AD203B41FA5}">
                      <a16:colId xmlns:a16="http://schemas.microsoft.com/office/drawing/2014/main" xmlns="" val="3993053504"/>
                    </a:ext>
                  </a:extLst>
                </a:gridCol>
              </a:tblGrid>
              <a:tr h="576064">
                <a:tc>
                  <a:txBody>
                    <a:bodyPr/>
                    <a:lstStyle/>
                    <a:p>
                      <a:r>
                        <a:rPr lang="en-ZA" dirty="0">
                          <a:solidFill>
                            <a:schemeClr val="tx1"/>
                          </a:solidFill>
                        </a:rPr>
                        <a:t>FINANCIAL STATEMENT ITEM</a:t>
                      </a:r>
                    </a:p>
                  </a:txBody>
                  <a:tcPr/>
                </a:tc>
                <a:tc>
                  <a:txBody>
                    <a:bodyPr/>
                    <a:lstStyle/>
                    <a:p>
                      <a:r>
                        <a:rPr lang="en-ZA">
                          <a:solidFill>
                            <a:schemeClr val="tx1"/>
                          </a:solidFill>
                        </a:rPr>
                        <a:t>FINDING</a:t>
                      </a:r>
                      <a:endParaRPr lang="en-US"/>
                    </a:p>
                  </a:txBody>
                  <a:tcPr/>
                </a:tc>
                <a:tc>
                  <a:txBody>
                    <a:bodyPr/>
                    <a:lstStyle/>
                    <a:p>
                      <a:r>
                        <a:rPr lang="en-ZA">
                          <a:solidFill>
                            <a:schemeClr val="tx1"/>
                          </a:solidFill>
                        </a:rPr>
                        <a:t>ROOT CAUSE</a:t>
                      </a:r>
                      <a:endParaRPr lang="en-US"/>
                    </a:p>
                  </a:txBody>
                  <a:tcPr/>
                </a:tc>
                <a:extLst>
                  <a:ext uri="{0D108BD9-81ED-4DB2-BD59-A6C34878D82A}">
                    <a16:rowId xmlns:a16="http://schemas.microsoft.com/office/drawing/2014/main" xmlns="" val="10000"/>
                  </a:ext>
                </a:extLst>
              </a:tr>
              <a:tr h="440040">
                <a:tc>
                  <a:txBody>
                    <a:bodyPr/>
                    <a:lstStyle/>
                    <a:p>
                      <a:r>
                        <a:rPr lang="en-ZA" sz="1500" dirty="0"/>
                        <a:t>6. Employee costs and councillors remuneration</a:t>
                      </a:r>
                    </a:p>
                  </a:txBody>
                  <a:tcPr>
                    <a:lnB w="12700" cap="flat" cmpd="sng" algn="ctr">
                      <a:solidFill>
                        <a:schemeClr val="tx1"/>
                      </a:solidFill>
                      <a:prstDash val="solid"/>
                      <a:round/>
                      <a:headEnd type="none" w="med" len="med"/>
                      <a:tailEnd type="none" w="med" len="med"/>
                    </a:lnB>
                  </a:tcPr>
                </a:tc>
                <a:tc>
                  <a:txBody>
                    <a:bodyPr/>
                    <a:lstStyle/>
                    <a:p>
                      <a:r>
                        <a:rPr lang="en-ZA" sz="1500" dirty="0"/>
                        <a:t>Overstatement of costs due to overpayment of employees and councillors</a:t>
                      </a:r>
                    </a:p>
                  </a:txBody>
                  <a:tcPr>
                    <a:lnB w="12700" cap="flat" cmpd="sng" algn="ctr">
                      <a:solidFill>
                        <a:schemeClr val="tx1"/>
                      </a:solidFill>
                      <a:prstDash val="solid"/>
                      <a:round/>
                      <a:headEnd type="none" w="med" len="med"/>
                      <a:tailEnd type="none" w="med" len="med"/>
                    </a:lnB>
                  </a:tcPr>
                </a:tc>
                <a:tc>
                  <a:txBody>
                    <a:bodyPr/>
                    <a:lstStyle/>
                    <a:p>
                      <a:pPr marL="285750" indent="-285750">
                        <a:buFontTx/>
                        <a:buChar char="-"/>
                      </a:pPr>
                      <a:r>
                        <a:rPr lang="en-ZA" sz="1500" dirty="0"/>
                        <a:t>Staff were paid more than contractual salaries</a:t>
                      </a:r>
                    </a:p>
                    <a:p>
                      <a:pPr marL="285750" indent="-285750">
                        <a:buFontTx/>
                        <a:buChar char="-"/>
                      </a:pPr>
                      <a:r>
                        <a:rPr lang="en-ZA" sz="1500" dirty="0"/>
                        <a:t>Employee contracts and overtime information was not available to verify employee costs.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9951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INTERVENTIONS</a:t>
                      </a:r>
                      <a:endParaRPr lang="en-ZA" sz="1600" dirty="0"/>
                    </a:p>
                    <a:p>
                      <a:pPr marL="285750" indent="-285750">
                        <a:buFontTx/>
                        <a:buChar char="-"/>
                      </a:pPr>
                      <a:r>
                        <a:rPr lang="en-ZA" sz="1600" dirty="0"/>
                        <a:t>Employee files have been updated with all relevant information regarding their remuneration.</a:t>
                      </a:r>
                    </a:p>
                    <a:p>
                      <a:pPr marL="285750" indent="-285750">
                        <a:buFontTx/>
                        <a:buChar char="-"/>
                      </a:pPr>
                      <a:r>
                        <a:rPr lang="en-ZA" sz="1600" dirty="0"/>
                        <a:t>The Municipality will further improve its filing systems during the 2019/20 financial year.</a:t>
                      </a:r>
                    </a:p>
                    <a:p>
                      <a:pPr marL="0" indent="0">
                        <a:buFontTx/>
                        <a:buNone/>
                      </a:pPr>
                      <a:endParaRPr lang="en-ZA" sz="1600" dirty="0"/>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57460573"/>
                  </a:ext>
                </a:extLst>
              </a:tr>
            </a:tbl>
          </a:graphicData>
        </a:graphic>
      </p:graphicFrame>
    </p:spTree>
    <p:extLst>
      <p:ext uri="{BB962C8B-B14F-4D97-AF65-F5344CB8AC3E}">
        <p14:creationId xmlns:p14="http://schemas.microsoft.com/office/powerpoint/2010/main" xmlns="" val="1606581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9CD115E-9BCE-4783-B5EB-C58B43D10501}"/>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xmlns="" id="{4664FA95-9DDF-45B4-91F3-68EE4A113DDB}"/>
              </a:ext>
            </a:extLst>
          </p:cNvPr>
          <p:cNvSpPr txBox="1">
            <a:spLocks/>
          </p:cNvSpPr>
          <p:nvPr/>
        </p:nvSpPr>
        <p:spPr>
          <a:xfrm>
            <a:off x="611560" y="138814"/>
            <a:ext cx="8229600" cy="789280"/>
          </a:xfrm>
          <a:prstGeom prst="rect">
            <a:avLst/>
          </a:prstGeom>
        </p:spPr>
        <p:txBody>
          <a:bodyPr vert="horz" lIns="0" rIns="0" bIns="0" anchor="b">
            <a:normAutofit fontScale="97500"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a:t>AUDIT FINDINGS BY AG</a:t>
            </a:r>
            <a:endParaRPr lang="en-US" dirty="0"/>
          </a:p>
        </p:txBody>
      </p:sp>
      <p:graphicFrame>
        <p:nvGraphicFramePr>
          <p:cNvPr id="5" name="Table 4">
            <a:extLst>
              <a:ext uri="{FF2B5EF4-FFF2-40B4-BE49-F238E27FC236}">
                <a16:creationId xmlns:a16="http://schemas.microsoft.com/office/drawing/2014/main" xmlns="" id="{448792FE-D936-4BA4-A9BF-F89847B06424}"/>
              </a:ext>
            </a:extLst>
          </p:cNvPr>
          <p:cNvGraphicFramePr>
            <a:graphicFrameLocks noGrp="1"/>
          </p:cNvGraphicFramePr>
          <p:nvPr>
            <p:extLst>
              <p:ext uri="{D42A27DB-BD31-4B8C-83A1-F6EECF244321}">
                <p14:modId xmlns:p14="http://schemas.microsoft.com/office/powerpoint/2010/main" xmlns="" val="2063975957"/>
              </p:ext>
            </p:extLst>
          </p:nvPr>
        </p:nvGraphicFramePr>
        <p:xfrm>
          <a:off x="-13185" y="1000796"/>
          <a:ext cx="9108504" cy="274320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xmlns="" val="20000"/>
                    </a:ext>
                  </a:extLst>
                </a:gridCol>
                <a:gridCol w="3024336">
                  <a:extLst>
                    <a:ext uri="{9D8B030D-6E8A-4147-A177-3AD203B41FA5}">
                      <a16:colId xmlns:a16="http://schemas.microsoft.com/office/drawing/2014/main" xmlns="" val="1418758492"/>
                    </a:ext>
                  </a:extLst>
                </a:gridCol>
                <a:gridCol w="3419872">
                  <a:extLst>
                    <a:ext uri="{9D8B030D-6E8A-4147-A177-3AD203B41FA5}">
                      <a16:colId xmlns:a16="http://schemas.microsoft.com/office/drawing/2014/main" xmlns="" val="3993053504"/>
                    </a:ext>
                  </a:extLst>
                </a:gridCol>
              </a:tblGrid>
              <a:tr h="576064">
                <a:tc>
                  <a:txBody>
                    <a:bodyPr/>
                    <a:lstStyle/>
                    <a:p>
                      <a:r>
                        <a:rPr lang="en-ZA" dirty="0">
                          <a:solidFill>
                            <a:schemeClr val="tx1"/>
                          </a:solidFill>
                        </a:rPr>
                        <a:t>FINANCIAL STATEMENT ITEM</a:t>
                      </a:r>
                    </a:p>
                  </a:txBody>
                  <a:tcPr/>
                </a:tc>
                <a:tc>
                  <a:txBody>
                    <a:bodyPr/>
                    <a:lstStyle/>
                    <a:p>
                      <a:r>
                        <a:rPr lang="en-ZA">
                          <a:solidFill>
                            <a:schemeClr val="tx1"/>
                          </a:solidFill>
                        </a:rPr>
                        <a:t>FINDING</a:t>
                      </a:r>
                      <a:endParaRPr lang="en-US"/>
                    </a:p>
                  </a:txBody>
                  <a:tcPr/>
                </a:tc>
                <a:tc>
                  <a:txBody>
                    <a:bodyPr/>
                    <a:lstStyle/>
                    <a:p>
                      <a:r>
                        <a:rPr lang="en-ZA">
                          <a:solidFill>
                            <a:schemeClr val="tx1"/>
                          </a:solidFill>
                        </a:rPr>
                        <a:t>ROOT CAUSE</a:t>
                      </a:r>
                      <a:endParaRPr lang="en-US"/>
                    </a:p>
                  </a:txBody>
                  <a:tcPr/>
                </a:tc>
                <a:extLst>
                  <a:ext uri="{0D108BD9-81ED-4DB2-BD59-A6C34878D82A}">
                    <a16:rowId xmlns:a16="http://schemas.microsoft.com/office/drawing/2014/main" xmlns="" val="10000"/>
                  </a:ext>
                </a:extLst>
              </a:tr>
              <a:tr h="440040">
                <a:tc>
                  <a:txBody>
                    <a:bodyPr/>
                    <a:lstStyle/>
                    <a:p>
                      <a:r>
                        <a:rPr lang="en-ZA" sz="1500" dirty="0"/>
                        <a:t>7. General Expenditure and Contracted Services</a:t>
                      </a:r>
                    </a:p>
                  </a:txBody>
                  <a:tcPr>
                    <a:lnB w="12700" cap="flat" cmpd="sng" algn="ctr">
                      <a:solidFill>
                        <a:schemeClr val="tx1"/>
                      </a:solidFill>
                      <a:prstDash val="solid"/>
                      <a:round/>
                      <a:headEnd type="none" w="med" len="med"/>
                      <a:tailEnd type="none" w="med" len="med"/>
                    </a:lnB>
                  </a:tcPr>
                </a:tc>
                <a:tc>
                  <a:txBody>
                    <a:bodyPr/>
                    <a:lstStyle/>
                    <a:p>
                      <a:r>
                        <a:rPr lang="en-ZA" sz="1500" dirty="0"/>
                        <a:t>Unavailability of sufficient audit evidence to support expenditure</a:t>
                      </a:r>
                    </a:p>
                  </a:txBody>
                  <a:tcPr>
                    <a:lnB w="12700" cap="flat" cmpd="sng" algn="ctr">
                      <a:solidFill>
                        <a:schemeClr val="tx1"/>
                      </a:solidFill>
                      <a:prstDash val="solid"/>
                      <a:round/>
                      <a:headEnd type="none" w="med" len="med"/>
                      <a:tailEnd type="none" w="med" len="med"/>
                    </a:lnB>
                  </a:tcPr>
                </a:tc>
                <a:tc>
                  <a:txBody>
                    <a:bodyPr/>
                    <a:lstStyle/>
                    <a:p>
                      <a:r>
                        <a:rPr lang="en-ZA" sz="1500" dirty="0"/>
                        <a:t>Poor record management systems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9951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INTERVENTIONS</a:t>
                      </a:r>
                      <a:endParaRPr lang="en-ZA" sz="1600" dirty="0"/>
                    </a:p>
                    <a:p>
                      <a:pPr marL="285750" indent="-285750">
                        <a:buFontTx/>
                        <a:buChar char="-"/>
                      </a:pPr>
                      <a:r>
                        <a:rPr lang="en-ZA" sz="1600" dirty="0"/>
                        <a:t>The Municipality embarked on an electronic document management system which involves scanning all physical payment vouchers. This minimises the risk of losing physical documents while making retrieval of documentation more efficient. Going forward, all payment vouchers should be easily located on demand.</a:t>
                      </a:r>
                    </a:p>
                    <a:p>
                      <a:pPr marL="0" indent="0">
                        <a:buFontTx/>
                        <a:buNone/>
                      </a:pPr>
                      <a:endParaRPr lang="en-ZA" sz="1600" dirty="0"/>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57460573"/>
                  </a:ext>
                </a:extLst>
              </a:tr>
            </a:tbl>
          </a:graphicData>
        </a:graphic>
      </p:graphicFrame>
    </p:spTree>
    <p:extLst>
      <p:ext uri="{BB962C8B-B14F-4D97-AF65-F5344CB8AC3E}">
        <p14:creationId xmlns:p14="http://schemas.microsoft.com/office/powerpoint/2010/main" xmlns="" val="1434210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AC479E4-C067-4EDB-A64C-815067A263AA}"/>
              </a:ext>
            </a:extLst>
          </p:cNvPr>
          <p:cNvSpPr>
            <a:spLocks noGrp="1"/>
          </p:cNvSpPr>
          <p:nvPr>
            <p:ph idx="1"/>
          </p:nvPr>
        </p:nvSpPr>
        <p:spPr/>
        <p:txBody>
          <a:bodyPr/>
          <a:lstStyle/>
          <a:p>
            <a:endParaRPr lang="en-US" dirty="0"/>
          </a:p>
        </p:txBody>
      </p:sp>
      <p:sp>
        <p:nvSpPr>
          <p:cNvPr id="4" name="Title 1">
            <a:extLst>
              <a:ext uri="{FF2B5EF4-FFF2-40B4-BE49-F238E27FC236}">
                <a16:creationId xmlns:a16="http://schemas.microsoft.com/office/drawing/2014/main" xmlns="" id="{804830A6-732A-412C-BC61-7BEBCEBADF20}"/>
              </a:ext>
            </a:extLst>
          </p:cNvPr>
          <p:cNvSpPr txBox="1">
            <a:spLocks/>
          </p:cNvSpPr>
          <p:nvPr/>
        </p:nvSpPr>
        <p:spPr>
          <a:xfrm>
            <a:off x="611560" y="138814"/>
            <a:ext cx="8229600" cy="789280"/>
          </a:xfrm>
          <a:prstGeom prst="rect">
            <a:avLst/>
          </a:prstGeom>
        </p:spPr>
        <p:txBody>
          <a:bodyPr vert="horz" lIns="0" rIns="0" bIns="0" anchor="b">
            <a:normAutofit fontScale="97500"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a:t>AUDIT FINDINGS BY AG</a:t>
            </a:r>
            <a:endParaRPr lang="en-US" dirty="0"/>
          </a:p>
        </p:txBody>
      </p:sp>
      <p:graphicFrame>
        <p:nvGraphicFramePr>
          <p:cNvPr id="5" name="Table 4">
            <a:extLst>
              <a:ext uri="{FF2B5EF4-FFF2-40B4-BE49-F238E27FC236}">
                <a16:creationId xmlns:a16="http://schemas.microsoft.com/office/drawing/2014/main" xmlns="" id="{CE343D8F-C5FA-45A7-857E-8EE3D4115AD6}"/>
              </a:ext>
            </a:extLst>
          </p:cNvPr>
          <p:cNvGraphicFramePr>
            <a:graphicFrameLocks noGrp="1"/>
          </p:cNvGraphicFramePr>
          <p:nvPr>
            <p:extLst>
              <p:ext uri="{D42A27DB-BD31-4B8C-83A1-F6EECF244321}">
                <p14:modId xmlns:p14="http://schemas.microsoft.com/office/powerpoint/2010/main" xmlns="" val="3537355592"/>
              </p:ext>
            </p:extLst>
          </p:nvPr>
        </p:nvGraphicFramePr>
        <p:xfrm>
          <a:off x="-13185" y="1000796"/>
          <a:ext cx="9108504" cy="248412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xmlns="" val="20000"/>
                    </a:ext>
                  </a:extLst>
                </a:gridCol>
                <a:gridCol w="3024336">
                  <a:extLst>
                    <a:ext uri="{9D8B030D-6E8A-4147-A177-3AD203B41FA5}">
                      <a16:colId xmlns:a16="http://schemas.microsoft.com/office/drawing/2014/main" xmlns="" val="1418758492"/>
                    </a:ext>
                  </a:extLst>
                </a:gridCol>
                <a:gridCol w="3419872">
                  <a:extLst>
                    <a:ext uri="{9D8B030D-6E8A-4147-A177-3AD203B41FA5}">
                      <a16:colId xmlns:a16="http://schemas.microsoft.com/office/drawing/2014/main" xmlns="" val="3993053504"/>
                    </a:ext>
                  </a:extLst>
                </a:gridCol>
              </a:tblGrid>
              <a:tr h="576064">
                <a:tc>
                  <a:txBody>
                    <a:bodyPr/>
                    <a:lstStyle/>
                    <a:p>
                      <a:r>
                        <a:rPr lang="en-ZA" dirty="0">
                          <a:solidFill>
                            <a:schemeClr val="tx1"/>
                          </a:solidFill>
                        </a:rPr>
                        <a:t>FINANCIAL STATEMENT ITEM</a:t>
                      </a:r>
                    </a:p>
                  </a:txBody>
                  <a:tcPr/>
                </a:tc>
                <a:tc>
                  <a:txBody>
                    <a:bodyPr/>
                    <a:lstStyle/>
                    <a:p>
                      <a:r>
                        <a:rPr lang="en-ZA">
                          <a:solidFill>
                            <a:schemeClr val="tx1"/>
                          </a:solidFill>
                        </a:rPr>
                        <a:t>FINDING</a:t>
                      </a:r>
                      <a:endParaRPr lang="en-US"/>
                    </a:p>
                  </a:txBody>
                  <a:tcPr/>
                </a:tc>
                <a:tc>
                  <a:txBody>
                    <a:bodyPr/>
                    <a:lstStyle/>
                    <a:p>
                      <a:r>
                        <a:rPr lang="en-ZA">
                          <a:solidFill>
                            <a:schemeClr val="tx1"/>
                          </a:solidFill>
                        </a:rPr>
                        <a:t>ROOT CAUSE</a:t>
                      </a:r>
                      <a:endParaRPr lang="en-US"/>
                    </a:p>
                  </a:txBody>
                  <a:tcPr/>
                </a:tc>
                <a:extLst>
                  <a:ext uri="{0D108BD9-81ED-4DB2-BD59-A6C34878D82A}">
                    <a16:rowId xmlns:a16="http://schemas.microsoft.com/office/drawing/2014/main" xmlns="" val="10000"/>
                  </a:ext>
                </a:extLst>
              </a:tr>
              <a:tr h="440040">
                <a:tc>
                  <a:txBody>
                    <a:bodyPr/>
                    <a:lstStyle/>
                    <a:p>
                      <a:r>
                        <a:rPr lang="en-ZA" sz="1500" dirty="0"/>
                        <a:t>8. Inventory</a:t>
                      </a:r>
                    </a:p>
                  </a:txBody>
                  <a:tcPr>
                    <a:lnB w="12700" cap="flat" cmpd="sng" algn="ctr">
                      <a:solidFill>
                        <a:schemeClr val="tx1"/>
                      </a:solidFill>
                      <a:prstDash val="solid"/>
                      <a:round/>
                      <a:headEnd type="none" w="med" len="med"/>
                      <a:tailEnd type="none" w="med" len="med"/>
                    </a:lnB>
                  </a:tcPr>
                </a:tc>
                <a:tc>
                  <a:txBody>
                    <a:bodyPr/>
                    <a:lstStyle/>
                    <a:p>
                      <a:r>
                        <a:rPr lang="en-ZA" sz="1500" dirty="0"/>
                        <a:t>Water was not recognised as inventory in the financial statements.</a:t>
                      </a:r>
                    </a:p>
                  </a:txBody>
                  <a:tcPr>
                    <a:lnB w="12700" cap="flat" cmpd="sng" algn="ctr">
                      <a:solidFill>
                        <a:schemeClr val="tx1"/>
                      </a:solidFill>
                      <a:prstDash val="solid"/>
                      <a:round/>
                      <a:headEnd type="none" w="med" len="med"/>
                      <a:tailEnd type="none" w="med" len="med"/>
                    </a:lnB>
                  </a:tcPr>
                </a:tc>
                <a:tc>
                  <a:txBody>
                    <a:bodyPr/>
                    <a:lstStyle/>
                    <a:p>
                      <a:pPr marL="285750" indent="-285750">
                        <a:buFontTx/>
                        <a:buChar char="-"/>
                      </a:pPr>
                      <a:r>
                        <a:rPr lang="en-ZA" sz="1500" dirty="0"/>
                        <a:t>The municipality did not have adequate systems in place to account for water inventory.</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9951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INTERVENTIONS</a:t>
                      </a:r>
                      <a:endParaRPr lang="en-ZA" sz="1600" dirty="0"/>
                    </a:p>
                    <a:p>
                      <a:pPr marL="285750" indent="-285750">
                        <a:buFontTx/>
                        <a:buChar char="-"/>
                      </a:pPr>
                      <a:r>
                        <a:rPr lang="en-ZA" sz="1600" dirty="0"/>
                        <a:t>Water was disclosed together with consumable stores under the same heading on prior year financial statements. In the current year and going forward, water inventory will be disclosed separately.</a:t>
                      </a:r>
                    </a:p>
                    <a:p>
                      <a:pPr marL="0" indent="0">
                        <a:buFontTx/>
                        <a:buNone/>
                      </a:pPr>
                      <a:endParaRPr lang="en-ZA" sz="1600" dirty="0"/>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57460573"/>
                  </a:ext>
                </a:extLst>
              </a:tr>
            </a:tbl>
          </a:graphicData>
        </a:graphic>
      </p:graphicFrame>
    </p:spTree>
    <p:extLst>
      <p:ext uri="{BB962C8B-B14F-4D97-AF65-F5344CB8AC3E}">
        <p14:creationId xmlns:p14="http://schemas.microsoft.com/office/powerpoint/2010/main" xmlns="" val="2857804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AAD822E-C65E-4163-9B64-C32078B128DD}"/>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xmlns="" id="{199D61AC-E1B1-4181-B43B-3C9FD7E20E1E}"/>
              </a:ext>
            </a:extLst>
          </p:cNvPr>
          <p:cNvSpPr txBox="1">
            <a:spLocks/>
          </p:cNvSpPr>
          <p:nvPr/>
        </p:nvSpPr>
        <p:spPr>
          <a:xfrm>
            <a:off x="611560" y="138814"/>
            <a:ext cx="8229600" cy="789280"/>
          </a:xfrm>
          <a:prstGeom prst="rect">
            <a:avLst/>
          </a:prstGeom>
        </p:spPr>
        <p:txBody>
          <a:bodyPr vert="horz" lIns="0" rIns="0" bIns="0" anchor="b">
            <a:normAutofit fontScale="97500"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a:t>AUDIT FINDINGS BY AG</a:t>
            </a:r>
            <a:endParaRPr lang="en-US" dirty="0"/>
          </a:p>
        </p:txBody>
      </p:sp>
      <p:graphicFrame>
        <p:nvGraphicFramePr>
          <p:cNvPr id="5" name="Table 4">
            <a:extLst>
              <a:ext uri="{FF2B5EF4-FFF2-40B4-BE49-F238E27FC236}">
                <a16:creationId xmlns:a16="http://schemas.microsoft.com/office/drawing/2014/main" xmlns="" id="{6EF143D5-4AF9-4B4C-A919-F8B9AB0E74CB}"/>
              </a:ext>
            </a:extLst>
          </p:cNvPr>
          <p:cNvGraphicFramePr>
            <a:graphicFrameLocks noGrp="1"/>
          </p:cNvGraphicFramePr>
          <p:nvPr>
            <p:extLst>
              <p:ext uri="{D42A27DB-BD31-4B8C-83A1-F6EECF244321}">
                <p14:modId xmlns:p14="http://schemas.microsoft.com/office/powerpoint/2010/main" xmlns="" val="961925136"/>
              </p:ext>
            </p:extLst>
          </p:nvPr>
        </p:nvGraphicFramePr>
        <p:xfrm>
          <a:off x="-13185" y="1000796"/>
          <a:ext cx="9108504" cy="298704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xmlns="" val="20000"/>
                    </a:ext>
                  </a:extLst>
                </a:gridCol>
                <a:gridCol w="3024336">
                  <a:extLst>
                    <a:ext uri="{9D8B030D-6E8A-4147-A177-3AD203B41FA5}">
                      <a16:colId xmlns:a16="http://schemas.microsoft.com/office/drawing/2014/main" xmlns="" val="1418758492"/>
                    </a:ext>
                  </a:extLst>
                </a:gridCol>
                <a:gridCol w="3419872">
                  <a:extLst>
                    <a:ext uri="{9D8B030D-6E8A-4147-A177-3AD203B41FA5}">
                      <a16:colId xmlns:a16="http://schemas.microsoft.com/office/drawing/2014/main" xmlns="" val="3993053504"/>
                    </a:ext>
                  </a:extLst>
                </a:gridCol>
              </a:tblGrid>
              <a:tr h="576064">
                <a:tc>
                  <a:txBody>
                    <a:bodyPr/>
                    <a:lstStyle/>
                    <a:p>
                      <a:r>
                        <a:rPr lang="en-ZA" dirty="0">
                          <a:solidFill>
                            <a:schemeClr val="tx1"/>
                          </a:solidFill>
                        </a:rPr>
                        <a:t>FINANCIAL STATEMENT ITEM</a:t>
                      </a:r>
                    </a:p>
                  </a:txBody>
                  <a:tcPr/>
                </a:tc>
                <a:tc>
                  <a:txBody>
                    <a:bodyPr/>
                    <a:lstStyle/>
                    <a:p>
                      <a:r>
                        <a:rPr lang="en-ZA">
                          <a:solidFill>
                            <a:schemeClr val="tx1"/>
                          </a:solidFill>
                        </a:rPr>
                        <a:t>FINDING</a:t>
                      </a:r>
                      <a:endParaRPr lang="en-US"/>
                    </a:p>
                  </a:txBody>
                  <a:tcPr/>
                </a:tc>
                <a:tc>
                  <a:txBody>
                    <a:bodyPr/>
                    <a:lstStyle/>
                    <a:p>
                      <a:r>
                        <a:rPr lang="en-ZA">
                          <a:solidFill>
                            <a:schemeClr val="tx1"/>
                          </a:solidFill>
                        </a:rPr>
                        <a:t>ROOT CAUSE</a:t>
                      </a:r>
                      <a:endParaRPr lang="en-US"/>
                    </a:p>
                  </a:txBody>
                  <a:tcPr/>
                </a:tc>
                <a:extLst>
                  <a:ext uri="{0D108BD9-81ED-4DB2-BD59-A6C34878D82A}">
                    <a16:rowId xmlns:a16="http://schemas.microsoft.com/office/drawing/2014/main" xmlns="" val="10000"/>
                  </a:ext>
                </a:extLst>
              </a:tr>
              <a:tr h="440040">
                <a:tc>
                  <a:txBody>
                    <a:bodyPr/>
                    <a:lstStyle/>
                    <a:p>
                      <a:r>
                        <a:rPr lang="en-ZA" sz="1500" dirty="0"/>
                        <a:t>9. Bank Overdraft</a:t>
                      </a:r>
                    </a:p>
                  </a:txBody>
                  <a:tcPr>
                    <a:lnB w="12700" cap="flat" cmpd="sng" algn="ctr">
                      <a:solidFill>
                        <a:schemeClr val="tx1"/>
                      </a:solidFill>
                      <a:prstDash val="solid"/>
                      <a:round/>
                      <a:headEnd type="none" w="med" len="med"/>
                      <a:tailEnd type="none" w="med" len="med"/>
                    </a:lnB>
                  </a:tcPr>
                </a:tc>
                <a:tc>
                  <a:txBody>
                    <a:bodyPr/>
                    <a:lstStyle/>
                    <a:p>
                      <a:r>
                        <a:rPr lang="en-ZA" sz="1500" dirty="0"/>
                        <a:t>No sufficient appropriate audit evidence to support the overdraft.</a:t>
                      </a:r>
                    </a:p>
                  </a:txBody>
                  <a:tcPr>
                    <a:lnB w="12700" cap="flat" cmpd="sng" algn="ctr">
                      <a:solidFill>
                        <a:schemeClr val="tx1"/>
                      </a:solidFill>
                      <a:prstDash val="solid"/>
                      <a:round/>
                      <a:headEnd type="none" w="med" len="med"/>
                      <a:tailEnd type="none" w="med" len="med"/>
                    </a:lnB>
                  </a:tcPr>
                </a:tc>
                <a:tc>
                  <a:txBody>
                    <a:bodyPr/>
                    <a:lstStyle/>
                    <a:p>
                      <a:r>
                        <a:rPr lang="en-ZA" sz="1500" dirty="0"/>
                        <a:t>Bank Reconciliations not conducted on a monthly basis.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9951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INTERVENTIONS</a:t>
                      </a:r>
                      <a:endParaRPr lang="en-ZA" sz="1600" dirty="0"/>
                    </a:p>
                    <a:p>
                      <a:pPr marL="285750" indent="-285750">
                        <a:buFontTx/>
                        <a:buChar char="-"/>
                      </a:pPr>
                      <a:r>
                        <a:rPr lang="en-ZA" sz="1600" dirty="0"/>
                        <a:t>The municipality did not have an actual bank overdraft but payments that had not cleared at the bank. In the current financial year, transactions causing the cash book to be overdrawn were cleared and or cancelled.</a:t>
                      </a:r>
                    </a:p>
                    <a:p>
                      <a:pPr marL="285750" indent="-285750">
                        <a:buFontTx/>
                        <a:buChar char="-"/>
                      </a:pPr>
                      <a:r>
                        <a:rPr lang="en-ZA" sz="1600" dirty="0"/>
                        <a:t>Automated monthly bank reconciliations are performed in the system on a monthly basis. They are reviewed and signed off by the CFO.</a:t>
                      </a:r>
                    </a:p>
                    <a:p>
                      <a:pPr marL="0" indent="0">
                        <a:buFontTx/>
                        <a:buNone/>
                      </a:pPr>
                      <a:endParaRPr lang="en-ZA" sz="1600" dirty="0"/>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57460573"/>
                  </a:ext>
                </a:extLst>
              </a:tr>
            </a:tbl>
          </a:graphicData>
        </a:graphic>
      </p:graphicFrame>
    </p:spTree>
    <p:extLst>
      <p:ext uri="{BB962C8B-B14F-4D97-AF65-F5344CB8AC3E}">
        <p14:creationId xmlns:p14="http://schemas.microsoft.com/office/powerpoint/2010/main" xmlns="" val="1919435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6289EBA-5FDC-46F7-90EA-A88661A64EA2}"/>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xmlns="" id="{0A3C9378-3AE2-4793-9A71-B267D2126C4C}"/>
              </a:ext>
            </a:extLst>
          </p:cNvPr>
          <p:cNvSpPr txBox="1">
            <a:spLocks/>
          </p:cNvSpPr>
          <p:nvPr/>
        </p:nvSpPr>
        <p:spPr>
          <a:xfrm>
            <a:off x="611560" y="138814"/>
            <a:ext cx="8229600" cy="789280"/>
          </a:xfrm>
          <a:prstGeom prst="rect">
            <a:avLst/>
          </a:prstGeom>
        </p:spPr>
        <p:txBody>
          <a:bodyPr vert="horz" lIns="0" rIns="0" bIns="0" anchor="b">
            <a:normAutofit fontScale="97500"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a:t>AUDIT FINDINGS BY AG</a:t>
            </a:r>
            <a:endParaRPr lang="en-US" dirty="0"/>
          </a:p>
        </p:txBody>
      </p:sp>
      <p:graphicFrame>
        <p:nvGraphicFramePr>
          <p:cNvPr id="5" name="Table 4">
            <a:extLst>
              <a:ext uri="{FF2B5EF4-FFF2-40B4-BE49-F238E27FC236}">
                <a16:creationId xmlns:a16="http://schemas.microsoft.com/office/drawing/2014/main" xmlns="" id="{6790BF6C-BF6A-4556-9B93-4F4C985EC157}"/>
              </a:ext>
            </a:extLst>
          </p:cNvPr>
          <p:cNvGraphicFramePr>
            <a:graphicFrameLocks noGrp="1"/>
          </p:cNvGraphicFramePr>
          <p:nvPr>
            <p:extLst>
              <p:ext uri="{D42A27DB-BD31-4B8C-83A1-F6EECF244321}">
                <p14:modId xmlns:p14="http://schemas.microsoft.com/office/powerpoint/2010/main" xmlns="" val="4188161585"/>
              </p:ext>
            </p:extLst>
          </p:nvPr>
        </p:nvGraphicFramePr>
        <p:xfrm>
          <a:off x="-13185" y="1000796"/>
          <a:ext cx="9108504" cy="248412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xmlns="" val="20000"/>
                    </a:ext>
                  </a:extLst>
                </a:gridCol>
                <a:gridCol w="3024336">
                  <a:extLst>
                    <a:ext uri="{9D8B030D-6E8A-4147-A177-3AD203B41FA5}">
                      <a16:colId xmlns:a16="http://schemas.microsoft.com/office/drawing/2014/main" xmlns="" val="1418758492"/>
                    </a:ext>
                  </a:extLst>
                </a:gridCol>
                <a:gridCol w="3419872">
                  <a:extLst>
                    <a:ext uri="{9D8B030D-6E8A-4147-A177-3AD203B41FA5}">
                      <a16:colId xmlns:a16="http://schemas.microsoft.com/office/drawing/2014/main" xmlns="" val="3993053504"/>
                    </a:ext>
                  </a:extLst>
                </a:gridCol>
              </a:tblGrid>
              <a:tr h="576064">
                <a:tc>
                  <a:txBody>
                    <a:bodyPr/>
                    <a:lstStyle/>
                    <a:p>
                      <a:r>
                        <a:rPr lang="en-ZA" dirty="0">
                          <a:solidFill>
                            <a:schemeClr val="tx1"/>
                          </a:solidFill>
                        </a:rPr>
                        <a:t>FINANCIAL STATEMENT ITEM</a:t>
                      </a:r>
                    </a:p>
                  </a:txBody>
                  <a:tcPr/>
                </a:tc>
                <a:tc>
                  <a:txBody>
                    <a:bodyPr/>
                    <a:lstStyle/>
                    <a:p>
                      <a:r>
                        <a:rPr lang="en-ZA">
                          <a:solidFill>
                            <a:schemeClr val="tx1"/>
                          </a:solidFill>
                        </a:rPr>
                        <a:t>FINDING</a:t>
                      </a:r>
                      <a:endParaRPr lang="en-US"/>
                    </a:p>
                  </a:txBody>
                  <a:tcPr/>
                </a:tc>
                <a:tc>
                  <a:txBody>
                    <a:bodyPr/>
                    <a:lstStyle/>
                    <a:p>
                      <a:r>
                        <a:rPr lang="en-ZA">
                          <a:solidFill>
                            <a:schemeClr val="tx1"/>
                          </a:solidFill>
                        </a:rPr>
                        <a:t>ROOT CAUSE</a:t>
                      </a:r>
                      <a:endParaRPr lang="en-US"/>
                    </a:p>
                  </a:txBody>
                  <a:tcPr/>
                </a:tc>
                <a:extLst>
                  <a:ext uri="{0D108BD9-81ED-4DB2-BD59-A6C34878D82A}">
                    <a16:rowId xmlns:a16="http://schemas.microsoft.com/office/drawing/2014/main" xmlns="" val="10000"/>
                  </a:ext>
                </a:extLst>
              </a:tr>
              <a:tr h="440040">
                <a:tc>
                  <a:txBody>
                    <a:bodyPr/>
                    <a:lstStyle/>
                    <a:p>
                      <a:r>
                        <a:rPr lang="en-ZA" sz="1500" dirty="0"/>
                        <a:t>10. Cash flow statement</a:t>
                      </a:r>
                    </a:p>
                  </a:txBody>
                  <a:tcPr>
                    <a:lnB w="12700" cap="flat" cmpd="sng" algn="ctr">
                      <a:solidFill>
                        <a:schemeClr val="tx1"/>
                      </a:solidFill>
                      <a:prstDash val="solid"/>
                      <a:round/>
                      <a:headEnd type="none" w="med" len="med"/>
                      <a:tailEnd type="none" w="med" len="med"/>
                    </a:lnB>
                  </a:tcPr>
                </a:tc>
                <a:tc>
                  <a:txBody>
                    <a:bodyPr/>
                    <a:lstStyle/>
                    <a:p>
                      <a:r>
                        <a:rPr lang="en-ZA" sz="1500" dirty="0"/>
                        <a:t>Inability to verify the supporting evidence for figures reported on the cash flow statement</a:t>
                      </a:r>
                    </a:p>
                  </a:txBody>
                  <a:tcPr>
                    <a:lnB w="12700" cap="flat" cmpd="sng" algn="ctr">
                      <a:solidFill>
                        <a:schemeClr val="tx1"/>
                      </a:solidFill>
                      <a:prstDash val="solid"/>
                      <a:round/>
                      <a:headEnd type="none" w="med" len="med"/>
                      <a:tailEnd type="none" w="med" len="med"/>
                    </a:lnB>
                  </a:tcPr>
                </a:tc>
                <a:tc>
                  <a:txBody>
                    <a:bodyPr/>
                    <a:lstStyle/>
                    <a:p>
                      <a:r>
                        <a:rPr lang="en-ZA" sz="1500" dirty="0"/>
                        <a:t>Unavailability of supporting documentation underlying the cashflow computations.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9951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INTERVENTIONS</a:t>
                      </a:r>
                      <a:endParaRPr lang="en-ZA" sz="1600" dirty="0"/>
                    </a:p>
                    <a:p>
                      <a:pPr marL="285750" indent="-285750">
                        <a:buFontTx/>
                        <a:buChar char="-"/>
                      </a:pPr>
                      <a:r>
                        <a:rPr lang="en-ZA" sz="1600" dirty="0"/>
                        <a:t>A cash flow tool has been implemented and now in use to ensure that the correct balances are used in the preparation of the cash flow statement.</a:t>
                      </a:r>
                    </a:p>
                    <a:p>
                      <a:pPr marL="0" indent="0">
                        <a:buFontTx/>
                        <a:buNone/>
                      </a:pPr>
                      <a:endParaRPr lang="en-ZA" sz="1600" dirty="0"/>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57460573"/>
                  </a:ext>
                </a:extLst>
              </a:tr>
            </a:tbl>
          </a:graphicData>
        </a:graphic>
      </p:graphicFrame>
    </p:spTree>
    <p:extLst>
      <p:ext uri="{BB962C8B-B14F-4D97-AF65-F5344CB8AC3E}">
        <p14:creationId xmlns:p14="http://schemas.microsoft.com/office/powerpoint/2010/main" xmlns="" val="1459231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0"/>
            <a:ext cx="8229600" cy="620688"/>
          </a:xfrm>
        </p:spPr>
        <p:txBody>
          <a:bodyPr>
            <a:normAutofit/>
          </a:bodyPr>
          <a:lstStyle/>
          <a:p>
            <a:pPr algn="ctr"/>
            <a:r>
              <a:rPr lang="en-ZA" sz="2000" b="1" dirty="0">
                <a:solidFill>
                  <a:srgbClr val="F06D19"/>
                </a:solidFill>
                <a:latin typeface="Arial" panose="020B0604020202020204" pitchFamily="34" charset="0"/>
                <a:cs typeface="Arial" panose="020B0604020202020204" pitchFamily="34" charset="0"/>
              </a:rPr>
              <a:t>PRESENTATION OUTLINE </a:t>
            </a:r>
            <a:endParaRPr lang="en-US" sz="2000" b="1" dirty="0">
              <a:latin typeface="Arial" panose="020B0604020202020204" pitchFamily="34" charset="0"/>
              <a:cs typeface="Arial" panose="020B0604020202020204" pitchFamily="34" charset="0"/>
            </a:endParaRPr>
          </a:p>
        </p:txBody>
      </p:sp>
      <p:sp>
        <p:nvSpPr>
          <p:cNvPr id="3" name="Subtitle 2"/>
          <p:cNvSpPr>
            <a:spLocks noGrp="1"/>
          </p:cNvSpPr>
          <p:nvPr>
            <p:ph idx="1"/>
          </p:nvPr>
        </p:nvSpPr>
        <p:spPr>
          <a:xfrm>
            <a:off x="428890" y="692696"/>
            <a:ext cx="8391581" cy="5328592"/>
          </a:xfrm>
        </p:spPr>
        <p:txBody>
          <a:bodyPr>
            <a:normAutofit/>
          </a:bodyPr>
          <a:lstStyle/>
          <a:p>
            <a:pPr marL="0" indent="0" algn="ctr">
              <a:buNone/>
            </a:pPr>
            <a:endParaRPr lang="en-ZA" sz="2800" b="1" dirty="0">
              <a:solidFill>
                <a:schemeClr val="accent4">
                  <a:lumMod val="75000"/>
                </a:schemeClr>
              </a:solidFill>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dirty="0"/>
          </a:p>
        </p:txBody>
      </p:sp>
      <p:graphicFrame>
        <p:nvGraphicFramePr>
          <p:cNvPr id="7" name="Diagram 6"/>
          <p:cNvGraphicFramePr/>
          <p:nvPr>
            <p:extLst>
              <p:ext uri="{D42A27DB-BD31-4B8C-83A1-F6EECF244321}">
                <p14:modId xmlns:p14="http://schemas.microsoft.com/office/powerpoint/2010/main" xmlns="" val="2547329854"/>
              </p:ext>
            </p:extLst>
          </p:nvPr>
        </p:nvGraphicFramePr>
        <p:xfrm>
          <a:off x="1524000" y="692696"/>
          <a:ext cx="609600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77427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7346782-4EDF-4CA8-AFCB-206702C63D51}"/>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xmlns="" id="{C9A03413-D68B-4361-84E4-7A8564570673}"/>
              </a:ext>
            </a:extLst>
          </p:cNvPr>
          <p:cNvSpPr txBox="1">
            <a:spLocks/>
          </p:cNvSpPr>
          <p:nvPr/>
        </p:nvSpPr>
        <p:spPr>
          <a:xfrm>
            <a:off x="611560" y="138814"/>
            <a:ext cx="8229600" cy="789280"/>
          </a:xfrm>
          <a:prstGeom prst="rect">
            <a:avLst/>
          </a:prstGeom>
        </p:spPr>
        <p:txBody>
          <a:bodyPr vert="horz" lIns="0" rIns="0" bIns="0" anchor="b">
            <a:normAutofit fontScale="97500"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a:t>AUDIT FINDINGS BY AG</a:t>
            </a:r>
            <a:endParaRPr lang="en-US" dirty="0"/>
          </a:p>
        </p:txBody>
      </p:sp>
      <p:graphicFrame>
        <p:nvGraphicFramePr>
          <p:cNvPr id="5" name="Table 4">
            <a:extLst>
              <a:ext uri="{FF2B5EF4-FFF2-40B4-BE49-F238E27FC236}">
                <a16:creationId xmlns:a16="http://schemas.microsoft.com/office/drawing/2014/main" xmlns="" id="{C7482C93-6915-4E0D-B190-81BC9C54B4B0}"/>
              </a:ext>
            </a:extLst>
          </p:cNvPr>
          <p:cNvGraphicFramePr>
            <a:graphicFrameLocks noGrp="1"/>
          </p:cNvGraphicFramePr>
          <p:nvPr>
            <p:extLst>
              <p:ext uri="{D42A27DB-BD31-4B8C-83A1-F6EECF244321}">
                <p14:modId xmlns:p14="http://schemas.microsoft.com/office/powerpoint/2010/main" xmlns="" val="1905137246"/>
              </p:ext>
            </p:extLst>
          </p:nvPr>
        </p:nvGraphicFramePr>
        <p:xfrm>
          <a:off x="-13185" y="1000796"/>
          <a:ext cx="9108504" cy="248412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xmlns="" val="20000"/>
                    </a:ext>
                  </a:extLst>
                </a:gridCol>
                <a:gridCol w="3024336">
                  <a:extLst>
                    <a:ext uri="{9D8B030D-6E8A-4147-A177-3AD203B41FA5}">
                      <a16:colId xmlns:a16="http://schemas.microsoft.com/office/drawing/2014/main" xmlns="" val="1418758492"/>
                    </a:ext>
                  </a:extLst>
                </a:gridCol>
                <a:gridCol w="3419872">
                  <a:extLst>
                    <a:ext uri="{9D8B030D-6E8A-4147-A177-3AD203B41FA5}">
                      <a16:colId xmlns:a16="http://schemas.microsoft.com/office/drawing/2014/main" xmlns="" val="3993053504"/>
                    </a:ext>
                  </a:extLst>
                </a:gridCol>
              </a:tblGrid>
              <a:tr h="576064">
                <a:tc>
                  <a:txBody>
                    <a:bodyPr/>
                    <a:lstStyle/>
                    <a:p>
                      <a:r>
                        <a:rPr lang="en-ZA" dirty="0">
                          <a:solidFill>
                            <a:schemeClr val="tx1"/>
                          </a:solidFill>
                        </a:rPr>
                        <a:t>FINANCIAL STATEMENT ITEM</a:t>
                      </a:r>
                    </a:p>
                  </a:txBody>
                  <a:tcPr/>
                </a:tc>
                <a:tc>
                  <a:txBody>
                    <a:bodyPr/>
                    <a:lstStyle/>
                    <a:p>
                      <a:r>
                        <a:rPr lang="en-ZA">
                          <a:solidFill>
                            <a:schemeClr val="tx1"/>
                          </a:solidFill>
                        </a:rPr>
                        <a:t>FINDING</a:t>
                      </a:r>
                      <a:endParaRPr lang="en-US"/>
                    </a:p>
                  </a:txBody>
                  <a:tcPr/>
                </a:tc>
                <a:tc>
                  <a:txBody>
                    <a:bodyPr/>
                    <a:lstStyle/>
                    <a:p>
                      <a:r>
                        <a:rPr lang="en-ZA">
                          <a:solidFill>
                            <a:schemeClr val="tx1"/>
                          </a:solidFill>
                        </a:rPr>
                        <a:t>ROOT CAUSE</a:t>
                      </a:r>
                      <a:endParaRPr lang="en-US"/>
                    </a:p>
                  </a:txBody>
                  <a:tcPr/>
                </a:tc>
                <a:extLst>
                  <a:ext uri="{0D108BD9-81ED-4DB2-BD59-A6C34878D82A}">
                    <a16:rowId xmlns:a16="http://schemas.microsoft.com/office/drawing/2014/main" xmlns="" val="10000"/>
                  </a:ext>
                </a:extLst>
              </a:tr>
              <a:tr h="440040">
                <a:tc>
                  <a:txBody>
                    <a:bodyPr/>
                    <a:lstStyle/>
                    <a:p>
                      <a:r>
                        <a:rPr lang="en-ZA" sz="1500" dirty="0"/>
                        <a:t>11. Statement of comparison of budget and actual amounts</a:t>
                      </a:r>
                    </a:p>
                  </a:txBody>
                  <a:tcPr>
                    <a:lnB w="12700" cap="flat" cmpd="sng" algn="ctr">
                      <a:solidFill>
                        <a:schemeClr val="tx1"/>
                      </a:solidFill>
                      <a:prstDash val="solid"/>
                      <a:round/>
                      <a:headEnd type="none" w="med" len="med"/>
                      <a:tailEnd type="none" w="med" len="med"/>
                    </a:lnB>
                  </a:tcPr>
                </a:tc>
                <a:tc>
                  <a:txBody>
                    <a:bodyPr/>
                    <a:lstStyle/>
                    <a:p>
                      <a:r>
                        <a:rPr lang="en-ZA" sz="1500" dirty="0"/>
                        <a:t>The financial statements did not disclose the statement of budget and actual amounts</a:t>
                      </a:r>
                    </a:p>
                  </a:txBody>
                  <a:tcPr>
                    <a:lnB w="12700" cap="flat" cmpd="sng" algn="ctr">
                      <a:solidFill>
                        <a:schemeClr val="tx1"/>
                      </a:solidFill>
                      <a:prstDash val="solid"/>
                      <a:round/>
                      <a:headEnd type="none" w="med" len="med"/>
                      <a:tailEnd type="none" w="med" len="med"/>
                    </a:lnB>
                  </a:tcPr>
                </a:tc>
                <a:tc>
                  <a:txBody>
                    <a:bodyPr/>
                    <a:lstStyle/>
                    <a:p>
                      <a:r>
                        <a:rPr lang="en-ZA" sz="1500" dirty="0"/>
                        <a:t>The municipality did not disclose accurate figures as per the actual and approved budget.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89951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INTERVENTIONS</a:t>
                      </a:r>
                      <a:endParaRPr lang="en-ZA" sz="1600" dirty="0"/>
                    </a:p>
                    <a:p>
                      <a:pPr marL="285750" indent="-285750">
                        <a:buFontTx/>
                        <a:buChar char="-"/>
                      </a:pPr>
                      <a:r>
                        <a:rPr lang="en-ZA" sz="1600" dirty="0"/>
                        <a:t>This has been improved in the current year and going forward, budget and actual amounts will be accurately on the financial statements.</a:t>
                      </a:r>
                    </a:p>
                    <a:p>
                      <a:pPr marL="0" indent="0">
                        <a:buFontTx/>
                        <a:buNone/>
                      </a:pPr>
                      <a:endParaRPr lang="en-ZA" sz="1600" dirty="0"/>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57460573"/>
                  </a:ext>
                </a:extLst>
              </a:tr>
            </a:tbl>
          </a:graphicData>
        </a:graphic>
      </p:graphicFrame>
    </p:spTree>
    <p:extLst>
      <p:ext uri="{BB962C8B-B14F-4D97-AF65-F5344CB8AC3E}">
        <p14:creationId xmlns:p14="http://schemas.microsoft.com/office/powerpoint/2010/main" xmlns="" val="3740356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277"/>
            <a:ext cx="8229600" cy="606411"/>
          </a:xfrm>
        </p:spPr>
        <p:txBody>
          <a:bodyPr>
            <a:normAutofit fontScale="90000"/>
          </a:bodyPr>
          <a:lstStyle/>
          <a:p>
            <a:pPr algn="ctr"/>
            <a:r>
              <a:rPr lang="en-US" dirty="0"/>
              <a:t>REMEDIAL ACTION</a:t>
            </a:r>
          </a:p>
        </p:txBody>
      </p:sp>
      <p:sp>
        <p:nvSpPr>
          <p:cNvPr id="3" name="Subtitle 2"/>
          <p:cNvSpPr>
            <a:spLocks noGrp="1"/>
          </p:cNvSpPr>
          <p:nvPr>
            <p:ph idx="1"/>
          </p:nvPr>
        </p:nvSpPr>
        <p:spPr>
          <a:xfrm>
            <a:off x="0" y="1124744"/>
            <a:ext cx="9036496" cy="5688632"/>
          </a:xfrm>
        </p:spPr>
        <p:txBody>
          <a:bodyPr>
            <a:normAutofit/>
          </a:bodyPr>
          <a:lstStyle/>
          <a:p>
            <a:pPr>
              <a:lnSpc>
                <a:spcPct val="150000"/>
              </a:lnSpc>
              <a:buFont typeface="Arial" panose="020B0604020202020204" pitchFamily="34" charset="0"/>
              <a:buChar char="•"/>
            </a:pPr>
            <a:r>
              <a:rPr lang="en-ZA" sz="2000" dirty="0"/>
              <a:t>Municipality developed an Action plan to address the recurring audit findings for improvement. The action plan include the following:</a:t>
            </a:r>
          </a:p>
          <a:p>
            <a:pPr lvl="1">
              <a:lnSpc>
                <a:spcPct val="150000"/>
              </a:lnSpc>
              <a:buFont typeface="Wingdings" panose="05000000000000000000" pitchFamily="2" charset="2"/>
              <a:buChar char="Ø"/>
            </a:pPr>
            <a:r>
              <a:rPr lang="en-ZA" sz="1800" u="sng" dirty="0"/>
              <a:t>Limitation of Scope</a:t>
            </a:r>
          </a:p>
          <a:p>
            <a:pPr lvl="1">
              <a:lnSpc>
                <a:spcPct val="150000"/>
              </a:lnSpc>
              <a:buFont typeface="Wingdings" panose="05000000000000000000" pitchFamily="2" charset="2"/>
              <a:buChar char="ü"/>
            </a:pPr>
            <a:r>
              <a:rPr lang="en-ZA" sz="1800" dirty="0"/>
              <a:t>A new system of scanning and filing soft copies of the supporting documents have been introduced. </a:t>
            </a:r>
          </a:p>
          <a:p>
            <a:pPr lvl="1">
              <a:lnSpc>
                <a:spcPct val="150000"/>
              </a:lnSpc>
              <a:buFont typeface="Wingdings" panose="05000000000000000000" pitchFamily="2" charset="2"/>
              <a:buChar char="ü"/>
            </a:pPr>
            <a:r>
              <a:rPr lang="en-ZA" sz="1800" dirty="0"/>
              <a:t>A documents movement register is being used to keep track of the movement of the originals from the storeroom.</a:t>
            </a:r>
          </a:p>
          <a:p>
            <a:pPr lvl="1">
              <a:lnSpc>
                <a:spcPct val="150000"/>
              </a:lnSpc>
              <a:buFont typeface="Wingdings" panose="05000000000000000000" pitchFamily="2" charset="2"/>
              <a:buChar char="ü"/>
            </a:pPr>
            <a:r>
              <a:rPr lang="en-ZA" sz="1800" dirty="0"/>
              <a:t>The storeroom is being locked at all times and a key kept by the Filing Clerk.</a:t>
            </a:r>
          </a:p>
          <a:p>
            <a:pPr marL="0" indent="0">
              <a:buNone/>
            </a:pPr>
            <a:endParaRPr lang="en-ZA" sz="2000" dirty="0"/>
          </a:p>
          <a:p>
            <a:pPr marL="0" indent="0">
              <a:buNone/>
            </a:pPr>
            <a:endParaRPr lang="en-ZA" dirty="0"/>
          </a:p>
          <a:p>
            <a:pPr marL="0" indent="0" algn="ctr">
              <a:buNone/>
            </a:pPr>
            <a:endParaRPr lang="en-ZA" b="1" dirty="0">
              <a:solidFill>
                <a:schemeClr val="bg1"/>
              </a:solidFill>
              <a:effectLst>
                <a:outerShdw blurRad="38100" dist="38100" dir="2700000" algn="tl">
                  <a:srgbClr val="000000">
                    <a:alpha val="43137"/>
                  </a:srgbClr>
                </a:outerShdw>
              </a:effectLst>
            </a:endParaRPr>
          </a:p>
          <a:p>
            <a:pPr marL="0" indent="0" algn="ctr">
              <a:buNone/>
            </a:pPr>
            <a:endParaRPr lang="en-ZA" sz="2800" b="1" dirty="0">
              <a:solidFill>
                <a:schemeClr val="accent4">
                  <a:lumMod val="75000"/>
                </a:schemeClr>
              </a:solidFill>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dirty="0"/>
          </a:p>
        </p:txBody>
      </p:sp>
    </p:spTree>
    <p:extLst>
      <p:ext uri="{BB962C8B-B14F-4D97-AF65-F5344CB8AC3E}">
        <p14:creationId xmlns:p14="http://schemas.microsoft.com/office/powerpoint/2010/main" xmlns="" val="233183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277"/>
            <a:ext cx="8229600" cy="606411"/>
          </a:xfrm>
        </p:spPr>
        <p:txBody>
          <a:bodyPr>
            <a:normAutofit fontScale="90000"/>
          </a:bodyPr>
          <a:lstStyle/>
          <a:p>
            <a:pPr algn="ctr"/>
            <a:r>
              <a:rPr lang="en-US" dirty="0"/>
              <a:t>REMEDIAL ACTION</a:t>
            </a:r>
          </a:p>
        </p:txBody>
      </p:sp>
      <p:sp>
        <p:nvSpPr>
          <p:cNvPr id="3" name="Subtitle 2"/>
          <p:cNvSpPr>
            <a:spLocks noGrp="1"/>
          </p:cNvSpPr>
          <p:nvPr>
            <p:ph idx="1"/>
          </p:nvPr>
        </p:nvSpPr>
        <p:spPr>
          <a:xfrm>
            <a:off x="0" y="980728"/>
            <a:ext cx="9036496" cy="5832648"/>
          </a:xfrm>
        </p:spPr>
        <p:txBody>
          <a:bodyPr>
            <a:normAutofit/>
          </a:bodyPr>
          <a:lstStyle/>
          <a:p>
            <a:pPr lvl="1">
              <a:lnSpc>
                <a:spcPct val="150000"/>
              </a:lnSpc>
              <a:buFont typeface="Wingdings" panose="05000000000000000000" pitchFamily="2" charset="2"/>
              <a:buChar char="Ø"/>
            </a:pPr>
            <a:r>
              <a:rPr lang="en-ZA" sz="1800" u="sng" dirty="0"/>
              <a:t>Asset Register vs General Ledger</a:t>
            </a:r>
          </a:p>
          <a:p>
            <a:pPr lvl="1">
              <a:lnSpc>
                <a:spcPct val="150000"/>
              </a:lnSpc>
              <a:buFont typeface="Wingdings" panose="05000000000000000000" pitchFamily="2" charset="2"/>
              <a:buChar char="ü"/>
            </a:pPr>
            <a:r>
              <a:rPr lang="en-ZA" sz="2000" dirty="0"/>
              <a:t>Municipality has developed a new Asset Register from scratch with assistance of EMS Advisory. </a:t>
            </a:r>
          </a:p>
          <a:p>
            <a:pPr lvl="1">
              <a:lnSpc>
                <a:spcPct val="150000"/>
              </a:lnSpc>
              <a:buFont typeface="Wingdings" panose="05000000000000000000" pitchFamily="2" charset="2"/>
              <a:buChar char="ü"/>
            </a:pPr>
            <a:r>
              <a:rPr lang="en-ZA" sz="2000" dirty="0"/>
              <a:t>The exercise involved collecting all information from as far back as the date the municipality was established and physical verification of all municipal assets for completeness.</a:t>
            </a:r>
          </a:p>
          <a:p>
            <a:pPr lvl="1">
              <a:lnSpc>
                <a:spcPct val="150000"/>
              </a:lnSpc>
              <a:buClr>
                <a:srgbClr val="54A838"/>
              </a:buClr>
              <a:buFont typeface="Wingdings" panose="05000000000000000000" pitchFamily="2" charset="2"/>
              <a:buChar char="Ø"/>
            </a:pPr>
            <a:r>
              <a:rPr lang="en-ZA" sz="1800" u="sng" dirty="0">
                <a:solidFill>
                  <a:prstClr val="black"/>
                </a:solidFill>
              </a:rPr>
              <a:t>Receivables and Revenue from exchange and non-exchange transactions</a:t>
            </a:r>
          </a:p>
          <a:p>
            <a:pPr lvl="1">
              <a:lnSpc>
                <a:spcPct val="150000"/>
              </a:lnSpc>
              <a:buClr>
                <a:srgbClr val="54A838"/>
              </a:buClr>
              <a:buFont typeface="Wingdings" panose="05000000000000000000" pitchFamily="2" charset="2"/>
              <a:buChar char="ü"/>
            </a:pPr>
            <a:r>
              <a:rPr lang="en-ZA" sz="1800" dirty="0">
                <a:solidFill>
                  <a:prstClr val="black"/>
                </a:solidFill>
              </a:rPr>
              <a:t>The municipality performed a recalculation of the expected revenue from the General Valuation Roll for testing the correctness of the billing by the system.</a:t>
            </a:r>
          </a:p>
          <a:p>
            <a:pPr lvl="1">
              <a:lnSpc>
                <a:spcPct val="150000"/>
              </a:lnSpc>
              <a:buFont typeface="Wingdings" panose="05000000000000000000" pitchFamily="2" charset="2"/>
              <a:buChar char="ü"/>
            </a:pPr>
            <a:endParaRPr lang="en-ZA" sz="2000" dirty="0"/>
          </a:p>
          <a:p>
            <a:pPr marL="457200" indent="-457200">
              <a:lnSpc>
                <a:spcPct val="150000"/>
              </a:lnSpc>
              <a:buFont typeface="+mj-lt"/>
              <a:buAutoNum type="arabicPeriod"/>
            </a:pPr>
            <a:endParaRPr lang="en-ZA" sz="2000" dirty="0"/>
          </a:p>
          <a:p>
            <a:pPr marL="0" indent="0">
              <a:buNone/>
            </a:pPr>
            <a:endParaRPr lang="en-ZA" dirty="0"/>
          </a:p>
          <a:p>
            <a:pPr marL="0" indent="0" algn="ctr">
              <a:buNone/>
            </a:pPr>
            <a:endParaRPr lang="en-ZA" b="1" dirty="0">
              <a:solidFill>
                <a:schemeClr val="bg1"/>
              </a:solidFill>
              <a:effectLst>
                <a:outerShdw blurRad="38100" dist="38100" dir="2700000" algn="tl">
                  <a:srgbClr val="000000">
                    <a:alpha val="43137"/>
                  </a:srgbClr>
                </a:outerShdw>
              </a:effectLst>
            </a:endParaRPr>
          </a:p>
          <a:p>
            <a:pPr marL="0" indent="0" algn="ctr">
              <a:buNone/>
            </a:pPr>
            <a:endParaRPr lang="en-ZA" sz="2800" b="1" dirty="0">
              <a:solidFill>
                <a:schemeClr val="accent4">
                  <a:lumMod val="75000"/>
                </a:schemeClr>
              </a:solidFill>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dirty="0"/>
          </a:p>
        </p:txBody>
      </p:sp>
    </p:spTree>
    <p:extLst>
      <p:ext uri="{BB962C8B-B14F-4D97-AF65-F5344CB8AC3E}">
        <p14:creationId xmlns:p14="http://schemas.microsoft.com/office/powerpoint/2010/main" xmlns="" val="94117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277"/>
            <a:ext cx="8229600" cy="606411"/>
          </a:xfrm>
        </p:spPr>
        <p:txBody>
          <a:bodyPr>
            <a:normAutofit fontScale="90000"/>
          </a:bodyPr>
          <a:lstStyle/>
          <a:p>
            <a:pPr algn="ctr"/>
            <a:r>
              <a:rPr lang="en-US" dirty="0"/>
              <a:t>REMEDIAL ACTION</a:t>
            </a:r>
          </a:p>
        </p:txBody>
      </p:sp>
      <p:sp>
        <p:nvSpPr>
          <p:cNvPr id="3" name="Subtitle 2"/>
          <p:cNvSpPr>
            <a:spLocks noGrp="1"/>
          </p:cNvSpPr>
          <p:nvPr>
            <p:ph idx="1"/>
          </p:nvPr>
        </p:nvSpPr>
        <p:spPr>
          <a:xfrm>
            <a:off x="35496" y="908720"/>
            <a:ext cx="9001000" cy="5904656"/>
          </a:xfrm>
        </p:spPr>
        <p:txBody>
          <a:bodyPr>
            <a:normAutofit/>
          </a:bodyPr>
          <a:lstStyle/>
          <a:p>
            <a:pPr lvl="1">
              <a:lnSpc>
                <a:spcPct val="150000"/>
              </a:lnSpc>
              <a:buFont typeface="Wingdings" panose="05000000000000000000" pitchFamily="2" charset="2"/>
              <a:buChar char="Ø"/>
            </a:pPr>
            <a:r>
              <a:rPr lang="en-ZA" sz="2000" u="sng" dirty="0"/>
              <a:t>Reconciliation of the General Property valuation and the Financial System Rolls</a:t>
            </a:r>
            <a:r>
              <a:rPr lang="en-ZA" sz="2000" dirty="0"/>
              <a:t>. </a:t>
            </a:r>
          </a:p>
          <a:p>
            <a:pPr lvl="1">
              <a:lnSpc>
                <a:spcPct val="150000"/>
              </a:lnSpc>
              <a:buFont typeface="Wingdings" panose="05000000000000000000" pitchFamily="2" charset="2"/>
              <a:buChar char="ü"/>
            </a:pPr>
            <a:r>
              <a:rPr lang="en-ZA" sz="2000" dirty="0"/>
              <a:t>The supplementary valuation roll has been done to correct categories on the system. </a:t>
            </a:r>
          </a:p>
          <a:p>
            <a:pPr lvl="1">
              <a:lnSpc>
                <a:spcPct val="150000"/>
              </a:lnSpc>
              <a:buFont typeface="Wingdings" panose="05000000000000000000" pitchFamily="2" charset="2"/>
              <a:buChar char="ü"/>
            </a:pPr>
            <a:r>
              <a:rPr lang="en-ZA" sz="2000" dirty="0"/>
              <a:t>The tariffs have been reviewed and corrected to match the approved tariffs on the system. </a:t>
            </a:r>
          </a:p>
          <a:p>
            <a:pPr lvl="1">
              <a:lnSpc>
                <a:spcPct val="150000"/>
              </a:lnSpc>
              <a:buFont typeface="Wingdings" panose="05000000000000000000" pitchFamily="2" charset="2"/>
              <a:buChar char="ü"/>
            </a:pPr>
            <a:r>
              <a:rPr lang="en-ZA" sz="2000" dirty="0"/>
              <a:t>Currently the municipality is busy correcting historical errors on all the accounts.</a:t>
            </a:r>
          </a:p>
          <a:p>
            <a:pPr marL="393192" lvl="1" indent="0">
              <a:lnSpc>
                <a:spcPct val="150000"/>
              </a:lnSpc>
              <a:buNone/>
            </a:pPr>
            <a:endParaRPr lang="en-ZA" sz="2000" dirty="0"/>
          </a:p>
          <a:p>
            <a:endParaRPr lang="en-ZA" sz="2000" dirty="0"/>
          </a:p>
          <a:p>
            <a:pPr marL="0" indent="0">
              <a:buNone/>
            </a:pPr>
            <a:endParaRPr lang="en-ZA" dirty="0"/>
          </a:p>
          <a:p>
            <a:pPr marL="0" indent="0" algn="ctr">
              <a:buNone/>
            </a:pPr>
            <a:endParaRPr lang="en-ZA" b="1" dirty="0">
              <a:solidFill>
                <a:schemeClr val="bg1"/>
              </a:solidFill>
              <a:effectLst>
                <a:outerShdw blurRad="38100" dist="38100" dir="2700000" algn="tl">
                  <a:srgbClr val="000000">
                    <a:alpha val="43137"/>
                  </a:srgbClr>
                </a:outerShdw>
              </a:effectLst>
            </a:endParaRPr>
          </a:p>
          <a:p>
            <a:pPr marL="0" indent="0" algn="ctr">
              <a:buNone/>
            </a:pPr>
            <a:endParaRPr lang="en-ZA" sz="2800" b="1" dirty="0">
              <a:solidFill>
                <a:schemeClr val="accent4">
                  <a:lumMod val="75000"/>
                </a:schemeClr>
              </a:solidFill>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dirty="0"/>
          </a:p>
        </p:txBody>
      </p:sp>
    </p:spTree>
    <p:extLst>
      <p:ext uri="{BB962C8B-B14F-4D97-AF65-F5344CB8AC3E}">
        <p14:creationId xmlns:p14="http://schemas.microsoft.com/office/powerpoint/2010/main" xmlns="" val="40726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277"/>
            <a:ext cx="8229600" cy="606411"/>
          </a:xfrm>
        </p:spPr>
        <p:txBody>
          <a:bodyPr>
            <a:normAutofit fontScale="90000"/>
          </a:bodyPr>
          <a:lstStyle/>
          <a:p>
            <a:pPr algn="ctr"/>
            <a:r>
              <a:rPr lang="en-US" dirty="0"/>
              <a:t>REMEDIAL ACTION</a:t>
            </a:r>
          </a:p>
        </p:txBody>
      </p:sp>
      <p:sp>
        <p:nvSpPr>
          <p:cNvPr id="3" name="Subtitle 2"/>
          <p:cNvSpPr>
            <a:spLocks noGrp="1"/>
          </p:cNvSpPr>
          <p:nvPr>
            <p:ph idx="1"/>
          </p:nvPr>
        </p:nvSpPr>
        <p:spPr>
          <a:xfrm>
            <a:off x="35496" y="1052736"/>
            <a:ext cx="9001000" cy="5760640"/>
          </a:xfrm>
        </p:spPr>
        <p:txBody>
          <a:bodyPr>
            <a:normAutofit/>
          </a:bodyPr>
          <a:lstStyle/>
          <a:p>
            <a:pPr lvl="1">
              <a:lnSpc>
                <a:spcPct val="150000"/>
              </a:lnSpc>
              <a:buClr>
                <a:srgbClr val="A5C249"/>
              </a:buClr>
              <a:buFont typeface="Wingdings" panose="05000000000000000000" pitchFamily="2" charset="2"/>
              <a:buChar char="Ø"/>
            </a:pPr>
            <a:r>
              <a:rPr lang="en-ZA" sz="2000" u="sng" dirty="0">
                <a:solidFill>
                  <a:prstClr val="black"/>
                </a:solidFill>
              </a:rPr>
              <a:t>Employees capacity and skills shortage</a:t>
            </a:r>
          </a:p>
          <a:p>
            <a:pPr lvl="1">
              <a:lnSpc>
                <a:spcPct val="150000"/>
              </a:lnSpc>
              <a:buClr>
                <a:srgbClr val="A5C249"/>
              </a:buClr>
              <a:buFont typeface="Wingdings" panose="05000000000000000000" pitchFamily="2" charset="2"/>
              <a:buChar char="ü"/>
            </a:pPr>
            <a:r>
              <a:rPr lang="en-ZA" sz="2000" dirty="0">
                <a:solidFill>
                  <a:prstClr val="black"/>
                </a:solidFill>
              </a:rPr>
              <a:t>Employees are being sent for capacity building trainings and also through skills transfer by the consultants. </a:t>
            </a:r>
            <a:endParaRPr lang="en-ZA" sz="2000" dirty="0"/>
          </a:p>
          <a:p>
            <a:pPr lvl="1">
              <a:lnSpc>
                <a:spcPct val="150000"/>
              </a:lnSpc>
              <a:buFont typeface="Wingdings" panose="05000000000000000000" pitchFamily="2" charset="2"/>
              <a:buChar char="ü"/>
            </a:pPr>
            <a:r>
              <a:rPr lang="en-ZA" sz="2000" dirty="0"/>
              <a:t>This is monitored through the report submitted by the consultants and verified by the official to whom the skill has been transferred.</a:t>
            </a:r>
          </a:p>
          <a:p>
            <a:pPr lvl="1">
              <a:lnSpc>
                <a:spcPct val="150000"/>
              </a:lnSpc>
              <a:buFont typeface="Wingdings" panose="05000000000000000000" pitchFamily="2" charset="2"/>
              <a:buChar char="ü"/>
            </a:pPr>
            <a:r>
              <a:rPr lang="en-ZA" sz="2000" dirty="0"/>
              <a:t>The two critical BTO vacant posts were filled in March 2019, namely the Budget Manager and Revenue Manager to address capacity challenges.</a:t>
            </a:r>
          </a:p>
          <a:p>
            <a:pPr lvl="1">
              <a:lnSpc>
                <a:spcPct val="150000"/>
              </a:lnSpc>
              <a:buFont typeface="Wingdings" panose="05000000000000000000" pitchFamily="2" charset="2"/>
              <a:buChar char="ü"/>
            </a:pPr>
            <a:r>
              <a:rPr lang="en-ZA" sz="2000" dirty="0"/>
              <a:t>The BTO structure was also reviewed to include critical posts for example the Deputy CFO and the Asset Manager posts.</a:t>
            </a:r>
          </a:p>
          <a:p>
            <a:pPr marL="0" indent="0">
              <a:buNone/>
            </a:pPr>
            <a:endParaRPr lang="en-ZA" sz="2000" dirty="0"/>
          </a:p>
          <a:p>
            <a:pPr marL="0" indent="0">
              <a:buNone/>
            </a:pPr>
            <a:endParaRPr lang="en-ZA" sz="2000" dirty="0"/>
          </a:p>
          <a:p>
            <a:endParaRPr lang="en-ZA" sz="2000" dirty="0"/>
          </a:p>
          <a:p>
            <a:pPr marL="0" indent="0">
              <a:buNone/>
            </a:pPr>
            <a:endParaRPr lang="en-ZA" dirty="0"/>
          </a:p>
          <a:p>
            <a:pPr marL="0" indent="0" algn="ctr">
              <a:buNone/>
            </a:pPr>
            <a:endParaRPr lang="en-ZA" b="1" dirty="0">
              <a:solidFill>
                <a:schemeClr val="bg1"/>
              </a:solidFill>
              <a:effectLst>
                <a:outerShdw blurRad="38100" dist="38100" dir="2700000" algn="tl">
                  <a:srgbClr val="000000">
                    <a:alpha val="43137"/>
                  </a:srgbClr>
                </a:outerShdw>
              </a:effectLst>
            </a:endParaRPr>
          </a:p>
          <a:p>
            <a:pPr marL="0" indent="0" algn="ctr">
              <a:buNone/>
            </a:pPr>
            <a:endParaRPr lang="en-ZA" sz="2800" b="1" dirty="0">
              <a:solidFill>
                <a:schemeClr val="accent4">
                  <a:lumMod val="75000"/>
                </a:schemeClr>
              </a:solidFill>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dirty="0"/>
          </a:p>
        </p:txBody>
      </p:sp>
    </p:spTree>
    <p:extLst>
      <p:ext uri="{BB962C8B-B14F-4D97-AF65-F5344CB8AC3E}">
        <p14:creationId xmlns:p14="http://schemas.microsoft.com/office/powerpoint/2010/main" xmlns="" val="138424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008112"/>
          </a:xfrm>
        </p:spPr>
        <p:txBody>
          <a:bodyPr>
            <a:noAutofit/>
          </a:bodyPr>
          <a:lstStyle/>
          <a:p>
            <a:pPr algn="ctr"/>
            <a:r>
              <a:rPr lang="en-ZA" sz="3600" dirty="0"/>
              <a:t>WAY FORWARD </a:t>
            </a:r>
            <a:endParaRPr lang="en-US" sz="3600" dirty="0"/>
          </a:p>
        </p:txBody>
      </p:sp>
      <p:sp>
        <p:nvSpPr>
          <p:cNvPr id="3" name="Content Placeholder 2"/>
          <p:cNvSpPr>
            <a:spLocks noGrp="1"/>
          </p:cNvSpPr>
          <p:nvPr>
            <p:ph idx="1"/>
          </p:nvPr>
        </p:nvSpPr>
        <p:spPr>
          <a:xfrm>
            <a:off x="457200" y="1196752"/>
            <a:ext cx="8229600" cy="5127848"/>
          </a:xfrm>
        </p:spPr>
        <p:txBody>
          <a:bodyPr/>
          <a:lstStyle/>
          <a:p>
            <a:pPr>
              <a:lnSpc>
                <a:spcPct val="150000"/>
              </a:lnSpc>
            </a:pPr>
            <a:r>
              <a:rPr lang="en-ZA" sz="2000" dirty="0"/>
              <a:t>The Implementation of the Audit Action Plan to be closely monitored.</a:t>
            </a:r>
          </a:p>
          <a:p>
            <a:pPr>
              <a:lnSpc>
                <a:spcPct val="150000"/>
              </a:lnSpc>
            </a:pPr>
            <a:r>
              <a:rPr lang="en-ZA" sz="2000" dirty="0"/>
              <a:t>Meetings to be held constantly with the consultants and responsible officials to monitor the progress on the implementation of the Audit Action Plan.</a:t>
            </a:r>
          </a:p>
          <a:p>
            <a:pPr>
              <a:lnSpc>
                <a:spcPct val="150000"/>
              </a:lnSpc>
            </a:pPr>
            <a:r>
              <a:rPr lang="en-ZA" sz="2000" dirty="0"/>
              <a:t>The consultants are expected to provide the municipality with the report on the skills transferred to the employees. Two key staff from the finance department have been seconded to work with the consultants for purpose of skills transfer and continuity.</a:t>
            </a:r>
          </a:p>
          <a:p>
            <a:pPr>
              <a:lnSpc>
                <a:spcPct val="150000"/>
              </a:lnSpc>
            </a:pPr>
            <a:r>
              <a:rPr lang="en-ZA" sz="2000" dirty="0"/>
              <a:t>Training of employees to build capacity more particularly on the required minimum competencies. </a:t>
            </a:r>
          </a:p>
          <a:p>
            <a:endParaRPr lang="en-ZA" sz="2800" dirty="0"/>
          </a:p>
          <a:p>
            <a:endParaRPr lang="en-ZA" sz="2800" dirty="0"/>
          </a:p>
          <a:p>
            <a:endParaRPr lang="en-ZA" sz="2800" dirty="0"/>
          </a:p>
          <a:p>
            <a:endParaRPr lang="en-US" dirty="0"/>
          </a:p>
        </p:txBody>
      </p:sp>
    </p:spTree>
    <p:extLst>
      <p:ext uri="{BB962C8B-B14F-4D97-AF65-F5344CB8AC3E}">
        <p14:creationId xmlns:p14="http://schemas.microsoft.com/office/powerpoint/2010/main" xmlns="" val="527597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ZA" dirty="0"/>
              <a:t>THANK YOU.</a:t>
            </a:r>
            <a:endParaRPr lang="en-US" dirty="0"/>
          </a:p>
        </p:txBody>
      </p:sp>
      <p:sp>
        <p:nvSpPr>
          <p:cNvPr id="3" name="Subtitle 2"/>
          <p:cNvSpPr>
            <a:spLocks noGrp="1"/>
          </p:cNvSpPr>
          <p:nvPr>
            <p:ph type="subTitle" idx="1"/>
          </p:nvPr>
        </p:nvSpPr>
        <p:spPr/>
        <p:txBody>
          <a:bodyPr/>
          <a:lstStyle/>
          <a:p>
            <a:pPr algn="ctr"/>
            <a:endParaRPr lang="en-US" dirty="0"/>
          </a:p>
        </p:txBody>
      </p:sp>
    </p:spTree>
    <p:extLst>
      <p:ext uri="{BB962C8B-B14F-4D97-AF65-F5344CB8AC3E}">
        <p14:creationId xmlns:p14="http://schemas.microsoft.com/office/powerpoint/2010/main" xmlns="" val="225450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8928"/>
            <a:ext cx="8229600" cy="385736"/>
          </a:xfrm>
        </p:spPr>
        <p:txBody>
          <a:bodyPr>
            <a:noAutofit/>
          </a:bodyPr>
          <a:lstStyle/>
          <a:p>
            <a:pPr algn="ctr"/>
            <a:r>
              <a:rPr lang="en-US" sz="2000" dirty="0"/>
              <a:t>GEOGRAPHICAL MAP OF THE MUNICIPALITY</a:t>
            </a:r>
          </a:p>
        </p:txBody>
      </p:sp>
      <p:sp>
        <p:nvSpPr>
          <p:cNvPr id="3" name="Subtitle 2"/>
          <p:cNvSpPr>
            <a:spLocks noGrp="1"/>
          </p:cNvSpPr>
          <p:nvPr>
            <p:ph idx="1"/>
          </p:nvPr>
        </p:nvSpPr>
        <p:spPr>
          <a:xfrm>
            <a:off x="0" y="404664"/>
            <a:ext cx="9144000" cy="5919936"/>
          </a:xfrm>
        </p:spPr>
        <p:txBody>
          <a:bodyPr>
            <a:normAutofit/>
          </a:bodyPr>
          <a:lstStyle/>
          <a:p>
            <a:pPr algn="ctr"/>
            <a:endParaRPr lang="en-ZA" b="1" dirty="0">
              <a:solidFill>
                <a:schemeClr val="bg1"/>
              </a:solidFill>
              <a:effectLst>
                <a:outerShdw blurRad="38100" dist="38100" dir="2700000" algn="tl">
                  <a:srgbClr val="000000">
                    <a:alpha val="43137"/>
                  </a:srgbClr>
                </a:outerShdw>
              </a:effectLst>
            </a:endParaRPr>
          </a:p>
          <a:p>
            <a:pPr marL="0" indent="0" algn="ctr">
              <a:buNone/>
            </a:pPr>
            <a:endParaRPr lang="en-ZA" b="1" dirty="0">
              <a:solidFill>
                <a:schemeClr val="bg1"/>
              </a:solidFill>
              <a:effectLst>
                <a:outerShdw blurRad="38100" dist="38100" dir="2700000" algn="tl">
                  <a:srgbClr val="000000">
                    <a:alpha val="43137"/>
                  </a:srgbClr>
                </a:outerShdw>
              </a:effectLst>
            </a:endParaRPr>
          </a:p>
          <a:p>
            <a:pPr marL="0" indent="0" algn="ctr">
              <a:buNone/>
            </a:pPr>
            <a:endParaRPr lang="en-ZA" sz="2800" b="1" dirty="0">
              <a:solidFill>
                <a:schemeClr val="accent4">
                  <a:lumMod val="75000"/>
                </a:schemeClr>
              </a:solidFill>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dirty="0"/>
          </a:p>
        </p:txBody>
      </p:sp>
      <p:pic>
        <p:nvPicPr>
          <p:cNvPr id="2" name="Picture 1"/>
          <p:cNvPicPr>
            <a:picLocks noChangeAspect="1"/>
          </p:cNvPicPr>
          <p:nvPr/>
        </p:nvPicPr>
        <p:blipFill>
          <a:blip r:embed="rId2" cstate="print"/>
          <a:stretch>
            <a:fillRect/>
          </a:stretch>
        </p:blipFill>
        <p:spPr>
          <a:xfrm>
            <a:off x="0" y="548680"/>
            <a:ext cx="9144000" cy="5472608"/>
          </a:xfrm>
          <a:prstGeom prst="rect">
            <a:avLst/>
          </a:prstGeom>
        </p:spPr>
      </p:pic>
    </p:spTree>
    <p:extLst>
      <p:ext uri="{BB962C8B-B14F-4D97-AF65-F5344CB8AC3E}">
        <p14:creationId xmlns:p14="http://schemas.microsoft.com/office/powerpoint/2010/main" xmlns="" val="262137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4294967295"/>
          </p:nvPr>
        </p:nvSpPr>
        <p:spPr>
          <a:xfrm>
            <a:off x="0" y="836613"/>
            <a:ext cx="9144000" cy="5976937"/>
          </a:xfrm>
        </p:spPr>
        <p:txBody>
          <a:bodyPr>
            <a:normAutofit/>
          </a:bodyPr>
          <a:lstStyle/>
          <a:p>
            <a:pPr marL="0" indent="0" algn="ctr">
              <a:buNone/>
            </a:pPr>
            <a:endParaRPr lang="en-ZA" b="1" dirty="0">
              <a:solidFill>
                <a:schemeClr val="bg1"/>
              </a:solidFill>
              <a:effectLst>
                <a:outerShdw blurRad="38100" dist="38100" dir="2700000" algn="tl">
                  <a:srgbClr val="000000">
                    <a:alpha val="43137"/>
                  </a:srgbClr>
                </a:outerShdw>
              </a:effectLst>
            </a:endParaRPr>
          </a:p>
          <a:p>
            <a:pPr marL="0" indent="0" algn="ctr">
              <a:buNone/>
            </a:pPr>
            <a:endParaRPr lang="en-ZA" sz="2800" b="1" dirty="0">
              <a:solidFill>
                <a:schemeClr val="accent4">
                  <a:lumMod val="75000"/>
                </a:schemeClr>
              </a:solidFill>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b="1" dirty="0">
              <a:effectLst>
                <a:outerShdw blurRad="38100" dist="38100" dir="2700000" algn="tl">
                  <a:srgbClr val="000000">
                    <a:alpha val="43137"/>
                  </a:srgbClr>
                </a:outerShdw>
              </a:effectLst>
            </a:endParaRPr>
          </a:p>
          <a:p>
            <a:pPr marL="0" indent="0" algn="ctr">
              <a:buNone/>
            </a:pPr>
            <a:endParaRPr lang="en-ZA" dirty="0"/>
          </a:p>
        </p:txBody>
      </p:sp>
      <p:sp>
        <p:nvSpPr>
          <p:cNvPr id="5" name="TextBox 4"/>
          <p:cNvSpPr txBox="1"/>
          <p:nvPr/>
        </p:nvSpPr>
        <p:spPr>
          <a:xfrm>
            <a:off x="179512" y="172598"/>
            <a:ext cx="2016224" cy="369332"/>
          </a:xfrm>
          <a:prstGeom prst="rect">
            <a:avLst/>
          </a:prstGeom>
          <a:solidFill>
            <a:srgbClr val="990000"/>
          </a:solidFill>
          <a:ln/>
          <a:effectLst>
            <a:outerShdw blurRad="50800" dist="38100" dir="2700000" algn="tl" rotWithShape="0">
              <a:prstClr val="black">
                <a:alpha val="40000"/>
              </a:prstClr>
            </a:outerShdw>
            <a:softEdge rad="31750"/>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ZA" dirty="0"/>
              <a:t>JOE MOROLONG</a:t>
            </a:r>
          </a:p>
        </p:txBody>
      </p:sp>
      <p:pic>
        <p:nvPicPr>
          <p:cNvPr id="2" name="Picture 1"/>
          <p:cNvPicPr>
            <a:picLocks noChangeAspect="1"/>
          </p:cNvPicPr>
          <p:nvPr/>
        </p:nvPicPr>
        <p:blipFill>
          <a:blip r:embed="rId2" cstate="print"/>
          <a:stretch>
            <a:fillRect/>
          </a:stretch>
        </p:blipFill>
        <p:spPr>
          <a:xfrm>
            <a:off x="185604" y="2132856"/>
            <a:ext cx="2731216" cy="2174044"/>
          </a:xfrm>
          <a:prstGeom prst="rect">
            <a:avLst/>
          </a:prstGeom>
        </p:spPr>
      </p:pic>
      <p:pic>
        <p:nvPicPr>
          <p:cNvPr id="4" name="Picture 3"/>
          <p:cNvPicPr>
            <a:picLocks noChangeAspect="1"/>
          </p:cNvPicPr>
          <p:nvPr/>
        </p:nvPicPr>
        <p:blipFill>
          <a:blip r:embed="rId3" cstate="print"/>
          <a:stretch>
            <a:fillRect/>
          </a:stretch>
        </p:blipFill>
        <p:spPr>
          <a:xfrm>
            <a:off x="218276" y="640017"/>
            <a:ext cx="2157732" cy="1492839"/>
          </a:xfrm>
          <a:prstGeom prst="rect">
            <a:avLst/>
          </a:prstGeom>
        </p:spPr>
      </p:pic>
      <p:pic>
        <p:nvPicPr>
          <p:cNvPr id="6" name="Picture 5"/>
          <p:cNvPicPr>
            <a:picLocks noChangeAspect="1"/>
          </p:cNvPicPr>
          <p:nvPr/>
        </p:nvPicPr>
        <p:blipFill>
          <a:blip r:embed="rId4" cstate="print"/>
          <a:stretch>
            <a:fillRect/>
          </a:stretch>
        </p:blipFill>
        <p:spPr>
          <a:xfrm>
            <a:off x="2102242" y="2691710"/>
            <a:ext cx="229483" cy="586072"/>
          </a:xfrm>
          <a:prstGeom prst="rect">
            <a:avLst/>
          </a:prstGeom>
        </p:spPr>
      </p:pic>
      <p:pic>
        <p:nvPicPr>
          <p:cNvPr id="7" name="Picture 6"/>
          <p:cNvPicPr>
            <a:picLocks noChangeAspect="1"/>
          </p:cNvPicPr>
          <p:nvPr/>
        </p:nvPicPr>
        <p:blipFill>
          <a:blip r:embed="rId5" cstate="print"/>
          <a:stretch>
            <a:fillRect/>
          </a:stretch>
        </p:blipFill>
        <p:spPr>
          <a:xfrm>
            <a:off x="641809" y="2690151"/>
            <a:ext cx="256054" cy="548688"/>
          </a:xfrm>
          <a:prstGeom prst="rect">
            <a:avLst/>
          </a:prstGeom>
        </p:spPr>
      </p:pic>
      <p:pic>
        <p:nvPicPr>
          <p:cNvPr id="8" name="Picture 7"/>
          <p:cNvPicPr>
            <a:picLocks noChangeAspect="1"/>
          </p:cNvPicPr>
          <p:nvPr/>
        </p:nvPicPr>
        <p:blipFill>
          <a:blip r:embed="rId6" cstate="print"/>
          <a:stretch>
            <a:fillRect/>
          </a:stretch>
        </p:blipFill>
        <p:spPr>
          <a:xfrm>
            <a:off x="433584" y="3676424"/>
            <a:ext cx="981124" cy="212990"/>
          </a:xfrm>
          <a:prstGeom prst="rect">
            <a:avLst/>
          </a:prstGeom>
        </p:spPr>
      </p:pic>
      <p:pic>
        <p:nvPicPr>
          <p:cNvPr id="9" name="Picture 8"/>
          <p:cNvPicPr>
            <a:picLocks noChangeAspect="1"/>
          </p:cNvPicPr>
          <p:nvPr/>
        </p:nvPicPr>
        <p:blipFill>
          <a:blip r:embed="rId7" cstate="print"/>
          <a:stretch>
            <a:fillRect/>
          </a:stretch>
        </p:blipFill>
        <p:spPr>
          <a:xfrm>
            <a:off x="1524866" y="3679602"/>
            <a:ext cx="851142" cy="229452"/>
          </a:xfrm>
          <a:prstGeom prst="rect">
            <a:avLst/>
          </a:prstGeom>
        </p:spPr>
      </p:pic>
      <p:pic>
        <p:nvPicPr>
          <p:cNvPr id="10" name="Picture 9"/>
          <p:cNvPicPr>
            <a:picLocks noChangeAspect="1"/>
          </p:cNvPicPr>
          <p:nvPr/>
        </p:nvPicPr>
        <p:blipFill>
          <a:blip r:embed="rId8" cstate="print"/>
          <a:stretch>
            <a:fillRect/>
          </a:stretch>
        </p:blipFill>
        <p:spPr>
          <a:xfrm>
            <a:off x="948665" y="3907832"/>
            <a:ext cx="887031" cy="239663"/>
          </a:xfrm>
          <a:prstGeom prst="rect">
            <a:avLst/>
          </a:prstGeom>
        </p:spPr>
      </p:pic>
      <p:pic>
        <p:nvPicPr>
          <p:cNvPr id="11" name="Picture 10"/>
          <p:cNvPicPr>
            <a:picLocks noChangeAspect="1"/>
          </p:cNvPicPr>
          <p:nvPr/>
        </p:nvPicPr>
        <p:blipFill>
          <a:blip r:embed="rId9" cstate="print"/>
          <a:stretch>
            <a:fillRect/>
          </a:stretch>
        </p:blipFill>
        <p:spPr>
          <a:xfrm>
            <a:off x="2390353" y="409536"/>
            <a:ext cx="2319126" cy="1625233"/>
          </a:xfrm>
          <a:prstGeom prst="rect">
            <a:avLst/>
          </a:prstGeom>
        </p:spPr>
      </p:pic>
      <p:pic>
        <p:nvPicPr>
          <p:cNvPr id="12" name="Picture 11"/>
          <p:cNvPicPr>
            <a:picLocks noChangeAspect="1"/>
          </p:cNvPicPr>
          <p:nvPr/>
        </p:nvPicPr>
        <p:blipFill>
          <a:blip r:embed="rId10" cstate="print"/>
          <a:stretch>
            <a:fillRect/>
          </a:stretch>
        </p:blipFill>
        <p:spPr>
          <a:xfrm>
            <a:off x="2331357" y="3182064"/>
            <a:ext cx="2685703" cy="255229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13" name="Picture 12"/>
          <p:cNvPicPr>
            <a:picLocks noChangeAspect="1"/>
          </p:cNvPicPr>
          <p:nvPr/>
        </p:nvPicPr>
        <p:blipFill>
          <a:blip r:embed="rId11" cstate="print"/>
          <a:stretch>
            <a:fillRect/>
          </a:stretch>
        </p:blipFill>
        <p:spPr>
          <a:xfrm>
            <a:off x="2527076" y="4183638"/>
            <a:ext cx="969639" cy="621437"/>
          </a:xfrm>
          <a:prstGeom prst="rect">
            <a:avLst/>
          </a:prstGeom>
        </p:spPr>
      </p:pic>
      <p:pic>
        <p:nvPicPr>
          <p:cNvPr id="14" name="Picture 13"/>
          <p:cNvPicPr>
            <a:picLocks noChangeAspect="1"/>
          </p:cNvPicPr>
          <p:nvPr/>
        </p:nvPicPr>
        <p:blipFill>
          <a:blip r:embed="rId12" cstate="print"/>
          <a:stretch>
            <a:fillRect/>
          </a:stretch>
        </p:blipFill>
        <p:spPr>
          <a:xfrm>
            <a:off x="3925775" y="4111790"/>
            <a:ext cx="901135" cy="694694"/>
          </a:xfrm>
          <a:prstGeom prst="rect">
            <a:avLst/>
          </a:prstGeom>
        </p:spPr>
      </p:pic>
      <p:pic>
        <p:nvPicPr>
          <p:cNvPr id="15" name="Picture 14"/>
          <p:cNvPicPr>
            <a:picLocks noChangeAspect="1"/>
          </p:cNvPicPr>
          <p:nvPr/>
        </p:nvPicPr>
        <p:blipFill>
          <a:blip r:embed="rId13" cstate="print"/>
          <a:stretch>
            <a:fillRect/>
          </a:stretch>
        </p:blipFill>
        <p:spPr>
          <a:xfrm>
            <a:off x="3242945" y="4805075"/>
            <a:ext cx="981552" cy="640149"/>
          </a:xfrm>
          <a:prstGeom prst="rect">
            <a:avLst/>
          </a:prstGeom>
        </p:spPr>
      </p:pic>
      <p:pic>
        <p:nvPicPr>
          <p:cNvPr id="16" name="Picture 15"/>
          <p:cNvPicPr>
            <a:picLocks noChangeAspect="1"/>
          </p:cNvPicPr>
          <p:nvPr/>
        </p:nvPicPr>
        <p:blipFill>
          <a:blip r:embed="rId14" cstate="print"/>
          <a:stretch>
            <a:fillRect/>
          </a:stretch>
        </p:blipFill>
        <p:spPr>
          <a:xfrm>
            <a:off x="4748243" y="500181"/>
            <a:ext cx="3883489" cy="2464314"/>
          </a:xfrm>
          <a:prstGeom prst="rect">
            <a:avLst/>
          </a:prstGeom>
          <a:ln>
            <a:noFill/>
          </a:ln>
          <a:effectLst>
            <a:outerShdw blurRad="292100" dist="139700" dir="2700000" algn="tl" rotWithShape="0">
              <a:srgbClr val="333333">
                <a:alpha val="65000"/>
              </a:srgbClr>
            </a:outerShdw>
          </a:effectLst>
          <a:scene3d>
            <a:camera prst="orthographicFront"/>
            <a:lightRig rig="threePt" dir="t"/>
          </a:scene3d>
          <a:sp3d>
            <a:bevelT prst="convex"/>
          </a:sp3d>
        </p:spPr>
      </p:pic>
      <p:sp>
        <p:nvSpPr>
          <p:cNvPr id="18" name="Rectangle 17"/>
          <p:cNvSpPr/>
          <p:nvPr/>
        </p:nvSpPr>
        <p:spPr>
          <a:xfrm rot="287648">
            <a:off x="3047714" y="2937173"/>
            <a:ext cx="1804532" cy="64633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ZA" b="1" cap="none" spc="0" dirty="0">
                <a:ln/>
                <a:solidFill>
                  <a:schemeClr val="accent3"/>
                </a:solidFill>
                <a:effectLst/>
              </a:rPr>
              <a:t>AUDIT OUTCOMES</a:t>
            </a:r>
          </a:p>
        </p:txBody>
      </p:sp>
      <p:sp>
        <p:nvSpPr>
          <p:cNvPr id="19" name="TextBox 18"/>
          <p:cNvSpPr txBox="1"/>
          <p:nvPr/>
        </p:nvSpPr>
        <p:spPr>
          <a:xfrm>
            <a:off x="4870297" y="148879"/>
            <a:ext cx="3639380" cy="307777"/>
          </a:xfrm>
          <a:prstGeom prst="rect">
            <a:avLst/>
          </a:prstGeom>
          <a:noFill/>
        </p:spPr>
        <p:txBody>
          <a:bodyPr wrap="square" rtlCol="0">
            <a:spAutoFit/>
          </a:bodyPr>
          <a:lstStyle/>
          <a:p>
            <a:r>
              <a:rPr lang="en-ZA" sz="1400" b="1" dirty="0">
                <a:solidFill>
                  <a:srgbClr val="0070C0"/>
                </a:solidFill>
              </a:rPr>
              <a:t>MUNICIPAL EMPLOYMENT 2018/2019</a:t>
            </a:r>
          </a:p>
        </p:txBody>
      </p:sp>
      <p:pic>
        <p:nvPicPr>
          <p:cNvPr id="20" name="Picture 19"/>
          <p:cNvPicPr>
            <a:picLocks noChangeAspect="1"/>
          </p:cNvPicPr>
          <p:nvPr/>
        </p:nvPicPr>
        <p:blipFill>
          <a:blip r:embed="rId15" cstate="print"/>
          <a:stretch>
            <a:fillRect/>
          </a:stretch>
        </p:blipFill>
        <p:spPr>
          <a:xfrm>
            <a:off x="5193033" y="3110814"/>
            <a:ext cx="3606264" cy="2334410"/>
          </a:xfrm>
          <a:prstGeom prst="rect">
            <a:avLst/>
          </a:prstGeom>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xmlns="" val="3844542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277"/>
            <a:ext cx="8229600" cy="606411"/>
          </a:xfrm>
        </p:spPr>
        <p:txBody>
          <a:bodyPr>
            <a:noAutofit/>
          </a:bodyPr>
          <a:lstStyle/>
          <a:p>
            <a:pPr algn="ctr"/>
            <a:r>
              <a:rPr lang="en-US" sz="3600" dirty="0"/>
              <a:t>MUNICIPAL OVERVIEW</a:t>
            </a:r>
          </a:p>
        </p:txBody>
      </p:sp>
      <p:sp>
        <p:nvSpPr>
          <p:cNvPr id="3" name="Subtitle 2"/>
          <p:cNvSpPr>
            <a:spLocks noGrp="1"/>
          </p:cNvSpPr>
          <p:nvPr>
            <p:ph idx="1"/>
          </p:nvPr>
        </p:nvSpPr>
        <p:spPr>
          <a:xfrm>
            <a:off x="427607" y="908720"/>
            <a:ext cx="8363272" cy="4680520"/>
          </a:xfrm>
        </p:spPr>
        <p:txBody>
          <a:bodyPr>
            <a:normAutofit fontScale="77500" lnSpcReduction="20000"/>
          </a:bodyPr>
          <a:lstStyle/>
          <a:p>
            <a:pPr>
              <a:lnSpc>
                <a:spcPct val="170000"/>
              </a:lnSpc>
            </a:pPr>
            <a:r>
              <a:rPr lang="en-US" dirty="0"/>
              <a:t>Joe </a:t>
            </a:r>
            <a:r>
              <a:rPr lang="en-US" dirty="0" err="1"/>
              <a:t>Morolong</a:t>
            </a:r>
            <a:r>
              <a:rPr lang="en-US" dirty="0"/>
              <a:t> Local Municipality is located in the Northern Cape Province within the John </a:t>
            </a:r>
            <a:r>
              <a:rPr lang="en-US" dirty="0" err="1"/>
              <a:t>Taolo</a:t>
            </a:r>
            <a:r>
              <a:rPr lang="en-US" dirty="0"/>
              <a:t> </a:t>
            </a:r>
            <a:r>
              <a:rPr lang="en-US" dirty="0" err="1"/>
              <a:t>Gaetsewe</a:t>
            </a:r>
            <a:r>
              <a:rPr lang="en-US" dirty="0"/>
              <a:t> District, on the North eastern and western part of the District. </a:t>
            </a:r>
          </a:p>
          <a:p>
            <a:pPr>
              <a:lnSpc>
                <a:spcPct val="170000"/>
              </a:lnSpc>
            </a:pPr>
            <a:r>
              <a:rPr lang="en-US" dirty="0"/>
              <a:t>The Municipality covers 20, 172 km2 area of two semi-urban areas,  146 villages and a number of commercial farms. </a:t>
            </a:r>
          </a:p>
          <a:p>
            <a:pPr>
              <a:lnSpc>
                <a:spcPct val="170000"/>
              </a:lnSpc>
            </a:pPr>
            <a:r>
              <a:rPr lang="en-US" dirty="0"/>
              <a:t>The Municipality is characterized by rural establishments that are mostly connected through gravel and dirt roads. </a:t>
            </a:r>
            <a:endParaRPr lang="en-ZA" dirty="0"/>
          </a:p>
          <a:p>
            <a:pPr>
              <a:lnSpc>
                <a:spcPct val="170000"/>
              </a:lnSpc>
            </a:pPr>
            <a:r>
              <a:rPr lang="en-US" dirty="0"/>
              <a:t>The Municipality is accessible through the N14 which links North West and the Northern Cape Provinces.</a:t>
            </a:r>
            <a:endParaRPr lang="en-ZA" dirty="0"/>
          </a:p>
        </p:txBody>
      </p:sp>
    </p:spTree>
    <p:extLst>
      <p:ext uri="{BB962C8B-B14F-4D97-AF65-F5344CB8AC3E}">
        <p14:creationId xmlns:p14="http://schemas.microsoft.com/office/powerpoint/2010/main" xmlns="" val="377547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277"/>
            <a:ext cx="8229600" cy="606411"/>
          </a:xfrm>
        </p:spPr>
        <p:txBody>
          <a:bodyPr>
            <a:noAutofit/>
          </a:bodyPr>
          <a:lstStyle/>
          <a:p>
            <a:pPr algn="ctr"/>
            <a:r>
              <a:rPr lang="en-US" sz="3600" dirty="0"/>
              <a:t>MUNICIPAL OVERVIEW</a:t>
            </a:r>
          </a:p>
        </p:txBody>
      </p:sp>
      <p:sp>
        <p:nvSpPr>
          <p:cNvPr id="3" name="Subtitle 2"/>
          <p:cNvSpPr>
            <a:spLocks noGrp="1"/>
          </p:cNvSpPr>
          <p:nvPr>
            <p:ph idx="1"/>
          </p:nvPr>
        </p:nvSpPr>
        <p:spPr>
          <a:xfrm>
            <a:off x="323528" y="764704"/>
            <a:ext cx="8496944" cy="4392488"/>
          </a:xfrm>
        </p:spPr>
        <p:txBody>
          <a:bodyPr>
            <a:noAutofit/>
          </a:bodyPr>
          <a:lstStyle/>
          <a:p>
            <a:pPr>
              <a:lnSpc>
                <a:spcPct val="170000"/>
              </a:lnSpc>
            </a:pPr>
            <a:r>
              <a:rPr lang="en-US" sz="1600" dirty="0"/>
              <a:t>Joe Morolong Local Municipality was established on the </a:t>
            </a:r>
            <a:r>
              <a:rPr lang="en-US" sz="1600" b="1" dirty="0"/>
              <a:t>6</a:t>
            </a:r>
            <a:r>
              <a:rPr lang="en-US" sz="1600" b="1" baseline="30000" dirty="0"/>
              <a:t>th</a:t>
            </a:r>
            <a:r>
              <a:rPr lang="en-US" sz="1600" b="1" dirty="0"/>
              <a:t> December 2000</a:t>
            </a:r>
            <a:r>
              <a:rPr lang="en-US" sz="1600" dirty="0"/>
              <a:t> under the name “Moshaweng” which is now called Joe Morolong named after Taolo Joseph Morolong who was born at Ditshipeng Village on the 1</a:t>
            </a:r>
            <a:r>
              <a:rPr lang="en-US" sz="1600" baseline="30000" dirty="0"/>
              <a:t>st</a:t>
            </a:r>
            <a:r>
              <a:rPr lang="en-US" sz="1600" dirty="0"/>
              <a:t> July 1927.</a:t>
            </a:r>
          </a:p>
          <a:p>
            <a:pPr>
              <a:lnSpc>
                <a:spcPct val="170000"/>
              </a:lnSpc>
            </a:pPr>
            <a:r>
              <a:rPr lang="en-US" sz="1600" dirty="0"/>
              <a:t>There are nine tribal authorities in our municipal jurisdiction with nine Paramount Chiefs.</a:t>
            </a:r>
          </a:p>
          <a:p>
            <a:pPr>
              <a:lnSpc>
                <a:spcPct val="170000"/>
              </a:lnSpc>
            </a:pPr>
            <a:r>
              <a:rPr lang="en-US" sz="1600" dirty="0"/>
              <a:t>Our population is 89 377 as per the Census Report of 2011. </a:t>
            </a:r>
          </a:p>
          <a:p>
            <a:pPr>
              <a:lnSpc>
                <a:spcPct val="170000"/>
              </a:lnSpc>
            </a:pPr>
            <a:r>
              <a:rPr lang="en-US" sz="1600" dirty="0"/>
              <a:t>Our population is 84 201 as per the Community Survey Report of 2016. </a:t>
            </a:r>
          </a:p>
          <a:p>
            <a:pPr>
              <a:lnSpc>
                <a:spcPct val="170000"/>
              </a:lnSpc>
            </a:pPr>
            <a:r>
              <a:rPr lang="en-US" sz="1600" dirty="0"/>
              <a:t>The Municipality has 146 villages and 2 small towns( </a:t>
            </a:r>
            <a:r>
              <a:rPr lang="en-US" sz="1600" dirty="0" err="1"/>
              <a:t>Hotazel</a:t>
            </a:r>
            <a:r>
              <a:rPr lang="en-US" sz="1600" dirty="0"/>
              <a:t> and </a:t>
            </a:r>
            <a:r>
              <a:rPr lang="en-US" sz="1600" dirty="0" err="1"/>
              <a:t>VanZylsrus</a:t>
            </a:r>
            <a:r>
              <a:rPr lang="en-US" sz="1600" dirty="0"/>
              <a:t>) </a:t>
            </a:r>
          </a:p>
          <a:p>
            <a:pPr>
              <a:lnSpc>
                <a:spcPct val="170000"/>
              </a:lnSpc>
            </a:pPr>
            <a:r>
              <a:rPr lang="en-US" sz="1600" dirty="0"/>
              <a:t>The Municipality has 168 schools, 4 police stations, 24 clinics and 3 community health </a:t>
            </a:r>
            <a:r>
              <a:rPr lang="en-US" sz="1600" dirty="0" err="1"/>
              <a:t>centres</a:t>
            </a:r>
            <a:r>
              <a:rPr lang="en-US" sz="1600" dirty="0"/>
              <a:t>. </a:t>
            </a:r>
          </a:p>
          <a:p>
            <a:pPr>
              <a:lnSpc>
                <a:spcPct val="170000"/>
              </a:lnSpc>
            </a:pPr>
            <a:r>
              <a:rPr lang="en-US" sz="1600" dirty="0"/>
              <a:t>Agriculture, Mining and Community Services are our primary economic sectors.</a:t>
            </a:r>
          </a:p>
          <a:p>
            <a:pPr>
              <a:lnSpc>
                <a:spcPct val="170000"/>
              </a:lnSpc>
            </a:pPr>
            <a:endParaRPr lang="en-US" sz="1600" dirty="0"/>
          </a:p>
          <a:p>
            <a:pPr marL="0" indent="0">
              <a:lnSpc>
                <a:spcPct val="170000"/>
              </a:lnSpc>
              <a:buNone/>
            </a:pPr>
            <a:endParaRPr lang="en-ZA" sz="1600" dirty="0"/>
          </a:p>
        </p:txBody>
      </p:sp>
    </p:spTree>
    <p:extLst>
      <p:ext uri="{BB962C8B-B14F-4D97-AF65-F5344CB8AC3E}">
        <p14:creationId xmlns:p14="http://schemas.microsoft.com/office/powerpoint/2010/main" xmlns="" val="84819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6632"/>
            <a:ext cx="8229600" cy="936104"/>
          </a:xfrm>
        </p:spPr>
        <p:txBody>
          <a:bodyPr>
            <a:noAutofit/>
          </a:bodyPr>
          <a:lstStyle/>
          <a:p>
            <a:pPr algn="ctr"/>
            <a:r>
              <a:rPr lang="en-US" sz="3200" dirty="0"/>
              <a:t>POLITICAL AND ADMINISTRATIVE GOVERNANCE </a:t>
            </a:r>
          </a:p>
        </p:txBody>
      </p:sp>
      <p:sp>
        <p:nvSpPr>
          <p:cNvPr id="3" name="Subtitle 2"/>
          <p:cNvSpPr>
            <a:spLocks noGrp="1"/>
          </p:cNvSpPr>
          <p:nvPr>
            <p:ph idx="1"/>
          </p:nvPr>
        </p:nvSpPr>
        <p:spPr>
          <a:xfrm>
            <a:off x="107504" y="980728"/>
            <a:ext cx="8928992" cy="4680520"/>
          </a:xfrm>
        </p:spPr>
        <p:txBody>
          <a:bodyPr>
            <a:normAutofit/>
          </a:bodyPr>
          <a:lstStyle/>
          <a:p>
            <a:pPr>
              <a:lnSpc>
                <a:spcPct val="170000"/>
              </a:lnSpc>
              <a:buFont typeface="Arial" panose="020B0604020202020204" pitchFamily="34" charset="0"/>
              <a:buChar char="•"/>
            </a:pPr>
            <a:r>
              <a:rPr lang="en-ZA" sz="2000" dirty="0"/>
              <a:t>The Joe Morolong Local Municipality Council is the highest decision-making body and it governs the Municipality. </a:t>
            </a:r>
          </a:p>
          <a:p>
            <a:pPr>
              <a:lnSpc>
                <a:spcPct val="170000"/>
              </a:lnSpc>
              <a:buFont typeface="Arial" panose="020B0604020202020204" pitchFamily="34" charset="0"/>
              <a:buChar char="•"/>
            </a:pPr>
            <a:r>
              <a:rPr lang="en-ZA" sz="2000" dirty="0"/>
              <a:t>Council is responsible for development of policies and plays an oversight role over the implementation of those policies. </a:t>
            </a:r>
          </a:p>
          <a:p>
            <a:pPr>
              <a:lnSpc>
                <a:spcPct val="170000"/>
              </a:lnSpc>
              <a:buFont typeface="Arial" panose="020B0604020202020204" pitchFamily="34" charset="0"/>
              <a:buChar char="•"/>
            </a:pPr>
            <a:r>
              <a:rPr lang="en-US" sz="2000" dirty="0"/>
              <a:t>The Joe Morolong Council is constituted of 29 Councillors, 15 Ward Councilors and 14 Proportional Representation.</a:t>
            </a:r>
          </a:p>
          <a:p>
            <a:pPr>
              <a:lnSpc>
                <a:spcPct val="170000"/>
              </a:lnSpc>
              <a:buFont typeface="Arial" panose="020B0604020202020204" pitchFamily="34" charset="0"/>
              <a:buChar char="•"/>
            </a:pPr>
            <a:r>
              <a:rPr lang="en-US" sz="2000" dirty="0"/>
              <a:t>The administration of the Municipality is headed by the Municipal Manager who is the Accounting Officer. He was appointed during October 2017.</a:t>
            </a:r>
          </a:p>
          <a:p>
            <a:pPr marL="0" indent="0">
              <a:buNone/>
            </a:pPr>
            <a:endParaRPr lang="en-ZA" dirty="0"/>
          </a:p>
          <a:p>
            <a:pPr marL="0" indent="0">
              <a:buNone/>
            </a:pPr>
            <a:endParaRPr lang="en-ZA" dirty="0"/>
          </a:p>
        </p:txBody>
      </p:sp>
    </p:spTree>
    <p:extLst>
      <p:ext uri="{BB962C8B-B14F-4D97-AF65-F5344CB8AC3E}">
        <p14:creationId xmlns:p14="http://schemas.microsoft.com/office/powerpoint/2010/main" xmlns="" val="325798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6632"/>
            <a:ext cx="8229600" cy="936104"/>
          </a:xfrm>
        </p:spPr>
        <p:txBody>
          <a:bodyPr>
            <a:noAutofit/>
          </a:bodyPr>
          <a:lstStyle/>
          <a:p>
            <a:pPr algn="ctr"/>
            <a:r>
              <a:rPr lang="en-US" sz="3200" dirty="0"/>
              <a:t>POLITICAL AND ADMINISTRATIVE GOVERNANCE </a:t>
            </a:r>
          </a:p>
        </p:txBody>
      </p:sp>
      <p:sp>
        <p:nvSpPr>
          <p:cNvPr id="3" name="Subtitle 2"/>
          <p:cNvSpPr>
            <a:spLocks noGrp="1"/>
          </p:cNvSpPr>
          <p:nvPr>
            <p:ph idx="1"/>
          </p:nvPr>
        </p:nvSpPr>
        <p:spPr>
          <a:xfrm>
            <a:off x="179512" y="836712"/>
            <a:ext cx="8856984" cy="5256584"/>
          </a:xfrm>
        </p:spPr>
        <p:txBody>
          <a:bodyPr>
            <a:normAutofit lnSpcReduction="10000"/>
          </a:bodyPr>
          <a:lstStyle/>
          <a:p>
            <a:pPr>
              <a:lnSpc>
                <a:spcPct val="170000"/>
              </a:lnSpc>
              <a:buFont typeface="Arial" panose="020B0604020202020204" pitchFamily="34" charset="0"/>
              <a:buChar char="•"/>
            </a:pPr>
            <a:r>
              <a:rPr lang="en-US" sz="2000" dirty="0"/>
              <a:t>He is responsible for the day to day running of the Municipality and to ensure that the decisions of Council are implemented.</a:t>
            </a:r>
          </a:p>
          <a:p>
            <a:pPr>
              <a:lnSpc>
                <a:spcPct val="170000"/>
              </a:lnSpc>
              <a:buFont typeface="Arial" panose="020B0604020202020204" pitchFamily="34" charset="0"/>
              <a:buChar char="•"/>
            </a:pPr>
            <a:r>
              <a:rPr lang="en-US" sz="2000" dirty="0"/>
              <a:t>The administration is made up five departments headed by Directors. The departments are as follows: Corporate Services, Community Services, Planning and Development, Technical Services and Financial Services.</a:t>
            </a:r>
          </a:p>
          <a:p>
            <a:pPr>
              <a:lnSpc>
                <a:spcPct val="170000"/>
              </a:lnSpc>
              <a:buFont typeface="Arial" panose="020B0604020202020204" pitchFamily="34" charset="0"/>
              <a:buChar char="•"/>
            </a:pPr>
            <a:r>
              <a:rPr lang="en-US" sz="2000" dirty="0"/>
              <a:t>Employment contracts of the CFO and all Senior Managers ended in May 2017 and December 2018 respectively.</a:t>
            </a:r>
          </a:p>
          <a:p>
            <a:pPr>
              <a:lnSpc>
                <a:spcPct val="170000"/>
              </a:lnSpc>
              <a:buFont typeface="Arial" panose="020B0604020202020204" pitchFamily="34" charset="0"/>
              <a:buChar char="•"/>
            </a:pPr>
            <a:r>
              <a:rPr lang="en-US" sz="2000" dirty="0"/>
              <a:t>Council appointed acting CFO and Acting Directors until end of June 2019. </a:t>
            </a:r>
          </a:p>
          <a:p>
            <a:pPr>
              <a:lnSpc>
                <a:spcPct val="170000"/>
              </a:lnSpc>
              <a:buFont typeface="Arial" panose="020B0604020202020204" pitchFamily="34" charset="0"/>
              <a:buChar char="•"/>
            </a:pPr>
            <a:r>
              <a:rPr lang="en-US" sz="2000" dirty="0"/>
              <a:t>The CFO and Senior Managers were appointed in July 2019 except the Director: Technical Services.</a:t>
            </a:r>
          </a:p>
          <a:p>
            <a:pPr>
              <a:lnSpc>
                <a:spcPct val="170000"/>
              </a:lnSpc>
              <a:buFont typeface="Arial" panose="020B0604020202020204" pitchFamily="34" charset="0"/>
              <a:buChar char="•"/>
            </a:pPr>
            <a:endParaRPr lang="en-US" sz="2000" dirty="0"/>
          </a:p>
          <a:p>
            <a:pPr>
              <a:lnSpc>
                <a:spcPct val="170000"/>
              </a:lnSpc>
              <a:buFont typeface="Arial" panose="020B0604020202020204" pitchFamily="34" charset="0"/>
              <a:buChar char="•"/>
            </a:pPr>
            <a:endParaRPr lang="en-US" sz="2000" dirty="0"/>
          </a:p>
          <a:p>
            <a:pPr>
              <a:lnSpc>
                <a:spcPct val="170000"/>
              </a:lnSpc>
              <a:buFont typeface="Arial" panose="020B0604020202020204" pitchFamily="34" charset="0"/>
              <a:buChar char="•"/>
            </a:pPr>
            <a:endParaRPr lang="en-US" sz="2000" dirty="0"/>
          </a:p>
          <a:p>
            <a:pPr>
              <a:lnSpc>
                <a:spcPct val="170000"/>
              </a:lnSpc>
              <a:buFont typeface="Arial" panose="020B0604020202020204" pitchFamily="34" charset="0"/>
              <a:buChar char="•"/>
            </a:pPr>
            <a:endParaRPr lang="en-US" sz="2000" dirty="0"/>
          </a:p>
          <a:p>
            <a:pPr>
              <a:lnSpc>
                <a:spcPct val="170000"/>
              </a:lnSpc>
              <a:buFont typeface="Arial" panose="020B0604020202020204" pitchFamily="34" charset="0"/>
              <a:buChar char="•"/>
            </a:pPr>
            <a:endParaRPr lang="en-US" sz="2000" dirty="0"/>
          </a:p>
          <a:p>
            <a:pPr marL="0" indent="0">
              <a:lnSpc>
                <a:spcPct val="170000"/>
              </a:lnSpc>
              <a:buNone/>
            </a:pPr>
            <a:endParaRPr lang="en-US" sz="2000" dirty="0"/>
          </a:p>
          <a:p>
            <a:pPr marL="0" indent="0">
              <a:buNone/>
            </a:pPr>
            <a:endParaRPr lang="en-ZA" dirty="0"/>
          </a:p>
          <a:p>
            <a:pPr marL="0" indent="0">
              <a:buNone/>
            </a:pPr>
            <a:endParaRPr lang="en-ZA" dirty="0"/>
          </a:p>
        </p:txBody>
      </p:sp>
    </p:spTree>
    <p:extLst>
      <p:ext uri="{BB962C8B-B14F-4D97-AF65-F5344CB8AC3E}">
        <p14:creationId xmlns:p14="http://schemas.microsoft.com/office/powerpoint/2010/main" xmlns="" val="320539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277"/>
            <a:ext cx="8229600" cy="1038459"/>
          </a:xfrm>
        </p:spPr>
        <p:txBody>
          <a:bodyPr>
            <a:noAutofit/>
          </a:bodyPr>
          <a:lstStyle/>
          <a:p>
            <a:pPr algn="ctr"/>
            <a:r>
              <a:rPr lang="en-US" sz="3600" dirty="0"/>
              <a:t>AUDIT OPINION HISTORY</a:t>
            </a:r>
          </a:p>
        </p:txBody>
      </p:sp>
      <p:sp>
        <p:nvSpPr>
          <p:cNvPr id="3" name="Subtitle 2"/>
          <p:cNvSpPr>
            <a:spLocks noGrp="1"/>
          </p:cNvSpPr>
          <p:nvPr>
            <p:ph idx="1"/>
          </p:nvPr>
        </p:nvSpPr>
        <p:spPr>
          <a:xfrm>
            <a:off x="323528" y="1484784"/>
            <a:ext cx="8363272" cy="3816424"/>
          </a:xfrm>
        </p:spPr>
        <p:txBody>
          <a:bodyPr>
            <a:normAutofit/>
          </a:bodyPr>
          <a:lstStyle/>
          <a:p>
            <a:pPr marL="0" indent="0">
              <a:buNone/>
            </a:pPr>
            <a:r>
              <a:rPr lang="en-ZA" dirty="0"/>
              <a:t>The municipality received the following audit opinions for the past 3 years.</a:t>
            </a:r>
          </a:p>
          <a:p>
            <a:r>
              <a:rPr lang="en-ZA" dirty="0"/>
              <a:t>2015/2016 - Disclaimer</a:t>
            </a:r>
          </a:p>
          <a:p>
            <a:r>
              <a:rPr lang="en-ZA" dirty="0"/>
              <a:t>2016/2017 - Disclaimer</a:t>
            </a:r>
          </a:p>
          <a:p>
            <a:r>
              <a:rPr lang="en-ZA" dirty="0"/>
              <a:t>2017/2018 - Disclaimer</a:t>
            </a:r>
          </a:p>
        </p:txBody>
      </p:sp>
    </p:spTree>
    <p:extLst>
      <p:ext uri="{BB962C8B-B14F-4D97-AF65-F5344CB8AC3E}">
        <p14:creationId xmlns:p14="http://schemas.microsoft.com/office/powerpoint/2010/main" xmlns="" val="202678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JMMLM">
      <a:dk1>
        <a:sysClr val="windowText" lastClr="000000"/>
      </a:dk1>
      <a:lt1>
        <a:sysClr val="window" lastClr="FFFFFF"/>
      </a:lt1>
      <a:dk2>
        <a:srgbClr val="04617B"/>
      </a:dk2>
      <a:lt2>
        <a:srgbClr val="DBF5F9"/>
      </a:lt2>
      <a:accent1>
        <a:srgbClr val="A5C249"/>
      </a:accent1>
      <a:accent2>
        <a:srgbClr val="B0DFA0"/>
      </a:accent2>
      <a:accent3>
        <a:srgbClr val="54A838"/>
      </a:accent3>
      <a:accent4>
        <a:srgbClr val="10CF9B"/>
      </a:accent4>
      <a:accent5>
        <a:srgbClr val="A5C249"/>
      </a:accent5>
      <a:accent6>
        <a:srgbClr val="A5C249"/>
      </a:accent6>
      <a:hlink>
        <a:srgbClr val="F49100"/>
      </a:hlink>
      <a:folHlink>
        <a:srgbClr val="85DFD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2037</TotalTime>
  <Words>1873</Words>
  <Application>Microsoft Office PowerPoint</Application>
  <PresentationFormat>On-screen Show (4:3)</PresentationFormat>
  <Paragraphs>239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JOE MOROLONG LOCAL MUNICIPALITY</vt:lpstr>
      <vt:lpstr>PRESENTATION OUTLINE </vt:lpstr>
      <vt:lpstr>GEOGRAPHICAL MAP OF THE MUNICIPALITY</vt:lpstr>
      <vt:lpstr>Slide 4</vt:lpstr>
      <vt:lpstr>MUNICIPAL OVERVIEW</vt:lpstr>
      <vt:lpstr>MUNICIPAL OVERVIEW</vt:lpstr>
      <vt:lpstr>POLITICAL AND ADMINISTRATIVE GOVERNANCE </vt:lpstr>
      <vt:lpstr>POLITICAL AND ADMINISTRATIVE GOVERNANCE </vt:lpstr>
      <vt:lpstr>AUDIT OPINION HISTORY</vt:lpstr>
      <vt:lpstr>AUDIT FINDINGS BY AG</vt:lpstr>
      <vt:lpstr>AUDIT FINDINGS BY AG</vt:lpstr>
      <vt:lpstr>AUDIT FINDINGS BY AG</vt:lpstr>
      <vt:lpstr>AUDIT FINDINGS BY AG</vt:lpstr>
      <vt:lpstr>Slide 14</vt:lpstr>
      <vt:lpstr>Slide 15</vt:lpstr>
      <vt:lpstr>Slide 16</vt:lpstr>
      <vt:lpstr>Slide 17</vt:lpstr>
      <vt:lpstr>Slide 18</vt:lpstr>
      <vt:lpstr>Slide 19</vt:lpstr>
      <vt:lpstr>Slide 20</vt:lpstr>
      <vt:lpstr>REMEDIAL ACTION</vt:lpstr>
      <vt:lpstr>REMEDIAL ACTION</vt:lpstr>
      <vt:lpstr>REMEDIAL ACTION</vt:lpstr>
      <vt:lpstr>REMEDIAL ACTION</vt:lpstr>
      <vt:lpstr>WAY FORWARD </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mokubungm</dc:creator>
  <cp:lastModifiedBy>PUMZA</cp:lastModifiedBy>
  <cp:revision>103</cp:revision>
  <cp:lastPrinted>2013-06-25T07:29:57Z</cp:lastPrinted>
  <dcterms:created xsi:type="dcterms:W3CDTF">2013-02-27T14:21:34Z</dcterms:created>
  <dcterms:modified xsi:type="dcterms:W3CDTF">2019-09-13T08:27:42Z</dcterms:modified>
</cp:coreProperties>
</file>